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8" autoAdjust="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0B90B-E85B-4070-887F-16234E6E0B3E}" type="datetimeFigureOut">
              <a:rPr lang="en-US" smtClean="0"/>
              <a:t>17.11.10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F04FA-B6AA-46BD-8EF1-CC298792EB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015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0B90B-E85B-4070-887F-16234E6E0B3E}" type="datetimeFigureOut">
              <a:rPr lang="en-US" smtClean="0"/>
              <a:t>17.11.10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F04FA-B6AA-46BD-8EF1-CC298792EB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0785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0B90B-E85B-4070-887F-16234E6E0B3E}" type="datetimeFigureOut">
              <a:rPr lang="en-US" smtClean="0"/>
              <a:t>17.11.10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F04FA-B6AA-46BD-8EF1-CC298792EB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946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0B90B-E85B-4070-887F-16234E6E0B3E}" type="datetimeFigureOut">
              <a:rPr lang="en-US" smtClean="0"/>
              <a:t>17.11.10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F04FA-B6AA-46BD-8EF1-CC298792EB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546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0B90B-E85B-4070-887F-16234E6E0B3E}" type="datetimeFigureOut">
              <a:rPr lang="en-US" smtClean="0"/>
              <a:t>17.11.10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F04FA-B6AA-46BD-8EF1-CC298792EB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872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0B90B-E85B-4070-887F-16234E6E0B3E}" type="datetimeFigureOut">
              <a:rPr lang="en-US" smtClean="0"/>
              <a:t>17.11.10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F04FA-B6AA-46BD-8EF1-CC298792EB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894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0B90B-E85B-4070-887F-16234E6E0B3E}" type="datetimeFigureOut">
              <a:rPr lang="en-US" smtClean="0"/>
              <a:t>17.11.10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F04FA-B6AA-46BD-8EF1-CC298792EB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8841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0B90B-E85B-4070-887F-16234E6E0B3E}" type="datetimeFigureOut">
              <a:rPr lang="en-US" smtClean="0"/>
              <a:t>17.11.10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F04FA-B6AA-46BD-8EF1-CC298792EB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8210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0B90B-E85B-4070-887F-16234E6E0B3E}" type="datetimeFigureOut">
              <a:rPr lang="en-US" smtClean="0"/>
              <a:t>17.11.10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F04FA-B6AA-46BD-8EF1-CC298792EB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87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0B90B-E85B-4070-887F-16234E6E0B3E}" type="datetimeFigureOut">
              <a:rPr lang="en-US" smtClean="0"/>
              <a:t>17.11.10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F04FA-B6AA-46BD-8EF1-CC298792EB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9509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0B90B-E85B-4070-887F-16234E6E0B3E}" type="datetimeFigureOut">
              <a:rPr lang="en-US" smtClean="0"/>
              <a:t>17.11.10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F04FA-B6AA-46BD-8EF1-CC298792EB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1072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50B90B-E85B-4070-887F-16234E6E0B3E}" type="datetimeFigureOut">
              <a:rPr lang="en-US" smtClean="0"/>
              <a:t>17.11.10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9F04FA-B6AA-46BD-8EF1-CC298792EB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408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de-DE" dirty="0" smtClean="0"/>
              <a:t>Business Information Systems</a:t>
            </a:r>
            <a:br>
              <a:rPr lang="de-DE" dirty="0" smtClean="0"/>
            </a:br>
            <a:r>
              <a:rPr lang="de-DE" dirty="0" smtClean="0"/>
              <a:t>EXERCISE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de-DE" dirty="0" smtClean="0"/>
              <a:t>PAOLO CERAVOLO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3151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err="1" smtClean="0"/>
              <a:t>Requirements</a:t>
            </a:r>
            <a:r>
              <a:rPr lang="de-DE" b="1" dirty="0" smtClean="0"/>
              <a:t> Analysis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Requirements hardly </a:t>
            </a:r>
            <a:r>
              <a:rPr lang="en-US" b="1" dirty="0" smtClean="0"/>
              <a:t>express </a:t>
            </a:r>
            <a:r>
              <a:rPr lang="en-US" b="1" dirty="0"/>
              <a:t>context</a:t>
            </a:r>
          </a:p>
          <a:p>
            <a:r>
              <a:rPr lang="en-US" dirty="0" smtClean="0"/>
              <a:t>In designing IS </a:t>
            </a:r>
            <a:r>
              <a:rPr lang="en-US" dirty="0"/>
              <a:t>understanding </a:t>
            </a:r>
            <a:r>
              <a:rPr lang="en-US" dirty="0" smtClean="0"/>
              <a:t>of </a:t>
            </a:r>
            <a:r>
              <a:rPr lang="en-US" b="1" dirty="0" smtClean="0"/>
              <a:t>context </a:t>
            </a:r>
            <a:r>
              <a:rPr lang="en-US" dirty="0"/>
              <a:t>is </a:t>
            </a:r>
            <a:r>
              <a:rPr lang="en-US" dirty="0" smtClean="0"/>
              <a:t>a key issue:</a:t>
            </a:r>
            <a:endParaRPr lang="en-US" dirty="0"/>
          </a:p>
          <a:p>
            <a:r>
              <a:rPr lang="en-US" dirty="0" smtClean="0"/>
              <a:t>Various </a:t>
            </a:r>
            <a:r>
              <a:rPr lang="en-US" b="1" dirty="0"/>
              <a:t>forms </a:t>
            </a:r>
            <a:r>
              <a:rPr lang="en-US" dirty="0"/>
              <a:t>of </a:t>
            </a:r>
            <a:r>
              <a:rPr lang="en-US" b="1" dirty="0"/>
              <a:t>context </a:t>
            </a:r>
            <a:r>
              <a:rPr lang="en-US" dirty="0"/>
              <a:t>may relevant:</a:t>
            </a:r>
          </a:p>
          <a:p>
            <a:pPr lvl="1"/>
            <a:r>
              <a:rPr lang="en-US" dirty="0" smtClean="0"/>
              <a:t>Processes</a:t>
            </a:r>
            <a:endParaRPr lang="en-US" dirty="0"/>
          </a:p>
          <a:p>
            <a:pPr lvl="1"/>
            <a:r>
              <a:rPr lang="en-US" dirty="0" smtClean="0"/>
              <a:t>Goals</a:t>
            </a:r>
            <a:endParaRPr lang="en-US" dirty="0"/>
          </a:p>
          <a:p>
            <a:pPr lvl="1"/>
            <a:r>
              <a:rPr lang="en-US" dirty="0" smtClean="0"/>
              <a:t>Trust</a:t>
            </a:r>
            <a:endParaRPr lang="en-US" dirty="0"/>
          </a:p>
          <a:p>
            <a:pPr lvl="1"/>
            <a:r>
              <a:rPr lang="en-US" b="1" dirty="0" smtClean="0"/>
              <a:t>Business </a:t>
            </a:r>
            <a:r>
              <a:rPr lang="en-US" b="1" dirty="0"/>
              <a:t>value </a:t>
            </a:r>
            <a:r>
              <a:rPr lang="en-US" b="1" dirty="0" smtClean="0"/>
              <a:t>proposition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74796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Call </a:t>
            </a:r>
            <a:r>
              <a:rPr lang="en-US" b="1" dirty="0" smtClean="0"/>
              <a:t>Forwarding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548880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Consider </a:t>
            </a:r>
            <a:r>
              <a:rPr lang="en-US" b="1" dirty="0"/>
              <a:t>call-forwarding </a:t>
            </a:r>
            <a:r>
              <a:rPr lang="en-US" dirty="0" smtClean="0"/>
              <a:t> </a:t>
            </a:r>
            <a:r>
              <a:rPr lang="en-US" dirty="0"/>
              <a:t>on telephone switches</a:t>
            </a:r>
          </a:p>
          <a:p>
            <a:r>
              <a:rPr lang="en-US" dirty="0" smtClean="0"/>
              <a:t>What </a:t>
            </a:r>
            <a:r>
              <a:rPr lang="en-US" dirty="0"/>
              <a:t>happens if n2 is forwarded to n3? </a:t>
            </a:r>
            <a:r>
              <a:rPr lang="en-US" b="1" dirty="0"/>
              <a:t>Should call forwarding be transitive</a:t>
            </a:r>
            <a:r>
              <a:rPr lang="en-US" dirty="0"/>
              <a:t>?</a:t>
            </a:r>
          </a:p>
          <a:p>
            <a:r>
              <a:rPr lang="en-US" dirty="0" smtClean="0"/>
              <a:t>Deeper </a:t>
            </a:r>
            <a:r>
              <a:rPr lang="en-US" dirty="0"/>
              <a:t>analysis of the </a:t>
            </a:r>
            <a:r>
              <a:rPr lang="en-US" b="1" dirty="0"/>
              <a:t>problem domain </a:t>
            </a:r>
            <a:r>
              <a:rPr lang="en-US" dirty="0"/>
              <a:t>shows that there is a difference between:</a:t>
            </a:r>
          </a:p>
          <a:p>
            <a:pPr lvl="1"/>
            <a:r>
              <a:rPr lang="en-US" b="1" dirty="0" smtClean="0"/>
              <a:t>Follow </a:t>
            </a:r>
            <a:r>
              <a:rPr lang="en-US" b="1" dirty="0"/>
              <a:t>me</a:t>
            </a:r>
            <a:r>
              <a:rPr lang="en-US" dirty="0"/>
              <a:t>: user wants that the number follows him. Should end the chain</a:t>
            </a:r>
          </a:p>
          <a:p>
            <a:pPr lvl="1"/>
            <a:r>
              <a:rPr lang="en-US" b="1" dirty="0" smtClean="0"/>
              <a:t>Delegate</a:t>
            </a:r>
            <a:r>
              <a:rPr lang="en-US" dirty="0"/>
              <a:t>: user wants that the number directs to a secretary. Can continue the </a:t>
            </a:r>
            <a:r>
              <a:rPr lang="en-US" dirty="0" smtClean="0"/>
              <a:t>chain</a:t>
            </a:r>
            <a:endParaRPr lang="en-US" dirty="0"/>
          </a:p>
        </p:txBody>
      </p:sp>
      <p:pic>
        <p:nvPicPr>
          <p:cNvPr id="1026" name="Picture 2" descr="\\Ubz01fst\Profs\User\pceravolo\Desktop\Picture 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581128"/>
            <a:ext cx="6286500" cy="1209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08240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err="1" smtClean="0"/>
              <a:t>Costs</a:t>
            </a:r>
            <a:r>
              <a:rPr lang="de-DE" b="1" dirty="0" smtClean="0"/>
              <a:t> </a:t>
            </a:r>
            <a:r>
              <a:rPr lang="de-DE" b="1" dirty="0" err="1" smtClean="0"/>
              <a:t>of</a:t>
            </a:r>
            <a:r>
              <a:rPr lang="de-DE" b="1" dirty="0" smtClean="0"/>
              <a:t> </a:t>
            </a:r>
            <a:r>
              <a:rPr lang="de-DE" b="1" dirty="0" err="1" smtClean="0"/>
              <a:t>bad</a:t>
            </a:r>
            <a:r>
              <a:rPr lang="de-DE" b="1" dirty="0" smtClean="0"/>
              <a:t> </a:t>
            </a:r>
            <a:r>
              <a:rPr lang="de-DE" b="1" dirty="0" err="1" smtClean="0"/>
              <a:t>Req</a:t>
            </a:r>
            <a:r>
              <a:rPr lang="de-DE" b="1" dirty="0" smtClean="0"/>
              <a:t>. Analysis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/>
              <a:t>Approx</a:t>
            </a:r>
            <a:r>
              <a:rPr lang="en-US" dirty="0"/>
              <a:t> </a:t>
            </a:r>
            <a:r>
              <a:rPr lang="en-US" b="1" dirty="0"/>
              <a:t>40≈60% </a:t>
            </a:r>
            <a:r>
              <a:rPr lang="en-US" dirty="0"/>
              <a:t>of all </a:t>
            </a:r>
            <a:r>
              <a:rPr lang="en-US" b="1" dirty="0"/>
              <a:t>defects </a:t>
            </a:r>
            <a:r>
              <a:rPr lang="en-US" dirty="0"/>
              <a:t>found in a </a:t>
            </a:r>
            <a:r>
              <a:rPr lang="en-US" dirty="0" smtClean="0"/>
              <a:t>software project </a:t>
            </a:r>
            <a:r>
              <a:rPr lang="en-US" dirty="0"/>
              <a:t>can be traced back to the </a:t>
            </a:r>
            <a:r>
              <a:rPr lang="en-US" b="1" dirty="0"/>
              <a:t>requirements </a:t>
            </a:r>
            <a:r>
              <a:rPr lang="en-US" b="1" dirty="0" smtClean="0"/>
              <a:t>stage </a:t>
            </a:r>
            <a:r>
              <a:rPr lang="en-US" dirty="0" smtClean="0"/>
              <a:t>(source</a:t>
            </a:r>
            <a:r>
              <a:rPr lang="en-US" dirty="0"/>
              <a:t>: </a:t>
            </a:r>
            <a:r>
              <a:rPr lang="en-US" dirty="0" err="1"/>
              <a:t>Leffingwell</a:t>
            </a:r>
            <a:r>
              <a:rPr lang="en-US" dirty="0"/>
              <a:t>, “Calculating the ROI from more Effective Requirements </a:t>
            </a:r>
            <a:r>
              <a:rPr lang="en-US" dirty="0" err="1" smtClean="0"/>
              <a:t>Managemt</a:t>
            </a:r>
            <a:r>
              <a:rPr lang="en-US" dirty="0" smtClean="0"/>
              <a:t>, American </a:t>
            </a:r>
            <a:r>
              <a:rPr lang="en-US" dirty="0"/>
              <a:t>Programmer 10(4) 1997”)</a:t>
            </a:r>
          </a:p>
          <a:p>
            <a:r>
              <a:rPr lang="en-US" dirty="0" smtClean="0"/>
              <a:t>Fixing </a:t>
            </a:r>
            <a:r>
              <a:rPr lang="en-US" dirty="0"/>
              <a:t>a </a:t>
            </a:r>
            <a:r>
              <a:rPr lang="en-US" b="1" dirty="0"/>
              <a:t>requirement error </a:t>
            </a:r>
            <a:r>
              <a:rPr lang="en-US" dirty="0"/>
              <a:t>discovered </a:t>
            </a:r>
            <a:r>
              <a:rPr lang="en-US" b="1" dirty="0"/>
              <a:t>after </a:t>
            </a:r>
            <a:r>
              <a:rPr lang="en-US" dirty="0" smtClean="0"/>
              <a:t>putting the </a:t>
            </a:r>
            <a:r>
              <a:rPr lang="en-US" dirty="0"/>
              <a:t>system into operations costs </a:t>
            </a:r>
            <a:r>
              <a:rPr lang="en-US" b="1" dirty="0"/>
              <a:t>68 times </a:t>
            </a:r>
            <a:r>
              <a:rPr lang="en-US" dirty="0"/>
              <a:t>as much </a:t>
            </a:r>
            <a:r>
              <a:rPr lang="en-US" dirty="0" smtClean="0"/>
              <a:t>as correcting </a:t>
            </a:r>
            <a:r>
              <a:rPr lang="en-US" dirty="0"/>
              <a:t>the error </a:t>
            </a:r>
            <a:r>
              <a:rPr lang="en-US" b="1" dirty="0"/>
              <a:t>during </a:t>
            </a:r>
            <a:r>
              <a:rPr lang="en-US" dirty="0"/>
              <a:t>the </a:t>
            </a:r>
            <a:r>
              <a:rPr lang="en-US" dirty="0" smtClean="0"/>
              <a:t>requirements analysis </a:t>
            </a:r>
            <a:r>
              <a:rPr lang="en-US" dirty="0"/>
              <a:t>(source: Boehm, “Software Engineering Economics”, 1981)</a:t>
            </a:r>
          </a:p>
        </p:txBody>
      </p:sp>
    </p:spTree>
    <p:extLst>
      <p:ext uri="{BB962C8B-B14F-4D97-AF65-F5344CB8AC3E}">
        <p14:creationId xmlns:p14="http://schemas.microsoft.com/office/powerpoint/2010/main" val="32887585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Requirements Engineering</a:t>
            </a:r>
            <a:endParaRPr lang="en-US" dirty="0"/>
          </a:p>
        </p:txBody>
      </p:sp>
      <p:pic>
        <p:nvPicPr>
          <p:cNvPr id="2050" name="Picture 2" descr="\\Ubz01fst\Profs\User\pceravolo\Desktop\Picture 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970793"/>
            <a:ext cx="5743575" cy="373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73671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Design Value Model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Scenario</a:t>
            </a:r>
          </a:p>
          <a:p>
            <a:r>
              <a:rPr lang="de-DE" dirty="0" err="1" smtClean="0"/>
              <a:t>Actors</a:t>
            </a:r>
            <a:endParaRPr lang="de-DE" dirty="0" smtClean="0"/>
          </a:p>
          <a:p>
            <a:r>
              <a:rPr lang="de-DE" dirty="0" smtClean="0"/>
              <a:t>Value Objects</a:t>
            </a:r>
          </a:p>
          <a:p>
            <a:r>
              <a:rPr lang="de-DE" dirty="0" smtClean="0"/>
              <a:t>Value Transactions</a:t>
            </a:r>
          </a:p>
          <a:p>
            <a:r>
              <a:rPr lang="de-DE" dirty="0" smtClean="0"/>
              <a:t>Scenario </a:t>
            </a:r>
            <a:r>
              <a:rPr lang="de-DE" dirty="0" err="1" smtClean="0"/>
              <a:t>Paths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5563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Scenario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smtClean="0"/>
              <a:t>A newspaper publisher wants to offer an archive of online newspaper articles for free. Only a subscription on the paper-based version of the newspaper is required and a telephone connection for data transport (based on the TCP/IP protocol) between the online article archive and the reader of articles.</a:t>
            </a:r>
          </a:p>
          <a:p>
            <a:pPr marL="0" indent="0">
              <a:buNone/>
            </a:pPr>
            <a:r>
              <a:rPr lang="en-US" dirty="0" smtClean="0"/>
              <a:t>The financial idea behind the article online service is to use a  termination fee to finance the service. Termination means that </a:t>
            </a:r>
            <a:r>
              <a:rPr lang="en-US" smtClean="0"/>
              <a:t>if  someone </a:t>
            </a:r>
            <a:r>
              <a:rPr lang="en-US" dirty="0" smtClean="0"/>
              <a:t>tries to set up a telephone connection by dialing a telephone number, another actor must pick up the phone, that is, terminate the </a:t>
            </a:r>
            <a:r>
              <a:rPr lang="en-US" smtClean="0"/>
              <a:t>connection.</a:t>
            </a:r>
          </a:p>
          <a:p>
            <a:pPr marL="0" indent="0">
              <a:buNone/>
            </a:pPr>
            <a:r>
              <a:rPr lang="en-US" smtClean="0"/>
              <a:t>If </a:t>
            </a:r>
            <a:r>
              <a:rPr lang="en-US" dirty="0" smtClean="0"/>
              <a:t>someone is willing to cause termination of a large quantity of telephone calls, most telecommunication operators are willing to pay such an actor for that (the termination fee). Because the newspaper has a large subscriber base, it is capable to generate a large number of terminations for an article online service.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7790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Scenario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Company XOIP wants to offer a service, which allows </a:t>
            </a:r>
            <a:r>
              <a:rPr lang="en-US" dirty="0" smtClean="0"/>
              <a:t>people to </a:t>
            </a:r>
            <a:r>
              <a:rPr lang="en-US" dirty="0"/>
              <a:t>receive faxes via their own personal fax-number for free. </a:t>
            </a:r>
            <a:r>
              <a:rPr lang="en-US" dirty="0" smtClean="0"/>
              <a:t>The service </a:t>
            </a:r>
            <a:r>
              <a:rPr lang="en-US" dirty="0"/>
              <a:t>can only be used to receive a fax, not to send a fax. If a </a:t>
            </a:r>
            <a:r>
              <a:rPr lang="en-US" dirty="0" smtClean="0"/>
              <a:t>fax has </a:t>
            </a:r>
            <a:r>
              <a:rPr lang="en-US" dirty="0"/>
              <a:t>been received on the personal fax-number, the fax will be </a:t>
            </a:r>
            <a:r>
              <a:rPr lang="en-US" dirty="0" smtClean="0"/>
              <a:t>sent via </a:t>
            </a:r>
            <a:r>
              <a:rPr lang="en-US" dirty="0"/>
              <a:t>email to the </a:t>
            </a:r>
            <a:r>
              <a:rPr lang="en-US" dirty="0" smtClean="0"/>
              <a:t>email address </a:t>
            </a:r>
            <a:r>
              <a:rPr lang="en-US" dirty="0"/>
              <a:t>of the owner of the personal </a:t>
            </a:r>
            <a:r>
              <a:rPr lang="en-US" dirty="0" smtClean="0"/>
              <a:t>fax number, the </a:t>
            </a:r>
            <a:r>
              <a:rPr lang="en-US" dirty="0"/>
              <a:t>intended receiver. Company XOIP gets paid by KPN.</a:t>
            </a:r>
          </a:p>
          <a:p>
            <a:pPr marL="0" indent="0">
              <a:buNone/>
            </a:pPr>
            <a:r>
              <a:rPr lang="en-US" dirty="0"/>
              <a:t>For each terminated telephone call (as a result of received </a:t>
            </a:r>
            <a:r>
              <a:rPr lang="en-US" dirty="0" smtClean="0"/>
              <a:t>fax which </a:t>
            </a:r>
            <a:r>
              <a:rPr lang="en-US" dirty="0"/>
              <a:t>has been sent by someone else), KPN pays XOIP a </a:t>
            </a:r>
            <a:r>
              <a:rPr lang="en-US" dirty="0" smtClean="0"/>
              <a:t>fraction of </a:t>
            </a:r>
            <a:r>
              <a:rPr lang="en-US" dirty="0"/>
              <a:t>the money earned by telephone ticks. This mechanism is </a:t>
            </a:r>
            <a:r>
              <a:rPr lang="en-US" dirty="0" smtClean="0"/>
              <a:t>called </a:t>
            </a:r>
            <a:r>
              <a:rPr lang="en-US" i="1" dirty="0" smtClean="0"/>
              <a:t>revenue-sharing</a:t>
            </a:r>
            <a:r>
              <a:rPr lang="en-US" dirty="0"/>
              <a:t>. (Please stick to this case description; there is </a:t>
            </a:r>
            <a:r>
              <a:rPr lang="en-US" dirty="0" smtClean="0"/>
              <a:t>a new </a:t>
            </a:r>
            <a:r>
              <a:rPr lang="en-US" dirty="0"/>
              <a:t>version of the XOIP service on the web but just use the </a:t>
            </a:r>
            <a:r>
              <a:rPr lang="en-US" dirty="0" smtClean="0"/>
              <a:t>textual outline </a:t>
            </a:r>
            <a:r>
              <a:rPr lang="en-US" dirty="0"/>
              <a:t>above)</a:t>
            </a:r>
          </a:p>
        </p:txBody>
      </p:sp>
    </p:spTree>
    <p:extLst>
      <p:ext uri="{BB962C8B-B14F-4D97-AF65-F5344CB8AC3E}">
        <p14:creationId xmlns:p14="http://schemas.microsoft.com/office/powerpoint/2010/main" val="286012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512</Words>
  <Application>Microsoft Office PowerPoint</Application>
  <PresentationFormat>On-screen Show (4:3)</PresentationFormat>
  <Paragraphs>33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Business Information Systems EXERCISE</vt:lpstr>
      <vt:lpstr>Requirements Analysis</vt:lpstr>
      <vt:lpstr>Call Forwarding</vt:lpstr>
      <vt:lpstr>Costs of bad Req. Analysis</vt:lpstr>
      <vt:lpstr>Requirements Engineering</vt:lpstr>
      <vt:lpstr>Design Value Model</vt:lpstr>
      <vt:lpstr>Scenario 1</vt:lpstr>
      <vt:lpstr>Scenario 2</vt:lpstr>
    </vt:vector>
  </TitlesOfParts>
  <Company>Scientific Network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Business Information Systems EXERCISE</dc:title>
  <dc:creator>Ceravolo Paolo (A)</dc:creator>
  <cp:lastModifiedBy>Ceravolo Paolo (A)</cp:lastModifiedBy>
  <cp:revision>5</cp:revision>
  <dcterms:created xsi:type="dcterms:W3CDTF">2010-11-17T13:47:37Z</dcterms:created>
  <dcterms:modified xsi:type="dcterms:W3CDTF">2010-11-17T14:12:34Z</dcterms:modified>
</cp:coreProperties>
</file>