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Override1.xml" ContentType="application/vnd.openxmlformats-officedocument.themeOverride+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 id="2147483686" r:id="rId2"/>
  </p:sldMasterIdLst>
  <p:notesMasterIdLst>
    <p:notesMasterId r:id="rId77"/>
  </p:notesMasterIdLst>
  <p:sldIdLst>
    <p:sldId id="341" r:id="rId3"/>
    <p:sldId id="258" r:id="rId4"/>
    <p:sldId id="261" r:id="rId5"/>
    <p:sldId id="265" r:id="rId6"/>
    <p:sldId id="262" r:id="rId7"/>
    <p:sldId id="263" r:id="rId8"/>
    <p:sldId id="264"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5" r:id="rId27"/>
    <p:sldId id="286" r:id="rId28"/>
    <p:sldId id="287" r:id="rId29"/>
    <p:sldId id="288" r:id="rId30"/>
    <p:sldId id="289" r:id="rId31"/>
    <p:sldId id="290" r:id="rId32"/>
    <p:sldId id="291" r:id="rId33"/>
    <p:sldId id="292" r:id="rId34"/>
    <p:sldId id="293" r:id="rId35"/>
    <p:sldId id="295" r:id="rId36"/>
    <p:sldId id="296" r:id="rId37"/>
    <p:sldId id="297" r:id="rId38"/>
    <p:sldId id="298" r:id="rId39"/>
    <p:sldId id="299" r:id="rId40"/>
    <p:sldId id="301" r:id="rId41"/>
    <p:sldId id="302" r:id="rId42"/>
    <p:sldId id="303" r:id="rId43"/>
    <p:sldId id="306" r:id="rId44"/>
    <p:sldId id="307" r:id="rId45"/>
    <p:sldId id="309" r:id="rId46"/>
    <p:sldId id="311" r:id="rId47"/>
    <p:sldId id="312" r:id="rId48"/>
    <p:sldId id="313" r:id="rId49"/>
    <p:sldId id="314" r:id="rId50"/>
    <p:sldId id="315" r:id="rId51"/>
    <p:sldId id="316" r:id="rId52"/>
    <p:sldId id="317" r:id="rId53"/>
    <p:sldId id="318" r:id="rId54"/>
    <p:sldId id="319" r:id="rId55"/>
    <p:sldId id="320" r:id="rId56"/>
    <p:sldId id="321" r:id="rId57"/>
    <p:sldId id="322" r:id="rId58"/>
    <p:sldId id="323" r:id="rId59"/>
    <p:sldId id="324" r:id="rId60"/>
    <p:sldId id="325" r:id="rId61"/>
    <p:sldId id="326" r:id="rId62"/>
    <p:sldId id="327" r:id="rId63"/>
    <p:sldId id="328" r:id="rId64"/>
    <p:sldId id="329" r:id="rId65"/>
    <p:sldId id="330" r:id="rId66"/>
    <p:sldId id="331" r:id="rId67"/>
    <p:sldId id="332" r:id="rId68"/>
    <p:sldId id="333" r:id="rId69"/>
    <p:sldId id="334" r:id="rId70"/>
    <p:sldId id="335" r:id="rId71"/>
    <p:sldId id="336" r:id="rId72"/>
    <p:sldId id="337" r:id="rId73"/>
    <p:sldId id="338" r:id="rId74"/>
    <p:sldId id="339" r:id="rId75"/>
    <p:sldId id="340" r:id="rId76"/>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mbria" panose="02040503050406030204" pitchFamily="18" charset="0"/>
        <a:ea typeface="MS PGothic"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Cambria" panose="02040503050406030204" pitchFamily="18" charset="0"/>
        <a:ea typeface="MS PGothic"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Cambria" panose="02040503050406030204" pitchFamily="18" charset="0"/>
        <a:ea typeface="MS PGothic"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Cambria" panose="02040503050406030204" pitchFamily="18" charset="0"/>
        <a:ea typeface="MS PGothic"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Cambria" panose="02040503050406030204" pitchFamily="18" charset="0"/>
        <a:ea typeface="MS PGothic" panose="020B0600070205080204" pitchFamily="34" charset="-128"/>
        <a:cs typeface="+mn-cs"/>
      </a:defRPr>
    </a:lvl5pPr>
    <a:lvl6pPr marL="2286000" algn="l" defTabSz="914400" rtl="0" eaLnBrk="1" latinLnBrk="0" hangingPunct="1">
      <a:defRPr kern="1200">
        <a:solidFill>
          <a:schemeClr val="tx1"/>
        </a:solidFill>
        <a:latin typeface="Cambria" panose="02040503050406030204" pitchFamily="18" charset="0"/>
        <a:ea typeface="MS PGothic" panose="020B0600070205080204" pitchFamily="34" charset="-128"/>
        <a:cs typeface="+mn-cs"/>
      </a:defRPr>
    </a:lvl6pPr>
    <a:lvl7pPr marL="2743200" algn="l" defTabSz="914400" rtl="0" eaLnBrk="1" latinLnBrk="0" hangingPunct="1">
      <a:defRPr kern="1200">
        <a:solidFill>
          <a:schemeClr val="tx1"/>
        </a:solidFill>
        <a:latin typeface="Cambria" panose="02040503050406030204" pitchFamily="18" charset="0"/>
        <a:ea typeface="MS PGothic" panose="020B0600070205080204" pitchFamily="34" charset="-128"/>
        <a:cs typeface="+mn-cs"/>
      </a:defRPr>
    </a:lvl7pPr>
    <a:lvl8pPr marL="3200400" algn="l" defTabSz="914400" rtl="0" eaLnBrk="1" latinLnBrk="0" hangingPunct="1">
      <a:defRPr kern="1200">
        <a:solidFill>
          <a:schemeClr val="tx1"/>
        </a:solidFill>
        <a:latin typeface="Cambria" panose="02040503050406030204" pitchFamily="18" charset="0"/>
        <a:ea typeface="MS PGothic" panose="020B0600070205080204" pitchFamily="34" charset="-128"/>
        <a:cs typeface="+mn-cs"/>
      </a:defRPr>
    </a:lvl8pPr>
    <a:lvl9pPr marL="3657600" algn="l" defTabSz="914400" rtl="0" eaLnBrk="1" latinLnBrk="0" hangingPunct="1">
      <a:defRPr kern="1200">
        <a:solidFill>
          <a:schemeClr val="tx1"/>
        </a:solidFill>
        <a:latin typeface="Cambria" panose="02040503050406030204" pitchFamily="18" charset="0"/>
        <a:ea typeface="MS PGothic" panose="020B0600070205080204" pitchFamily="34" charset="-128"/>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7" d="100"/>
          <a:sy n="117" d="100"/>
        </p:scale>
        <p:origin x="1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16" Type="http://schemas.openxmlformats.org/officeDocument/2006/relationships/slide" Target="slides/slide14.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viewProps" Target="viewProps.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theme" Target="theme/theme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image" Target="../media/image12.wmf"/><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1CC0C8-5B24-49FC-B714-F16E670363BA}" type="datetimeFigureOut">
              <a:rPr lang="en-US" smtClean="0"/>
              <a:t>6/6/2017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3814C0-0944-4A1C-BCA6-64A8FDA87FD1}" type="slidenum">
              <a:rPr lang="en-US" smtClean="0"/>
              <a:t>‹N›</a:t>
            </a:fld>
            <a:endParaRPr lang="en-US"/>
          </a:p>
        </p:txBody>
      </p:sp>
    </p:spTree>
    <p:extLst>
      <p:ext uri="{BB962C8B-B14F-4D97-AF65-F5344CB8AC3E}">
        <p14:creationId xmlns:p14="http://schemas.microsoft.com/office/powerpoint/2010/main" val="29468360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DD34B274-3D8C-491C-B15C-ACE68A15FF89}" type="slidenum">
              <a:rPr lang="en-US" altLang="en-US"/>
              <a:pPr/>
              <a:t>3</a:t>
            </a:fld>
            <a:endParaRPr lang="en-US" altLang="en-US"/>
          </a:p>
        </p:txBody>
      </p:sp>
      <p:sp>
        <p:nvSpPr>
          <p:cNvPr id="236546" name="Rectangle 2"/>
          <p:cNvSpPr>
            <a:spLocks noGrp="1" noRot="1" noChangeAspect="1" noChangeArrowheads="1" noTextEdit="1"/>
          </p:cNvSpPr>
          <p:nvPr>
            <p:ph type="sldImg"/>
          </p:nvPr>
        </p:nvSpPr>
        <p:spPr>
          <a:ln/>
        </p:spPr>
      </p:sp>
      <p:sp>
        <p:nvSpPr>
          <p:cNvPr id="236547" name="Rectangle 3"/>
          <p:cNvSpPr>
            <a:spLocks noGrp="1" noChangeArrowheads="1"/>
          </p:cNvSpPr>
          <p:nvPr>
            <p:ph type="body" idx="1"/>
          </p:nvPr>
        </p:nvSpPr>
        <p:spPr/>
        <p:txBody>
          <a:bodyPr/>
          <a:lstStyle/>
          <a:p>
            <a:endParaRPr lang="en-GB" altLang="en-US"/>
          </a:p>
        </p:txBody>
      </p:sp>
      <p:sp>
        <p:nvSpPr>
          <p:cNvPr id="236548" name="Rectangle 4"/>
          <p:cNvSpPr>
            <a:spLocks noChangeArrowheads="1"/>
          </p:cNvSpPr>
          <p:nvPr/>
        </p:nvSpPr>
        <p:spPr bwMode="auto">
          <a:xfrm>
            <a:off x="1130300" y="4559300"/>
            <a:ext cx="5029200"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30000"/>
              </a:spcBef>
              <a:defRPr sz="1200">
                <a:solidFill>
                  <a:schemeClr val="tx1"/>
                </a:solidFill>
                <a:latin typeface="Arial" panose="020B0604020202020204" pitchFamily="34" charset="0"/>
                <a:ea typeface="ヒラギノ角ゴ Pro W3" pitchFamily="-32" charset="-128"/>
              </a:defRPr>
            </a:lvl1pPr>
            <a:lvl2pPr>
              <a:spcBef>
                <a:spcPct val="30000"/>
              </a:spcBef>
              <a:defRPr sz="1200">
                <a:solidFill>
                  <a:schemeClr val="tx1"/>
                </a:solidFill>
                <a:latin typeface="Arial" panose="020B0604020202020204" pitchFamily="34" charset="0"/>
                <a:ea typeface="ヒラギノ角ゴ Pro W3" pitchFamily="-32" charset="-128"/>
              </a:defRPr>
            </a:lvl2pPr>
            <a:lvl3pPr>
              <a:spcBef>
                <a:spcPct val="30000"/>
              </a:spcBef>
              <a:defRPr sz="1200">
                <a:solidFill>
                  <a:schemeClr val="tx1"/>
                </a:solidFill>
                <a:latin typeface="Arial" panose="020B0604020202020204" pitchFamily="34" charset="0"/>
                <a:ea typeface="ヒラギノ角ゴ Pro W3" pitchFamily="-32" charset="-128"/>
              </a:defRPr>
            </a:lvl3pPr>
            <a:lvl4pPr>
              <a:spcBef>
                <a:spcPct val="30000"/>
              </a:spcBef>
              <a:defRPr sz="1200">
                <a:solidFill>
                  <a:schemeClr val="tx1"/>
                </a:solidFill>
                <a:latin typeface="Arial" panose="020B0604020202020204" pitchFamily="34" charset="0"/>
                <a:ea typeface="ヒラギノ角ゴ Pro W3" pitchFamily="-32" charset="-128"/>
              </a:defRPr>
            </a:lvl4pPr>
            <a:lvl5pPr>
              <a:spcBef>
                <a:spcPct val="30000"/>
              </a:spcBef>
              <a:defRPr sz="1200">
                <a:solidFill>
                  <a:schemeClr val="tx1"/>
                </a:solidFill>
                <a:latin typeface="Arial" panose="020B0604020202020204" pitchFamily="34" charset="0"/>
                <a:ea typeface="ヒラギノ角ゴ Pro W3" pitchFamily="-32" charset="-128"/>
              </a:defRPr>
            </a:lvl5pPr>
            <a:lvl6pPr fontAlgn="base">
              <a:spcBef>
                <a:spcPct val="30000"/>
              </a:spcBef>
              <a:spcAft>
                <a:spcPct val="0"/>
              </a:spcAft>
              <a:defRPr sz="1200">
                <a:solidFill>
                  <a:schemeClr val="tx1"/>
                </a:solidFill>
                <a:latin typeface="Arial" panose="020B0604020202020204" pitchFamily="34" charset="0"/>
                <a:ea typeface="ヒラギノ角ゴ Pro W3" pitchFamily="-32" charset="-128"/>
              </a:defRPr>
            </a:lvl6pPr>
            <a:lvl7pPr fontAlgn="base">
              <a:spcBef>
                <a:spcPct val="30000"/>
              </a:spcBef>
              <a:spcAft>
                <a:spcPct val="0"/>
              </a:spcAft>
              <a:defRPr sz="1200">
                <a:solidFill>
                  <a:schemeClr val="tx1"/>
                </a:solidFill>
                <a:latin typeface="Arial" panose="020B0604020202020204" pitchFamily="34" charset="0"/>
                <a:ea typeface="ヒラギノ角ゴ Pro W3" pitchFamily="-32" charset="-128"/>
              </a:defRPr>
            </a:lvl7pPr>
            <a:lvl8pPr fontAlgn="base">
              <a:spcBef>
                <a:spcPct val="30000"/>
              </a:spcBef>
              <a:spcAft>
                <a:spcPct val="0"/>
              </a:spcAft>
              <a:defRPr sz="1200">
                <a:solidFill>
                  <a:schemeClr val="tx1"/>
                </a:solidFill>
                <a:latin typeface="Arial" panose="020B0604020202020204" pitchFamily="34" charset="0"/>
                <a:ea typeface="ヒラギノ角ゴ Pro W3" pitchFamily="-32" charset="-128"/>
              </a:defRPr>
            </a:lvl8pPr>
            <a:lvl9pPr fontAlgn="base">
              <a:spcBef>
                <a:spcPct val="30000"/>
              </a:spcBef>
              <a:spcAft>
                <a:spcPct val="0"/>
              </a:spcAft>
              <a:defRPr sz="1200">
                <a:solidFill>
                  <a:schemeClr val="tx1"/>
                </a:solidFill>
                <a:latin typeface="Arial" panose="020B0604020202020204" pitchFamily="34" charset="0"/>
                <a:ea typeface="ヒラギノ角ゴ Pro W3" pitchFamily="-32" charset="-128"/>
              </a:defRPr>
            </a:lvl9pPr>
          </a:lstStyle>
          <a:p>
            <a:pPr eaLnBrk="1" hangingPunct="1">
              <a:lnSpc>
                <a:spcPct val="150000"/>
              </a:lnSpc>
            </a:pPr>
            <a:r>
              <a:rPr lang="en-GB" altLang="en-US"/>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lang="en-US" altLang="en-US"/>
          </a:p>
        </p:txBody>
      </p:sp>
    </p:spTree>
    <p:extLst>
      <p:ext uri="{BB962C8B-B14F-4D97-AF65-F5344CB8AC3E}">
        <p14:creationId xmlns:p14="http://schemas.microsoft.com/office/powerpoint/2010/main" val="37602701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4F47F1-3234-46A8-830F-B9762BDB347C}" type="slidenum">
              <a:rPr lang="en-US" altLang="en-US"/>
              <a:pPr/>
              <a:t>38</a:t>
            </a:fld>
            <a:endParaRPr lang="en-US" altLang="en-US"/>
          </a:p>
        </p:txBody>
      </p:sp>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p:txBody>
          <a:bodyPr/>
          <a:lstStyle/>
          <a:p>
            <a:r>
              <a:rPr lang="en-US" altLang="en-US"/>
              <a:t>their book, Beyond Budgeting, Jeremy Hope and Robin Fraser highlight the inadequacy of traditional annual based budgeting and argue passionately for a new management model that can cope with the volatility of today's business environment. Their model embraces much more than just budgeting, it is more a philosophy of decentralization and a way of encouraging managers at all levels to become accountable for their performance without tying them to an annual budget straitjacket.Hope and Fraser analysed many companies of various types that have abandoned traditional annual budgeting in favour of their new model and found that management gained a new sense of empowerment and a "can do" attitude. In addition, they benefited from faster and more adaptive decision-making, reduced bureaucracy and lower costs. The companies became more competitive and customer satisfaction improved along with many of the company's KPI's (Key Performance Indicators).The new model replaces annual budgeting and centralized control systems with multilevel controls that include effective governance, fast financial actuals, trend analysis, rolling forecasts, key performance indicators, performance ranking, and management by exception. </a:t>
            </a:r>
          </a:p>
        </p:txBody>
      </p:sp>
    </p:spTree>
    <p:extLst>
      <p:ext uri="{BB962C8B-B14F-4D97-AF65-F5344CB8AC3E}">
        <p14:creationId xmlns:p14="http://schemas.microsoft.com/office/powerpoint/2010/main" val="17370430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33D41A3-4288-46B6-973D-42D79ECADB78}" type="slidenum">
              <a:rPr lang="en-US" altLang="en-US"/>
              <a:pPr/>
              <a:t>52</a:t>
            </a:fld>
            <a:endParaRPr lang="en-US" altLang="en-US"/>
          </a:p>
        </p:txBody>
      </p:sp>
      <p:sp>
        <p:nvSpPr>
          <p:cNvPr id="179202" name="Rectangle 2"/>
          <p:cNvSpPr>
            <a:spLocks noGrp="1" noRot="1" noChangeAspect="1" noChangeArrowheads="1" noTextEdit="1"/>
          </p:cNvSpPr>
          <p:nvPr>
            <p:ph type="sldImg"/>
          </p:nvPr>
        </p:nvSpPr>
        <p:spPr>
          <a:ln/>
        </p:spPr>
      </p:sp>
      <p:sp>
        <p:nvSpPr>
          <p:cNvPr id="179203" name="Rectangle 3"/>
          <p:cNvSpPr>
            <a:spLocks noGrp="1" noChangeArrowheads="1"/>
          </p:cNvSpPr>
          <p:nvPr>
            <p:ph type="body" idx="1"/>
          </p:nvPr>
        </p:nvSpPr>
        <p:spPr/>
        <p:txBody>
          <a:bodyPr/>
          <a:lstStyle/>
          <a:p>
            <a:r>
              <a:rPr lang="en-GB" altLang="en-US"/>
              <a:t>I would have added the organisational values to the equation</a:t>
            </a:r>
            <a:endParaRPr lang="en-US" altLang="en-US"/>
          </a:p>
        </p:txBody>
      </p:sp>
    </p:spTree>
    <p:extLst>
      <p:ext uri="{BB962C8B-B14F-4D97-AF65-F5344CB8AC3E}">
        <p14:creationId xmlns:p14="http://schemas.microsoft.com/office/powerpoint/2010/main" val="42414405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E73EBE4-5E0E-4BD3-A7B7-EB281780B932}" type="slidenum">
              <a:rPr lang="en-US" altLang="en-US"/>
              <a:pPr/>
              <a:t>61</a:t>
            </a:fld>
            <a:endParaRPr lang="en-US" altLang="en-US"/>
          </a:p>
        </p:txBody>
      </p:sp>
      <p:sp>
        <p:nvSpPr>
          <p:cNvPr id="189442" name="Rectangle 2"/>
          <p:cNvSpPr>
            <a:spLocks noGrp="1" noRot="1" noChangeAspect="1" noChangeArrowheads="1" noTextEdit="1"/>
          </p:cNvSpPr>
          <p:nvPr>
            <p:ph type="sldImg"/>
          </p:nvPr>
        </p:nvSpPr>
        <p:spPr>
          <a:xfrm>
            <a:off x="-25400" y="457200"/>
            <a:ext cx="6913563" cy="3889375"/>
          </a:xfrm>
          <a:ln/>
        </p:spPr>
      </p:sp>
      <p:sp>
        <p:nvSpPr>
          <p:cNvPr id="189443" name="Rectangle 3"/>
          <p:cNvSpPr>
            <a:spLocks noGrp="1" noChangeArrowheads="1"/>
          </p:cNvSpPr>
          <p:nvPr>
            <p:ph type="body" idx="1"/>
          </p:nvPr>
        </p:nvSpPr>
        <p:spPr>
          <a:xfrm>
            <a:off x="915988" y="4346575"/>
            <a:ext cx="5026025" cy="4111625"/>
          </a:xfrm>
        </p:spPr>
        <p:txBody>
          <a:bodyPr/>
          <a:lstStyle/>
          <a:p>
            <a:endParaRPr lang="en-GB" altLang="en-US"/>
          </a:p>
        </p:txBody>
      </p:sp>
    </p:spTree>
    <p:extLst>
      <p:ext uri="{BB962C8B-B14F-4D97-AF65-F5344CB8AC3E}">
        <p14:creationId xmlns:p14="http://schemas.microsoft.com/office/powerpoint/2010/main" val="38132550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95BC92-136C-43F2-B53A-924F47A75FDC}" type="slidenum">
              <a:rPr lang="en-US" altLang="en-US"/>
              <a:pPr/>
              <a:t>62</a:t>
            </a:fld>
            <a:endParaRPr lang="en-US" altLang="en-US"/>
          </a:p>
        </p:txBody>
      </p:sp>
      <p:sp>
        <p:nvSpPr>
          <p:cNvPr id="191490" name="Rectangle 2"/>
          <p:cNvSpPr>
            <a:spLocks noGrp="1" noRot="1" noChangeAspect="1" noChangeArrowheads="1" noTextEdit="1"/>
          </p:cNvSpPr>
          <p:nvPr>
            <p:ph type="sldImg"/>
          </p:nvPr>
        </p:nvSpPr>
        <p:spPr>
          <a:xfrm>
            <a:off x="-25400" y="457200"/>
            <a:ext cx="6913563" cy="3889375"/>
          </a:xfrm>
          <a:ln/>
        </p:spPr>
      </p:sp>
      <p:sp>
        <p:nvSpPr>
          <p:cNvPr id="191491" name="Rectangle 3"/>
          <p:cNvSpPr>
            <a:spLocks noGrp="1" noChangeArrowheads="1"/>
          </p:cNvSpPr>
          <p:nvPr>
            <p:ph type="body" idx="1"/>
          </p:nvPr>
        </p:nvSpPr>
        <p:spPr>
          <a:xfrm>
            <a:off x="915988" y="4346575"/>
            <a:ext cx="5026025" cy="4111625"/>
          </a:xfrm>
        </p:spPr>
        <p:txBody>
          <a:bodyPr/>
          <a:lstStyle/>
          <a:p>
            <a:endParaRPr lang="en-GB" altLang="en-US"/>
          </a:p>
        </p:txBody>
      </p:sp>
    </p:spTree>
    <p:extLst>
      <p:ext uri="{BB962C8B-B14F-4D97-AF65-F5344CB8AC3E}">
        <p14:creationId xmlns:p14="http://schemas.microsoft.com/office/powerpoint/2010/main" val="14750691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E3BD25-76B2-479A-9653-37653398DCAF}" type="slidenum">
              <a:rPr lang="en-US" altLang="en-US"/>
              <a:pPr/>
              <a:t>63</a:t>
            </a:fld>
            <a:endParaRPr lang="en-US" altLang="en-US"/>
          </a:p>
        </p:txBody>
      </p:sp>
      <p:sp>
        <p:nvSpPr>
          <p:cNvPr id="193538" name="Rectangle 2"/>
          <p:cNvSpPr>
            <a:spLocks noGrp="1" noRot="1" noChangeAspect="1" noChangeArrowheads="1" noTextEdit="1"/>
          </p:cNvSpPr>
          <p:nvPr>
            <p:ph type="sldImg"/>
          </p:nvPr>
        </p:nvSpPr>
        <p:spPr>
          <a:xfrm>
            <a:off x="-25400" y="457200"/>
            <a:ext cx="6913563" cy="3889375"/>
          </a:xfrm>
          <a:ln/>
        </p:spPr>
      </p:sp>
      <p:sp>
        <p:nvSpPr>
          <p:cNvPr id="193539" name="Rectangle 3"/>
          <p:cNvSpPr>
            <a:spLocks noGrp="1" noChangeArrowheads="1"/>
          </p:cNvSpPr>
          <p:nvPr>
            <p:ph type="body" idx="1"/>
          </p:nvPr>
        </p:nvSpPr>
        <p:spPr>
          <a:xfrm>
            <a:off x="915988" y="4346575"/>
            <a:ext cx="5026025" cy="4111625"/>
          </a:xfrm>
        </p:spPr>
        <p:txBody>
          <a:bodyPr/>
          <a:lstStyle/>
          <a:p>
            <a:endParaRPr lang="en-GB" altLang="en-US"/>
          </a:p>
        </p:txBody>
      </p:sp>
    </p:spTree>
    <p:extLst>
      <p:ext uri="{BB962C8B-B14F-4D97-AF65-F5344CB8AC3E}">
        <p14:creationId xmlns:p14="http://schemas.microsoft.com/office/powerpoint/2010/main" val="414275858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570C6B8-1DEE-4FC3-BA8A-717C205807C9}" type="slidenum">
              <a:rPr lang="en-US" altLang="en-US"/>
              <a:pPr/>
              <a:t>64</a:t>
            </a:fld>
            <a:endParaRPr lang="en-US" altLang="en-US"/>
          </a:p>
        </p:txBody>
      </p:sp>
      <p:sp>
        <p:nvSpPr>
          <p:cNvPr id="195586" name="Rectangle 2"/>
          <p:cNvSpPr>
            <a:spLocks noGrp="1" noRot="1" noChangeAspect="1" noChangeArrowheads="1" noTextEdit="1"/>
          </p:cNvSpPr>
          <p:nvPr>
            <p:ph type="sldImg"/>
          </p:nvPr>
        </p:nvSpPr>
        <p:spPr>
          <a:xfrm>
            <a:off x="-25400" y="457200"/>
            <a:ext cx="6913563" cy="3889375"/>
          </a:xfrm>
          <a:ln/>
        </p:spPr>
      </p:sp>
      <p:sp>
        <p:nvSpPr>
          <p:cNvPr id="195587" name="Rectangle 3"/>
          <p:cNvSpPr>
            <a:spLocks noGrp="1" noChangeArrowheads="1"/>
          </p:cNvSpPr>
          <p:nvPr>
            <p:ph type="body" idx="1"/>
          </p:nvPr>
        </p:nvSpPr>
        <p:spPr>
          <a:xfrm>
            <a:off x="915988" y="4346575"/>
            <a:ext cx="5026025" cy="4111625"/>
          </a:xfrm>
        </p:spPr>
        <p:txBody>
          <a:bodyPr/>
          <a:lstStyle/>
          <a:p>
            <a:endParaRPr lang="en-GB" altLang="en-US"/>
          </a:p>
        </p:txBody>
      </p:sp>
    </p:spTree>
    <p:extLst>
      <p:ext uri="{BB962C8B-B14F-4D97-AF65-F5344CB8AC3E}">
        <p14:creationId xmlns:p14="http://schemas.microsoft.com/office/powerpoint/2010/main" val="26483021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F5CB071-36E9-4026-BF87-96A1E8C5D7F3}" type="slidenum">
              <a:rPr lang="en-US" altLang="en-US"/>
              <a:pPr/>
              <a:t>65</a:t>
            </a:fld>
            <a:endParaRPr lang="en-US" altLang="en-US"/>
          </a:p>
        </p:txBody>
      </p:sp>
      <p:sp>
        <p:nvSpPr>
          <p:cNvPr id="197634" name="Rectangle 2"/>
          <p:cNvSpPr>
            <a:spLocks noGrp="1" noRot="1" noChangeAspect="1" noChangeArrowheads="1" noTextEdit="1"/>
          </p:cNvSpPr>
          <p:nvPr>
            <p:ph type="sldImg"/>
          </p:nvPr>
        </p:nvSpPr>
        <p:spPr>
          <a:xfrm>
            <a:off x="-25400" y="457200"/>
            <a:ext cx="6913563" cy="3889375"/>
          </a:xfrm>
          <a:ln/>
        </p:spPr>
      </p:sp>
      <p:sp>
        <p:nvSpPr>
          <p:cNvPr id="197635" name="Rectangle 3"/>
          <p:cNvSpPr>
            <a:spLocks noGrp="1" noChangeArrowheads="1"/>
          </p:cNvSpPr>
          <p:nvPr>
            <p:ph type="body" idx="1"/>
          </p:nvPr>
        </p:nvSpPr>
        <p:spPr>
          <a:xfrm>
            <a:off x="915988" y="4346575"/>
            <a:ext cx="5026025" cy="4111625"/>
          </a:xfrm>
        </p:spPr>
        <p:txBody>
          <a:bodyPr/>
          <a:lstStyle/>
          <a:p>
            <a:endParaRPr lang="en-GB" altLang="en-US"/>
          </a:p>
        </p:txBody>
      </p:sp>
    </p:spTree>
    <p:extLst>
      <p:ext uri="{BB962C8B-B14F-4D97-AF65-F5344CB8AC3E}">
        <p14:creationId xmlns:p14="http://schemas.microsoft.com/office/powerpoint/2010/main" val="179265796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400F4B-7876-498A-8F30-76AF51967EBD}" type="slidenum">
              <a:rPr lang="en-US" altLang="en-US"/>
              <a:pPr/>
              <a:t>66</a:t>
            </a:fld>
            <a:endParaRPr lang="en-US" altLang="en-US"/>
          </a:p>
        </p:txBody>
      </p:sp>
      <p:sp>
        <p:nvSpPr>
          <p:cNvPr id="199682" name="Rectangle 2"/>
          <p:cNvSpPr>
            <a:spLocks noGrp="1" noRot="1" noChangeAspect="1" noChangeArrowheads="1" noTextEdit="1"/>
          </p:cNvSpPr>
          <p:nvPr>
            <p:ph type="sldImg"/>
          </p:nvPr>
        </p:nvSpPr>
        <p:spPr>
          <a:xfrm>
            <a:off x="-25400" y="457200"/>
            <a:ext cx="6913563" cy="3889375"/>
          </a:xfrm>
          <a:ln/>
        </p:spPr>
      </p:sp>
      <p:sp>
        <p:nvSpPr>
          <p:cNvPr id="199683" name="Rectangle 3"/>
          <p:cNvSpPr>
            <a:spLocks noGrp="1" noChangeArrowheads="1"/>
          </p:cNvSpPr>
          <p:nvPr>
            <p:ph type="body" idx="1"/>
          </p:nvPr>
        </p:nvSpPr>
        <p:spPr>
          <a:xfrm>
            <a:off x="915988" y="4346575"/>
            <a:ext cx="5026025" cy="4111625"/>
          </a:xfrm>
        </p:spPr>
        <p:txBody>
          <a:bodyPr/>
          <a:lstStyle/>
          <a:p>
            <a:endParaRPr lang="en-GB" altLang="en-US"/>
          </a:p>
        </p:txBody>
      </p:sp>
    </p:spTree>
    <p:extLst>
      <p:ext uri="{BB962C8B-B14F-4D97-AF65-F5344CB8AC3E}">
        <p14:creationId xmlns:p14="http://schemas.microsoft.com/office/powerpoint/2010/main" val="17081085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B44027-AAC6-4D08-8C5B-DB3CB8CB17B8}" type="slidenum">
              <a:rPr lang="en-US" altLang="en-US"/>
              <a:pPr/>
              <a:t>67</a:t>
            </a:fld>
            <a:endParaRPr lang="en-US" altLang="en-US"/>
          </a:p>
        </p:txBody>
      </p:sp>
      <p:sp>
        <p:nvSpPr>
          <p:cNvPr id="201730" name="Rectangle 2"/>
          <p:cNvSpPr>
            <a:spLocks noGrp="1" noRot="1" noChangeAspect="1" noChangeArrowheads="1" noTextEdit="1"/>
          </p:cNvSpPr>
          <p:nvPr>
            <p:ph type="sldImg"/>
          </p:nvPr>
        </p:nvSpPr>
        <p:spPr>
          <a:xfrm>
            <a:off x="-25400" y="457200"/>
            <a:ext cx="6913563" cy="3889375"/>
          </a:xfrm>
          <a:ln/>
        </p:spPr>
      </p:sp>
      <p:sp>
        <p:nvSpPr>
          <p:cNvPr id="201731" name="Rectangle 3"/>
          <p:cNvSpPr>
            <a:spLocks noGrp="1" noChangeArrowheads="1"/>
          </p:cNvSpPr>
          <p:nvPr>
            <p:ph type="body" idx="1"/>
          </p:nvPr>
        </p:nvSpPr>
        <p:spPr>
          <a:xfrm>
            <a:off x="915988" y="4346575"/>
            <a:ext cx="5026025" cy="4111625"/>
          </a:xfrm>
        </p:spPr>
        <p:txBody>
          <a:bodyPr/>
          <a:lstStyle/>
          <a:p>
            <a:endParaRPr lang="en-GB" altLang="en-US"/>
          </a:p>
        </p:txBody>
      </p:sp>
    </p:spTree>
    <p:extLst>
      <p:ext uri="{BB962C8B-B14F-4D97-AF65-F5344CB8AC3E}">
        <p14:creationId xmlns:p14="http://schemas.microsoft.com/office/powerpoint/2010/main" val="272617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3C00981-63F0-4A37-A5B7-BB81B201CD76}" type="slidenum">
              <a:rPr lang="en-US" altLang="en-US"/>
              <a:pPr/>
              <a:t>68</a:t>
            </a:fld>
            <a:endParaRPr lang="en-US" altLang="en-US"/>
          </a:p>
        </p:txBody>
      </p:sp>
      <p:sp>
        <p:nvSpPr>
          <p:cNvPr id="203778" name="Rectangle 2"/>
          <p:cNvSpPr>
            <a:spLocks noGrp="1" noRot="1" noChangeAspect="1" noChangeArrowheads="1" noTextEdit="1"/>
          </p:cNvSpPr>
          <p:nvPr>
            <p:ph type="sldImg"/>
          </p:nvPr>
        </p:nvSpPr>
        <p:spPr>
          <a:xfrm>
            <a:off x="-25400" y="457200"/>
            <a:ext cx="6913563" cy="3889375"/>
          </a:xfrm>
          <a:ln/>
        </p:spPr>
      </p:sp>
      <p:sp>
        <p:nvSpPr>
          <p:cNvPr id="203779" name="Rectangle 3"/>
          <p:cNvSpPr>
            <a:spLocks noGrp="1" noChangeArrowheads="1"/>
          </p:cNvSpPr>
          <p:nvPr>
            <p:ph type="body" idx="1"/>
          </p:nvPr>
        </p:nvSpPr>
        <p:spPr>
          <a:xfrm>
            <a:off x="915988" y="4346575"/>
            <a:ext cx="5026025" cy="4111625"/>
          </a:xfrm>
        </p:spPr>
        <p:txBody>
          <a:bodyPr/>
          <a:lstStyle/>
          <a:p>
            <a:endParaRPr lang="en-GB" altLang="en-US"/>
          </a:p>
        </p:txBody>
      </p:sp>
    </p:spTree>
    <p:extLst>
      <p:ext uri="{BB962C8B-B14F-4D97-AF65-F5344CB8AC3E}">
        <p14:creationId xmlns:p14="http://schemas.microsoft.com/office/powerpoint/2010/main" val="40346520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E39FBCFF-C899-4846-A33B-FD3463FF4F5F}" type="slidenum">
              <a:rPr lang="en-US" altLang="en-US"/>
              <a:pPr/>
              <a:t>5</a:t>
            </a:fld>
            <a:endParaRPr lang="en-US" altLang="en-US"/>
          </a:p>
        </p:txBody>
      </p:sp>
      <p:sp>
        <p:nvSpPr>
          <p:cNvPr id="238594" name="Rectangle 2"/>
          <p:cNvSpPr>
            <a:spLocks noGrp="1" noRot="1" noChangeAspect="1" noChangeArrowheads="1" noTextEdit="1"/>
          </p:cNvSpPr>
          <p:nvPr>
            <p:ph type="sldImg"/>
          </p:nvPr>
        </p:nvSpPr>
        <p:spPr>
          <a:ln/>
        </p:spPr>
      </p:sp>
      <p:sp>
        <p:nvSpPr>
          <p:cNvPr id="238595" name="Rectangle 3"/>
          <p:cNvSpPr>
            <a:spLocks noGrp="1" noChangeArrowheads="1"/>
          </p:cNvSpPr>
          <p:nvPr>
            <p:ph type="body" idx="1"/>
          </p:nvPr>
        </p:nvSpPr>
        <p:spPr/>
        <p:txBody>
          <a:bodyPr/>
          <a:lstStyle/>
          <a:p>
            <a:endParaRPr lang="en-GB" altLang="en-US"/>
          </a:p>
        </p:txBody>
      </p:sp>
      <p:sp>
        <p:nvSpPr>
          <p:cNvPr id="238596" name="Rectangle 4"/>
          <p:cNvSpPr>
            <a:spLocks noChangeArrowheads="1"/>
          </p:cNvSpPr>
          <p:nvPr/>
        </p:nvSpPr>
        <p:spPr bwMode="auto">
          <a:xfrm>
            <a:off x="1130300" y="4559300"/>
            <a:ext cx="5029200"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30000"/>
              </a:spcBef>
              <a:defRPr sz="1200">
                <a:solidFill>
                  <a:schemeClr val="tx1"/>
                </a:solidFill>
                <a:latin typeface="Arial" panose="020B0604020202020204" pitchFamily="34" charset="0"/>
                <a:ea typeface="ヒラギノ角ゴ Pro W3" pitchFamily="-32" charset="-128"/>
              </a:defRPr>
            </a:lvl1pPr>
            <a:lvl2pPr>
              <a:spcBef>
                <a:spcPct val="30000"/>
              </a:spcBef>
              <a:defRPr sz="1200">
                <a:solidFill>
                  <a:schemeClr val="tx1"/>
                </a:solidFill>
                <a:latin typeface="Arial" panose="020B0604020202020204" pitchFamily="34" charset="0"/>
                <a:ea typeface="ヒラギノ角ゴ Pro W3" pitchFamily="-32" charset="-128"/>
              </a:defRPr>
            </a:lvl2pPr>
            <a:lvl3pPr>
              <a:spcBef>
                <a:spcPct val="30000"/>
              </a:spcBef>
              <a:defRPr sz="1200">
                <a:solidFill>
                  <a:schemeClr val="tx1"/>
                </a:solidFill>
                <a:latin typeface="Arial" panose="020B0604020202020204" pitchFamily="34" charset="0"/>
                <a:ea typeface="ヒラギノ角ゴ Pro W3" pitchFamily="-32" charset="-128"/>
              </a:defRPr>
            </a:lvl3pPr>
            <a:lvl4pPr>
              <a:spcBef>
                <a:spcPct val="30000"/>
              </a:spcBef>
              <a:defRPr sz="1200">
                <a:solidFill>
                  <a:schemeClr val="tx1"/>
                </a:solidFill>
                <a:latin typeface="Arial" panose="020B0604020202020204" pitchFamily="34" charset="0"/>
                <a:ea typeface="ヒラギノ角ゴ Pro W3" pitchFamily="-32" charset="-128"/>
              </a:defRPr>
            </a:lvl4pPr>
            <a:lvl5pPr>
              <a:spcBef>
                <a:spcPct val="30000"/>
              </a:spcBef>
              <a:defRPr sz="1200">
                <a:solidFill>
                  <a:schemeClr val="tx1"/>
                </a:solidFill>
                <a:latin typeface="Arial" panose="020B0604020202020204" pitchFamily="34" charset="0"/>
                <a:ea typeface="ヒラギノ角ゴ Pro W3" pitchFamily="-32" charset="-128"/>
              </a:defRPr>
            </a:lvl5pPr>
            <a:lvl6pPr fontAlgn="base">
              <a:spcBef>
                <a:spcPct val="30000"/>
              </a:spcBef>
              <a:spcAft>
                <a:spcPct val="0"/>
              </a:spcAft>
              <a:defRPr sz="1200">
                <a:solidFill>
                  <a:schemeClr val="tx1"/>
                </a:solidFill>
                <a:latin typeface="Arial" panose="020B0604020202020204" pitchFamily="34" charset="0"/>
                <a:ea typeface="ヒラギノ角ゴ Pro W3" pitchFamily="-32" charset="-128"/>
              </a:defRPr>
            </a:lvl6pPr>
            <a:lvl7pPr fontAlgn="base">
              <a:spcBef>
                <a:spcPct val="30000"/>
              </a:spcBef>
              <a:spcAft>
                <a:spcPct val="0"/>
              </a:spcAft>
              <a:defRPr sz="1200">
                <a:solidFill>
                  <a:schemeClr val="tx1"/>
                </a:solidFill>
                <a:latin typeface="Arial" panose="020B0604020202020204" pitchFamily="34" charset="0"/>
                <a:ea typeface="ヒラギノ角ゴ Pro W3" pitchFamily="-32" charset="-128"/>
              </a:defRPr>
            </a:lvl7pPr>
            <a:lvl8pPr fontAlgn="base">
              <a:spcBef>
                <a:spcPct val="30000"/>
              </a:spcBef>
              <a:spcAft>
                <a:spcPct val="0"/>
              </a:spcAft>
              <a:defRPr sz="1200">
                <a:solidFill>
                  <a:schemeClr val="tx1"/>
                </a:solidFill>
                <a:latin typeface="Arial" panose="020B0604020202020204" pitchFamily="34" charset="0"/>
                <a:ea typeface="ヒラギノ角ゴ Pro W3" pitchFamily="-32" charset="-128"/>
              </a:defRPr>
            </a:lvl8pPr>
            <a:lvl9pPr fontAlgn="base">
              <a:spcBef>
                <a:spcPct val="30000"/>
              </a:spcBef>
              <a:spcAft>
                <a:spcPct val="0"/>
              </a:spcAft>
              <a:defRPr sz="1200">
                <a:solidFill>
                  <a:schemeClr val="tx1"/>
                </a:solidFill>
                <a:latin typeface="Arial" panose="020B0604020202020204" pitchFamily="34" charset="0"/>
                <a:ea typeface="ヒラギノ角ゴ Pro W3" pitchFamily="-32" charset="-128"/>
              </a:defRPr>
            </a:lvl9pPr>
          </a:lstStyle>
          <a:p>
            <a:pPr eaLnBrk="1" hangingPunct="1">
              <a:lnSpc>
                <a:spcPct val="150000"/>
              </a:lnSpc>
            </a:pPr>
            <a:r>
              <a:rPr lang="en-GB" altLang="en-US"/>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lang="en-US" altLang="en-US"/>
          </a:p>
        </p:txBody>
      </p:sp>
    </p:spTree>
    <p:extLst>
      <p:ext uri="{BB962C8B-B14F-4D97-AF65-F5344CB8AC3E}">
        <p14:creationId xmlns:p14="http://schemas.microsoft.com/office/powerpoint/2010/main" val="12851157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54D7508C-35B1-404E-9408-1D12F9198440}" type="slidenum">
              <a:rPr lang="en-US" altLang="en-US"/>
              <a:pPr/>
              <a:t>7</a:t>
            </a:fld>
            <a:endParaRPr lang="en-US" altLang="en-US"/>
          </a:p>
        </p:txBody>
      </p:sp>
      <p:sp>
        <p:nvSpPr>
          <p:cNvPr id="241666" name="Rectangle 2"/>
          <p:cNvSpPr>
            <a:spLocks noGrp="1" noRot="1" noChangeAspect="1" noChangeArrowheads="1" noTextEdit="1"/>
          </p:cNvSpPr>
          <p:nvPr>
            <p:ph type="sldImg"/>
          </p:nvPr>
        </p:nvSpPr>
        <p:spPr>
          <a:ln/>
        </p:spPr>
      </p:sp>
      <p:sp>
        <p:nvSpPr>
          <p:cNvPr id="241667" name="Rectangle 3"/>
          <p:cNvSpPr>
            <a:spLocks noGrp="1" noChangeArrowheads="1"/>
          </p:cNvSpPr>
          <p:nvPr>
            <p:ph type="body" idx="1"/>
          </p:nvPr>
        </p:nvSpPr>
        <p:spPr/>
        <p:txBody>
          <a:bodyPr/>
          <a:lstStyle/>
          <a:p>
            <a:endParaRPr lang="en-GB" altLang="en-US"/>
          </a:p>
        </p:txBody>
      </p:sp>
      <p:sp>
        <p:nvSpPr>
          <p:cNvPr id="241668" name="Rectangle 4"/>
          <p:cNvSpPr>
            <a:spLocks noChangeArrowheads="1"/>
          </p:cNvSpPr>
          <p:nvPr/>
        </p:nvSpPr>
        <p:spPr bwMode="auto">
          <a:xfrm>
            <a:off x="1130300" y="4559300"/>
            <a:ext cx="5029200"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30000"/>
              </a:spcBef>
              <a:defRPr sz="1200">
                <a:solidFill>
                  <a:schemeClr val="tx1"/>
                </a:solidFill>
                <a:latin typeface="Arial" panose="020B0604020202020204" pitchFamily="34" charset="0"/>
                <a:ea typeface="ヒラギノ角ゴ Pro W3" pitchFamily="-32" charset="-128"/>
              </a:defRPr>
            </a:lvl1pPr>
            <a:lvl2pPr>
              <a:spcBef>
                <a:spcPct val="30000"/>
              </a:spcBef>
              <a:defRPr sz="1200">
                <a:solidFill>
                  <a:schemeClr val="tx1"/>
                </a:solidFill>
                <a:latin typeface="Arial" panose="020B0604020202020204" pitchFamily="34" charset="0"/>
                <a:ea typeface="ヒラギノ角ゴ Pro W3" pitchFamily="-32" charset="-128"/>
              </a:defRPr>
            </a:lvl2pPr>
            <a:lvl3pPr>
              <a:spcBef>
                <a:spcPct val="30000"/>
              </a:spcBef>
              <a:defRPr sz="1200">
                <a:solidFill>
                  <a:schemeClr val="tx1"/>
                </a:solidFill>
                <a:latin typeface="Arial" panose="020B0604020202020204" pitchFamily="34" charset="0"/>
                <a:ea typeface="ヒラギノ角ゴ Pro W3" pitchFamily="-32" charset="-128"/>
              </a:defRPr>
            </a:lvl3pPr>
            <a:lvl4pPr>
              <a:spcBef>
                <a:spcPct val="30000"/>
              </a:spcBef>
              <a:defRPr sz="1200">
                <a:solidFill>
                  <a:schemeClr val="tx1"/>
                </a:solidFill>
                <a:latin typeface="Arial" panose="020B0604020202020204" pitchFamily="34" charset="0"/>
                <a:ea typeface="ヒラギノ角ゴ Pro W3" pitchFamily="-32" charset="-128"/>
              </a:defRPr>
            </a:lvl4pPr>
            <a:lvl5pPr>
              <a:spcBef>
                <a:spcPct val="30000"/>
              </a:spcBef>
              <a:defRPr sz="1200">
                <a:solidFill>
                  <a:schemeClr val="tx1"/>
                </a:solidFill>
                <a:latin typeface="Arial" panose="020B0604020202020204" pitchFamily="34" charset="0"/>
                <a:ea typeface="ヒラギノ角ゴ Pro W3" pitchFamily="-32" charset="-128"/>
              </a:defRPr>
            </a:lvl5pPr>
            <a:lvl6pPr fontAlgn="base">
              <a:spcBef>
                <a:spcPct val="30000"/>
              </a:spcBef>
              <a:spcAft>
                <a:spcPct val="0"/>
              </a:spcAft>
              <a:defRPr sz="1200">
                <a:solidFill>
                  <a:schemeClr val="tx1"/>
                </a:solidFill>
                <a:latin typeface="Arial" panose="020B0604020202020204" pitchFamily="34" charset="0"/>
                <a:ea typeface="ヒラギノ角ゴ Pro W3" pitchFamily="-32" charset="-128"/>
              </a:defRPr>
            </a:lvl6pPr>
            <a:lvl7pPr fontAlgn="base">
              <a:spcBef>
                <a:spcPct val="30000"/>
              </a:spcBef>
              <a:spcAft>
                <a:spcPct val="0"/>
              </a:spcAft>
              <a:defRPr sz="1200">
                <a:solidFill>
                  <a:schemeClr val="tx1"/>
                </a:solidFill>
                <a:latin typeface="Arial" panose="020B0604020202020204" pitchFamily="34" charset="0"/>
                <a:ea typeface="ヒラギノ角ゴ Pro W3" pitchFamily="-32" charset="-128"/>
              </a:defRPr>
            </a:lvl7pPr>
            <a:lvl8pPr fontAlgn="base">
              <a:spcBef>
                <a:spcPct val="30000"/>
              </a:spcBef>
              <a:spcAft>
                <a:spcPct val="0"/>
              </a:spcAft>
              <a:defRPr sz="1200">
                <a:solidFill>
                  <a:schemeClr val="tx1"/>
                </a:solidFill>
                <a:latin typeface="Arial" panose="020B0604020202020204" pitchFamily="34" charset="0"/>
                <a:ea typeface="ヒラギノ角ゴ Pro W3" pitchFamily="-32" charset="-128"/>
              </a:defRPr>
            </a:lvl8pPr>
            <a:lvl9pPr fontAlgn="base">
              <a:spcBef>
                <a:spcPct val="30000"/>
              </a:spcBef>
              <a:spcAft>
                <a:spcPct val="0"/>
              </a:spcAft>
              <a:defRPr sz="1200">
                <a:solidFill>
                  <a:schemeClr val="tx1"/>
                </a:solidFill>
                <a:latin typeface="Arial" panose="020B0604020202020204" pitchFamily="34" charset="0"/>
                <a:ea typeface="ヒラギノ角ゴ Pro W3" pitchFamily="-32" charset="-128"/>
              </a:defRPr>
            </a:lvl9pPr>
          </a:lstStyle>
          <a:p>
            <a:pPr eaLnBrk="1" hangingPunct="1">
              <a:lnSpc>
                <a:spcPct val="150000"/>
              </a:lnSpc>
            </a:pPr>
            <a:r>
              <a:rPr lang="en-GB" altLang="en-US"/>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lang="en-US" altLang="en-US"/>
          </a:p>
        </p:txBody>
      </p:sp>
    </p:spTree>
    <p:extLst>
      <p:ext uri="{BB962C8B-B14F-4D97-AF65-F5344CB8AC3E}">
        <p14:creationId xmlns:p14="http://schemas.microsoft.com/office/powerpoint/2010/main" val="6532216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2D50CD52-90E2-4626-AE62-920592CF97C0}" type="slidenum">
              <a:rPr lang="en-US" altLang="en-US"/>
              <a:pPr/>
              <a:t>8</a:t>
            </a:fld>
            <a:endParaRPr lang="en-US" altLang="en-US"/>
          </a:p>
        </p:txBody>
      </p:sp>
      <p:sp>
        <p:nvSpPr>
          <p:cNvPr id="246786" name="Rectangle 2"/>
          <p:cNvSpPr>
            <a:spLocks noGrp="1" noRot="1" noChangeAspect="1" noChangeArrowheads="1" noTextEdit="1"/>
          </p:cNvSpPr>
          <p:nvPr>
            <p:ph type="sldImg"/>
          </p:nvPr>
        </p:nvSpPr>
        <p:spPr>
          <a:ln/>
        </p:spPr>
      </p:sp>
      <p:sp>
        <p:nvSpPr>
          <p:cNvPr id="246787" name="Rectangle 3"/>
          <p:cNvSpPr>
            <a:spLocks noGrp="1" noChangeArrowheads="1"/>
          </p:cNvSpPr>
          <p:nvPr>
            <p:ph type="body" idx="1"/>
          </p:nvPr>
        </p:nvSpPr>
        <p:spPr/>
        <p:txBody>
          <a:bodyPr/>
          <a:lstStyle/>
          <a:p>
            <a:endParaRPr lang="en-GB" altLang="en-US"/>
          </a:p>
        </p:txBody>
      </p:sp>
      <p:sp>
        <p:nvSpPr>
          <p:cNvPr id="246788" name="Rectangle 4"/>
          <p:cNvSpPr>
            <a:spLocks noChangeArrowheads="1"/>
          </p:cNvSpPr>
          <p:nvPr/>
        </p:nvSpPr>
        <p:spPr bwMode="auto">
          <a:xfrm>
            <a:off x="1130300" y="4559300"/>
            <a:ext cx="5029200"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30000"/>
              </a:spcBef>
              <a:defRPr sz="1200">
                <a:solidFill>
                  <a:schemeClr val="tx1"/>
                </a:solidFill>
                <a:latin typeface="Arial" panose="020B0604020202020204" pitchFamily="34" charset="0"/>
                <a:ea typeface="ヒラギノ角ゴ Pro W3" pitchFamily="-32" charset="-128"/>
              </a:defRPr>
            </a:lvl1pPr>
            <a:lvl2pPr>
              <a:spcBef>
                <a:spcPct val="30000"/>
              </a:spcBef>
              <a:defRPr sz="1200">
                <a:solidFill>
                  <a:schemeClr val="tx1"/>
                </a:solidFill>
                <a:latin typeface="Arial" panose="020B0604020202020204" pitchFamily="34" charset="0"/>
                <a:ea typeface="ヒラギノ角ゴ Pro W3" pitchFamily="-32" charset="-128"/>
              </a:defRPr>
            </a:lvl2pPr>
            <a:lvl3pPr>
              <a:spcBef>
                <a:spcPct val="30000"/>
              </a:spcBef>
              <a:defRPr sz="1200">
                <a:solidFill>
                  <a:schemeClr val="tx1"/>
                </a:solidFill>
                <a:latin typeface="Arial" panose="020B0604020202020204" pitchFamily="34" charset="0"/>
                <a:ea typeface="ヒラギノ角ゴ Pro W3" pitchFamily="-32" charset="-128"/>
              </a:defRPr>
            </a:lvl3pPr>
            <a:lvl4pPr>
              <a:spcBef>
                <a:spcPct val="30000"/>
              </a:spcBef>
              <a:defRPr sz="1200">
                <a:solidFill>
                  <a:schemeClr val="tx1"/>
                </a:solidFill>
                <a:latin typeface="Arial" panose="020B0604020202020204" pitchFamily="34" charset="0"/>
                <a:ea typeface="ヒラギノ角ゴ Pro W3" pitchFamily="-32" charset="-128"/>
              </a:defRPr>
            </a:lvl4pPr>
            <a:lvl5pPr>
              <a:spcBef>
                <a:spcPct val="30000"/>
              </a:spcBef>
              <a:defRPr sz="1200">
                <a:solidFill>
                  <a:schemeClr val="tx1"/>
                </a:solidFill>
                <a:latin typeface="Arial" panose="020B0604020202020204" pitchFamily="34" charset="0"/>
                <a:ea typeface="ヒラギノ角ゴ Pro W3" pitchFamily="-32" charset="-128"/>
              </a:defRPr>
            </a:lvl5pPr>
            <a:lvl6pPr fontAlgn="base">
              <a:spcBef>
                <a:spcPct val="30000"/>
              </a:spcBef>
              <a:spcAft>
                <a:spcPct val="0"/>
              </a:spcAft>
              <a:defRPr sz="1200">
                <a:solidFill>
                  <a:schemeClr val="tx1"/>
                </a:solidFill>
                <a:latin typeface="Arial" panose="020B0604020202020204" pitchFamily="34" charset="0"/>
                <a:ea typeface="ヒラギノ角ゴ Pro W3" pitchFamily="-32" charset="-128"/>
              </a:defRPr>
            </a:lvl6pPr>
            <a:lvl7pPr fontAlgn="base">
              <a:spcBef>
                <a:spcPct val="30000"/>
              </a:spcBef>
              <a:spcAft>
                <a:spcPct val="0"/>
              </a:spcAft>
              <a:defRPr sz="1200">
                <a:solidFill>
                  <a:schemeClr val="tx1"/>
                </a:solidFill>
                <a:latin typeface="Arial" panose="020B0604020202020204" pitchFamily="34" charset="0"/>
                <a:ea typeface="ヒラギノ角ゴ Pro W3" pitchFamily="-32" charset="-128"/>
              </a:defRPr>
            </a:lvl7pPr>
            <a:lvl8pPr fontAlgn="base">
              <a:spcBef>
                <a:spcPct val="30000"/>
              </a:spcBef>
              <a:spcAft>
                <a:spcPct val="0"/>
              </a:spcAft>
              <a:defRPr sz="1200">
                <a:solidFill>
                  <a:schemeClr val="tx1"/>
                </a:solidFill>
                <a:latin typeface="Arial" panose="020B0604020202020204" pitchFamily="34" charset="0"/>
                <a:ea typeface="ヒラギノ角ゴ Pro W3" pitchFamily="-32" charset="-128"/>
              </a:defRPr>
            </a:lvl8pPr>
            <a:lvl9pPr fontAlgn="base">
              <a:spcBef>
                <a:spcPct val="30000"/>
              </a:spcBef>
              <a:spcAft>
                <a:spcPct val="0"/>
              </a:spcAft>
              <a:defRPr sz="1200">
                <a:solidFill>
                  <a:schemeClr val="tx1"/>
                </a:solidFill>
                <a:latin typeface="Arial" panose="020B0604020202020204" pitchFamily="34" charset="0"/>
                <a:ea typeface="ヒラギノ角ゴ Pro W3" pitchFamily="-32" charset="-128"/>
              </a:defRPr>
            </a:lvl9pPr>
          </a:lstStyle>
          <a:p>
            <a:pPr eaLnBrk="1" hangingPunct="1">
              <a:lnSpc>
                <a:spcPct val="150000"/>
              </a:lnSpc>
            </a:pPr>
            <a:r>
              <a:rPr lang="en-GB" altLang="en-US"/>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lang="en-US" altLang="en-US"/>
          </a:p>
        </p:txBody>
      </p:sp>
    </p:spTree>
    <p:extLst>
      <p:ext uri="{BB962C8B-B14F-4D97-AF65-F5344CB8AC3E}">
        <p14:creationId xmlns:p14="http://schemas.microsoft.com/office/powerpoint/2010/main" val="11492910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330385D4-9BDF-4494-9AC6-A2CAD8BAD0F2}" type="slidenum">
              <a:rPr lang="en-US" altLang="en-US"/>
              <a:pPr/>
              <a:t>9</a:t>
            </a:fld>
            <a:endParaRPr lang="en-US" altLang="en-US"/>
          </a:p>
        </p:txBody>
      </p:sp>
      <p:sp>
        <p:nvSpPr>
          <p:cNvPr id="248834" name="Rectangle 2"/>
          <p:cNvSpPr>
            <a:spLocks noGrp="1" noRot="1" noChangeAspect="1" noChangeArrowheads="1" noTextEdit="1"/>
          </p:cNvSpPr>
          <p:nvPr>
            <p:ph type="sldImg"/>
          </p:nvPr>
        </p:nvSpPr>
        <p:spPr>
          <a:ln/>
        </p:spPr>
      </p:sp>
      <p:sp>
        <p:nvSpPr>
          <p:cNvPr id="248835" name="Rectangle 3"/>
          <p:cNvSpPr>
            <a:spLocks noGrp="1" noChangeArrowheads="1"/>
          </p:cNvSpPr>
          <p:nvPr>
            <p:ph type="body" idx="1"/>
          </p:nvPr>
        </p:nvSpPr>
        <p:spPr/>
        <p:txBody>
          <a:bodyPr/>
          <a:lstStyle/>
          <a:p>
            <a:endParaRPr lang="en-GB" altLang="en-US"/>
          </a:p>
        </p:txBody>
      </p:sp>
      <p:sp>
        <p:nvSpPr>
          <p:cNvPr id="248836" name="Rectangle 4"/>
          <p:cNvSpPr>
            <a:spLocks noChangeArrowheads="1"/>
          </p:cNvSpPr>
          <p:nvPr/>
        </p:nvSpPr>
        <p:spPr bwMode="auto">
          <a:xfrm>
            <a:off x="1130300" y="4559300"/>
            <a:ext cx="5029200"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lvl1pPr>
              <a:spcBef>
                <a:spcPct val="30000"/>
              </a:spcBef>
              <a:defRPr sz="1200">
                <a:solidFill>
                  <a:schemeClr val="tx1"/>
                </a:solidFill>
                <a:latin typeface="Arial" panose="020B0604020202020204" pitchFamily="34" charset="0"/>
                <a:ea typeface="ヒラギノ角ゴ Pro W3" pitchFamily="-32" charset="-128"/>
              </a:defRPr>
            </a:lvl1pPr>
            <a:lvl2pPr>
              <a:spcBef>
                <a:spcPct val="30000"/>
              </a:spcBef>
              <a:defRPr sz="1200">
                <a:solidFill>
                  <a:schemeClr val="tx1"/>
                </a:solidFill>
                <a:latin typeface="Arial" panose="020B0604020202020204" pitchFamily="34" charset="0"/>
                <a:ea typeface="ヒラギノ角ゴ Pro W3" pitchFamily="-32" charset="-128"/>
              </a:defRPr>
            </a:lvl2pPr>
            <a:lvl3pPr>
              <a:spcBef>
                <a:spcPct val="30000"/>
              </a:spcBef>
              <a:defRPr sz="1200">
                <a:solidFill>
                  <a:schemeClr val="tx1"/>
                </a:solidFill>
                <a:latin typeface="Arial" panose="020B0604020202020204" pitchFamily="34" charset="0"/>
                <a:ea typeface="ヒラギノ角ゴ Pro W3" pitchFamily="-32" charset="-128"/>
              </a:defRPr>
            </a:lvl3pPr>
            <a:lvl4pPr>
              <a:spcBef>
                <a:spcPct val="30000"/>
              </a:spcBef>
              <a:defRPr sz="1200">
                <a:solidFill>
                  <a:schemeClr val="tx1"/>
                </a:solidFill>
                <a:latin typeface="Arial" panose="020B0604020202020204" pitchFamily="34" charset="0"/>
                <a:ea typeface="ヒラギノ角ゴ Pro W3" pitchFamily="-32" charset="-128"/>
              </a:defRPr>
            </a:lvl4pPr>
            <a:lvl5pPr>
              <a:spcBef>
                <a:spcPct val="30000"/>
              </a:spcBef>
              <a:defRPr sz="1200">
                <a:solidFill>
                  <a:schemeClr val="tx1"/>
                </a:solidFill>
                <a:latin typeface="Arial" panose="020B0604020202020204" pitchFamily="34" charset="0"/>
                <a:ea typeface="ヒラギノ角ゴ Pro W3" pitchFamily="-32" charset="-128"/>
              </a:defRPr>
            </a:lvl5pPr>
            <a:lvl6pPr fontAlgn="base">
              <a:spcBef>
                <a:spcPct val="30000"/>
              </a:spcBef>
              <a:spcAft>
                <a:spcPct val="0"/>
              </a:spcAft>
              <a:defRPr sz="1200">
                <a:solidFill>
                  <a:schemeClr val="tx1"/>
                </a:solidFill>
                <a:latin typeface="Arial" panose="020B0604020202020204" pitchFamily="34" charset="0"/>
                <a:ea typeface="ヒラギノ角ゴ Pro W3" pitchFamily="-32" charset="-128"/>
              </a:defRPr>
            </a:lvl6pPr>
            <a:lvl7pPr fontAlgn="base">
              <a:spcBef>
                <a:spcPct val="30000"/>
              </a:spcBef>
              <a:spcAft>
                <a:spcPct val="0"/>
              </a:spcAft>
              <a:defRPr sz="1200">
                <a:solidFill>
                  <a:schemeClr val="tx1"/>
                </a:solidFill>
                <a:latin typeface="Arial" panose="020B0604020202020204" pitchFamily="34" charset="0"/>
                <a:ea typeface="ヒラギノ角ゴ Pro W3" pitchFamily="-32" charset="-128"/>
              </a:defRPr>
            </a:lvl7pPr>
            <a:lvl8pPr fontAlgn="base">
              <a:spcBef>
                <a:spcPct val="30000"/>
              </a:spcBef>
              <a:spcAft>
                <a:spcPct val="0"/>
              </a:spcAft>
              <a:defRPr sz="1200">
                <a:solidFill>
                  <a:schemeClr val="tx1"/>
                </a:solidFill>
                <a:latin typeface="Arial" panose="020B0604020202020204" pitchFamily="34" charset="0"/>
                <a:ea typeface="ヒラギノ角ゴ Pro W3" pitchFamily="-32" charset="-128"/>
              </a:defRPr>
            </a:lvl8pPr>
            <a:lvl9pPr fontAlgn="base">
              <a:spcBef>
                <a:spcPct val="30000"/>
              </a:spcBef>
              <a:spcAft>
                <a:spcPct val="0"/>
              </a:spcAft>
              <a:defRPr sz="1200">
                <a:solidFill>
                  <a:schemeClr val="tx1"/>
                </a:solidFill>
                <a:latin typeface="Arial" panose="020B0604020202020204" pitchFamily="34" charset="0"/>
                <a:ea typeface="ヒラギノ角ゴ Pro W3" pitchFamily="-32" charset="-128"/>
              </a:defRPr>
            </a:lvl9pPr>
          </a:lstStyle>
          <a:p>
            <a:pPr eaLnBrk="1" hangingPunct="1">
              <a:lnSpc>
                <a:spcPct val="150000"/>
              </a:lnSpc>
            </a:pPr>
            <a:r>
              <a:rPr lang="en-GB" altLang="en-US"/>
              <a:t>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a:t>
            </a:r>
            <a:endParaRPr lang="en-US" altLang="en-US"/>
          </a:p>
        </p:txBody>
      </p:sp>
    </p:spTree>
    <p:extLst>
      <p:ext uri="{BB962C8B-B14F-4D97-AF65-F5344CB8AC3E}">
        <p14:creationId xmlns:p14="http://schemas.microsoft.com/office/powerpoint/2010/main" val="29321449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8BD02B-2397-4B3B-B96C-6EBC229CABE2}" type="slidenum">
              <a:rPr lang="en-US" altLang="en-US"/>
              <a:pPr/>
              <a:t>34</a:t>
            </a:fld>
            <a:endParaRPr lang="en-US" altLang="en-US"/>
          </a:p>
        </p:txBody>
      </p:sp>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p:txBody>
          <a:bodyPr/>
          <a:lstStyle/>
          <a:p>
            <a:r>
              <a:rPr lang="en-US" altLang="en-US" sz="1000"/>
              <a:t>The budget as a management tool is a modern creation. Devised in the 1920s as a means of tracking costs and cash flows in large companies, it was co-opted in the 1960s and 1970s by the accountants who had moved into the top seats on both sides of the Atlantic as a rigid framework to which all parts of the company must comply. </a:t>
            </a:r>
          </a:p>
          <a:p>
            <a:r>
              <a:rPr lang="en-US" altLang="en-US" sz="1000"/>
              <a:t>As such the budget was - and is - the armature that holds the command-and-control organisation together. Its heyday was the mass-production era when companies could sell everything they made and the only issue was the marginal cost of making more. The apogee came with Harold Geneen's legendary ITT, a vast and diverse conglomerate run by a gruelling process of detailed budgeting and reporting against plan. Geneen boasted that when he'd finished with ITT, a monkey would be able to run it. Of course, he was wrong. When the world changed and increasing competition required flexibility and initiative rather than simple obedience, the rigidity of the budget turned into an instrument of self-destruction, preventing adaptation, disempowering subsidiaries and demoralising staff. The budgeting process, says Hope, is the reason why so many corporate change initiatives fail. The dead hand of command and control which chokes the life out of attempts to put into practice delegation, decentralisation and customer focus. </a:t>
            </a:r>
          </a:p>
          <a:p>
            <a:r>
              <a:rPr lang="en-US" altLang="en-US" sz="1000"/>
              <a:t>The real killer, he believes, came when the budget became a fixed performance contract - fixed annual goals to which managers committed, supported by strong incentives to meet them. As readers of this column will have no difficulty in recognising, budgeting in this sense is none other than our old friend the public-sector target in private-sector guise - and in the private sector the results are just as baleful as in hospitals, schools or the police. </a:t>
            </a:r>
          </a:p>
        </p:txBody>
      </p:sp>
    </p:spTree>
    <p:extLst>
      <p:ext uri="{BB962C8B-B14F-4D97-AF65-F5344CB8AC3E}">
        <p14:creationId xmlns:p14="http://schemas.microsoft.com/office/powerpoint/2010/main" val="4118188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C626360-4DDF-4676-A6C2-6776E43D6DF2}" type="slidenum">
              <a:rPr lang="en-US" altLang="en-US"/>
              <a:pPr/>
              <a:t>35</a:t>
            </a:fld>
            <a:endParaRPr lang="en-US" altLang="en-US"/>
          </a:p>
        </p:txBody>
      </p:sp>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p:txBody>
          <a:bodyPr/>
          <a:lstStyle/>
          <a:p>
            <a:endParaRPr lang="en-GB" altLang="en-US"/>
          </a:p>
          <a:p>
            <a:r>
              <a:rPr lang="en-GB" altLang="en-US"/>
              <a:t>Budget has become more than a way of keeping score – it is now a fixed performance contract influencing the way people do business</a:t>
            </a:r>
          </a:p>
          <a:p>
            <a:endParaRPr lang="en-GB" altLang="en-US"/>
          </a:p>
          <a:p>
            <a:r>
              <a:rPr lang="en-US" altLang="en-US"/>
              <a:t>companies the ubiquitous consequence of traditional budgeting is frenzied internal politicking as managers scheme to keep their targets low while ensuring that they spend every penny of their allocation. 'The budget is a protector of cost,' Hope says. 'At least 30 per cent of corporate costs are just wasted, but a budget based on last year's figures doesn't invite questions about waste or value. The budget sets a floor on cost and a ceiling on improvement, because it's in no one's interests to beat it by too much.' </a:t>
            </a:r>
          </a:p>
          <a:p>
            <a:r>
              <a:rPr lang="en-US" altLang="en-US"/>
              <a:t>Budgeting also distorts priorities. Perversely, the budget-based fixed performance contract forces subordinates to face towards senior management and the numbers imposed on them rather than the customers who are the source of the company's livelihood. Yet it is customers, not managers, who supply all-important intelligence about marketplace change. Thus, paradoxically, the more budget minders try to enforce control through numbers and budgets, the more they make real control, in the sense of rapid adoption to a changing market, impossible. </a:t>
            </a:r>
          </a:p>
          <a:p>
            <a:r>
              <a:rPr lang="en-US" altLang="en-US"/>
              <a:t>In turn, senior management attention is focused equally perversely on the stock market. As Reed points out, however, while budgets are geared to please the market, they distract attention from the real objectives of the business. At the extreme, budget promises - 'those solemn but ultimately hollow promises to investors', as Hope and Fraser put it - backed up by vast incentives, are at the heart of Enron and WorldCom-style corruption, in which whole companies are systematically set up to satisfy the analyst rather than the customer. </a:t>
            </a:r>
          </a:p>
          <a:p>
            <a:r>
              <a:rPr lang="en-US" altLang="en-US"/>
              <a:t>If budgets are so dysfunctional - and few deny that they are - why are companies so fixated on them? 'Because we're still a voice in the wilderness,' says Hope, research director of the Beyond Budgeting Round Table, a forum set up to develop alternatives to traditional budgeting methods. As in many other areas of business, the herd mentality is lamentably strong. </a:t>
            </a:r>
          </a:p>
          <a:p>
            <a:r>
              <a:rPr lang="en-US" altLang="en-US"/>
              <a:t>Svenska Handelsbanken, the top-performing Scandinavian bank which ascribes its success to the jettisoning of traditional budgets 30 years ago, is the movement's star exhibit, but Hope also claims significant interest on the part of BBRT sponsors such as BT, Unilever, Deutsche Bank and Diageo. Beyond Budgeting also has strong adepts in the voluntary sector, where charities are constantly having to balance their commitments against variable income. </a:t>
            </a:r>
          </a:p>
          <a:p>
            <a:r>
              <a:rPr lang="en-US" altLang="en-US"/>
              <a:t>Abandoning the budget, says a senior finance executive at a large multinational, is like moving from from a central-planning, 'Stalinist' style of financial governance to a market model - which is why senior managers find it so hard to do and those under them, having experienced the alternative, never want to go back. This is not because the alternatives - using relative or improvement-based contracts based on measures that really drive the business, rolling forecasts and continuous feedback - are more easy-going; it's that intuitively and practically they permit the true potential of a radically decentralised organisation to be born. </a:t>
            </a:r>
          </a:p>
          <a:p>
            <a:r>
              <a:rPr lang="en-US" altLang="en-US"/>
              <a:t>Instead of budgets, Reed Executive uses a range of scenarios between which it can switch as circumstances change. 'We have monthly accounts, but we want to know about changes long before they show up in the figures,' Reed says. 'We want people, not numbers, to manage and control the business.' </a:t>
            </a:r>
          </a:p>
        </p:txBody>
      </p:sp>
    </p:spTree>
    <p:extLst>
      <p:ext uri="{BB962C8B-B14F-4D97-AF65-F5344CB8AC3E}">
        <p14:creationId xmlns:p14="http://schemas.microsoft.com/office/powerpoint/2010/main" val="17868050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371236-6D6E-41FE-B3A6-68546FEA175E}" type="slidenum">
              <a:rPr lang="en-US" altLang="en-US"/>
              <a:pPr/>
              <a:t>36</a:t>
            </a:fld>
            <a:endParaRPr lang="en-US" altLang="en-US"/>
          </a:p>
        </p:txBody>
      </p:sp>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p:txBody>
          <a:bodyPr/>
          <a:lstStyle/>
          <a:p>
            <a:r>
              <a:rPr lang="en-GB" altLang="en-US" sz="1000"/>
              <a:t>Dysfunctional behaviour encouraged by the fixed performance contract</a:t>
            </a:r>
            <a:br>
              <a:rPr lang="en-GB" altLang="en-US" sz="1000"/>
            </a:br>
            <a:endParaRPr lang="en-US" altLang="en-US" sz="1000"/>
          </a:p>
        </p:txBody>
      </p:sp>
    </p:spTree>
    <p:extLst>
      <p:ext uri="{BB962C8B-B14F-4D97-AF65-F5344CB8AC3E}">
        <p14:creationId xmlns:p14="http://schemas.microsoft.com/office/powerpoint/2010/main" val="11358807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BEA508-B78B-4572-8577-EF4848065F7C}" type="slidenum">
              <a:rPr lang="en-US" altLang="en-US"/>
              <a:pPr/>
              <a:t>37</a:t>
            </a:fld>
            <a:endParaRPr lang="en-US" altLang="en-US"/>
          </a:p>
        </p:txBody>
      </p:sp>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p:txBody>
          <a:bodyPr/>
          <a:lstStyle/>
          <a:p>
            <a:pPr>
              <a:lnSpc>
                <a:spcPct val="80000"/>
              </a:lnSpc>
            </a:pPr>
            <a:r>
              <a:rPr lang="en-US" altLang="en-US" sz="800"/>
              <a:t>One company that has taken it is Volvo Cars. By abandoning the traditional budgeting and control round, managers now spend more time focused on those issues that make the business succeed in the intensely competitive automobile market; namely strategy, action planning and beating the competition. It doesn't mean that Volvo has abandoned financial planning. Instead, Volvo reviews strategy and forecasts during about four planning cycles every year. So facts are always up-to-date and managers are taking decisions based on what's happening in the real competitive environment - instead of on what planners thought might be happening when they drew up a budget months earlier. It's time for other companies to bin the budget, say the authors of a new "white paper" called Beyond Budgeting. Consultants Jeremy Hope and Robin Fraser have spent the past 18 months running the Beyond Budgeting Round Table which has more than 30 members, mostly big corporate names. They explored the experiences of successful companies that have abandoned budgeting such as IKEA, SKF, Schlumberger and Boots. Their conclusion is that abandoning the traditional top-down budget helps companies achieve the empowerment and culture change which lies at the heart of succeeding in fast-changing markets. The core of their argument is that old-style budgets are instruments of control - designed to lever managers into strait-jackets and stamp down on original thinking. If managers are to produce more imaginative strategies, they need to make faster decisions, be more responsive to customers, better prepared to anticipate threats and opportunities, and consistently improve quality. Not only do budgets not encourage any of these, they actually stand in the way - partly by using up time and energy, partly by limiting managers' freedom of action. Fraser and Hope's alternative is a more flexible planning regime in which managers consider a broader range of measures and react more quickly to fast-changing events. In their "emerging model" of a new budgeting process, targets, strategy, plans, forecasts and reporting are continuously reviewed in a process that involves rolling cycles and value focus within a culture in which the driving forces are enterprise and learning. They say: "Managing without budgets means a shift in management philosophy. Typical of such a shift would be accepting that 'people are assets, not resources', 'profits come from customers not products', 'quality is a religion, not a series of trade-offs' and 'managing value is more relevant than managing costs'." A sign that all this is happening is a change in the language. Out go words such as "procedures, budget, variance, compliance and control". In comes a new lexicon of "process, customer, value, knowledge and loyalty". Does it work? Fraser and Hope say that none of the 50 managers they interviewed who have made the switch want to move back to traditional budgeting. "They invariably wonder why they wasted so much time for so long, how they missed so many profit-making opportunities and how they consistently failed to respond quickly enough to customers. It's only with hindsight that the real barriers become visible." But for all their enthusiasm, Fraser and Hope's paper is thin on the specifics of making the switch. It may well be that there are real benefits to gain after scrapping the conventional budget, but deciding precisely what to put in its place is not easy. Few companies have made a decision like that. Then there is the inevitable opposition that any far-reaching change is likely to stimulate. There are going to be plenty of managers in any large company that will feel distinctly uncomfortable with the leap in the dark that binning the budget implies. Finally, there's the question of culture change. Making the new system a success depends on empowering managers - so what happens to all those legions of people clinging to the comfort blanket of the budget and control process? Fraser and Hope's work has started a useful debate. But most FDs will want more evidence than this paper provides before putting such a revolutionary idea to their boards. </a:t>
            </a:r>
          </a:p>
        </p:txBody>
      </p:sp>
    </p:spTree>
    <p:extLst>
      <p:ext uri="{BB962C8B-B14F-4D97-AF65-F5344CB8AC3E}">
        <p14:creationId xmlns:p14="http://schemas.microsoft.com/office/powerpoint/2010/main" val="41238313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ext Box 5"/>
          <p:cNvSpPr txBox="1">
            <a:spLocks noChangeArrowheads="1"/>
          </p:cNvSpPr>
          <p:nvPr/>
        </p:nvSpPr>
        <p:spPr bwMode="auto">
          <a:xfrm>
            <a:off x="527051" y="2060576"/>
            <a:ext cx="11233149" cy="904875"/>
          </a:xfrm>
          <a:prstGeom prst="rect">
            <a:avLst/>
          </a:prstGeom>
          <a:solidFill>
            <a:srgbClr val="C0C0C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defRPr/>
            </a:pPr>
            <a:r>
              <a:rPr lang="it-IT" altLang="it-IT" sz="2400" smtClean="0">
                <a:latin typeface="Verdana" panose="020B0604030504040204" pitchFamily="34" charset="0"/>
              </a:rPr>
              <a:t>Ingegneria dei Processi Aziendali</a:t>
            </a:r>
          </a:p>
          <a:p>
            <a:pPr eaLnBrk="1" hangingPunct="1">
              <a:spcBef>
                <a:spcPct val="20000"/>
              </a:spcBef>
              <a:defRPr/>
            </a:pPr>
            <a:endParaRPr lang="it-IT" altLang="it-IT" sz="2400" smtClean="0">
              <a:latin typeface="Verdana" panose="020B0604030504040204" pitchFamily="34" charset="0"/>
            </a:endParaRPr>
          </a:p>
        </p:txBody>
      </p:sp>
      <p:sp>
        <p:nvSpPr>
          <p:cNvPr id="3" name="Text Box 6"/>
          <p:cNvSpPr txBox="1">
            <a:spLocks noChangeArrowheads="1"/>
          </p:cNvSpPr>
          <p:nvPr/>
        </p:nvSpPr>
        <p:spPr bwMode="auto">
          <a:xfrm>
            <a:off x="527051" y="3141664"/>
            <a:ext cx="11233149" cy="904875"/>
          </a:xfrm>
          <a:prstGeom prst="rect">
            <a:avLst/>
          </a:prstGeom>
          <a:solidFill>
            <a:srgbClr val="C0C0C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792288" indent="-1792288">
              <a:defRPr>
                <a:solidFill>
                  <a:schemeClr val="tx1"/>
                </a:solidFill>
                <a:latin typeface="Arial" charset="0"/>
              </a:defRPr>
            </a:lvl1pPr>
            <a:lvl2pPr marL="1971675">
              <a:defRPr>
                <a:solidFill>
                  <a:schemeClr val="tx1"/>
                </a:solidFill>
                <a:latin typeface="Arial" charset="0"/>
              </a:defRPr>
            </a:lvl2pPr>
            <a:lvl3pPr marL="2151063">
              <a:defRPr>
                <a:solidFill>
                  <a:schemeClr val="tx1"/>
                </a:solidFill>
                <a:latin typeface="Arial" charset="0"/>
              </a:defRPr>
            </a:lvl3pPr>
            <a:lvl4pPr marL="2330450">
              <a:defRPr>
                <a:solidFill>
                  <a:schemeClr val="tx1"/>
                </a:solidFill>
                <a:latin typeface="Arial" charset="0"/>
              </a:defRPr>
            </a:lvl4pPr>
            <a:lvl5pPr marL="2509838">
              <a:defRPr>
                <a:solidFill>
                  <a:schemeClr val="tx1"/>
                </a:solidFill>
                <a:latin typeface="Arial" charset="0"/>
              </a:defRPr>
            </a:lvl5pPr>
            <a:lvl6pPr marL="2967038" fontAlgn="base">
              <a:spcBef>
                <a:spcPct val="0"/>
              </a:spcBef>
              <a:spcAft>
                <a:spcPct val="0"/>
              </a:spcAft>
              <a:defRPr>
                <a:solidFill>
                  <a:schemeClr val="tx1"/>
                </a:solidFill>
                <a:latin typeface="Arial" charset="0"/>
              </a:defRPr>
            </a:lvl6pPr>
            <a:lvl7pPr marL="3424238" fontAlgn="base">
              <a:spcBef>
                <a:spcPct val="0"/>
              </a:spcBef>
              <a:spcAft>
                <a:spcPct val="0"/>
              </a:spcAft>
              <a:defRPr>
                <a:solidFill>
                  <a:schemeClr val="tx1"/>
                </a:solidFill>
                <a:latin typeface="Arial" charset="0"/>
              </a:defRPr>
            </a:lvl7pPr>
            <a:lvl8pPr marL="3881438" fontAlgn="base">
              <a:spcBef>
                <a:spcPct val="0"/>
              </a:spcBef>
              <a:spcAft>
                <a:spcPct val="0"/>
              </a:spcAft>
              <a:defRPr>
                <a:solidFill>
                  <a:schemeClr val="tx1"/>
                </a:solidFill>
                <a:latin typeface="Arial" charset="0"/>
              </a:defRPr>
            </a:lvl8pPr>
            <a:lvl9pPr marL="4338638" fontAlgn="base">
              <a:spcBef>
                <a:spcPct val="0"/>
              </a:spcBef>
              <a:spcAft>
                <a:spcPct val="0"/>
              </a:spcAft>
              <a:defRPr>
                <a:solidFill>
                  <a:schemeClr val="tx1"/>
                </a:solidFill>
                <a:latin typeface="Arial" charset="0"/>
              </a:defRPr>
            </a:lvl9pPr>
          </a:lstStyle>
          <a:p>
            <a:pPr eaLnBrk="1" hangingPunct="1">
              <a:spcBef>
                <a:spcPct val="20000"/>
              </a:spcBef>
              <a:defRPr/>
            </a:pPr>
            <a:endParaRPr lang="it-IT" sz="2400" dirty="0" smtClean="0">
              <a:latin typeface="Verdana" pitchFamily="34" charset="0"/>
            </a:endParaRPr>
          </a:p>
          <a:p>
            <a:pPr eaLnBrk="1" hangingPunct="1">
              <a:spcBef>
                <a:spcPct val="20000"/>
              </a:spcBef>
              <a:defRPr/>
            </a:pPr>
            <a:endParaRPr lang="it-IT" sz="2400" dirty="0" smtClean="0">
              <a:latin typeface="Verdana" pitchFamily="34" charset="0"/>
            </a:endParaRPr>
          </a:p>
        </p:txBody>
      </p:sp>
      <p:sp>
        <p:nvSpPr>
          <p:cNvPr id="4" name="Text Box 7"/>
          <p:cNvSpPr txBox="1">
            <a:spLocks noChangeArrowheads="1"/>
          </p:cNvSpPr>
          <p:nvPr/>
        </p:nvSpPr>
        <p:spPr bwMode="auto">
          <a:xfrm>
            <a:off x="527051" y="4221164"/>
            <a:ext cx="11233149" cy="904875"/>
          </a:xfrm>
          <a:prstGeom prst="rect">
            <a:avLst/>
          </a:prstGeom>
          <a:solidFill>
            <a:srgbClr val="C0C0C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959100" indent="-2959100">
              <a:defRPr>
                <a:solidFill>
                  <a:schemeClr val="tx1"/>
                </a:solidFill>
                <a:latin typeface="Arial" charset="0"/>
              </a:defRPr>
            </a:lvl1pPr>
            <a:lvl2pPr marL="3317875">
              <a:defRPr>
                <a:solidFill>
                  <a:schemeClr val="tx1"/>
                </a:solidFill>
                <a:latin typeface="Arial" charset="0"/>
              </a:defRPr>
            </a:lvl2pPr>
            <a:lvl3pPr marL="3497263">
              <a:defRPr>
                <a:solidFill>
                  <a:schemeClr val="tx1"/>
                </a:solidFill>
                <a:latin typeface="Arial" charset="0"/>
              </a:defRPr>
            </a:lvl3pPr>
            <a:lvl4pPr marL="3676650">
              <a:defRPr>
                <a:solidFill>
                  <a:schemeClr val="tx1"/>
                </a:solidFill>
                <a:latin typeface="Arial" charset="0"/>
              </a:defRPr>
            </a:lvl4pPr>
            <a:lvl5pPr marL="3856038">
              <a:defRPr>
                <a:solidFill>
                  <a:schemeClr val="tx1"/>
                </a:solidFill>
                <a:latin typeface="Arial" charset="0"/>
              </a:defRPr>
            </a:lvl5pPr>
            <a:lvl6pPr marL="4313238" fontAlgn="base">
              <a:spcBef>
                <a:spcPct val="0"/>
              </a:spcBef>
              <a:spcAft>
                <a:spcPct val="0"/>
              </a:spcAft>
              <a:defRPr>
                <a:solidFill>
                  <a:schemeClr val="tx1"/>
                </a:solidFill>
                <a:latin typeface="Arial" charset="0"/>
              </a:defRPr>
            </a:lvl6pPr>
            <a:lvl7pPr marL="4770438" fontAlgn="base">
              <a:spcBef>
                <a:spcPct val="0"/>
              </a:spcBef>
              <a:spcAft>
                <a:spcPct val="0"/>
              </a:spcAft>
              <a:defRPr>
                <a:solidFill>
                  <a:schemeClr val="tx1"/>
                </a:solidFill>
                <a:latin typeface="Arial" charset="0"/>
              </a:defRPr>
            </a:lvl7pPr>
            <a:lvl8pPr marL="5227638" fontAlgn="base">
              <a:spcBef>
                <a:spcPct val="0"/>
              </a:spcBef>
              <a:spcAft>
                <a:spcPct val="0"/>
              </a:spcAft>
              <a:defRPr>
                <a:solidFill>
                  <a:schemeClr val="tx1"/>
                </a:solidFill>
                <a:latin typeface="Arial" charset="0"/>
              </a:defRPr>
            </a:lvl8pPr>
            <a:lvl9pPr marL="5684838" fontAlgn="base">
              <a:spcBef>
                <a:spcPct val="0"/>
              </a:spcBef>
              <a:spcAft>
                <a:spcPct val="0"/>
              </a:spcAft>
              <a:defRPr>
                <a:solidFill>
                  <a:schemeClr val="tx1"/>
                </a:solidFill>
                <a:latin typeface="Arial" charset="0"/>
              </a:defRPr>
            </a:lvl9pPr>
          </a:lstStyle>
          <a:p>
            <a:pPr eaLnBrk="1" hangingPunct="1">
              <a:spcBef>
                <a:spcPct val="20000"/>
              </a:spcBef>
              <a:defRPr/>
            </a:pPr>
            <a:endParaRPr lang="en-US" sz="2400" dirty="0" smtClean="0">
              <a:latin typeface="Verdana" pitchFamily="34" charset="0"/>
            </a:endParaRPr>
          </a:p>
          <a:p>
            <a:pPr eaLnBrk="1" hangingPunct="1">
              <a:spcBef>
                <a:spcPct val="20000"/>
              </a:spcBef>
              <a:defRPr/>
            </a:pPr>
            <a:endParaRPr lang="en-US" sz="2400" dirty="0" smtClean="0">
              <a:latin typeface="Verdana" pitchFamily="34" charset="0"/>
            </a:endParaRPr>
          </a:p>
        </p:txBody>
      </p:sp>
      <p:sp>
        <p:nvSpPr>
          <p:cNvPr id="5" name="Text Box 8"/>
          <p:cNvSpPr txBox="1">
            <a:spLocks noChangeArrowheads="1"/>
          </p:cNvSpPr>
          <p:nvPr/>
        </p:nvSpPr>
        <p:spPr bwMode="auto">
          <a:xfrm>
            <a:off x="527051" y="5516564"/>
            <a:ext cx="11233149"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defRPr/>
            </a:pPr>
            <a:r>
              <a:rPr lang="it-IT" altLang="it-IT" sz="2000" b="1" smtClean="0">
                <a:latin typeface="Verdana" panose="020B0604030504040204" pitchFamily="34" charset="0"/>
              </a:rPr>
              <a:t>Ernesto Damiani</a:t>
            </a:r>
          </a:p>
        </p:txBody>
      </p:sp>
      <p:sp>
        <p:nvSpPr>
          <p:cNvPr id="6" name="Text Box 9"/>
          <p:cNvSpPr txBox="1">
            <a:spLocks noChangeArrowheads="1"/>
          </p:cNvSpPr>
          <p:nvPr/>
        </p:nvSpPr>
        <p:spPr bwMode="auto">
          <a:xfrm>
            <a:off x="4841932" y="6135688"/>
            <a:ext cx="246368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20000"/>
              </a:spcBef>
              <a:defRPr/>
            </a:pPr>
            <a:r>
              <a:rPr lang="it-IT" altLang="it-IT" sz="1800" smtClean="0">
                <a:latin typeface="Verdana" panose="020B0604030504040204" pitchFamily="34" charset="0"/>
              </a:rPr>
              <a:t>Università di Milano</a:t>
            </a:r>
          </a:p>
        </p:txBody>
      </p:sp>
      <p:sp>
        <p:nvSpPr>
          <p:cNvPr id="7" name="Rectangle 10"/>
          <p:cNvSpPr>
            <a:spLocks noChangeArrowheads="1"/>
          </p:cNvSpPr>
          <p:nvPr/>
        </p:nvSpPr>
        <p:spPr bwMode="auto">
          <a:xfrm>
            <a:off x="527051" y="5949950"/>
            <a:ext cx="11233149" cy="71438"/>
          </a:xfrm>
          <a:prstGeom prst="rect">
            <a:avLst/>
          </a:prstGeom>
          <a:solidFill>
            <a:srgbClr val="00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endParaRPr lang="en-GB" altLang="it-IT" sz="1800" smtClean="0">
              <a:solidFill>
                <a:srgbClr val="FF9900"/>
              </a:solidFill>
            </a:endParaRPr>
          </a:p>
        </p:txBody>
      </p:sp>
      <p:sp>
        <p:nvSpPr>
          <p:cNvPr id="8" name="Text Box 13"/>
          <p:cNvSpPr txBox="1">
            <a:spLocks noChangeArrowheads="1"/>
          </p:cNvSpPr>
          <p:nvPr/>
        </p:nvSpPr>
        <p:spPr bwMode="auto">
          <a:xfrm>
            <a:off x="527051" y="765175"/>
            <a:ext cx="11233149" cy="1175706"/>
          </a:xfrm>
          <a:prstGeom prst="rect">
            <a:avLst/>
          </a:prstGeom>
          <a:noFill/>
          <a:ln>
            <a:noFill/>
          </a:ln>
          <a:effectLst/>
          <a:extLst>
            <a:ext uri="{909E8E84-426E-40DD-AFC4-6F175D3DCCD1}">
              <a14:hiddenFill xmlns:a14="http://schemas.microsoft.com/office/drawing/2010/main">
                <a:solidFill>
                  <a:srgbClr val="C0C0C0"/>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20000"/>
              </a:spcBef>
              <a:defRPr/>
            </a:pPr>
            <a:r>
              <a:rPr lang="en-US" altLang="it-IT" sz="3200" b="1" dirty="0" smtClean="0">
                <a:solidFill>
                  <a:schemeClr val="tx2"/>
                </a:solidFill>
                <a:latin typeface="Verdana" panose="020B0604030504040204" pitchFamily="34" charset="0"/>
              </a:rPr>
              <a:t>Does increasing profit</a:t>
            </a:r>
          </a:p>
          <a:p>
            <a:pPr algn="ctr" eaLnBrk="1" hangingPunct="1">
              <a:spcBef>
                <a:spcPct val="20000"/>
              </a:spcBef>
              <a:defRPr/>
            </a:pPr>
            <a:r>
              <a:rPr lang="en-US" altLang="it-IT" sz="3200" b="1" dirty="0" smtClean="0">
                <a:solidFill>
                  <a:schemeClr val="tx2"/>
                </a:solidFill>
                <a:latin typeface="Verdana" panose="020B0604030504040204" pitchFamily="34" charset="0"/>
              </a:rPr>
              <a:t> always add value?</a:t>
            </a:r>
          </a:p>
        </p:txBody>
      </p:sp>
    </p:spTree>
    <p:extLst>
      <p:ext uri="{BB962C8B-B14F-4D97-AF65-F5344CB8AC3E}">
        <p14:creationId xmlns:p14="http://schemas.microsoft.com/office/powerpoint/2010/main" val="3075222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Rectangle 8"/>
          <p:cNvSpPr>
            <a:spLocks noGrp="1" noChangeArrowheads="1"/>
          </p:cNvSpPr>
          <p:nvPr>
            <p:ph type="ftr" sz="quarter" idx="10"/>
          </p:nvPr>
        </p:nvSpPr>
        <p:spPr>
          <a:ln/>
        </p:spPr>
        <p:txBody>
          <a:bodyPr/>
          <a:lstStyle>
            <a:lvl1pPr>
              <a:defRPr/>
            </a:lvl1pPr>
          </a:lstStyle>
          <a:p>
            <a:endParaRPr lang="en-US"/>
          </a:p>
        </p:txBody>
      </p:sp>
      <p:sp>
        <p:nvSpPr>
          <p:cNvPr id="5" name="Rectangle 9"/>
          <p:cNvSpPr>
            <a:spLocks noGrp="1" noChangeArrowheads="1"/>
          </p:cNvSpPr>
          <p:nvPr>
            <p:ph type="sldNum" sz="quarter" idx="11"/>
          </p:nvPr>
        </p:nvSpPr>
        <p:spPr>
          <a:ln/>
        </p:spPr>
        <p:txBody>
          <a:bodyPr/>
          <a:lstStyle>
            <a:lvl1pPr>
              <a:defRPr/>
            </a:lvl1pPr>
          </a:lstStyle>
          <a:p>
            <a:fld id="{8C406D7F-A4BC-459F-88AD-8ED6CBF60F04}" type="slidenum">
              <a:rPr lang="en-US" smtClean="0"/>
              <a:t>‹N›</a:t>
            </a:fld>
            <a:endParaRPr lang="en-US"/>
          </a:p>
        </p:txBody>
      </p:sp>
    </p:spTree>
    <p:extLst>
      <p:ext uri="{BB962C8B-B14F-4D97-AF65-F5344CB8AC3E}">
        <p14:creationId xmlns:p14="http://schemas.microsoft.com/office/powerpoint/2010/main" val="551840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9046634" y="274638"/>
            <a:ext cx="2810933" cy="5891212"/>
          </a:xfrm>
        </p:spPr>
        <p:txBody>
          <a:bodyPr vert="eaVert"/>
          <a:lstStyle/>
          <a:p>
            <a:r>
              <a:rPr lang="it-IT" smtClean="0"/>
              <a:t>Fare clic per modificare lo stile del titolo</a:t>
            </a:r>
            <a:endParaRPr lang="en-US"/>
          </a:p>
        </p:txBody>
      </p:sp>
      <p:sp>
        <p:nvSpPr>
          <p:cNvPr id="3" name="Segnaposto testo verticale 2"/>
          <p:cNvSpPr>
            <a:spLocks noGrp="1"/>
          </p:cNvSpPr>
          <p:nvPr>
            <p:ph type="body" orient="vert" idx="1"/>
          </p:nvPr>
        </p:nvSpPr>
        <p:spPr>
          <a:xfrm>
            <a:off x="609601" y="274638"/>
            <a:ext cx="8233833" cy="5891212"/>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Rectangle 8"/>
          <p:cNvSpPr>
            <a:spLocks noGrp="1" noChangeArrowheads="1"/>
          </p:cNvSpPr>
          <p:nvPr>
            <p:ph type="ftr" sz="quarter" idx="10"/>
          </p:nvPr>
        </p:nvSpPr>
        <p:spPr>
          <a:ln/>
        </p:spPr>
        <p:txBody>
          <a:bodyPr/>
          <a:lstStyle>
            <a:lvl1pPr>
              <a:defRPr/>
            </a:lvl1pPr>
          </a:lstStyle>
          <a:p>
            <a:endParaRPr lang="en-US"/>
          </a:p>
        </p:txBody>
      </p:sp>
      <p:sp>
        <p:nvSpPr>
          <p:cNvPr id="5" name="Rectangle 9"/>
          <p:cNvSpPr>
            <a:spLocks noGrp="1" noChangeArrowheads="1"/>
          </p:cNvSpPr>
          <p:nvPr>
            <p:ph type="sldNum" sz="quarter" idx="11"/>
          </p:nvPr>
        </p:nvSpPr>
        <p:spPr>
          <a:ln/>
        </p:spPr>
        <p:txBody>
          <a:bodyPr/>
          <a:lstStyle>
            <a:lvl1pPr>
              <a:defRPr/>
            </a:lvl1pPr>
          </a:lstStyle>
          <a:p>
            <a:fld id="{8C406D7F-A4BC-459F-88AD-8ED6CBF60F04}" type="slidenum">
              <a:rPr lang="en-US" smtClean="0"/>
              <a:t>‹N›</a:t>
            </a:fld>
            <a:endParaRPr lang="en-US"/>
          </a:p>
        </p:txBody>
      </p:sp>
    </p:spTree>
    <p:extLst>
      <p:ext uri="{BB962C8B-B14F-4D97-AF65-F5344CB8AC3E}">
        <p14:creationId xmlns:p14="http://schemas.microsoft.com/office/powerpoint/2010/main" val="6477021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olo, testo e contenuto 2">
    <p:spTree>
      <p:nvGrpSpPr>
        <p:cNvPr id="1" name=""/>
        <p:cNvGrpSpPr/>
        <p:nvPr/>
      </p:nvGrpSpPr>
      <p:grpSpPr>
        <a:xfrm>
          <a:off x="0" y="0"/>
          <a:ext cx="0" cy="0"/>
          <a:chOff x="0" y="0"/>
          <a:chExt cx="0" cy="0"/>
        </a:xfrm>
      </p:grpSpPr>
      <p:sp>
        <p:nvSpPr>
          <p:cNvPr id="2" name="Titolo 1"/>
          <p:cNvSpPr>
            <a:spLocks noGrp="1"/>
          </p:cNvSpPr>
          <p:nvPr>
            <p:ph type="title"/>
          </p:nvPr>
        </p:nvSpPr>
        <p:spPr>
          <a:xfrm>
            <a:off x="609600" y="274639"/>
            <a:ext cx="11247967" cy="561975"/>
          </a:xfrm>
        </p:spPr>
        <p:txBody>
          <a:bodyPr/>
          <a:lstStyle/>
          <a:p>
            <a:r>
              <a:rPr lang="it-IT" smtClean="0"/>
              <a:t>Fare clic per modificare lo stile del titolo</a:t>
            </a:r>
            <a:endParaRPr lang="en-US"/>
          </a:p>
        </p:txBody>
      </p:sp>
      <p:sp>
        <p:nvSpPr>
          <p:cNvPr id="3" name="Segnaposto testo 2"/>
          <p:cNvSpPr>
            <a:spLocks noGrp="1"/>
          </p:cNvSpPr>
          <p:nvPr>
            <p:ph type="body" sz="half" idx="1"/>
          </p:nvPr>
        </p:nvSpPr>
        <p:spPr>
          <a:xfrm>
            <a:off x="609600" y="1050926"/>
            <a:ext cx="5522384" cy="5114925"/>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contenuto 3"/>
          <p:cNvSpPr>
            <a:spLocks noGrp="1"/>
          </p:cNvSpPr>
          <p:nvPr>
            <p:ph sz="quarter" idx="2"/>
          </p:nvPr>
        </p:nvSpPr>
        <p:spPr>
          <a:xfrm>
            <a:off x="6335185" y="1050926"/>
            <a:ext cx="5522383" cy="2481263"/>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contenuto 4"/>
          <p:cNvSpPr>
            <a:spLocks noGrp="1"/>
          </p:cNvSpPr>
          <p:nvPr>
            <p:ph sz="quarter" idx="3"/>
          </p:nvPr>
        </p:nvSpPr>
        <p:spPr>
          <a:xfrm>
            <a:off x="6335185" y="3684588"/>
            <a:ext cx="5522383" cy="2481262"/>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6" name="Rectangle 8"/>
          <p:cNvSpPr>
            <a:spLocks noGrp="1" noChangeArrowheads="1"/>
          </p:cNvSpPr>
          <p:nvPr>
            <p:ph type="ftr" sz="quarter" idx="10"/>
          </p:nvPr>
        </p:nvSpPr>
        <p:spPr>
          <a:ln/>
        </p:spPr>
        <p:txBody>
          <a:bodyPr/>
          <a:lstStyle>
            <a:lvl1pPr>
              <a:defRPr/>
            </a:lvl1pPr>
          </a:lstStyle>
          <a:p>
            <a:endParaRPr lang="en-US"/>
          </a:p>
        </p:txBody>
      </p:sp>
      <p:sp>
        <p:nvSpPr>
          <p:cNvPr id="7" name="Rectangle 9"/>
          <p:cNvSpPr>
            <a:spLocks noGrp="1" noChangeArrowheads="1"/>
          </p:cNvSpPr>
          <p:nvPr>
            <p:ph type="sldNum" sz="quarter" idx="11"/>
          </p:nvPr>
        </p:nvSpPr>
        <p:spPr>
          <a:ln/>
        </p:spPr>
        <p:txBody>
          <a:bodyPr/>
          <a:lstStyle>
            <a:lvl1pPr>
              <a:defRPr/>
            </a:lvl1pPr>
          </a:lstStyle>
          <a:p>
            <a:fld id="{8C406D7F-A4BC-459F-88AD-8ED6CBF60F04}" type="slidenum">
              <a:rPr lang="en-US" smtClean="0"/>
              <a:t>‹N›</a:t>
            </a:fld>
            <a:endParaRPr lang="en-US"/>
          </a:p>
        </p:txBody>
      </p:sp>
    </p:spTree>
    <p:extLst>
      <p:ext uri="{BB962C8B-B14F-4D97-AF65-F5344CB8AC3E}">
        <p14:creationId xmlns:p14="http://schemas.microsoft.com/office/powerpoint/2010/main" val="27935364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olo, test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609600" y="274639"/>
            <a:ext cx="11247967" cy="561975"/>
          </a:xfrm>
        </p:spPr>
        <p:txBody>
          <a:bodyPr/>
          <a:lstStyle/>
          <a:p>
            <a:r>
              <a:rPr lang="it-IT" smtClean="0"/>
              <a:t>Fare clic per modificare lo stile del titolo</a:t>
            </a:r>
            <a:endParaRPr lang="en-US"/>
          </a:p>
        </p:txBody>
      </p:sp>
      <p:sp>
        <p:nvSpPr>
          <p:cNvPr id="3" name="Segnaposto testo 2"/>
          <p:cNvSpPr>
            <a:spLocks noGrp="1"/>
          </p:cNvSpPr>
          <p:nvPr>
            <p:ph type="body" sz="half" idx="1"/>
          </p:nvPr>
        </p:nvSpPr>
        <p:spPr>
          <a:xfrm>
            <a:off x="609600" y="1050926"/>
            <a:ext cx="5522384" cy="5114925"/>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contenuto 3"/>
          <p:cNvSpPr>
            <a:spLocks noGrp="1"/>
          </p:cNvSpPr>
          <p:nvPr>
            <p:ph sz="half" idx="2"/>
          </p:nvPr>
        </p:nvSpPr>
        <p:spPr>
          <a:xfrm>
            <a:off x="6335185" y="1050926"/>
            <a:ext cx="5522383" cy="5114925"/>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Rectangle 8"/>
          <p:cNvSpPr>
            <a:spLocks noGrp="1" noChangeArrowheads="1"/>
          </p:cNvSpPr>
          <p:nvPr>
            <p:ph type="ftr" sz="quarter" idx="10"/>
          </p:nvPr>
        </p:nvSpPr>
        <p:spPr>
          <a:ln/>
        </p:spPr>
        <p:txBody>
          <a:bodyPr/>
          <a:lstStyle>
            <a:lvl1pPr>
              <a:defRPr/>
            </a:lvl1pPr>
          </a:lstStyle>
          <a:p>
            <a:endParaRPr lang="en-US"/>
          </a:p>
        </p:txBody>
      </p:sp>
      <p:sp>
        <p:nvSpPr>
          <p:cNvPr id="6" name="Rectangle 9"/>
          <p:cNvSpPr>
            <a:spLocks noGrp="1" noChangeArrowheads="1"/>
          </p:cNvSpPr>
          <p:nvPr>
            <p:ph type="sldNum" sz="quarter" idx="11"/>
          </p:nvPr>
        </p:nvSpPr>
        <p:spPr>
          <a:ln/>
        </p:spPr>
        <p:txBody>
          <a:bodyPr/>
          <a:lstStyle>
            <a:lvl1pPr>
              <a:defRPr/>
            </a:lvl1pPr>
          </a:lstStyle>
          <a:p>
            <a:fld id="{8C406D7F-A4BC-459F-88AD-8ED6CBF60F04}" type="slidenum">
              <a:rPr lang="en-US" smtClean="0"/>
              <a:t>‹N›</a:t>
            </a:fld>
            <a:endParaRPr lang="en-US"/>
          </a:p>
        </p:txBody>
      </p:sp>
    </p:spTree>
    <p:extLst>
      <p:ext uri="{BB962C8B-B14F-4D97-AF65-F5344CB8AC3E}">
        <p14:creationId xmlns:p14="http://schemas.microsoft.com/office/powerpoint/2010/main" val="37560791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Titolo e tabella">
    <p:spTree>
      <p:nvGrpSpPr>
        <p:cNvPr id="1" name=""/>
        <p:cNvGrpSpPr/>
        <p:nvPr/>
      </p:nvGrpSpPr>
      <p:grpSpPr>
        <a:xfrm>
          <a:off x="0" y="0"/>
          <a:ext cx="0" cy="0"/>
          <a:chOff x="0" y="0"/>
          <a:chExt cx="0" cy="0"/>
        </a:xfrm>
      </p:grpSpPr>
      <p:sp>
        <p:nvSpPr>
          <p:cNvPr id="2" name="Title 1"/>
          <p:cNvSpPr>
            <a:spLocks noGrp="1"/>
          </p:cNvSpPr>
          <p:nvPr>
            <p:ph type="title"/>
          </p:nvPr>
        </p:nvSpPr>
        <p:spPr>
          <a:xfrm>
            <a:off x="914694" y="609600"/>
            <a:ext cx="10362613" cy="1143000"/>
          </a:xfrm>
        </p:spPr>
        <p:txBody>
          <a:bodyPr/>
          <a:lstStyle/>
          <a:p>
            <a:r>
              <a:rPr lang="it-IT" smtClean="0"/>
              <a:t>Fare clic per modificare lo stile del titolo</a:t>
            </a:r>
            <a:endParaRPr lang="en-US"/>
          </a:p>
        </p:txBody>
      </p:sp>
      <p:sp>
        <p:nvSpPr>
          <p:cNvPr id="3" name="Table Placeholder 2"/>
          <p:cNvSpPr>
            <a:spLocks noGrp="1"/>
          </p:cNvSpPr>
          <p:nvPr>
            <p:ph type="tbl" idx="1"/>
          </p:nvPr>
        </p:nvSpPr>
        <p:spPr>
          <a:xfrm>
            <a:off x="914694" y="1981200"/>
            <a:ext cx="10362613" cy="4114800"/>
          </a:xfrm>
        </p:spPr>
        <p:txBody>
          <a:bodyPr/>
          <a:lstStyle/>
          <a:p>
            <a:pPr lvl="0"/>
            <a:r>
              <a:rPr lang="it-IT" noProof="0" smtClean="0"/>
              <a:t>Fare clic sull'icona per inserire una tabella</a:t>
            </a:r>
            <a:endParaRPr lang="en-US" noProof="0" smtClean="0"/>
          </a:p>
        </p:txBody>
      </p:sp>
      <p:sp>
        <p:nvSpPr>
          <p:cNvPr id="4" name="Rectangle 4"/>
          <p:cNvSpPr>
            <a:spLocks noGrp="1" noChangeArrowheads="1"/>
          </p:cNvSpPr>
          <p:nvPr>
            <p:ph type="dt" sz="half" idx="10"/>
          </p:nvPr>
        </p:nvSpPr>
        <p:spPr>
          <a:xfrm>
            <a:off x="609600" y="6356351"/>
            <a:ext cx="2844800" cy="365125"/>
          </a:xfrm>
          <a:prstGeom prst="rect">
            <a:avLst/>
          </a:prstGeom>
        </p:spPr>
        <p:txBody>
          <a:bodyPr/>
          <a:lstStyle>
            <a:lvl1pPr eaLnBrk="1" hangingPunct="1">
              <a:defRPr>
                <a:latin typeface="Cambria" charset="0"/>
                <a:ea typeface="ＭＳ Ｐゴシック" charset="0"/>
                <a:cs typeface="Arial" charset="0"/>
              </a:defRPr>
            </a:lvl1pPr>
          </a:lstStyle>
          <a:p>
            <a:fld id="{2CBEDF7E-ED3E-4F3C-8ED4-88E54567D0D4}" type="datetimeFigureOut">
              <a:rPr lang="en-US" smtClean="0"/>
              <a:t>6/6/2017</a:t>
            </a:fld>
            <a:endParaRPr lang="en-US"/>
          </a:p>
        </p:txBody>
      </p:sp>
      <p:sp>
        <p:nvSpPr>
          <p:cNvPr id="5" name="Rectangle 5"/>
          <p:cNvSpPr>
            <a:spLocks noGrp="1" noChangeArrowheads="1"/>
          </p:cNvSpPr>
          <p:nvPr>
            <p:ph type="ftr" sz="quarter" idx="11"/>
          </p:nvPr>
        </p:nvSpPr>
        <p:spPr/>
        <p:txBody>
          <a:bodyPr/>
          <a:lstStyle>
            <a:lvl1pPr>
              <a:defRPr/>
            </a:lvl1pPr>
          </a:lstStyle>
          <a:p>
            <a:endParaRPr lang="en-US"/>
          </a:p>
        </p:txBody>
      </p:sp>
      <p:sp>
        <p:nvSpPr>
          <p:cNvPr id="6" name="Rectangle 6"/>
          <p:cNvSpPr>
            <a:spLocks noGrp="1" noChangeArrowheads="1"/>
          </p:cNvSpPr>
          <p:nvPr>
            <p:ph type="sldNum" sz="quarter" idx="12"/>
          </p:nvPr>
        </p:nvSpPr>
        <p:spPr/>
        <p:txBody>
          <a:bodyPr/>
          <a:lstStyle>
            <a:lvl1pPr>
              <a:defRPr smtClean="0"/>
            </a:lvl1pPr>
          </a:lstStyle>
          <a:p>
            <a:fld id="{8C406D7F-A4BC-459F-88AD-8ED6CBF60F04}" type="slidenum">
              <a:rPr lang="en-US" smtClean="0"/>
              <a:t>‹N›</a:t>
            </a:fld>
            <a:endParaRPr lang="en-US"/>
          </a:p>
        </p:txBody>
      </p:sp>
    </p:spTree>
    <p:extLst>
      <p:ext uri="{BB962C8B-B14F-4D97-AF65-F5344CB8AC3E}">
        <p14:creationId xmlns:p14="http://schemas.microsoft.com/office/powerpoint/2010/main" val="19995726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cSld name="1_Diapositiva titolo">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it-IT" smtClean="0"/>
              <a:t>Fare clic per modificare lo stile del titolo</a:t>
            </a:r>
            <a:endParaRPr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it-IT" smtClean="0"/>
              <a:t>Fare clic per modificare lo stile del sottotitolo dello schema</a:t>
            </a:r>
            <a:endParaRPr lang="en-US"/>
          </a:p>
        </p:txBody>
      </p:sp>
      <p:sp>
        <p:nvSpPr>
          <p:cNvPr id="4" name="Date Placeholder 29"/>
          <p:cNvSpPr>
            <a:spLocks noGrp="1"/>
          </p:cNvSpPr>
          <p:nvPr>
            <p:ph type="dt" sz="half" idx="10"/>
          </p:nvPr>
        </p:nvSpPr>
        <p:spPr>
          <a:xfrm>
            <a:off x="609600" y="6356351"/>
            <a:ext cx="2844800" cy="365125"/>
          </a:xfrm>
          <a:prstGeom prst="rect">
            <a:avLst/>
          </a:prstGeom>
        </p:spPr>
        <p:txBody>
          <a:bodyPr/>
          <a:lstStyle>
            <a:lvl1pPr eaLnBrk="1" hangingPunct="1">
              <a:defRPr smtClean="0">
                <a:solidFill>
                  <a:srgbClr val="D1EAEE"/>
                </a:solidFill>
              </a:defRPr>
            </a:lvl1pPr>
          </a:lstStyle>
          <a:p>
            <a:fld id="{2CBEDF7E-ED3E-4F3C-8ED4-88E54567D0D4}" type="datetimeFigureOut">
              <a:rPr lang="en-US" smtClean="0"/>
              <a:t>6/6/2017</a:t>
            </a:fld>
            <a:endParaRPr lang="en-US"/>
          </a:p>
        </p:txBody>
      </p:sp>
      <p:sp>
        <p:nvSpPr>
          <p:cNvPr id="5" name="Footer Placeholder 18"/>
          <p:cNvSpPr>
            <a:spLocks noGrp="1"/>
          </p:cNvSpPr>
          <p:nvPr>
            <p:ph type="ftr" sz="quarter" idx="11"/>
          </p:nvPr>
        </p:nvSpPr>
        <p:spPr/>
        <p:txBody>
          <a:bodyPr/>
          <a:lstStyle>
            <a:lvl1pPr>
              <a:defRPr/>
            </a:lvl1pPr>
          </a:lstStyle>
          <a:p>
            <a:endParaRPr lang="en-US"/>
          </a:p>
        </p:txBody>
      </p:sp>
      <p:sp>
        <p:nvSpPr>
          <p:cNvPr id="6" name="Slide Number Placeholder 26"/>
          <p:cNvSpPr>
            <a:spLocks noGrp="1"/>
          </p:cNvSpPr>
          <p:nvPr>
            <p:ph type="sldNum" sz="quarter" idx="12"/>
          </p:nvPr>
        </p:nvSpPr>
        <p:spPr/>
        <p:txBody>
          <a:bodyPr/>
          <a:lstStyle>
            <a:lvl1pPr>
              <a:defRPr smtClean="0">
                <a:solidFill>
                  <a:srgbClr val="D1EAEE"/>
                </a:solidFill>
              </a:defRPr>
            </a:lvl1pPr>
          </a:lstStyle>
          <a:p>
            <a:fld id="{8C406D7F-A4BC-459F-88AD-8ED6CBF60F04}" type="slidenum">
              <a:rPr lang="en-US" smtClean="0"/>
              <a:t>‹N›</a:t>
            </a:fld>
            <a:endParaRPr lang="en-US"/>
          </a:p>
        </p:txBody>
      </p:sp>
    </p:spTree>
    <p:extLst>
      <p:ext uri="{BB962C8B-B14F-4D97-AF65-F5344CB8AC3E}">
        <p14:creationId xmlns:p14="http://schemas.microsoft.com/office/powerpoint/2010/main" val="2463057004"/>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OverTx">
  <p:cSld name="Titolo e contenuto sopra testo 2">
    <p:spTree>
      <p:nvGrpSpPr>
        <p:cNvPr id="1" name=""/>
        <p:cNvGrpSpPr/>
        <p:nvPr/>
      </p:nvGrpSpPr>
      <p:grpSpPr>
        <a:xfrm>
          <a:off x="0" y="0"/>
          <a:ext cx="0" cy="0"/>
          <a:chOff x="0" y="0"/>
          <a:chExt cx="0" cy="0"/>
        </a:xfrm>
      </p:grpSpPr>
      <p:sp>
        <p:nvSpPr>
          <p:cNvPr id="2" name="Titolo 1"/>
          <p:cNvSpPr>
            <a:spLocks noGrp="1"/>
          </p:cNvSpPr>
          <p:nvPr>
            <p:ph type="title"/>
          </p:nvPr>
        </p:nvSpPr>
        <p:spPr>
          <a:xfrm>
            <a:off x="1828800" y="609600"/>
            <a:ext cx="9838267" cy="1143000"/>
          </a:xfrm>
        </p:spPr>
        <p:txBody>
          <a:bodyPr/>
          <a:lstStyle/>
          <a:p>
            <a:r>
              <a:rPr lang="it-IT" smtClean="0"/>
              <a:t>Fare clic per modificare lo stile del titolo</a:t>
            </a:r>
            <a:endParaRPr lang="it-IT"/>
          </a:p>
        </p:txBody>
      </p:sp>
      <p:sp>
        <p:nvSpPr>
          <p:cNvPr id="3" name="Segnaposto contenuto 2"/>
          <p:cNvSpPr>
            <a:spLocks noGrp="1"/>
          </p:cNvSpPr>
          <p:nvPr>
            <p:ph sz="quarter" idx="1"/>
          </p:nvPr>
        </p:nvSpPr>
        <p:spPr>
          <a:xfrm>
            <a:off x="1079500" y="2214564"/>
            <a:ext cx="5202767" cy="1863725"/>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quarter" idx="2"/>
          </p:nvPr>
        </p:nvSpPr>
        <p:spPr>
          <a:xfrm>
            <a:off x="6485467" y="2214564"/>
            <a:ext cx="5204884" cy="1863725"/>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half" idx="3"/>
          </p:nvPr>
        </p:nvSpPr>
        <p:spPr>
          <a:xfrm>
            <a:off x="1079500" y="4230688"/>
            <a:ext cx="10610851" cy="1865312"/>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10"/>
          </p:nvPr>
        </p:nvSpPr>
        <p:spPr>
          <a:xfrm>
            <a:off x="1117600" y="6376988"/>
            <a:ext cx="7173384" cy="457200"/>
          </a:xfrm>
        </p:spPr>
        <p:txBody>
          <a:bodyPr/>
          <a:lstStyle>
            <a:lvl1pPr>
              <a:defRPr/>
            </a:lvl1pPr>
          </a:lstStyle>
          <a:p>
            <a:endParaRPr lang="en-US"/>
          </a:p>
        </p:txBody>
      </p:sp>
      <p:sp>
        <p:nvSpPr>
          <p:cNvPr id="7" name="Segnaposto numero diapositiva 6"/>
          <p:cNvSpPr>
            <a:spLocks noGrp="1"/>
          </p:cNvSpPr>
          <p:nvPr>
            <p:ph type="sldNum" sz="quarter" idx="11"/>
          </p:nvPr>
        </p:nvSpPr>
        <p:spPr>
          <a:xfrm>
            <a:off x="8786285" y="6376988"/>
            <a:ext cx="2925233" cy="457200"/>
          </a:xfrm>
        </p:spPr>
        <p:txBody>
          <a:bodyPr/>
          <a:lstStyle>
            <a:lvl1pPr>
              <a:defRPr smtClean="0"/>
            </a:lvl1pPr>
          </a:lstStyle>
          <a:p>
            <a:fld id="{8C406D7F-A4BC-459F-88AD-8ED6CBF60F04}" type="slidenum">
              <a:rPr lang="en-US" smtClean="0"/>
              <a:t>‹N›</a:t>
            </a:fld>
            <a:endParaRPr lang="en-US"/>
          </a:p>
        </p:txBody>
      </p:sp>
    </p:spTree>
    <p:extLst>
      <p:ext uri="{BB962C8B-B14F-4D97-AF65-F5344CB8AC3E}">
        <p14:creationId xmlns:p14="http://schemas.microsoft.com/office/powerpoint/2010/main" val="19410148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2133600" y="304800"/>
            <a:ext cx="9753600" cy="914400"/>
          </a:xfrm>
        </p:spPr>
        <p:txBody>
          <a:bodyPr/>
          <a:lstStyle/>
          <a:p>
            <a:r>
              <a:rPr lang="en-US"/>
              <a:t>Click to edit Master title style</a:t>
            </a:r>
          </a:p>
        </p:txBody>
      </p:sp>
      <p:sp>
        <p:nvSpPr>
          <p:cNvPr id="3" name="Chart Placeholder 2"/>
          <p:cNvSpPr>
            <a:spLocks noGrp="1"/>
          </p:cNvSpPr>
          <p:nvPr>
            <p:ph type="chart" idx="1"/>
          </p:nvPr>
        </p:nvSpPr>
        <p:spPr>
          <a:xfrm>
            <a:off x="914400" y="1371600"/>
            <a:ext cx="10363200" cy="5029200"/>
          </a:xfrm>
        </p:spPr>
        <p:txBody>
          <a:bodyPr/>
          <a:lstStyle/>
          <a:p>
            <a:endParaRPr lang="en-US"/>
          </a:p>
        </p:txBody>
      </p:sp>
      <p:sp>
        <p:nvSpPr>
          <p:cNvPr id="4" name="Date Placeholder 3"/>
          <p:cNvSpPr>
            <a:spLocks noGrp="1"/>
          </p:cNvSpPr>
          <p:nvPr>
            <p:ph type="dt" sz="half" idx="10"/>
          </p:nvPr>
        </p:nvSpPr>
        <p:spPr>
          <a:xfrm>
            <a:off x="914400" y="6477000"/>
            <a:ext cx="2540000" cy="228600"/>
          </a:xfrm>
        </p:spPr>
        <p:txBody>
          <a:bodyPr/>
          <a:lstStyle>
            <a:lvl1pPr>
              <a:defRPr/>
            </a:lvl1pPr>
          </a:lstStyle>
          <a:p>
            <a:endParaRPr lang="en-US" altLang="en-US"/>
          </a:p>
        </p:txBody>
      </p:sp>
    </p:spTree>
    <p:extLst>
      <p:ext uri="{BB962C8B-B14F-4D97-AF65-F5344CB8AC3E}">
        <p14:creationId xmlns:p14="http://schemas.microsoft.com/office/powerpoint/2010/main" val="28800873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2133600" y="304800"/>
            <a:ext cx="9753600" cy="914400"/>
          </a:xfrm>
        </p:spPr>
        <p:txBody>
          <a:bodyPr/>
          <a:lstStyle/>
          <a:p>
            <a:r>
              <a:rPr lang="en-US"/>
              <a:t>Click to edit Master title style</a:t>
            </a:r>
          </a:p>
        </p:txBody>
      </p:sp>
      <p:sp>
        <p:nvSpPr>
          <p:cNvPr id="3" name="SmartArt Placeholder 2"/>
          <p:cNvSpPr>
            <a:spLocks noGrp="1"/>
          </p:cNvSpPr>
          <p:nvPr>
            <p:ph type="dgm" idx="1"/>
          </p:nvPr>
        </p:nvSpPr>
        <p:spPr>
          <a:xfrm>
            <a:off x="914400" y="1371600"/>
            <a:ext cx="10363200" cy="5029200"/>
          </a:xfrm>
        </p:spPr>
        <p:txBody>
          <a:bodyPr/>
          <a:lstStyle/>
          <a:p>
            <a:endParaRPr lang="en-US"/>
          </a:p>
        </p:txBody>
      </p:sp>
      <p:sp>
        <p:nvSpPr>
          <p:cNvPr id="4" name="Date Placeholder 3"/>
          <p:cNvSpPr>
            <a:spLocks noGrp="1"/>
          </p:cNvSpPr>
          <p:nvPr>
            <p:ph type="dt" sz="half" idx="10"/>
          </p:nvPr>
        </p:nvSpPr>
        <p:spPr>
          <a:xfrm>
            <a:off x="914400" y="6477000"/>
            <a:ext cx="2540000" cy="228600"/>
          </a:xfrm>
        </p:spPr>
        <p:txBody>
          <a:bodyPr/>
          <a:lstStyle>
            <a:lvl1pPr>
              <a:defRPr/>
            </a:lvl1pPr>
          </a:lstStyle>
          <a:p>
            <a:endParaRPr lang="en-US" altLang="en-US"/>
          </a:p>
        </p:txBody>
      </p:sp>
    </p:spTree>
    <p:extLst>
      <p:ext uri="{BB962C8B-B14F-4D97-AF65-F5344CB8AC3E}">
        <p14:creationId xmlns:p14="http://schemas.microsoft.com/office/powerpoint/2010/main" val="14078831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914400" y="304800"/>
            <a:ext cx="10972800" cy="609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Date Placeholder 2"/>
          <p:cNvSpPr>
            <a:spLocks noGrp="1"/>
          </p:cNvSpPr>
          <p:nvPr>
            <p:ph type="dt" sz="half" idx="10"/>
          </p:nvPr>
        </p:nvSpPr>
        <p:spPr>
          <a:xfrm>
            <a:off x="914400" y="6477000"/>
            <a:ext cx="2540000" cy="228600"/>
          </a:xfrm>
        </p:spPr>
        <p:txBody>
          <a:bodyPr/>
          <a:lstStyle>
            <a:lvl1pPr>
              <a:defRPr/>
            </a:lvl1pPr>
          </a:lstStyle>
          <a:p>
            <a:endParaRPr lang="en-US" altLang="en-US"/>
          </a:p>
        </p:txBody>
      </p:sp>
    </p:spTree>
    <p:extLst>
      <p:ext uri="{BB962C8B-B14F-4D97-AF65-F5344CB8AC3E}">
        <p14:creationId xmlns:p14="http://schemas.microsoft.com/office/powerpoint/2010/main" val="3693391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Rectangle 8"/>
          <p:cNvSpPr>
            <a:spLocks noGrp="1" noChangeArrowheads="1"/>
          </p:cNvSpPr>
          <p:nvPr>
            <p:ph type="ftr" sz="quarter" idx="10"/>
          </p:nvPr>
        </p:nvSpPr>
        <p:spPr>
          <a:ln/>
        </p:spPr>
        <p:txBody>
          <a:bodyPr/>
          <a:lstStyle>
            <a:lvl1pPr>
              <a:defRPr/>
            </a:lvl1pPr>
          </a:lstStyle>
          <a:p>
            <a:endParaRPr lang="en-US"/>
          </a:p>
        </p:txBody>
      </p:sp>
      <p:sp>
        <p:nvSpPr>
          <p:cNvPr id="5" name="Rectangle 9"/>
          <p:cNvSpPr>
            <a:spLocks noGrp="1" noChangeArrowheads="1"/>
          </p:cNvSpPr>
          <p:nvPr>
            <p:ph type="sldNum" sz="quarter" idx="11"/>
          </p:nvPr>
        </p:nvSpPr>
        <p:spPr>
          <a:ln/>
        </p:spPr>
        <p:txBody>
          <a:bodyPr/>
          <a:lstStyle>
            <a:lvl1pPr>
              <a:defRPr/>
            </a:lvl1pPr>
          </a:lstStyle>
          <a:p>
            <a:fld id="{8C406D7F-A4BC-459F-88AD-8ED6CBF60F04}" type="slidenum">
              <a:rPr lang="en-US" smtClean="0"/>
              <a:t>‹N›</a:t>
            </a:fld>
            <a:endParaRPr lang="en-US"/>
          </a:p>
        </p:txBody>
      </p:sp>
    </p:spTree>
    <p:extLst>
      <p:ext uri="{BB962C8B-B14F-4D97-AF65-F5344CB8AC3E}">
        <p14:creationId xmlns:p14="http://schemas.microsoft.com/office/powerpoint/2010/main" val="15066541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914400" y="2130426"/>
            <a:ext cx="10363200" cy="1470025"/>
          </a:xfrm>
          <a:prstGeom prst="rect">
            <a:avLst/>
          </a:prstGeom>
        </p:spPr>
        <p:txBody>
          <a:bodyPr/>
          <a:lstStyle/>
          <a:p>
            <a:r>
              <a:rPr lang="it-IT" smtClean="0"/>
              <a:t>Fare clic per modificare lo stile del titolo</a:t>
            </a:r>
            <a:endParaRPr lang="en-US"/>
          </a:p>
        </p:txBody>
      </p:sp>
      <p:sp>
        <p:nvSpPr>
          <p:cNvPr id="3" name="Sottotitolo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en-US"/>
          </a:p>
        </p:txBody>
      </p:sp>
      <p:sp>
        <p:nvSpPr>
          <p:cNvPr id="4" name="Rectangle 4"/>
          <p:cNvSpPr>
            <a:spLocks noGrp="1" noChangeArrowheads="1"/>
          </p:cNvSpPr>
          <p:nvPr>
            <p:ph type="ftr" sz="quarter" idx="10"/>
          </p:nvPr>
        </p:nvSpPr>
        <p:spPr>
          <a:ln/>
        </p:spPr>
        <p:txBody>
          <a:bodyPr/>
          <a:lstStyle>
            <a:lvl1pPr>
              <a:defRPr/>
            </a:lvl1pPr>
          </a:lstStyle>
          <a:p>
            <a:pPr>
              <a:defRPr/>
            </a:pPr>
            <a:endParaRPr lang="it-IT"/>
          </a:p>
        </p:txBody>
      </p:sp>
      <p:sp>
        <p:nvSpPr>
          <p:cNvPr id="5" name="Rectangle 5"/>
          <p:cNvSpPr>
            <a:spLocks noGrp="1" noChangeArrowheads="1"/>
          </p:cNvSpPr>
          <p:nvPr>
            <p:ph type="sldNum" sz="quarter" idx="11"/>
          </p:nvPr>
        </p:nvSpPr>
        <p:spPr>
          <a:ln/>
        </p:spPr>
        <p:txBody>
          <a:bodyPr/>
          <a:lstStyle>
            <a:lvl1pPr>
              <a:defRPr/>
            </a:lvl1pPr>
          </a:lstStyle>
          <a:p>
            <a:pPr>
              <a:defRPr/>
            </a:pPr>
            <a:fld id="{86778304-4AF7-41D3-922A-F74AAEBD797B}" type="slidenum">
              <a:rPr lang="it-IT" altLang="it-IT"/>
              <a:pPr>
                <a:defRPr/>
              </a:pPr>
              <a:t>‹N›</a:t>
            </a:fld>
            <a:endParaRPr lang="it-IT" altLang="it-IT"/>
          </a:p>
        </p:txBody>
      </p:sp>
    </p:spTree>
    <p:extLst>
      <p:ext uri="{BB962C8B-B14F-4D97-AF65-F5344CB8AC3E}">
        <p14:creationId xmlns:p14="http://schemas.microsoft.com/office/powerpoint/2010/main" val="26849045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609600" y="274638"/>
            <a:ext cx="10972800" cy="1143000"/>
          </a:xfrm>
          <a:prstGeom prst="rect">
            <a:avLst/>
          </a:prstGeom>
        </p:spPr>
        <p:txBody>
          <a:bodyPr/>
          <a:lstStyle/>
          <a:p>
            <a:r>
              <a:rPr lang="it-IT" smtClean="0"/>
              <a:t>Fare clic per modificare lo stile del titolo</a:t>
            </a:r>
            <a:endParaRPr lang="en-US"/>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Rectangle 4"/>
          <p:cNvSpPr>
            <a:spLocks noGrp="1" noChangeArrowheads="1"/>
          </p:cNvSpPr>
          <p:nvPr>
            <p:ph type="ftr" sz="quarter" idx="10"/>
          </p:nvPr>
        </p:nvSpPr>
        <p:spPr>
          <a:ln/>
        </p:spPr>
        <p:txBody>
          <a:bodyPr/>
          <a:lstStyle>
            <a:lvl1pPr>
              <a:defRPr/>
            </a:lvl1pPr>
          </a:lstStyle>
          <a:p>
            <a:pPr>
              <a:defRPr/>
            </a:pPr>
            <a:endParaRPr lang="it-IT"/>
          </a:p>
        </p:txBody>
      </p:sp>
      <p:sp>
        <p:nvSpPr>
          <p:cNvPr id="5" name="Rectangle 5"/>
          <p:cNvSpPr>
            <a:spLocks noGrp="1" noChangeArrowheads="1"/>
          </p:cNvSpPr>
          <p:nvPr>
            <p:ph type="sldNum" sz="quarter" idx="11"/>
          </p:nvPr>
        </p:nvSpPr>
        <p:spPr>
          <a:ln/>
        </p:spPr>
        <p:txBody>
          <a:bodyPr/>
          <a:lstStyle>
            <a:lvl1pPr>
              <a:defRPr/>
            </a:lvl1pPr>
          </a:lstStyle>
          <a:p>
            <a:pPr>
              <a:defRPr/>
            </a:pPr>
            <a:fld id="{D7D82EE5-4166-4A17-8681-44D8B3822B77}" type="slidenum">
              <a:rPr lang="it-IT" altLang="it-IT"/>
              <a:pPr>
                <a:defRPr/>
              </a:pPr>
              <a:t>‹N›</a:t>
            </a:fld>
            <a:endParaRPr lang="it-IT" altLang="it-IT"/>
          </a:p>
        </p:txBody>
      </p:sp>
    </p:spTree>
    <p:extLst>
      <p:ext uri="{BB962C8B-B14F-4D97-AF65-F5344CB8AC3E}">
        <p14:creationId xmlns:p14="http://schemas.microsoft.com/office/powerpoint/2010/main" val="5685531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it-IT" smtClean="0"/>
              <a:t>Fare clic per modificare lo stile del titolo</a:t>
            </a:r>
            <a:endParaRPr lang="en-US"/>
          </a:p>
        </p:txBody>
      </p:sp>
      <p:sp>
        <p:nvSpPr>
          <p:cNvPr id="3" name="Segnaposto testo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Modifica gli stili del testo dello schema</a:t>
            </a:r>
          </a:p>
        </p:txBody>
      </p:sp>
      <p:sp>
        <p:nvSpPr>
          <p:cNvPr id="4" name="Rectangle 4"/>
          <p:cNvSpPr>
            <a:spLocks noGrp="1" noChangeArrowheads="1"/>
          </p:cNvSpPr>
          <p:nvPr>
            <p:ph type="ftr" sz="quarter" idx="10"/>
          </p:nvPr>
        </p:nvSpPr>
        <p:spPr>
          <a:ln/>
        </p:spPr>
        <p:txBody>
          <a:bodyPr/>
          <a:lstStyle>
            <a:lvl1pPr>
              <a:defRPr/>
            </a:lvl1pPr>
          </a:lstStyle>
          <a:p>
            <a:pPr>
              <a:defRPr/>
            </a:pPr>
            <a:endParaRPr lang="it-IT"/>
          </a:p>
        </p:txBody>
      </p:sp>
      <p:sp>
        <p:nvSpPr>
          <p:cNvPr id="5" name="Rectangle 5"/>
          <p:cNvSpPr>
            <a:spLocks noGrp="1" noChangeArrowheads="1"/>
          </p:cNvSpPr>
          <p:nvPr>
            <p:ph type="sldNum" sz="quarter" idx="11"/>
          </p:nvPr>
        </p:nvSpPr>
        <p:spPr>
          <a:ln/>
        </p:spPr>
        <p:txBody>
          <a:bodyPr/>
          <a:lstStyle>
            <a:lvl1pPr>
              <a:defRPr/>
            </a:lvl1pPr>
          </a:lstStyle>
          <a:p>
            <a:pPr>
              <a:defRPr/>
            </a:pPr>
            <a:fld id="{DAA3AA77-2558-497D-B087-F9A5C95C94A7}" type="slidenum">
              <a:rPr lang="it-IT" altLang="it-IT"/>
              <a:pPr>
                <a:defRPr/>
              </a:pPr>
              <a:t>‹N›</a:t>
            </a:fld>
            <a:endParaRPr lang="it-IT" altLang="it-IT"/>
          </a:p>
        </p:txBody>
      </p:sp>
    </p:spTree>
    <p:extLst>
      <p:ext uri="{BB962C8B-B14F-4D97-AF65-F5344CB8AC3E}">
        <p14:creationId xmlns:p14="http://schemas.microsoft.com/office/powerpoint/2010/main" val="25089365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609600" y="274638"/>
            <a:ext cx="10972800" cy="1143000"/>
          </a:xfrm>
          <a:prstGeom prst="rect">
            <a:avLst/>
          </a:prstGeom>
        </p:spPr>
        <p:txBody>
          <a:bodyPr/>
          <a:lstStyle/>
          <a:p>
            <a:r>
              <a:rPr lang="it-IT" smtClean="0"/>
              <a:t>Fare clic per modificare lo stile del titolo</a:t>
            </a:r>
            <a:endParaRPr lang="en-US"/>
          </a:p>
        </p:txBody>
      </p:sp>
      <p:sp>
        <p:nvSpPr>
          <p:cNvPr id="3" name="Segnaposto contenuto 2"/>
          <p:cNvSpPr>
            <a:spLocks noGrp="1"/>
          </p:cNvSpPr>
          <p:nvPr>
            <p:ph sz="half" idx="1"/>
          </p:nvPr>
        </p:nvSpPr>
        <p:spPr>
          <a:xfrm>
            <a:off x="609600" y="1050926"/>
            <a:ext cx="5522384" cy="5114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contenuto 3"/>
          <p:cNvSpPr>
            <a:spLocks noGrp="1"/>
          </p:cNvSpPr>
          <p:nvPr>
            <p:ph sz="half" idx="2"/>
          </p:nvPr>
        </p:nvSpPr>
        <p:spPr>
          <a:xfrm>
            <a:off x="6335185" y="1050926"/>
            <a:ext cx="5522383" cy="5114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Rectangle 4"/>
          <p:cNvSpPr>
            <a:spLocks noGrp="1" noChangeArrowheads="1"/>
          </p:cNvSpPr>
          <p:nvPr>
            <p:ph type="ftr" sz="quarter" idx="10"/>
          </p:nvPr>
        </p:nvSpPr>
        <p:spPr>
          <a:ln/>
        </p:spPr>
        <p:txBody>
          <a:bodyPr/>
          <a:lstStyle>
            <a:lvl1pPr>
              <a:defRPr/>
            </a:lvl1pPr>
          </a:lstStyle>
          <a:p>
            <a:pPr>
              <a:defRPr/>
            </a:pPr>
            <a:endParaRPr lang="it-IT"/>
          </a:p>
        </p:txBody>
      </p:sp>
      <p:sp>
        <p:nvSpPr>
          <p:cNvPr id="6" name="Rectangle 5"/>
          <p:cNvSpPr>
            <a:spLocks noGrp="1" noChangeArrowheads="1"/>
          </p:cNvSpPr>
          <p:nvPr>
            <p:ph type="sldNum" sz="quarter" idx="11"/>
          </p:nvPr>
        </p:nvSpPr>
        <p:spPr>
          <a:ln/>
        </p:spPr>
        <p:txBody>
          <a:bodyPr/>
          <a:lstStyle>
            <a:lvl1pPr>
              <a:defRPr/>
            </a:lvl1pPr>
          </a:lstStyle>
          <a:p>
            <a:pPr>
              <a:defRPr/>
            </a:pPr>
            <a:fld id="{00647146-6A84-41F6-9A89-71B83D5E80FD}" type="slidenum">
              <a:rPr lang="it-IT" altLang="it-IT"/>
              <a:pPr>
                <a:defRPr/>
              </a:pPr>
              <a:t>‹N›</a:t>
            </a:fld>
            <a:endParaRPr lang="it-IT" altLang="it-IT"/>
          </a:p>
        </p:txBody>
      </p:sp>
    </p:spTree>
    <p:extLst>
      <p:ext uri="{BB962C8B-B14F-4D97-AF65-F5344CB8AC3E}">
        <p14:creationId xmlns:p14="http://schemas.microsoft.com/office/powerpoint/2010/main" val="4719833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09600" y="274638"/>
            <a:ext cx="10972800" cy="1143000"/>
          </a:xfrm>
          <a:prstGeom prst="rect">
            <a:avLst/>
          </a:prstGeom>
        </p:spPr>
        <p:txBody>
          <a:bodyPr/>
          <a:lstStyle>
            <a:lvl1pPr>
              <a:defRPr/>
            </a:lvl1pPr>
          </a:lstStyle>
          <a:p>
            <a:r>
              <a:rPr lang="it-IT" smtClean="0"/>
              <a:t>Fare clic per modificare lo stile del titolo</a:t>
            </a:r>
            <a:endParaRPr lang="en-US"/>
          </a:p>
        </p:txBody>
      </p:sp>
      <p:sp>
        <p:nvSpPr>
          <p:cNvPr id="3" name="Segnaposto testo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testo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Rectangle 4"/>
          <p:cNvSpPr>
            <a:spLocks noGrp="1" noChangeArrowheads="1"/>
          </p:cNvSpPr>
          <p:nvPr>
            <p:ph type="ftr" sz="quarter" idx="10"/>
          </p:nvPr>
        </p:nvSpPr>
        <p:spPr>
          <a:ln/>
        </p:spPr>
        <p:txBody>
          <a:bodyPr/>
          <a:lstStyle>
            <a:lvl1pPr>
              <a:defRPr/>
            </a:lvl1pPr>
          </a:lstStyle>
          <a:p>
            <a:pPr>
              <a:defRPr/>
            </a:pPr>
            <a:endParaRPr lang="it-IT"/>
          </a:p>
        </p:txBody>
      </p:sp>
      <p:sp>
        <p:nvSpPr>
          <p:cNvPr id="8" name="Rectangle 5"/>
          <p:cNvSpPr>
            <a:spLocks noGrp="1" noChangeArrowheads="1"/>
          </p:cNvSpPr>
          <p:nvPr>
            <p:ph type="sldNum" sz="quarter" idx="11"/>
          </p:nvPr>
        </p:nvSpPr>
        <p:spPr>
          <a:ln/>
        </p:spPr>
        <p:txBody>
          <a:bodyPr/>
          <a:lstStyle>
            <a:lvl1pPr>
              <a:defRPr/>
            </a:lvl1pPr>
          </a:lstStyle>
          <a:p>
            <a:pPr>
              <a:defRPr/>
            </a:pPr>
            <a:fld id="{02F175BC-FBB5-4827-97D1-126E2AFAE44A}" type="slidenum">
              <a:rPr lang="it-IT" altLang="it-IT"/>
              <a:pPr>
                <a:defRPr/>
              </a:pPr>
              <a:t>‹N›</a:t>
            </a:fld>
            <a:endParaRPr lang="it-IT" altLang="it-IT"/>
          </a:p>
        </p:txBody>
      </p:sp>
    </p:spTree>
    <p:extLst>
      <p:ext uri="{BB962C8B-B14F-4D97-AF65-F5344CB8AC3E}">
        <p14:creationId xmlns:p14="http://schemas.microsoft.com/office/powerpoint/2010/main" val="337717012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609600" y="274638"/>
            <a:ext cx="10972800" cy="1143000"/>
          </a:xfrm>
          <a:prstGeom prst="rect">
            <a:avLst/>
          </a:prstGeom>
        </p:spPr>
        <p:txBody>
          <a:bodyPr/>
          <a:lstStyle/>
          <a:p>
            <a:r>
              <a:rPr lang="it-IT" smtClean="0"/>
              <a:t>Fare clic per modificare lo stile del titolo</a:t>
            </a:r>
            <a:endParaRPr lang="en-US"/>
          </a:p>
        </p:txBody>
      </p:sp>
      <p:sp>
        <p:nvSpPr>
          <p:cNvPr id="3" name="Rectangle 4"/>
          <p:cNvSpPr>
            <a:spLocks noGrp="1" noChangeArrowheads="1"/>
          </p:cNvSpPr>
          <p:nvPr>
            <p:ph type="ftr" sz="quarter" idx="10"/>
          </p:nvPr>
        </p:nvSpPr>
        <p:spPr>
          <a:ln/>
        </p:spPr>
        <p:txBody>
          <a:bodyPr/>
          <a:lstStyle>
            <a:lvl1pPr>
              <a:defRPr/>
            </a:lvl1pPr>
          </a:lstStyle>
          <a:p>
            <a:pPr>
              <a:defRPr/>
            </a:pPr>
            <a:endParaRPr lang="it-IT"/>
          </a:p>
        </p:txBody>
      </p:sp>
      <p:sp>
        <p:nvSpPr>
          <p:cNvPr id="4" name="Rectangle 5"/>
          <p:cNvSpPr>
            <a:spLocks noGrp="1" noChangeArrowheads="1"/>
          </p:cNvSpPr>
          <p:nvPr>
            <p:ph type="sldNum" sz="quarter" idx="11"/>
          </p:nvPr>
        </p:nvSpPr>
        <p:spPr>
          <a:ln/>
        </p:spPr>
        <p:txBody>
          <a:bodyPr/>
          <a:lstStyle>
            <a:lvl1pPr>
              <a:defRPr/>
            </a:lvl1pPr>
          </a:lstStyle>
          <a:p>
            <a:pPr>
              <a:defRPr/>
            </a:pPr>
            <a:fld id="{9585153C-ACB8-4E32-B317-C5774486DE02}" type="slidenum">
              <a:rPr lang="it-IT" altLang="it-IT"/>
              <a:pPr>
                <a:defRPr/>
              </a:pPr>
              <a:t>‹N›</a:t>
            </a:fld>
            <a:endParaRPr lang="it-IT" altLang="it-IT"/>
          </a:p>
        </p:txBody>
      </p:sp>
    </p:spTree>
    <p:extLst>
      <p:ext uri="{BB962C8B-B14F-4D97-AF65-F5344CB8AC3E}">
        <p14:creationId xmlns:p14="http://schemas.microsoft.com/office/powerpoint/2010/main" val="78595623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ftr" sz="quarter" idx="10"/>
          </p:nvPr>
        </p:nvSpPr>
        <p:spPr>
          <a:ln/>
        </p:spPr>
        <p:txBody>
          <a:bodyPr/>
          <a:lstStyle>
            <a:lvl1pPr>
              <a:defRPr/>
            </a:lvl1pPr>
          </a:lstStyle>
          <a:p>
            <a:pPr>
              <a:defRPr/>
            </a:pPr>
            <a:endParaRPr lang="it-IT"/>
          </a:p>
        </p:txBody>
      </p:sp>
      <p:sp>
        <p:nvSpPr>
          <p:cNvPr id="3" name="Rectangle 5"/>
          <p:cNvSpPr>
            <a:spLocks noGrp="1" noChangeArrowheads="1"/>
          </p:cNvSpPr>
          <p:nvPr>
            <p:ph type="sldNum" sz="quarter" idx="11"/>
          </p:nvPr>
        </p:nvSpPr>
        <p:spPr>
          <a:ln/>
        </p:spPr>
        <p:txBody>
          <a:bodyPr/>
          <a:lstStyle>
            <a:lvl1pPr>
              <a:defRPr/>
            </a:lvl1pPr>
          </a:lstStyle>
          <a:p>
            <a:pPr>
              <a:defRPr/>
            </a:pPr>
            <a:fld id="{6E46A6F7-AAA8-45B3-A696-414F4C71C80B}" type="slidenum">
              <a:rPr lang="it-IT" altLang="it-IT"/>
              <a:pPr>
                <a:defRPr/>
              </a:pPr>
              <a:t>‹N›</a:t>
            </a:fld>
            <a:endParaRPr lang="it-IT" altLang="it-IT"/>
          </a:p>
        </p:txBody>
      </p:sp>
    </p:spTree>
    <p:extLst>
      <p:ext uri="{BB962C8B-B14F-4D97-AF65-F5344CB8AC3E}">
        <p14:creationId xmlns:p14="http://schemas.microsoft.com/office/powerpoint/2010/main" val="16976909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09601" y="273050"/>
            <a:ext cx="4011084" cy="1162050"/>
          </a:xfrm>
          <a:prstGeom prst="rect">
            <a:avLst/>
          </a:prstGeom>
        </p:spPr>
        <p:txBody>
          <a:bodyPr anchor="b"/>
          <a:lstStyle>
            <a:lvl1pPr algn="l">
              <a:defRPr sz="2000" b="1"/>
            </a:lvl1pPr>
          </a:lstStyle>
          <a:p>
            <a:r>
              <a:rPr lang="it-IT" smtClean="0"/>
              <a:t>Fare clic per modificare lo stile del titolo</a:t>
            </a:r>
            <a:endParaRPr lang="en-US"/>
          </a:p>
        </p:txBody>
      </p:sp>
      <p:sp>
        <p:nvSpPr>
          <p:cNvPr id="3" name="Segnaposto contenuto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testo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Rectangle 4"/>
          <p:cNvSpPr>
            <a:spLocks noGrp="1" noChangeArrowheads="1"/>
          </p:cNvSpPr>
          <p:nvPr>
            <p:ph type="ftr" sz="quarter" idx="10"/>
          </p:nvPr>
        </p:nvSpPr>
        <p:spPr>
          <a:ln/>
        </p:spPr>
        <p:txBody>
          <a:bodyPr/>
          <a:lstStyle>
            <a:lvl1pPr>
              <a:defRPr/>
            </a:lvl1pPr>
          </a:lstStyle>
          <a:p>
            <a:pPr>
              <a:defRPr/>
            </a:pPr>
            <a:endParaRPr lang="it-IT"/>
          </a:p>
        </p:txBody>
      </p:sp>
      <p:sp>
        <p:nvSpPr>
          <p:cNvPr id="6" name="Rectangle 5"/>
          <p:cNvSpPr>
            <a:spLocks noGrp="1" noChangeArrowheads="1"/>
          </p:cNvSpPr>
          <p:nvPr>
            <p:ph type="sldNum" sz="quarter" idx="11"/>
          </p:nvPr>
        </p:nvSpPr>
        <p:spPr>
          <a:ln/>
        </p:spPr>
        <p:txBody>
          <a:bodyPr/>
          <a:lstStyle>
            <a:lvl1pPr>
              <a:defRPr/>
            </a:lvl1pPr>
          </a:lstStyle>
          <a:p>
            <a:pPr>
              <a:defRPr/>
            </a:pPr>
            <a:fld id="{8DF81B91-EB3F-4853-9F08-D8C970A4C988}" type="slidenum">
              <a:rPr lang="it-IT" altLang="it-IT"/>
              <a:pPr>
                <a:defRPr/>
              </a:pPr>
              <a:t>‹N›</a:t>
            </a:fld>
            <a:endParaRPr lang="it-IT" altLang="it-IT"/>
          </a:p>
        </p:txBody>
      </p:sp>
    </p:spTree>
    <p:extLst>
      <p:ext uri="{BB962C8B-B14F-4D97-AF65-F5344CB8AC3E}">
        <p14:creationId xmlns:p14="http://schemas.microsoft.com/office/powerpoint/2010/main" val="215293436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2389717" y="4800600"/>
            <a:ext cx="7315200" cy="566738"/>
          </a:xfrm>
          <a:prstGeom prst="rect">
            <a:avLst/>
          </a:prstGeom>
        </p:spPr>
        <p:txBody>
          <a:bodyPr anchor="b"/>
          <a:lstStyle>
            <a:lvl1pPr algn="l">
              <a:defRPr sz="2000" b="1"/>
            </a:lvl1pPr>
          </a:lstStyle>
          <a:p>
            <a:r>
              <a:rPr lang="it-IT" smtClean="0"/>
              <a:t>Fare clic per modificare lo stile del titolo</a:t>
            </a:r>
            <a:endParaRPr lang="en-US"/>
          </a:p>
        </p:txBody>
      </p:sp>
      <p:sp>
        <p:nvSpPr>
          <p:cNvPr id="3" name="Segnaposto immagin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it-IT" noProof="0" smtClean="0"/>
              <a:t>Fare clic sull'icona per inserire un'immagine</a:t>
            </a:r>
            <a:endParaRPr lang="en-US" noProof="0" smtClean="0"/>
          </a:p>
        </p:txBody>
      </p:sp>
      <p:sp>
        <p:nvSpPr>
          <p:cNvPr id="4" name="Segnaposto testo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Rectangle 4"/>
          <p:cNvSpPr>
            <a:spLocks noGrp="1" noChangeArrowheads="1"/>
          </p:cNvSpPr>
          <p:nvPr>
            <p:ph type="ftr" sz="quarter" idx="10"/>
          </p:nvPr>
        </p:nvSpPr>
        <p:spPr>
          <a:ln/>
        </p:spPr>
        <p:txBody>
          <a:bodyPr/>
          <a:lstStyle>
            <a:lvl1pPr>
              <a:defRPr/>
            </a:lvl1pPr>
          </a:lstStyle>
          <a:p>
            <a:pPr>
              <a:defRPr/>
            </a:pPr>
            <a:endParaRPr lang="it-IT"/>
          </a:p>
        </p:txBody>
      </p:sp>
      <p:sp>
        <p:nvSpPr>
          <p:cNvPr id="6" name="Rectangle 5"/>
          <p:cNvSpPr>
            <a:spLocks noGrp="1" noChangeArrowheads="1"/>
          </p:cNvSpPr>
          <p:nvPr>
            <p:ph type="sldNum" sz="quarter" idx="11"/>
          </p:nvPr>
        </p:nvSpPr>
        <p:spPr>
          <a:ln/>
        </p:spPr>
        <p:txBody>
          <a:bodyPr/>
          <a:lstStyle>
            <a:lvl1pPr>
              <a:defRPr/>
            </a:lvl1pPr>
          </a:lstStyle>
          <a:p>
            <a:pPr>
              <a:defRPr/>
            </a:pPr>
            <a:fld id="{E2A20601-83B5-4A7C-9233-C961CCC581F6}" type="slidenum">
              <a:rPr lang="it-IT" altLang="it-IT"/>
              <a:pPr>
                <a:defRPr/>
              </a:pPr>
              <a:t>‹N›</a:t>
            </a:fld>
            <a:endParaRPr lang="it-IT" altLang="it-IT"/>
          </a:p>
        </p:txBody>
      </p:sp>
    </p:spTree>
    <p:extLst>
      <p:ext uri="{BB962C8B-B14F-4D97-AF65-F5344CB8AC3E}">
        <p14:creationId xmlns:p14="http://schemas.microsoft.com/office/powerpoint/2010/main" val="312807414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609600" y="274638"/>
            <a:ext cx="10972800" cy="1143000"/>
          </a:xfrm>
          <a:prstGeom prst="rect">
            <a:avLst/>
          </a:prstGeom>
        </p:spPr>
        <p:txBody>
          <a:bodyPr/>
          <a:lstStyle/>
          <a:p>
            <a:r>
              <a:rPr lang="it-IT" smtClean="0"/>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Rectangle 4"/>
          <p:cNvSpPr>
            <a:spLocks noGrp="1" noChangeArrowheads="1"/>
          </p:cNvSpPr>
          <p:nvPr>
            <p:ph type="ftr" sz="quarter" idx="10"/>
          </p:nvPr>
        </p:nvSpPr>
        <p:spPr>
          <a:ln/>
        </p:spPr>
        <p:txBody>
          <a:bodyPr/>
          <a:lstStyle>
            <a:lvl1pPr>
              <a:defRPr/>
            </a:lvl1pPr>
          </a:lstStyle>
          <a:p>
            <a:pPr>
              <a:defRPr/>
            </a:pPr>
            <a:endParaRPr lang="it-IT"/>
          </a:p>
        </p:txBody>
      </p:sp>
      <p:sp>
        <p:nvSpPr>
          <p:cNvPr id="5" name="Rectangle 5"/>
          <p:cNvSpPr>
            <a:spLocks noGrp="1" noChangeArrowheads="1"/>
          </p:cNvSpPr>
          <p:nvPr>
            <p:ph type="sldNum" sz="quarter" idx="11"/>
          </p:nvPr>
        </p:nvSpPr>
        <p:spPr>
          <a:ln/>
        </p:spPr>
        <p:txBody>
          <a:bodyPr/>
          <a:lstStyle>
            <a:lvl1pPr>
              <a:defRPr/>
            </a:lvl1pPr>
          </a:lstStyle>
          <a:p>
            <a:pPr>
              <a:defRPr/>
            </a:pPr>
            <a:fld id="{D50F2B49-3794-4344-B9FE-5DC264F69F61}" type="slidenum">
              <a:rPr lang="it-IT" altLang="it-IT"/>
              <a:pPr>
                <a:defRPr/>
              </a:pPr>
              <a:t>‹N›</a:t>
            </a:fld>
            <a:endParaRPr lang="it-IT" altLang="it-IT"/>
          </a:p>
        </p:txBody>
      </p:sp>
    </p:spTree>
    <p:extLst>
      <p:ext uri="{BB962C8B-B14F-4D97-AF65-F5344CB8AC3E}">
        <p14:creationId xmlns:p14="http://schemas.microsoft.com/office/powerpoint/2010/main" val="1209021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963084" y="4406901"/>
            <a:ext cx="10363200" cy="1362075"/>
          </a:xfrm>
        </p:spPr>
        <p:txBody>
          <a:bodyPr anchor="t"/>
          <a:lstStyle>
            <a:lvl1pPr algn="l">
              <a:defRPr sz="4000" b="1" cap="all"/>
            </a:lvl1pPr>
          </a:lstStyle>
          <a:p>
            <a:r>
              <a:rPr lang="it-IT" smtClean="0"/>
              <a:t>Fare clic per modificare lo stile del titolo</a:t>
            </a:r>
            <a:endParaRPr lang="en-US"/>
          </a:p>
        </p:txBody>
      </p:sp>
      <p:sp>
        <p:nvSpPr>
          <p:cNvPr id="3" name="Segnaposto testo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Modifica gli stili del testo dello schema</a:t>
            </a:r>
          </a:p>
        </p:txBody>
      </p:sp>
      <p:sp>
        <p:nvSpPr>
          <p:cNvPr id="4" name="Rectangle 8"/>
          <p:cNvSpPr>
            <a:spLocks noGrp="1" noChangeArrowheads="1"/>
          </p:cNvSpPr>
          <p:nvPr>
            <p:ph type="ftr" sz="quarter" idx="10"/>
          </p:nvPr>
        </p:nvSpPr>
        <p:spPr>
          <a:ln/>
        </p:spPr>
        <p:txBody>
          <a:bodyPr/>
          <a:lstStyle>
            <a:lvl1pPr>
              <a:defRPr/>
            </a:lvl1pPr>
          </a:lstStyle>
          <a:p>
            <a:endParaRPr lang="en-US"/>
          </a:p>
        </p:txBody>
      </p:sp>
      <p:sp>
        <p:nvSpPr>
          <p:cNvPr id="5" name="Rectangle 9"/>
          <p:cNvSpPr>
            <a:spLocks noGrp="1" noChangeArrowheads="1"/>
          </p:cNvSpPr>
          <p:nvPr>
            <p:ph type="sldNum" sz="quarter" idx="11"/>
          </p:nvPr>
        </p:nvSpPr>
        <p:spPr>
          <a:ln/>
        </p:spPr>
        <p:txBody>
          <a:bodyPr/>
          <a:lstStyle>
            <a:lvl1pPr>
              <a:defRPr/>
            </a:lvl1pPr>
          </a:lstStyle>
          <a:p>
            <a:fld id="{8C406D7F-A4BC-459F-88AD-8ED6CBF60F04}" type="slidenum">
              <a:rPr lang="en-US" smtClean="0"/>
              <a:t>‹N›</a:t>
            </a:fld>
            <a:endParaRPr lang="en-US"/>
          </a:p>
        </p:txBody>
      </p:sp>
    </p:spTree>
    <p:extLst>
      <p:ext uri="{BB962C8B-B14F-4D97-AF65-F5344CB8AC3E}">
        <p14:creationId xmlns:p14="http://schemas.microsoft.com/office/powerpoint/2010/main" val="233737671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9046634" y="274638"/>
            <a:ext cx="2810933" cy="5891212"/>
          </a:xfrm>
          <a:prstGeom prst="rect">
            <a:avLst/>
          </a:prstGeom>
        </p:spPr>
        <p:txBody>
          <a:bodyPr vert="eaVert"/>
          <a:lstStyle/>
          <a:p>
            <a:r>
              <a:rPr lang="it-IT" smtClean="0"/>
              <a:t>Fare clic per modificare lo stile del titolo</a:t>
            </a:r>
            <a:endParaRPr lang="en-US"/>
          </a:p>
        </p:txBody>
      </p:sp>
      <p:sp>
        <p:nvSpPr>
          <p:cNvPr id="3" name="Segnaposto testo verticale 2"/>
          <p:cNvSpPr>
            <a:spLocks noGrp="1"/>
          </p:cNvSpPr>
          <p:nvPr>
            <p:ph type="body" orient="vert" idx="1"/>
          </p:nvPr>
        </p:nvSpPr>
        <p:spPr>
          <a:xfrm>
            <a:off x="609601" y="274638"/>
            <a:ext cx="8233833" cy="5891212"/>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Rectangle 4"/>
          <p:cNvSpPr>
            <a:spLocks noGrp="1" noChangeArrowheads="1"/>
          </p:cNvSpPr>
          <p:nvPr>
            <p:ph type="ftr" sz="quarter" idx="10"/>
          </p:nvPr>
        </p:nvSpPr>
        <p:spPr>
          <a:ln/>
        </p:spPr>
        <p:txBody>
          <a:bodyPr/>
          <a:lstStyle>
            <a:lvl1pPr>
              <a:defRPr/>
            </a:lvl1pPr>
          </a:lstStyle>
          <a:p>
            <a:pPr>
              <a:defRPr/>
            </a:pPr>
            <a:endParaRPr lang="it-IT"/>
          </a:p>
        </p:txBody>
      </p:sp>
      <p:sp>
        <p:nvSpPr>
          <p:cNvPr id="5" name="Rectangle 5"/>
          <p:cNvSpPr>
            <a:spLocks noGrp="1" noChangeArrowheads="1"/>
          </p:cNvSpPr>
          <p:nvPr>
            <p:ph type="sldNum" sz="quarter" idx="11"/>
          </p:nvPr>
        </p:nvSpPr>
        <p:spPr>
          <a:ln/>
        </p:spPr>
        <p:txBody>
          <a:bodyPr/>
          <a:lstStyle>
            <a:lvl1pPr>
              <a:defRPr/>
            </a:lvl1pPr>
          </a:lstStyle>
          <a:p>
            <a:pPr>
              <a:defRPr/>
            </a:pPr>
            <a:fld id="{97942B1E-EBBA-41A9-9D21-EEC4BC2C2AD3}" type="slidenum">
              <a:rPr lang="it-IT" altLang="it-IT"/>
              <a:pPr>
                <a:defRPr/>
              </a:pPr>
              <a:t>‹N›</a:t>
            </a:fld>
            <a:endParaRPr lang="it-IT" altLang="it-IT"/>
          </a:p>
        </p:txBody>
      </p:sp>
    </p:spTree>
    <p:extLst>
      <p:ext uri="{BB962C8B-B14F-4D97-AF65-F5344CB8AC3E}">
        <p14:creationId xmlns:p14="http://schemas.microsoft.com/office/powerpoint/2010/main" val="8573547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Segnaposto contenuto 2"/>
          <p:cNvSpPr>
            <a:spLocks noGrp="1"/>
          </p:cNvSpPr>
          <p:nvPr>
            <p:ph sz="half" idx="1"/>
          </p:nvPr>
        </p:nvSpPr>
        <p:spPr>
          <a:xfrm>
            <a:off x="609600" y="1050926"/>
            <a:ext cx="5522384" cy="5114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contenuto 3"/>
          <p:cNvSpPr>
            <a:spLocks noGrp="1"/>
          </p:cNvSpPr>
          <p:nvPr>
            <p:ph sz="half" idx="2"/>
          </p:nvPr>
        </p:nvSpPr>
        <p:spPr>
          <a:xfrm>
            <a:off x="6335185" y="1050926"/>
            <a:ext cx="5522383" cy="5114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Rectangle 8"/>
          <p:cNvSpPr>
            <a:spLocks noGrp="1" noChangeArrowheads="1"/>
          </p:cNvSpPr>
          <p:nvPr>
            <p:ph type="ftr" sz="quarter" idx="10"/>
          </p:nvPr>
        </p:nvSpPr>
        <p:spPr>
          <a:ln/>
        </p:spPr>
        <p:txBody>
          <a:bodyPr/>
          <a:lstStyle>
            <a:lvl1pPr>
              <a:defRPr/>
            </a:lvl1pPr>
          </a:lstStyle>
          <a:p>
            <a:endParaRPr lang="en-US"/>
          </a:p>
        </p:txBody>
      </p:sp>
      <p:sp>
        <p:nvSpPr>
          <p:cNvPr id="6" name="Rectangle 9"/>
          <p:cNvSpPr>
            <a:spLocks noGrp="1" noChangeArrowheads="1"/>
          </p:cNvSpPr>
          <p:nvPr>
            <p:ph type="sldNum" sz="quarter" idx="11"/>
          </p:nvPr>
        </p:nvSpPr>
        <p:spPr>
          <a:ln/>
        </p:spPr>
        <p:txBody>
          <a:bodyPr/>
          <a:lstStyle>
            <a:lvl1pPr>
              <a:defRPr/>
            </a:lvl1pPr>
          </a:lstStyle>
          <a:p>
            <a:fld id="{8C406D7F-A4BC-459F-88AD-8ED6CBF60F04}" type="slidenum">
              <a:rPr lang="en-US" smtClean="0"/>
              <a:t>‹N›</a:t>
            </a:fld>
            <a:endParaRPr lang="en-US"/>
          </a:p>
        </p:txBody>
      </p:sp>
    </p:spTree>
    <p:extLst>
      <p:ext uri="{BB962C8B-B14F-4D97-AF65-F5344CB8AC3E}">
        <p14:creationId xmlns:p14="http://schemas.microsoft.com/office/powerpoint/2010/main" val="248459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09600" y="274638"/>
            <a:ext cx="10972800" cy="1143000"/>
          </a:xfrm>
        </p:spPr>
        <p:txBody>
          <a:bodyPr/>
          <a:lstStyle>
            <a:lvl1pPr>
              <a:defRPr/>
            </a:lvl1pPr>
          </a:lstStyle>
          <a:p>
            <a:r>
              <a:rPr lang="it-IT" smtClean="0"/>
              <a:t>Fare clic per modificare lo stile del titolo</a:t>
            </a:r>
            <a:endParaRPr lang="en-US"/>
          </a:p>
        </p:txBody>
      </p:sp>
      <p:sp>
        <p:nvSpPr>
          <p:cNvPr id="3" name="Segnaposto testo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egnaposto testo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Rectangle 8"/>
          <p:cNvSpPr>
            <a:spLocks noGrp="1" noChangeArrowheads="1"/>
          </p:cNvSpPr>
          <p:nvPr>
            <p:ph type="ftr" sz="quarter" idx="10"/>
          </p:nvPr>
        </p:nvSpPr>
        <p:spPr>
          <a:ln/>
        </p:spPr>
        <p:txBody>
          <a:bodyPr/>
          <a:lstStyle>
            <a:lvl1pPr>
              <a:defRPr/>
            </a:lvl1pPr>
          </a:lstStyle>
          <a:p>
            <a:endParaRPr lang="en-US"/>
          </a:p>
        </p:txBody>
      </p:sp>
      <p:sp>
        <p:nvSpPr>
          <p:cNvPr id="8" name="Rectangle 9"/>
          <p:cNvSpPr>
            <a:spLocks noGrp="1" noChangeArrowheads="1"/>
          </p:cNvSpPr>
          <p:nvPr>
            <p:ph type="sldNum" sz="quarter" idx="11"/>
          </p:nvPr>
        </p:nvSpPr>
        <p:spPr>
          <a:ln/>
        </p:spPr>
        <p:txBody>
          <a:bodyPr/>
          <a:lstStyle>
            <a:lvl1pPr>
              <a:defRPr/>
            </a:lvl1pPr>
          </a:lstStyle>
          <a:p>
            <a:fld id="{8C406D7F-A4BC-459F-88AD-8ED6CBF60F04}" type="slidenum">
              <a:rPr lang="en-US" smtClean="0"/>
              <a:t>‹N›</a:t>
            </a:fld>
            <a:endParaRPr lang="en-US"/>
          </a:p>
        </p:txBody>
      </p:sp>
    </p:spTree>
    <p:extLst>
      <p:ext uri="{BB962C8B-B14F-4D97-AF65-F5344CB8AC3E}">
        <p14:creationId xmlns:p14="http://schemas.microsoft.com/office/powerpoint/2010/main" val="4176455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en-US"/>
          </a:p>
        </p:txBody>
      </p:sp>
      <p:sp>
        <p:nvSpPr>
          <p:cNvPr id="3" name="Rectangle 8"/>
          <p:cNvSpPr>
            <a:spLocks noGrp="1" noChangeArrowheads="1"/>
          </p:cNvSpPr>
          <p:nvPr>
            <p:ph type="ftr" sz="quarter" idx="10"/>
          </p:nvPr>
        </p:nvSpPr>
        <p:spPr>
          <a:ln/>
        </p:spPr>
        <p:txBody>
          <a:bodyPr/>
          <a:lstStyle>
            <a:lvl1pPr>
              <a:defRPr/>
            </a:lvl1pPr>
          </a:lstStyle>
          <a:p>
            <a:endParaRPr lang="en-US"/>
          </a:p>
        </p:txBody>
      </p:sp>
      <p:sp>
        <p:nvSpPr>
          <p:cNvPr id="4" name="Rectangle 9"/>
          <p:cNvSpPr>
            <a:spLocks noGrp="1" noChangeArrowheads="1"/>
          </p:cNvSpPr>
          <p:nvPr>
            <p:ph type="sldNum" sz="quarter" idx="11"/>
          </p:nvPr>
        </p:nvSpPr>
        <p:spPr>
          <a:ln/>
        </p:spPr>
        <p:txBody>
          <a:bodyPr/>
          <a:lstStyle>
            <a:lvl1pPr>
              <a:defRPr/>
            </a:lvl1pPr>
          </a:lstStyle>
          <a:p>
            <a:fld id="{8C406D7F-A4BC-459F-88AD-8ED6CBF60F04}" type="slidenum">
              <a:rPr lang="en-US" smtClean="0"/>
              <a:t>‹N›</a:t>
            </a:fld>
            <a:endParaRPr lang="en-US"/>
          </a:p>
        </p:txBody>
      </p:sp>
    </p:spTree>
    <p:extLst>
      <p:ext uri="{BB962C8B-B14F-4D97-AF65-F5344CB8AC3E}">
        <p14:creationId xmlns:p14="http://schemas.microsoft.com/office/powerpoint/2010/main" val="1259780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8"/>
          <p:cNvSpPr>
            <a:spLocks noGrp="1" noChangeArrowheads="1"/>
          </p:cNvSpPr>
          <p:nvPr>
            <p:ph type="ftr" sz="quarter" idx="10"/>
          </p:nvPr>
        </p:nvSpPr>
        <p:spPr>
          <a:ln/>
        </p:spPr>
        <p:txBody>
          <a:bodyPr/>
          <a:lstStyle>
            <a:lvl1pPr>
              <a:defRPr/>
            </a:lvl1pPr>
          </a:lstStyle>
          <a:p>
            <a:endParaRPr lang="en-US"/>
          </a:p>
        </p:txBody>
      </p:sp>
      <p:sp>
        <p:nvSpPr>
          <p:cNvPr id="3" name="Rectangle 9"/>
          <p:cNvSpPr>
            <a:spLocks noGrp="1" noChangeArrowheads="1"/>
          </p:cNvSpPr>
          <p:nvPr>
            <p:ph type="sldNum" sz="quarter" idx="11"/>
          </p:nvPr>
        </p:nvSpPr>
        <p:spPr>
          <a:ln/>
        </p:spPr>
        <p:txBody>
          <a:bodyPr/>
          <a:lstStyle>
            <a:lvl1pPr>
              <a:defRPr/>
            </a:lvl1pPr>
          </a:lstStyle>
          <a:p>
            <a:fld id="{8C406D7F-A4BC-459F-88AD-8ED6CBF60F04}" type="slidenum">
              <a:rPr lang="en-US" smtClean="0"/>
              <a:t>‹N›</a:t>
            </a:fld>
            <a:endParaRPr lang="en-US"/>
          </a:p>
        </p:txBody>
      </p:sp>
    </p:spTree>
    <p:extLst>
      <p:ext uri="{BB962C8B-B14F-4D97-AF65-F5344CB8AC3E}">
        <p14:creationId xmlns:p14="http://schemas.microsoft.com/office/powerpoint/2010/main" val="2340102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09601" y="273050"/>
            <a:ext cx="4011084" cy="1162050"/>
          </a:xfrm>
        </p:spPr>
        <p:txBody>
          <a:bodyPr anchor="b"/>
          <a:lstStyle>
            <a:lvl1pPr algn="l">
              <a:defRPr sz="2000" b="1"/>
            </a:lvl1pPr>
          </a:lstStyle>
          <a:p>
            <a:r>
              <a:rPr lang="it-IT" smtClean="0"/>
              <a:t>Fare clic per modificare lo stile del titolo</a:t>
            </a:r>
            <a:endParaRPr lang="en-US"/>
          </a:p>
        </p:txBody>
      </p:sp>
      <p:sp>
        <p:nvSpPr>
          <p:cNvPr id="3" name="Segnaposto contenuto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testo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Rectangle 8"/>
          <p:cNvSpPr>
            <a:spLocks noGrp="1" noChangeArrowheads="1"/>
          </p:cNvSpPr>
          <p:nvPr>
            <p:ph type="ftr" sz="quarter" idx="10"/>
          </p:nvPr>
        </p:nvSpPr>
        <p:spPr>
          <a:ln/>
        </p:spPr>
        <p:txBody>
          <a:bodyPr/>
          <a:lstStyle>
            <a:lvl1pPr>
              <a:defRPr/>
            </a:lvl1pPr>
          </a:lstStyle>
          <a:p>
            <a:endParaRPr lang="en-US"/>
          </a:p>
        </p:txBody>
      </p:sp>
      <p:sp>
        <p:nvSpPr>
          <p:cNvPr id="6" name="Rectangle 9"/>
          <p:cNvSpPr>
            <a:spLocks noGrp="1" noChangeArrowheads="1"/>
          </p:cNvSpPr>
          <p:nvPr>
            <p:ph type="sldNum" sz="quarter" idx="11"/>
          </p:nvPr>
        </p:nvSpPr>
        <p:spPr>
          <a:ln/>
        </p:spPr>
        <p:txBody>
          <a:bodyPr/>
          <a:lstStyle>
            <a:lvl1pPr>
              <a:defRPr/>
            </a:lvl1pPr>
          </a:lstStyle>
          <a:p>
            <a:fld id="{8C406D7F-A4BC-459F-88AD-8ED6CBF60F04}" type="slidenum">
              <a:rPr lang="en-US" smtClean="0"/>
              <a:t>‹N›</a:t>
            </a:fld>
            <a:endParaRPr lang="en-US"/>
          </a:p>
        </p:txBody>
      </p:sp>
    </p:spTree>
    <p:extLst>
      <p:ext uri="{BB962C8B-B14F-4D97-AF65-F5344CB8AC3E}">
        <p14:creationId xmlns:p14="http://schemas.microsoft.com/office/powerpoint/2010/main" val="3390584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2389717" y="4800600"/>
            <a:ext cx="7315200" cy="566738"/>
          </a:xfrm>
        </p:spPr>
        <p:txBody>
          <a:bodyPr anchor="b"/>
          <a:lstStyle>
            <a:lvl1pPr algn="l">
              <a:defRPr sz="2000" b="1"/>
            </a:lvl1pPr>
          </a:lstStyle>
          <a:p>
            <a:r>
              <a:rPr lang="it-IT" smtClean="0"/>
              <a:t>Fare clic per modificare lo stile del titolo</a:t>
            </a:r>
            <a:endParaRPr lang="en-US"/>
          </a:p>
        </p:txBody>
      </p:sp>
      <p:sp>
        <p:nvSpPr>
          <p:cNvPr id="3" name="Segnaposto immagin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it-IT" noProof="0" smtClean="0"/>
              <a:t>Fare clic sull'icona per inserire un'immagine</a:t>
            </a:r>
            <a:endParaRPr lang="en-US" noProof="0" smtClean="0"/>
          </a:p>
        </p:txBody>
      </p:sp>
      <p:sp>
        <p:nvSpPr>
          <p:cNvPr id="4" name="Segnaposto testo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Rectangle 8"/>
          <p:cNvSpPr>
            <a:spLocks noGrp="1" noChangeArrowheads="1"/>
          </p:cNvSpPr>
          <p:nvPr>
            <p:ph type="ftr" sz="quarter" idx="10"/>
          </p:nvPr>
        </p:nvSpPr>
        <p:spPr>
          <a:ln/>
        </p:spPr>
        <p:txBody>
          <a:bodyPr/>
          <a:lstStyle>
            <a:lvl1pPr>
              <a:defRPr/>
            </a:lvl1pPr>
          </a:lstStyle>
          <a:p>
            <a:endParaRPr lang="en-US"/>
          </a:p>
        </p:txBody>
      </p:sp>
      <p:sp>
        <p:nvSpPr>
          <p:cNvPr id="6" name="Rectangle 9"/>
          <p:cNvSpPr>
            <a:spLocks noGrp="1" noChangeArrowheads="1"/>
          </p:cNvSpPr>
          <p:nvPr>
            <p:ph type="sldNum" sz="quarter" idx="11"/>
          </p:nvPr>
        </p:nvSpPr>
        <p:spPr>
          <a:ln/>
        </p:spPr>
        <p:txBody>
          <a:bodyPr/>
          <a:lstStyle>
            <a:lvl1pPr>
              <a:defRPr/>
            </a:lvl1pPr>
          </a:lstStyle>
          <a:p>
            <a:fld id="{8C406D7F-A4BC-459F-88AD-8ED6CBF60F04}" type="slidenum">
              <a:rPr lang="en-US" smtClean="0"/>
              <a:t>‹N›</a:t>
            </a:fld>
            <a:endParaRPr lang="en-US"/>
          </a:p>
        </p:txBody>
      </p:sp>
    </p:spTree>
    <p:extLst>
      <p:ext uri="{BB962C8B-B14F-4D97-AF65-F5344CB8AC3E}">
        <p14:creationId xmlns:p14="http://schemas.microsoft.com/office/powerpoint/2010/main" val="4031165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image" Target="../media/image2.png"/><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theme" Target="../theme/theme2.xml"/><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9"/>
            <a:ext cx="11247967" cy="561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ltLang="it-IT" smtClean="0"/>
              <a:t>Titolo slide</a:t>
            </a:r>
          </a:p>
        </p:txBody>
      </p:sp>
      <p:sp>
        <p:nvSpPr>
          <p:cNvPr id="1027" name="Rectangle 3"/>
          <p:cNvSpPr>
            <a:spLocks noGrp="1" noChangeArrowheads="1"/>
          </p:cNvSpPr>
          <p:nvPr>
            <p:ph type="body" idx="1"/>
          </p:nvPr>
        </p:nvSpPr>
        <p:spPr bwMode="auto">
          <a:xfrm>
            <a:off x="609600" y="1050926"/>
            <a:ext cx="11247967" cy="511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it-IT" smtClean="0"/>
              <a:t>Testo livello 1</a:t>
            </a:r>
          </a:p>
          <a:p>
            <a:pPr lvl="1"/>
            <a:r>
              <a:rPr lang="it-IT" altLang="it-IT" smtClean="0"/>
              <a:t>Testo livello 2</a:t>
            </a:r>
          </a:p>
          <a:p>
            <a:pPr lvl="2"/>
            <a:r>
              <a:rPr lang="it-IT" altLang="it-IT" smtClean="0"/>
              <a:t> Testo livello 3</a:t>
            </a:r>
          </a:p>
          <a:p>
            <a:pPr lvl="3"/>
            <a:r>
              <a:rPr lang="it-IT" altLang="it-IT" smtClean="0"/>
              <a:t>Testo livello 4</a:t>
            </a:r>
          </a:p>
          <a:p>
            <a:pPr lvl="3"/>
            <a:endParaRPr lang="it-IT" altLang="it-IT" smtClean="0"/>
          </a:p>
        </p:txBody>
      </p:sp>
      <p:sp>
        <p:nvSpPr>
          <p:cNvPr id="37896" name="Rectangle 8"/>
          <p:cNvSpPr>
            <a:spLocks noGrp="1" noChangeArrowheads="1"/>
          </p:cNvSpPr>
          <p:nvPr>
            <p:ph type="ftr" sz="quarter" idx="3"/>
          </p:nvPr>
        </p:nvSpPr>
        <p:spPr bwMode="auto">
          <a:xfrm>
            <a:off x="624418" y="6245225"/>
            <a:ext cx="10272183"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atin typeface="Arial" charset="0"/>
              </a:defRPr>
            </a:lvl1pPr>
          </a:lstStyle>
          <a:p>
            <a:endParaRPr lang="en-US"/>
          </a:p>
        </p:txBody>
      </p:sp>
      <p:sp>
        <p:nvSpPr>
          <p:cNvPr id="37897" name="Rectangle 9"/>
          <p:cNvSpPr>
            <a:spLocks noGrp="1" noChangeArrowheads="1"/>
          </p:cNvSpPr>
          <p:nvPr>
            <p:ph type="sldNum" sz="quarter" idx="4"/>
          </p:nvPr>
        </p:nvSpPr>
        <p:spPr bwMode="auto">
          <a:xfrm>
            <a:off x="10991851" y="6237288"/>
            <a:ext cx="912283"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smtClean="0"/>
            </a:lvl1pPr>
          </a:lstStyle>
          <a:p>
            <a:fld id="{8C406D7F-A4BC-459F-88AD-8ED6CBF60F04}" type="slidenum">
              <a:rPr lang="en-US" smtClean="0"/>
              <a:t>‹N›</a:t>
            </a:fld>
            <a:endParaRPr lang="en-US"/>
          </a:p>
        </p:txBody>
      </p:sp>
    </p:spTree>
    <p:extLst>
      <p:ext uri="{BB962C8B-B14F-4D97-AF65-F5344CB8AC3E}">
        <p14:creationId xmlns:p14="http://schemas.microsoft.com/office/powerpoint/2010/main" val="2015996122"/>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 id="2147483679" r:id="rId13"/>
    <p:sldLayoutId id="2147483680" r:id="rId14"/>
    <p:sldLayoutId id="2147483681" r:id="rId15"/>
    <p:sldLayoutId id="2147483682" r:id="rId16"/>
    <p:sldLayoutId id="2147483683" r:id="rId17"/>
    <p:sldLayoutId id="2147483684" r:id="rId18"/>
    <p:sldLayoutId id="2147483685" r:id="rId19"/>
  </p:sldLayoutIdLst>
  <p:txStyles>
    <p:titleStyle>
      <a:lvl1pPr algn="r" rtl="0" eaLnBrk="1" fontAlgn="base" hangingPunct="1">
        <a:spcBef>
          <a:spcPct val="0"/>
        </a:spcBef>
        <a:spcAft>
          <a:spcPct val="0"/>
        </a:spcAft>
        <a:defRPr sz="2800" b="1">
          <a:solidFill>
            <a:schemeClr val="tx2"/>
          </a:solidFill>
          <a:latin typeface="+mj-lt"/>
          <a:ea typeface="+mj-ea"/>
          <a:cs typeface="+mj-cs"/>
        </a:defRPr>
      </a:lvl1pPr>
      <a:lvl2pPr algn="r" rtl="0" eaLnBrk="1" fontAlgn="base" hangingPunct="1">
        <a:spcBef>
          <a:spcPct val="0"/>
        </a:spcBef>
        <a:spcAft>
          <a:spcPct val="0"/>
        </a:spcAft>
        <a:defRPr sz="2800" b="1">
          <a:solidFill>
            <a:schemeClr val="tx2"/>
          </a:solidFill>
          <a:latin typeface="Verdana" pitchFamily="34" charset="0"/>
        </a:defRPr>
      </a:lvl2pPr>
      <a:lvl3pPr algn="r" rtl="0" eaLnBrk="1" fontAlgn="base" hangingPunct="1">
        <a:spcBef>
          <a:spcPct val="0"/>
        </a:spcBef>
        <a:spcAft>
          <a:spcPct val="0"/>
        </a:spcAft>
        <a:defRPr sz="2800" b="1">
          <a:solidFill>
            <a:schemeClr val="tx2"/>
          </a:solidFill>
          <a:latin typeface="Verdana" pitchFamily="34" charset="0"/>
        </a:defRPr>
      </a:lvl3pPr>
      <a:lvl4pPr algn="r" rtl="0" eaLnBrk="1" fontAlgn="base" hangingPunct="1">
        <a:spcBef>
          <a:spcPct val="0"/>
        </a:spcBef>
        <a:spcAft>
          <a:spcPct val="0"/>
        </a:spcAft>
        <a:defRPr sz="2800" b="1">
          <a:solidFill>
            <a:schemeClr val="tx2"/>
          </a:solidFill>
          <a:latin typeface="Verdana" pitchFamily="34" charset="0"/>
        </a:defRPr>
      </a:lvl4pPr>
      <a:lvl5pPr algn="r" rtl="0" eaLnBrk="1" fontAlgn="base" hangingPunct="1">
        <a:spcBef>
          <a:spcPct val="0"/>
        </a:spcBef>
        <a:spcAft>
          <a:spcPct val="0"/>
        </a:spcAft>
        <a:defRPr sz="2800" b="1">
          <a:solidFill>
            <a:schemeClr val="tx2"/>
          </a:solidFill>
          <a:latin typeface="Verdana" pitchFamily="34" charset="0"/>
        </a:defRPr>
      </a:lvl5pPr>
      <a:lvl6pPr marL="457200" algn="r" rtl="0" eaLnBrk="1" fontAlgn="base" hangingPunct="1">
        <a:spcBef>
          <a:spcPct val="0"/>
        </a:spcBef>
        <a:spcAft>
          <a:spcPct val="0"/>
        </a:spcAft>
        <a:defRPr sz="2800" b="1">
          <a:solidFill>
            <a:schemeClr val="tx2"/>
          </a:solidFill>
          <a:latin typeface="Verdana" pitchFamily="34" charset="0"/>
        </a:defRPr>
      </a:lvl6pPr>
      <a:lvl7pPr marL="914400" algn="r" rtl="0" eaLnBrk="1" fontAlgn="base" hangingPunct="1">
        <a:spcBef>
          <a:spcPct val="0"/>
        </a:spcBef>
        <a:spcAft>
          <a:spcPct val="0"/>
        </a:spcAft>
        <a:defRPr sz="2800" b="1">
          <a:solidFill>
            <a:schemeClr val="tx2"/>
          </a:solidFill>
          <a:latin typeface="Verdana" pitchFamily="34" charset="0"/>
        </a:defRPr>
      </a:lvl7pPr>
      <a:lvl8pPr marL="1371600" algn="r" rtl="0" eaLnBrk="1" fontAlgn="base" hangingPunct="1">
        <a:spcBef>
          <a:spcPct val="0"/>
        </a:spcBef>
        <a:spcAft>
          <a:spcPct val="0"/>
        </a:spcAft>
        <a:defRPr sz="2800" b="1">
          <a:solidFill>
            <a:schemeClr val="tx2"/>
          </a:solidFill>
          <a:latin typeface="Verdana" pitchFamily="34" charset="0"/>
        </a:defRPr>
      </a:lvl8pPr>
      <a:lvl9pPr marL="1828800" algn="r" rtl="0" eaLnBrk="1" fontAlgn="base" hangingPunct="1">
        <a:spcBef>
          <a:spcPct val="0"/>
        </a:spcBef>
        <a:spcAft>
          <a:spcPct val="0"/>
        </a:spcAft>
        <a:defRPr sz="2800" b="1">
          <a:solidFill>
            <a:schemeClr val="tx2"/>
          </a:solidFill>
          <a:latin typeface="Verdana" pitchFamily="34" charset="0"/>
        </a:defRPr>
      </a:lvl9pPr>
    </p:titleStyle>
    <p:bodyStyle>
      <a:lvl1pPr marL="342900" indent="-342900" algn="l" rtl="0" eaLnBrk="1" fontAlgn="base" hangingPunct="1">
        <a:lnSpc>
          <a:spcPct val="120000"/>
        </a:lnSpc>
        <a:spcBef>
          <a:spcPts val="200"/>
        </a:spcBef>
        <a:spcAft>
          <a:spcPts val="600"/>
        </a:spcAft>
        <a:defRPr sz="2400" b="1">
          <a:solidFill>
            <a:srgbClr val="000000"/>
          </a:solidFill>
          <a:latin typeface="+mn-lt"/>
          <a:ea typeface="+mn-ea"/>
          <a:cs typeface="+mn-cs"/>
        </a:defRPr>
      </a:lvl1pPr>
      <a:lvl2pPr marL="533400" indent="-269875" algn="l" rtl="0" eaLnBrk="1" fontAlgn="base" hangingPunct="1">
        <a:spcBef>
          <a:spcPts val="200"/>
        </a:spcBef>
        <a:spcAft>
          <a:spcPts val="600"/>
        </a:spcAft>
        <a:buChar char="•"/>
        <a:defRPr sz="2400">
          <a:solidFill>
            <a:schemeClr val="tx1"/>
          </a:solidFill>
          <a:latin typeface="+mn-lt"/>
        </a:defRPr>
      </a:lvl2pPr>
      <a:lvl3pPr marL="806450" indent="-87313" algn="l" rtl="0" eaLnBrk="1" fontAlgn="base" hangingPunct="1">
        <a:spcBef>
          <a:spcPts val="200"/>
        </a:spcBef>
        <a:spcAft>
          <a:spcPts val="600"/>
        </a:spcAft>
        <a:buFont typeface="Verdana" panose="020B0604030504040204" pitchFamily="34" charset="0"/>
        <a:buChar char="–"/>
        <a:defRPr sz="2000">
          <a:solidFill>
            <a:schemeClr val="tx1"/>
          </a:solidFill>
          <a:latin typeface="+mn-lt"/>
        </a:defRPr>
      </a:lvl3pPr>
      <a:lvl4pPr marL="1660525" indent="-228600" algn="l" rtl="0" eaLnBrk="1" fontAlgn="base" hangingPunct="1">
        <a:spcBef>
          <a:spcPct val="20000"/>
        </a:spcBef>
        <a:spcAft>
          <a:spcPct val="0"/>
        </a:spcAft>
        <a:buFont typeface="Wingdings" panose="05000000000000000000" pitchFamily="2" charset="2"/>
        <a:buChar char="§"/>
        <a:defRPr>
          <a:solidFill>
            <a:schemeClr val="tx1"/>
          </a:solidFill>
          <a:latin typeface="+mn-lt"/>
        </a:defRPr>
      </a:lvl4pPr>
      <a:lvl5pPr marL="2068513" indent="-228600" algn="l" rtl="0" eaLnBrk="1" fontAlgn="base" hangingPunct="1">
        <a:spcBef>
          <a:spcPct val="20000"/>
        </a:spcBef>
        <a:spcAft>
          <a:spcPct val="0"/>
        </a:spcAft>
        <a:buChar char="»"/>
        <a:defRPr sz="2400">
          <a:solidFill>
            <a:schemeClr val="tx1"/>
          </a:solidFill>
          <a:latin typeface="+mn-lt"/>
        </a:defRPr>
      </a:lvl5pPr>
      <a:lvl6pPr marL="2525713" indent="-228600" algn="l" rtl="0" eaLnBrk="1" fontAlgn="base" hangingPunct="1">
        <a:spcBef>
          <a:spcPct val="20000"/>
        </a:spcBef>
        <a:spcAft>
          <a:spcPct val="0"/>
        </a:spcAft>
        <a:buChar char="»"/>
        <a:defRPr sz="2400">
          <a:solidFill>
            <a:schemeClr val="tx1"/>
          </a:solidFill>
          <a:latin typeface="+mn-lt"/>
        </a:defRPr>
      </a:lvl6pPr>
      <a:lvl7pPr marL="2982913" indent="-228600" algn="l" rtl="0" eaLnBrk="1" fontAlgn="base" hangingPunct="1">
        <a:spcBef>
          <a:spcPct val="20000"/>
        </a:spcBef>
        <a:spcAft>
          <a:spcPct val="0"/>
        </a:spcAft>
        <a:buChar char="»"/>
        <a:defRPr sz="2400">
          <a:solidFill>
            <a:schemeClr val="tx1"/>
          </a:solidFill>
          <a:latin typeface="+mn-lt"/>
        </a:defRPr>
      </a:lvl7pPr>
      <a:lvl8pPr marL="3440113" indent="-228600" algn="l" rtl="0" eaLnBrk="1" fontAlgn="base" hangingPunct="1">
        <a:spcBef>
          <a:spcPct val="20000"/>
        </a:spcBef>
        <a:spcAft>
          <a:spcPct val="0"/>
        </a:spcAft>
        <a:buChar char="»"/>
        <a:defRPr sz="2400">
          <a:solidFill>
            <a:schemeClr val="tx1"/>
          </a:solidFill>
          <a:latin typeface="+mn-lt"/>
        </a:defRPr>
      </a:lvl8pPr>
      <a:lvl9pPr marL="3897313" indent="-228600" algn="l" rtl="0" eaLnBrk="1" fontAlgn="base" hangingPunct="1">
        <a:spcBef>
          <a:spcPct val="20000"/>
        </a:spcBef>
        <a:spcAft>
          <a:spcPct val="0"/>
        </a:spcAft>
        <a:buChar char="»"/>
        <a:defRPr sz="24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body" idx="1"/>
          </p:nvPr>
        </p:nvSpPr>
        <p:spPr bwMode="auto">
          <a:xfrm>
            <a:off x="609600" y="1050926"/>
            <a:ext cx="11247967" cy="511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it-IT" smtClean="0"/>
              <a:t>Primo argomento</a:t>
            </a:r>
          </a:p>
          <a:p>
            <a:pPr lvl="0"/>
            <a:r>
              <a:rPr lang="it-IT" altLang="it-IT" smtClean="0"/>
              <a:t>Secondo argomento</a:t>
            </a:r>
          </a:p>
          <a:p>
            <a:pPr lvl="1"/>
            <a:endParaRPr lang="it-IT" altLang="it-IT" smtClean="0"/>
          </a:p>
          <a:p>
            <a:pPr lvl="3"/>
            <a:endParaRPr lang="it-IT" altLang="it-IT" smtClean="0"/>
          </a:p>
        </p:txBody>
      </p:sp>
      <p:sp>
        <p:nvSpPr>
          <p:cNvPr id="398340" name="Rectangle 4"/>
          <p:cNvSpPr>
            <a:spLocks noGrp="1" noChangeArrowheads="1"/>
          </p:cNvSpPr>
          <p:nvPr>
            <p:ph type="ftr" sz="quarter" idx="3"/>
          </p:nvPr>
        </p:nvSpPr>
        <p:spPr bwMode="auto">
          <a:xfrm>
            <a:off x="624418" y="6245225"/>
            <a:ext cx="10272183"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atin typeface="Arial" charset="0"/>
              </a:defRPr>
            </a:lvl1pPr>
          </a:lstStyle>
          <a:p>
            <a:pPr>
              <a:defRPr/>
            </a:pPr>
            <a:endParaRPr lang="it-IT"/>
          </a:p>
        </p:txBody>
      </p:sp>
      <p:sp>
        <p:nvSpPr>
          <p:cNvPr id="398341" name="Rectangle 5"/>
          <p:cNvSpPr>
            <a:spLocks noGrp="1" noChangeArrowheads="1"/>
          </p:cNvSpPr>
          <p:nvPr>
            <p:ph type="sldNum" sz="quarter" idx="4"/>
          </p:nvPr>
        </p:nvSpPr>
        <p:spPr bwMode="auto">
          <a:xfrm>
            <a:off x="10991851" y="6237288"/>
            <a:ext cx="912283"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smtClean="0"/>
            </a:lvl1pPr>
          </a:lstStyle>
          <a:p>
            <a:pPr>
              <a:defRPr/>
            </a:pPr>
            <a:fld id="{A894524F-AEF9-4156-ADB7-3A456C18C112}" type="slidenum">
              <a:rPr lang="it-IT" altLang="it-IT"/>
              <a:pPr>
                <a:defRPr/>
              </a:pPr>
              <a:t>‹N›</a:t>
            </a:fld>
            <a:endParaRPr lang="it-IT" altLang="it-IT"/>
          </a:p>
        </p:txBody>
      </p:sp>
      <p:sp>
        <p:nvSpPr>
          <p:cNvPr id="2053" name="Rectangle 7"/>
          <p:cNvSpPr>
            <a:spLocks noChangeArrowheads="1"/>
          </p:cNvSpPr>
          <p:nvPr/>
        </p:nvSpPr>
        <p:spPr bwMode="auto">
          <a:xfrm>
            <a:off x="609600" y="274639"/>
            <a:ext cx="11247967" cy="561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defRPr/>
            </a:pPr>
            <a:r>
              <a:rPr lang="it-IT" altLang="it-IT" sz="2800" b="1" smtClean="0">
                <a:solidFill>
                  <a:schemeClr val="tx2"/>
                </a:solidFill>
                <a:latin typeface="Verdana" panose="020B0604030504040204" pitchFamily="34" charset="0"/>
              </a:rPr>
              <a:t>In sintesi</a:t>
            </a:r>
          </a:p>
        </p:txBody>
      </p:sp>
      <p:grpSp>
        <p:nvGrpSpPr>
          <p:cNvPr id="2054" name="Group 8"/>
          <p:cNvGrpSpPr>
            <a:grpSpLocks/>
          </p:cNvGrpSpPr>
          <p:nvPr/>
        </p:nvGrpSpPr>
        <p:grpSpPr bwMode="auto">
          <a:xfrm>
            <a:off x="10003368" y="5661025"/>
            <a:ext cx="1756833" cy="566738"/>
            <a:chOff x="4694" y="3815"/>
            <a:chExt cx="830" cy="357"/>
          </a:xfrm>
        </p:grpSpPr>
        <p:pic>
          <p:nvPicPr>
            <p:cNvPr id="2055" name="Picture 9" descr="bandiere"/>
            <p:cNvPicPr>
              <a:picLocks noChangeAspect="1" noChangeArrowheads="1"/>
            </p:cNvPicPr>
            <p:nvPr/>
          </p:nvPicPr>
          <p:blipFill>
            <a:blip r:embed="rId13">
              <a:extLst>
                <a:ext uri="{28A0092B-C50C-407E-A947-70E740481C1C}">
                  <a14:useLocalDpi xmlns:a14="http://schemas.microsoft.com/office/drawing/2010/main" val="0"/>
                </a:ext>
              </a:extLst>
            </a:blip>
            <a:srcRect l="-5435"/>
            <a:stretch>
              <a:fillRect/>
            </a:stretch>
          </p:blipFill>
          <p:spPr bwMode="auto">
            <a:xfrm>
              <a:off x="4694" y="3884"/>
              <a:ext cx="83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6" name="Text Box 10"/>
            <p:cNvSpPr txBox="1">
              <a:spLocks noChangeArrowheads="1"/>
            </p:cNvSpPr>
            <p:nvPr/>
          </p:nvSpPr>
          <p:spPr bwMode="auto">
            <a:xfrm>
              <a:off x="4897" y="3815"/>
              <a:ext cx="46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defRPr/>
              </a:pPr>
              <a:r>
                <a:rPr lang="it-IT" altLang="it-IT" sz="1200" b="1" smtClean="0">
                  <a:solidFill>
                    <a:srgbClr val="0099CC"/>
                  </a:solidFill>
                  <a:latin typeface="Verdana" panose="020B0604030504040204" pitchFamily="34" charset="0"/>
                </a:rPr>
                <a:t>FINE</a:t>
              </a:r>
            </a:p>
          </p:txBody>
        </p:sp>
      </p:grpSp>
    </p:spTree>
    <p:extLst>
      <p:ext uri="{BB962C8B-B14F-4D97-AF65-F5344CB8AC3E}">
        <p14:creationId xmlns:p14="http://schemas.microsoft.com/office/powerpoint/2010/main" val="2873340492"/>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r" rtl="0" eaLnBrk="1" fontAlgn="base" hangingPunct="1">
        <a:spcBef>
          <a:spcPct val="0"/>
        </a:spcBef>
        <a:spcAft>
          <a:spcPct val="0"/>
        </a:spcAft>
        <a:defRPr sz="2800" b="1">
          <a:solidFill>
            <a:schemeClr val="tx2"/>
          </a:solidFill>
          <a:latin typeface="+mj-lt"/>
          <a:ea typeface="+mj-ea"/>
          <a:cs typeface="+mj-cs"/>
        </a:defRPr>
      </a:lvl1pPr>
      <a:lvl2pPr algn="r" rtl="0" eaLnBrk="1" fontAlgn="base" hangingPunct="1">
        <a:spcBef>
          <a:spcPct val="0"/>
        </a:spcBef>
        <a:spcAft>
          <a:spcPct val="0"/>
        </a:spcAft>
        <a:defRPr sz="2800" b="1">
          <a:solidFill>
            <a:schemeClr val="tx2"/>
          </a:solidFill>
          <a:latin typeface="Verdana" pitchFamily="34" charset="0"/>
        </a:defRPr>
      </a:lvl2pPr>
      <a:lvl3pPr algn="r" rtl="0" eaLnBrk="1" fontAlgn="base" hangingPunct="1">
        <a:spcBef>
          <a:spcPct val="0"/>
        </a:spcBef>
        <a:spcAft>
          <a:spcPct val="0"/>
        </a:spcAft>
        <a:defRPr sz="2800" b="1">
          <a:solidFill>
            <a:schemeClr val="tx2"/>
          </a:solidFill>
          <a:latin typeface="Verdana" pitchFamily="34" charset="0"/>
        </a:defRPr>
      </a:lvl3pPr>
      <a:lvl4pPr algn="r" rtl="0" eaLnBrk="1" fontAlgn="base" hangingPunct="1">
        <a:spcBef>
          <a:spcPct val="0"/>
        </a:spcBef>
        <a:spcAft>
          <a:spcPct val="0"/>
        </a:spcAft>
        <a:defRPr sz="2800" b="1">
          <a:solidFill>
            <a:schemeClr val="tx2"/>
          </a:solidFill>
          <a:latin typeface="Verdana" pitchFamily="34" charset="0"/>
        </a:defRPr>
      </a:lvl4pPr>
      <a:lvl5pPr algn="r" rtl="0" eaLnBrk="1" fontAlgn="base" hangingPunct="1">
        <a:spcBef>
          <a:spcPct val="0"/>
        </a:spcBef>
        <a:spcAft>
          <a:spcPct val="0"/>
        </a:spcAft>
        <a:defRPr sz="2800" b="1">
          <a:solidFill>
            <a:schemeClr val="tx2"/>
          </a:solidFill>
          <a:latin typeface="Verdana" pitchFamily="34" charset="0"/>
        </a:defRPr>
      </a:lvl5pPr>
      <a:lvl6pPr marL="457200" algn="r" rtl="0" eaLnBrk="1" fontAlgn="base" hangingPunct="1">
        <a:spcBef>
          <a:spcPct val="0"/>
        </a:spcBef>
        <a:spcAft>
          <a:spcPct val="0"/>
        </a:spcAft>
        <a:defRPr sz="2800" b="1">
          <a:solidFill>
            <a:schemeClr val="tx2"/>
          </a:solidFill>
          <a:latin typeface="Verdana" pitchFamily="34" charset="0"/>
        </a:defRPr>
      </a:lvl6pPr>
      <a:lvl7pPr marL="914400" algn="r" rtl="0" eaLnBrk="1" fontAlgn="base" hangingPunct="1">
        <a:spcBef>
          <a:spcPct val="0"/>
        </a:spcBef>
        <a:spcAft>
          <a:spcPct val="0"/>
        </a:spcAft>
        <a:defRPr sz="2800" b="1">
          <a:solidFill>
            <a:schemeClr val="tx2"/>
          </a:solidFill>
          <a:latin typeface="Verdana" pitchFamily="34" charset="0"/>
        </a:defRPr>
      </a:lvl7pPr>
      <a:lvl8pPr marL="1371600" algn="r" rtl="0" eaLnBrk="1" fontAlgn="base" hangingPunct="1">
        <a:spcBef>
          <a:spcPct val="0"/>
        </a:spcBef>
        <a:spcAft>
          <a:spcPct val="0"/>
        </a:spcAft>
        <a:defRPr sz="2800" b="1">
          <a:solidFill>
            <a:schemeClr val="tx2"/>
          </a:solidFill>
          <a:latin typeface="Verdana" pitchFamily="34" charset="0"/>
        </a:defRPr>
      </a:lvl8pPr>
      <a:lvl9pPr marL="1828800" algn="r" rtl="0" eaLnBrk="1" fontAlgn="base" hangingPunct="1">
        <a:spcBef>
          <a:spcPct val="0"/>
        </a:spcBef>
        <a:spcAft>
          <a:spcPct val="0"/>
        </a:spcAft>
        <a:defRPr sz="2800" b="1">
          <a:solidFill>
            <a:schemeClr val="tx2"/>
          </a:solidFill>
          <a:latin typeface="Verdana" pitchFamily="34" charset="0"/>
        </a:defRPr>
      </a:lvl9pPr>
    </p:titleStyle>
    <p:bodyStyle>
      <a:lvl1pPr marL="536575" indent="-274638" algn="l" rtl="0" eaLnBrk="1" fontAlgn="base" hangingPunct="1">
        <a:spcBef>
          <a:spcPts val="200"/>
        </a:spcBef>
        <a:spcAft>
          <a:spcPts val="600"/>
        </a:spcAft>
        <a:buChar char="•"/>
        <a:tabLst>
          <a:tab pos="2147888" algn="l"/>
        </a:tabLst>
        <a:defRPr sz="2400" b="1">
          <a:solidFill>
            <a:srgbClr val="000000"/>
          </a:solidFill>
          <a:latin typeface="+mn-lt"/>
          <a:ea typeface="+mn-ea"/>
          <a:cs typeface="+mn-cs"/>
        </a:defRPr>
      </a:lvl1pPr>
      <a:lvl2pPr marL="985838" indent="-269875" algn="l" rtl="0" eaLnBrk="1" fontAlgn="base" hangingPunct="1">
        <a:lnSpc>
          <a:spcPts val="2800"/>
        </a:lnSpc>
        <a:spcBef>
          <a:spcPts val="200"/>
        </a:spcBef>
        <a:spcAft>
          <a:spcPts val="600"/>
        </a:spcAft>
        <a:tabLst>
          <a:tab pos="2147888" algn="l"/>
        </a:tabLst>
        <a:defRPr sz="2400">
          <a:solidFill>
            <a:schemeClr val="tx1"/>
          </a:solidFill>
          <a:latin typeface="+mn-lt"/>
        </a:defRPr>
      </a:lvl2pPr>
      <a:lvl3pPr marL="1252538" indent="-87313" algn="l" rtl="0" eaLnBrk="1" fontAlgn="base" hangingPunct="1">
        <a:lnSpc>
          <a:spcPts val="2800"/>
        </a:lnSpc>
        <a:spcBef>
          <a:spcPts val="200"/>
        </a:spcBef>
        <a:spcAft>
          <a:spcPts val="600"/>
        </a:spcAft>
        <a:buFont typeface="Verdana" panose="020B0604030504040204" pitchFamily="34" charset="0"/>
        <a:buChar char="–"/>
        <a:tabLst>
          <a:tab pos="2147888" algn="l"/>
        </a:tabLst>
        <a:defRPr sz="2000">
          <a:solidFill>
            <a:schemeClr val="tx1"/>
          </a:solidFill>
          <a:latin typeface="+mn-lt"/>
        </a:defRPr>
      </a:lvl3pPr>
      <a:lvl4pPr marL="1660525" indent="-228600" algn="l" rtl="0" eaLnBrk="1" fontAlgn="base" hangingPunct="1">
        <a:spcBef>
          <a:spcPct val="20000"/>
        </a:spcBef>
        <a:spcAft>
          <a:spcPct val="0"/>
        </a:spcAft>
        <a:buFont typeface="Wingdings" panose="05000000000000000000" pitchFamily="2" charset="2"/>
        <a:buChar char="§"/>
        <a:tabLst>
          <a:tab pos="2147888" algn="l"/>
        </a:tabLst>
        <a:defRPr>
          <a:solidFill>
            <a:schemeClr val="tx1"/>
          </a:solidFill>
          <a:latin typeface="+mn-lt"/>
        </a:defRPr>
      </a:lvl4pPr>
      <a:lvl5pPr marL="2068513" indent="-228600" algn="l" rtl="0" eaLnBrk="1" fontAlgn="base" hangingPunct="1">
        <a:spcBef>
          <a:spcPct val="20000"/>
        </a:spcBef>
        <a:spcAft>
          <a:spcPct val="0"/>
        </a:spcAft>
        <a:buChar char="»"/>
        <a:tabLst>
          <a:tab pos="2147888" algn="l"/>
        </a:tabLst>
        <a:defRPr sz="2400">
          <a:solidFill>
            <a:schemeClr val="tx1"/>
          </a:solidFill>
          <a:latin typeface="+mn-lt"/>
        </a:defRPr>
      </a:lvl5pPr>
      <a:lvl6pPr marL="2525713" indent="-228600" algn="l" rtl="0" eaLnBrk="1" fontAlgn="base" hangingPunct="1">
        <a:spcBef>
          <a:spcPct val="20000"/>
        </a:spcBef>
        <a:spcAft>
          <a:spcPct val="0"/>
        </a:spcAft>
        <a:buChar char="»"/>
        <a:tabLst>
          <a:tab pos="2147888" algn="l"/>
        </a:tabLst>
        <a:defRPr sz="2400">
          <a:solidFill>
            <a:schemeClr val="tx1"/>
          </a:solidFill>
          <a:latin typeface="+mn-lt"/>
        </a:defRPr>
      </a:lvl6pPr>
      <a:lvl7pPr marL="2982913" indent="-228600" algn="l" rtl="0" eaLnBrk="1" fontAlgn="base" hangingPunct="1">
        <a:spcBef>
          <a:spcPct val="20000"/>
        </a:spcBef>
        <a:spcAft>
          <a:spcPct val="0"/>
        </a:spcAft>
        <a:buChar char="»"/>
        <a:tabLst>
          <a:tab pos="2147888" algn="l"/>
        </a:tabLst>
        <a:defRPr sz="2400">
          <a:solidFill>
            <a:schemeClr val="tx1"/>
          </a:solidFill>
          <a:latin typeface="+mn-lt"/>
        </a:defRPr>
      </a:lvl7pPr>
      <a:lvl8pPr marL="3440113" indent="-228600" algn="l" rtl="0" eaLnBrk="1" fontAlgn="base" hangingPunct="1">
        <a:spcBef>
          <a:spcPct val="20000"/>
        </a:spcBef>
        <a:spcAft>
          <a:spcPct val="0"/>
        </a:spcAft>
        <a:buChar char="»"/>
        <a:tabLst>
          <a:tab pos="2147888" algn="l"/>
        </a:tabLst>
        <a:defRPr sz="2400">
          <a:solidFill>
            <a:schemeClr val="tx1"/>
          </a:solidFill>
          <a:latin typeface="+mn-lt"/>
        </a:defRPr>
      </a:lvl8pPr>
      <a:lvl9pPr marL="3897313" indent="-228600" algn="l" rtl="0" eaLnBrk="1" fontAlgn="base" hangingPunct="1">
        <a:spcBef>
          <a:spcPct val="20000"/>
        </a:spcBef>
        <a:spcAft>
          <a:spcPct val="0"/>
        </a:spcAft>
        <a:buChar char="»"/>
        <a:tabLst>
          <a:tab pos="2147888" algn="l"/>
        </a:tabLst>
        <a:defRPr sz="24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10.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12.xml"/><Relationship Id="rId1" Type="http://schemas.openxmlformats.org/officeDocument/2006/relationships/vmlDrawing" Target="../drawings/vmlDrawing4.vml"/><Relationship Id="rId6" Type="http://schemas.openxmlformats.org/officeDocument/2006/relationships/image" Target="../media/image12.wmf"/><Relationship Id="rId5" Type="http://schemas.openxmlformats.org/officeDocument/2006/relationships/oleObject" Target="../embeddings/oleObject5.bin"/><Relationship Id="rId4" Type="http://schemas.openxmlformats.org/officeDocument/2006/relationships/image" Target="../media/image11.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4.wmf"/></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5.w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wmf"/></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5.wmf"/></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4.xml"/><Relationship Id="rId1" Type="http://schemas.openxmlformats.org/officeDocument/2006/relationships/vmlDrawing" Target="../drawings/vmlDrawing7.vml"/><Relationship Id="rId5" Type="http://schemas.openxmlformats.org/officeDocument/2006/relationships/image" Target="../media/image21.emf"/><Relationship Id="rId4" Type="http://schemas.openxmlformats.org/officeDocument/2006/relationships/oleObject" Target="../embeddings/oleObject9.bin"/></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vmlDrawing" Target="../drawings/vmlDrawing2.vml"/><Relationship Id="rId5" Type="http://schemas.openxmlformats.org/officeDocument/2006/relationships/image" Target="../media/image6.emf"/><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823051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2"/>
          <p:cNvSpPr>
            <a:spLocks noGrp="1" noChangeArrowheads="1"/>
          </p:cNvSpPr>
          <p:nvPr>
            <p:ph type="title"/>
          </p:nvPr>
        </p:nvSpPr>
        <p:spPr/>
        <p:txBody>
          <a:bodyPr/>
          <a:lstStyle/>
          <a:p>
            <a:r>
              <a:rPr lang="en-GB" altLang="en-US"/>
              <a:t>Economic profit – the interpretation</a:t>
            </a:r>
            <a:endParaRPr lang="en-US" altLang="en-US"/>
          </a:p>
        </p:txBody>
      </p:sp>
      <p:sp>
        <p:nvSpPr>
          <p:cNvPr id="249859" name="Rectangle 3"/>
          <p:cNvSpPr>
            <a:spLocks noGrp="1" noChangeArrowheads="1"/>
          </p:cNvSpPr>
          <p:nvPr>
            <p:ph idx="1"/>
          </p:nvPr>
        </p:nvSpPr>
        <p:spPr/>
        <p:txBody>
          <a:bodyPr/>
          <a:lstStyle/>
          <a:p>
            <a:r>
              <a:rPr lang="en-GB" altLang="en-US" sz="2400" dirty="0"/>
              <a:t>Although successful from an accounting profit perspective, the cost of using investors’ funds is ignored by just focusing on operating </a:t>
            </a:r>
            <a:r>
              <a:rPr lang="en-GB" altLang="en-US" sz="2400" dirty="0" smtClean="0"/>
              <a:t>profit</a:t>
            </a:r>
          </a:p>
          <a:p>
            <a:endParaRPr lang="en-GB" altLang="en-US" sz="2400" dirty="0"/>
          </a:p>
          <a:p>
            <a:r>
              <a:rPr lang="en-GB" altLang="en-US" sz="2400" dirty="0"/>
              <a:t> Once the full cost of investors’ funds is included (the capital charge) then we have a true indication of the underlying economic profit of an entity</a:t>
            </a:r>
            <a:endParaRPr lang="en-US" altLang="en-US" sz="2400" dirty="0"/>
          </a:p>
        </p:txBody>
      </p:sp>
    </p:spTree>
    <p:extLst>
      <p:ext uri="{BB962C8B-B14F-4D97-AF65-F5344CB8AC3E}">
        <p14:creationId xmlns:p14="http://schemas.microsoft.com/office/powerpoint/2010/main" val="368286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title"/>
          </p:nvPr>
        </p:nvSpPr>
        <p:spPr/>
        <p:txBody>
          <a:bodyPr/>
          <a:lstStyle/>
          <a:p>
            <a:r>
              <a:rPr lang="en-GB" altLang="en-US"/>
              <a:t>Economic profit – the inputs</a:t>
            </a:r>
            <a:endParaRPr lang="en-US" altLang="en-US"/>
          </a:p>
        </p:txBody>
      </p:sp>
      <p:sp>
        <p:nvSpPr>
          <p:cNvPr id="250883" name="Rectangle 3"/>
          <p:cNvSpPr>
            <a:spLocks noGrp="1" noChangeArrowheads="1"/>
          </p:cNvSpPr>
          <p:nvPr>
            <p:ph idx="1"/>
          </p:nvPr>
        </p:nvSpPr>
        <p:spPr/>
        <p:txBody>
          <a:bodyPr/>
          <a:lstStyle/>
          <a:p>
            <a:r>
              <a:rPr lang="en-GB" altLang="en-US" sz="2800" dirty="0"/>
              <a:t>Operating profit – excluding gains and losses arising from non-operating </a:t>
            </a:r>
            <a:r>
              <a:rPr lang="en-GB" altLang="en-US" sz="2800" dirty="0" smtClean="0"/>
              <a:t>assets</a:t>
            </a:r>
          </a:p>
          <a:p>
            <a:endParaRPr lang="en-GB" altLang="en-US" sz="2800" dirty="0"/>
          </a:p>
          <a:p>
            <a:r>
              <a:rPr lang="en-GB" altLang="en-US" sz="2800" dirty="0"/>
              <a:t>Capital charge, being:</a:t>
            </a:r>
          </a:p>
          <a:p>
            <a:pPr lvl="1"/>
            <a:r>
              <a:rPr lang="en-GB" altLang="en-US" sz="2800" dirty="0"/>
              <a:t>Invested capital – being equity plus net debt, multiplied by…</a:t>
            </a:r>
          </a:p>
          <a:p>
            <a:pPr lvl="1"/>
            <a:r>
              <a:rPr lang="en-GB" altLang="en-US" sz="2800" dirty="0"/>
              <a:t>Cost of capital – calculated using quoted </a:t>
            </a:r>
            <a:r>
              <a:rPr lang="en-GB" altLang="en-US" sz="2800" dirty="0" err="1"/>
              <a:t>comparables</a:t>
            </a:r>
            <a:r>
              <a:rPr lang="en-GB" altLang="en-US" sz="2800" dirty="0"/>
              <a:t> from relevant sectors</a:t>
            </a:r>
            <a:endParaRPr lang="en-US" altLang="en-US" sz="2800" dirty="0"/>
          </a:p>
        </p:txBody>
      </p:sp>
    </p:spTree>
    <p:extLst>
      <p:ext uri="{BB962C8B-B14F-4D97-AF65-F5344CB8AC3E}">
        <p14:creationId xmlns:p14="http://schemas.microsoft.com/office/powerpoint/2010/main" val="18146314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ChangeArrowheads="1"/>
          </p:cNvSpPr>
          <p:nvPr>
            <p:ph type="title"/>
          </p:nvPr>
        </p:nvSpPr>
        <p:spPr/>
        <p:txBody>
          <a:bodyPr/>
          <a:lstStyle/>
          <a:p>
            <a:r>
              <a:rPr lang="en-GB" altLang="en-US"/>
              <a:t>Economic profit insights – lessons from Diageo</a:t>
            </a:r>
            <a:endParaRPr lang="en-US" altLang="en-US"/>
          </a:p>
        </p:txBody>
      </p:sp>
      <p:graphicFrame>
        <p:nvGraphicFramePr>
          <p:cNvPr id="251907" name="Group 3"/>
          <p:cNvGraphicFramePr>
            <a:graphicFrameLocks noGrp="1"/>
          </p:cNvGraphicFramePr>
          <p:nvPr>
            <p:ph sz="half" idx="1"/>
            <p:extLst>
              <p:ext uri="{D42A27DB-BD31-4B8C-83A1-F6EECF244321}">
                <p14:modId xmlns:p14="http://schemas.microsoft.com/office/powerpoint/2010/main" val="3690135282"/>
              </p:ext>
            </p:extLst>
          </p:nvPr>
        </p:nvGraphicFramePr>
        <p:xfrm>
          <a:off x="1898650" y="2436813"/>
          <a:ext cx="4033838" cy="2870201"/>
        </p:xfrm>
        <a:graphic>
          <a:graphicData uri="http://schemas.openxmlformats.org/drawingml/2006/table">
            <a:tbl>
              <a:tblPr/>
              <a:tblGrid>
                <a:gridCol w="2590800">
                  <a:extLst>
                    <a:ext uri="{9D8B030D-6E8A-4147-A177-3AD203B41FA5}">
                      <a16:colId xmlns:a16="http://schemas.microsoft.com/office/drawing/2014/main" val="1023062991"/>
                    </a:ext>
                  </a:extLst>
                </a:gridCol>
                <a:gridCol w="1443038">
                  <a:extLst>
                    <a:ext uri="{9D8B030D-6E8A-4147-A177-3AD203B41FA5}">
                      <a16:colId xmlns:a16="http://schemas.microsoft.com/office/drawing/2014/main" val="2053417801"/>
                    </a:ext>
                  </a:extLst>
                </a:gridCol>
              </a:tblGrid>
              <a:tr h="573088">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1" i="0" u="sng" strike="noStrike" cap="none" normalizeH="0" baseline="0" dirty="0">
                          <a:ln>
                            <a:noFill/>
                          </a:ln>
                          <a:solidFill>
                            <a:schemeClr val="tx1"/>
                          </a:solidFill>
                          <a:effectLst/>
                          <a:latin typeface="Arial" panose="020B0604020202020204" pitchFamily="34" charset="0"/>
                          <a:ea typeface="ヒラギノ角ゴ Pro W3" pitchFamily="-32" charset="-128"/>
                        </a:rPr>
                        <a:t>Scotch Whisky</a:t>
                      </a:r>
                      <a:endParaRPr kumimoji="0" lang="en-US" altLang="en-US" sz="2000" b="1" i="0" u="sng" strike="noStrike" cap="none" normalizeH="0" baseline="0" dirty="0">
                        <a:ln>
                          <a:noFill/>
                        </a:ln>
                        <a:solidFill>
                          <a:schemeClr val="tx1"/>
                        </a:solidFill>
                        <a:effectLst/>
                        <a:latin typeface="Arial" panose="020B0604020202020204" pitchFamily="34" charset="0"/>
                        <a:ea typeface="ヒラギノ角ゴ Pro W3" pitchFamily="-32"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altLang="en-US" sz="2000" b="0"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57242935"/>
                  </a:ext>
                </a:extLst>
              </a:tr>
              <a:tr h="574675">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a:ln>
                            <a:noFill/>
                          </a:ln>
                          <a:solidFill>
                            <a:schemeClr val="tx1"/>
                          </a:solidFill>
                          <a:effectLst/>
                          <a:latin typeface="Arial" panose="020B0604020202020204" pitchFamily="34" charset="0"/>
                          <a:ea typeface="ヒラギノ角ゴ Pro W3" pitchFamily="-32" charset="-128"/>
                        </a:rPr>
                        <a:t>Revenues</a:t>
                      </a:r>
                      <a:endParaRPr kumimoji="0" lang="en-US" altLang="en-US" sz="2000" b="0"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a:ln>
                            <a:noFill/>
                          </a:ln>
                          <a:solidFill>
                            <a:schemeClr val="tx1"/>
                          </a:solidFill>
                          <a:effectLst/>
                          <a:latin typeface="Arial" panose="020B0604020202020204" pitchFamily="34" charset="0"/>
                          <a:ea typeface="ヒラギノ角ゴ Pro W3" pitchFamily="-32" charset="-128"/>
                        </a:rPr>
                        <a:t>£100m</a:t>
                      </a:r>
                      <a:endParaRPr kumimoji="0" lang="en-US" altLang="en-US" sz="2000" b="0"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02734050"/>
                  </a:ext>
                </a:extLst>
              </a:tr>
              <a:tr h="574675">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a:ln>
                            <a:noFill/>
                          </a:ln>
                          <a:solidFill>
                            <a:schemeClr val="tx1"/>
                          </a:solidFill>
                          <a:effectLst/>
                          <a:latin typeface="Arial" panose="020B0604020202020204" pitchFamily="34" charset="0"/>
                          <a:ea typeface="ヒラギノ角ゴ Pro W3" pitchFamily="-32" charset="-128"/>
                        </a:rPr>
                        <a:t>Costs</a:t>
                      </a:r>
                      <a:endParaRPr kumimoji="0" lang="en-US" altLang="en-US" sz="2000" b="0"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a:ln>
                            <a:noFill/>
                          </a:ln>
                          <a:solidFill>
                            <a:schemeClr val="tx1"/>
                          </a:solidFill>
                          <a:effectLst/>
                          <a:latin typeface="Arial" panose="020B0604020202020204" pitchFamily="34" charset="0"/>
                          <a:ea typeface="ヒラギノ角ゴ Pro W3" pitchFamily="-32" charset="-128"/>
                        </a:rPr>
                        <a:t>£50m</a:t>
                      </a:r>
                      <a:endParaRPr kumimoji="0" lang="en-US" altLang="en-US" sz="2000" b="0"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286707013"/>
                  </a:ext>
                </a:extLst>
              </a:tr>
              <a:tr h="574675">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a:ln>
                            <a:noFill/>
                          </a:ln>
                          <a:solidFill>
                            <a:schemeClr val="tx1"/>
                          </a:solidFill>
                          <a:effectLst/>
                          <a:latin typeface="Arial" panose="020B0604020202020204" pitchFamily="34" charset="0"/>
                          <a:ea typeface="ヒラギノ角ゴ Pro W3" pitchFamily="-32" charset="-128"/>
                        </a:rPr>
                        <a:t>Invested capital</a:t>
                      </a:r>
                      <a:endParaRPr kumimoji="0" lang="en-US" altLang="en-US" sz="2000" b="0"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a:ln>
                            <a:noFill/>
                          </a:ln>
                          <a:solidFill>
                            <a:schemeClr val="tx1"/>
                          </a:solidFill>
                          <a:effectLst/>
                          <a:latin typeface="Arial" panose="020B0604020202020204" pitchFamily="34" charset="0"/>
                          <a:ea typeface="ヒラギノ角ゴ Pro W3" pitchFamily="-32" charset="-128"/>
                        </a:rPr>
                        <a:t>£400m</a:t>
                      </a:r>
                      <a:endParaRPr kumimoji="0" lang="en-US" altLang="en-US" sz="2000" b="0"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46637063"/>
                  </a:ext>
                </a:extLst>
              </a:tr>
              <a:tr h="573088">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a:ln>
                            <a:noFill/>
                          </a:ln>
                          <a:solidFill>
                            <a:schemeClr val="tx1"/>
                          </a:solidFill>
                          <a:effectLst/>
                          <a:latin typeface="Arial" panose="020B0604020202020204" pitchFamily="34" charset="0"/>
                          <a:ea typeface="ヒラギノ角ゴ Pro W3" pitchFamily="-32" charset="-128"/>
                        </a:rPr>
                        <a:t>Cost of capital</a:t>
                      </a:r>
                      <a:endParaRPr kumimoji="0" lang="en-US" altLang="en-US" sz="2000" b="0"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dirty="0">
                          <a:ln>
                            <a:noFill/>
                          </a:ln>
                          <a:solidFill>
                            <a:schemeClr val="tx1"/>
                          </a:solidFill>
                          <a:effectLst/>
                          <a:latin typeface="Arial" panose="020B0604020202020204" pitchFamily="34" charset="0"/>
                          <a:ea typeface="ヒラギノ角ゴ Pro W3" pitchFamily="-32" charset="-128"/>
                        </a:rPr>
                        <a:t>10%</a:t>
                      </a:r>
                      <a:endParaRPr kumimoji="0" lang="en-US" altLang="en-US" sz="2000" b="0" i="0" u="none" strike="noStrike" cap="none" normalizeH="0" baseline="0" dirty="0">
                        <a:ln>
                          <a:noFill/>
                        </a:ln>
                        <a:solidFill>
                          <a:schemeClr val="tx1"/>
                        </a:solidFill>
                        <a:effectLst/>
                        <a:latin typeface="Arial" panose="020B0604020202020204" pitchFamily="34" charset="0"/>
                        <a:ea typeface="ヒラギノ角ゴ Pro W3" pitchFamily="-32" charset="-128"/>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41001856"/>
                  </a:ext>
                </a:extLst>
              </a:tr>
            </a:tbl>
          </a:graphicData>
        </a:graphic>
      </p:graphicFrame>
      <p:graphicFrame>
        <p:nvGraphicFramePr>
          <p:cNvPr id="251927" name="Group 23"/>
          <p:cNvGraphicFramePr>
            <a:graphicFrameLocks noGrp="1"/>
          </p:cNvGraphicFramePr>
          <p:nvPr>
            <p:ph sz="half" idx="2"/>
            <p:extLst>
              <p:ext uri="{D42A27DB-BD31-4B8C-83A1-F6EECF244321}">
                <p14:modId xmlns:p14="http://schemas.microsoft.com/office/powerpoint/2010/main" val="27450961"/>
              </p:ext>
            </p:extLst>
          </p:nvPr>
        </p:nvGraphicFramePr>
        <p:xfrm>
          <a:off x="6103939" y="2444750"/>
          <a:ext cx="4033837" cy="2871788"/>
        </p:xfrm>
        <a:graphic>
          <a:graphicData uri="http://schemas.openxmlformats.org/drawingml/2006/table">
            <a:tbl>
              <a:tblPr/>
              <a:tblGrid>
                <a:gridCol w="2511425">
                  <a:extLst>
                    <a:ext uri="{9D8B030D-6E8A-4147-A177-3AD203B41FA5}">
                      <a16:colId xmlns:a16="http://schemas.microsoft.com/office/drawing/2014/main" val="2812425682"/>
                    </a:ext>
                  </a:extLst>
                </a:gridCol>
                <a:gridCol w="1522412">
                  <a:extLst>
                    <a:ext uri="{9D8B030D-6E8A-4147-A177-3AD203B41FA5}">
                      <a16:colId xmlns:a16="http://schemas.microsoft.com/office/drawing/2014/main" val="2248660009"/>
                    </a:ext>
                  </a:extLst>
                </a:gridCol>
              </a:tblGrid>
              <a:tr h="574675">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1" i="0" u="sng" strike="noStrike" cap="none" normalizeH="0" baseline="0">
                          <a:ln>
                            <a:noFill/>
                          </a:ln>
                          <a:solidFill>
                            <a:schemeClr val="tx1"/>
                          </a:solidFill>
                          <a:effectLst/>
                          <a:latin typeface="Arial" panose="020B0604020202020204" pitchFamily="34" charset="0"/>
                          <a:ea typeface="ヒラギノ角ゴ Pro W3" pitchFamily="-32" charset="-128"/>
                        </a:rPr>
                        <a:t>Vodka</a:t>
                      </a:r>
                      <a:endParaRPr kumimoji="0" lang="en-US" altLang="en-US" sz="2000" b="1" i="0" u="sng" strike="noStrike" cap="none" normalizeH="0" baseline="0">
                        <a:ln>
                          <a:noFill/>
                        </a:ln>
                        <a:solidFill>
                          <a:schemeClr val="tx1"/>
                        </a:solidFill>
                        <a:effectLst/>
                        <a:latin typeface="Arial" panose="020B0604020202020204" pitchFamily="34" charset="0"/>
                        <a:ea typeface="ヒラギノ角ゴ Pro W3" pitchFamily="-32"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2000" b="0"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06177350"/>
                  </a:ext>
                </a:extLst>
              </a:tr>
              <a:tr h="574675">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a:ln>
                            <a:noFill/>
                          </a:ln>
                          <a:solidFill>
                            <a:schemeClr val="tx1"/>
                          </a:solidFill>
                          <a:effectLst/>
                          <a:latin typeface="Arial" panose="020B0604020202020204" pitchFamily="34" charset="0"/>
                          <a:ea typeface="ヒラギノ角ゴ Pro W3" pitchFamily="-32" charset="-128"/>
                        </a:rPr>
                        <a:t>Revenues</a:t>
                      </a:r>
                      <a:endParaRPr kumimoji="0" lang="en-US" altLang="en-US" sz="2000" b="0"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a:ln>
                            <a:noFill/>
                          </a:ln>
                          <a:solidFill>
                            <a:schemeClr val="tx1"/>
                          </a:solidFill>
                          <a:effectLst/>
                          <a:latin typeface="Arial" panose="020B0604020202020204" pitchFamily="34" charset="0"/>
                          <a:ea typeface="ヒラギノ角ゴ Pro W3" pitchFamily="-32" charset="-128"/>
                        </a:rPr>
                        <a:t>£90m</a:t>
                      </a:r>
                      <a:endParaRPr kumimoji="0" lang="en-US" altLang="en-US" sz="2000" b="0"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31722649"/>
                  </a:ext>
                </a:extLst>
              </a:tr>
              <a:tr h="573088">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a:ln>
                            <a:noFill/>
                          </a:ln>
                          <a:solidFill>
                            <a:schemeClr val="tx1"/>
                          </a:solidFill>
                          <a:effectLst/>
                          <a:latin typeface="Arial" panose="020B0604020202020204" pitchFamily="34" charset="0"/>
                          <a:ea typeface="ヒラギノ角ゴ Pro W3" pitchFamily="-32" charset="-128"/>
                        </a:rPr>
                        <a:t>Costs</a:t>
                      </a:r>
                      <a:endParaRPr kumimoji="0" lang="en-US" altLang="en-US" sz="2000" b="0"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a:ln>
                            <a:noFill/>
                          </a:ln>
                          <a:solidFill>
                            <a:schemeClr val="tx1"/>
                          </a:solidFill>
                          <a:effectLst/>
                          <a:latin typeface="Arial" panose="020B0604020202020204" pitchFamily="34" charset="0"/>
                          <a:ea typeface="ヒラギノ角ゴ Pro W3" pitchFamily="-32" charset="-128"/>
                        </a:rPr>
                        <a:t>£60m</a:t>
                      </a:r>
                      <a:endParaRPr kumimoji="0" lang="en-US" altLang="en-US" sz="2000" b="0"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20588321"/>
                  </a:ext>
                </a:extLst>
              </a:tr>
              <a:tr h="574675">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a:ln>
                            <a:noFill/>
                          </a:ln>
                          <a:solidFill>
                            <a:schemeClr val="tx1"/>
                          </a:solidFill>
                          <a:effectLst/>
                          <a:latin typeface="Arial" panose="020B0604020202020204" pitchFamily="34" charset="0"/>
                          <a:ea typeface="ヒラギノ角ゴ Pro W3" pitchFamily="-32" charset="-128"/>
                        </a:rPr>
                        <a:t>Invested capital</a:t>
                      </a:r>
                      <a:endParaRPr kumimoji="0" lang="en-US" altLang="en-US" sz="2000" b="0"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a:ln>
                            <a:noFill/>
                          </a:ln>
                          <a:solidFill>
                            <a:schemeClr val="tx1"/>
                          </a:solidFill>
                          <a:effectLst/>
                          <a:latin typeface="Arial" panose="020B0604020202020204" pitchFamily="34" charset="0"/>
                          <a:ea typeface="ヒラギノ角ゴ Pro W3" pitchFamily="-32" charset="-128"/>
                        </a:rPr>
                        <a:t>£100m</a:t>
                      </a:r>
                      <a:endParaRPr kumimoji="0" lang="en-US" altLang="en-US" sz="2000" b="0"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59000997"/>
                  </a:ext>
                </a:extLst>
              </a:tr>
              <a:tr h="574675">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a:ln>
                            <a:noFill/>
                          </a:ln>
                          <a:solidFill>
                            <a:schemeClr val="tx1"/>
                          </a:solidFill>
                          <a:effectLst/>
                          <a:latin typeface="Arial" panose="020B0604020202020204" pitchFamily="34" charset="0"/>
                          <a:ea typeface="ヒラギノ角ゴ Pro W3" pitchFamily="-32" charset="-128"/>
                        </a:rPr>
                        <a:t>Cost of capital</a:t>
                      </a:r>
                      <a:endParaRPr kumimoji="0" lang="en-US" altLang="en-US" sz="2000" b="0"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dirty="0">
                          <a:ln>
                            <a:noFill/>
                          </a:ln>
                          <a:solidFill>
                            <a:schemeClr val="tx1"/>
                          </a:solidFill>
                          <a:effectLst/>
                          <a:latin typeface="Arial" panose="020B0604020202020204" pitchFamily="34" charset="0"/>
                          <a:ea typeface="ヒラギノ角ゴ Pro W3" pitchFamily="-32" charset="-128"/>
                        </a:rPr>
                        <a:t>10%</a:t>
                      </a:r>
                      <a:endParaRPr kumimoji="0" lang="en-US" altLang="en-US" sz="2000" b="0" i="0" u="none" strike="noStrike" cap="none" normalizeH="0" baseline="0" dirty="0">
                        <a:ln>
                          <a:noFill/>
                        </a:ln>
                        <a:solidFill>
                          <a:schemeClr val="tx1"/>
                        </a:solidFill>
                        <a:effectLst/>
                        <a:latin typeface="Arial" panose="020B0604020202020204" pitchFamily="34" charset="0"/>
                        <a:ea typeface="ヒラギノ角ゴ Pro W3" pitchFamily="-32" charset="-128"/>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26629906"/>
                  </a:ext>
                </a:extLst>
              </a:tr>
            </a:tbl>
          </a:graphicData>
        </a:graphic>
      </p:graphicFrame>
    </p:spTree>
    <p:extLst>
      <p:ext uri="{BB962C8B-B14F-4D97-AF65-F5344CB8AC3E}">
        <p14:creationId xmlns:p14="http://schemas.microsoft.com/office/powerpoint/2010/main" val="730263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Grp="1" noChangeArrowheads="1"/>
          </p:cNvSpPr>
          <p:nvPr>
            <p:ph type="title"/>
          </p:nvPr>
        </p:nvSpPr>
        <p:spPr/>
        <p:txBody>
          <a:bodyPr/>
          <a:lstStyle/>
          <a:p>
            <a:r>
              <a:rPr lang="en-GB" altLang="en-US"/>
              <a:t>Economic profit insights – lessons from Diageo</a:t>
            </a:r>
            <a:endParaRPr lang="en-US" altLang="en-US"/>
          </a:p>
        </p:txBody>
      </p:sp>
      <p:graphicFrame>
        <p:nvGraphicFramePr>
          <p:cNvPr id="252931" name="Group 3"/>
          <p:cNvGraphicFramePr>
            <a:graphicFrameLocks noGrp="1"/>
          </p:cNvGraphicFramePr>
          <p:nvPr>
            <p:ph sz="half" idx="1"/>
            <p:extLst>
              <p:ext uri="{D42A27DB-BD31-4B8C-83A1-F6EECF244321}">
                <p14:modId xmlns:p14="http://schemas.microsoft.com/office/powerpoint/2010/main" val="679845130"/>
              </p:ext>
            </p:extLst>
          </p:nvPr>
        </p:nvGraphicFramePr>
        <p:xfrm>
          <a:off x="1908175" y="2135189"/>
          <a:ext cx="4033838" cy="2282826"/>
        </p:xfrm>
        <a:graphic>
          <a:graphicData uri="http://schemas.openxmlformats.org/drawingml/2006/table">
            <a:tbl>
              <a:tblPr/>
              <a:tblGrid>
                <a:gridCol w="2590800">
                  <a:extLst>
                    <a:ext uri="{9D8B030D-6E8A-4147-A177-3AD203B41FA5}">
                      <a16:colId xmlns:a16="http://schemas.microsoft.com/office/drawing/2014/main" val="2116795073"/>
                    </a:ext>
                  </a:extLst>
                </a:gridCol>
                <a:gridCol w="1443038">
                  <a:extLst>
                    <a:ext uri="{9D8B030D-6E8A-4147-A177-3AD203B41FA5}">
                      <a16:colId xmlns:a16="http://schemas.microsoft.com/office/drawing/2014/main" val="3582735646"/>
                    </a:ext>
                  </a:extLst>
                </a:gridCol>
              </a:tblGrid>
              <a:tr h="569913">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1" i="0" u="sng" strike="noStrike" cap="none" normalizeH="0" baseline="0" dirty="0">
                          <a:ln>
                            <a:noFill/>
                          </a:ln>
                          <a:solidFill>
                            <a:schemeClr val="tx1"/>
                          </a:solidFill>
                          <a:effectLst/>
                          <a:latin typeface="Arial" panose="020B0604020202020204" pitchFamily="34" charset="0"/>
                          <a:ea typeface="ヒラギノ角ゴ Pro W3" pitchFamily="-32" charset="-128"/>
                        </a:rPr>
                        <a:t>Scotch Whisky</a:t>
                      </a:r>
                      <a:endParaRPr kumimoji="0" lang="en-US" altLang="en-US" sz="2000" b="1" i="0" u="sng" strike="noStrike" cap="none" normalizeH="0" baseline="0" dirty="0">
                        <a:ln>
                          <a:noFill/>
                        </a:ln>
                        <a:solidFill>
                          <a:schemeClr val="tx1"/>
                        </a:solidFill>
                        <a:effectLst/>
                        <a:latin typeface="Arial" panose="020B0604020202020204" pitchFamily="34" charset="0"/>
                        <a:ea typeface="ヒラギノ角ゴ Pro W3" pitchFamily="-32"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altLang="en-US" sz="2000" b="0"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59349262"/>
                  </a:ext>
                </a:extLst>
              </a:tr>
              <a:tr h="571500">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dirty="0">
                          <a:ln>
                            <a:noFill/>
                          </a:ln>
                          <a:solidFill>
                            <a:schemeClr val="tx1"/>
                          </a:solidFill>
                          <a:effectLst/>
                          <a:latin typeface="Arial" panose="020B0604020202020204" pitchFamily="34" charset="0"/>
                          <a:ea typeface="ヒラギノ角ゴ Pro W3" pitchFamily="-32" charset="-128"/>
                        </a:rPr>
                        <a:t>Operating profit</a:t>
                      </a:r>
                      <a:endParaRPr kumimoji="0" lang="en-US" altLang="en-US" sz="2000" b="0" i="0" u="none" strike="noStrike" cap="none" normalizeH="0" baseline="0" dirty="0">
                        <a:ln>
                          <a:noFill/>
                        </a:ln>
                        <a:solidFill>
                          <a:schemeClr val="tx1"/>
                        </a:solidFill>
                        <a:effectLst/>
                        <a:latin typeface="Arial" panose="020B0604020202020204" pitchFamily="34" charset="0"/>
                        <a:ea typeface="ヒラギノ角ゴ Pro W3" pitchFamily="-32"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altLang="en-US" sz="2000" b="0"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0164544"/>
                  </a:ext>
                </a:extLst>
              </a:tr>
              <a:tr h="569913">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dirty="0">
                          <a:ln>
                            <a:noFill/>
                          </a:ln>
                          <a:solidFill>
                            <a:schemeClr val="tx1"/>
                          </a:solidFill>
                          <a:effectLst/>
                          <a:latin typeface="Arial" panose="020B0604020202020204" pitchFamily="34" charset="0"/>
                          <a:ea typeface="ヒラギノ角ゴ Pro W3" pitchFamily="-32" charset="-128"/>
                        </a:rPr>
                        <a:t>Margin</a:t>
                      </a:r>
                      <a:endParaRPr kumimoji="0" lang="en-US" altLang="en-US" sz="2000" b="0" i="0" u="none" strike="noStrike" cap="none" normalizeH="0" baseline="0" dirty="0">
                        <a:ln>
                          <a:noFill/>
                        </a:ln>
                        <a:solidFill>
                          <a:schemeClr val="tx1"/>
                        </a:solidFill>
                        <a:effectLst/>
                        <a:latin typeface="Arial" panose="020B0604020202020204" pitchFamily="34" charset="0"/>
                        <a:ea typeface="ヒラギノ角ゴ Pro W3" pitchFamily="-32"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altLang="en-US" sz="2000" b="0"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36493452"/>
                  </a:ext>
                </a:extLst>
              </a:tr>
              <a:tr h="571500">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dirty="0">
                          <a:ln>
                            <a:noFill/>
                          </a:ln>
                          <a:solidFill>
                            <a:schemeClr val="tx1"/>
                          </a:solidFill>
                          <a:effectLst/>
                          <a:latin typeface="Arial" panose="020B0604020202020204" pitchFamily="34" charset="0"/>
                          <a:ea typeface="ヒラギノ角ゴ Pro W3" pitchFamily="-32" charset="-128"/>
                        </a:rPr>
                        <a:t>Economic profit</a:t>
                      </a:r>
                      <a:endParaRPr kumimoji="0" lang="en-US" altLang="en-US" sz="2000" b="0" i="0" u="none" strike="noStrike" cap="none" normalizeH="0" baseline="0" dirty="0">
                        <a:ln>
                          <a:noFill/>
                        </a:ln>
                        <a:solidFill>
                          <a:schemeClr val="tx1"/>
                        </a:solidFill>
                        <a:effectLst/>
                        <a:latin typeface="Arial" panose="020B0604020202020204" pitchFamily="34" charset="0"/>
                        <a:ea typeface="ヒラギノ角ゴ Pro W3" pitchFamily="-32"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altLang="en-US" sz="2000" b="0" i="0" u="none" strike="noStrike" cap="none" normalizeH="0" baseline="0" dirty="0">
                        <a:ln>
                          <a:noFill/>
                        </a:ln>
                        <a:solidFill>
                          <a:schemeClr val="tx1"/>
                        </a:solidFill>
                        <a:effectLst/>
                        <a:latin typeface="Arial" panose="020B0604020202020204" pitchFamily="34" charset="0"/>
                        <a:ea typeface="ヒラギノ角ゴ Pro W3" pitchFamily="-32" charset="-128"/>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64784471"/>
                  </a:ext>
                </a:extLst>
              </a:tr>
            </a:tbl>
          </a:graphicData>
        </a:graphic>
      </p:graphicFrame>
      <p:graphicFrame>
        <p:nvGraphicFramePr>
          <p:cNvPr id="252948" name="Group 20"/>
          <p:cNvGraphicFramePr>
            <a:graphicFrameLocks noGrp="1"/>
          </p:cNvGraphicFramePr>
          <p:nvPr>
            <p:ph sz="half" idx="2"/>
            <p:extLst>
              <p:ext uri="{D42A27DB-BD31-4B8C-83A1-F6EECF244321}">
                <p14:modId xmlns:p14="http://schemas.microsoft.com/office/powerpoint/2010/main" val="1849890383"/>
              </p:ext>
            </p:extLst>
          </p:nvPr>
        </p:nvGraphicFramePr>
        <p:xfrm>
          <a:off x="6103939" y="2135188"/>
          <a:ext cx="4033837" cy="2309814"/>
        </p:xfrm>
        <a:graphic>
          <a:graphicData uri="http://schemas.openxmlformats.org/drawingml/2006/table">
            <a:tbl>
              <a:tblPr/>
              <a:tblGrid>
                <a:gridCol w="2511425">
                  <a:extLst>
                    <a:ext uri="{9D8B030D-6E8A-4147-A177-3AD203B41FA5}">
                      <a16:colId xmlns:a16="http://schemas.microsoft.com/office/drawing/2014/main" val="2342665536"/>
                    </a:ext>
                  </a:extLst>
                </a:gridCol>
                <a:gridCol w="1522412">
                  <a:extLst>
                    <a:ext uri="{9D8B030D-6E8A-4147-A177-3AD203B41FA5}">
                      <a16:colId xmlns:a16="http://schemas.microsoft.com/office/drawing/2014/main" val="2120318126"/>
                    </a:ext>
                  </a:extLst>
                </a:gridCol>
              </a:tblGrid>
              <a:tr h="576263">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1" i="0" u="sng" strike="noStrike" cap="none" normalizeH="0" baseline="0" dirty="0">
                          <a:ln>
                            <a:noFill/>
                          </a:ln>
                          <a:solidFill>
                            <a:schemeClr val="tx1"/>
                          </a:solidFill>
                          <a:effectLst/>
                          <a:latin typeface="Arial" panose="020B0604020202020204" pitchFamily="34" charset="0"/>
                          <a:ea typeface="ヒラギノ角ゴ Pro W3" pitchFamily="-32" charset="-128"/>
                        </a:rPr>
                        <a:t>Vodka</a:t>
                      </a:r>
                      <a:endParaRPr kumimoji="0" lang="en-US" altLang="en-US" sz="2000" b="1" i="0" u="sng" strike="noStrike" cap="none" normalizeH="0" baseline="0" dirty="0">
                        <a:ln>
                          <a:noFill/>
                        </a:ln>
                        <a:solidFill>
                          <a:schemeClr val="tx1"/>
                        </a:solidFill>
                        <a:effectLst/>
                        <a:latin typeface="Arial" panose="020B0604020202020204" pitchFamily="34" charset="0"/>
                        <a:ea typeface="ヒラギノ角ゴ Pro W3" pitchFamily="-32"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20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58497271"/>
                  </a:ext>
                </a:extLst>
              </a:tr>
              <a:tr h="579438">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dirty="0">
                          <a:ln>
                            <a:noFill/>
                          </a:ln>
                          <a:solidFill>
                            <a:schemeClr val="tx1"/>
                          </a:solidFill>
                          <a:effectLst/>
                          <a:latin typeface="Arial" panose="020B0604020202020204" pitchFamily="34" charset="0"/>
                          <a:ea typeface="ヒラギノ角ゴ Pro W3" pitchFamily="-32" charset="-128"/>
                        </a:rPr>
                        <a:t>Operating profit</a:t>
                      </a:r>
                      <a:endParaRPr kumimoji="0" lang="en-US" altLang="en-US" sz="2000" b="0" i="0" u="none" strike="noStrike" cap="none" normalizeH="0" baseline="0" dirty="0">
                        <a:ln>
                          <a:noFill/>
                        </a:ln>
                        <a:solidFill>
                          <a:schemeClr val="tx1"/>
                        </a:solidFill>
                        <a:effectLst/>
                        <a:latin typeface="Arial" panose="020B0604020202020204" pitchFamily="34" charset="0"/>
                        <a:ea typeface="ヒラギノ角ゴ Pro W3" pitchFamily="-32"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altLang="en-US" sz="20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16538860"/>
                  </a:ext>
                </a:extLst>
              </a:tr>
              <a:tr h="576263">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dirty="0">
                          <a:ln>
                            <a:noFill/>
                          </a:ln>
                          <a:solidFill>
                            <a:schemeClr val="tx1"/>
                          </a:solidFill>
                          <a:effectLst/>
                          <a:latin typeface="Arial" panose="020B0604020202020204" pitchFamily="34" charset="0"/>
                          <a:ea typeface="ヒラギノ角ゴ Pro W3" pitchFamily="-32" charset="-128"/>
                        </a:rPr>
                        <a:t>Margin</a:t>
                      </a:r>
                      <a:endParaRPr kumimoji="0" lang="en-US" altLang="en-US" sz="2000" b="0" i="0" u="none" strike="noStrike" cap="none" normalizeH="0" baseline="0" dirty="0">
                        <a:ln>
                          <a:noFill/>
                        </a:ln>
                        <a:solidFill>
                          <a:schemeClr val="tx1"/>
                        </a:solidFill>
                        <a:effectLst/>
                        <a:latin typeface="Arial" panose="020B0604020202020204" pitchFamily="34" charset="0"/>
                        <a:ea typeface="ヒラギノ角ゴ Pro W3" pitchFamily="-32"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altLang="en-US" sz="20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46478605"/>
                  </a:ext>
                </a:extLst>
              </a:tr>
              <a:tr h="577850">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000" b="0" i="0" u="none" strike="noStrike" cap="none" normalizeH="0" baseline="0" dirty="0">
                          <a:ln>
                            <a:noFill/>
                          </a:ln>
                          <a:solidFill>
                            <a:schemeClr val="tx1"/>
                          </a:solidFill>
                          <a:effectLst/>
                          <a:latin typeface="Arial" panose="020B0604020202020204" pitchFamily="34" charset="0"/>
                          <a:ea typeface="ヒラギノ角ゴ Pro W3" pitchFamily="-32" charset="-128"/>
                        </a:rPr>
                        <a:t>Economic profit</a:t>
                      </a:r>
                      <a:endParaRPr kumimoji="0" lang="en-US" altLang="en-US" sz="2000" b="0" i="0" u="none" strike="noStrike" cap="none" normalizeH="0" baseline="0" dirty="0">
                        <a:ln>
                          <a:noFill/>
                        </a:ln>
                        <a:solidFill>
                          <a:schemeClr val="tx1"/>
                        </a:solidFill>
                        <a:effectLst/>
                        <a:latin typeface="Arial" panose="020B0604020202020204" pitchFamily="34" charset="0"/>
                        <a:ea typeface="ヒラギノ角ゴ Pro W3" pitchFamily="-32"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altLang="en-US" sz="2000" b="0" i="0" u="none" strike="noStrike" cap="none" normalizeH="0" baseline="0" dirty="0">
                        <a:ln>
                          <a:noFill/>
                        </a:ln>
                        <a:solidFill>
                          <a:schemeClr val="accent2"/>
                        </a:solidFill>
                        <a:effectLst/>
                        <a:latin typeface="Arial" panose="020B0604020202020204" pitchFamily="34" charset="0"/>
                        <a:ea typeface="ヒラギノ角ゴ Pro W3" pitchFamily="-32" charset="-128"/>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44597233"/>
                  </a:ext>
                </a:extLst>
              </a:tr>
            </a:tbl>
          </a:graphicData>
        </a:graphic>
      </p:graphicFrame>
      <p:sp>
        <p:nvSpPr>
          <p:cNvPr id="252965" name="Text Box 37"/>
          <p:cNvSpPr txBox="1">
            <a:spLocks noChangeArrowheads="1"/>
          </p:cNvSpPr>
          <p:nvPr/>
        </p:nvSpPr>
        <p:spPr bwMode="auto">
          <a:xfrm>
            <a:off x="2711450" y="4724401"/>
            <a:ext cx="72009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pPr>
            <a:r>
              <a:rPr lang="en-GB" altLang="en-US" sz="2000">
                <a:solidFill>
                  <a:srgbClr val="0080FF"/>
                </a:solidFill>
              </a:rPr>
              <a:t>As a result of analysis like this, the business switched funds from lower value-added brands (whisky) to the higher ones (vodka) and diverted advertising expenditure accordingly</a:t>
            </a:r>
            <a:endParaRPr lang="en-US" altLang="en-US" sz="2000">
              <a:solidFill>
                <a:srgbClr val="0080FF"/>
              </a:solidFill>
            </a:endParaRPr>
          </a:p>
        </p:txBody>
      </p:sp>
    </p:spTree>
    <p:extLst>
      <p:ext uri="{BB962C8B-B14F-4D97-AF65-F5344CB8AC3E}">
        <p14:creationId xmlns:p14="http://schemas.microsoft.com/office/powerpoint/2010/main" val="1271114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2"/>
          <p:cNvSpPr>
            <a:spLocks noGrp="1" noChangeArrowheads="1"/>
          </p:cNvSpPr>
          <p:nvPr>
            <p:ph type="title"/>
          </p:nvPr>
        </p:nvSpPr>
        <p:spPr/>
        <p:txBody>
          <a:bodyPr/>
          <a:lstStyle/>
          <a:p>
            <a:r>
              <a:rPr lang="en-GB" altLang="en-US"/>
              <a:t>ECONOMIC PROFIT – THE “PROOF”?</a:t>
            </a:r>
          </a:p>
        </p:txBody>
      </p:sp>
      <p:sp>
        <p:nvSpPr>
          <p:cNvPr id="253955" name="Rectangle 3"/>
          <p:cNvSpPr>
            <a:spLocks noGrp="1" noChangeArrowheads="1"/>
          </p:cNvSpPr>
          <p:nvPr>
            <p:ph idx="1"/>
          </p:nvPr>
        </p:nvSpPr>
        <p:spPr>
          <a:xfrm>
            <a:off x="2139950" y="1933575"/>
            <a:ext cx="7772400" cy="4724400"/>
          </a:xfrm>
        </p:spPr>
        <p:txBody>
          <a:bodyPr/>
          <a:lstStyle/>
          <a:p>
            <a:pPr>
              <a:buFontTx/>
              <a:buNone/>
            </a:pPr>
            <a:r>
              <a:rPr lang="en-GB" altLang="en-US"/>
              <a:t>.</a:t>
            </a:r>
          </a:p>
        </p:txBody>
      </p:sp>
      <p:pic>
        <p:nvPicPr>
          <p:cNvPr id="253956" name="Picture 4" descr="JohnnieWalker_359x8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92501" y="2244725"/>
            <a:ext cx="5129213" cy="1366838"/>
          </a:xfrm>
          <a:prstGeom prst="rect">
            <a:avLst/>
          </a:prstGeom>
          <a:noFill/>
          <a:extLst>
            <a:ext uri="{909E8E84-426E-40DD-AFC4-6F175D3DCCD1}">
              <a14:hiddenFill xmlns:a14="http://schemas.microsoft.com/office/drawing/2010/main">
                <a:solidFill>
                  <a:srgbClr val="FFFFFF"/>
                </a:solidFill>
              </a14:hiddenFill>
            </a:ext>
          </a:extLst>
        </p:spPr>
      </p:pic>
      <p:pic>
        <p:nvPicPr>
          <p:cNvPr id="253957" name="Picture 5" descr="smirnoff1_359x8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59164" y="3768725"/>
            <a:ext cx="5153025" cy="1220788"/>
          </a:xfrm>
          <a:prstGeom prst="rect">
            <a:avLst/>
          </a:prstGeom>
          <a:noFill/>
          <a:extLst>
            <a:ext uri="{909E8E84-426E-40DD-AFC4-6F175D3DCCD1}">
              <a14:hiddenFill xmlns:a14="http://schemas.microsoft.com/office/drawing/2010/main">
                <a:solidFill>
                  <a:srgbClr val="FFFFFF"/>
                </a:solidFill>
              </a14:hiddenFill>
            </a:ext>
          </a:extLst>
        </p:spPr>
      </p:pic>
      <p:pic>
        <p:nvPicPr>
          <p:cNvPr id="253958" name="Picture 6" descr="SmirnoffLR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9000" y="5160964"/>
            <a:ext cx="5168900" cy="1177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54806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53956"/>
                                        </p:tgtEl>
                                        <p:attrNameLst>
                                          <p:attrName>style.visibility</p:attrName>
                                        </p:attrNameLst>
                                      </p:cBhvr>
                                      <p:to>
                                        <p:strVal val="visible"/>
                                      </p:to>
                                    </p:set>
                                    <p:anim calcmode="lin" valueType="num">
                                      <p:cBhvr additive="base">
                                        <p:cTn id="7" dur="500" fill="hold"/>
                                        <p:tgtEl>
                                          <p:spTgt spid="253956"/>
                                        </p:tgtEl>
                                        <p:attrNameLst>
                                          <p:attrName>ppt_x</p:attrName>
                                        </p:attrNameLst>
                                      </p:cBhvr>
                                      <p:tavLst>
                                        <p:tav tm="0">
                                          <p:val>
                                            <p:strVal val="#ppt_x"/>
                                          </p:val>
                                        </p:tav>
                                        <p:tav tm="100000">
                                          <p:val>
                                            <p:strVal val="#ppt_x"/>
                                          </p:val>
                                        </p:tav>
                                      </p:tavLst>
                                    </p:anim>
                                    <p:anim calcmode="lin" valueType="num">
                                      <p:cBhvr additive="base">
                                        <p:cTn id="8" dur="500" fill="hold"/>
                                        <p:tgtEl>
                                          <p:spTgt spid="25395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10" fill="hold" nodeType="clickEffect">
                                  <p:stCondLst>
                                    <p:cond delay="0"/>
                                  </p:stCondLst>
                                  <p:childTnLst>
                                    <p:set>
                                      <p:cBhvr>
                                        <p:cTn id="12" dur="1" fill="hold">
                                          <p:stCondLst>
                                            <p:cond delay="0"/>
                                          </p:stCondLst>
                                        </p:cTn>
                                        <p:tgtEl>
                                          <p:spTgt spid="253957"/>
                                        </p:tgtEl>
                                        <p:attrNameLst>
                                          <p:attrName>style.visibility</p:attrName>
                                        </p:attrNameLst>
                                      </p:cBhvr>
                                      <p:to>
                                        <p:strVal val="visible"/>
                                      </p:to>
                                    </p:set>
                                    <p:animEffect transition="in" filter="checkerboard(across)">
                                      <p:cBhvr>
                                        <p:cTn id="13" dur="500"/>
                                        <p:tgtEl>
                                          <p:spTgt spid="253957"/>
                                        </p:tgtEl>
                                      </p:cBhvr>
                                    </p:animEffect>
                                  </p:childTnLst>
                                </p:cTn>
                              </p:par>
                              <p:par>
                                <p:cTn id="14" presetID="5" presetClass="entr" presetSubtype="10" fill="hold" nodeType="withEffect">
                                  <p:stCondLst>
                                    <p:cond delay="0"/>
                                  </p:stCondLst>
                                  <p:childTnLst>
                                    <p:set>
                                      <p:cBhvr>
                                        <p:cTn id="15" dur="1" fill="hold">
                                          <p:stCondLst>
                                            <p:cond delay="0"/>
                                          </p:stCondLst>
                                        </p:cTn>
                                        <p:tgtEl>
                                          <p:spTgt spid="253958"/>
                                        </p:tgtEl>
                                        <p:attrNameLst>
                                          <p:attrName>style.visibility</p:attrName>
                                        </p:attrNameLst>
                                      </p:cBhvr>
                                      <p:to>
                                        <p:strVal val="visible"/>
                                      </p:to>
                                    </p:set>
                                    <p:animEffect transition="in" filter="checkerboard(across)">
                                      <p:cBhvr>
                                        <p:cTn id="16" dur="500"/>
                                        <p:tgtEl>
                                          <p:spTgt spid="2539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2"/>
          <p:cNvSpPr>
            <a:spLocks noGrp="1" noChangeArrowheads="1"/>
          </p:cNvSpPr>
          <p:nvPr>
            <p:ph type="title"/>
          </p:nvPr>
        </p:nvSpPr>
        <p:spPr/>
        <p:txBody>
          <a:bodyPr/>
          <a:lstStyle/>
          <a:p>
            <a:r>
              <a:rPr lang="en-GB" altLang="en-US"/>
              <a:t>Cascading the measures</a:t>
            </a:r>
            <a:endParaRPr lang="en-US" altLang="en-US"/>
          </a:p>
        </p:txBody>
      </p:sp>
      <p:sp>
        <p:nvSpPr>
          <p:cNvPr id="254979" name="Rectangle 3"/>
          <p:cNvSpPr>
            <a:spLocks noGrp="1" noChangeArrowheads="1"/>
          </p:cNvSpPr>
          <p:nvPr>
            <p:ph sz="half" idx="1"/>
          </p:nvPr>
        </p:nvSpPr>
        <p:spPr>
          <a:xfrm>
            <a:off x="1200150" y="2068513"/>
            <a:ext cx="4749800" cy="4114800"/>
          </a:xfrm>
        </p:spPr>
        <p:txBody>
          <a:bodyPr/>
          <a:lstStyle/>
          <a:p>
            <a:r>
              <a:rPr lang="en-GB" altLang="en-US" sz="2000" dirty="0"/>
              <a:t>The ultimate objective</a:t>
            </a:r>
            <a:br>
              <a:rPr lang="en-GB" altLang="en-US" sz="2000" dirty="0"/>
            </a:br>
            <a:endParaRPr lang="en-GB" altLang="en-US" sz="2000" dirty="0"/>
          </a:p>
          <a:p>
            <a:r>
              <a:rPr lang="en-GB" altLang="en-US" sz="2000" dirty="0"/>
              <a:t>The stock market measure used at corporate level</a:t>
            </a:r>
            <a:br>
              <a:rPr lang="en-GB" altLang="en-US" sz="2000" dirty="0"/>
            </a:br>
            <a:endParaRPr lang="en-GB" altLang="en-US" sz="2000" dirty="0"/>
          </a:p>
          <a:p>
            <a:r>
              <a:rPr lang="en-GB" altLang="en-US" sz="2000" dirty="0"/>
              <a:t>The internal short-term performance measure</a:t>
            </a:r>
            <a:br>
              <a:rPr lang="en-GB" altLang="en-US" sz="2000" dirty="0"/>
            </a:br>
            <a:endParaRPr lang="en-GB" altLang="en-US" sz="2000" dirty="0"/>
          </a:p>
          <a:p>
            <a:r>
              <a:rPr lang="en-GB" altLang="en-US" sz="2000" dirty="0"/>
              <a:t>Generic financial value drivers</a:t>
            </a:r>
            <a:br>
              <a:rPr lang="en-GB" altLang="en-US" sz="2000" dirty="0"/>
            </a:br>
            <a:endParaRPr lang="en-GB" altLang="en-US" sz="2000" dirty="0"/>
          </a:p>
          <a:p>
            <a:r>
              <a:rPr lang="en-GB" altLang="en-US" sz="2000" dirty="0"/>
              <a:t>Operational measures</a:t>
            </a:r>
          </a:p>
          <a:p>
            <a:endParaRPr lang="en-US" altLang="en-US" sz="2000" dirty="0"/>
          </a:p>
        </p:txBody>
      </p:sp>
      <p:sp>
        <p:nvSpPr>
          <p:cNvPr id="254980" name="Rectangle 4"/>
          <p:cNvSpPr>
            <a:spLocks noGrp="1" noChangeArrowheads="1"/>
          </p:cNvSpPr>
          <p:nvPr>
            <p:ph sz="half" idx="2"/>
          </p:nvPr>
        </p:nvSpPr>
        <p:spPr>
          <a:xfrm>
            <a:off x="6102349" y="2111375"/>
            <a:ext cx="5376637" cy="4114800"/>
          </a:xfrm>
        </p:spPr>
        <p:txBody>
          <a:bodyPr/>
          <a:lstStyle/>
          <a:p>
            <a:pPr>
              <a:lnSpc>
                <a:spcPct val="90000"/>
              </a:lnSpc>
            </a:pPr>
            <a:r>
              <a:rPr lang="en-GB" altLang="en-US" sz="2000" dirty="0"/>
              <a:t>Maximise shareholder value</a:t>
            </a:r>
            <a:br>
              <a:rPr lang="en-GB" altLang="en-US" sz="2000" dirty="0"/>
            </a:br>
            <a:endParaRPr lang="en-GB" altLang="en-US" sz="2000" dirty="0"/>
          </a:p>
          <a:p>
            <a:pPr>
              <a:lnSpc>
                <a:spcPct val="90000"/>
              </a:lnSpc>
            </a:pPr>
            <a:endParaRPr lang="en-GB" altLang="en-US" sz="700" dirty="0" smtClean="0"/>
          </a:p>
          <a:p>
            <a:pPr>
              <a:lnSpc>
                <a:spcPct val="90000"/>
              </a:lnSpc>
            </a:pPr>
            <a:r>
              <a:rPr lang="en-GB" altLang="en-US" sz="2000" dirty="0" smtClean="0"/>
              <a:t>Total </a:t>
            </a:r>
            <a:r>
              <a:rPr lang="en-GB" altLang="en-US" sz="2000" dirty="0"/>
              <a:t>Shareholder Returns (TSR)</a:t>
            </a:r>
            <a:br>
              <a:rPr lang="en-GB" altLang="en-US" sz="2000" dirty="0"/>
            </a:br>
            <a:endParaRPr lang="en-GB" altLang="en-US" sz="2000" dirty="0"/>
          </a:p>
          <a:p>
            <a:pPr>
              <a:lnSpc>
                <a:spcPct val="90000"/>
              </a:lnSpc>
            </a:pPr>
            <a:endParaRPr lang="en-GB" altLang="en-US" sz="1100" dirty="0" smtClean="0"/>
          </a:p>
          <a:p>
            <a:pPr>
              <a:lnSpc>
                <a:spcPct val="90000"/>
              </a:lnSpc>
            </a:pPr>
            <a:endParaRPr lang="en-GB" altLang="en-US" sz="1000" dirty="0" smtClean="0"/>
          </a:p>
          <a:p>
            <a:pPr>
              <a:lnSpc>
                <a:spcPct val="90000"/>
              </a:lnSpc>
            </a:pPr>
            <a:r>
              <a:rPr lang="en-GB" altLang="en-US" sz="2000" dirty="0" smtClean="0"/>
              <a:t>Economic </a:t>
            </a:r>
            <a:r>
              <a:rPr lang="en-GB" altLang="en-US" sz="2000" dirty="0"/>
              <a:t>profit</a:t>
            </a:r>
            <a:br>
              <a:rPr lang="en-GB" altLang="en-US" sz="2000" dirty="0"/>
            </a:br>
            <a:r>
              <a:rPr lang="en-GB" altLang="en-US" sz="2000" dirty="0"/>
              <a:t/>
            </a:r>
            <a:br>
              <a:rPr lang="en-GB" altLang="en-US" sz="2000" dirty="0"/>
            </a:br>
            <a:endParaRPr lang="en-GB" altLang="en-US" sz="2000" dirty="0"/>
          </a:p>
          <a:p>
            <a:pPr>
              <a:lnSpc>
                <a:spcPct val="90000"/>
              </a:lnSpc>
            </a:pPr>
            <a:endParaRPr lang="en-GB" altLang="en-US" sz="1800" dirty="0" smtClean="0"/>
          </a:p>
          <a:p>
            <a:pPr>
              <a:lnSpc>
                <a:spcPct val="90000"/>
              </a:lnSpc>
            </a:pPr>
            <a:r>
              <a:rPr lang="en-GB" altLang="en-US" sz="2000" dirty="0" smtClean="0"/>
              <a:t>Growth</a:t>
            </a:r>
            <a:r>
              <a:rPr lang="en-GB" altLang="en-US" sz="2000" dirty="0"/>
              <a:t>, margins, efficiency, cost of capital</a:t>
            </a:r>
            <a:br>
              <a:rPr lang="en-GB" altLang="en-US" sz="2000" dirty="0"/>
            </a:br>
            <a:endParaRPr lang="en-GB" altLang="en-US" sz="1200" dirty="0"/>
          </a:p>
          <a:p>
            <a:pPr>
              <a:lnSpc>
                <a:spcPct val="90000"/>
              </a:lnSpc>
            </a:pPr>
            <a:r>
              <a:rPr lang="en-GB" altLang="en-US" sz="2000" dirty="0" smtClean="0"/>
              <a:t>Financial </a:t>
            </a:r>
            <a:r>
              <a:rPr lang="en-GB" altLang="en-US" sz="2000" dirty="0"/>
              <a:t>and non-financial </a:t>
            </a:r>
            <a:r>
              <a:rPr lang="en-GB" altLang="en-US" sz="2000" dirty="0" err="1"/>
              <a:t>kpi’s</a:t>
            </a:r>
            <a:endParaRPr lang="en-US" altLang="en-US" sz="2000" dirty="0"/>
          </a:p>
        </p:txBody>
      </p:sp>
      <p:sp>
        <p:nvSpPr>
          <p:cNvPr id="254981" name="AutoShape 5"/>
          <p:cNvSpPr>
            <a:spLocks noChangeArrowheads="1"/>
          </p:cNvSpPr>
          <p:nvPr/>
        </p:nvSpPr>
        <p:spPr bwMode="auto">
          <a:xfrm>
            <a:off x="7895770" y="2567484"/>
            <a:ext cx="360363" cy="287337"/>
          </a:xfrm>
          <a:prstGeom prst="down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sp>
        <p:nvSpPr>
          <p:cNvPr id="254982" name="AutoShape 6"/>
          <p:cNvSpPr>
            <a:spLocks noChangeArrowheads="1"/>
          </p:cNvSpPr>
          <p:nvPr/>
        </p:nvSpPr>
        <p:spPr bwMode="auto">
          <a:xfrm>
            <a:off x="7895770" y="3598267"/>
            <a:ext cx="360363" cy="287338"/>
          </a:xfrm>
          <a:prstGeom prst="down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sp>
        <p:nvSpPr>
          <p:cNvPr id="254983" name="AutoShape 7"/>
          <p:cNvSpPr>
            <a:spLocks noChangeArrowheads="1"/>
          </p:cNvSpPr>
          <p:nvPr/>
        </p:nvSpPr>
        <p:spPr bwMode="auto">
          <a:xfrm>
            <a:off x="7895770" y="4784329"/>
            <a:ext cx="360363" cy="287338"/>
          </a:xfrm>
          <a:prstGeom prst="down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sp>
        <p:nvSpPr>
          <p:cNvPr id="254984" name="AutoShape 8"/>
          <p:cNvSpPr>
            <a:spLocks noChangeArrowheads="1"/>
          </p:cNvSpPr>
          <p:nvPr/>
        </p:nvSpPr>
        <p:spPr bwMode="auto">
          <a:xfrm>
            <a:off x="7895771" y="5859463"/>
            <a:ext cx="360363" cy="287338"/>
          </a:xfrm>
          <a:prstGeom prst="down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spTree>
    <p:extLst>
      <p:ext uri="{BB962C8B-B14F-4D97-AF65-F5344CB8AC3E}">
        <p14:creationId xmlns:p14="http://schemas.microsoft.com/office/powerpoint/2010/main" val="41936821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Rectangle 2"/>
          <p:cNvSpPr>
            <a:spLocks noGrp="1" noChangeArrowheads="1"/>
          </p:cNvSpPr>
          <p:nvPr>
            <p:ph type="title"/>
          </p:nvPr>
        </p:nvSpPr>
        <p:spPr/>
        <p:txBody>
          <a:bodyPr/>
          <a:lstStyle/>
          <a:p>
            <a:r>
              <a:rPr lang="en-GB" altLang="en-US"/>
              <a:t>Agenda</a:t>
            </a:r>
            <a:endParaRPr lang="en-US" altLang="en-US"/>
          </a:p>
        </p:txBody>
      </p:sp>
      <p:sp>
        <p:nvSpPr>
          <p:cNvPr id="268291" name="Rectangle 3"/>
          <p:cNvSpPr>
            <a:spLocks noGrp="1" noChangeArrowheads="1"/>
          </p:cNvSpPr>
          <p:nvPr>
            <p:ph idx="1"/>
          </p:nvPr>
        </p:nvSpPr>
        <p:spPr/>
        <p:txBody>
          <a:bodyPr>
            <a:normAutofit/>
          </a:bodyPr>
          <a:lstStyle/>
          <a:p>
            <a:pPr>
              <a:lnSpc>
                <a:spcPct val="90000"/>
              </a:lnSpc>
            </a:pPr>
            <a:r>
              <a:rPr lang="en-GB" altLang="en-US" sz="2400" dirty="0"/>
              <a:t>The changing role of finance – the need to ‘add value’</a:t>
            </a:r>
            <a:br>
              <a:rPr lang="en-GB" altLang="en-US" sz="2400" dirty="0"/>
            </a:br>
            <a:endParaRPr lang="en-GB" altLang="en-US" sz="2400" dirty="0"/>
          </a:p>
          <a:p>
            <a:pPr>
              <a:lnSpc>
                <a:spcPct val="90000"/>
              </a:lnSpc>
            </a:pPr>
            <a:r>
              <a:rPr lang="en-GB" altLang="en-US" sz="2400" dirty="0"/>
              <a:t>Measuring value performance</a:t>
            </a:r>
          </a:p>
          <a:p>
            <a:pPr>
              <a:lnSpc>
                <a:spcPct val="90000"/>
              </a:lnSpc>
              <a:buFontTx/>
              <a:buNone/>
            </a:pPr>
            <a:endParaRPr lang="en-GB" altLang="en-US" sz="2400" dirty="0"/>
          </a:p>
          <a:p>
            <a:pPr>
              <a:lnSpc>
                <a:spcPct val="90000"/>
              </a:lnSpc>
            </a:pPr>
            <a:r>
              <a:rPr lang="en-GB" altLang="en-US" sz="2400" b="1" i="1" u="sng" dirty="0"/>
              <a:t>Adding value with forecasting</a:t>
            </a:r>
            <a:br>
              <a:rPr lang="en-GB" altLang="en-US" sz="2400" b="1" i="1" u="sng" dirty="0"/>
            </a:br>
            <a:endParaRPr lang="en-GB" altLang="en-US" sz="2400" b="1" i="1" u="sng" dirty="0"/>
          </a:p>
          <a:p>
            <a:pPr>
              <a:lnSpc>
                <a:spcPct val="90000"/>
              </a:lnSpc>
            </a:pPr>
            <a:r>
              <a:rPr lang="en-GB" altLang="en-US" sz="2400" dirty="0"/>
              <a:t>Adding value with ‘Beyond Budgeting’</a:t>
            </a:r>
            <a:br>
              <a:rPr lang="en-GB" altLang="en-US" sz="2400" dirty="0"/>
            </a:br>
            <a:endParaRPr lang="en-GB" altLang="en-US" sz="2400" dirty="0"/>
          </a:p>
          <a:p>
            <a:pPr>
              <a:lnSpc>
                <a:spcPct val="90000"/>
              </a:lnSpc>
            </a:pPr>
            <a:r>
              <a:rPr lang="en-GB" altLang="en-US" sz="2400" dirty="0"/>
              <a:t>Adding value with the Balanced Scorecard</a:t>
            </a:r>
            <a:br>
              <a:rPr lang="en-GB" altLang="en-US" sz="2400" dirty="0"/>
            </a:br>
            <a:endParaRPr lang="en-GB" altLang="en-US" sz="2400" dirty="0"/>
          </a:p>
          <a:p>
            <a:pPr>
              <a:lnSpc>
                <a:spcPct val="90000"/>
              </a:lnSpc>
              <a:buFontTx/>
              <a:buNone/>
            </a:pPr>
            <a:r>
              <a:rPr lang="en-GB" altLang="en-US" sz="2400" b="1" i="1" u="sng" dirty="0"/>
              <a:t/>
            </a:r>
            <a:br>
              <a:rPr lang="en-GB" altLang="en-US" sz="2400" b="1" i="1" u="sng" dirty="0"/>
            </a:br>
            <a:endParaRPr lang="en-US" altLang="en-US" sz="2400" b="1" i="1" u="sng" dirty="0"/>
          </a:p>
        </p:txBody>
      </p:sp>
    </p:spTree>
    <p:extLst>
      <p:ext uri="{BB962C8B-B14F-4D97-AF65-F5344CB8AC3E}">
        <p14:creationId xmlns:p14="http://schemas.microsoft.com/office/powerpoint/2010/main" val="22887511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p:txBody>
          <a:bodyPr/>
          <a:lstStyle/>
          <a:p>
            <a:r>
              <a:rPr lang="en-GB" altLang="en-US"/>
              <a:t>Principles of Value-Based Forecasting</a:t>
            </a:r>
          </a:p>
        </p:txBody>
      </p:sp>
      <p:sp>
        <p:nvSpPr>
          <p:cNvPr id="215043" name="Rectangle 3"/>
          <p:cNvSpPr>
            <a:spLocks noGrp="1" noChangeArrowheads="1"/>
          </p:cNvSpPr>
          <p:nvPr>
            <p:ph idx="1"/>
          </p:nvPr>
        </p:nvSpPr>
        <p:spPr/>
        <p:txBody>
          <a:bodyPr/>
          <a:lstStyle/>
          <a:p>
            <a:r>
              <a:rPr lang="en-GB" altLang="en-US" sz="2400"/>
              <a:t>Proposition : a robust financial forecast should be based on the economic reality that the business operates within and should be driven from the fundamental value drivers</a:t>
            </a:r>
            <a:br>
              <a:rPr lang="en-GB" altLang="en-US" sz="2400"/>
            </a:br>
            <a:endParaRPr lang="en-GB" altLang="en-US" sz="2400"/>
          </a:p>
          <a:p>
            <a:r>
              <a:rPr lang="en-GB" altLang="en-US" sz="2400"/>
              <a:t>These fundamental value drivers are:</a:t>
            </a:r>
          </a:p>
          <a:p>
            <a:pPr lvl="1"/>
            <a:r>
              <a:rPr lang="en-GB" altLang="en-US"/>
              <a:t>Return on Invested Capital (ROIC)</a:t>
            </a:r>
          </a:p>
          <a:p>
            <a:pPr lvl="1"/>
            <a:r>
              <a:rPr lang="en-GB" altLang="en-US"/>
              <a:t>Weighted Average Cost of Capital (WACC)</a:t>
            </a:r>
          </a:p>
          <a:p>
            <a:pPr lvl="1"/>
            <a:r>
              <a:rPr lang="en-GB" altLang="en-US"/>
              <a:t>Growth</a:t>
            </a:r>
          </a:p>
          <a:p>
            <a:pPr lvl="1"/>
            <a:r>
              <a:rPr lang="en-GB" altLang="en-US"/>
              <a:t>Free Cash Flow (FCF)</a:t>
            </a:r>
          </a:p>
        </p:txBody>
      </p:sp>
    </p:spTree>
    <p:extLst>
      <p:ext uri="{BB962C8B-B14F-4D97-AF65-F5344CB8AC3E}">
        <p14:creationId xmlns:p14="http://schemas.microsoft.com/office/powerpoint/2010/main" val="13021567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ChangeArrowheads="1"/>
          </p:cNvSpPr>
          <p:nvPr>
            <p:ph type="title"/>
          </p:nvPr>
        </p:nvSpPr>
        <p:spPr/>
        <p:txBody>
          <a:bodyPr/>
          <a:lstStyle/>
          <a:p>
            <a:r>
              <a:rPr lang="en-GB" altLang="en-US" sz="2800"/>
              <a:t>Linking the value drivers</a:t>
            </a:r>
            <a:endParaRPr lang="en-US" altLang="en-US" sz="2800"/>
          </a:p>
        </p:txBody>
      </p:sp>
      <p:sp>
        <p:nvSpPr>
          <p:cNvPr id="216067" name="Line 3"/>
          <p:cNvSpPr>
            <a:spLocks noChangeShapeType="1"/>
          </p:cNvSpPr>
          <p:nvPr/>
        </p:nvSpPr>
        <p:spPr bwMode="auto">
          <a:xfrm>
            <a:off x="3503614" y="4081463"/>
            <a:ext cx="5113337" cy="0"/>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068" name="Line 4"/>
          <p:cNvSpPr>
            <a:spLocks noChangeShapeType="1"/>
          </p:cNvSpPr>
          <p:nvPr/>
        </p:nvSpPr>
        <p:spPr bwMode="auto">
          <a:xfrm flipV="1">
            <a:off x="6024563" y="1776414"/>
            <a:ext cx="0" cy="4395787"/>
          </a:xfrm>
          <a:prstGeom prst="line">
            <a:avLst/>
          </a:prstGeom>
          <a:noFill/>
          <a:ln w="254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6069" name="Text Box 5"/>
          <p:cNvSpPr txBox="1">
            <a:spLocks noChangeArrowheads="1"/>
          </p:cNvSpPr>
          <p:nvPr/>
        </p:nvSpPr>
        <p:spPr bwMode="auto">
          <a:xfrm>
            <a:off x="6456364" y="4298950"/>
            <a:ext cx="223202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GB" altLang="en-US" sz="1400" b="1">
                <a:latin typeface="Tahoma" panose="020B0604030504040204" pitchFamily="34" charset="0"/>
              </a:rPr>
              <a:t>ROIC – WACC spread</a:t>
            </a:r>
            <a:endParaRPr lang="en-US" altLang="en-US" sz="1400" b="1">
              <a:latin typeface="Tahoma" panose="020B0604030504040204" pitchFamily="34" charset="0"/>
            </a:endParaRPr>
          </a:p>
        </p:txBody>
      </p:sp>
      <p:sp>
        <p:nvSpPr>
          <p:cNvPr id="216070" name="Text Box 6"/>
          <p:cNvSpPr txBox="1">
            <a:spLocks noChangeArrowheads="1"/>
          </p:cNvSpPr>
          <p:nvPr/>
        </p:nvSpPr>
        <p:spPr bwMode="auto">
          <a:xfrm rot="16200000">
            <a:off x="4881563" y="2632075"/>
            <a:ext cx="2590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GB" altLang="en-US" sz="1400" b="1">
                <a:latin typeface="Tahoma" panose="020B0604030504040204" pitchFamily="34" charset="0"/>
              </a:rPr>
              <a:t>Growth in capital invested</a:t>
            </a:r>
            <a:endParaRPr lang="en-US" altLang="en-US" sz="1400" b="1">
              <a:latin typeface="Tahoma" panose="020B0604030504040204" pitchFamily="34" charset="0"/>
            </a:endParaRPr>
          </a:p>
        </p:txBody>
      </p:sp>
      <p:sp>
        <p:nvSpPr>
          <p:cNvPr id="216071" name="Text Box 7"/>
          <p:cNvSpPr txBox="1">
            <a:spLocks noChangeArrowheads="1"/>
          </p:cNvSpPr>
          <p:nvPr/>
        </p:nvSpPr>
        <p:spPr bwMode="auto">
          <a:xfrm>
            <a:off x="3575051" y="4948239"/>
            <a:ext cx="2016125"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GB" altLang="en-US" sz="2000">
                <a:latin typeface="Tahoma" panose="020B0604030504040204" pitchFamily="34" charset="0"/>
              </a:rPr>
              <a:t>Divestment can create value</a:t>
            </a:r>
            <a:endParaRPr lang="en-US" altLang="en-US" sz="2000">
              <a:latin typeface="Tahoma" panose="020B0604030504040204" pitchFamily="34" charset="0"/>
            </a:endParaRPr>
          </a:p>
        </p:txBody>
      </p:sp>
      <p:sp>
        <p:nvSpPr>
          <p:cNvPr id="216072" name="Text Box 8"/>
          <p:cNvSpPr txBox="1">
            <a:spLocks noChangeArrowheads="1"/>
          </p:cNvSpPr>
          <p:nvPr/>
        </p:nvSpPr>
        <p:spPr bwMode="auto">
          <a:xfrm>
            <a:off x="6672264" y="4800601"/>
            <a:ext cx="2232025" cy="146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GB" altLang="en-US" sz="2000">
                <a:latin typeface="Tahoma" panose="020B0604030504040204" pitchFamily="34" charset="0"/>
              </a:rPr>
              <a:t>Missed opportunities sacrifice value</a:t>
            </a:r>
          </a:p>
          <a:p>
            <a:pPr eaLnBrk="1" hangingPunct="1">
              <a:spcBef>
                <a:spcPct val="50000"/>
              </a:spcBef>
            </a:pPr>
            <a:endParaRPr lang="en-US" altLang="en-US" sz="2000">
              <a:latin typeface="Tahoma" panose="020B0604030504040204" pitchFamily="34" charset="0"/>
            </a:endParaRPr>
          </a:p>
        </p:txBody>
      </p:sp>
      <p:sp>
        <p:nvSpPr>
          <p:cNvPr id="216073" name="Text Box 9"/>
          <p:cNvSpPr txBox="1">
            <a:spLocks noChangeArrowheads="1"/>
          </p:cNvSpPr>
          <p:nvPr/>
        </p:nvSpPr>
        <p:spPr bwMode="auto">
          <a:xfrm>
            <a:off x="6743701" y="2641601"/>
            <a:ext cx="1655763" cy="146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GB" altLang="en-US" sz="2000">
                <a:latin typeface="Tahoma" panose="020B0604030504040204" pitchFamily="34" charset="0"/>
              </a:rPr>
              <a:t>Good growth creates value</a:t>
            </a:r>
          </a:p>
          <a:p>
            <a:pPr eaLnBrk="1" hangingPunct="1">
              <a:spcBef>
                <a:spcPct val="50000"/>
              </a:spcBef>
            </a:pPr>
            <a:endParaRPr lang="en-US" altLang="en-US" sz="2000">
              <a:latin typeface="Tahoma" panose="020B0604030504040204" pitchFamily="34" charset="0"/>
            </a:endParaRPr>
          </a:p>
        </p:txBody>
      </p:sp>
      <p:sp>
        <p:nvSpPr>
          <p:cNvPr id="216074" name="Text Box 10"/>
          <p:cNvSpPr txBox="1">
            <a:spLocks noChangeArrowheads="1"/>
          </p:cNvSpPr>
          <p:nvPr/>
        </p:nvSpPr>
        <p:spPr bwMode="auto">
          <a:xfrm>
            <a:off x="3575050" y="2568576"/>
            <a:ext cx="1728788"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GB" altLang="en-US" sz="2000">
                <a:latin typeface="Tahoma" panose="020B0604030504040204" pitchFamily="34" charset="0"/>
              </a:rPr>
              <a:t>Bad growth destroys value</a:t>
            </a:r>
            <a:endParaRPr lang="en-US" altLang="en-US" sz="2000">
              <a:latin typeface="Tahoma" panose="020B0604030504040204" pitchFamily="34" charset="0"/>
            </a:endParaRPr>
          </a:p>
        </p:txBody>
      </p:sp>
    </p:spTree>
    <p:extLst>
      <p:ext uri="{BB962C8B-B14F-4D97-AF65-F5344CB8AC3E}">
        <p14:creationId xmlns:p14="http://schemas.microsoft.com/office/powerpoint/2010/main" val="28099254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16073"/>
                                        </p:tgtEl>
                                        <p:attrNameLst>
                                          <p:attrName>style.visibility</p:attrName>
                                        </p:attrNameLst>
                                      </p:cBhvr>
                                      <p:to>
                                        <p:strVal val="visible"/>
                                      </p:to>
                                    </p:set>
                                    <p:animEffect transition="in" filter="dissolve">
                                      <p:cBhvr>
                                        <p:cTn id="7" dur="500"/>
                                        <p:tgtEl>
                                          <p:spTgt spid="21607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16074"/>
                                        </p:tgtEl>
                                        <p:attrNameLst>
                                          <p:attrName>style.visibility</p:attrName>
                                        </p:attrNameLst>
                                      </p:cBhvr>
                                      <p:to>
                                        <p:strVal val="visible"/>
                                      </p:to>
                                    </p:set>
                                    <p:animEffect transition="in" filter="dissolve">
                                      <p:cBhvr>
                                        <p:cTn id="12" dur="500"/>
                                        <p:tgtEl>
                                          <p:spTgt spid="21607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16072"/>
                                        </p:tgtEl>
                                        <p:attrNameLst>
                                          <p:attrName>style.visibility</p:attrName>
                                        </p:attrNameLst>
                                      </p:cBhvr>
                                      <p:to>
                                        <p:strVal val="visible"/>
                                      </p:to>
                                    </p:set>
                                    <p:animEffect transition="in" filter="dissolve">
                                      <p:cBhvr>
                                        <p:cTn id="17" dur="500"/>
                                        <p:tgtEl>
                                          <p:spTgt spid="21607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16071"/>
                                        </p:tgtEl>
                                        <p:attrNameLst>
                                          <p:attrName>style.visibility</p:attrName>
                                        </p:attrNameLst>
                                      </p:cBhvr>
                                      <p:to>
                                        <p:strVal val="visible"/>
                                      </p:to>
                                    </p:set>
                                    <p:animEffect transition="in" filter="dissolve">
                                      <p:cBhvr>
                                        <p:cTn id="22" dur="500"/>
                                        <p:tgtEl>
                                          <p:spTgt spid="2160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6071" grpId="0"/>
      <p:bldP spid="216072" grpId="0"/>
      <p:bldP spid="216073" grpId="0"/>
      <p:bldP spid="21607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p:cNvSpPr>
            <a:spLocks noGrp="1" noChangeArrowheads="1"/>
          </p:cNvSpPr>
          <p:nvPr>
            <p:ph type="title"/>
          </p:nvPr>
        </p:nvSpPr>
        <p:spPr/>
        <p:txBody>
          <a:bodyPr/>
          <a:lstStyle/>
          <a:p>
            <a:r>
              <a:rPr lang="en-GB" altLang="en-US"/>
              <a:t>A general model of value creation</a:t>
            </a:r>
          </a:p>
        </p:txBody>
      </p:sp>
      <p:graphicFrame>
        <p:nvGraphicFramePr>
          <p:cNvPr id="217104" name="Object 16"/>
          <p:cNvGraphicFramePr>
            <a:graphicFrameLocks noGrp="1" noChangeAspect="1"/>
          </p:cNvGraphicFramePr>
          <p:nvPr>
            <p:ph idx="1"/>
            <p:extLst>
              <p:ext uri="{D42A27DB-BD31-4B8C-83A1-F6EECF244321}">
                <p14:modId xmlns:p14="http://schemas.microsoft.com/office/powerpoint/2010/main" val="873001456"/>
              </p:ext>
            </p:extLst>
          </p:nvPr>
        </p:nvGraphicFramePr>
        <p:xfrm>
          <a:off x="4460876" y="1738087"/>
          <a:ext cx="3086100" cy="431800"/>
        </p:xfrm>
        <a:graphic>
          <a:graphicData uri="http://schemas.openxmlformats.org/presentationml/2006/ole">
            <mc:AlternateContent xmlns:mc="http://schemas.openxmlformats.org/markup-compatibility/2006">
              <mc:Choice xmlns:v="urn:schemas-microsoft-com:vml" Requires="v">
                <p:oleObj spid="_x0000_s4103" name="Equation" r:id="rId3" imgW="3085920" imgH="431640" progId="Equation.3">
                  <p:embed/>
                </p:oleObj>
              </mc:Choice>
              <mc:Fallback>
                <p:oleObj name="Equation" r:id="rId3" imgW="3085920" imgH="431640" progId="Equation.3">
                  <p:embed/>
                  <p:pic>
                    <p:nvPicPr>
                      <p:cNvPr id="217104" name="Object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60876" y="1738087"/>
                        <a:ext cx="3086100" cy="43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17091" name="Line 3"/>
          <p:cNvSpPr>
            <a:spLocks noChangeShapeType="1"/>
          </p:cNvSpPr>
          <p:nvPr/>
        </p:nvSpPr>
        <p:spPr bwMode="auto">
          <a:xfrm>
            <a:off x="3128963" y="2441576"/>
            <a:ext cx="0" cy="3482975"/>
          </a:xfrm>
          <a:prstGeom prst="line">
            <a:avLst/>
          </a:prstGeom>
          <a:noFill/>
          <a:ln w="25400">
            <a:solidFill>
              <a:srgbClr val="000054"/>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7092" name="Line 4"/>
          <p:cNvSpPr>
            <a:spLocks noChangeShapeType="1"/>
          </p:cNvSpPr>
          <p:nvPr/>
        </p:nvSpPr>
        <p:spPr bwMode="auto">
          <a:xfrm flipV="1">
            <a:off x="3111500" y="5575301"/>
            <a:ext cx="6489700" cy="9525"/>
          </a:xfrm>
          <a:prstGeom prst="line">
            <a:avLst/>
          </a:prstGeom>
          <a:noFill/>
          <a:ln w="25400">
            <a:solidFill>
              <a:srgbClr val="000054"/>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7093" name="Line 5"/>
          <p:cNvSpPr>
            <a:spLocks noChangeShapeType="1"/>
          </p:cNvSpPr>
          <p:nvPr/>
        </p:nvSpPr>
        <p:spPr bwMode="auto">
          <a:xfrm>
            <a:off x="3128964" y="4279900"/>
            <a:ext cx="6421437"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7094" name="Freeform 6"/>
          <p:cNvSpPr>
            <a:spLocks/>
          </p:cNvSpPr>
          <p:nvPr/>
        </p:nvSpPr>
        <p:spPr bwMode="auto">
          <a:xfrm>
            <a:off x="3119438" y="2990851"/>
            <a:ext cx="5924550" cy="2778125"/>
          </a:xfrm>
          <a:custGeom>
            <a:avLst/>
            <a:gdLst>
              <a:gd name="T0" fmla="*/ 0 w 3732"/>
              <a:gd name="T1" fmla="*/ 1750 h 1750"/>
              <a:gd name="T2" fmla="*/ 196 w 3732"/>
              <a:gd name="T3" fmla="*/ 1701 h 1750"/>
              <a:gd name="T4" fmla="*/ 564 w 3732"/>
              <a:gd name="T5" fmla="*/ 1517 h 1750"/>
              <a:gd name="T6" fmla="*/ 846 w 3732"/>
              <a:gd name="T7" fmla="*/ 1112 h 1750"/>
              <a:gd name="T8" fmla="*/ 1158 w 3732"/>
              <a:gd name="T9" fmla="*/ 445 h 1750"/>
              <a:gd name="T10" fmla="*/ 1532 w 3732"/>
              <a:gd name="T11" fmla="*/ 89 h 1750"/>
              <a:gd name="T12" fmla="*/ 1887 w 3732"/>
              <a:gd name="T13" fmla="*/ 9 h 1750"/>
              <a:gd name="T14" fmla="*/ 2145 w 3732"/>
              <a:gd name="T15" fmla="*/ 40 h 1750"/>
              <a:gd name="T16" fmla="*/ 2586 w 3732"/>
              <a:gd name="T17" fmla="*/ 248 h 1750"/>
              <a:gd name="T18" fmla="*/ 3260 w 3732"/>
              <a:gd name="T19" fmla="*/ 616 h 1750"/>
              <a:gd name="T20" fmla="*/ 3732 w 3732"/>
              <a:gd name="T21" fmla="*/ 720 h 175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32" h="1750">
                <a:moveTo>
                  <a:pt x="0" y="1750"/>
                </a:moveTo>
                <a:cubicBezTo>
                  <a:pt x="51" y="1745"/>
                  <a:pt x="102" y="1740"/>
                  <a:pt x="196" y="1701"/>
                </a:cubicBezTo>
                <a:cubicBezTo>
                  <a:pt x="290" y="1662"/>
                  <a:pt x="456" y="1615"/>
                  <a:pt x="564" y="1517"/>
                </a:cubicBezTo>
                <a:cubicBezTo>
                  <a:pt x="672" y="1419"/>
                  <a:pt x="747" y="1291"/>
                  <a:pt x="846" y="1112"/>
                </a:cubicBezTo>
                <a:cubicBezTo>
                  <a:pt x="945" y="933"/>
                  <a:pt x="1044" y="616"/>
                  <a:pt x="1158" y="445"/>
                </a:cubicBezTo>
                <a:cubicBezTo>
                  <a:pt x="1272" y="274"/>
                  <a:pt x="1411" y="162"/>
                  <a:pt x="1532" y="89"/>
                </a:cubicBezTo>
                <a:cubicBezTo>
                  <a:pt x="1653" y="16"/>
                  <a:pt x="1785" y="17"/>
                  <a:pt x="1887" y="9"/>
                </a:cubicBezTo>
                <a:cubicBezTo>
                  <a:pt x="1989" y="1"/>
                  <a:pt x="2029" y="0"/>
                  <a:pt x="2145" y="40"/>
                </a:cubicBezTo>
                <a:cubicBezTo>
                  <a:pt x="2261" y="80"/>
                  <a:pt x="2400" y="152"/>
                  <a:pt x="2586" y="248"/>
                </a:cubicBezTo>
                <a:cubicBezTo>
                  <a:pt x="2772" y="344"/>
                  <a:pt x="3069" y="537"/>
                  <a:pt x="3260" y="616"/>
                </a:cubicBezTo>
                <a:cubicBezTo>
                  <a:pt x="3451" y="695"/>
                  <a:pt x="3653" y="703"/>
                  <a:pt x="3732" y="720"/>
                </a:cubicBezTo>
              </a:path>
            </a:pathLst>
          </a:custGeom>
          <a:noFill/>
          <a:ln w="19050">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7095" name="Line 7"/>
          <p:cNvSpPr>
            <a:spLocks noChangeShapeType="1"/>
          </p:cNvSpPr>
          <p:nvPr/>
        </p:nvSpPr>
        <p:spPr bwMode="auto">
          <a:xfrm>
            <a:off x="5084763" y="3930650"/>
            <a:ext cx="2722562" cy="0"/>
          </a:xfrm>
          <a:prstGeom prst="line">
            <a:avLst/>
          </a:prstGeom>
          <a:noFill/>
          <a:ln w="9525">
            <a:solidFill>
              <a:srgbClr val="0080FF"/>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7096" name="Line 8"/>
          <p:cNvSpPr>
            <a:spLocks noChangeShapeType="1"/>
          </p:cNvSpPr>
          <p:nvPr/>
        </p:nvSpPr>
        <p:spPr bwMode="auto">
          <a:xfrm>
            <a:off x="6076950" y="3181350"/>
            <a:ext cx="0" cy="973138"/>
          </a:xfrm>
          <a:prstGeom prst="line">
            <a:avLst/>
          </a:prstGeom>
          <a:noFill/>
          <a:ln w="9525">
            <a:solidFill>
              <a:srgbClr val="0080FF"/>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7097" name="Text Box 9"/>
          <p:cNvSpPr txBox="1">
            <a:spLocks noChangeArrowheads="1"/>
          </p:cNvSpPr>
          <p:nvPr/>
        </p:nvSpPr>
        <p:spPr bwMode="auto">
          <a:xfrm>
            <a:off x="6369050" y="3910013"/>
            <a:ext cx="26558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1400">
                <a:solidFill>
                  <a:srgbClr val="0080FF"/>
                </a:solidFill>
              </a:rPr>
              <a:t>Sustainability</a:t>
            </a:r>
          </a:p>
        </p:txBody>
      </p:sp>
      <p:sp>
        <p:nvSpPr>
          <p:cNvPr id="217098" name="Text Box 10"/>
          <p:cNvSpPr txBox="1">
            <a:spLocks noChangeArrowheads="1"/>
          </p:cNvSpPr>
          <p:nvPr/>
        </p:nvSpPr>
        <p:spPr bwMode="auto">
          <a:xfrm>
            <a:off x="6127750" y="3162300"/>
            <a:ext cx="74930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1400">
                <a:solidFill>
                  <a:srgbClr val="0080FF"/>
                </a:solidFill>
              </a:rPr>
              <a:t>Peak ROIC</a:t>
            </a:r>
          </a:p>
        </p:txBody>
      </p:sp>
      <p:sp>
        <p:nvSpPr>
          <p:cNvPr id="217099" name="Text Box 11"/>
          <p:cNvSpPr txBox="1">
            <a:spLocks noChangeArrowheads="1"/>
          </p:cNvSpPr>
          <p:nvPr/>
        </p:nvSpPr>
        <p:spPr bwMode="auto">
          <a:xfrm>
            <a:off x="3227389" y="3959225"/>
            <a:ext cx="126523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1400"/>
              <a:t>WACC</a:t>
            </a:r>
          </a:p>
        </p:txBody>
      </p:sp>
      <p:sp>
        <p:nvSpPr>
          <p:cNvPr id="217100" name="Text Box 12"/>
          <p:cNvSpPr txBox="1">
            <a:spLocks noChangeArrowheads="1"/>
          </p:cNvSpPr>
          <p:nvPr/>
        </p:nvSpPr>
        <p:spPr bwMode="auto">
          <a:xfrm rot="16200000">
            <a:off x="1786732" y="3131344"/>
            <a:ext cx="22463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1600">
                <a:solidFill>
                  <a:srgbClr val="000054"/>
                </a:solidFill>
              </a:rPr>
              <a:t>Projected ROIC</a:t>
            </a:r>
          </a:p>
        </p:txBody>
      </p:sp>
      <p:sp>
        <p:nvSpPr>
          <p:cNvPr id="217101" name="Text Box 13"/>
          <p:cNvSpPr txBox="1">
            <a:spLocks noChangeArrowheads="1"/>
          </p:cNvSpPr>
          <p:nvPr/>
        </p:nvSpPr>
        <p:spPr bwMode="auto">
          <a:xfrm>
            <a:off x="8789989" y="5613400"/>
            <a:ext cx="8858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1600">
                <a:solidFill>
                  <a:srgbClr val="000054"/>
                </a:solidFill>
              </a:rPr>
              <a:t>Time</a:t>
            </a:r>
          </a:p>
        </p:txBody>
      </p:sp>
      <p:sp>
        <p:nvSpPr>
          <p:cNvPr id="217102" name="AutoShape 14"/>
          <p:cNvSpPr>
            <a:spLocks noChangeArrowheads="1"/>
          </p:cNvSpPr>
          <p:nvPr/>
        </p:nvSpPr>
        <p:spPr bwMode="auto">
          <a:xfrm>
            <a:off x="8012114" y="2151064"/>
            <a:ext cx="700087" cy="1671637"/>
          </a:xfrm>
          <a:prstGeom prst="upArrow">
            <a:avLst>
              <a:gd name="adj1" fmla="val 50000"/>
              <a:gd name="adj2" fmla="val 59694"/>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r>
              <a:rPr lang="en-GB" altLang="en-US" sz="1600">
                <a:solidFill>
                  <a:srgbClr val="000054"/>
                </a:solidFill>
              </a:rPr>
              <a:t>Strategy</a:t>
            </a:r>
          </a:p>
        </p:txBody>
      </p:sp>
      <p:sp>
        <p:nvSpPr>
          <p:cNvPr id="217103" name="AutoShape 15"/>
          <p:cNvSpPr>
            <a:spLocks noChangeArrowheads="1"/>
          </p:cNvSpPr>
          <p:nvPr/>
        </p:nvSpPr>
        <p:spPr bwMode="auto">
          <a:xfrm rot="10800000">
            <a:off x="8956675" y="2184400"/>
            <a:ext cx="700088" cy="1671638"/>
          </a:xfrm>
          <a:prstGeom prst="upArrow">
            <a:avLst>
              <a:gd name="adj1" fmla="val 50000"/>
              <a:gd name="adj2" fmla="val 59694"/>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a:r>
              <a:rPr lang="en-GB" altLang="en-US" sz="1600">
                <a:solidFill>
                  <a:srgbClr val="000054"/>
                </a:solidFill>
              </a:rPr>
              <a:t>Competition</a:t>
            </a:r>
          </a:p>
        </p:txBody>
      </p:sp>
    </p:spTree>
    <p:extLst>
      <p:ext uri="{BB962C8B-B14F-4D97-AF65-F5344CB8AC3E}">
        <p14:creationId xmlns:p14="http://schemas.microsoft.com/office/powerpoint/2010/main" val="201250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2"/>
          <p:cNvSpPr>
            <a:spLocks noGrp="1" noChangeArrowheads="1"/>
          </p:cNvSpPr>
          <p:nvPr>
            <p:ph type="title"/>
          </p:nvPr>
        </p:nvSpPr>
        <p:spPr/>
        <p:txBody>
          <a:bodyPr/>
          <a:lstStyle/>
          <a:p>
            <a:r>
              <a:rPr lang="en-GB" altLang="en-US" dirty="0"/>
              <a:t>What is Shareholder Value?</a:t>
            </a:r>
          </a:p>
        </p:txBody>
      </p:sp>
      <p:sp>
        <p:nvSpPr>
          <p:cNvPr id="2" name="Segnaposto contenuto 1"/>
          <p:cNvSpPr>
            <a:spLocks noGrp="1"/>
          </p:cNvSpPr>
          <p:nvPr>
            <p:ph idx="1"/>
          </p:nvPr>
        </p:nvSpPr>
        <p:spPr/>
        <p:txBody>
          <a:bodyPr/>
          <a:lstStyle/>
          <a:p>
            <a:endParaRPr lang="it-IT"/>
          </a:p>
        </p:txBody>
      </p:sp>
      <p:sp>
        <p:nvSpPr>
          <p:cNvPr id="232451" name="Text Box 3"/>
          <p:cNvSpPr txBox="1">
            <a:spLocks noChangeArrowheads="1"/>
          </p:cNvSpPr>
          <p:nvPr/>
        </p:nvSpPr>
        <p:spPr bwMode="auto">
          <a:xfrm>
            <a:off x="2294007" y="1533112"/>
            <a:ext cx="6873875" cy="45243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107763" dir="2700000" algn="ctr" rotWithShape="0">
                    <a:schemeClr val="tx1"/>
                  </a:outerShdw>
                </a:effectLst>
              </a14:hiddenEffects>
            </a:ext>
          </a:extLst>
        </p:spPr>
        <p:txBody>
          <a:bodyPr>
            <a:spAutoFit/>
          </a:bodyP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pPr algn="ctr" eaLnBrk="1" hangingPunct="1"/>
            <a:r>
              <a:rPr lang="en-GB" altLang="en-US" dirty="0">
                <a:latin typeface="Tahoma" panose="020B0604030504040204" pitchFamily="34" charset="0"/>
              </a:rPr>
              <a:t>“Is it any wonder we have seen the recent stock market bubble burst when it was originally inflated by management who believed that share price was driven by growing earnings  per share?  </a:t>
            </a:r>
          </a:p>
          <a:p>
            <a:pPr algn="ctr" eaLnBrk="1" hangingPunct="1"/>
            <a:r>
              <a:rPr lang="en-GB" altLang="en-US" dirty="0">
                <a:latin typeface="Tahoma" panose="020B0604030504040204" pitchFamily="34" charset="0"/>
              </a:rPr>
              <a:t>How wrong could they be?  </a:t>
            </a:r>
          </a:p>
          <a:p>
            <a:pPr algn="ctr" eaLnBrk="1" hangingPunct="1"/>
            <a:endParaRPr lang="en-GB" altLang="en-US" dirty="0">
              <a:latin typeface="Tahoma" panose="020B0604030504040204" pitchFamily="34" charset="0"/>
            </a:endParaRPr>
          </a:p>
          <a:p>
            <a:pPr algn="ctr" eaLnBrk="1" hangingPunct="1"/>
            <a:r>
              <a:rPr lang="en-GB" altLang="en-US" dirty="0">
                <a:latin typeface="Tahoma" panose="020B0604030504040204" pitchFamily="34" charset="0"/>
              </a:rPr>
              <a:t>The real value is the economic value, which is the net present value of future cash flows discounted at the weighted average cost of capital”.  </a:t>
            </a:r>
          </a:p>
          <a:p>
            <a:pPr algn="just" eaLnBrk="1" hangingPunct="1"/>
            <a:endParaRPr lang="en-GB" altLang="en-US" dirty="0">
              <a:solidFill>
                <a:schemeClr val="accent2"/>
              </a:solidFill>
              <a:latin typeface="Tahoma" panose="020B0604030504040204" pitchFamily="34" charset="0"/>
            </a:endParaRPr>
          </a:p>
          <a:p>
            <a:pPr algn="ctr" eaLnBrk="1" hangingPunct="1"/>
            <a:r>
              <a:rPr lang="en-GB" altLang="en-US" b="1" dirty="0">
                <a:solidFill>
                  <a:srgbClr val="0080FF"/>
                </a:solidFill>
                <a:latin typeface="Tahoma" panose="020B0604030504040204" pitchFamily="34" charset="0"/>
              </a:rPr>
              <a:t>Ken Lever, Finance Director, Tomkins.</a:t>
            </a:r>
          </a:p>
        </p:txBody>
      </p:sp>
    </p:spTree>
    <p:extLst>
      <p:ext uri="{BB962C8B-B14F-4D97-AF65-F5344CB8AC3E}">
        <p14:creationId xmlns:p14="http://schemas.microsoft.com/office/powerpoint/2010/main" val="38265088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p:txBody>
          <a:bodyPr>
            <a:normAutofit fontScale="90000"/>
          </a:bodyPr>
          <a:lstStyle/>
          <a:p>
            <a:r>
              <a:rPr lang="en-GB" altLang="en-US" sz="3600" dirty="0"/>
              <a:t>The key questions to consider when forecasting</a:t>
            </a:r>
          </a:p>
        </p:txBody>
      </p:sp>
      <p:sp>
        <p:nvSpPr>
          <p:cNvPr id="218115" name="Rectangle 3"/>
          <p:cNvSpPr>
            <a:spLocks noGrp="1" noChangeArrowheads="1"/>
          </p:cNvSpPr>
          <p:nvPr>
            <p:ph idx="1"/>
          </p:nvPr>
        </p:nvSpPr>
        <p:spPr/>
        <p:txBody>
          <a:bodyPr>
            <a:normAutofit fontScale="62500" lnSpcReduction="20000"/>
          </a:bodyPr>
          <a:lstStyle/>
          <a:p>
            <a:r>
              <a:rPr lang="en-GB" altLang="en-US" sz="3600" dirty="0"/>
              <a:t>Can the company charge a price premium for its products or services</a:t>
            </a:r>
            <a:r>
              <a:rPr lang="en-GB" altLang="en-US" sz="3600" dirty="0" smtClean="0"/>
              <a:t>?</a:t>
            </a:r>
          </a:p>
          <a:p>
            <a:endParaRPr lang="en-GB" altLang="en-US" sz="3600" dirty="0"/>
          </a:p>
          <a:p>
            <a:r>
              <a:rPr lang="en-GB" altLang="en-US" sz="3600" dirty="0"/>
              <a:t>Does the company have lower unit costs than its competition</a:t>
            </a:r>
            <a:r>
              <a:rPr lang="en-GB" altLang="en-US" sz="3600" dirty="0" smtClean="0"/>
              <a:t>?</a:t>
            </a:r>
          </a:p>
          <a:p>
            <a:endParaRPr lang="en-GB" altLang="en-US" sz="3600" dirty="0"/>
          </a:p>
          <a:p>
            <a:r>
              <a:rPr lang="en-GB" altLang="en-US" sz="3600" dirty="0"/>
              <a:t>Can the company sell more products or services per pound of capital invested</a:t>
            </a:r>
            <a:r>
              <a:rPr lang="en-GB" altLang="en-US" sz="3600" dirty="0" smtClean="0"/>
              <a:t>?</a:t>
            </a:r>
          </a:p>
          <a:p>
            <a:endParaRPr lang="en-GB" altLang="en-US" sz="3600" dirty="0"/>
          </a:p>
          <a:p>
            <a:r>
              <a:rPr lang="en-GB" altLang="en-US" sz="3600" dirty="0"/>
              <a:t>How intense is the competition? (increases ROIC decay</a:t>
            </a:r>
            <a:r>
              <a:rPr lang="en-GB" altLang="en-US" sz="3600" dirty="0" smtClean="0"/>
              <a:t>)</a:t>
            </a:r>
          </a:p>
          <a:p>
            <a:endParaRPr lang="en-GB" altLang="en-US" sz="3600" dirty="0"/>
          </a:p>
          <a:p>
            <a:r>
              <a:rPr lang="en-GB" altLang="en-US" sz="3600" dirty="0"/>
              <a:t>How likely is it that the strategy will continue to sustain competitive advantage? (decreases ROIC decay)</a:t>
            </a:r>
          </a:p>
        </p:txBody>
      </p:sp>
    </p:spTree>
    <p:extLst>
      <p:ext uri="{BB962C8B-B14F-4D97-AF65-F5344CB8AC3E}">
        <p14:creationId xmlns:p14="http://schemas.microsoft.com/office/powerpoint/2010/main" val="39079356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p:txBody>
          <a:bodyPr/>
          <a:lstStyle/>
          <a:p>
            <a:r>
              <a:rPr lang="en-GB" altLang="en-US"/>
              <a:t>The analysis of historical performance</a:t>
            </a:r>
          </a:p>
        </p:txBody>
      </p:sp>
      <p:sp>
        <p:nvSpPr>
          <p:cNvPr id="219139" name="Rectangle 3"/>
          <p:cNvSpPr>
            <a:spLocks noGrp="1" noChangeArrowheads="1"/>
          </p:cNvSpPr>
          <p:nvPr>
            <p:ph idx="1"/>
          </p:nvPr>
        </p:nvSpPr>
        <p:spPr/>
        <p:txBody>
          <a:bodyPr/>
          <a:lstStyle/>
          <a:p>
            <a:pPr marL="381000" indent="-381000">
              <a:buFontTx/>
              <a:buAutoNum type="arabicPeriod"/>
            </a:pPr>
            <a:r>
              <a:rPr lang="en-GB" altLang="en-US" sz="2400" dirty="0"/>
              <a:t>Reorganise the financial statements to reflect economic instead of accounting performance. Create new numbers such as Net Operating Profit Less Adjusted Tax (NOPLAT), Invested Capital and Free Cash Flow (FCF</a:t>
            </a:r>
            <a:r>
              <a:rPr lang="en-GB" altLang="en-US" sz="2400" dirty="0" smtClean="0"/>
              <a:t>)</a:t>
            </a:r>
          </a:p>
          <a:p>
            <a:pPr marL="457200" indent="-457200">
              <a:buFont typeface="+mj-lt"/>
              <a:buAutoNum type="arabicPeriod"/>
            </a:pPr>
            <a:endParaRPr lang="en-GB" altLang="en-US" sz="2400" dirty="0"/>
          </a:p>
          <a:p>
            <a:pPr marL="381000" indent="-381000">
              <a:buFontTx/>
              <a:buAutoNum type="arabicPeriod"/>
            </a:pPr>
            <a:r>
              <a:rPr lang="en-GB" altLang="en-US" sz="2400" dirty="0"/>
              <a:t>Measure and analyse the company’s ROIC to obtain a value-based understanding of margin management and capital </a:t>
            </a:r>
            <a:r>
              <a:rPr lang="en-GB" altLang="en-US" sz="2400" dirty="0" smtClean="0"/>
              <a:t>efficiency</a:t>
            </a:r>
          </a:p>
          <a:p>
            <a:pPr marL="457200" indent="-457200">
              <a:buFont typeface="+mj-lt"/>
              <a:buAutoNum type="arabicPeriod"/>
            </a:pPr>
            <a:endParaRPr lang="en-GB" altLang="en-US" sz="2400" dirty="0"/>
          </a:p>
          <a:p>
            <a:pPr marL="381000" indent="-381000">
              <a:buFontTx/>
              <a:buAutoNum type="arabicPeriod"/>
            </a:pPr>
            <a:r>
              <a:rPr lang="en-GB" altLang="en-US" sz="2400" dirty="0"/>
              <a:t>Break down revenue growth into its four components: organic, currency effects, acquisitions, accounting changes</a:t>
            </a:r>
          </a:p>
        </p:txBody>
      </p:sp>
    </p:spTree>
    <p:extLst>
      <p:ext uri="{BB962C8B-B14F-4D97-AF65-F5344CB8AC3E}">
        <p14:creationId xmlns:p14="http://schemas.microsoft.com/office/powerpoint/2010/main" val="1860402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title"/>
          </p:nvPr>
        </p:nvSpPr>
        <p:spPr/>
        <p:txBody>
          <a:bodyPr/>
          <a:lstStyle/>
          <a:p>
            <a:r>
              <a:rPr lang="en-GB" altLang="en-US" sz="2800"/>
              <a:t>Reorganising the financial statements - definitions</a:t>
            </a:r>
          </a:p>
        </p:txBody>
      </p:sp>
      <p:sp>
        <p:nvSpPr>
          <p:cNvPr id="220163" name="Rectangle 3"/>
          <p:cNvSpPr>
            <a:spLocks noGrp="1" noChangeArrowheads="1"/>
          </p:cNvSpPr>
          <p:nvPr>
            <p:ph type="body" sz="half" idx="1"/>
          </p:nvPr>
        </p:nvSpPr>
        <p:spPr/>
        <p:txBody>
          <a:bodyPr/>
          <a:lstStyle/>
          <a:p>
            <a:r>
              <a:rPr lang="en-GB" altLang="en-US" dirty="0"/>
              <a:t>NOPLAT = the total after tax operating income available to all financial investors</a:t>
            </a:r>
          </a:p>
          <a:p>
            <a:r>
              <a:rPr lang="en-GB" altLang="en-US" dirty="0"/>
              <a:t>Invested capital = the operating assets of the business minus the operating liabilities</a:t>
            </a:r>
          </a:p>
          <a:p>
            <a:r>
              <a:rPr lang="en-GB" altLang="en-US" dirty="0"/>
              <a:t>ROIC and FCF both rely on NOPLAT and Invested Capital</a:t>
            </a:r>
          </a:p>
          <a:p>
            <a:endParaRPr lang="en-GB" altLang="en-US" sz="1800" dirty="0"/>
          </a:p>
        </p:txBody>
      </p:sp>
      <p:graphicFrame>
        <p:nvGraphicFramePr>
          <p:cNvPr id="220164" name="Object 4"/>
          <p:cNvGraphicFramePr>
            <a:graphicFrameLocks noGrp="1" noChangeAspect="1"/>
          </p:cNvGraphicFramePr>
          <p:nvPr>
            <p:ph sz="quarter" idx="2"/>
          </p:nvPr>
        </p:nvGraphicFramePr>
        <p:xfrm>
          <a:off x="8020050" y="2474913"/>
          <a:ext cx="114300" cy="215900"/>
        </p:xfrm>
        <a:graphic>
          <a:graphicData uri="http://schemas.openxmlformats.org/presentationml/2006/ole">
            <mc:AlternateContent xmlns:mc="http://schemas.openxmlformats.org/markup-compatibility/2006">
              <mc:Choice xmlns:v="urn:schemas-microsoft-com:vml" Requires="v">
                <p:oleObj spid="_x0000_s5137" name="Equation" r:id="rId3" imgW="114120" imgH="215640" progId="Equation.3">
                  <p:embed/>
                </p:oleObj>
              </mc:Choice>
              <mc:Fallback>
                <p:oleObj name="Equation" r:id="rId3" imgW="114120" imgH="215640" progId="Equation.3">
                  <p:embed/>
                  <p:pic>
                    <p:nvPicPr>
                      <p:cNvPr id="220164"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20050" y="2474913"/>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20165" name="Object 5"/>
          <p:cNvGraphicFramePr>
            <a:graphicFrameLocks noGrp="1" noChangeAspect="1"/>
          </p:cNvGraphicFramePr>
          <p:nvPr>
            <p:ph sz="quarter" idx="3"/>
          </p:nvPr>
        </p:nvGraphicFramePr>
        <p:xfrm>
          <a:off x="6762750" y="1916113"/>
          <a:ext cx="2970213" cy="795337"/>
        </p:xfrm>
        <a:graphic>
          <a:graphicData uri="http://schemas.openxmlformats.org/presentationml/2006/ole">
            <mc:AlternateContent xmlns:mc="http://schemas.openxmlformats.org/markup-compatibility/2006">
              <mc:Choice xmlns:v="urn:schemas-microsoft-com:vml" Requires="v">
                <p:oleObj spid="_x0000_s5138" name="Equation" r:id="rId5" imgW="1612800" imgH="431640" progId="Equation.3">
                  <p:embed/>
                </p:oleObj>
              </mc:Choice>
              <mc:Fallback>
                <p:oleObj name="Equation" r:id="rId5" imgW="1612800" imgH="431640" progId="Equation.3">
                  <p:embed/>
                  <p:pic>
                    <p:nvPicPr>
                      <p:cNvPr id="220165"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62750" y="1916113"/>
                        <a:ext cx="2970213" cy="7953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220166" name="Object 6"/>
          <p:cNvGraphicFramePr>
            <a:graphicFrameLocks noChangeAspect="1"/>
          </p:cNvGraphicFramePr>
          <p:nvPr/>
        </p:nvGraphicFramePr>
        <p:xfrm>
          <a:off x="6823075" y="4141789"/>
          <a:ext cx="3233738" cy="700087"/>
        </p:xfrm>
        <a:graphic>
          <a:graphicData uri="http://schemas.openxmlformats.org/presentationml/2006/ole">
            <mc:AlternateContent xmlns:mc="http://schemas.openxmlformats.org/markup-compatibility/2006">
              <mc:Choice xmlns:v="urn:schemas-microsoft-com:vml" Requires="v">
                <p:oleObj spid="_x0000_s5139" name="Equation" r:id="rId7" imgW="1993680" imgH="431640" progId="Equation.3">
                  <p:embed/>
                </p:oleObj>
              </mc:Choice>
              <mc:Fallback>
                <p:oleObj name="Equation" r:id="rId7" imgW="1993680" imgH="431640" progId="Equation.3">
                  <p:embed/>
                  <p:pic>
                    <p:nvPicPr>
                      <p:cNvPr id="220166"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23075" y="4141789"/>
                        <a:ext cx="3233738" cy="7000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3670375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p:txBody>
          <a:bodyPr/>
          <a:lstStyle/>
          <a:p>
            <a:r>
              <a:rPr lang="en-GB" altLang="en-US" sz="2800"/>
              <a:t>Reorganising the financial statements – invested capital example</a:t>
            </a:r>
          </a:p>
        </p:txBody>
      </p:sp>
      <p:graphicFrame>
        <p:nvGraphicFramePr>
          <p:cNvPr id="221187" name="Group 3"/>
          <p:cNvGraphicFramePr>
            <a:graphicFrameLocks noGrp="1"/>
          </p:cNvGraphicFramePr>
          <p:nvPr>
            <p:ph idx="1"/>
            <p:extLst>
              <p:ext uri="{D42A27DB-BD31-4B8C-83A1-F6EECF244321}">
                <p14:modId xmlns:p14="http://schemas.microsoft.com/office/powerpoint/2010/main" val="3894894309"/>
              </p:ext>
            </p:extLst>
          </p:nvPr>
        </p:nvGraphicFramePr>
        <p:xfrm>
          <a:off x="609600" y="1050925"/>
          <a:ext cx="11247437" cy="5516880"/>
        </p:xfrm>
        <a:graphic>
          <a:graphicData uri="http://schemas.openxmlformats.org/drawingml/2006/table">
            <a:tbl>
              <a:tblPr/>
              <a:tblGrid>
                <a:gridCol w="3437585">
                  <a:extLst>
                    <a:ext uri="{9D8B030D-6E8A-4147-A177-3AD203B41FA5}">
                      <a16:colId xmlns:a16="http://schemas.microsoft.com/office/drawing/2014/main" val="2720163046"/>
                    </a:ext>
                  </a:extLst>
                </a:gridCol>
                <a:gridCol w="1637370">
                  <a:extLst>
                    <a:ext uri="{9D8B030D-6E8A-4147-A177-3AD203B41FA5}">
                      <a16:colId xmlns:a16="http://schemas.microsoft.com/office/drawing/2014/main" val="4211326623"/>
                    </a:ext>
                  </a:extLst>
                </a:gridCol>
                <a:gridCol w="1632908">
                  <a:extLst>
                    <a:ext uri="{9D8B030D-6E8A-4147-A177-3AD203B41FA5}">
                      <a16:colId xmlns:a16="http://schemas.microsoft.com/office/drawing/2014/main" val="4016439934"/>
                    </a:ext>
                  </a:extLst>
                </a:gridCol>
                <a:gridCol w="321228">
                  <a:extLst>
                    <a:ext uri="{9D8B030D-6E8A-4147-A177-3AD203B41FA5}">
                      <a16:colId xmlns:a16="http://schemas.microsoft.com/office/drawing/2014/main" val="1436676315"/>
                    </a:ext>
                  </a:extLst>
                </a:gridCol>
                <a:gridCol w="2946819">
                  <a:extLst>
                    <a:ext uri="{9D8B030D-6E8A-4147-A177-3AD203B41FA5}">
                      <a16:colId xmlns:a16="http://schemas.microsoft.com/office/drawing/2014/main" val="995978742"/>
                    </a:ext>
                  </a:extLst>
                </a:gridCol>
                <a:gridCol w="1271527">
                  <a:extLst>
                    <a:ext uri="{9D8B030D-6E8A-4147-A177-3AD203B41FA5}">
                      <a16:colId xmlns:a16="http://schemas.microsoft.com/office/drawing/2014/main" val="519623670"/>
                    </a:ext>
                  </a:extLst>
                </a:gridCol>
              </a:tblGrid>
              <a:tr h="142240">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Accountants approach</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cap="flat">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Invested Capital</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23926028"/>
                  </a:ext>
                </a:extLst>
              </a:tr>
              <a:tr h="0">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cap="flat">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1200" b="1" i="0" u="none" strike="noStrike" cap="none" normalizeH="0" baseline="0">
                          <a:ln>
                            <a:noFill/>
                          </a:ln>
                          <a:solidFill>
                            <a:srgbClr val="0080FF"/>
                          </a:solidFill>
                          <a:effectLst/>
                          <a:latin typeface="Arial" panose="020B0604020202020204" pitchFamily="34" charset="0"/>
                          <a:ea typeface="ヒラギノ角ゴ Pro W3" pitchFamily="-32" charset="-128"/>
                        </a:rPr>
                        <a:t>Prior Year</a:t>
                      </a:r>
                    </a:p>
                  </a:txBody>
                  <a:tcPr marL="128491" marR="128491"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1200" b="1" i="0" u="none" strike="noStrike" cap="none" normalizeH="0" baseline="0">
                          <a:ln>
                            <a:noFill/>
                          </a:ln>
                          <a:solidFill>
                            <a:schemeClr val="tx1"/>
                          </a:solidFill>
                          <a:effectLst/>
                          <a:latin typeface="Arial" panose="020B0604020202020204" pitchFamily="34" charset="0"/>
                          <a:ea typeface="ヒラギノ角ゴ Pro W3" pitchFamily="-32" charset="-128"/>
                        </a:rPr>
                        <a:t>Current year</a:t>
                      </a:r>
                    </a:p>
                  </a:txBody>
                  <a:tcPr marL="128491" marR="128491"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200" b="1" i="0" u="none" strike="noStrike" cap="none" normalizeH="0" baseline="0">
                          <a:ln>
                            <a:noFill/>
                          </a:ln>
                          <a:solidFill>
                            <a:schemeClr val="tx1"/>
                          </a:solidFill>
                          <a:effectLst/>
                          <a:latin typeface="Arial" panose="020B0604020202020204" pitchFamily="34" charset="0"/>
                          <a:ea typeface="ヒラギノ角ゴ Pro W3" pitchFamily="-32" charset="-128"/>
                        </a:rPr>
                        <a:t>Current Year</a:t>
                      </a:r>
                    </a:p>
                  </a:txBody>
                  <a:tcPr marL="128491" marR="128491"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546795261"/>
                  </a:ext>
                </a:extLst>
              </a:tr>
              <a:tr h="203200">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latin typeface="Arial" panose="020B0604020202020204" pitchFamily="34" charset="0"/>
                          <a:ea typeface="ヒラギノ角ゴ Pro W3" pitchFamily="-32" charset="-128"/>
                          <a:cs typeface="Arial" panose="020B0604020202020204" pitchFamily="34" charset="0"/>
                        </a:rPr>
                        <a:t>Assets</a:t>
                      </a:r>
                      <a:endParaRPr kumimoji="0" lang="en-US" altLang="en-US" sz="1200" b="1" i="0" u="none" strike="noStrike" cap="none" normalizeH="0" baseline="0" dirty="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cap="flat">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rgbClr val="0080FF"/>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387274821"/>
                  </a:ext>
                </a:extLst>
              </a:tr>
              <a:tr h="203200">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Inventory</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1" i="1" u="none" strike="noStrike" cap="none" normalizeH="0" baseline="0">
                          <a:ln>
                            <a:noFill/>
                          </a:ln>
                          <a:solidFill>
                            <a:srgbClr val="0080FF"/>
                          </a:solidFill>
                          <a:effectLst/>
                          <a:latin typeface="Arial" panose="020B0604020202020204" pitchFamily="34" charset="0"/>
                          <a:ea typeface="ヒラギノ角ゴ Pro W3" pitchFamily="-32" charset="-128"/>
                          <a:cs typeface="Times New Roman" panose="02020603050405020304" pitchFamily="18" charset="0"/>
                        </a:rPr>
                        <a:t>200</a:t>
                      </a:r>
                    </a:p>
                  </a:txBody>
                  <a:tcPr marL="128491" marR="128491"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225</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Inventory</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225</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427803260"/>
                  </a:ext>
                </a:extLst>
              </a:tr>
              <a:tr h="209550">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Net PP&amp;E</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1" i="1" u="none" strike="noStrike" cap="none" normalizeH="0" baseline="0">
                          <a:ln>
                            <a:noFill/>
                          </a:ln>
                          <a:solidFill>
                            <a:srgbClr val="0080FF"/>
                          </a:solidFill>
                          <a:effectLst/>
                          <a:latin typeface="Arial" panose="020B0604020202020204" pitchFamily="34" charset="0"/>
                          <a:ea typeface="ヒラギノ角ゴ Pro W3" pitchFamily="-32" charset="-128"/>
                          <a:cs typeface="Times New Roman" panose="02020603050405020304" pitchFamily="18" charset="0"/>
                        </a:rPr>
                        <a:t>300</a:t>
                      </a:r>
                    </a:p>
                  </a:txBody>
                  <a:tcPr marL="128491" marR="128491"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Arial" panose="020B0604020202020204" pitchFamily="34" charset="0"/>
                          <a:ea typeface="ヒラギノ角ゴ Pro W3" pitchFamily="-32" charset="-128"/>
                          <a:cs typeface="Arial" panose="020B0604020202020204" pitchFamily="34" charset="0"/>
                        </a:rPr>
                        <a:t>350</a:t>
                      </a:r>
                      <a:endParaRPr kumimoji="0" lang="en-US" altLang="en-US" sz="1200" b="1" i="0" u="none" strike="noStrike" cap="none" normalizeH="0" baseline="0" dirty="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Accounts payable</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(150)</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40018211"/>
                  </a:ext>
                </a:extLst>
              </a:tr>
              <a:tr h="203200">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Equity investments</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1" i="1" u="none" strike="noStrike" cap="none" normalizeH="0" baseline="0">
                          <a:ln>
                            <a:noFill/>
                          </a:ln>
                          <a:solidFill>
                            <a:srgbClr val="0080FF"/>
                          </a:solidFill>
                          <a:effectLst/>
                          <a:latin typeface="Arial" panose="020B0604020202020204" pitchFamily="34" charset="0"/>
                          <a:ea typeface="ヒラギノ角ゴ Pro W3" pitchFamily="-32" charset="-128"/>
                          <a:cs typeface="Times New Roman" panose="02020603050405020304" pitchFamily="18" charset="0"/>
                        </a:rPr>
                        <a:t>15</a:t>
                      </a:r>
                    </a:p>
                  </a:txBody>
                  <a:tcPr marL="128491" marR="128491"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25</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Operating working capital</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75</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2081912006"/>
                  </a:ext>
                </a:extLst>
              </a:tr>
              <a:tr h="203200">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Total assets</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1" i="1" u="none" strike="noStrike" cap="none" normalizeH="0" baseline="0">
                          <a:ln>
                            <a:noFill/>
                          </a:ln>
                          <a:solidFill>
                            <a:srgbClr val="0080FF"/>
                          </a:solidFill>
                          <a:effectLst/>
                          <a:latin typeface="Arial" panose="020B0604020202020204" pitchFamily="34" charset="0"/>
                          <a:ea typeface="ヒラギノ角ゴ Pro W3" pitchFamily="-32" charset="-128"/>
                          <a:cs typeface="Times New Roman" panose="02020603050405020304" pitchFamily="18" charset="0"/>
                        </a:rPr>
                        <a:t>515</a:t>
                      </a:r>
                    </a:p>
                  </a:txBody>
                  <a:tcPr marL="128491" marR="128491"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600</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946364948"/>
                  </a:ext>
                </a:extLst>
              </a:tr>
              <a:tr h="203200">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cap="flat">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altLang="en-US" sz="1200" b="0" i="1" u="none" strike="noStrike" cap="none" normalizeH="0" baseline="0">
                        <a:ln>
                          <a:noFill/>
                        </a:ln>
                        <a:solidFill>
                          <a:srgbClr val="0080FF"/>
                        </a:solidFill>
                        <a:effectLst/>
                        <a:latin typeface="Arial" panose="020B0604020202020204" pitchFamily="34" charset="0"/>
                        <a:ea typeface="ヒラギノ角ゴ Pro W3" pitchFamily="-32" charset="-128"/>
                      </a:endParaRPr>
                    </a:p>
                  </a:txBody>
                  <a:tcPr marL="128491" marR="128491"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Net PP&amp;E</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350</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44312864"/>
                  </a:ext>
                </a:extLst>
              </a:tr>
              <a:tr h="203200">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Liabilities and equity</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cap="flat">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altLang="en-US" sz="1200" b="0" i="1" u="none" strike="noStrike" cap="none" normalizeH="0" baseline="0">
                        <a:ln>
                          <a:noFill/>
                        </a:ln>
                        <a:solidFill>
                          <a:srgbClr val="0080FF"/>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705209263"/>
                  </a:ext>
                </a:extLst>
              </a:tr>
              <a:tr h="203200">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Accounts payable</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1" i="1" u="none" strike="noStrike" cap="none" normalizeH="0" baseline="0">
                          <a:ln>
                            <a:noFill/>
                          </a:ln>
                          <a:solidFill>
                            <a:srgbClr val="0080FF"/>
                          </a:solidFill>
                          <a:effectLst/>
                          <a:latin typeface="Arial" panose="020B0604020202020204" pitchFamily="34" charset="0"/>
                          <a:ea typeface="ヒラギノ角ゴ Pro W3" pitchFamily="-32" charset="-128"/>
                          <a:cs typeface="Times New Roman" panose="02020603050405020304" pitchFamily="18" charset="0"/>
                        </a:rPr>
                        <a:t>125</a:t>
                      </a:r>
                    </a:p>
                  </a:txBody>
                  <a:tcPr marL="128491" marR="128491"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150</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a:ln>
                            <a:noFill/>
                          </a:ln>
                          <a:solidFill>
                            <a:srgbClr val="FF3300"/>
                          </a:solidFill>
                          <a:effectLst/>
                          <a:latin typeface="Arial" panose="020B0604020202020204" pitchFamily="34" charset="0"/>
                          <a:ea typeface="ヒラギノ角ゴ Pro W3" pitchFamily="-32" charset="-128"/>
                          <a:cs typeface="Arial" panose="020B0604020202020204" pitchFamily="34" charset="0"/>
                        </a:rPr>
                        <a:t>Invested capital</a:t>
                      </a:r>
                      <a:endParaRPr kumimoji="0" lang="en-US" altLang="en-US" sz="1400" b="1" i="0" u="none" strike="noStrike" cap="none" normalizeH="0" baseline="0">
                        <a:ln>
                          <a:noFill/>
                        </a:ln>
                        <a:solidFill>
                          <a:srgbClr val="FF3300"/>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a:ln>
                            <a:noFill/>
                          </a:ln>
                          <a:solidFill>
                            <a:srgbClr val="FF3300"/>
                          </a:solidFill>
                          <a:effectLst/>
                          <a:latin typeface="Arial" panose="020B0604020202020204" pitchFamily="34" charset="0"/>
                          <a:ea typeface="ヒラギノ角ゴ Pro W3" pitchFamily="-32" charset="-128"/>
                          <a:cs typeface="Arial" panose="020B0604020202020204" pitchFamily="34" charset="0"/>
                        </a:rPr>
                        <a:t>425</a:t>
                      </a:r>
                      <a:endParaRPr kumimoji="0" lang="en-US" altLang="en-US" sz="1400" b="1" i="0" u="none" strike="noStrike" cap="none" normalizeH="0" baseline="0">
                        <a:ln>
                          <a:noFill/>
                        </a:ln>
                        <a:solidFill>
                          <a:srgbClr val="FF3300"/>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382329020"/>
                  </a:ext>
                </a:extLst>
              </a:tr>
              <a:tr h="203200">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Interest bearing debt</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1" i="1" u="none" strike="noStrike" cap="none" normalizeH="0" baseline="0">
                          <a:ln>
                            <a:noFill/>
                          </a:ln>
                          <a:solidFill>
                            <a:srgbClr val="0080FF"/>
                          </a:solidFill>
                          <a:effectLst/>
                          <a:latin typeface="Arial" panose="020B0604020202020204" pitchFamily="34" charset="0"/>
                          <a:ea typeface="ヒラギノ角ゴ Pro W3" pitchFamily="-32" charset="-128"/>
                          <a:cs typeface="Times New Roman" panose="02020603050405020304" pitchFamily="18" charset="0"/>
                        </a:rPr>
                        <a:t>225</a:t>
                      </a:r>
                    </a:p>
                  </a:txBody>
                  <a:tcPr marL="128491" marR="128491"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200</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270553656"/>
                  </a:ext>
                </a:extLst>
              </a:tr>
              <a:tr h="203200">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Share capital</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1" i="1" u="none" strike="noStrike" cap="none" normalizeH="0" baseline="0">
                          <a:ln>
                            <a:noFill/>
                          </a:ln>
                          <a:solidFill>
                            <a:srgbClr val="0080FF"/>
                          </a:solidFill>
                          <a:effectLst/>
                          <a:latin typeface="Arial" panose="020B0604020202020204" pitchFamily="34" charset="0"/>
                          <a:ea typeface="ヒラギノ角ゴ Pro W3" pitchFamily="-32" charset="-128"/>
                          <a:cs typeface="Times New Roman" panose="02020603050405020304" pitchFamily="18" charset="0"/>
                        </a:rPr>
                        <a:t>50</a:t>
                      </a:r>
                    </a:p>
                  </a:txBody>
                  <a:tcPr marL="128491" marR="128491"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50</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Non-operating assets</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25</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995252287"/>
                  </a:ext>
                </a:extLst>
              </a:tr>
              <a:tr h="203200">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Retained earnings</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1" i="1" u="none" strike="noStrike" cap="none" normalizeH="0" baseline="0">
                          <a:ln>
                            <a:noFill/>
                          </a:ln>
                          <a:solidFill>
                            <a:srgbClr val="0080FF"/>
                          </a:solidFill>
                          <a:effectLst/>
                          <a:latin typeface="Arial" panose="020B0604020202020204" pitchFamily="34" charset="0"/>
                          <a:ea typeface="ヒラギノ角ゴ Pro W3" pitchFamily="-32" charset="-128"/>
                          <a:cs typeface="Times New Roman" panose="02020603050405020304" pitchFamily="18" charset="0"/>
                        </a:rPr>
                        <a:t>115</a:t>
                      </a:r>
                    </a:p>
                  </a:txBody>
                  <a:tcPr marL="128491" marR="128491"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200</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3475563368"/>
                  </a:ext>
                </a:extLst>
              </a:tr>
              <a:tr h="203200">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Total liabilities and equity</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1" i="1" u="none" strike="noStrike" cap="none" normalizeH="0" baseline="0">
                          <a:ln>
                            <a:noFill/>
                          </a:ln>
                          <a:solidFill>
                            <a:srgbClr val="0080FF"/>
                          </a:solidFill>
                          <a:effectLst/>
                          <a:latin typeface="Arial" panose="020B0604020202020204" pitchFamily="34" charset="0"/>
                          <a:ea typeface="ヒラギノ角ゴ Pro W3" pitchFamily="-32" charset="-128"/>
                          <a:cs typeface="Times New Roman" panose="02020603050405020304" pitchFamily="18" charset="0"/>
                        </a:rPr>
                        <a:t>515</a:t>
                      </a:r>
                    </a:p>
                  </a:txBody>
                  <a:tcPr marL="128491" marR="128491"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600</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Total funds invested</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450</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46947397"/>
                  </a:ext>
                </a:extLst>
              </a:tr>
              <a:tr h="0">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cap="flat">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2059551615"/>
                  </a:ext>
                </a:extLst>
              </a:tr>
              <a:tr h="203200">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cap="flat">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Sources of funds invested</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989319312"/>
                  </a:ext>
                </a:extLst>
              </a:tr>
              <a:tr h="203200">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cap="flat">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Interest bearing debt</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200</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3098580"/>
                  </a:ext>
                </a:extLst>
              </a:tr>
              <a:tr h="203200">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cap="flat">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Share capital</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50</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314158733"/>
                  </a:ext>
                </a:extLst>
              </a:tr>
              <a:tr h="203200">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cap="flat">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Retained earnings</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200</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79430700"/>
                  </a:ext>
                </a:extLst>
              </a:tr>
              <a:tr h="203200">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cap="flat">
                      <a:noFill/>
                    </a:lnL>
                    <a:lnR>
                      <a:noFill/>
                    </a:lnR>
                    <a:lnT>
                      <a:noFill/>
                    </a:lnT>
                    <a:lnB cap="flat">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cap="flat">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cap="flat">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cap="flat">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28491" marR="128491" horzOverflow="overflow">
                    <a:lnL>
                      <a:noFill/>
                    </a:lnL>
                    <a:lnR>
                      <a:noFill/>
                    </a:lnR>
                    <a:lnT>
                      <a:noFill/>
                    </a:lnT>
                    <a:lnB cap="flat">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Arial" panose="020B0604020202020204" pitchFamily="34" charset="0"/>
                          <a:ea typeface="ヒラギノ角ゴ Pro W3" pitchFamily="-32" charset="-128"/>
                          <a:cs typeface="Arial" panose="020B0604020202020204" pitchFamily="34" charset="0"/>
                        </a:rPr>
                        <a:t>450</a:t>
                      </a:r>
                      <a:endParaRPr kumimoji="0" lang="en-US" altLang="en-US" sz="1200" b="1" i="0" u="none" strike="noStrike" cap="none" normalizeH="0" baseline="0" dirty="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28491" marR="128491" horzOverflow="overflow">
                    <a:lnL>
                      <a:noFill/>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57086550"/>
                  </a:ext>
                </a:extLst>
              </a:tr>
            </a:tbl>
          </a:graphicData>
        </a:graphic>
      </p:graphicFrame>
    </p:spTree>
    <p:extLst>
      <p:ext uri="{BB962C8B-B14F-4D97-AF65-F5344CB8AC3E}">
        <p14:creationId xmlns:p14="http://schemas.microsoft.com/office/powerpoint/2010/main" val="23337513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2"/>
          <p:cNvSpPr>
            <a:spLocks noGrp="1" noChangeArrowheads="1"/>
          </p:cNvSpPr>
          <p:nvPr>
            <p:ph type="title"/>
          </p:nvPr>
        </p:nvSpPr>
        <p:spPr/>
        <p:txBody>
          <a:bodyPr/>
          <a:lstStyle/>
          <a:p>
            <a:r>
              <a:rPr lang="en-GB" altLang="en-US" sz="2800"/>
              <a:t>Reorganising the financial statements – NOPLAT example</a:t>
            </a:r>
          </a:p>
        </p:txBody>
      </p:sp>
      <p:graphicFrame>
        <p:nvGraphicFramePr>
          <p:cNvPr id="222374" name="Group 166"/>
          <p:cNvGraphicFramePr>
            <a:graphicFrameLocks noGrp="1"/>
          </p:cNvGraphicFramePr>
          <p:nvPr>
            <p:ph idx="1"/>
          </p:nvPr>
        </p:nvGraphicFramePr>
        <p:xfrm>
          <a:off x="609600" y="1050925"/>
          <a:ext cx="11247437" cy="5516880"/>
        </p:xfrm>
        <a:graphic>
          <a:graphicData uri="http://schemas.openxmlformats.org/drawingml/2006/table">
            <a:tbl>
              <a:tblPr/>
              <a:tblGrid>
                <a:gridCol w="3873198">
                  <a:extLst>
                    <a:ext uri="{9D8B030D-6E8A-4147-A177-3AD203B41FA5}">
                      <a16:colId xmlns:a16="http://schemas.microsoft.com/office/drawing/2014/main" val="933962688"/>
                    </a:ext>
                  </a:extLst>
                </a:gridCol>
                <a:gridCol w="866072">
                  <a:extLst>
                    <a:ext uri="{9D8B030D-6E8A-4147-A177-3AD203B41FA5}">
                      <a16:colId xmlns:a16="http://schemas.microsoft.com/office/drawing/2014/main" val="2096552062"/>
                    </a:ext>
                  </a:extLst>
                </a:gridCol>
                <a:gridCol w="1571333">
                  <a:extLst>
                    <a:ext uri="{9D8B030D-6E8A-4147-A177-3AD203B41FA5}">
                      <a16:colId xmlns:a16="http://schemas.microsoft.com/office/drawing/2014/main" val="3714096767"/>
                    </a:ext>
                  </a:extLst>
                </a:gridCol>
                <a:gridCol w="3884684">
                  <a:extLst>
                    <a:ext uri="{9D8B030D-6E8A-4147-A177-3AD203B41FA5}">
                      <a16:colId xmlns:a16="http://schemas.microsoft.com/office/drawing/2014/main" val="4150795406"/>
                    </a:ext>
                  </a:extLst>
                </a:gridCol>
                <a:gridCol w="1052150">
                  <a:extLst>
                    <a:ext uri="{9D8B030D-6E8A-4147-A177-3AD203B41FA5}">
                      <a16:colId xmlns:a16="http://schemas.microsoft.com/office/drawing/2014/main" val="1238227136"/>
                    </a:ext>
                  </a:extLst>
                </a:gridCol>
              </a:tblGrid>
              <a:tr h="195263">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Accountants approach</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cap="flat">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NOPLAT</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a:noFill/>
                    </a:lnL>
                    <a:lnR>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cap="flat">
                      <a:noFill/>
                    </a:lnR>
                    <a:lnT cap="fla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52308282"/>
                  </a:ext>
                </a:extLst>
              </a:tr>
              <a:tr h="0">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cap="flat">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708959643"/>
                  </a:ext>
                </a:extLst>
              </a:tr>
              <a:tr h="0">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cap="flat">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539122358"/>
                  </a:ext>
                </a:extLst>
              </a:tr>
              <a:tr h="228600">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Revenues</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1,000</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Revenues</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1,000</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16240556"/>
                  </a:ext>
                </a:extLst>
              </a:tr>
              <a:tr h="228600">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Operating Costs</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(850)</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Operating costs</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(850)</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091500605"/>
                  </a:ext>
                </a:extLst>
              </a:tr>
              <a:tr h="195263">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Depreciation</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(50)</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Depreciation</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(50)</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86171720"/>
                  </a:ext>
                </a:extLst>
              </a:tr>
              <a:tr h="196850">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Operating profit</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100</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1"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Operating profit</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100</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224903765"/>
                  </a:ext>
                </a:extLst>
              </a:tr>
              <a:tr h="0">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cap="flat">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468428160"/>
                  </a:ext>
                </a:extLst>
              </a:tr>
              <a:tr h="196850">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Non-operating income</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12</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Operating taxes</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(25)</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01076910"/>
                  </a:ext>
                </a:extLst>
              </a:tr>
              <a:tr h="195263">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Interest</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(20)</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943244978"/>
                  </a:ext>
                </a:extLst>
              </a:tr>
              <a:tr h="195263">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Profit before tax</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92</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1"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a:ln>
                            <a:noFill/>
                          </a:ln>
                          <a:solidFill>
                            <a:srgbClr val="FF3300"/>
                          </a:solidFill>
                          <a:effectLst/>
                          <a:latin typeface="Arial" panose="020B0604020202020204" pitchFamily="34" charset="0"/>
                          <a:ea typeface="ヒラギノ角ゴ Pro W3" pitchFamily="-32" charset="-128"/>
                          <a:cs typeface="Arial" panose="020B0604020202020204" pitchFamily="34" charset="0"/>
                        </a:rPr>
                        <a:t>NOPLAT</a:t>
                      </a:r>
                      <a:endParaRPr kumimoji="0" lang="en-US" altLang="en-US" sz="1400" b="1" i="0" u="none" strike="noStrike" cap="none" normalizeH="0" baseline="0">
                        <a:ln>
                          <a:noFill/>
                        </a:ln>
                        <a:solidFill>
                          <a:srgbClr val="FF3300"/>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a:ln>
                            <a:noFill/>
                          </a:ln>
                          <a:solidFill>
                            <a:srgbClr val="FF3300"/>
                          </a:solidFill>
                          <a:effectLst/>
                          <a:latin typeface="Arial" panose="020B0604020202020204" pitchFamily="34" charset="0"/>
                          <a:ea typeface="ヒラギノ角ゴ Pro W3" pitchFamily="-32" charset="-128"/>
                          <a:cs typeface="Arial" panose="020B0604020202020204" pitchFamily="34" charset="0"/>
                        </a:rPr>
                        <a:t>75</a:t>
                      </a:r>
                      <a:endParaRPr kumimoji="0" lang="en-US" altLang="en-US" sz="1400" b="1" i="0" u="none" strike="noStrike" cap="none" normalizeH="0" baseline="0">
                        <a:ln>
                          <a:noFill/>
                        </a:ln>
                        <a:solidFill>
                          <a:srgbClr val="FF3300"/>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517187997"/>
                  </a:ext>
                </a:extLst>
              </a:tr>
              <a:tr h="0">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cap="flat">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096408164"/>
                  </a:ext>
                </a:extLst>
              </a:tr>
              <a:tr h="228600">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Taxes (25%)</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(23)</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After tax non-operating income</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9</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3322659"/>
                  </a:ext>
                </a:extLst>
              </a:tr>
              <a:tr h="196850">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Net income</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cap="flat">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69</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1"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Total income to investors</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84</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a:noFill/>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34645282"/>
                  </a:ext>
                </a:extLst>
              </a:tr>
              <a:tr h="0">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cap="flat">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706419994"/>
                  </a:ext>
                </a:extLst>
              </a:tr>
              <a:tr h="228600">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cap="flat">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0" i="0" u="sng"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Reconciliation to net income</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354815026"/>
                  </a:ext>
                </a:extLst>
              </a:tr>
              <a:tr h="0">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cap="flat">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2779876312"/>
                  </a:ext>
                </a:extLst>
              </a:tr>
              <a:tr h="195263">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cap="flat">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Net income</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69</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681484952"/>
                  </a:ext>
                </a:extLst>
              </a:tr>
              <a:tr h="196850">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cap="flat">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After-tax interest</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a:noFill/>
                    </a:lnL>
                    <a:lnR>
                      <a:noFill/>
                    </a:lnR>
                    <a:lnT>
                      <a:noFill/>
                    </a:lnT>
                    <a:lnB>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15</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73207943"/>
                  </a:ext>
                </a:extLst>
              </a:tr>
              <a:tr h="195263">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cap="flat">
                      <a:noFill/>
                    </a:lnL>
                    <a:lnR>
                      <a:noFill/>
                    </a:lnR>
                    <a:lnT>
                      <a:noFill/>
                    </a:lnT>
                    <a:lnB cap="flat">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cap="flat">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cap="flat">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altLang="en-US" sz="1200" b="0" i="0" u="none" strike="noStrike" cap="none" normalizeH="0" baseline="0">
                        <a:ln>
                          <a:noFill/>
                        </a:ln>
                        <a:solidFill>
                          <a:schemeClr val="accent2"/>
                        </a:solidFill>
                        <a:effectLst/>
                        <a:latin typeface="Arial" panose="020B0604020202020204" pitchFamily="34" charset="0"/>
                        <a:ea typeface="ヒラギノ角ゴ Pro W3" pitchFamily="-32" charset="-128"/>
                      </a:endParaRPr>
                    </a:p>
                  </a:txBody>
                  <a:tcPr marL="132323" marR="132323" horzOverflow="overflow">
                    <a:lnL>
                      <a:noFill/>
                    </a:lnL>
                    <a:lnR>
                      <a:noFill/>
                    </a:lnR>
                    <a:lnT>
                      <a:noFill/>
                    </a:lnT>
                    <a:lnB cap="flat">
                      <a:noFill/>
                    </a:lnB>
                    <a:lnTlToBr>
                      <a:noFill/>
                    </a:lnTlToBr>
                    <a:lnBlToTr>
                      <a:noFill/>
                    </a:lnBlToTr>
                    <a:noFill/>
                  </a:tcPr>
                </a:tc>
                <a:tc>
                  <a:txBody>
                    <a:bodyPr/>
                    <a:lstStyle>
                      <a:lvl1pPr marL="342900" indent="-342900">
                        <a:spcBef>
                          <a:spcPct val="20000"/>
                        </a:spcBef>
                        <a:defRPr sz="2400">
                          <a:solidFill>
                            <a:schemeClr val="accent2"/>
                          </a:solidFill>
                          <a:latin typeface="Arial" panose="020B0604020202020204" pitchFamily="34" charset="0"/>
                          <a:ea typeface="ヒラギノ角ゴ Pro W3" pitchFamily="-32" charset="-128"/>
                        </a:defRPr>
                      </a:lvl1pPr>
                      <a:lvl2pPr marL="742950" indent="-285750">
                        <a:spcBef>
                          <a:spcPct val="20000"/>
                        </a:spcBef>
                        <a:defRPr sz="2400">
                          <a:solidFill>
                            <a:srgbClr val="0099CC"/>
                          </a:solidFill>
                          <a:latin typeface="Arial" panose="020B0604020202020204" pitchFamily="34" charset="0"/>
                          <a:ea typeface="ヒラギノ角ゴ Pro W3" pitchFamily="-32" charset="-128"/>
                        </a:defRPr>
                      </a:lvl2pPr>
                      <a:lvl3pPr marL="1143000" indent="-228600">
                        <a:spcBef>
                          <a:spcPct val="20000"/>
                        </a:spcBef>
                        <a:defRPr sz="2000">
                          <a:solidFill>
                            <a:schemeClr val="accent2"/>
                          </a:solidFill>
                          <a:latin typeface="Arial" panose="020B0604020202020204" pitchFamily="34" charset="0"/>
                          <a:ea typeface="ヒラギノ角ゴ Pro W3" pitchFamily="-32" charset="-128"/>
                        </a:defRPr>
                      </a:lvl3pPr>
                      <a:lvl4pPr marL="1600200" indent="-228600">
                        <a:spcBef>
                          <a:spcPct val="20000"/>
                        </a:spcBef>
                        <a:defRPr>
                          <a:solidFill>
                            <a:schemeClr val="accent2"/>
                          </a:solidFill>
                          <a:latin typeface="Arial" panose="020B0604020202020204" pitchFamily="34" charset="0"/>
                          <a:ea typeface="ヒラギノ角ゴ Pro W3" pitchFamily="-32" charset="-128"/>
                        </a:defRPr>
                      </a:lvl4pPr>
                      <a:lvl5pPr marL="2057400" indent="-228600">
                        <a:spcBef>
                          <a:spcPct val="20000"/>
                        </a:spcBef>
                        <a:defRPr>
                          <a:solidFill>
                            <a:schemeClr val="accent2"/>
                          </a:solidFill>
                          <a:latin typeface="Arial" panose="020B0604020202020204" pitchFamily="34" charset="0"/>
                          <a:ea typeface="ヒラギノ角ゴ Pro W3" pitchFamily="-32" charset="-128"/>
                        </a:defRPr>
                      </a:lvl5pPr>
                      <a:lvl6pPr marL="25146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marL="29718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marL="34290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marL="3886200" indent="-228600"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ヒラギノ角ゴ Pro W3" pitchFamily="-32" charset="-128"/>
                          <a:cs typeface="Arial" panose="020B0604020202020204" pitchFamily="34" charset="0"/>
                        </a:rPr>
                        <a:t>84</a:t>
                      </a:r>
                      <a:endParaRPr kumimoji="0" lang="en-US" altLang="en-US" sz="1200" b="1" i="0" u="none" strike="noStrike" cap="none" normalizeH="0" baseline="0">
                        <a:ln>
                          <a:noFill/>
                        </a:ln>
                        <a:solidFill>
                          <a:schemeClr val="tx1"/>
                        </a:solidFill>
                        <a:effectLst/>
                        <a:latin typeface="Times New Roman" panose="02020603050405020304" pitchFamily="18" charset="0"/>
                        <a:ea typeface="ヒラギノ角ゴ Pro W3" pitchFamily="-32" charset="-128"/>
                        <a:cs typeface="Times New Roman" panose="02020603050405020304" pitchFamily="18" charset="0"/>
                      </a:endParaRPr>
                    </a:p>
                  </a:txBody>
                  <a:tcPr marL="132323" marR="132323" horzOverflow="overflow">
                    <a:lnL>
                      <a:noFill/>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6977068"/>
                  </a:ext>
                </a:extLst>
              </a:tr>
            </a:tbl>
          </a:graphicData>
        </a:graphic>
      </p:graphicFrame>
    </p:spTree>
    <p:extLst>
      <p:ext uri="{BB962C8B-B14F-4D97-AF65-F5344CB8AC3E}">
        <p14:creationId xmlns:p14="http://schemas.microsoft.com/office/powerpoint/2010/main" val="516323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title"/>
          </p:nvPr>
        </p:nvSpPr>
        <p:spPr/>
        <p:txBody>
          <a:bodyPr/>
          <a:lstStyle/>
          <a:p>
            <a:r>
              <a:rPr lang="en-GB" altLang="en-US"/>
              <a:t>ROIC analysis</a:t>
            </a:r>
            <a:endParaRPr lang="en-US" altLang="en-US"/>
          </a:p>
        </p:txBody>
      </p:sp>
      <p:graphicFrame>
        <p:nvGraphicFramePr>
          <p:cNvPr id="224259" name="Object 3"/>
          <p:cNvGraphicFramePr>
            <a:graphicFrameLocks noGrp="1" noChangeAspect="1"/>
          </p:cNvGraphicFramePr>
          <p:nvPr>
            <p:ph idx="1"/>
          </p:nvPr>
        </p:nvGraphicFramePr>
        <p:xfrm>
          <a:off x="4446588" y="3376613"/>
          <a:ext cx="3833812" cy="1060450"/>
        </p:xfrm>
        <a:graphic>
          <a:graphicData uri="http://schemas.openxmlformats.org/presentationml/2006/ole">
            <mc:AlternateContent xmlns:mc="http://schemas.openxmlformats.org/markup-compatibility/2006">
              <mc:Choice xmlns:v="urn:schemas-microsoft-com:vml" Requires="v">
                <p:oleObj spid="_x0000_s6151" name="Equation" r:id="rId3" imgW="1562040" imgH="431640" progId="Equation.3">
                  <p:embed/>
                </p:oleObj>
              </mc:Choice>
              <mc:Fallback>
                <p:oleObj name="Equation" r:id="rId3" imgW="1562040" imgH="431640" progId="Equation.3">
                  <p:embed/>
                  <p:pic>
                    <p:nvPicPr>
                      <p:cNvPr id="224259"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46588" y="3376613"/>
                        <a:ext cx="3833812" cy="10604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24260" name="AutoShape 4"/>
          <p:cNvSpPr>
            <a:spLocks noChangeArrowheads="1"/>
          </p:cNvSpPr>
          <p:nvPr/>
        </p:nvSpPr>
        <p:spPr bwMode="auto">
          <a:xfrm>
            <a:off x="2711450" y="2924175"/>
            <a:ext cx="647700" cy="1873250"/>
          </a:xfrm>
          <a:prstGeom prst="downArrow">
            <a:avLst>
              <a:gd name="adj1" fmla="val 50000"/>
              <a:gd name="adj2" fmla="val 72304"/>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sp>
        <p:nvSpPr>
          <p:cNvPr id="224261" name="AutoShape 5"/>
          <p:cNvSpPr>
            <a:spLocks noChangeArrowheads="1"/>
          </p:cNvSpPr>
          <p:nvPr/>
        </p:nvSpPr>
        <p:spPr bwMode="auto">
          <a:xfrm rot="10800000">
            <a:off x="8975725" y="2781300"/>
            <a:ext cx="647700" cy="1873250"/>
          </a:xfrm>
          <a:prstGeom prst="downArrow">
            <a:avLst>
              <a:gd name="adj1" fmla="val 50000"/>
              <a:gd name="adj2" fmla="val 72304"/>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endParaRPr lang="en-US"/>
          </a:p>
        </p:txBody>
      </p:sp>
      <p:sp>
        <p:nvSpPr>
          <p:cNvPr id="224262" name="Text Box 6"/>
          <p:cNvSpPr txBox="1">
            <a:spLocks noChangeArrowheads="1"/>
          </p:cNvSpPr>
          <p:nvPr/>
        </p:nvSpPr>
        <p:spPr bwMode="auto">
          <a:xfrm>
            <a:off x="1847851" y="5013326"/>
            <a:ext cx="2879725" cy="119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buFontTx/>
              <a:buChar char="•"/>
            </a:pPr>
            <a:r>
              <a:rPr lang="en-GB" altLang="en-US">
                <a:solidFill>
                  <a:srgbClr val="0080FF"/>
                </a:solidFill>
              </a:rPr>
              <a:t>Poor profit performance</a:t>
            </a:r>
          </a:p>
          <a:p>
            <a:pPr eaLnBrk="1" hangingPunct="1">
              <a:spcBef>
                <a:spcPct val="50000"/>
              </a:spcBef>
              <a:buFontTx/>
              <a:buChar char="•"/>
            </a:pPr>
            <a:r>
              <a:rPr lang="en-GB" altLang="en-US">
                <a:solidFill>
                  <a:srgbClr val="0080FF"/>
                </a:solidFill>
              </a:rPr>
              <a:t>Inefficient use of capital</a:t>
            </a:r>
          </a:p>
          <a:p>
            <a:pPr eaLnBrk="1" hangingPunct="1">
              <a:spcBef>
                <a:spcPct val="50000"/>
              </a:spcBef>
              <a:buFontTx/>
              <a:buChar char="•"/>
            </a:pPr>
            <a:r>
              <a:rPr lang="en-GB" altLang="en-US">
                <a:solidFill>
                  <a:srgbClr val="0080FF"/>
                </a:solidFill>
              </a:rPr>
              <a:t>Higher taxes</a:t>
            </a:r>
            <a:endParaRPr lang="en-US" altLang="en-US">
              <a:solidFill>
                <a:srgbClr val="0080FF"/>
              </a:solidFill>
            </a:endParaRPr>
          </a:p>
        </p:txBody>
      </p:sp>
      <p:sp>
        <p:nvSpPr>
          <p:cNvPr id="224263" name="Text Box 7"/>
          <p:cNvSpPr txBox="1">
            <a:spLocks noChangeArrowheads="1"/>
          </p:cNvSpPr>
          <p:nvPr/>
        </p:nvSpPr>
        <p:spPr bwMode="auto">
          <a:xfrm>
            <a:off x="7608889" y="1670051"/>
            <a:ext cx="2879725" cy="119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buFontTx/>
              <a:buChar char="•"/>
            </a:pPr>
            <a:r>
              <a:rPr lang="en-GB" altLang="en-US">
                <a:solidFill>
                  <a:srgbClr val="0080FF"/>
                </a:solidFill>
              </a:rPr>
              <a:t>Good profit performance</a:t>
            </a:r>
          </a:p>
          <a:p>
            <a:pPr eaLnBrk="1" hangingPunct="1">
              <a:spcBef>
                <a:spcPct val="50000"/>
              </a:spcBef>
              <a:buFontTx/>
              <a:buChar char="•"/>
            </a:pPr>
            <a:r>
              <a:rPr lang="en-GB" altLang="en-US">
                <a:solidFill>
                  <a:srgbClr val="0080FF"/>
                </a:solidFill>
              </a:rPr>
              <a:t>Efficient use of capital</a:t>
            </a:r>
          </a:p>
          <a:p>
            <a:pPr eaLnBrk="1" hangingPunct="1">
              <a:spcBef>
                <a:spcPct val="50000"/>
              </a:spcBef>
              <a:buFontTx/>
              <a:buChar char="•"/>
            </a:pPr>
            <a:r>
              <a:rPr lang="en-GB" altLang="en-US">
                <a:solidFill>
                  <a:srgbClr val="0080FF"/>
                </a:solidFill>
              </a:rPr>
              <a:t>Lower taxes</a:t>
            </a:r>
            <a:endParaRPr lang="en-US" altLang="en-US">
              <a:solidFill>
                <a:srgbClr val="0080FF"/>
              </a:solidFill>
            </a:endParaRPr>
          </a:p>
        </p:txBody>
      </p:sp>
    </p:spTree>
    <p:extLst>
      <p:ext uri="{BB962C8B-B14F-4D97-AF65-F5344CB8AC3E}">
        <p14:creationId xmlns:p14="http://schemas.microsoft.com/office/powerpoint/2010/main" val="12381373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2"/>
          <p:cNvSpPr>
            <a:spLocks noGrp="1" noChangeArrowheads="1"/>
          </p:cNvSpPr>
          <p:nvPr>
            <p:ph type="title"/>
          </p:nvPr>
        </p:nvSpPr>
        <p:spPr/>
        <p:txBody>
          <a:bodyPr/>
          <a:lstStyle/>
          <a:p>
            <a:r>
              <a:rPr lang="en-GB" altLang="en-US" sz="2800"/>
              <a:t>Decomposing ROIC into its constituent parts</a:t>
            </a:r>
          </a:p>
        </p:txBody>
      </p:sp>
      <p:graphicFrame>
        <p:nvGraphicFramePr>
          <p:cNvPr id="225283" name="Object 3"/>
          <p:cNvGraphicFramePr>
            <a:graphicFrameLocks noGrp="1" noChangeAspect="1"/>
          </p:cNvGraphicFramePr>
          <p:nvPr>
            <p:ph idx="1"/>
            <p:extLst>
              <p:ext uri="{D42A27DB-BD31-4B8C-83A1-F6EECF244321}">
                <p14:modId xmlns:p14="http://schemas.microsoft.com/office/powerpoint/2010/main" val="923700340"/>
              </p:ext>
            </p:extLst>
          </p:nvPr>
        </p:nvGraphicFramePr>
        <p:xfrm>
          <a:off x="4137706" y="2559731"/>
          <a:ext cx="4013200" cy="431800"/>
        </p:xfrm>
        <a:graphic>
          <a:graphicData uri="http://schemas.openxmlformats.org/presentationml/2006/ole">
            <mc:AlternateContent xmlns:mc="http://schemas.openxmlformats.org/markup-compatibility/2006">
              <mc:Choice xmlns:v="urn:schemas-microsoft-com:vml" Requires="v">
                <p:oleObj spid="_x0000_s7175" name="Equation" r:id="rId3" imgW="4012920" imgH="431640" progId="Equation.3">
                  <p:embed/>
                </p:oleObj>
              </mc:Choice>
              <mc:Fallback>
                <p:oleObj name="Equation" r:id="rId3" imgW="4012920" imgH="431640" progId="Equation.3">
                  <p:embed/>
                  <p:pic>
                    <p:nvPicPr>
                      <p:cNvPr id="225283"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37706" y="2559731"/>
                        <a:ext cx="4013200" cy="43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25284" name="Text Box 4"/>
          <p:cNvSpPr txBox="1">
            <a:spLocks noChangeArrowheads="1"/>
          </p:cNvSpPr>
          <p:nvPr/>
        </p:nvSpPr>
        <p:spPr bwMode="auto">
          <a:xfrm>
            <a:off x="2836863" y="3987801"/>
            <a:ext cx="68580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altLang="en-US" sz="2000" b="1" i="1">
                <a:solidFill>
                  <a:srgbClr val="0080FF"/>
                </a:solidFill>
              </a:rPr>
              <a:t>The equation above demonstrates that a company’s ROIC is driven by its ability to maximise profitability (operating margin), optimise capital efficiency (capital turn), or minimise taxes</a:t>
            </a:r>
          </a:p>
        </p:txBody>
      </p:sp>
    </p:spTree>
    <p:extLst>
      <p:ext uri="{BB962C8B-B14F-4D97-AF65-F5344CB8AC3E}">
        <p14:creationId xmlns:p14="http://schemas.microsoft.com/office/powerpoint/2010/main" val="28518855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2"/>
          <p:cNvSpPr>
            <a:spLocks noGrp="1" noChangeArrowheads="1"/>
          </p:cNvSpPr>
          <p:nvPr>
            <p:ph type="title"/>
          </p:nvPr>
        </p:nvSpPr>
        <p:spPr/>
        <p:txBody>
          <a:bodyPr>
            <a:normAutofit/>
          </a:bodyPr>
          <a:lstStyle/>
          <a:p>
            <a:r>
              <a:rPr lang="en-GB" altLang="en-US"/>
              <a:t>Decomposing ROIC via Dupont analysis</a:t>
            </a:r>
          </a:p>
        </p:txBody>
      </p:sp>
      <p:sp>
        <p:nvSpPr>
          <p:cNvPr id="13" name="Segnaposto contenuto 12"/>
          <p:cNvSpPr>
            <a:spLocks noGrp="1"/>
          </p:cNvSpPr>
          <p:nvPr>
            <p:ph idx="1"/>
          </p:nvPr>
        </p:nvSpPr>
        <p:spPr/>
        <p:txBody>
          <a:bodyPr/>
          <a:lstStyle/>
          <a:p>
            <a:endParaRPr lang="it-IT"/>
          </a:p>
        </p:txBody>
      </p:sp>
      <p:sp>
        <p:nvSpPr>
          <p:cNvPr id="226307" name="AutoShape 3"/>
          <p:cNvSpPr>
            <a:spLocks noChangeAspect="1" noChangeArrowheads="1" noTextEdit="1"/>
          </p:cNvSpPr>
          <p:nvPr/>
        </p:nvSpPr>
        <p:spPr bwMode="auto">
          <a:xfrm>
            <a:off x="2798764" y="2366963"/>
            <a:ext cx="6873875" cy="1763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grpSp>
        <p:nvGrpSpPr>
          <p:cNvPr id="2" name="Content Placeholder 226307"/>
          <p:cNvGrpSpPr>
            <a:grpSpLocks noChangeAspect="1"/>
          </p:cNvGrpSpPr>
          <p:nvPr/>
        </p:nvGrpSpPr>
        <p:grpSpPr bwMode="auto">
          <a:xfrm>
            <a:off x="2471738" y="2268538"/>
            <a:ext cx="7213600" cy="3821112"/>
            <a:chOff x="1152" y="1296"/>
            <a:chExt cx="2591" cy="2448"/>
          </a:xfrm>
        </p:grpSpPr>
        <p:cxnSp>
          <p:nvCxnSpPr>
            <p:cNvPr id="1028" name="_s1028"/>
            <p:cNvCxnSpPr>
              <a:cxnSpLocks noChangeShapeType="1"/>
              <a:stCxn id="12" idx="1"/>
              <a:endCxn id="6" idx="2"/>
            </p:cNvCxnSpPr>
            <p:nvPr/>
          </p:nvCxnSpPr>
          <p:spPr bwMode="auto">
            <a:xfrm rot="10800000">
              <a:off x="1584" y="2448"/>
              <a:ext cx="143" cy="1153"/>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029" name="_s1029"/>
            <p:cNvCxnSpPr>
              <a:cxnSpLocks noChangeShapeType="1"/>
              <a:stCxn id="11" idx="1"/>
              <a:endCxn id="6" idx="2"/>
            </p:cNvCxnSpPr>
            <p:nvPr/>
          </p:nvCxnSpPr>
          <p:spPr bwMode="auto">
            <a:xfrm rot="10800000">
              <a:off x="1584" y="2448"/>
              <a:ext cx="143" cy="720"/>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030" name="_s1030"/>
            <p:cNvCxnSpPr>
              <a:cxnSpLocks noChangeShapeType="1"/>
              <a:stCxn id="10" idx="1"/>
              <a:endCxn id="6" idx="2"/>
            </p:cNvCxnSpPr>
            <p:nvPr/>
          </p:nvCxnSpPr>
          <p:spPr bwMode="auto">
            <a:xfrm rot="10800000">
              <a:off x="1584" y="2448"/>
              <a:ext cx="143" cy="288"/>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031" name="_s1031"/>
            <p:cNvCxnSpPr>
              <a:cxnSpLocks noChangeShapeType="1"/>
              <a:stCxn id="9" idx="1"/>
              <a:endCxn id="7" idx="2"/>
            </p:cNvCxnSpPr>
            <p:nvPr/>
          </p:nvCxnSpPr>
          <p:spPr bwMode="auto">
            <a:xfrm rot="10800000">
              <a:off x="2735" y="2448"/>
              <a:ext cx="144" cy="720"/>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032" name="_s1032"/>
            <p:cNvCxnSpPr>
              <a:cxnSpLocks noChangeShapeType="1"/>
              <a:stCxn id="8" idx="1"/>
              <a:endCxn id="7" idx="2"/>
            </p:cNvCxnSpPr>
            <p:nvPr/>
          </p:nvCxnSpPr>
          <p:spPr bwMode="auto">
            <a:xfrm rot="10800000">
              <a:off x="2735" y="2448"/>
              <a:ext cx="144" cy="288"/>
            </a:xfrm>
            <a:prstGeom prst="bentConnector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033" name="_s1033"/>
            <p:cNvCxnSpPr>
              <a:cxnSpLocks noChangeShapeType="1"/>
              <a:stCxn id="7" idx="0"/>
              <a:endCxn id="4" idx="2"/>
            </p:cNvCxnSpPr>
            <p:nvPr/>
          </p:nvCxnSpPr>
          <p:spPr bwMode="auto">
            <a:xfrm rot="5400000" flipH="1">
              <a:off x="2374" y="1801"/>
              <a:ext cx="145" cy="576"/>
            </a:xfrm>
            <a:prstGeom prst="bentConnector3">
              <a:avLst>
                <a:gd name="adj1" fmla="val 50389"/>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034" name="_s1034"/>
            <p:cNvCxnSpPr>
              <a:cxnSpLocks noChangeShapeType="1"/>
              <a:stCxn id="6" idx="0"/>
              <a:endCxn id="4" idx="2"/>
            </p:cNvCxnSpPr>
            <p:nvPr/>
          </p:nvCxnSpPr>
          <p:spPr bwMode="auto">
            <a:xfrm rot="16200000">
              <a:off x="1799" y="1801"/>
              <a:ext cx="145" cy="575"/>
            </a:xfrm>
            <a:prstGeom prst="bentConnector3">
              <a:avLst>
                <a:gd name="adj1" fmla="val 50389"/>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035" name="_s1035"/>
            <p:cNvCxnSpPr>
              <a:cxnSpLocks noChangeShapeType="1"/>
              <a:stCxn id="5" idx="0"/>
              <a:endCxn id="3" idx="2"/>
            </p:cNvCxnSpPr>
            <p:nvPr/>
          </p:nvCxnSpPr>
          <p:spPr bwMode="auto">
            <a:xfrm rot="5400000" flipH="1">
              <a:off x="2843" y="1404"/>
              <a:ext cx="144" cy="504"/>
            </a:xfrm>
            <a:prstGeom prst="bentConnector3">
              <a:avLst>
                <a:gd name="adj1" fmla="val 50389"/>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036" name="_s1036"/>
            <p:cNvCxnSpPr>
              <a:cxnSpLocks noChangeShapeType="1"/>
              <a:stCxn id="4" idx="0"/>
              <a:endCxn id="3" idx="2"/>
            </p:cNvCxnSpPr>
            <p:nvPr/>
          </p:nvCxnSpPr>
          <p:spPr bwMode="auto">
            <a:xfrm rot="16200000">
              <a:off x="2339" y="1404"/>
              <a:ext cx="144" cy="504"/>
            </a:xfrm>
            <a:prstGeom prst="bentConnector3">
              <a:avLst>
                <a:gd name="adj1" fmla="val 50389"/>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sp>
          <p:nvSpPr>
            <p:cNvPr id="3" name="_s1037"/>
            <p:cNvSpPr>
              <a:spLocks noChangeArrowheads="1"/>
            </p:cNvSpPr>
            <p:nvPr/>
          </p:nvSpPr>
          <p:spPr bwMode="auto">
            <a:xfrm>
              <a:off x="2231" y="1296"/>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500" b="0" i="0" u="none" strike="noStrike" cap="none" normalizeH="0" baseline="0">
                  <a:ln>
                    <a:noFill/>
                  </a:ln>
                  <a:solidFill>
                    <a:schemeClr val="tx1"/>
                  </a:solidFill>
                  <a:effectLst/>
                  <a:latin typeface="Arial" panose="020B0604020202020204" pitchFamily="34" charset="0"/>
                  <a:ea typeface="ヒラギノ角ゴ Pro W3" pitchFamily="-32" charset="-128"/>
                </a:rPr>
                <a:t>ROIC</a:t>
              </a:r>
            </a:p>
          </p:txBody>
        </p:sp>
        <p:sp>
          <p:nvSpPr>
            <p:cNvPr id="4" name="_s1038"/>
            <p:cNvSpPr>
              <a:spLocks noChangeArrowheads="1"/>
            </p:cNvSpPr>
            <p:nvPr/>
          </p:nvSpPr>
          <p:spPr bwMode="auto">
            <a:xfrm>
              <a:off x="1727" y="1728"/>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500" b="0" i="0" u="none" strike="noStrike" cap="none" normalizeH="0" baseline="0">
                  <a:ln>
                    <a:noFill/>
                  </a:ln>
                  <a:solidFill>
                    <a:schemeClr val="tx1"/>
                  </a:solidFill>
                  <a:effectLst/>
                  <a:latin typeface="Arial" panose="020B0604020202020204" pitchFamily="34" charset="0"/>
                  <a:ea typeface="ヒラギノ角ゴ Pro W3" pitchFamily="-32" charset="-128"/>
                </a:rPr>
                <a:t>Pre-tax</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500" b="0" i="0" u="none" strike="noStrike" cap="none" normalizeH="0" baseline="0">
                  <a:ln>
                    <a:noFill/>
                  </a:ln>
                  <a:solidFill>
                    <a:schemeClr val="tx1"/>
                  </a:solidFill>
                  <a:effectLst/>
                  <a:latin typeface="Arial" panose="020B0604020202020204" pitchFamily="34" charset="0"/>
                  <a:ea typeface="ヒラギノ角ゴ Pro W3" pitchFamily="-32" charset="-128"/>
                </a:rPr>
                <a:t>ROIC</a:t>
              </a:r>
            </a:p>
          </p:txBody>
        </p:sp>
        <p:sp>
          <p:nvSpPr>
            <p:cNvPr id="5" name="_s1039"/>
            <p:cNvSpPr>
              <a:spLocks noChangeArrowheads="1"/>
            </p:cNvSpPr>
            <p:nvPr/>
          </p:nvSpPr>
          <p:spPr bwMode="auto">
            <a:xfrm>
              <a:off x="2735" y="1728"/>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500" b="0" i="0" u="none" strike="noStrike" cap="none" normalizeH="0" baseline="0">
                  <a:ln>
                    <a:noFill/>
                  </a:ln>
                  <a:solidFill>
                    <a:schemeClr val="tx1"/>
                  </a:solidFill>
                  <a:effectLst/>
                  <a:latin typeface="Arial" panose="020B0604020202020204" pitchFamily="34" charset="0"/>
                  <a:ea typeface="ヒラギノ角ゴ Pro W3" pitchFamily="-32" charset="-128"/>
                </a:rPr>
                <a:t>Cash tax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500" b="0" i="0" u="none" strike="noStrike" cap="none" normalizeH="0" baseline="0">
                  <a:ln>
                    <a:noFill/>
                  </a:ln>
                  <a:solidFill>
                    <a:schemeClr val="tx1"/>
                  </a:solidFill>
                  <a:effectLst/>
                  <a:latin typeface="Arial" panose="020B0604020202020204" pitchFamily="34" charset="0"/>
                  <a:ea typeface="ヒラギノ角ゴ Pro W3" pitchFamily="-32" charset="-128"/>
                </a:rPr>
                <a:t>rate</a:t>
              </a:r>
            </a:p>
          </p:txBody>
        </p:sp>
        <p:sp>
          <p:nvSpPr>
            <p:cNvPr id="6" name="_s1040"/>
            <p:cNvSpPr>
              <a:spLocks noChangeArrowheads="1"/>
            </p:cNvSpPr>
            <p:nvPr/>
          </p:nvSpPr>
          <p:spPr bwMode="auto">
            <a:xfrm>
              <a:off x="1152" y="2160"/>
              <a:ext cx="863"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500" b="0" i="0" u="none" strike="noStrike" cap="none" normalizeH="0" baseline="0">
                  <a:ln>
                    <a:noFill/>
                  </a:ln>
                  <a:solidFill>
                    <a:schemeClr val="tx1"/>
                  </a:solidFill>
                  <a:effectLst/>
                  <a:latin typeface="Arial" panose="020B0604020202020204" pitchFamily="34" charset="0"/>
                  <a:ea typeface="ヒラギノ角ゴ Pro W3" pitchFamily="-32" charset="-128"/>
                </a:rPr>
                <a:t>Operating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500" b="0" i="0" u="none" strike="noStrike" cap="none" normalizeH="0" baseline="0">
                  <a:ln>
                    <a:noFill/>
                  </a:ln>
                  <a:solidFill>
                    <a:schemeClr val="tx1"/>
                  </a:solidFill>
                  <a:effectLst/>
                  <a:latin typeface="Arial" panose="020B0604020202020204" pitchFamily="34" charset="0"/>
                  <a:ea typeface="ヒラギノ角ゴ Pro W3" pitchFamily="-32" charset="-128"/>
                </a:rPr>
                <a:t>margin</a:t>
              </a:r>
            </a:p>
          </p:txBody>
        </p:sp>
        <p:sp>
          <p:nvSpPr>
            <p:cNvPr id="7" name="_s1041"/>
            <p:cNvSpPr>
              <a:spLocks noChangeArrowheads="1"/>
            </p:cNvSpPr>
            <p:nvPr/>
          </p:nvSpPr>
          <p:spPr bwMode="auto">
            <a:xfrm>
              <a:off x="2303" y="2160"/>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500" b="0" i="0" u="none" strike="noStrike" cap="none" normalizeH="0" baseline="0">
                  <a:ln>
                    <a:noFill/>
                  </a:ln>
                  <a:solidFill>
                    <a:schemeClr val="tx1"/>
                  </a:solidFill>
                  <a:effectLst/>
                  <a:latin typeface="Arial" panose="020B0604020202020204" pitchFamily="34" charset="0"/>
                  <a:ea typeface="ヒラギノ角ゴ Pro W3" pitchFamily="-32" charset="-128"/>
                </a:rPr>
                <a:t>Asset turn</a:t>
              </a:r>
            </a:p>
          </p:txBody>
        </p:sp>
        <p:sp>
          <p:nvSpPr>
            <p:cNvPr id="8" name="_s1042"/>
            <p:cNvSpPr>
              <a:spLocks noChangeArrowheads="1"/>
            </p:cNvSpPr>
            <p:nvPr/>
          </p:nvSpPr>
          <p:spPr bwMode="auto">
            <a:xfrm>
              <a:off x="2879" y="2592"/>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500" b="0" i="0" u="none" strike="noStrike" cap="none" normalizeH="0" baseline="0">
                  <a:ln>
                    <a:noFill/>
                  </a:ln>
                  <a:solidFill>
                    <a:schemeClr val="tx1"/>
                  </a:solidFill>
                  <a:effectLst/>
                  <a:latin typeface="Arial" panose="020B0604020202020204" pitchFamily="34" charset="0"/>
                  <a:ea typeface="ヒラギノ角ゴ Pro W3" pitchFamily="-32" charset="-128"/>
                </a:rPr>
                <a:t>Operating working</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500" b="0" i="0" u="none" strike="noStrike" cap="none" normalizeH="0" baseline="0">
                  <a:ln>
                    <a:noFill/>
                  </a:ln>
                  <a:solidFill>
                    <a:schemeClr val="tx1"/>
                  </a:solidFill>
                  <a:effectLst/>
                  <a:latin typeface="Arial" panose="020B0604020202020204" pitchFamily="34" charset="0"/>
                  <a:ea typeface="ヒラギノ角ゴ Pro W3" pitchFamily="-32" charset="-128"/>
                </a:rPr>
                <a:t> capital / revenues</a:t>
              </a:r>
            </a:p>
          </p:txBody>
        </p:sp>
        <p:sp>
          <p:nvSpPr>
            <p:cNvPr id="9" name="_s1043"/>
            <p:cNvSpPr>
              <a:spLocks noChangeArrowheads="1"/>
            </p:cNvSpPr>
            <p:nvPr/>
          </p:nvSpPr>
          <p:spPr bwMode="auto">
            <a:xfrm>
              <a:off x="2879" y="3024"/>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500" b="0" i="0" u="none" strike="noStrike" cap="none" normalizeH="0" baseline="0">
                  <a:ln>
                    <a:noFill/>
                  </a:ln>
                  <a:solidFill>
                    <a:schemeClr val="tx1"/>
                  </a:solidFill>
                  <a:effectLst/>
                  <a:latin typeface="Arial" panose="020B0604020202020204" pitchFamily="34" charset="0"/>
                  <a:ea typeface="ヒラギノ角ゴ Pro W3" pitchFamily="-32" charset="-128"/>
                </a:rPr>
                <a:t>Fixed assets / revenues</a:t>
              </a:r>
            </a:p>
          </p:txBody>
        </p:sp>
        <p:sp>
          <p:nvSpPr>
            <p:cNvPr id="10" name="_s1044"/>
            <p:cNvSpPr>
              <a:spLocks noChangeArrowheads="1"/>
            </p:cNvSpPr>
            <p:nvPr/>
          </p:nvSpPr>
          <p:spPr bwMode="auto">
            <a:xfrm>
              <a:off x="1727" y="2592"/>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500" b="0" i="0" u="none" strike="noStrike" cap="none" normalizeH="0" baseline="0">
                  <a:ln>
                    <a:noFill/>
                  </a:ln>
                  <a:solidFill>
                    <a:schemeClr val="tx1"/>
                  </a:solidFill>
                  <a:effectLst/>
                  <a:latin typeface="Arial" panose="020B0604020202020204" pitchFamily="34" charset="0"/>
                  <a:ea typeface="ヒラギノ角ゴ Pro W3" pitchFamily="-32" charset="-128"/>
                </a:rPr>
                <a:t>Gross margin</a:t>
              </a:r>
            </a:p>
          </p:txBody>
        </p:sp>
        <p:sp>
          <p:nvSpPr>
            <p:cNvPr id="11" name="_s1045"/>
            <p:cNvSpPr>
              <a:spLocks noChangeArrowheads="1"/>
            </p:cNvSpPr>
            <p:nvPr/>
          </p:nvSpPr>
          <p:spPr bwMode="auto">
            <a:xfrm>
              <a:off x="1727" y="3024"/>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500" b="0" i="0" u="none" strike="noStrike" cap="none" normalizeH="0" baseline="0">
                  <a:ln>
                    <a:noFill/>
                  </a:ln>
                  <a:solidFill>
                    <a:schemeClr val="tx1"/>
                  </a:solidFill>
                  <a:effectLst/>
                  <a:latin typeface="Arial" panose="020B0604020202020204" pitchFamily="34" charset="0"/>
                  <a:ea typeface="ヒラギノ角ゴ Pro W3" pitchFamily="-32" charset="-128"/>
                </a:rPr>
                <a:t>SG &amp; A / revenues</a:t>
              </a:r>
            </a:p>
          </p:txBody>
        </p:sp>
        <p:sp>
          <p:nvSpPr>
            <p:cNvPr id="12" name="_s1046"/>
            <p:cNvSpPr>
              <a:spLocks noChangeArrowheads="1"/>
            </p:cNvSpPr>
            <p:nvPr/>
          </p:nvSpPr>
          <p:spPr bwMode="auto">
            <a:xfrm>
              <a:off x="1727" y="3456"/>
              <a:ext cx="864" cy="288"/>
            </a:xfrm>
            <a:prstGeom prst="roundRect">
              <a:avLst>
                <a:gd name="adj" fmla="val 16667"/>
              </a:avLst>
            </a:prstGeom>
            <a:solidFill>
              <a:schemeClr val="accent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500" b="0" i="0" u="none" strike="noStrike" cap="none" normalizeH="0" baseline="0">
                  <a:ln>
                    <a:noFill/>
                  </a:ln>
                  <a:solidFill>
                    <a:schemeClr val="tx1"/>
                  </a:solidFill>
                  <a:effectLst/>
                  <a:latin typeface="Arial" panose="020B0604020202020204" pitchFamily="34" charset="0"/>
                  <a:ea typeface="ヒラギノ角ゴ Pro W3" pitchFamily="-32" charset="-128"/>
                </a:rPr>
                <a:t>Depreciation / revenues</a:t>
              </a:r>
            </a:p>
          </p:txBody>
        </p:sp>
      </p:grpSp>
    </p:spTree>
    <p:extLst>
      <p:ext uri="{BB962C8B-B14F-4D97-AF65-F5344CB8AC3E}">
        <p14:creationId xmlns:p14="http://schemas.microsoft.com/office/powerpoint/2010/main" val="41175668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title"/>
          </p:nvPr>
        </p:nvSpPr>
        <p:spPr/>
        <p:txBody>
          <a:bodyPr/>
          <a:lstStyle/>
          <a:p>
            <a:r>
              <a:rPr lang="en-GB" altLang="en-US"/>
              <a:t>Analysing revenue growth</a:t>
            </a:r>
          </a:p>
        </p:txBody>
      </p:sp>
      <p:sp>
        <p:nvSpPr>
          <p:cNvPr id="227331" name="Rectangle 3"/>
          <p:cNvSpPr>
            <a:spLocks noGrp="1" noChangeArrowheads="1"/>
          </p:cNvSpPr>
          <p:nvPr>
            <p:ph idx="1"/>
          </p:nvPr>
        </p:nvSpPr>
        <p:spPr/>
        <p:txBody>
          <a:bodyPr/>
          <a:lstStyle/>
          <a:p>
            <a:r>
              <a:rPr lang="en-GB" altLang="en-US" dirty="0"/>
              <a:t>We have established that a value-based forecast focuses on ROIC, WACC and </a:t>
            </a:r>
            <a:r>
              <a:rPr lang="en-GB" altLang="en-US" dirty="0" smtClean="0"/>
              <a:t>growth</a:t>
            </a:r>
          </a:p>
          <a:p>
            <a:endParaRPr lang="en-GB" altLang="en-US" dirty="0"/>
          </a:p>
          <a:p>
            <a:r>
              <a:rPr lang="en-GB" altLang="en-US" dirty="0"/>
              <a:t>Long-term revenue growth can be converted to long-term cash flow growth via an analysis of the decomposition of </a:t>
            </a:r>
            <a:r>
              <a:rPr lang="en-GB" altLang="en-US" dirty="0" smtClean="0"/>
              <a:t>ROIC</a:t>
            </a:r>
          </a:p>
          <a:p>
            <a:endParaRPr lang="en-GB" altLang="en-US" dirty="0"/>
          </a:p>
          <a:p>
            <a:r>
              <a:rPr lang="en-GB" altLang="en-US" dirty="0"/>
              <a:t>A historical analysis of revenue growth will allow an assessment of the potential for growth going forward</a:t>
            </a:r>
          </a:p>
        </p:txBody>
      </p:sp>
    </p:spTree>
    <p:extLst>
      <p:ext uri="{BB962C8B-B14F-4D97-AF65-F5344CB8AC3E}">
        <p14:creationId xmlns:p14="http://schemas.microsoft.com/office/powerpoint/2010/main" val="21087461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4" name="Rectangle 2"/>
          <p:cNvSpPr>
            <a:spLocks noGrp="1" noChangeArrowheads="1"/>
          </p:cNvSpPr>
          <p:nvPr>
            <p:ph type="title"/>
          </p:nvPr>
        </p:nvSpPr>
        <p:spPr/>
        <p:txBody>
          <a:bodyPr/>
          <a:lstStyle/>
          <a:p>
            <a:r>
              <a:rPr lang="en-GB" altLang="en-US"/>
              <a:t>Analysing revenue growth</a:t>
            </a:r>
          </a:p>
        </p:txBody>
      </p:sp>
      <p:graphicFrame>
        <p:nvGraphicFramePr>
          <p:cNvPr id="228355" name="Group 3"/>
          <p:cNvGraphicFramePr>
            <a:graphicFrameLocks noGrp="1"/>
          </p:cNvGraphicFramePr>
          <p:nvPr>
            <p:ph sz="half" idx="2"/>
            <p:extLst>
              <p:ext uri="{D42A27DB-BD31-4B8C-83A1-F6EECF244321}">
                <p14:modId xmlns:p14="http://schemas.microsoft.com/office/powerpoint/2010/main" val="2014825817"/>
              </p:ext>
            </p:extLst>
          </p:nvPr>
        </p:nvGraphicFramePr>
        <p:xfrm>
          <a:off x="2484438" y="2241551"/>
          <a:ext cx="7486650" cy="3810636"/>
        </p:xfrm>
        <a:graphic>
          <a:graphicData uri="http://schemas.openxmlformats.org/drawingml/2006/table">
            <a:tbl>
              <a:tblPr/>
              <a:tblGrid>
                <a:gridCol w="5635625">
                  <a:extLst>
                    <a:ext uri="{9D8B030D-6E8A-4147-A177-3AD203B41FA5}">
                      <a16:colId xmlns:a16="http://schemas.microsoft.com/office/drawing/2014/main" val="924495218"/>
                    </a:ext>
                  </a:extLst>
                </a:gridCol>
                <a:gridCol w="1851025">
                  <a:extLst>
                    <a:ext uri="{9D8B030D-6E8A-4147-A177-3AD203B41FA5}">
                      <a16:colId xmlns:a16="http://schemas.microsoft.com/office/drawing/2014/main" val="318250955"/>
                    </a:ext>
                  </a:extLst>
                </a:gridCol>
              </a:tblGrid>
              <a:tr h="747713">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400" b="0" i="0" u="none" strike="noStrike" cap="none" normalizeH="0" baseline="0">
                          <a:ln>
                            <a:noFill/>
                          </a:ln>
                          <a:solidFill>
                            <a:schemeClr val="tx1"/>
                          </a:solidFill>
                          <a:effectLst/>
                          <a:latin typeface="Arial" panose="020B0604020202020204" pitchFamily="34" charset="0"/>
                          <a:ea typeface="ヒラギノ角ゴ Pro W3" pitchFamily="-32" charset="-128"/>
                        </a:rPr>
                        <a:t>Total revenue growth year-on-year</a:t>
                      </a:r>
                    </a:p>
                  </a:txBody>
                  <a:tcPr anchor="ctr" horzOverflow="overflow">
                    <a:lnL cap="flat">
                      <a:noFill/>
                    </a:lnL>
                    <a:lnR>
                      <a:noFill/>
                    </a:lnR>
                    <a:lnT cap="fla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2400" b="0" i="0" u="none" strike="noStrike" cap="none" normalizeH="0" baseline="0">
                          <a:ln>
                            <a:noFill/>
                          </a:ln>
                          <a:solidFill>
                            <a:schemeClr val="tx1"/>
                          </a:solidFill>
                          <a:effectLst/>
                          <a:latin typeface="Arial" panose="020B0604020202020204" pitchFamily="34" charset="0"/>
                          <a:ea typeface="ヒラギノ角ゴ Pro W3" pitchFamily="-32" charset="-128"/>
                        </a:rPr>
                        <a:t>x</a:t>
                      </a:r>
                    </a:p>
                  </a:txBody>
                  <a:tcPr anchor="ctr"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727624358"/>
                  </a:ext>
                </a:extLst>
              </a:tr>
              <a:tr h="746125">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400" b="0" i="0" u="none" strike="noStrike" cap="none" normalizeH="0" baseline="0">
                          <a:ln>
                            <a:noFill/>
                          </a:ln>
                          <a:solidFill>
                            <a:schemeClr val="tx1"/>
                          </a:solidFill>
                          <a:effectLst/>
                          <a:latin typeface="Arial" panose="020B0604020202020204" pitchFamily="34" charset="0"/>
                          <a:ea typeface="ヒラギノ角ゴ Pro W3" pitchFamily="-32" charset="-128"/>
                        </a:rPr>
                        <a:t>Adjust for : acquisition / divestment effects</a:t>
                      </a:r>
                    </a:p>
                  </a:txBody>
                  <a:tcPr anchor="ctr" horzOverflow="overflow">
                    <a:lnL cap="flat">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2400" b="0" i="0" u="none" strike="noStrike" cap="none" normalizeH="0" baseline="0">
                          <a:ln>
                            <a:noFill/>
                          </a:ln>
                          <a:solidFill>
                            <a:schemeClr val="tx1"/>
                          </a:solidFill>
                          <a:effectLst/>
                          <a:latin typeface="Arial" panose="020B0604020202020204" pitchFamily="34" charset="0"/>
                          <a:ea typeface="ヒラギノ角ゴ Pro W3" pitchFamily="-32" charset="-128"/>
                        </a:rPr>
                        <a:t>(x)/x</a:t>
                      </a: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396713281"/>
                  </a:ext>
                </a:extLst>
              </a:tr>
              <a:tr h="747713">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400" b="0" i="0" u="none" strike="noStrike" cap="none" normalizeH="0" baseline="0">
                          <a:ln>
                            <a:noFill/>
                          </a:ln>
                          <a:solidFill>
                            <a:schemeClr val="tx1"/>
                          </a:solidFill>
                          <a:effectLst/>
                          <a:latin typeface="Arial" panose="020B0604020202020204" pitchFamily="34" charset="0"/>
                          <a:ea typeface="ヒラギノ角ゴ Pro W3" pitchFamily="-32" charset="-128"/>
                        </a:rPr>
                        <a:t>Adjust for : currency effects</a:t>
                      </a:r>
                    </a:p>
                  </a:txBody>
                  <a:tcPr anchor="ctr" horzOverflow="overflow">
                    <a:lnL cap="flat">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2400" b="0" i="0" u="none" strike="noStrike" cap="none" normalizeH="0" baseline="0">
                          <a:ln>
                            <a:noFill/>
                          </a:ln>
                          <a:solidFill>
                            <a:schemeClr val="tx1"/>
                          </a:solidFill>
                          <a:effectLst/>
                          <a:latin typeface="Arial" panose="020B0604020202020204" pitchFamily="34" charset="0"/>
                          <a:ea typeface="ヒラギノ角ゴ Pro W3" pitchFamily="-32" charset="-128"/>
                        </a:rPr>
                        <a:t>(x)/x</a:t>
                      </a:r>
                    </a:p>
                  </a:txBody>
                  <a:tcPr anchor="ctr"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49070094"/>
                  </a:ext>
                </a:extLst>
              </a:tr>
              <a:tr h="746125">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400" b="0" i="0" u="none" strike="noStrike" cap="none" normalizeH="0" baseline="0">
                          <a:ln>
                            <a:noFill/>
                          </a:ln>
                          <a:solidFill>
                            <a:schemeClr val="tx1"/>
                          </a:solidFill>
                          <a:effectLst/>
                          <a:latin typeface="Arial" panose="020B0604020202020204" pitchFamily="34" charset="0"/>
                          <a:ea typeface="ヒラギノ角ゴ Pro W3" pitchFamily="-32" charset="-128"/>
                        </a:rPr>
                        <a:t>Adjust for : accounting changes</a:t>
                      </a:r>
                    </a:p>
                  </a:txBody>
                  <a:tcPr anchor="ctr" horzOverflow="overflow">
                    <a:lnL cap="flat">
                      <a:noFill/>
                    </a:lnL>
                    <a:lnR>
                      <a:noFill/>
                    </a:lnR>
                    <a:lnT>
                      <a:noFill/>
                    </a:lnT>
                    <a:lnB>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2400" b="0" i="0" u="none" strike="noStrike" cap="none" normalizeH="0" baseline="0">
                          <a:ln>
                            <a:noFill/>
                          </a:ln>
                          <a:solidFill>
                            <a:schemeClr val="tx1"/>
                          </a:solidFill>
                          <a:effectLst/>
                          <a:latin typeface="Arial" panose="020B0604020202020204" pitchFamily="34" charset="0"/>
                          <a:ea typeface="ヒラギノ角ゴ Pro W3" pitchFamily="-32" charset="-128"/>
                        </a:rPr>
                        <a:t>(x)/x</a:t>
                      </a:r>
                    </a:p>
                  </a:txBody>
                  <a:tcPr anchor="ctr"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66897882"/>
                  </a:ext>
                </a:extLst>
              </a:tr>
              <a:tr h="746125">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2400" b="0" i="0" u="none" strike="noStrike" cap="none" normalizeH="0" baseline="0">
                          <a:ln>
                            <a:noFill/>
                          </a:ln>
                          <a:solidFill>
                            <a:schemeClr val="tx1"/>
                          </a:solidFill>
                          <a:effectLst/>
                          <a:latin typeface="Arial" panose="020B0604020202020204" pitchFamily="34" charset="0"/>
                          <a:ea typeface="ヒラギノ角ゴ Pro W3" pitchFamily="-32" charset="-128"/>
                        </a:rPr>
                        <a:t>Organic revenue growth</a:t>
                      </a:r>
                    </a:p>
                  </a:txBody>
                  <a:tcPr anchor="ctr" horzOverflow="overflow">
                    <a:lnL cap="flat">
                      <a:noFill/>
                    </a:lnL>
                    <a:lnR>
                      <a:noFill/>
                    </a:lnR>
                    <a:lnT>
                      <a:noFill/>
                    </a:lnT>
                    <a:lnB cap="flat">
                      <a:noFill/>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2400" b="0" i="0" u="none" strike="noStrike" cap="none" normalizeH="0" baseline="0" dirty="0">
                          <a:ln>
                            <a:noFill/>
                          </a:ln>
                          <a:solidFill>
                            <a:schemeClr val="tx1"/>
                          </a:solidFill>
                          <a:effectLst/>
                          <a:latin typeface="Arial" panose="020B0604020202020204" pitchFamily="34" charset="0"/>
                          <a:ea typeface="ヒラギノ角ゴ Pro W3" pitchFamily="-32" charset="-128"/>
                        </a:rPr>
                        <a:t>X</a:t>
                      </a:r>
                    </a:p>
                  </a:txBody>
                  <a:tcPr anchor="ctr" horzOverflow="overflow">
                    <a:lnL>
                      <a:noFill/>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82664223"/>
                  </a:ext>
                </a:extLst>
              </a:tr>
            </a:tbl>
          </a:graphicData>
        </a:graphic>
      </p:graphicFrame>
    </p:spTree>
    <p:extLst>
      <p:ext uri="{BB962C8B-B14F-4D97-AF65-F5344CB8AC3E}">
        <p14:creationId xmlns:p14="http://schemas.microsoft.com/office/powerpoint/2010/main" val="3403326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2"/>
          <p:cNvSpPr>
            <a:spLocks noGrp="1" noChangeArrowheads="1"/>
          </p:cNvSpPr>
          <p:nvPr>
            <p:ph type="title"/>
          </p:nvPr>
        </p:nvSpPr>
        <p:spPr/>
        <p:txBody>
          <a:bodyPr/>
          <a:lstStyle/>
          <a:p>
            <a:r>
              <a:rPr lang="en-GB" altLang="en-US"/>
              <a:t>How do shareholders get returns?</a:t>
            </a:r>
          </a:p>
        </p:txBody>
      </p:sp>
      <p:sp>
        <p:nvSpPr>
          <p:cNvPr id="235523" name="Rectangle 3"/>
          <p:cNvSpPr>
            <a:spLocks noGrp="1" noChangeArrowheads="1"/>
          </p:cNvSpPr>
          <p:nvPr>
            <p:ph idx="1"/>
          </p:nvPr>
        </p:nvSpPr>
        <p:spPr>
          <a:xfrm>
            <a:off x="2160588" y="2589213"/>
            <a:ext cx="7772400" cy="3395662"/>
          </a:xfrm>
        </p:spPr>
        <p:txBody>
          <a:bodyPr/>
          <a:lstStyle/>
          <a:p>
            <a:endParaRPr lang="en-GB" altLang="en-US" sz="2400" dirty="0"/>
          </a:p>
          <a:p>
            <a:r>
              <a:rPr lang="en-GB" altLang="en-US" dirty="0"/>
              <a:t>Dividends</a:t>
            </a:r>
          </a:p>
          <a:p>
            <a:endParaRPr lang="en-GB" altLang="en-US" dirty="0"/>
          </a:p>
          <a:p>
            <a:endParaRPr lang="en-GB" altLang="en-US" dirty="0"/>
          </a:p>
          <a:p>
            <a:r>
              <a:rPr lang="en-GB" altLang="en-US" dirty="0"/>
              <a:t>Share price growth</a:t>
            </a:r>
          </a:p>
        </p:txBody>
      </p:sp>
      <p:pic>
        <p:nvPicPr>
          <p:cNvPr id="235524" name="Picture 4" descr="bs02064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85063" y="4287044"/>
            <a:ext cx="1555750" cy="1547813"/>
          </a:xfrm>
          <a:prstGeom prst="rect">
            <a:avLst/>
          </a:prstGeom>
          <a:noFill/>
          <a:extLst>
            <a:ext uri="{909E8E84-426E-40DD-AFC4-6F175D3DCCD1}">
              <a14:hiddenFill xmlns:a14="http://schemas.microsoft.com/office/drawing/2010/main">
                <a:solidFill>
                  <a:srgbClr val="FFFFFF"/>
                </a:solidFill>
              </a14:hiddenFill>
            </a:ext>
          </a:extLst>
        </p:spPr>
      </p:pic>
      <p:pic>
        <p:nvPicPr>
          <p:cNvPr id="235525" name="Picture 5" descr="bs00508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51763" y="2534445"/>
            <a:ext cx="1289050" cy="13604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201499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2"/>
          <p:cNvSpPr>
            <a:spLocks noGrp="1" noChangeArrowheads="1"/>
          </p:cNvSpPr>
          <p:nvPr>
            <p:ph type="title"/>
          </p:nvPr>
        </p:nvSpPr>
        <p:spPr/>
        <p:txBody>
          <a:bodyPr/>
          <a:lstStyle/>
          <a:p>
            <a:r>
              <a:rPr lang="en-GB" altLang="en-US"/>
              <a:t>The analysis of historical performance</a:t>
            </a:r>
          </a:p>
        </p:txBody>
      </p:sp>
      <p:sp>
        <p:nvSpPr>
          <p:cNvPr id="229379" name="Rectangle 3"/>
          <p:cNvSpPr>
            <a:spLocks noGrp="1" noChangeArrowheads="1"/>
          </p:cNvSpPr>
          <p:nvPr>
            <p:ph idx="1"/>
          </p:nvPr>
        </p:nvSpPr>
        <p:spPr/>
        <p:txBody>
          <a:bodyPr/>
          <a:lstStyle/>
          <a:p>
            <a:pPr marL="381000" indent="-381000">
              <a:buFontTx/>
              <a:buAutoNum type="arabicPeriod"/>
            </a:pPr>
            <a:r>
              <a:rPr lang="en-GB" altLang="en-US" sz="1800" dirty="0"/>
              <a:t>Reorganise the financial statements to reflect economic instead of accounting performance. Create new numbers such as Net Operating Profit Less Adjusted Tax (NOPLAT), Invested Capital and Free Cash Flow (FCF</a:t>
            </a:r>
            <a:r>
              <a:rPr lang="en-GB" altLang="en-US" sz="1800" dirty="0" smtClean="0"/>
              <a:t>)</a:t>
            </a:r>
          </a:p>
          <a:p>
            <a:pPr>
              <a:buFont typeface="+mj-lt"/>
              <a:buAutoNum type="arabicPeriod"/>
            </a:pPr>
            <a:endParaRPr lang="en-GB" altLang="en-US" sz="1800" dirty="0"/>
          </a:p>
          <a:p>
            <a:pPr marL="381000" indent="-381000">
              <a:buFontTx/>
              <a:buAutoNum type="arabicPeriod"/>
            </a:pPr>
            <a:r>
              <a:rPr lang="en-GB" altLang="en-US" sz="1800" dirty="0"/>
              <a:t>Measure and analyse the company’s ROIC to obtain a value-based understanding of margin management and capital </a:t>
            </a:r>
            <a:r>
              <a:rPr lang="en-GB" altLang="en-US" sz="1800" dirty="0" smtClean="0"/>
              <a:t>efficiency</a:t>
            </a:r>
          </a:p>
          <a:p>
            <a:pPr>
              <a:buFont typeface="+mj-lt"/>
              <a:buAutoNum type="arabicPeriod"/>
            </a:pPr>
            <a:endParaRPr lang="en-GB" altLang="en-US" sz="1800" dirty="0"/>
          </a:p>
          <a:p>
            <a:pPr marL="381000" indent="-381000">
              <a:buFontTx/>
              <a:buAutoNum type="arabicPeriod"/>
            </a:pPr>
            <a:r>
              <a:rPr lang="en-GB" altLang="en-US" sz="1800" dirty="0"/>
              <a:t>Break down revenue growth into its four components: organic, currency effects, acquisitions, accounting changes</a:t>
            </a:r>
            <a:r>
              <a:rPr lang="en-GB" altLang="en-US" dirty="0"/>
              <a:t/>
            </a:r>
            <a:br>
              <a:rPr lang="en-GB" altLang="en-US" dirty="0"/>
            </a:br>
            <a:endParaRPr lang="en-GB" altLang="en-US" dirty="0"/>
          </a:p>
          <a:p>
            <a:pPr marL="381000" indent="-381000">
              <a:buNone/>
            </a:pPr>
            <a:r>
              <a:rPr lang="en-GB" altLang="en-US" dirty="0"/>
              <a:t>	</a:t>
            </a:r>
            <a:r>
              <a:rPr lang="en-GB" altLang="en-US" sz="1800" b="1" i="1" dirty="0">
                <a:solidFill>
                  <a:srgbClr val="0080FF"/>
                </a:solidFill>
              </a:rPr>
              <a:t>This analysis now provides the basis for a robust future forecast consistent with value perspectives</a:t>
            </a:r>
          </a:p>
        </p:txBody>
      </p:sp>
    </p:spTree>
    <p:extLst>
      <p:ext uri="{BB962C8B-B14F-4D97-AF65-F5344CB8AC3E}">
        <p14:creationId xmlns:p14="http://schemas.microsoft.com/office/powerpoint/2010/main" val="42684535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2"/>
          <p:cNvSpPr>
            <a:spLocks noGrp="1" noChangeArrowheads="1"/>
          </p:cNvSpPr>
          <p:nvPr>
            <p:ph type="title"/>
          </p:nvPr>
        </p:nvSpPr>
        <p:spPr/>
        <p:txBody>
          <a:bodyPr/>
          <a:lstStyle/>
          <a:p>
            <a:r>
              <a:rPr lang="en-GB" altLang="en-US" dirty="0"/>
              <a:t>Budgeting</a:t>
            </a:r>
            <a:endParaRPr lang="en-US" altLang="en-US" dirty="0"/>
          </a:p>
        </p:txBody>
      </p:sp>
      <p:sp>
        <p:nvSpPr>
          <p:cNvPr id="269315" name="Rectangle 3"/>
          <p:cNvSpPr>
            <a:spLocks noGrp="1" noChangeArrowheads="1"/>
          </p:cNvSpPr>
          <p:nvPr>
            <p:ph type="body" idx="1"/>
          </p:nvPr>
        </p:nvSpPr>
        <p:spPr/>
        <p:txBody>
          <a:bodyPr>
            <a:normAutofit lnSpcReduction="10000"/>
          </a:bodyPr>
          <a:lstStyle/>
          <a:p>
            <a:pPr>
              <a:lnSpc>
                <a:spcPct val="90000"/>
              </a:lnSpc>
            </a:pPr>
            <a:r>
              <a:rPr lang="en-GB" altLang="en-US" sz="2400" dirty="0"/>
              <a:t/>
            </a:r>
            <a:br>
              <a:rPr lang="en-GB" altLang="en-US" sz="2400" dirty="0"/>
            </a:br>
            <a:endParaRPr lang="en-GB" altLang="en-US" sz="2400" dirty="0"/>
          </a:p>
          <a:p>
            <a:pPr>
              <a:lnSpc>
                <a:spcPct val="90000"/>
              </a:lnSpc>
              <a:buFontTx/>
              <a:buNone/>
            </a:pPr>
            <a:r>
              <a:rPr lang="en-GB" altLang="en-US" sz="2400" b="1" i="1" u="sng" dirty="0"/>
              <a:t/>
            </a:r>
            <a:br>
              <a:rPr lang="en-GB" altLang="en-US" sz="2400" b="1" i="1" u="sng" dirty="0"/>
            </a:br>
            <a:endParaRPr lang="en-US" altLang="en-US" sz="2400" b="1" i="1" u="sng" dirty="0"/>
          </a:p>
        </p:txBody>
      </p:sp>
    </p:spTree>
    <p:extLst>
      <p:ext uri="{BB962C8B-B14F-4D97-AF65-F5344CB8AC3E}">
        <p14:creationId xmlns:p14="http://schemas.microsoft.com/office/powerpoint/2010/main" val="36269933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normAutofit fontScale="90000"/>
          </a:bodyPr>
          <a:lstStyle/>
          <a:p>
            <a:r>
              <a:rPr lang="en-GB" altLang="en-US" sz="2800"/>
              <a:t>Business leaders and academics views on budgets and budgeting</a:t>
            </a:r>
          </a:p>
        </p:txBody>
      </p:sp>
      <p:sp>
        <p:nvSpPr>
          <p:cNvPr id="146435" name="Rectangle 3"/>
          <p:cNvSpPr>
            <a:spLocks noGrp="1" noChangeArrowheads="1"/>
          </p:cNvSpPr>
          <p:nvPr>
            <p:ph idx="1"/>
          </p:nvPr>
        </p:nvSpPr>
        <p:spPr/>
        <p:txBody>
          <a:bodyPr/>
          <a:lstStyle/>
          <a:p>
            <a:pPr lvl="1"/>
            <a:r>
              <a:rPr lang="en-GB" altLang="en-US" dirty="0"/>
              <a:t>‘Budgeting is the bane of corporate America’</a:t>
            </a:r>
          </a:p>
          <a:p>
            <a:pPr lvl="2"/>
            <a:r>
              <a:rPr lang="en-GB" altLang="en-US" i="1" dirty="0"/>
              <a:t>Jack Welch, ex-CEO, General Electric</a:t>
            </a:r>
            <a:r>
              <a:rPr lang="en-GB" altLang="en-US" dirty="0"/>
              <a:t/>
            </a:r>
            <a:br>
              <a:rPr lang="en-GB" altLang="en-US" dirty="0"/>
            </a:br>
            <a:endParaRPr lang="en-GB" altLang="en-US" dirty="0"/>
          </a:p>
          <a:p>
            <a:pPr lvl="1"/>
            <a:r>
              <a:rPr lang="en-GB" altLang="en-US" dirty="0"/>
              <a:t>‘The process of management is not about administering fixed budgets, it is about the dynamic allocation of resources’</a:t>
            </a:r>
          </a:p>
          <a:p>
            <a:pPr lvl="2"/>
            <a:r>
              <a:rPr lang="en-GB" altLang="en-US" i="1" dirty="0"/>
              <a:t>Lord Browne, ex-CEO, BP</a:t>
            </a:r>
            <a:r>
              <a:rPr lang="en-GB" altLang="en-US" dirty="0"/>
              <a:t/>
            </a:r>
            <a:br>
              <a:rPr lang="en-GB" altLang="en-US" dirty="0"/>
            </a:br>
            <a:endParaRPr lang="en-GB" altLang="en-US" dirty="0"/>
          </a:p>
          <a:p>
            <a:pPr lvl="1"/>
            <a:r>
              <a:rPr lang="en-GB" altLang="en-US" dirty="0"/>
              <a:t>‘Uncertainty…has become so great as to render futile, if not counterproductive, the kind of planning most companies still practice; forecasting based on probabilities’</a:t>
            </a:r>
          </a:p>
          <a:p>
            <a:pPr lvl="2"/>
            <a:r>
              <a:rPr lang="en-GB" altLang="en-US" i="1" dirty="0"/>
              <a:t>Peter Drucker</a:t>
            </a:r>
          </a:p>
        </p:txBody>
      </p:sp>
    </p:spTree>
    <p:extLst>
      <p:ext uri="{BB962C8B-B14F-4D97-AF65-F5344CB8AC3E}">
        <p14:creationId xmlns:p14="http://schemas.microsoft.com/office/powerpoint/2010/main" val="17440317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p:txBody>
          <a:bodyPr/>
          <a:lstStyle/>
          <a:p>
            <a:r>
              <a:rPr lang="en-GB" altLang="en-US" sz="2800"/>
              <a:t>Budgeting approaches – </a:t>
            </a:r>
            <a:br>
              <a:rPr lang="en-GB" altLang="en-US" sz="2800"/>
            </a:br>
            <a:r>
              <a:rPr lang="en-GB" altLang="en-US" sz="2800"/>
              <a:t>all defunct ?</a:t>
            </a:r>
            <a:endParaRPr lang="en-US" altLang="en-US" sz="2800"/>
          </a:p>
        </p:txBody>
      </p:sp>
      <p:sp>
        <p:nvSpPr>
          <p:cNvPr id="147459" name="Rectangle 3"/>
          <p:cNvSpPr>
            <a:spLocks noGrp="1" noChangeArrowheads="1"/>
          </p:cNvSpPr>
          <p:nvPr>
            <p:ph idx="1"/>
          </p:nvPr>
        </p:nvSpPr>
        <p:spPr/>
        <p:txBody>
          <a:bodyPr/>
          <a:lstStyle/>
          <a:p>
            <a:pPr defTabSz="762000"/>
            <a:r>
              <a:rPr lang="en-GB" altLang="en-US" sz="2000" b="1"/>
              <a:t>Incremental</a:t>
            </a:r>
          </a:p>
          <a:p>
            <a:pPr lvl="1" defTabSz="762000"/>
            <a:r>
              <a:rPr lang="en-GB" altLang="en-US" sz="2000"/>
              <a:t>The budget for each period is determined with reference to what was spent last period plus an allowance for anticipated inflation</a:t>
            </a:r>
            <a:br>
              <a:rPr lang="en-GB" altLang="en-US" sz="2000"/>
            </a:br>
            <a:endParaRPr lang="en-GB" altLang="en-US" sz="2000"/>
          </a:p>
          <a:p>
            <a:pPr defTabSz="762000"/>
            <a:r>
              <a:rPr lang="en-GB" altLang="en-US" sz="2000" b="1"/>
              <a:t>Zero-based</a:t>
            </a:r>
          </a:p>
          <a:p>
            <a:pPr lvl="1" defTabSz="762000"/>
            <a:r>
              <a:rPr lang="en-GB" altLang="en-US" sz="2000"/>
              <a:t>The budget requires each cost element to be specifically justified, as if the activity were being undertaken for the first time</a:t>
            </a:r>
            <a:br>
              <a:rPr lang="en-GB" altLang="en-US" sz="2000"/>
            </a:br>
            <a:endParaRPr lang="en-GB" altLang="en-US" sz="2000"/>
          </a:p>
          <a:p>
            <a:pPr defTabSz="762000"/>
            <a:r>
              <a:rPr lang="en-US" altLang="en-US" sz="2000" b="1"/>
              <a:t>Activity-based budgeting</a:t>
            </a:r>
          </a:p>
          <a:p>
            <a:pPr lvl="1" defTabSz="762000"/>
            <a:r>
              <a:rPr lang="en-US" altLang="en-US" sz="2000"/>
              <a:t>The budget is determined by identifying a series of cost-drivers and budgeting cost lines with respect to these drivers</a:t>
            </a:r>
          </a:p>
        </p:txBody>
      </p:sp>
    </p:spTree>
    <p:extLst>
      <p:ext uri="{BB962C8B-B14F-4D97-AF65-F5344CB8AC3E}">
        <p14:creationId xmlns:p14="http://schemas.microsoft.com/office/powerpoint/2010/main" val="25087077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p:txBody>
          <a:bodyPr/>
          <a:lstStyle/>
          <a:p>
            <a:r>
              <a:rPr lang="en-GB" altLang="en-US"/>
              <a:t>The Traditional model</a:t>
            </a:r>
          </a:p>
        </p:txBody>
      </p:sp>
      <p:sp>
        <p:nvSpPr>
          <p:cNvPr id="150531" name="Rectangle 3"/>
          <p:cNvSpPr>
            <a:spLocks noChangeArrowheads="1"/>
          </p:cNvSpPr>
          <p:nvPr/>
        </p:nvSpPr>
        <p:spPr bwMode="auto">
          <a:xfrm>
            <a:off x="4775200" y="1987550"/>
            <a:ext cx="2438400" cy="609600"/>
          </a:xfrm>
          <a:prstGeom prst="rect">
            <a:avLst/>
          </a:prstGeom>
          <a:solidFill>
            <a:srgbClr val="00CCFF"/>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107763" dir="2700000" algn="ctr" rotWithShape="0">
                    <a:schemeClr val="tx1"/>
                  </a:outerShdw>
                </a:effectLst>
              </a14:hiddenEffects>
            </a:ext>
          </a:extLst>
        </p:spPr>
        <p:txBody>
          <a:bodyPr wrap="none" anchor="ct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pPr algn="ctr"/>
            <a:r>
              <a:rPr lang="en-GB" altLang="en-US" sz="2000">
                <a:latin typeface="Tahoma" panose="020B0604030504040204" pitchFamily="34" charset="0"/>
              </a:rPr>
              <a:t>Vision</a:t>
            </a:r>
          </a:p>
        </p:txBody>
      </p:sp>
      <p:sp>
        <p:nvSpPr>
          <p:cNvPr id="150532" name="Rectangle 4"/>
          <p:cNvSpPr>
            <a:spLocks noChangeArrowheads="1"/>
          </p:cNvSpPr>
          <p:nvPr/>
        </p:nvSpPr>
        <p:spPr bwMode="auto">
          <a:xfrm>
            <a:off x="4775200" y="3663950"/>
            <a:ext cx="2438400" cy="838200"/>
          </a:xfrm>
          <a:prstGeom prst="rect">
            <a:avLst/>
          </a:prstGeom>
          <a:solidFill>
            <a:srgbClr val="00CCFF"/>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107763" dir="2700000" algn="ctr" rotWithShape="0">
                    <a:schemeClr val="tx1"/>
                  </a:outerShdw>
                </a:effectLst>
              </a14:hiddenEffects>
            </a:ext>
          </a:extLst>
        </p:spPr>
        <p:txBody>
          <a:bodyPr wrap="none" anchor="ct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pPr algn="ctr"/>
            <a:r>
              <a:rPr lang="en-GB" altLang="en-US" sz="2000">
                <a:latin typeface="Tahoma" panose="020B0604030504040204" pitchFamily="34" charset="0"/>
              </a:rPr>
              <a:t>Plan &amp; Budget</a:t>
            </a:r>
          </a:p>
        </p:txBody>
      </p:sp>
      <p:sp>
        <p:nvSpPr>
          <p:cNvPr id="150533" name="Rectangle 5"/>
          <p:cNvSpPr>
            <a:spLocks noChangeArrowheads="1"/>
          </p:cNvSpPr>
          <p:nvPr/>
        </p:nvSpPr>
        <p:spPr bwMode="auto">
          <a:xfrm>
            <a:off x="4775200" y="2825750"/>
            <a:ext cx="2438400" cy="609600"/>
          </a:xfrm>
          <a:prstGeom prst="rect">
            <a:avLst/>
          </a:prstGeom>
          <a:solidFill>
            <a:srgbClr val="00CCFF"/>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107763" dir="2700000" algn="ctr" rotWithShape="0">
                    <a:schemeClr val="tx1"/>
                  </a:outerShdw>
                </a:effectLst>
              </a14:hiddenEffects>
            </a:ext>
          </a:extLst>
        </p:spPr>
        <p:txBody>
          <a:bodyPr wrap="none" anchor="ct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pPr algn="ctr"/>
            <a:r>
              <a:rPr lang="en-GB" altLang="en-US" sz="2000">
                <a:latin typeface="Tahoma" panose="020B0604030504040204" pitchFamily="34" charset="0"/>
              </a:rPr>
              <a:t>Strategy</a:t>
            </a:r>
          </a:p>
        </p:txBody>
      </p:sp>
      <p:sp>
        <p:nvSpPr>
          <p:cNvPr id="150534" name="Rectangle 6"/>
          <p:cNvSpPr>
            <a:spLocks noChangeArrowheads="1"/>
          </p:cNvSpPr>
          <p:nvPr/>
        </p:nvSpPr>
        <p:spPr bwMode="auto">
          <a:xfrm>
            <a:off x="4775200" y="5111750"/>
            <a:ext cx="2438400" cy="838200"/>
          </a:xfrm>
          <a:prstGeom prst="rect">
            <a:avLst/>
          </a:prstGeom>
          <a:solidFill>
            <a:srgbClr val="00CCFF"/>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107763" dir="2700000" algn="ctr" rotWithShape="0">
                    <a:schemeClr val="tx1"/>
                  </a:outerShdw>
                </a:effectLst>
              </a14:hiddenEffects>
            </a:ext>
          </a:extLst>
        </p:spPr>
        <p:txBody>
          <a:bodyPr wrap="none" anchor="ct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pPr algn="ctr"/>
            <a:r>
              <a:rPr lang="en-GB" altLang="en-US" sz="2000">
                <a:latin typeface="Tahoma" panose="020B0604030504040204" pitchFamily="34" charset="0"/>
              </a:rPr>
              <a:t>Control</a:t>
            </a:r>
          </a:p>
        </p:txBody>
      </p:sp>
      <p:cxnSp>
        <p:nvCxnSpPr>
          <p:cNvPr id="150535" name="AutoShape 7"/>
          <p:cNvCxnSpPr>
            <a:cxnSpLocks noChangeShapeType="1"/>
            <a:stCxn id="150531" idx="2"/>
            <a:endCxn id="150533" idx="0"/>
          </p:cNvCxnSpPr>
          <p:nvPr/>
        </p:nvCxnSpPr>
        <p:spPr bwMode="auto">
          <a:xfrm>
            <a:off x="5994400" y="2597150"/>
            <a:ext cx="0" cy="228600"/>
          </a:xfrm>
          <a:prstGeom prst="straightConnector1">
            <a:avLst/>
          </a:prstGeom>
          <a:noFill/>
          <a:ln w="12700">
            <a:solidFill>
              <a:srgbClr val="FF0000"/>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chemeClr val="tx1"/>
                  </a:outerShdw>
                </a:effectLst>
              </a14:hiddenEffects>
            </a:ext>
          </a:extLst>
        </p:spPr>
      </p:cxnSp>
      <p:cxnSp>
        <p:nvCxnSpPr>
          <p:cNvPr id="150536" name="AutoShape 8"/>
          <p:cNvCxnSpPr>
            <a:cxnSpLocks noChangeShapeType="1"/>
            <a:stCxn id="150533" idx="2"/>
            <a:endCxn id="150532" idx="0"/>
          </p:cNvCxnSpPr>
          <p:nvPr/>
        </p:nvCxnSpPr>
        <p:spPr bwMode="auto">
          <a:xfrm>
            <a:off x="5994400" y="3435350"/>
            <a:ext cx="0" cy="228600"/>
          </a:xfrm>
          <a:prstGeom prst="straightConnector1">
            <a:avLst/>
          </a:prstGeom>
          <a:noFill/>
          <a:ln w="12700">
            <a:solidFill>
              <a:srgbClr val="FF0000"/>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chemeClr val="tx1"/>
                  </a:outerShdw>
                </a:effectLst>
              </a14:hiddenEffects>
            </a:ext>
          </a:extLst>
        </p:spPr>
      </p:cxnSp>
      <p:cxnSp>
        <p:nvCxnSpPr>
          <p:cNvPr id="150537" name="AutoShape 9"/>
          <p:cNvCxnSpPr>
            <a:cxnSpLocks noChangeShapeType="1"/>
            <a:stCxn id="150532" idx="2"/>
            <a:endCxn id="150534" idx="0"/>
          </p:cNvCxnSpPr>
          <p:nvPr/>
        </p:nvCxnSpPr>
        <p:spPr bwMode="auto">
          <a:xfrm>
            <a:off x="5994400" y="4502150"/>
            <a:ext cx="0" cy="609600"/>
          </a:xfrm>
          <a:prstGeom prst="straightConnector1">
            <a:avLst/>
          </a:prstGeom>
          <a:noFill/>
          <a:ln w="12700">
            <a:solidFill>
              <a:srgbClr val="FF0000"/>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chemeClr val="tx1"/>
                  </a:outerShdw>
                </a:effectLst>
              </a14:hiddenEffects>
            </a:ext>
          </a:extLst>
        </p:spPr>
      </p:cxnSp>
      <p:sp>
        <p:nvSpPr>
          <p:cNvPr id="150538" name="Text Box 10"/>
          <p:cNvSpPr txBox="1">
            <a:spLocks noChangeArrowheads="1"/>
          </p:cNvSpPr>
          <p:nvPr/>
        </p:nvSpPr>
        <p:spPr bwMode="auto">
          <a:xfrm>
            <a:off x="2279650" y="4581526"/>
            <a:ext cx="3505200"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107763" dir="2700000" algn="ctr" rotWithShape="0">
                    <a:schemeClr val="tx1"/>
                  </a:outerShdw>
                </a:effectLst>
              </a14:hiddenEffects>
            </a:ext>
          </a:extLst>
        </p:spPr>
        <p:txBody>
          <a:bodyPr>
            <a:spAutoFit/>
          </a:bodyP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pPr>
              <a:spcBef>
                <a:spcPct val="50000"/>
              </a:spcBef>
            </a:pPr>
            <a:r>
              <a:rPr lang="en-GB" altLang="en-US" sz="2000">
                <a:solidFill>
                  <a:srgbClr val="990000"/>
                </a:solidFill>
                <a:latin typeface="Tahoma" panose="020B0604030504040204" pitchFamily="34" charset="0"/>
              </a:rPr>
              <a:t>‘Keeping on track’</a:t>
            </a:r>
          </a:p>
        </p:txBody>
      </p:sp>
      <p:cxnSp>
        <p:nvCxnSpPr>
          <p:cNvPr id="150539" name="AutoShape 11"/>
          <p:cNvCxnSpPr>
            <a:cxnSpLocks noChangeShapeType="1"/>
            <a:stCxn id="150534" idx="1"/>
            <a:endCxn id="150532" idx="1"/>
          </p:cNvCxnSpPr>
          <p:nvPr/>
        </p:nvCxnSpPr>
        <p:spPr bwMode="auto">
          <a:xfrm rot="10800000" flipH="1">
            <a:off x="4775200" y="4083050"/>
            <a:ext cx="1588" cy="1447800"/>
          </a:xfrm>
          <a:prstGeom prst="curvedConnector3">
            <a:avLst>
              <a:gd name="adj1" fmla="val -14400000"/>
            </a:avLst>
          </a:prstGeom>
          <a:noFill/>
          <a:ln w="12700">
            <a:solidFill>
              <a:srgbClr val="FF0000"/>
            </a:solidFill>
            <a:round/>
            <a:headEnd type="non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chemeClr val="tx1"/>
                  </a:outerShdw>
                </a:effectLst>
              </a14:hiddenEffects>
            </a:ext>
          </a:extLst>
        </p:spPr>
      </p:cxnSp>
    </p:spTree>
    <p:extLst>
      <p:ext uri="{BB962C8B-B14F-4D97-AF65-F5344CB8AC3E}">
        <p14:creationId xmlns:p14="http://schemas.microsoft.com/office/powerpoint/2010/main" val="11806336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nodeType="clickEffect">
                                  <p:stCondLst>
                                    <p:cond delay="0"/>
                                  </p:stCondLst>
                                  <p:childTnLst>
                                    <p:set>
                                      <p:cBhvr>
                                        <p:cTn id="6" dur="1" fill="hold">
                                          <p:stCondLst>
                                            <p:cond delay="0"/>
                                          </p:stCondLst>
                                        </p:cTn>
                                        <p:tgtEl>
                                          <p:spTgt spid="150539"/>
                                        </p:tgtEl>
                                        <p:attrNameLst>
                                          <p:attrName>style.visibility</p:attrName>
                                        </p:attrNameLst>
                                      </p:cBhvr>
                                      <p:to>
                                        <p:strVal val="visible"/>
                                      </p:to>
                                    </p:set>
                                    <p:anim calcmode="lin" valueType="num">
                                      <p:cBhvr>
                                        <p:cTn id="7" dur="1000" fill="hold"/>
                                        <p:tgtEl>
                                          <p:spTgt spid="150539"/>
                                        </p:tgtEl>
                                        <p:attrNameLst>
                                          <p:attrName>ppt_w</p:attrName>
                                        </p:attrNameLst>
                                      </p:cBhvr>
                                      <p:tavLst>
                                        <p:tav tm="0">
                                          <p:val>
                                            <p:fltVal val="0"/>
                                          </p:val>
                                        </p:tav>
                                        <p:tav tm="100000">
                                          <p:val>
                                            <p:strVal val="#ppt_w"/>
                                          </p:val>
                                        </p:tav>
                                      </p:tavLst>
                                    </p:anim>
                                    <p:anim calcmode="lin" valueType="num">
                                      <p:cBhvr>
                                        <p:cTn id="8" dur="1000" fill="hold"/>
                                        <p:tgtEl>
                                          <p:spTgt spid="150539"/>
                                        </p:tgtEl>
                                        <p:attrNameLst>
                                          <p:attrName>ppt_h</p:attrName>
                                        </p:attrNameLst>
                                      </p:cBhvr>
                                      <p:tavLst>
                                        <p:tav tm="0">
                                          <p:val>
                                            <p:fltVal val="0"/>
                                          </p:val>
                                        </p:tav>
                                        <p:tav tm="100000">
                                          <p:val>
                                            <p:strVal val="#ppt_h"/>
                                          </p:val>
                                        </p:tav>
                                      </p:tavLst>
                                    </p:anim>
                                    <p:anim calcmode="lin" valueType="num">
                                      <p:cBhvr>
                                        <p:cTn id="9" dur="1000" fill="hold"/>
                                        <p:tgtEl>
                                          <p:spTgt spid="150539"/>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50539"/>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p:txBody>
          <a:bodyPr/>
          <a:lstStyle/>
          <a:p>
            <a:r>
              <a:rPr lang="en-GB" altLang="en-US" sz="2800"/>
              <a:t>The fixed performance contract</a:t>
            </a:r>
          </a:p>
        </p:txBody>
      </p:sp>
      <p:sp>
        <p:nvSpPr>
          <p:cNvPr id="152579" name="Rectangle 3"/>
          <p:cNvSpPr>
            <a:spLocks noChangeArrowheads="1"/>
          </p:cNvSpPr>
          <p:nvPr/>
        </p:nvSpPr>
        <p:spPr bwMode="auto">
          <a:xfrm>
            <a:off x="2590800" y="1828800"/>
            <a:ext cx="2590800" cy="685800"/>
          </a:xfrm>
          <a:prstGeom prst="rect">
            <a:avLst/>
          </a:prstGeom>
          <a:solidFill>
            <a:srgbClr val="00CCFF"/>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107763" dir="2700000" algn="ctr" rotWithShape="0">
                    <a:schemeClr val="tx1"/>
                  </a:outerShdw>
                </a:effectLst>
              </a14:hiddenEffects>
            </a:ext>
          </a:extLst>
        </p:spPr>
        <p:txBody>
          <a:bodyPr wrap="none" anchor="ct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pPr algn="ctr"/>
            <a:endParaRPr lang="en-GB" altLang="en-US" sz="1600">
              <a:latin typeface="Times New Roman" panose="02020603050405020304" pitchFamily="18" charset="0"/>
            </a:endParaRPr>
          </a:p>
          <a:p>
            <a:pPr algn="ctr"/>
            <a:r>
              <a:rPr lang="en-GB" altLang="en-US" sz="1500">
                <a:latin typeface="Tahoma" panose="020B0604030504040204" pitchFamily="34" charset="0"/>
              </a:rPr>
              <a:t>Fixed targets</a:t>
            </a:r>
            <a:r>
              <a:rPr lang="en-GB" altLang="en-US" sz="1600">
                <a:latin typeface="Tahoma" panose="020B0604030504040204" pitchFamily="34" charset="0"/>
              </a:rPr>
              <a:t> </a:t>
            </a:r>
          </a:p>
          <a:p>
            <a:pPr algn="ctr"/>
            <a:endParaRPr lang="en-GB" altLang="en-US" sz="1600">
              <a:latin typeface="Tahoma" panose="020B0604030504040204" pitchFamily="34" charset="0"/>
            </a:endParaRPr>
          </a:p>
        </p:txBody>
      </p:sp>
      <p:sp>
        <p:nvSpPr>
          <p:cNvPr id="152580" name="Rectangle 4"/>
          <p:cNvSpPr>
            <a:spLocks noChangeArrowheads="1"/>
          </p:cNvSpPr>
          <p:nvPr/>
        </p:nvSpPr>
        <p:spPr bwMode="auto">
          <a:xfrm>
            <a:off x="2590800" y="2667000"/>
            <a:ext cx="2590800" cy="685800"/>
          </a:xfrm>
          <a:prstGeom prst="rect">
            <a:avLst/>
          </a:prstGeom>
          <a:solidFill>
            <a:srgbClr val="00CCFF"/>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107763" dir="2700000" algn="ctr" rotWithShape="0">
                    <a:schemeClr val="tx1"/>
                  </a:outerShdw>
                </a:effectLst>
              </a14:hiddenEffects>
            </a:ext>
          </a:extLst>
        </p:spPr>
        <p:txBody>
          <a:bodyPr wrap="none" anchor="ct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pPr algn="ctr"/>
            <a:r>
              <a:rPr lang="en-GB" altLang="en-US" sz="1500">
                <a:latin typeface="Tahoma" panose="020B0604030504040204" pitchFamily="34" charset="0"/>
              </a:rPr>
              <a:t>Fixed incentives</a:t>
            </a:r>
          </a:p>
        </p:txBody>
      </p:sp>
      <p:sp>
        <p:nvSpPr>
          <p:cNvPr id="152581" name="Rectangle 5"/>
          <p:cNvSpPr>
            <a:spLocks noChangeArrowheads="1"/>
          </p:cNvSpPr>
          <p:nvPr/>
        </p:nvSpPr>
        <p:spPr bwMode="auto">
          <a:xfrm>
            <a:off x="2590800" y="3505200"/>
            <a:ext cx="2590800" cy="685800"/>
          </a:xfrm>
          <a:prstGeom prst="rect">
            <a:avLst/>
          </a:prstGeom>
          <a:solidFill>
            <a:srgbClr val="00CCFF"/>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107763" dir="2700000" algn="ctr" rotWithShape="0">
                    <a:schemeClr val="tx1"/>
                  </a:outerShdw>
                </a:effectLst>
              </a14:hiddenEffects>
            </a:ext>
          </a:extLst>
        </p:spPr>
        <p:txBody>
          <a:bodyPr wrap="none" anchor="ct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pPr algn="ctr"/>
            <a:r>
              <a:rPr lang="en-GB" altLang="en-US" sz="1500">
                <a:latin typeface="Tahoma" panose="020B0604030504040204" pitchFamily="34" charset="0"/>
              </a:rPr>
              <a:t>Agreed upon plans</a:t>
            </a:r>
          </a:p>
        </p:txBody>
      </p:sp>
      <p:sp>
        <p:nvSpPr>
          <p:cNvPr id="152582" name="Rectangle 6"/>
          <p:cNvSpPr>
            <a:spLocks noChangeArrowheads="1"/>
          </p:cNvSpPr>
          <p:nvPr/>
        </p:nvSpPr>
        <p:spPr bwMode="auto">
          <a:xfrm>
            <a:off x="2590800" y="4419600"/>
            <a:ext cx="2590800" cy="685800"/>
          </a:xfrm>
          <a:prstGeom prst="rect">
            <a:avLst/>
          </a:prstGeom>
          <a:solidFill>
            <a:srgbClr val="00CCFF"/>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107763" dir="2700000" algn="ctr" rotWithShape="0">
                    <a:schemeClr val="tx1"/>
                  </a:outerShdw>
                </a:effectLst>
              </a14:hiddenEffects>
            </a:ext>
          </a:extLst>
        </p:spPr>
        <p:txBody>
          <a:bodyPr wrap="none" anchor="ct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pPr algn="ctr"/>
            <a:r>
              <a:rPr lang="en-GB" altLang="en-US" sz="1500">
                <a:latin typeface="Tahoma" panose="020B0604030504040204" pitchFamily="34" charset="0"/>
              </a:rPr>
              <a:t>A statement of resources</a:t>
            </a:r>
          </a:p>
        </p:txBody>
      </p:sp>
      <p:sp>
        <p:nvSpPr>
          <p:cNvPr id="152583" name="Rectangle 7"/>
          <p:cNvSpPr>
            <a:spLocks noChangeArrowheads="1"/>
          </p:cNvSpPr>
          <p:nvPr/>
        </p:nvSpPr>
        <p:spPr bwMode="auto">
          <a:xfrm>
            <a:off x="2590800" y="5334000"/>
            <a:ext cx="2590800" cy="685800"/>
          </a:xfrm>
          <a:prstGeom prst="rect">
            <a:avLst/>
          </a:prstGeom>
          <a:solidFill>
            <a:srgbClr val="00CCFF"/>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107763" dir="2700000" algn="ctr" rotWithShape="0">
                    <a:schemeClr val="tx1"/>
                  </a:outerShdw>
                </a:effectLst>
              </a14:hiddenEffects>
            </a:ext>
          </a:extLst>
        </p:spPr>
        <p:txBody>
          <a:bodyPr wrap="none" anchor="ct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pPr algn="ctr"/>
            <a:r>
              <a:rPr lang="en-GB" altLang="en-US" sz="1500">
                <a:latin typeface="Tahoma" panose="020B0604030504040204" pitchFamily="34" charset="0"/>
              </a:rPr>
              <a:t>A commitment to cross-</a:t>
            </a:r>
          </a:p>
          <a:p>
            <a:pPr algn="ctr"/>
            <a:r>
              <a:rPr lang="en-GB" altLang="en-US" sz="1500">
                <a:latin typeface="Tahoma" panose="020B0604030504040204" pitchFamily="34" charset="0"/>
              </a:rPr>
              <a:t>company actions</a:t>
            </a:r>
          </a:p>
        </p:txBody>
      </p:sp>
      <p:sp>
        <p:nvSpPr>
          <p:cNvPr id="152584" name="Text Box 8"/>
          <p:cNvSpPr txBox="1">
            <a:spLocks noChangeArrowheads="1"/>
          </p:cNvSpPr>
          <p:nvPr/>
        </p:nvSpPr>
        <p:spPr bwMode="auto">
          <a:xfrm>
            <a:off x="6240463" y="1844675"/>
            <a:ext cx="352901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GB" altLang="en-US" sz="1400">
                <a:latin typeface="Tahoma" panose="020B0604030504040204" pitchFamily="34" charset="0"/>
              </a:rPr>
              <a:t>‘Targets are fixed for the year ahead and specified in terms of financial numbers’</a:t>
            </a:r>
            <a:endParaRPr lang="en-US" altLang="en-US" sz="1400">
              <a:latin typeface="Tahoma" panose="020B0604030504040204" pitchFamily="34" charset="0"/>
            </a:endParaRPr>
          </a:p>
        </p:txBody>
      </p:sp>
      <p:sp>
        <p:nvSpPr>
          <p:cNvPr id="152585" name="Text Box 9"/>
          <p:cNvSpPr txBox="1">
            <a:spLocks noChangeArrowheads="1"/>
          </p:cNvSpPr>
          <p:nvPr/>
        </p:nvSpPr>
        <p:spPr bwMode="auto">
          <a:xfrm>
            <a:off x="6240464" y="2781300"/>
            <a:ext cx="3455987"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GB" altLang="en-US" sz="1400">
                <a:latin typeface="Tahoma" panose="020B0604030504040204" pitchFamily="34" charset="0"/>
              </a:rPr>
              <a:t>‘Incentives are fixed to the agreed target and cover a range of outcomes’</a:t>
            </a:r>
            <a:endParaRPr lang="en-US" altLang="en-US" sz="1400">
              <a:latin typeface="Tahoma" panose="020B0604030504040204" pitchFamily="34" charset="0"/>
            </a:endParaRPr>
          </a:p>
        </p:txBody>
      </p:sp>
      <p:sp>
        <p:nvSpPr>
          <p:cNvPr id="152586" name="Text Box 10"/>
          <p:cNvSpPr txBox="1">
            <a:spLocks noChangeArrowheads="1"/>
          </p:cNvSpPr>
          <p:nvPr/>
        </p:nvSpPr>
        <p:spPr bwMode="auto">
          <a:xfrm>
            <a:off x="6240463" y="3644900"/>
            <a:ext cx="352901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GB" altLang="en-US" sz="1400">
                <a:latin typeface="Tahoma" panose="020B0604030504040204" pitchFamily="34" charset="0"/>
              </a:rPr>
              <a:t>‘A reasonably rigid plan, expressed in strategic and financial terms, is prepared’</a:t>
            </a:r>
            <a:endParaRPr lang="en-US" altLang="en-US" sz="1400">
              <a:latin typeface="Tahoma" panose="020B0604030504040204" pitchFamily="34" charset="0"/>
            </a:endParaRPr>
          </a:p>
        </p:txBody>
      </p:sp>
      <p:sp>
        <p:nvSpPr>
          <p:cNvPr id="152587" name="Text Box 11"/>
          <p:cNvSpPr txBox="1">
            <a:spLocks noChangeArrowheads="1"/>
          </p:cNvSpPr>
          <p:nvPr/>
        </p:nvSpPr>
        <p:spPr bwMode="auto">
          <a:xfrm>
            <a:off x="6240464" y="4508500"/>
            <a:ext cx="395922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GB" altLang="en-US" sz="1400">
                <a:latin typeface="Tahoma" panose="020B0604030504040204" pitchFamily="34" charset="0"/>
              </a:rPr>
              <a:t>‘The master budget is prepared and resources allocated to functions and departments’</a:t>
            </a:r>
            <a:endParaRPr lang="en-US" altLang="en-US" sz="1400">
              <a:latin typeface="Tahoma" panose="020B0604030504040204" pitchFamily="34" charset="0"/>
            </a:endParaRPr>
          </a:p>
        </p:txBody>
      </p:sp>
      <p:sp>
        <p:nvSpPr>
          <p:cNvPr id="152588" name="Text Box 12"/>
          <p:cNvSpPr txBox="1">
            <a:spLocks noChangeArrowheads="1"/>
          </p:cNvSpPr>
          <p:nvPr/>
        </p:nvSpPr>
        <p:spPr bwMode="auto">
          <a:xfrm>
            <a:off x="6286501" y="5383213"/>
            <a:ext cx="3744913"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GB" altLang="en-US" sz="1400">
                <a:latin typeface="Tahoma" panose="020B0604030504040204" pitchFamily="34" charset="0"/>
              </a:rPr>
              <a:t>‘The contract specifies the commitments that one business unit must make to another’</a:t>
            </a:r>
            <a:endParaRPr lang="en-US" altLang="en-US" sz="1400">
              <a:latin typeface="Tahoma" panose="020B0604030504040204" pitchFamily="34" charset="0"/>
            </a:endParaRPr>
          </a:p>
        </p:txBody>
      </p:sp>
    </p:spTree>
    <p:extLst>
      <p:ext uri="{BB962C8B-B14F-4D97-AF65-F5344CB8AC3E}">
        <p14:creationId xmlns:p14="http://schemas.microsoft.com/office/powerpoint/2010/main" val="31592854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a:xfrm>
            <a:off x="4151313" y="226786"/>
            <a:ext cx="7772400" cy="650875"/>
          </a:xfrm>
        </p:spPr>
        <p:txBody>
          <a:bodyPr/>
          <a:lstStyle/>
          <a:p>
            <a:r>
              <a:rPr lang="en-GB" altLang="en-US" sz="2800" dirty="0"/>
              <a:t>Dysfunctional behaviour</a:t>
            </a:r>
            <a:endParaRPr lang="en-US" altLang="en-US" sz="2800" dirty="0"/>
          </a:p>
        </p:txBody>
      </p:sp>
      <p:sp>
        <p:nvSpPr>
          <p:cNvPr id="154627" name="Rectangle 3"/>
          <p:cNvSpPr>
            <a:spLocks noGrp="1" noChangeArrowheads="1"/>
          </p:cNvSpPr>
          <p:nvPr>
            <p:ph sz="half" idx="1"/>
          </p:nvPr>
        </p:nvSpPr>
        <p:spPr>
          <a:xfrm>
            <a:off x="1693184" y="1208314"/>
            <a:ext cx="4170363" cy="5029200"/>
          </a:xfrm>
        </p:spPr>
        <p:txBody>
          <a:bodyPr/>
          <a:lstStyle/>
          <a:p>
            <a:pPr>
              <a:lnSpc>
                <a:spcPct val="90000"/>
              </a:lnSpc>
            </a:pPr>
            <a:r>
              <a:rPr lang="en-GB" altLang="en-US" sz="1400" dirty="0"/>
              <a:t>‘</a:t>
            </a:r>
            <a:r>
              <a:rPr lang="en-GB" altLang="en-US" sz="2000" dirty="0"/>
              <a:t>Always negotiate the lowest targets and the highest rewards</a:t>
            </a:r>
            <a:r>
              <a:rPr lang="en-GB" altLang="en-US" sz="2000" dirty="0" smtClean="0"/>
              <a:t>’</a:t>
            </a:r>
          </a:p>
          <a:p>
            <a:pPr>
              <a:lnSpc>
                <a:spcPct val="90000"/>
              </a:lnSpc>
            </a:pPr>
            <a:endParaRPr lang="en-GB" altLang="en-US" sz="1100" dirty="0"/>
          </a:p>
          <a:p>
            <a:pPr>
              <a:lnSpc>
                <a:spcPct val="90000"/>
              </a:lnSpc>
            </a:pPr>
            <a:r>
              <a:rPr lang="en-GB" altLang="en-US" sz="2000" dirty="0"/>
              <a:t>‘Always make the bonus, whatever it takes</a:t>
            </a:r>
            <a:r>
              <a:rPr lang="en-GB" altLang="en-US" sz="2000" dirty="0" smtClean="0"/>
              <a:t>’</a:t>
            </a:r>
          </a:p>
          <a:p>
            <a:pPr>
              <a:lnSpc>
                <a:spcPct val="90000"/>
              </a:lnSpc>
            </a:pPr>
            <a:endParaRPr lang="en-GB" altLang="en-US" sz="2000" dirty="0"/>
          </a:p>
          <a:p>
            <a:pPr>
              <a:lnSpc>
                <a:spcPct val="90000"/>
              </a:lnSpc>
            </a:pPr>
            <a:r>
              <a:rPr lang="en-GB" altLang="en-US" sz="2000" dirty="0"/>
              <a:t>‘Never share knowledge or resources with other teams – they are the enemy!’</a:t>
            </a:r>
          </a:p>
          <a:p>
            <a:pPr>
              <a:lnSpc>
                <a:spcPct val="90000"/>
              </a:lnSpc>
            </a:pPr>
            <a:r>
              <a:rPr lang="en-GB" altLang="en-US" sz="2000" dirty="0"/>
              <a:t>‘Always ask for more resources than you need, expecting to be cut back to what you actually need’</a:t>
            </a:r>
            <a:endParaRPr lang="en-US" altLang="en-US" sz="2000" dirty="0"/>
          </a:p>
        </p:txBody>
      </p:sp>
      <p:sp>
        <p:nvSpPr>
          <p:cNvPr id="154628" name="Rectangle 4"/>
          <p:cNvSpPr>
            <a:spLocks noGrp="1" noChangeArrowheads="1"/>
          </p:cNvSpPr>
          <p:nvPr>
            <p:ph sz="half" idx="2"/>
          </p:nvPr>
        </p:nvSpPr>
        <p:spPr>
          <a:xfrm>
            <a:off x="6611938" y="1208314"/>
            <a:ext cx="3810000" cy="5029200"/>
          </a:xfrm>
        </p:spPr>
        <p:txBody>
          <a:bodyPr/>
          <a:lstStyle/>
          <a:p>
            <a:pPr>
              <a:lnSpc>
                <a:spcPct val="90000"/>
              </a:lnSpc>
            </a:pPr>
            <a:r>
              <a:rPr lang="en-GB" altLang="en-US" sz="2000" dirty="0"/>
              <a:t>‘Always have the ability to explain adverse variances’</a:t>
            </a:r>
            <a:br>
              <a:rPr lang="en-GB" altLang="en-US" sz="2000" dirty="0"/>
            </a:br>
            <a:endParaRPr lang="en-GB" altLang="en-US" sz="2000" dirty="0"/>
          </a:p>
          <a:p>
            <a:pPr>
              <a:lnSpc>
                <a:spcPct val="90000"/>
              </a:lnSpc>
            </a:pPr>
            <a:r>
              <a:rPr lang="en-GB" altLang="en-US" sz="2000" dirty="0"/>
              <a:t>‘Never provide accurate forecasts’</a:t>
            </a:r>
          </a:p>
          <a:p>
            <a:pPr>
              <a:lnSpc>
                <a:spcPct val="90000"/>
              </a:lnSpc>
            </a:pPr>
            <a:endParaRPr lang="en-GB" altLang="en-US" sz="2000" dirty="0"/>
          </a:p>
          <a:p>
            <a:pPr>
              <a:lnSpc>
                <a:spcPct val="90000"/>
              </a:lnSpc>
            </a:pPr>
            <a:r>
              <a:rPr lang="en-GB" altLang="en-US" sz="2000" dirty="0"/>
              <a:t>‘Always meet the numbers, never beat them’</a:t>
            </a:r>
            <a:br>
              <a:rPr lang="en-GB" altLang="en-US" sz="2000" dirty="0"/>
            </a:br>
            <a:endParaRPr lang="en-GB" altLang="en-US" sz="2000" dirty="0"/>
          </a:p>
          <a:p>
            <a:pPr>
              <a:lnSpc>
                <a:spcPct val="90000"/>
              </a:lnSpc>
            </a:pPr>
            <a:r>
              <a:rPr lang="en-GB" altLang="en-US" sz="2000" dirty="0"/>
              <a:t>‘Never take risks’</a:t>
            </a:r>
            <a:endParaRPr lang="en-US" altLang="en-US" sz="2000" dirty="0"/>
          </a:p>
        </p:txBody>
      </p:sp>
    </p:spTree>
    <p:extLst>
      <p:ext uri="{BB962C8B-B14F-4D97-AF65-F5344CB8AC3E}">
        <p14:creationId xmlns:p14="http://schemas.microsoft.com/office/powerpoint/2010/main" val="38085907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p:txBody>
          <a:bodyPr/>
          <a:lstStyle/>
          <a:p>
            <a:r>
              <a:rPr lang="en-GB" altLang="en-US" sz="2800"/>
              <a:t>The new emerging model</a:t>
            </a:r>
          </a:p>
        </p:txBody>
      </p:sp>
      <p:sp>
        <p:nvSpPr>
          <p:cNvPr id="2" name="Segnaposto contenuto 1"/>
          <p:cNvSpPr>
            <a:spLocks noGrp="1"/>
          </p:cNvSpPr>
          <p:nvPr>
            <p:ph idx="1"/>
          </p:nvPr>
        </p:nvSpPr>
        <p:spPr/>
        <p:txBody>
          <a:bodyPr/>
          <a:lstStyle/>
          <a:p>
            <a:endParaRPr lang="it-IT"/>
          </a:p>
        </p:txBody>
      </p:sp>
      <p:pic>
        <p:nvPicPr>
          <p:cNvPr id="156675" name="Picture 3" descr="Concept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83317" y="1131094"/>
            <a:ext cx="7561262" cy="49545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3535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p:txBody>
          <a:bodyPr/>
          <a:lstStyle/>
          <a:p>
            <a:r>
              <a:rPr lang="en-GB" altLang="en-US" sz="2700"/>
              <a:t>Beyond Budgeting – Common Factors</a:t>
            </a:r>
            <a:endParaRPr lang="en-US" altLang="en-US" sz="2700"/>
          </a:p>
        </p:txBody>
      </p:sp>
      <p:sp>
        <p:nvSpPr>
          <p:cNvPr id="158723" name="Rectangle 3"/>
          <p:cNvSpPr>
            <a:spLocks noGrp="1" noChangeArrowheads="1"/>
          </p:cNvSpPr>
          <p:nvPr>
            <p:ph idx="1"/>
          </p:nvPr>
        </p:nvSpPr>
        <p:spPr/>
        <p:txBody>
          <a:bodyPr>
            <a:normAutofit fontScale="85000" lnSpcReduction="10000"/>
          </a:bodyPr>
          <a:lstStyle/>
          <a:p>
            <a:pPr>
              <a:lnSpc>
                <a:spcPct val="90000"/>
              </a:lnSpc>
              <a:buFontTx/>
              <a:buNone/>
            </a:pPr>
            <a:r>
              <a:rPr lang="en-GB" altLang="en-US" sz="2600" dirty="0"/>
              <a:t>The main organisational goals of businesses who have successfully introduced Beyond Budgeting</a:t>
            </a:r>
            <a:br>
              <a:rPr lang="en-GB" altLang="en-US" sz="2600" dirty="0"/>
            </a:br>
            <a:endParaRPr lang="en-GB" altLang="en-US" sz="2600" dirty="0"/>
          </a:p>
          <a:p>
            <a:pPr>
              <a:lnSpc>
                <a:spcPct val="90000"/>
              </a:lnSpc>
            </a:pPr>
            <a:r>
              <a:rPr lang="en-GB" altLang="en-US" sz="2600" dirty="0"/>
              <a:t>To satisfy shareholders by achieving sustained competitive </a:t>
            </a:r>
            <a:r>
              <a:rPr lang="en-GB" altLang="en-US" sz="2600" dirty="0" smtClean="0"/>
              <a:t>success</a:t>
            </a:r>
          </a:p>
          <a:p>
            <a:pPr>
              <a:lnSpc>
                <a:spcPct val="90000"/>
              </a:lnSpc>
            </a:pPr>
            <a:endParaRPr lang="en-GB" altLang="en-US" sz="2600" dirty="0"/>
          </a:p>
          <a:p>
            <a:pPr>
              <a:lnSpc>
                <a:spcPct val="90000"/>
              </a:lnSpc>
            </a:pPr>
            <a:r>
              <a:rPr lang="en-GB" altLang="en-US" sz="2600" dirty="0"/>
              <a:t>To find and keep the best </a:t>
            </a:r>
            <a:r>
              <a:rPr lang="en-GB" altLang="en-US" sz="2600" dirty="0" smtClean="0"/>
              <a:t>people</a:t>
            </a:r>
          </a:p>
          <a:p>
            <a:pPr>
              <a:lnSpc>
                <a:spcPct val="90000"/>
              </a:lnSpc>
            </a:pPr>
            <a:endParaRPr lang="en-GB" altLang="en-US" sz="2600" dirty="0"/>
          </a:p>
          <a:p>
            <a:pPr>
              <a:lnSpc>
                <a:spcPct val="90000"/>
              </a:lnSpc>
            </a:pPr>
            <a:r>
              <a:rPr lang="en-GB" altLang="en-US" sz="2600" dirty="0"/>
              <a:t>To be </a:t>
            </a:r>
            <a:r>
              <a:rPr lang="en-GB" altLang="en-US" sz="2600" dirty="0" smtClean="0"/>
              <a:t>innovative</a:t>
            </a:r>
          </a:p>
          <a:p>
            <a:pPr>
              <a:lnSpc>
                <a:spcPct val="90000"/>
              </a:lnSpc>
            </a:pPr>
            <a:endParaRPr lang="en-GB" altLang="en-US" sz="2600" dirty="0"/>
          </a:p>
          <a:p>
            <a:pPr>
              <a:lnSpc>
                <a:spcPct val="90000"/>
              </a:lnSpc>
            </a:pPr>
            <a:r>
              <a:rPr lang="en-GB" altLang="en-US" sz="2600" dirty="0"/>
              <a:t>To operate with low </a:t>
            </a:r>
            <a:r>
              <a:rPr lang="en-GB" altLang="en-US" sz="2600" dirty="0" smtClean="0"/>
              <a:t>costs</a:t>
            </a:r>
          </a:p>
          <a:p>
            <a:pPr>
              <a:lnSpc>
                <a:spcPct val="90000"/>
              </a:lnSpc>
            </a:pPr>
            <a:endParaRPr lang="en-GB" altLang="en-US" sz="2600" dirty="0"/>
          </a:p>
          <a:p>
            <a:pPr>
              <a:lnSpc>
                <a:spcPct val="90000"/>
              </a:lnSpc>
            </a:pPr>
            <a:r>
              <a:rPr lang="en-GB" altLang="en-US" sz="2600" dirty="0"/>
              <a:t>To satisfy customers </a:t>
            </a:r>
            <a:r>
              <a:rPr lang="en-GB" altLang="en-US" sz="2600" dirty="0" smtClean="0"/>
              <a:t>profitably</a:t>
            </a:r>
          </a:p>
          <a:p>
            <a:pPr>
              <a:lnSpc>
                <a:spcPct val="90000"/>
              </a:lnSpc>
            </a:pPr>
            <a:endParaRPr lang="en-GB" altLang="en-US" sz="2600" dirty="0"/>
          </a:p>
          <a:p>
            <a:pPr>
              <a:lnSpc>
                <a:spcPct val="90000"/>
              </a:lnSpc>
            </a:pPr>
            <a:r>
              <a:rPr lang="en-GB" altLang="en-US" sz="2600" dirty="0"/>
              <a:t>To maintain effective governance and promote ethical reporting</a:t>
            </a:r>
          </a:p>
          <a:p>
            <a:pPr>
              <a:lnSpc>
                <a:spcPct val="90000"/>
              </a:lnSpc>
            </a:pPr>
            <a:endParaRPr lang="en-GB" altLang="en-US" sz="2600" dirty="0"/>
          </a:p>
          <a:p>
            <a:pPr>
              <a:lnSpc>
                <a:spcPct val="90000"/>
              </a:lnSpc>
              <a:buFontTx/>
              <a:buNone/>
            </a:pPr>
            <a:endParaRPr lang="en-US" altLang="en-US" sz="2400" dirty="0"/>
          </a:p>
        </p:txBody>
      </p:sp>
    </p:spTree>
    <p:extLst>
      <p:ext uri="{BB962C8B-B14F-4D97-AF65-F5344CB8AC3E}">
        <p14:creationId xmlns:p14="http://schemas.microsoft.com/office/powerpoint/2010/main" val="7191609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58723">
                                            <p:txEl>
                                              <p:pRg st="1" end="1"/>
                                            </p:txEl>
                                          </p:spTgt>
                                        </p:tgtEl>
                                        <p:attrNameLst>
                                          <p:attrName>style.visibility</p:attrName>
                                        </p:attrNameLst>
                                      </p:cBhvr>
                                      <p:to>
                                        <p:strVal val="visible"/>
                                      </p:to>
                                    </p:set>
                                    <p:anim calcmode="lin" valueType="num">
                                      <p:cBhvr additive="base">
                                        <p:cTn id="7" dur="500" fill="hold"/>
                                        <p:tgtEl>
                                          <p:spTgt spid="15872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87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58723">
                                            <p:txEl>
                                              <p:pRg st="3" end="3"/>
                                            </p:txEl>
                                          </p:spTgt>
                                        </p:tgtEl>
                                        <p:attrNameLst>
                                          <p:attrName>style.visibility</p:attrName>
                                        </p:attrNameLst>
                                      </p:cBhvr>
                                      <p:to>
                                        <p:strVal val="visible"/>
                                      </p:to>
                                    </p:set>
                                    <p:anim calcmode="lin" valueType="num">
                                      <p:cBhvr additive="base">
                                        <p:cTn id="13" dur="500" fill="hold"/>
                                        <p:tgtEl>
                                          <p:spTgt spid="15872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5872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58723">
                                            <p:txEl>
                                              <p:pRg st="5" end="5"/>
                                            </p:txEl>
                                          </p:spTgt>
                                        </p:tgtEl>
                                        <p:attrNameLst>
                                          <p:attrName>style.visibility</p:attrName>
                                        </p:attrNameLst>
                                      </p:cBhvr>
                                      <p:to>
                                        <p:strVal val="visible"/>
                                      </p:to>
                                    </p:set>
                                    <p:anim calcmode="lin" valueType="num">
                                      <p:cBhvr additive="base">
                                        <p:cTn id="19" dur="500" fill="hold"/>
                                        <p:tgtEl>
                                          <p:spTgt spid="15872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5872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158723">
                                            <p:txEl>
                                              <p:pRg st="7" end="7"/>
                                            </p:txEl>
                                          </p:spTgt>
                                        </p:tgtEl>
                                        <p:attrNameLst>
                                          <p:attrName>style.visibility</p:attrName>
                                        </p:attrNameLst>
                                      </p:cBhvr>
                                      <p:to>
                                        <p:strVal val="visible"/>
                                      </p:to>
                                    </p:set>
                                    <p:anim calcmode="lin" valueType="num">
                                      <p:cBhvr additive="base">
                                        <p:cTn id="25" dur="500" fill="hold"/>
                                        <p:tgtEl>
                                          <p:spTgt spid="15872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5872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158723">
                                            <p:txEl>
                                              <p:pRg st="9" end="9"/>
                                            </p:txEl>
                                          </p:spTgt>
                                        </p:tgtEl>
                                        <p:attrNameLst>
                                          <p:attrName>style.visibility</p:attrName>
                                        </p:attrNameLst>
                                      </p:cBhvr>
                                      <p:to>
                                        <p:strVal val="visible"/>
                                      </p:to>
                                    </p:set>
                                    <p:anim calcmode="lin" valueType="num">
                                      <p:cBhvr additive="base">
                                        <p:cTn id="31" dur="500" fill="hold"/>
                                        <p:tgtEl>
                                          <p:spTgt spid="158723">
                                            <p:txEl>
                                              <p:pRg st="9" end="9"/>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5872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158723">
                                            <p:txEl>
                                              <p:pRg st="11" end="11"/>
                                            </p:txEl>
                                          </p:spTgt>
                                        </p:tgtEl>
                                        <p:attrNameLst>
                                          <p:attrName>style.visibility</p:attrName>
                                        </p:attrNameLst>
                                      </p:cBhvr>
                                      <p:to>
                                        <p:strVal val="visible"/>
                                      </p:to>
                                    </p:set>
                                    <p:anim calcmode="lin" valueType="num">
                                      <p:cBhvr additive="base">
                                        <p:cTn id="37" dur="500" fill="hold"/>
                                        <p:tgtEl>
                                          <p:spTgt spid="158723">
                                            <p:txEl>
                                              <p:pRg st="11" end="1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5872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p:txBody>
          <a:bodyPr/>
          <a:lstStyle/>
          <a:p>
            <a:r>
              <a:rPr lang="en-GB" altLang="en-US"/>
              <a:t>Beyond Budgeting – Common Factors</a:t>
            </a:r>
            <a:endParaRPr lang="en-US" altLang="en-US"/>
          </a:p>
        </p:txBody>
      </p:sp>
      <p:sp>
        <p:nvSpPr>
          <p:cNvPr id="161795" name="Rectangle 3"/>
          <p:cNvSpPr>
            <a:spLocks noGrp="1" noChangeArrowheads="1"/>
          </p:cNvSpPr>
          <p:nvPr>
            <p:ph idx="1"/>
          </p:nvPr>
        </p:nvSpPr>
        <p:spPr/>
        <p:txBody>
          <a:bodyPr/>
          <a:lstStyle/>
          <a:p>
            <a:pPr marL="533400" indent="-533400">
              <a:buNone/>
            </a:pPr>
            <a:r>
              <a:rPr lang="en-GB" altLang="en-US" sz="2000" b="1"/>
              <a:t>The shared common principles of businesses who have successfully introduced Beyond Budgeting</a:t>
            </a:r>
            <a:br>
              <a:rPr lang="en-GB" altLang="en-US" sz="2000" b="1"/>
            </a:br>
            <a:endParaRPr lang="en-GB" altLang="en-US" sz="2000" b="1"/>
          </a:p>
          <a:p>
            <a:pPr marL="533400" indent="-533400">
              <a:buFontTx/>
              <a:buAutoNum type="arabicPeriod"/>
            </a:pPr>
            <a:r>
              <a:rPr lang="en-GB" altLang="en-US" sz="2000"/>
              <a:t>Built a governance framework based on clear principles and boundaries</a:t>
            </a:r>
          </a:p>
          <a:p>
            <a:pPr marL="533400" indent="-533400">
              <a:buFontTx/>
              <a:buAutoNum type="arabicPeriod"/>
            </a:pPr>
            <a:endParaRPr lang="en-GB" altLang="en-US" sz="2000"/>
          </a:p>
          <a:p>
            <a:pPr marL="533400" indent="-533400">
              <a:buFontTx/>
              <a:buAutoNum type="arabicPeriod"/>
            </a:pPr>
            <a:r>
              <a:rPr lang="en-GB" altLang="en-US" sz="2000"/>
              <a:t>Created a high performance climate based on visibility of relative success at every level</a:t>
            </a:r>
          </a:p>
          <a:p>
            <a:pPr marL="533400" indent="-533400">
              <a:buFontTx/>
              <a:buAutoNum type="arabicPeriod"/>
            </a:pPr>
            <a:endParaRPr lang="en-GB" altLang="en-US" sz="2000"/>
          </a:p>
          <a:p>
            <a:pPr marL="533400" indent="-533400">
              <a:buFontTx/>
              <a:buAutoNum type="arabicPeriod"/>
            </a:pPr>
            <a:r>
              <a:rPr lang="en-GB" altLang="en-US" sz="2000"/>
              <a:t>Provided front line teams with the freedom to make decisions consistent with governance principles and strategic goals</a:t>
            </a:r>
          </a:p>
          <a:p>
            <a:pPr marL="533400" indent="-533400">
              <a:buNone/>
            </a:pPr>
            <a:endParaRPr lang="en-US" altLang="en-US" sz="1800"/>
          </a:p>
        </p:txBody>
      </p:sp>
    </p:spTree>
    <p:extLst>
      <p:ext uri="{BB962C8B-B14F-4D97-AF65-F5344CB8AC3E}">
        <p14:creationId xmlns:p14="http://schemas.microsoft.com/office/powerpoint/2010/main" val="19553278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61795">
                                            <p:txEl>
                                              <p:pRg st="1" end="1"/>
                                            </p:txEl>
                                          </p:spTgt>
                                        </p:tgtEl>
                                        <p:attrNameLst>
                                          <p:attrName>style.visibility</p:attrName>
                                        </p:attrNameLst>
                                      </p:cBhvr>
                                      <p:to>
                                        <p:strVal val="visible"/>
                                      </p:to>
                                    </p:set>
                                    <p:anim calcmode="lin" valueType="num">
                                      <p:cBhvr additive="base">
                                        <p:cTn id="7" dur="500" fill="hold"/>
                                        <p:tgtEl>
                                          <p:spTgt spid="16179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179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61795">
                                            <p:txEl>
                                              <p:pRg st="3" end="3"/>
                                            </p:txEl>
                                          </p:spTgt>
                                        </p:tgtEl>
                                        <p:attrNameLst>
                                          <p:attrName>style.visibility</p:attrName>
                                        </p:attrNameLst>
                                      </p:cBhvr>
                                      <p:to>
                                        <p:strVal val="visible"/>
                                      </p:to>
                                    </p:set>
                                    <p:anim calcmode="lin" valueType="num">
                                      <p:cBhvr additive="base">
                                        <p:cTn id="13" dur="500" fill="hold"/>
                                        <p:tgtEl>
                                          <p:spTgt spid="161795">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179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61795">
                                            <p:txEl>
                                              <p:pRg st="5" end="5"/>
                                            </p:txEl>
                                          </p:spTgt>
                                        </p:tgtEl>
                                        <p:attrNameLst>
                                          <p:attrName>style.visibility</p:attrName>
                                        </p:attrNameLst>
                                      </p:cBhvr>
                                      <p:to>
                                        <p:strVal val="visible"/>
                                      </p:to>
                                    </p:set>
                                    <p:anim calcmode="lin" valueType="num">
                                      <p:cBhvr additive="base">
                                        <p:cTn id="19" dur="500" fill="hold"/>
                                        <p:tgtEl>
                                          <p:spTgt spid="161795">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179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p:txBody>
          <a:bodyPr/>
          <a:lstStyle/>
          <a:p>
            <a:r>
              <a:rPr lang="en-GB" altLang="en-US"/>
              <a:t>The problem with profit as a measure of value performance</a:t>
            </a:r>
            <a:endParaRPr lang="en-US" altLang="en-US"/>
          </a:p>
        </p:txBody>
      </p:sp>
      <p:sp>
        <p:nvSpPr>
          <p:cNvPr id="242691" name="Rectangle 3"/>
          <p:cNvSpPr>
            <a:spLocks noGrp="1" noChangeArrowheads="1"/>
          </p:cNvSpPr>
          <p:nvPr>
            <p:ph idx="1"/>
          </p:nvPr>
        </p:nvSpPr>
        <p:spPr>
          <a:xfrm>
            <a:off x="1338943" y="1632856"/>
            <a:ext cx="10678886" cy="4831443"/>
          </a:xfrm>
        </p:spPr>
        <p:txBody>
          <a:bodyPr/>
          <a:lstStyle/>
          <a:p>
            <a:r>
              <a:rPr lang="en-GB" altLang="en-US" dirty="0"/>
              <a:t>Historic focus rather than future </a:t>
            </a:r>
            <a:r>
              <a:rPr lang="en-GB" altLang="en-US" dirty="0" smtClean="0"/>
              <a:t>focus</a:t>
            </a:r>
          </a:p>
          <a:p>
            <a:endParaRPr lang="en-GB" altLang="en-US" dirty="0"/>
          </a:p>
          <a:p>
            <a:r>
              <a:rPr lang="en-GB" altLang="en-US" dirty="0"/>
              <a:t>Tenuous link to cash </a:t>
            </a:r>
            <a:r>
              <a:rPr lang="en-GB" altLang="en-US" dirty="0" smtClean="0"/>
              <a:t>flow</a:t>
            </a:r>
          </a:p>
          <a:p>
            <a:endParaRPr lang="en-GB" altLang="en-US" dirty="0"/>
          </a:p>
          <a:p>
            <a:r>
              <a:rPr lang="en-GB" altLang="en-US" dirty="0"/>
              <a:t>Accounting policy differences can distort underlying </a:t>
            </a:r>
            <a:r>
              <a:rPr lang="en-GB" altLang="en-US" dirty="0" smtClean="0"/>
              <a:t>performance</a:t>
            </a:r>
          </a:p>
          <a:p>
            <a:endParaRPr lang="en-GB" altLang="en-US" dirty="0"/>
          </a:p>
          <a:p>
            <a:r>
              <a:rPr lang="en-GB" altLang="en-US" dirty="0"/>
              <a:t>Positive profits are achieved with no adequate risk hurdle</a:t>
            </a:r>
          </a:p>
          <a:p>
            <a:endParaRPr lang="en-US" altLang="en-US" dirty="0"/>
          </a:p>
        </p:txBody>
      </p:sp>
    </p:spTree>
    <p:extLst>
      <p:ext uri="{BB962C8B-B14F-4D97-AF65-F5344CB8AC3E}">
        <p14:creationId xmlns:p14="http://schemas.microsoft.com/office/powerpoint/2010/main" val="273228685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p:txBody>
          <a:bodyPr/>
          <a:lstStyle/>
          <a:p>
            <a:r>
              <a:rPr lang="en-GB" altLang="en-US"/>
              <a:t>Beyond Budgeting – Common Factors</a:t>
            </a:r>
            <a:endParaRPr lang="en-US" altLang="en-US"/>
          </a:p>
        </p:txBody>
      </p:sp>
      <p:sp>
        <p:nvSpPr>
          <p:cNvPr id="162819" name="Rectangle 3"/>
          <p:cNvSpPr>
            <a:spLocks noGrp="1" noChangeArrowheads="1"/>
          </p:cNvSpPr>
          <p:nvPr>
            <p:ph idx="1"/>
          </p:nvPr>
        </p:nvSpPr>
        <p:spPr/>
        <p:txBody>
          <a:bodyPr/>
          <a:lstStyle/>
          <a:p>
            <a:pPr marL="381000" indent="-381000">
              <a:buNone/>
            </a:pPr>
            <a:r>
              <a:rPr lang="en-GB" altLang="en-US" sz="2000" b="1"/>
              <a:t>The shared common principles of businesses who have successfully introduced Beyond Budgeting</a:t>
            </a:r>
            <a:br>
              <a:rPr lang="en-GB" altLang="en-US" sz="2000" b="1"/>
            </a:br>
            <a:endParaRPr lang="en-GB" altLang="en-US" sz="2000" b="1"/>
          </a:p>
          <a:p>
            <a:pPr marL="381000" indent="-381000">
              <a:buFontTx/>
              <a:buAutoNum type="arabicPeriod" startAt="4"/>
            </a:pPr>
            <a:r>
              <a:rPr lang="en-GB" altLang="en-US" sz="2000"/>
              <a:t>Placed the responsibility for value creating decisions on teams</a:t>
            </a:r>
          </a:p>
          <a:p>
            <a:pPr marL="381000" indent="-381000">
              <a:buFontTx/>
              <a:buAutoNum type="arabicPeriod" startAt="4"/>
            </a:pPr>
            <a:endParaRPr lang="en-GB" altLang="en-US" sz="2000"/>
          </a:p>
          <a:p>
            <a:pPr marL="381000" indent="-381000">
              <a:buFontTx/>
              <a:buAutoNum type="arabicPeriod" startAt="4"/>
            </a:pPr>
            <a:r>
              <a:rPr lang="en-GB" altLang="en-US" sz="2000"/>
              <a:t>Focused teams on customer outcomes</a:t>
            </a:r>
          </a:p>
          <a:p>
            <a:pPr marL="381000" indent="-381000">
              <a:buFontTx/>
              <a:buAutoNum type="arabicPeriod" startAt="4"/>
            </a:pPr>
            <a:endParaRPr lang="en-GB" altLang="en-US" sz="2000"/>
          </a:p>
          <a:p>
            <a:pPr marL="381000" indent="-381000">
              <a:buFontTx/>
              <a:buAutoNum type="arabicPeriod" startAt="4"/>
            </a:pPr>
            <a:r>
              <a:rPr lang="en-GB" altLang="en-US" sz="2000"/>
              <a:t>Supported open and ethical information systems</a:t>
            </a:r>
          </a:p>
          <a:p>
            <a:pPr marL="381000" indent="-381000">
              <a:buNone/>
            </a:pPr>
            <a:endParaRPr lang="en-US" altLang="en-US" sz="2000"/>
          </a:p>
        </p:txBody>
      </p:sp>
    </p:spTree>
    <p:extLst>
      <p:ext uri="{BB962C8B-B14F-4D97-AF65-F5344CB8AC3E}">
        <p14:creationId xmlns:p14="http://schemas.microsoft.com/office/powerpoint/2010/main" val="260488325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62819">
                                            <p:txEl>
                                              <p:pRg st="3" end="3"/>
                                            </p:txEl>
                                          </p:spTgt>
                                        </p:tgtEl>
                                        <p:attrNameLst>
                                          <p:attrName>style.visibility</p:attrName>
                                        </p:attrNameLst>
                                      </p:cBhvr>
                                      <p:to>
                                        <p:strVal val="visible"/>
                                      </p:to>
                                    </p:set>
                                    <p:anim calcmode="lin" valueType="num">
                                      <p:cBhvr additive="base">
                                        <p:cTn id="7" dur="500" fill="hold"/>
                                        <p:tgtEl>
                                          <p:spTgt spid="162819">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281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62819">
                                            <p:txEl>
                                              <p:pRg st="5" end="5"/>
                                            </p:txEl>
                                          </p:spTgt>
                                        </p:tgtEl>
                                        <p:attrNameLst>
                                          <p:attrName>style.visibility</p:attrName>
                                        </p:attrNameLst>
                                      </p:cBhvr>
                                      <p:to>
                                        <p:strVal val="visible"/>
                                      </p:to>
                                    </p:set>
                                    <p:anim calcmode="lin" valueType="num">
                                      <p:cBhvr additive="base">
                                        <p:cTn id="13" dur="500" fill="hold"/>
                                        <p:tgtEl>
                                          <p:spTgt spid="162819">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2819">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p:txBody>
          <a:bodyPr>
            <a:normAutofit/>
          </a:bodyPr>
          <a:lstStyle/>
          <a:p>
            <a:r>
              <a:rPr lang="en-GB" altLang="en-US"/>
              <a:t>Beyond Budgeting – The Twin Peaks</a:t>
            </a:r>
            <a:endParaRPr lang="en-US" altLang="en-US"/>
          </a:p>
        </p:txBody>
      </p:sp>
      <p:sp>
        <p:nvSpPr>
          <p:cNvPr id="163843" name="Rectangle 3"/>
          <p:cNvSpPr>
            <a:spLocks noGrp="1" noChangeArrowheads="1"/>
          </p:cNvSpPr>
          <p:nvPr>
            <p:ph idx="1"/>
          </p:nvPr>
        </p:nvSpPr>
        <p:spPr/>
        <p:txBody>
          <a:bodyPr/>
          <a:lstStyle/>
          <a:p>
            <a:pPr marL="381000" indent="-381000">
              <a:buNone/>
            </a:pPr>
            <a:endParaRPr lang="en-GB" altLang="en-US" sz="3200"/>
          </a:p>
          <a:p>
            <a:pPr marL="381000" indent="-381000">
              <a:buNone/>
            </a:pPr>
            <a:endParaRPr lang="en-US" altLang="en-US"/>
          </a:p>
        </p:txBody>
      </p:sp>
      <p:sp>
        <p:nvSpPr>
          <p:cNvPr id="163844" name="AutoShape 4"/>
          <p:cNvSpPr>
            <a:spLocks noChangeArrowheads="1"/>
          </p:cNvSpPr>
          <p:nvPr/>
        </p:nvSpPr>
        <p:spPr bwMode="auto">
          <a:xfrm>
            <a:off x="2279650" y="3500438"/>
            <a:ext cx="2120900" cy="2138362"/>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altLang="en-US" sz="2000">
                <a:latin typeface="Arial Narrow" panose="020B0606020202030204" pitchFamily="34" charset="0"/>
              </a:rPr>
              <a:t>Traditional</a:t>
            </a:r>
          </a:p>
          <a:p>
            <a:pPr algn="ctr"/>
            <a:r>
              <a:rPr lang="en-GB" altLang="en-US" sz="2000">
                <a:latin typeface="Arial Narrow" panose="020B0606020202030204" pitchFamily="34" charset="0"/>
              </a:rPr>
              <a:t>Organisation</a:t>
            </a:r>
          </a:p>
          <a:p>
            <a:pPr algn="ctr"/>
            <a:endParaRPr lang="en-GB" altLang="en-US">
              <a:latin typeface="Times" panose="02020603050405020304" pitchFamily="18" charset="0"/>
            </a:endParaRPr>
          </a:p>
        </p:txBody>
      </p:sp>
      <p:sp>
        <p:nvSpPr>
          <p:cNvPr id="163845" name="AutoShape 5"/>
          <p:cNvSpPr>
            <a:spLocks noChangeArrowheads="1"/>
          </p:cNvSpPr>
          <p:nvPr/>
        </p:nvSpPr>
        <p:spPr bwMode="auto">
          <a:xfrm rot="19787715">
            <a:off x="3719514" y="3429001"/>
            <a:ext cx="1146175" cy="485775"/>
          </a:xfrm>
          <a:prstGeom prst="rightArrow">
            <a:avLst>
              <a:gd name="adj1" fmla="val 50000"/>
              <a:gd name="adj2" fmla="val 5898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846" name="AutoShape 6"/>
          <p:cNvSpPr>
            <a:spLocks noChangeArrowheads="1"/>
          </p:cNvSpPr>
          <p:nvPr/>
        </p:nvSpPr>
        <p:spPr bwMode="auto">
          <a:xfrm rot="19787715">
            <a:off x="6127750" y="2797176"/>
            <a:ext cx="1303338" cy="485775"/>
          </a:xfrm>
          <a:prstGeom prst="rightArrow">
            <a:avLst>
              <a:gd name="adj1" fmla="val 50000"/>
              <a:gd name="adj2" fmla="val 6707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3847" name="Text Box 7"/>
          <p:cNvSpPr txBox="1">
            <a:spLocks noChangeArrowheads="1"/>
          </p:cNvSpPr>
          <p:nvPr/>
        </p:nvSpPr>
        <p:spPr bwMode="auto">
          <a:xfrm>
            <a:off x="2265364" y="2065338"/>
            <a:ext cx="1528047"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en-US"/>
              <a:t>Hope &amp; Fraser</a:t>
            </a:r>
          </a:p>
        </p:txBody>
      </p:sp>
      <p:sp>
        <p:nvSpPr>
          <p:cNvPr id="163848" name="AutoShape 8"/>
          <p:cNvSpPr>
            <a:spLocks noChangeArrowheads="1"/>
          </p:cNvSpPr>
          <p:nvPr/>
        </p:nvSpPr>
        <p:spPr bwMode="auto">
          <a:xfrm>
            <a:off x="3949700" y="2790825"/>
            <a:ext cx="2698750" cy="3144838"/>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altLang="en-US" sz="2200">
                <a:latin typeface="Arial Narrow" panose="020B0606020202030204" pitchFamily="34" charset="0"/>
              </a:rPr>
              <a:t>Adaptive</a:t>
            </a:r>
            <a:r>
              <a:rPr lang="en-GB" altLang="en-US" sz="2200">
                <a:latin typeface="Times" panose="02020603050405020304" pitchFamily="18" charset="0"/>
              </a:rPr>
              <a:t> </a:t>
            </a:r>
          </a:p>
          <a:p>
            <a:pPr algn="ctr"/>
            <a:r>
              <a:rPr lang="en-GB" altLang="en-US" sz="2200">
                <a:latin typeface="Arial Narrow" panose="020B0606020202030204" pitchFamily="34" charset="0"/>
              </a:rPr>
              <a:t>Organisation</a:t>
            </a:r>
          </a:p>
          <a:p>
            <a:pPr algn="ctr"/>
            <a:endParaRPr lang="en-GB" altLang="en-US">
              <a:latin typeface="Times" panose="02020603050405020304" pitchFamily="18" charset="0"/>
            </a:endParaRPr>
          </a:p>
        </p:txBody>
      </p:sp>
      <p:sp>
        <p:nvSpPr>
          <p:cNvPr id="163849" name="AutoShape 9"/>
          <p:cNvSpPr>
            <a:spLocks noChangeArrowheads="1"/>
          </p:cNvSpPr>
          <p:nvPr/>
        </p:nvSpPr>
        <p:spPr bwMode="auto">
          <a:xfrm>
            <a:off x="6164264" y="2220913"/>
            <a:ext cx="3787775" cy="41529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altLang="en-US">
                <a:latin typeface="Arial Narrow" panose="020B0606020202030204" pitchFamily="34" charset="0"/>
              </a:rPr>
              <a:t>Adaptive</a:t>
            </a:r>
            <a:r>
              <a:rPr lang="en-GB" altLang="en-US">
                <a:latin typeface="Times" panose="02020603050405020304" pitchFamily="18" charset="0"/>
              </a:rPr>
              <a:t> </a:t>
            </a:r>
            <a:r>
              <a:rPr lang="en-GB" altLang="en-US">
                <a:latin typeface="Arial Narrow" panose="020B0606020202030204" pitchFamily="34" charset="0"/>
              </a:rPr>
              <a:t>and</a:t>
            </a:r>
          </a:p>
          <a:p>
            <a:pPr algn="ctr"/>
            <a:r>
              <a:rPr lang="en-GB" altLang="en-US">
                <a:latin typeface="Arial Narrow" panose="020B0606020202030204" pitchFamily="34" charset="0"/>
              </a:rPr>
              <a:t>Devolved</a:t>
            </a:r>
          </a:p>
          <a:p>
            <a:pPr algn="ctr"/>
            <a:r>
              <a:rPr lang="en-GB" altLang="en-US">
                <a:latin typeface="Arial Narrow" panose="020B0606020202030204" pitchFamily="34" charset="0"/>
              </a:rPr>
              <a:t>Organisation</a:t>
            </a:r>
          </a:p>
          <a:p>
            <a:pPr algn="ctr"/>
            <a:endParaRPr lang="en-GB" altLang="en-US">
              <a:latin typeface="Times" panose="02020603050405020304" pitchFamily="18" charset="0"/>
            </a:endParaRPr>
          </a:p>
        </p:txBody>
      </p:sp>
    </p:spTree>
    <p:extLst>
      <p:ext uri="{BB962C8B-B14F-4D97-AF65-F5344CB8AC3E}">
        <p14:creationId xmlns:p14="http://schemas.microsoft.com/office/powerpoint/2010/main" val="224354508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163845"/>
                                        </p:tgtEl>
                                        <p:attrNameLst>
                                          <p:attrName>style.visibility</p:attrName>
                                        </p:attrNameLst>
                                      </p:cBhvr>
                                      <p:to>
                                        <p:strVal val="visible"/>
                                      </p:to>
                                    </p:set>
                                    <p:anim calcmode="lin" valueType="num">
                                      <p:cBhvr additive="base">
                                        <p:cTn id="7" dur="500" fill="hold"/>
                                        <p:tgtEl>
                                          <p:spTgt spid="163845"/>
                                        </p:tgtEl>
                                        <p:attrNameLst>
                                          <p:attrName>ppt_x</p:attrName>
                                        </p:attrNameLst>
                                      </p:cBhvr>
                                      <p:tavLst>
                                        <p:tav tm="0">
                                          <p:val>
                                            <p:strVal val="0-#ppt_w/2"/>
                                          </p:val>
                                        </p:tav>
                                        <p:tav tm="100000">
                                          <p:val>
                                            <p:strVal val="#ppt_x"/>
                                          </p:val>
                                        </p:tav>
                                      </p:tavLst>
                                    </p:anim>
                                    <p:anim calcmode="lin" valueType="num">
                                      <p:cBhvr additive="base">
                                        <p:cTn id="8" dur="500" fill="hold"/>
                                        <p:tgtEl>
                                          <p:spTgt spid="16384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3" presetClass="entr" presetSubtype="0" fill="hold" grpId="0" nodeType="clickEffect">
                                  <p:stCondLst>
                                    <p:cond delay="0"/>
                                  </p:stCondLst>
                                  <p:childTnLst>
                                    <p:set>
                                      <p:cBhvr>
                                        <p:cTn id="12" dur="1" fill="hold">
                                          <p:stCondLst>
                                            <p:cond delay="0"/>
                                          </p:stCondLst>
                                        </p:cTn>
                                        <p:tgtEl>
                                          <p:spTgt spid="163848"/>
                                        </p:tgtEl>
                                        <p:attrNameLst>
                                          <p:attrName>style.visibility</p:attrName>
                                        </p:attrNameLst>
                                      </p:cBhvr>
                                      <p:to>
                                        <p:strVal val="visible"/>
                                      </p:to>
                                    </p:set>
                                    <p:anim calcmode="lin" valueType="num">
                                      <p:cBhvr>
                                        <p:cTn id="13" dur="500" fill="hold"/>
                                        <p:tgtEl>
                                          <p:spTgt spid="163848"/>
                                        </p:tgtEl>
                                        <p:attrNameLst>
                                          <p:attrName>ppt_w</p:attrName>
                                        </p:attrNameLst>
                                      </p:cBhvr>
                                      <p:tavLst>
                                        <p:tav tm="0">
                                          <p:val>
                                            <p:fltVal val="0"/>
                                          </p:val>
                                        </p:tav>
                                        <p:tav tm="100000">
                                          <p:val>
                                            <p:strVal val="#ppt_w"/>
                                          </p:val>
                                        </p:tav>
                                      </p:tavLst>
                                    </p:anim>
                                    <p:anim calcmode="lin" valueType="num">
                                      <p:cBhvr>
                                        <p:cTn id="14" dur="500" fill="hold"/>
                                        <p:tgtEl>
                                          <p:spTgt spid="163848"/>
                                        </p:tgtEl>
                                        <p:attrNameLst>
                                          <p:attrName>ppt_h</p:attrName>
                                        </p:attrNameLst>
                                      </p:cBhvr>
                                      <p:tavLst>
                                        <p:tav tm="0">
                                          <p:val>
                                            <p:fltVal val="0"/>
                                          </p:val>
                                        </p:tav>
                                        <p:tav tm="100000">
                                          <p:val>
                                            <p:strVal val="#ppt_h"/>
                                          </p:val>
                                        </p:tav>
                                      </p:tavLst>
                                    </p:anim>
                                    <p:animEffect transition="in" filter="fade">
                                      <p:cBhvr>
                                        <p:cTn id="15" dur="500"/>
                                        <p:tgtEl>
                                          <p:spTgt spid="163848"/>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8" fill="hold" nodeType="clickEffect">
                                  <p:stCondLst>
                                    <p:cond delay="0"/>
                                  </p:stCondLst>
                                  <p:childTnLst>
                                    <p:set>
                                      <p:cBhvr>
                                        <p:cTn id="19" dur="1" fill="hold">
                                          <p:stCondLst>
                                            <p:cond delay="0"/>
                                          </p:stCondLst>
                                        </p:cTn>
                                        <p:tgtEl>
                                          <p:spTgt spid="163846"/>
                                        </p:tgtEl>
                                        <p:attrNameLst>
                                          <p:attrName>style.visibility</p:attrName>
                                        </p:attrNameLst>
                                      </p:cBhvr>
                                      <p:to>
                                        <p:strVal val="visible"/>
                                      </p:to>
                                    </p:set>
                                    <p:anim calcmode="lin" valueType="num">
                                      <p:cBhvr additive="base">
                                        <p:cTn id="20" dur="500" fill="hold"/>
                                        <p:tgtEl>
                                          <p:spTgt spid="163846"/>
                                        </p:tgtEl>
                                        <p:attrNameLst>
                                          <p:attrName>ppt_x</p:attrName>
                                        </p:attrNameLst>
                                      </p:cBhvr>
                                      <p:tavLst>
                                        <p:tav tm="0">
                                          <p:val>
                                            <p:strVal val="0-#ppt_w/2"/>
                                          </p:val>
                                        </p:tav>
                                        <p:tav tm="100000">
                                          <p:val>
                                            <p:strVal val="#ppt_x"/>
                                          </p:val>
                                        </p:tav>
                                      </p:tavLst>
                                    </p:anim>
                                    <p:anim calcmode="lin" valueType="num">
                                      <p:cBhvr additive="base">
                                        <p:cTn id="21" dur="500" fill="hold"/>
                                        <p:tgtEl>
                                          <p:spTgt spid="163846"/>
                                        </p:tgtEl>
                                        <p:attrNameLst>
                                          <p:attrName>ppt_y</p:attrName>
                                        </p:attrNameLst>
                                      </p:cBhvr>
                                      <p:tavLst>
                                        <p:tav tm="0">
                                          <p:val>
                                            <p:strVal val="#ppt_y"/>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53" presetClass="entr" presetSubtype="0" fill="hold" grpId="0" nodeType="clickEffect">
                                  <p:stCondLst>
                                    <p:cond delay="0"/>
                                  </p:stCondLst>
                                  <p:childTnLst>
                                    <p:set>
                                      <p:cBhvr>
                                        <p:cTn id="25" dur="1" fill="hold">
                                          <p:stCondLst>
                                            <p:cond delay="0"/>
                                          </p:stCondLst>
                                        </p:cTn>
                                        <p:tgtEl>
                                          <p:spTgt spid="163849"/>
                                        </p:tgtEl>
                                        <p:attrNameLst>
                                          <p:attrName>style.visibility</p:attrName>
                                        </p:attrNameLst>
                                      </p:cBhvr>
                                      <p:to>
                                        <p:strVal val="visible"/>
                                      </p:to>
                                    </p:set>
                                    <p:anim calcmode="lin" valueType="num">
                                      <p:cBhvr>
                                        <p:cTn id="26" dur="500" fill="hold"/>
                                        <p:tgtEl>
                                          <p:spTgt spid="163849"/>
                                        </p:tgtEl>
                                        <p:attrNameLst>
                                          <p:attrName>ppt_w</p:attrName>
                                        </p:attrNameLst>
                                      </p:cBhvr>
                                      <p:tavLst>
                                        <p:tav tm="0">
                                          <p:val>
                                            <p:fltVal val="0"/>
                                          </p:val>
                                        </p:tav>
                                        <p:tav tm="100000">
                                          <p:val>
                                            <p:strVal val="#ppt_w"/>
                                          </p:val>
                                        </p:tav>
                                      </p:tavLst>
                                    </p:anim>
                                    <p:anim calcmode="lin" valueType="num">
                                      <p:cBhvr>
                                        <p:cTn id="27" dur="500" fill="hold"/>
                                        <p:tgtEl>
                                          <p:spTgt spid="163849"/>
                                        </p:tgtEl>
                                        <p:attrNameLst>
                                          <p:attrName>ppt_h</p:attrName>
                                        </p:attrNameLst>
                                      </p:cBhvr>
                                      <p:tavLst>
                                        <p:tav tm="0">
                                          <p:val>
                                            <p:fltVal val="0"/>
                                          </p:val>
                                        </p:tav>
                                        <p:tav tm="100000">
                                          <p:val>
                                            <p:strVal val="#ppt_h"/>
                                          </p:val>
                                        </p:tav>
                                      </p:tavLst>
                                    </p:anim>
                                    <p:animEffect transition="in" filter="fade">
                                      <p:cBhvr>
                                        <p:cTn id="28" dur="500"/>
                                        <p:tgtEl>
                                          <p:spTgt spid="1638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48" grpId="0" animBg="1"/>
      <p:bldP spid="163849"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914" name="Picture 2" descr="Adaptiv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47851" y="450850"/>
            <a:ext cx="7993063" cy="5626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475325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ChangeArrowheads="1"/>
          </p:cNvSpPr>
          <p:nvPr/>
        </p:nvSpPr>
        <p:spPr bwMode="auto">
          <a:xfrm>
            <a:off x="2797629" y="318635"/>
            <a:ext cx="7772400" cy="650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3200" b="1">
                <a:solidFill>
                  <a:schemeClr val="accent2"/>
                </a:solidFill>
                <a:latin typeface="Arial" panose="020B0604020202020204" pitchFamily="34" charset="0"/>
                <a:ea typeface="ヒラギノ角ゴ Pro W3" pitchFamily="-32" charset="-128"/>
              </a:defRPr>
            </a:lvl1pPr>
            <a:lvl2pPr>
              <a:defRPr sz="3200" b="1">
                <a:solidFill>
                  <a:schemeClr val="accent2"/>
                </a:solidFill>
                <a:latin typeface="Arial" panose="020B0604020202020204" pitchFamily="34" charset="0"/>
                <a:ea typeface="ヒラギノ角ゴ Pro W3" pitchFamily="-32" charset="-128"/>
              </a:defRPr>
            </a:lvl2pPr>
            <a:lvl3pPr>
              <a:defRPr sz="3200" b="1">
                <a:solidFill>
                  <a:schemeClr val="accent2"/>
                </a:solidFill>
                <a:latin typeface="Arial" panose="020B0604020202020204" pitchFamily="34" charset="0"/>
                <a:ea typeface="ヒラギノ角ゴ Pro W3" pitchFamily="-32" charset="-128"/>
              </a:defRPr>
            </a:lvl3pPr>
            <a:lvl4pPr>
              <a:defRPr sz="3200" b="1">
                <a:solidFill>
                  <a:schemeClr val="accent2"/>
                </a:solidFill>
                <a:latin typeface="Arial" panose="020B0604020202020204" pitchFamily="34" charset="0"/>
                <a:ea typeface="ヒラギノ角ゴ Pro W3" pitchFamily="-32" charset="-128"/>
              </a:defRPr>
            </a:lvl4pPr>
            <a:lvl5pPr>
              <a:defRPr sz="3200" b="1">
                <a:solidFill>
                  <a:schemeClr val="accent2"/>
                </a:solidFill>
                <a:latin typeface="Arial" panose="020B0604020202020204" pitchFamily="34" charset="0"/>
                <a:ea typeface="ヒラギノ角ゴ Pro W3" pitchFamily="-32" charset="-128"/>
              </a:defRPr>
            </a:lvl5pPr>
            <a:lvl6pPr marL="457200" fontAlgn="base">
              <a:spcBef>
                <a:spcPct val="0"/>
              </a:spcBef>
              <a:spcAft>
                <a:spcPct val="0"/>
              </a:spcAft>
              <a:defRPr sz="3200" b="1">
                <a:solidFill>
                  <a:schemeClr val="accent2"/>
                </a:solidFill>
                <a:latin typeface="Arial" panose="020B0604020202020204" pitchFamily="34" charset="0"/>
                <a:ea typeface="ヒラギノ角ゴ Pro W3" pitchFamily="-32" charset="-128"/>
              </a:defRPr>
            </a:lvl6pPr>
            <a:lvl7pPr marL="914400" fontAlgn="base">
              <a:spcBef>
                <a:spcPct val="0"/>
              </a:spcBef>
              <a:spcAft>
                <a:spcPct val="0"/>
              </a:spcAft>
              <a:defRPr sz="3200" b="1">
                <a:solidFill>
                  <a:schemeClr val="accent2"/>
                </a:solidFill>
                <a:latin typeface="Arial" panose="020B0604020202020204" pitchFamily="34" charset="0"/>
                <a:ea typeface="ヒラギノ角ゴ Pro W3" pitchFamily="-32" charset="-128"/>
              </a:defRPr>
            </a:lvl7pPr>
            <a:lvl8pPr marL="1371600" fontAlgn="base">
              <a:spcBef>
                <a:spcPct val="0"/>
              </a:spcBef>
              <a:spcAft>
                <a:spcPct val="0"/>
              </a:spcAft>
              <a:defRPr sz="3200" b="1">
                <a:solidFill>
                  <a:schemeClr val="accent2"/>
                </a:solidFill>
                <a:latin typeface="Arial" panose="020B0604020202020204" pitchFamily="34" charset="0"/>
                <a:ea typeface="ヒラギノ角ゴ Pro W3" pitchFamily="-32" charset="-128"/>
              </a:defRPr>
            </a:lvl8pPr>
            <a:lvl9pPr marL="1828800" fontAlgn="base">
              <a:spcBef>
                <a:spcPct val="0"/>
              </a:spcBef>
              <a:spcAft>
                <a:spcPct val="0"/>
              </a:spcAft>
              <a:defRPr sz="3200" b="1">
                <a:solidFill>
                  <a:schemeClr val="accent2"/>
                </a:solidFill>
                <a:latin typeface="Arial" panose="020B0604020202020204" pitchFamily="34" charset="0"/>
                <a:ea typeface="ヒラギノ角ゴ Pro W3" pitchFamily="-32" charset="-128"/>
              </a:defRPr>
            </a:lvl9pPr>
          </a:lstStyle>
          <a:p>
            <a:pPr eaLnBrk="1" hangingPunct="1"/>
            <a:r>
              <a:rPr lang="en-GB" altLang="en-US">
                <a:solidFill>
                  <a:schemeClr val="tx1"/>
                </a:solidFill>
              </a:rPr>
              <a:t>The new performance contract</a:t>
            </a:r>
          </a:p>
        </p:txBody>
      </p:sp>
      <p:graphicFrame>
        <p:nvGraphicFramePr>
          <p:cNvPr id="167939" name="Group 3"/>
          <p:cNvGraphicFramePr>
            <a:graphicFrameLocks noGrp="1"/>
          </p:cNvGraphicFramePr>
          <p:nvPr>
            <p:ph/>
            <p:extLst>
              <p:ext uri="{D42A27DB-BD31-4B8C-83A1-F6EECF244321}">
                <p14:modId xmlns:p14="http://schemas.microsoft.com/office/powerpoint/2010/main" val="2428480087"/>
              </p:ext>
            </p:extLst>
          </p:nvPr>
        </p:nvGraphicFramePr>
        <p:xfrm>
          <a:off x="2326142" y="1255259"/>
          <a:ext cx="7842250" cy="4885055"/>
        </p:xfrm>
        <a:graphic>
          <a:graphicData uri="http://schemas.openxmlformats.org/drawingml/2006/table">
            <a:tbl>
              <a:tblPr/>
              <a:tblGrid>
                <a:gridCol w="1525587">
                  <a:extLst>
                    <a:ext uri="{9D8B030D-6E8A-4147-A177-3AD203B41FA5}">
                      <a16:colId xmlns:a16="http://schemas.microsoft.com/office/drawing/2014/main" val="1656909861"/>
                    </a:ext>
                  </a:extLst>
                </a:gridCol>
                <a:gridCol w="3051175">
                  <a:extLst>
                    <a:ext uri="{9D8B030D-6E8A-4147-A177-3AD203B41FA5}">
                      <a16:colId xmlns:a16="http://schemas.microsoft.com/office/drawing/2014/main" val="3136100783"/>
                    </a:ext>
                  </a:extLst>
                </a:gridCol>
                <a:gridCol w="3265488">
                  <a:extLst>
                    <a:ext uri="{9D8B030D-6E8A-4147-A177-3AD203B41FA5}">
                      <a16:colId xmlns:a16="http://schemas.microsoft.com/office/drawing/2014/main" val="3799891016"/>
                    </a:ext>
                  </a:extLst>
                </a:gridCol>
              </a:tblGrid>
              <a:tr h="587375">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GB" altLang="en-US" sz="1400" b="1"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1400" b="1" i="0" u="none" strike="noStrike" cap="none" normalizeH="0" baseline="0">
                          <a:ln>
                            <a:noFill/>
                          </a:ln>
                          <a:solidFill>
                            <a:schemeClr val="tx1"/>
                          </a:solidFill>
                          <a:effectLst/>
                          <a:latin typeface="Arial" panose="020B0604020202020204" pitchFamily="34" charset="0"/>
                          <a:ea typeface="ヒラギノ角ゴ Pro W3" pitchFamily="-32" charset="-128"/>
                        </a:rPr>
                        <a:t>Fixed Performance Contract</a:t>
                      </a:r>
                      <a:endParaRPr kumimoji="0" lang="en-US" altLang="en-US" sz="1400" b="1"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1400" b="1" i="0" u="none" strike="noStrike" cap="none" normalizeH="0" baseline="0">
                          <a:ln>
                            <a:noFill/>
                          </a:ln>
                          <a:solidFill>
                            <a:schemeClr val="tx1"/>
                          </a:solidFill>
                          <a:effectLst/>
                          <a:latin typeface="Arial" panose="020B0604020202020204" pitchFamily="34" charset="0"/>
                          <a:ea typeface="ヒラギノ角ゴ Pro W3" pitchFamily="-32" charset="-128"/>
                        </a:rPr>
                        <a:t>Relative Performance Contract</a:t>
                      </a:r>
                      <a:endParaRPr kumimoji="0" lang="en-US" altLang="en-US" sz="1400" b="1"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45017760"/>
                  </a:ext>
                </a:extLst>
              </a:tr>
              <a:tr h="587375">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1400" b="1" i="0" u="none" strike="noStrike" cap="none" normalizeH="0" baseline="0">
                          <a:ln>
                            <a:noFill/>
                          </a:ln>
                          <a:solidFill>
                            <a:schemeClr val="tx1"/>
                          </a:solidFill>
                          <a:effectLst/>
                          <a:latin typeface="Arial" panose="020B0604020202020204" pitchFamily="34" charset="0"/>
                          <a:ea typeface="ヒラギノ角ゴ Pro W3" pitchFamily="-32" charset="-128"/>
                        </a:rPr>
                        <a:t>Targets</a:t>
                      </a:r>
                      <a:endParaRPr kumimoji="0" lang="en-US" altLang="en-US" sz="1400" b="1"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400" b="0" i="0" u="none" strike="noStrike" cap="none" normalizeH="0" baseline="0">
                          <a:ln>
                            <a:noFill/>
                          </a:ln>
                          <a:solidFill>
                            <a:schemeClr val="tx1"/>
                          </a:solidFill>
                          <a:effectLst/>
                          <a:latin typeface="Arial" panose="020B0604020202020204" pitchFamily="34" charset="0"/>
                          <a:ea typeface="ヒラギノ角ゴ Pro W3" pitchFamily="-32" charset="-128"/>
                        </a:rPr>
                        <a:t>‘Your (sales/profit) target is fixed at (£x million)</a:t>
                      </a:r>
                      <a:endParaRPr kumimoji="0" lang="en-US" altLang="en-US" sz="1400" b="0"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400" b="0" i="0" u="none" strike="noStrike" cap="none" normalizeH="0" baseline="0">
                          <a:ln>
                            <a:noFill/>
                          </a:ln>
                          <a:solidFill>
                            <a:schemeClr val="tx1"/>
                          </a:solidFill>
                          <a:effectLst/>
                          <a:latin typeface="Arial" panose="020B0604020202020204" pitchFamily="34" charset="0"/>
                          <a:ea typeface="ヒラギノ角ゴ Pro W3" pitchFamily="-32" charset="-128"/>
                        </a:rPr>
                        <a:t>‘We trust you to maximise your profit potential to continuously improve against the agreed benchmark KPIs’</a:t>
                      </a:r>
                      <a:endParaRPr kumimoji="0" lang="en-US" altLang="en-US" sz="1400" b="0"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75533674"/>
                  </a:ext>
                </a:extLst>
              </a:tr>
              <a:tr h="588963">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1400" b="1" i="0" u="none" strike="noStrike" cap="none" normalizeH="0" baseline="0">
                          <a:ln>
                            <a:noFill/>
                          </a:ln>
                          <a:solidFill>
                            <a:schemeClr val="tx1"/>
                          </a:solidFill>
                          <a:effectLst/>
                          <a:latin typeface="Arial" panose="020B0604020202020204" pitchFamily="34" charset="0"/>
                          <a:ea typeface="ヒラギノ角ゴ Pro W3" pitchFamily="-32" charset="-128"/>
                        </a:rPr>
                        <a:t>Rewards</a:t>
                      </a:r>
                      <a:endParaRPr kumimoji="0" lang="en-US" altLang="en-US" sz="1400" b="1"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400" b="0" i="0" u="none" strike="noStrike" cap="none" normalizeH="0" baseline="0">
                          <a:ln>
                            <a:noFill/>
                          </a:ln>
                          <a:solidFill>
                            <a:schemeClr val="tx1"/>
                          </a:solidFill>
                          <a:effectLst/>
                          <a:latin typeface="Arial" panose="020B0604020202020204" pitchFamily="34" charset="0"/>
                          <a:ea typeface="ヒラギノ角ゴ Pro W3" pitchFamily="-32" charset="-128"/>
                        </a:rPr>
                        <a:t>‘Your rewards for reaching this target are x% of profits starting at 80% and capped at 120% of target’</a:t>
                      </a:r>
                      <a:endParaRPr kumimoji="0" lang="en-US" altLang="en-US" sz="1400" b="0"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400" b="0" i="0" u="none" strike="noStrike" cap="none" normalizeH="0" baseline="0">
                          <a:ln>
                            <a:noFill/>
                          </a:ln>
                          <a:solidFill>
                            <a:schemeClr val="tx1"/>
                          </a:solidFill>
                          <a:effectLst/>
                          <a:latin typeface="Arial" panose="020B0604020202020204" pitchFamily="34" charset="0"/>
                          <a:ea typeface="ヒラギノ角ゴ Pro W3" pitchFamily="-32" charset="-128"/>
                        </a:rPr>
                        <a:t>‘You trust us to assess your rewards by a peer review panel based on your performance at the end of each year’</a:t>
                      </a:r>
                      <a:endParaRPr kumimoji="0" lang="en-US" altLang="en-US" sz="1400" b="0"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83434734"/>
                  </a:ext>
                </a:extLst>
              </a:tr>
              <a:tr h="587375">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1400" b="1" i="0" u="none" strike="noStrike" cap="none" normalizeH="0" baseline="0">
                          <a:ln>
                            <a:noFill/>
                          </a:ln>
                          <a:solidFill>
                            <a:schemeClr val="tx1"/>
                          </a:solidFill>
                          <a:effectLst/>
                          <a:latin typeface="Arial" panose="020B0604020202020204" pitchFamily="34" charset="0"/>
                          <a:ea typeface="ヒラギノ角ゴ Pro W3" pitchFamily="-32" charset="-128"/>
                        </a:rPr>
                        <a:t>Plans</a:t>
                      </a:r>
                      <a:endParaRPr kumimoji="0" lang="en-US" altLang="en-US" sz="1400" b="1"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400" b="0" i="0" u="none" strike="noStrike" cap="none" normalizeH="0" baseline="0">
                          <a:ln>
                            <a:noFill/>
                          </a:ln>
                          <a:solidFill>
                            <a:schemeClr val="tx1"/>
                          </a:solidFill>
                          <a:effectLst/>
                          <a:latin typeface="Arial" panose="020B0604020202020204" pitchFamily="34" charset="0"/>
                          <a:ea typeface="ヒラギノ角ゴ Pro W3" pitchFamily="-32" charset="-128"/>
                        </a:rPr>
                        <a:t>‘Your agreed-upon action plans are attached to this contract’</a:t>
                      </a:r>
                      <a:endParaRPr kumimoji="0" lang="en-US" altLang="en-US" sz="1400" b="0"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400" b="0" i="0" u="none" strike="noStrike" cap="none" normalizeH="0" baseline="0">
                          <a:ln>
                            <a:noFill/>
                          </a:ln>
                          <a:solidFill>
                            <a:schemeClr val="tx1"/>
                          </a:solidFill>
                          <a:effectLst/>
                          <a:latin typeface="Arial" panose="020B0604020202020204" pitchFamily="34" charset="0"/>
                          <a:ea typeface="ヒラギノ角ゴ Pro W3" pitchFamily="-32" charset="-128"/>
                        </a:rPr>
                        <a:t>‘We trust you to take whatever action is required to meet your goals within agreed-upon governance principles and strategic boundaries’</a:t>
                      </a:r>
                      <a:endParaRPr kumimoji="0" lang="en-US" altLang="en-US" sz="1400" b="0"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58050669"/>
                  </a:ext>
                </a:extLst>
              </a:tr>
              <a:tr h="588963">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1400" b="1" i="0" u="none" strike="noStrike" cap="none" normalizeH="0" baseline="0">
                          <a:ln>
                            <a:noFill/>
                          </a:ln>
                          <a:solidFill>
                            <a:schemeClr val="tx1"/>
                          </a:solidFill>
                          <a:effectLst/>
                          <a:latin typeface="Arial" panose="020B0604020202020204" pitchFamily="34" charset="0"/>
                          <a:ea typeface="ヒラギノ角ゴ Pro W3" pitchFamily="-32" charset="-128"/>
                        </a:rPr>
                        <a:t>Resources</a:t>
                      </a:r>
                      <a:endParaRPr kumimoji="0" lang="en-US" altLang="en-US" sz="1400" b="1"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400" b="0" i="0" u="none" strike="noStrike" cap="none" normalizeH="0" baseline="0">
                          <a:ln>
                            <a:noFill/>
                          </a:ln>
                          <a:solidFill>
                            <a:schemeClr val="tx1"/>
                          </a:solidFill>
                          <a:effectLst/>
                          <a:latin typeface="Arial" panose="020B0604020202020204" pitchFamily="34" charset="0"/>
                          <a:ea typeface="ヒラギノ角ゴ Pro W3" pitchFamily="-32" charset="-128"/>
                        </a:rPr>
                        <a:t>‘The agreed resources to support the plan are set out in the attached budget statements’</a:t>
                      </a:r>
                      <a:endParaRPr kumimoji="0" lang="en-US" altLang="en-US" sz="1400" b="0"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400" b="0" i="0" u="none" strike="noStrike" cap="none" normalizeH="0" baseline="0" dirty="0">
                          <a:ln>
                            <a:noFill/>
                          </a:ln>
                          <a:solidFill>
                            <a:schemeClr val="tx1"/>
                          </a:solidFill>
                          <a:effectLst/>
                          <a:latin typeface="Arial" panose="020B0604020202020204" pitchFamily="34" charset="0"/>
                          <a:ea typeface="ヒラギノ角ゴ Pro W3" pitchFamily="-32" charset="-128"/>
                        </a:rPr>
                        <a:t>‘You trust us to provide the resources you need when you need them. We trust you to keep within agreed KPI boundaries</a:t>
                      </a:r>
                      <a:endParaRPr kumimoji="0" lang="en-US" altLang="en-US" sz="1400" b="0" i="0" u="none" strike="noStrike" cap="none" normalizeH="0" baseline="0" dirty="0">
                        <a:ln>
                          <a:noFill/>
                        </a:ln>
                        <a:solidFill>
                          <a:schemeClr val="tx1"/>
                        </a:solidFill>
                        <a:effectLst/>
                        <a:latin typeface="Arial" panose="020B0604020202020204" pitchFamily="34" charset="0"/>
                        <a:ea typeface="ヒラギノ角ゴ Pro W3" pitchFamily="-32"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41059971"/>
                  </a:ext>
                </a:extLst>
              </a:tr>
              <a:tr h="587375">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altLang="en-US" sz="1400" b="1" i="0" u="none" strike="noStrike" cap="none" normalizeH="0" baseline="0">
                          <a:ln>
                            <a:noFill/>
                          </a:ln>
                          <a:solidFill>
                            <a:schemeClr val="tx1"/>
                          </a:solidFill>
                          <a:effectLst/>
                          <a:latin typeface="Arial" panose="020B0604020202020204" pitchFamily="34" charset="0"/>
                          <a:ea typeface="ヒラギノ角ゴ Pro W3" pitchFamily="-32" charset="-128"/>
                        </a:rPr>
                        <a:t>Co-ordination</a:t>
                      </a:r>
                      <a:endParaRPr kumimoji="0" lang="en-US" altLang="en-US" sz="1400" b="1"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400" b="0" i="0" u="none" strike="noStrike" cap="none" normalizeH="0" baseline="0">
                          <a:ln>
                            <a:noFill/>
                          </a:ln>
                          <a:solidFill>
                            <a:schemeClr val="tx1"/>
                          </a:solidFill>
                          <a:effectLst/>
                          <a:latin typeface="Arial" panose="020B0604020202020204" pitchFamily="34" charset="0"/>
                          <a:ea typeface="ヒラギノ角ゴ Pro W3" pitchFamily="-32" charset="-128"/>
                        </a:rPr>
                        <a:t>‘Your activities will be co-ordinated with other budget holders according to the agreed plan’</a:t>
                      </a:r>
                      <a:endParaRPr kumimoji="0" lang="en-US" altLang="en-US" sz="1400" b="0" i="0" u="none" strike="noStrike" cap="none" normalizeH="0" baseline="0">
                        <a:ln>
                          <a:noFill/>
                        </a:ln>
                        <a:solidFill>
                          <a:schemeClr val="tx1"/>
                        </a:solidFill>
                        <a:effectLst/>
                        <a:latin typeface="Arial" panose="020B0604020202020204" pitchFamily="34" charset="0"/>
                        <a:ea typeface="ヒラギノ角ゴ Pro W3" pitchFamily="-32"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accent2"/>
                          </a:solidFill>
                          <a:latin typeface="Arial" panose="020B0604020202020204" pitchFamily="34" charset="0"/>
                          <a:ea typeface="ヒラギノ角ゴ Pro W3" pitchFamily="-32" charset="-128"/>
                        </a:defRPr>
                      </a:lvl1pPr>
                      <a:lvl2pPr>
                        <a:spcBef>
                          <a:spcPct val="20000"/>
                        </a:spcBef>
                        <a:defRPr sz="2400">
                          <a:solidFill>
                            <a:srgbClr val="0099CC"/>
                          </a:solidFill>
                          <a:latin typeface="Arial" panose="020B0604020202020204" pitchFamily="34" charset="0"/>
                          <a:ea typeface="ヒラギノ角ゴ Pro W3" pitchFamily="-32" charset="-128"/>
                        </a:defRPr>
                      </a:lvl2pPr>
                      <a:lvl3pPr>
                        <a:spcBef>
                          <a:spcPct val="20000"/>
                        </a:spcBef>
                        <a:defRPr sz="2000">
                          <a:solidFill>
                            <a:schemeClr val="accent2"/>
                          </a:solidFill>
                          <a:latin typeface="Arial" panose="020B0604020202020204" pitchFamily="34" charset="0"/>
                          <a:ea typeface="ヒラギノ角ゴ Pro W3" pitchFamily="-32" charset="-128"/>
                        </a:defRPr>
                      </a:lvl3pPr>
                      <a:lvl4pPr>
                        <a:spcBef>
                          <a:spcPct val="20000"/>
                        </a:spcBef>
                        <a:defRPr>
                          <a:solidFill>
                            <a:schemeClr val="accent2"/>
                          </a:solidFill>
                          <a:latin typeface="Arial" panose="020B0604020202020204" pitchFamily="34" charset="0"/>
                          <a:ea typeface="ヒラギノ角ゴ Pro W3" pitchFamily="-32" charset="-128"/>
                        </a:defRPr>
                      </a:lvl4pPr>
                      <a:lvl5pPr>
                        <a:spcBef>
                          <a:spcPct val="20000"/>
                        </a:spcBef>
                        <a:defRPr>
                          <a:solidFill>
                            <a:schemeClr val="accent2"/>
                          </a:solidFill>
                          <a:latin typeface="Arial" panose="020B0604020202020204" pitchFamily="34" charset="0"/>
                          <a:ea typeface="ヒラギノ角ゴ Pro W3" pitchFamily="-32" charset="-128"/>
                        </a:defRPr>
                      </a:lvl5pPr>
                      <a:lvl6pPr fontAlgn="base">
                        <a:spcBef>
                          <a:spcPct val="20000"/>
                        </a:spcBef>
                        <a:spcAft>
                          <a:spcPct val="0"/>
                        </a:spcAft>
                        <a:defRPr>
                          <a:solidFill>
                            <a:schemeClr val="accent2"/>
                          </a:solidFill>
                          <a:latin typeface="Arial" panose="020B0604020202020204" pitchFamily="34" charset="0"/>
                          <a:ea typeface="ヒラギノ角ゴ Pro W3" pitchFamily="-32" charset="-128"/>
                        </a:defRPr>
                      </a:lvl6pPr>
                      <a:lvl7pPr fontAlgn="base">
                        <a:spcBef>
                          <a:spcPct val="20000"/>
                        </a:spcBef>
                        <a:spcAft>
                          <a:spcPct val="0"/>
                        </a:spcAft>
                        <a:defRPr>
                          <a:solidFill>
                            <a:schemeClr val="accent2"/>
                          </a:solidFill>
                          <a:latin typeface="Arial" panose="020B0604020202020204" pitchFamily="34" charset="0"/>
                          <a:ea typeface="ヒラギノ角ゴ Pro W3" pitchFamily="-32" charset="-128"/>
                        </a:defRPr>
                      </a:lvl7pPr>
                      <a:lvl8pPr fontAlgn="base">
                        <a:spcBef>
                          <a:spcPct val="20000"/>
                        </a:spcBef>
                        <a:spcAft>
                          <a:spcPct val="0"/>
                        </a:spcAft>
                        <a:defRPr>
                          <a:solidFill>
                            <a:schemeClr val="accent2"/>
                          </a:solidFill>
                          <a:latin typeface="Arial" panose="020B0604020202020204" pitchFamily="34" charset="0"/>
                          <a:ea typeface="ヒラギノ角ゴ Pro W3" pitchFamily="-32" charset="-128"/>
                        </a:defRPr>
                      </a:lvl8pPr>
                      <a:lvl9pPr fontAlgn="base">
                        <a:spcBef>
                          <a:spcPct val="20000"/>
                        </a:spcBef>
                        <a:spcAft>
                          <a:spcPct val="0"/>
                        </a:spcAft>
                        <a:defRPr>
                          <a:solidFill>
                            <a:schemeClr val="accent2"/>
                          </a:solidFill>
                          <a:latin typeface="Arial" panose="020B0604020202020204" pitchFamily="34" charset="0"/>
                          <a:ea typeface="ヒラギノ角ゴ Pro W3" pitchFamily="-32" charset="-128"/>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altLang="en-US" sz="1400" b="0" i="0" u="none" strike="noStrike" cap="none" normalizeH="0" baseline="0" dirty="0">
                          <a:ln>
                            <a:noFill/>
                          </a:ln>
                          <a:solidFill>
                            <a:schemeClr val="tx1"/>
                          </a:solidFill>
                          <a:effectLst/>
                          <a:latin typeface="Arial" panose="020B0604020202020204" pitchFamily="34" charset="0"/>
                          <a:ea typeface="ヒラギノ角ゴ Pro W3" pitchFamily="-32" charset="-128"/>
                        </a:rPr>
                        <a:t>‘We trust you to co-ordinate your activities with other teams according to periodic agreements and customer requirements’</a:t>
                      </a:r>
                      <a:endParaRPr kumimoji="0" lang="en-US" altLang="en-US" sz="1400" b="0" i="0" u="none" strike="noStrike" cap="none" normalizeH="0" baseline="0" dirty="0">
                        <a:ln>
                          <a:noFill/>
                        </a:ln>
                        <a:solidFill>
                          <a:schemeClr val="tx1"/>
                        </a:solidFill>
                        <a:effectLst/>
                        <a:latin typeface="Arial" panose="020B0604020202020204" pitchFamily="34" charset="0"/>
                        <a:ea typeface="ヒラギノ角ゴ Pro W3" pitchFamily="-32"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26079276"/>
                  </a:ext>
                </a:extLst>
              </a:tr>
            </a:tbl>
          </a:graphicData>
        </a:graphic>
      </p:graphicFrame>
    </p:spTree>
    <p:extLst>
      <p:ext uri="{BB962C8B-B14F-4D97-AF65-F5344CB8AC3E}">
        <p14:creationId xmlns:p14="http://schemas.microsoft.com/office/powerpoint/2010/main" val="79560213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9986" name="Picture 2" descr="Devolv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1317" y="221798"/>
            <a:ext cx="8066087" cy="56356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13835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8" name="Rectangle 4"/>
          <p:cNvSpPr>
            <a:spLocks noGrp="1" noChangeArrowheads="1"/>
          </p:cNvSpPr>
          <p:nvPr>
            <p:ph type="title"/>
          </p:nvPr>
        </p:nvSpPr>
        <p:spPr/>
        <p:txBody>
          <a:bodyPr/>
          <a:lstStyle/>
          <a:p>
            <a:r>
              <a:rPr lang="en-GB" altLang="en-US" dirty="0"/>
              <a:t>The balanced scorecard</a:t>
            </a:r>
          </a:p>
        </p:txBody>
      </p:sp>
      <p:sp>
        <p:nvSpPr>
          <p:cNvPr id="2" name="Segnaposto testo 1"/>
          <p:cNvSpPr>
            <a:spLocks noGrp="1"/>
          </p:cNvSpPr>
          <p:nvPr>
            <p:ph type="body" idx="1"/>
          </p:nvPr>
        </p:nvSpPr>
        <p:spPr/>
        <p:txBody>
          <a:bodyPr/>
          <a:lstStyle/>
          <a:p>
            <a:endParaRPr lang="it-IT"/>
          </a:p>
        </p:txBody>
      </p:sp>
    </p:spTree>
    <p:extLst>
      <p:ext uri="{BB962C8B-B14F-4D97-AF65-F5344CB8AC3E}">
        <p14:creationId xmlns:p14="http://schemas.microsoft.com/office/powerpoint/2010/main" val="361600232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p:txBody>
          <a:bodyPr/>
          <a:lstStyle/>
          <a:p>
            <a:r>
              <a:rPr lang="en-GB" altLang="en-US"/>
              <a:t>The Balanced Scorecard</a:t>
            </a:r>
          </a:p>
        </p:txBody>
      </p:sp>
      <p:sp>
        <p:nvSpPr>
          <p:cNvPr id="172035" name="Rectangle 3"/>
          <p:cNvSpPr>
            <a:spLocks noGrp="1" noChangeArrowheads="1"/>
          </p:cNvSpPr>
          <p:nvPr>
            <p:ph idx="1"/>
          </p:nvPr>
        </p:nvSpPr>
        <p:spPr/>
        <p:txBody>
          <a:bodyPr/>
          <a:lstStyle/>
          <a:p>
            <a:r>
              <a:rPr lang="en-GB" altLang="en-US" dirty="0"/>
              <a:t>Developed by Kaplan &amp; Norton, 1992</a:t>
            </a:r>
            <a:br>
              <a:rPr lang="en-GB" altLang="en-US" dirty="0"/>
            </a:br>
            <a:endParaRPr lang="en-GB" altLang="en-US" dirty="0"/>
          </a:p>
          <a:p>
            <a:r>
              <a:rPr lang="en-GB" altLang="en-US" dirty="0"/>
              <a:t>‘an integrated set of performance measures that are derived from the company’s strategy and that support this strategy through the organisation’</a:t>
            </a:r>
          </a:p>
        </p:txBody>
      </p:sp>
    </p:spTree>
    <p:extLst>
      <p:ext uri="{BB962C8B-B14F-4D97-AF65-F5344CB8AC3E}">
        <p14:creationId xmlns:p14="http://schemas.microsoft.com/office/powerpoint/2010/main" val="341251515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ChangeArrowheads="1"/>
          </p:cNvSpPr>
          <p:nvPr>
            <p:ph type="title"/>
          </p:nvPr>
        </p:nvSpPr>
        <p:spPr>
          <a:xfrm>
            <a:off x="4287157" y="206375"/>
            <a:ext cx="7727950" cy="914400"/>
          </a:xfrm>
        </p:spPr>
        <p:txBody>
          <a:bodyPr/>
          <a:lstStyle/>
          <a:p>
            <a:r>
              <a:rPr lang="en-GB" altLang="en-US" sz="2800" dirty="0"/>
              <a:t>Evolution of the Balanced Scorecard</a:t>
            </a:r>
          </a:p>
        </p:txBody>
      </p:sp>
      <p:sp>
        <p:nvSpPr>
          <p:cNvPr id="173059" name="Rectangle 3"/>
          <p:cNvSpPr>
            <a:spLocks noGrp="1" noChangeArrowheads="1"/>
          </p:cNvSpPr>
          <p:nvPr>
            <p:ph idx="1"/>
          </p:nvPr>
        </p:nvSpPr>
        <p:spPr>
          <a:xfrm>
            <a:off x="693964" y="1420586"/>
            <a:ext cx="10923815" cy="5029200"/>
          </a:xfrm>
          <a:noFill/>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buFontTx/>
              <a:buNone/>
            </a:pPr>
            <a:r>
              <a:rPr lang="en-GB" altLang="en-US" sz="2000" b="1" dirty="0"/>
              <a:t>YEAR		FOCUS			BOOK TITLE</a:t>
            </a:r>
          </a:p>
          <a:p>
            <a:pPr>
              <a:buFontTx/>
              <a:buNone/>
            </a:pPr>
            <a:endParaRPr lang="en-GB" altLang="en-US" sz="2000" dirty="0"/>
          </a:p>
          <a:p>
            <a:pPr>
              <a:buFontTx/>
              <a:buNone/>
            </a:pPr>
            <a:r>
              <a:rPr lang="en-GB" altLang="en-US" sz="2000" b="1" dirty="0">
                <a:solidFill>
                  <a:srgbClr val="008000"/>
                </a:solidFill>
              </a:rPr>
              <a:t>1992/	 Measurement system		Balanced Scorecard</a:t>
            </a:r>
          </a:p>
          <a:p>
            <a:pPr>
              <a:buFontTx/>
              <a:buNone/>
            </a:pPr>
            <a:r>
              <a:rPr lang="en-GB" altLang="en-US" sz="2000" b="1" dirty="0">
                <a:solidFill>
                  <a:srgbClr val="008000"/>
                </a:solidFill>
              </a:rPr>
              <a:t>1996</a:t>
            </a:r>
          </a:p>
          <a:p>
            <a:pPr>
              <a:buFontTx/>
              <a:buNone/>
            </a:pPr>
            <a:endParaRPr lang="en-GB" altLang="en-US" sz="2000" b="1" dirty="0">
              <a:solidFill>
                <a:srgbClr val="008000"/>
              </a:solidFill>
            </a:endParaRPr>
          </a:p>
          <a:p>
            <a:pPr>
              <a:buFontTx/>
              <a:buNone/>
            </a:pPr>
            <a:r>
              <a:rPr lang="en-GB" altLang="en-US" sz="2000" b="1" dirty="0">
                <a:solidFill>
                  <a:srgbClr val="FF3300"/>
                </a:solidFill>
              </a:rPr>
              <a:t>1996/	 Performance 			The Strategy Focused</a:t>
            </a:r>
          </a:p>
          <a:p>
            <a:pPr>
              <a:buFontTx/>
              <a:buNone/>
            </a:pPr>
            <a:r>
              <a:rPr lang="en-GB" altLang="en-US" sz="2000" b="1" dirty="0">
                <a:solidFill>
                  <a:srgbClr val="FF3300"/>
                </a:solidFill>
              </a:rPr>
              <a:t>2002	 measurement system		Organisation</a:t>
            </a:r>
          </a:p>
          <a:p>
            <a:pPr>
              <a:buFontTx/>
              <a:buNone/>
            </a:pPr>
            <a:endParaRPr lang="en-GB" altLang="en-US" sz="2000" b="1" dirty="0">
              <a:solidFill>
                <a:srgbClr val="FF3300"/>
              </a:solidFill>
            </a:endParaRPr>
          </a:p>
          <a:p>
            <a:pPr>
              <a:buFontTx/>
              <a:buNone/>
            </a:pPr>
            <a:r>
              <a:rPr lang="en-GB" altLang="en-US" sz="2000" b="1" dirty="0"/>
              <a:t>2002/	 Strategy execution		Strategy Maps,</a:t>
            </a:r>
          </a:p>
          <a:p>
            <a:pPr>
              <a:buFontTx/>
              <a:buNone/>
            </a:pPr>
            <a:r>
              <a:rPr lang="en-GB" altLang="en-US" sz="2000" b="1" dirty="0"/>
              <a:t>2007						Alignment</a:t>
            </a:r>
          </a:p>
        </p:txBody>
      </p:sp>
    </p:spTree>
    <p:extLst>
      <p:ext uri="{BB962C8B-B14F-4D97-AF65-F5344CB8AC3E}">
        <p14:creationId xmlns:p14="http://schemas.microsoft.com/office/powerpoint/2010/main" val="93186081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ChangeArrowheads="1"/>
          </p:cNvSpPr>
          <p:nvPr>
            <p:ph type="title"/>
          </p:nvPr>
        </p:nvSpPr>
        <p:spPr/>
        <p:txBody>
          <a:bodyPr/>
          <a:lstStyle/>
          <a:p>
            <a:r>
              <a:rPr lang="en-GB" altLang="en-US" sz="2800"/>
              <a:t>The Balanced Scorecard concept</a:t>
            </a:r>
          </a:p>
        </p:txBody>
      </p:sp>
      <p:sp>
        <p:nvSpPr>
          <p:cNvPr id="174083" name="Rectangle 3"/>
          <p:cNvSpPr>
            <a:spLocks noGrp="1" noChangeArrowheads="1"/>
          </p:cNvSpPr>
          <p:nvPr>
            <p:ph idx="1"/>
          </p:nvPr>
        </p:nvSpPr>
        <p:spPr/>
        <p:txBody>
          <a:bodyPr/>
          <a:lstStyle/>
          <a:p>
            <a:r>
              <a:rPr lang="en-GB" altLang="en-US"/>
              <a:t>Exclusive reliance on financial measures (lagging indicators) promotes short-term behaviour </a:t>
            </a:r>
            <a:r>
              <a:rPr lang="en-GB" altLang="en-US" b="1" i="1"/>
              <a:t>not</a:t>
            </a:r>
            <a:r>
              <a:rPr lang="en-GB" altLang="en-US"/>
              <a:t> long-term value</a:t>
            </a:r>
            <a:br>
              <a:rPr lang="en-GB" altLang="en-US"/>
            </a:br>
            <a:endParaRPr lang="en-GB" altLang="en-US"/>
          </a:p>
          <a:p>
            <a:r>
              <a:rPr lang="en-GB" altLang="en-US"/>
              <a:t>The Balanced Scorecard </a:t>
            </a:r>
            <a:r>
              <a:rPr lang="en-GB" altLang="en-US" b="1" i="1"/>
              <a:t>supports </a:t>
            </a:r>
            <a:r>
              <a:rPr lang="en-GB" altLang="en-US"/>
              <a:t>the financial indicators with measures on the drivers (leading indicators) of future financial performance</a:t>
            </a:r>
            <a:endParaRPr lang="en-GB" altLang="en-US" b="1" i="1"/>
          </a:p>
        </p:txBody>
      </p:sp>
    </p:spTree>
    <p:extLst>
      <p:ext uri="{BB962C8B-B14F-4D97-AF65-F5344CB8AC3E}">
        <p14:creationId xmlns:p14="http://schemas.microsoft.com/office/powerpoint/2010/main" val="212888236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ChangeArrowheads="1"/>
          </p:cNvSpPr>
          <p:nvPr>
            <p:ph type="title"/>
          </p:nvPr>
        </p:nvSpPr>
        <p:spPr/>
        <p:txBody>
          <a:bodyPr/>
          <a:lstStyle/>
          <a:p>
            <a:r>
              <a:rPr lang="en-GB" altLang="en-US" sz="2800"/>
              <a:t>The need for the Balanced Scorecard</a:t>
            </a:r>
          </a:p>
        </p:txBody>
      </p:sp>
      <p:sp>
        <p:nvSpPr>
          <p:cNvPr id="175107" name="Rectangle 3"/>
          <p:cNvSpPr>
            <a:spLocks noGrp="1" noChangeArrowheads="1"/>
          </p:cNvSpPr>
          <p:nvPr>
            <p:ph idx="1"/>
          </p:nvPr>
        </p:nvSpPr>
        <p:spPr/>
        <p:txBody>
          <a:bodyPr/>
          <a:lstStyle/>
          <a:p>
            <a:pPr>
              <a:buFontTx/>
              <a:buNone/>
            </a:pPr>
            <a:r>
              <a:rPr lang="en-GB" altLang="en-US" sz="2000" b="1" dirty="0"/>
              <a:t>PROBLEM</a:t>
            </a:r>
            <a:r>
              <a:rPr lang="en-GB" altLang="en-US" sz="2000" dirty="0"/>
              <a:t>	Strategies – the ways by which organisations  			create value – were changing but the tools for 			measuring strategies were not.</a:t>
            </a:r>
          </a:p>
          <a:p>
            <a:pPr>
              <a:buFontTx/>
              <a:buNone/>
            </a:pPr>
            <a:endParaRPr lang="en-GB" altLang="en-US" sz="2000" dirty="0"/>
          </a:p>
          <a:p>
            <a:pPr>
              <a:buFontTx/>
              <a:buNone/>
            </a:pPr>
            <a:r>
              <a:rPr lang="en-GB" altLang="en-US" sz="2000" b="1" dirty="0"/>
              <a:t>How did businesses traditionally create value?</a:t>
            </a:r>
          </a:p>
          <a:p>
            <a:pPr>
              <a:buFontTx/>
              <a:buNone/>
            </a:pPr>
            <a:endParaRPr lang="en-GB" altLang="en-US" sz="2000" b="1" dirty="0"/>
          </a:p>
          <a:p>
            <a:pPr>
              <a:buFontTx/>
              <a:buNone/>
            </a:pPr>
            <a:r>
              <a:rPr lang="en-GB" altLang="en-US" sz="2000" dirty="0"/>
              <a:t>			  Tangible Book Value</a:t>
            </a:r>
          </a:p>
          <a:p>
            <a:pPr>
              <a:buFontTx/>
              <a:buNone/>
            </a:pPr>
            <a:r>
              <a:rPr lang="en-GB" altLang="en-US" sz="2000" dirty="0"/>
              <a:t>			as a % of Market Value</a:t>
            </a:r>
          </a:p>
          <a:p>
            <a:pPr>
              <a:buFontTx/>
              <a:buNone/>
            </a:pPr>
            <a:r>
              <a:rPr lang="en-GB" altLang="en-US" sz="2000" dirty="0"/>
              <a:t>			1980		62%</a:t>
            </a:r>
          </a:p>
          <a:p>
            <a:pPr>
              <a:buFontTx/>
              <a:buNone/>
            </a:pPr>
            <a:r>
              <a:rPr lang="en-GB" altLang="en-US" sz="2000" dirty="0"/>
              <a:t>			1990		38%</a:t>
            </a:r>
          </a:p>
          <a:p>
            <a:pPr>
              <a:buFontTx/>
              <a:buNone/>
            </a:pPr>
            <a:r>
              <a:rPr lang="en-GB" altLang="en-US" sz="2000" dirty="0"/>
              <a:t>			2000		15%</a:t>
            </a:r>
          </a:p>
          <a:p>
            <a:pPr>
              <a:buFontTx/>
              <a:buNone/>
            </a:pPr>
            <a:endParaRPr lang="en-GB" altLang="en-US" dirty="0"/>
          </a:p>
        </p:txBody>
      </p:sp>
    </p:spTree>
    <p:extLst>
      <p:ext uri="{BB962C8B-B14F-4D97-AF65-F5344CB8AC3E}">
        <p14:creationId xmlns:p14="http://schemas.microsoft.com/office/powerpoint/2010/main" val="16640459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7" name="Rectangle 9"/>
          <p:cNvSpPr>
            <a:spLocks noGrp="1" noChangeArrowheads="1"/>
          </p:cNvSpPr>
          <p:nvPr>
            <p:ph type="title"/>
          </p:nvPr>
        </p:nvSpPr>
        <p:spPr>
          <a:noFill/>
          <a:ln/>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a:t>Total Shareholder Returns (TSR)</a:t>
            </a:r>
          </a:p>
        </p:txBody>
      </p:sp>
      <p:sp>
        <p:nvSpPr>
          <p:cNvPr id="237570" name="Rectangle 2"/>
          <p:cNvSpPr>
            <a:spLocks noGrp="1" noChangeArrowheads="1"/>
          </p:cNvSpPr>
          <p:nvPr>
            <p:ph idx="1"/>
          </p:nvPr>
        </p:nvSpPr>
        <p:spPr>
          <a:xfrm>
            <a:off x="1905000" y="2286000"/>
            <a:ext cx="8382000" cy="3886200"/>
          </a:xfrm>
          <a:noFill/>
        </p:spPr>
        <p:txBody>
          <a:bodyPr/>
          <a:lstStyle/>
          <a:p>
            <a:pPr>
              <a:lnSpc>
                <a:spcPct val="90000"/>
              </a:lnSpc>
            </a:pPr>
            <a:endParaRPr lang="en-GB" altLang="en-US">
              <a:solidFill>
                <a:schemeClr val="tx1"/>
              </a:solidFill>
            </a:endParaRPr>
          </a:p>
          <a:p>
            <a:pPr>
              <a:lnSpc>
                <a:spcPct val="90000"/>
              </a:lnSpc>
            </a:pPr>
            <a:endParaRPr lang="en-GB" altLang="en-US">
              <a:solidFill>
                <a:schemeClr val="tx1"/>
              </a:solidFill>
            </a:endParaRPr>
          </a:p>
          <a:p>
            <a:pPr>
              <a:lnSpc>
                <a:spcPct val="90000"/>
              </a:lnSpc>
            </a:pPr>
            <a:endParaRPr lang="en-GB" altLang="en-US">
              <a:solidFill>
                <a:schemeClr val="tx1"/>
              </a:solidFill>
            </a:endParaRPr>
          </a:p>
          <a:p>
            <a:pPr>
              <a:lnSpc>
                <a:spcPct val="90000"/>
              </a:lnSpc>
            </a:pPr>
            <a:endParaRPr lang="en-GB" altLang="en-US">
              <a:solidFill>
                <a:schemeClr val="tx1"/>
              </a:solidFill>
            </a:endParaRPr>
          </a:p>
          <a:p>
            <a:pPr>
              <a:lnSpc>
                <a:spcPct val="90000"/>
              </a:lnSpc>
            </a:pPr>
            <a:endParaRPr lang="en-GB" altLang="en-US">
              <a:solidFill>
                <a:schemeClr val="tx1"/>
              </a:solidFill>
            </a:endParaRPr>
          </a:p>
          <a:p>
            <a:pPr>
              <a:lnSpc>
                <a:spcPct val="90000"/>
              </a:lnSpc>
              <a:buFontTx/>
              <a:buNone/>
            </a:pPr>
            <a:endParaRPr lang="en-GB" altLang="en-US">
              <a:solidFill>
                <a:schemeClr val="tx1"/>
              </a:solidFill>
            </a:endParaRPr>
          </a:p>
          <a:p>
            <a:pPr>
              <a:lnSpc>
                <a:spcPct val="90000"/>
              </a:lnSpc>
            </a:pPr>
            <a:endParaRPr lang="en-GB" altLang="en-US">
              <a:solidFill>
                <a:schemeClr val="tx1"/>
              </a:solidFill>
            </a:endParaRPr>
          </a:p>
        </p:txBody>
      </p:sp>
      <p:grpSp>
        <p:nvGrpSpPr>
          <p:cNvPr id="237571" name="Group 3"/>
          <p:cNvGrpSpPr>
            <a:grpSpLocks/>
          </p:cNvGrpSpPr>
          <p:nvPr/>
        </p:nvGrpSpPr>
        <p:grpSpPr bwMode="auto">
          <a:xfrm>
            <a:off x="2444751" y="2362200"/>
            <a:ext cx="7613651" cy="1508125"/>
            <a:chOff x="532" y="1277"/>
            <a:chExt cx="4796" cy="950"/>
          </a:xfrm>
        </p:grpSpPr>
        <p:sp>
          <p:nvSpPr>
            <p:cNvPr id="237572" name="Text Box 4"/>
            <p:cNvSpPr txBox="1">
              <a:spLocks noChangeArrowheads="1"/>
            </p:cNvSpPr>
            <p:nvPr/>
          </p:nvSpPr>
          <p:spPr bwMode="auto">
            <a:xfrm>
              <a:off x="532" y="1277"/>
              <a:ext cx="876" cy="931"/>
            </a:xfrm>
            <a:prstGeom prst="rect">
              <a:avLst/>
            </a:prstGeom>
            <a:solidFill>
              <a:schemeClr val="bg1"/>
            </a:solidFill>
            <a:ln w="1270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endParaRPr lang="en-GB" altLang="en-US" dirty="0"/>
            </a:p>
            <a:p>
              <a:pPr algn="ctr"/>
              <a:r>
                <a:rPr lang="en-GB" altLang="en-US" dirty="0"/>
                <a:t>Total</a:t>
              </a:r>
            </a:p>
            <a:p>
              <a:pPr algn="ctr"/>
              <a:r>
                <a:rPr lang="en-GB" altLang="en-US" dirty="0"/>
                <a:t>Shareholder</a:t>
              </a:r>
            </a:p>
            <a:p>
              <a:pPr algn="ctr"/>
              <a:r>
                <a:rPr lang="en-GB" altLang="en-US" dirty="0"/>
                <a:t>Return %</a:t>
              </a:r>
            </a:p>
            <a:p>
              <a:pPr algn="ctr"/>
              <a:endParaRPr lang="en-GB" altLang="en-US" dirty="0"/>
            </a:p>
          </p:txBody>
        </p:sp>
        <p:sp>
          <p:nvSpPr>
            <p:cNvPr id="237573" name="Text Box 5"/>
            <p:cNvSpPr txBox="1">
              <a:spLocks noChangeArrowheads="1"/>
            </p:cNvSpPr>
            <p:nvPr/>
          </p:nvSpPr>
          <p:spPr bwMode="auto">
            <a:xfrm>
              <a:off x="1790" y="1742"/>
              <a:ext cx="197" cy="233"/>
            </a:xfrm>
            <a:prstGeom prst="rect">
              <a:avLst/>
            </a:prstGeom>
            <a:solidFill>
              <a:schemeClr val="bg1"/>
            </a:solidFill>
            <a:ln w="12700">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en-US"/>
                <a:t>=</a:t>
              </a:r>
            </a:p>
          </p:txBody>
        </p:sp>
        <p:sp>
          <p:nvSpPr>
            <p:cNvPr id="237574" name="Text Box 6"/>
            <p:cNvSpPr txBox="1">
              <a:spLocks noChangeArrowheads="1"/>
            </p:cNvSpPr>
            <p:nvPr/>
          </p:nvSpPr>
          <p:spPr bwMode="auto">
            <a:xfrm>
              <a:off x="2712" y="1296"/>
              <a:ext cx="2260" cy="931"/>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endParaRPr lang="en-GB" altLang="en-US"/>
            </a:p>
            <a:p>
              <a:pPr algn="ctr"/>
              <a:r>
                <a:rPr lang="en-GB" altLang="en-US"/>
                <a:t>Dividends +  Change in Share Price</a:t>
              </a:r>
            </a:p>
            <a:p>
              <a:pPr algn="ctr"/>
              <a:endParaRPr lang="en-GB" altLang="en-US"/>
            </a:p>
            <a:p>
              <a:pPr algn="ctr"/>
              <a:r>
                <a:rPr lang="en-GB" altLang="en-US"/>
                <a:t>Initial Share Price</a:t>
              </a:r>
            </a:p>
            <a:p>
              <a:pPr algn="ctr"/>
              <a:endParaRPr lang="en-GB" altLang="en-US"/>
            </a:p>
          </p:txBody>
        </p:sp>
        <p:sp>
          <p:nvSpPr>
            <p:cNvPr id="237575" name="Line 7"/>
            <p:cNvSpPr>
              <a:spLocks noChangeShapeType="1"/>
            </p:cNvSpPr>
            <p:nvPr/>
          </p:nvSpPr>
          <p:spPr bwMode="auto">
            <a:xfrm>
              <a:off x="2304" y="1903"/>
              <a:ext cx="3024" cy="0"/>
            </a:xfrm>
            <a:prstGeom prst="line">
              <a:avLst/>
            </a:prstGeom>
            <a:noFill/>
            <a:ln w="12700">
              <a:solidFill>
                <a:schemeClr val="bg1"/>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237576" name="Line 8"/>
          <p:cNvSpPr>
            <a:spLocks noChangeShapeType="1"/>
          </p:cNvSpPr>
          <p:nvPr/>
        </p:nvSpPr>
        <p:spPr bwMode="auto">
          <a:xfrm>
            <a:off x="5181600" y="3126892"/>
            <a:ext cx="5105400" cy="0"/>
          </a:xfrm>
          <a:prstGeom prst="line">
            <a:avLst/>
          </a:prstGeom>
          <a:noFill/>
          <a:ln w="9525">
            <a:solidFill>
              <a:srgbClr val="0080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7578" name="Text Box 10"/>
          <p:cNvSpPr txBox="1">
            <a:spLocks noChangeArrowheads="1"/>
          </p:cNvSpPr>
          <p:nvPr/>
        </p:nvSpPr>
        <p:spPr bwMode="auto">
          <a:xfrm>
            <a:off x="3786189" y="4591051"/>
            <a:ext cx="4751387" cy="646331"/>
          </a:xfrm>
          <a:prstGeom prst="rect">
            <a:avLst/>
          </a:prstGeom>
          <a:noFill/>
          <a:ln w="9525">
            <a:solidFill>
              <a:schemeClr val="accent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pPr>
            <a:r>
              <a:rPr lang="en-GB" altLang="en-US" dirty="0">
                <a:solidFill>
                  <a:schemeClr val="accent2"/>
                </a:solidFill>
              </a:rPr>
              <a:t>‘The ultimate measure of value performance for shareholders’</a:t>
            </a:r>
            <a:endParaRPr lang="en-US" altLang="en-US" dirty="0">
              <a:solidFill>
                <a:schemeClr val="accent2"/>
              </a:solidFill>
            </a:endParaRPr>
          </a:p>
        </p:txBody>
      </p:sp>
    </p:spTree>
    <p:extLst>
      <p:ext uri="{BB962C8B-B14F-4D97-AF65-F5344CB8AC3E}">
        <p14:creationId xmlns:p14="http://schemas.microsoft.com/office/powerpoint/2010/main" val="28835373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p:txBody>
          <a:bodyPr/>
          <a:lstStyle/>
          <a:p>
            <a:r>
              <a:rPr lang="en-GB" altLang="en-US" sz="2800"/>
              <a:t>The need for the Balanced Scorecard</a:t>
            </a:r>
          </a:p>
        </p:txBody>
      </p:sp>
      <p:sp>
        <p:nvSpPr>
          <p:cNvPr id="176131" name="Rectangle 3"/>
          <p:cNvSpPr>
            <a:spLocks noGrp="1" noChangeArrowheads="1"/>
          </p:cNvSpPr>
          <p:nvPr>
            <p:ph idx="1"/>
          </p:nvPr>
        </p:nvSpPr>
        <p:spPr>
          <a:xfrm>
            <a:off x="2222500" y="1338264"/>
            <a:ext cx="7772400" cy="5413600"/>
          </a:xfrm>
        </p:spPr>
        <p:txBody>
          <a:bodyPr>
            <a:normAutofit fontScale="92500" lnSpcReduction="20000"/>
          </a:bodyPr>
          <a:lstStyle/>
          <a:p>
            <a:pPr>
              <a:buFontTx/>
              <a:buNone/>
            </a:pPr>
            <a:r>
              <a:rPr lang="en-GB" altLang="en-US" dirty="0"/>
              <a:t>				  </a:t>
            </a:r>
            <a:r>
              <a:rPr lang="en-GB" altLang="en-US" b="1" dirty="0">
                <a:solidFill>
                  <a:srgbClr val="008000"/>
                </a:solidFill>
              </a:rPr>
              <a:t>THEN		   NOW</a:t>
            </a:r>
          </a:p>
          <a:p>
            <a:pPr>
              <a:buFontTx/>
              <a:buNone/>
            </a:pPr>
            <a:endParaRPr lang="en-GB" altLang="en-US" sz="1300" b="1" dirty="0">
              <a:solidFill>
                <a:srgbClr val="008000"/>
              </a:solidFill>
            </a:endParaRPr>
          </a:p>
          <a:p>
            <a:pPr>
              <a:buFontTx/>
              <a:buNone/>
            </a:pPr>
            <a:r>
              <a:rPr lang="en-GB" altLang="en-US" b="1" dirty="0" smtClean="0">
                <a:solidFill>
                  <a:srgbClr val="008000"/>
                </a:solidFill>
              </a:rPr>
              <a:t>ASSETS</a:t>
            </a:r>
            <a:r>
              <a:rPr lang="en-GB" altLang="en-US" dirty="0"/>
              <a:t>		</a:t>
            </a:r>
            <a:r>
              <a:rPr lang="en-GB" altLang="en-US" b="1" dirty="0"/>
              <a:t>Tangible</a:t>
            </a:r>
            <a:r>
              <a:rPr lang="en-GB" altLang="en-US" dirty="0"/>
              <a:t>		</a:t>
            </a:r>
          </a:p>
          <a:p>
            <a:pPr>
              <a:buFontTx/>
              <a:buNone/>
            </a:pPr>
            <a:endParaRPr lang="en-GB" altLang="en-US" dirty="0" smtClean="0"/>
          </a:p>
          <a:p>
            <a:pPr>
              <a:buFontTx/>
              <a:buNone/>
            </a:pPr>
            <a:endParaRPr lang="en-GB" altLang="en-US" sz="300" dirty="0"/>
          </a:p>
          <a:p>
            <a:pPr>
              <a:buFontTx/>
              <a:buNone/>
            </a:pPr>
            <a:r>
              <a:rPr lang="en-GB" altLang="en-US" b="1" dirty="0" smtClean="0">
                <a:solidFill>
                  <a:srgbClr val="008000"/>
                </a:solidFill>
              </a:rPr>
              <a:t>CONTROL</a:t>
            </a:r>
            <a:r>
              <a:rPr lang="en-GB" altLang="en-US" dirty="0"/>
              <a:t>		</a:t>
            </a:r>
            <a:r>
              <a:rPr lang="en-GB" altLang="en-US" b="1" dirty="0"/>
              <a:t>Central</a:t>
            </a:r>
            <a:r>
              <a:rPr lang="en-GB" altLang="en-US" dirty="0"/>
              <a:t>			</a:t>
            </a:r>
          </a:p>
          <a:p>
            <a:pPr>
              <a:buFontTx/>
              <a:buNone/>
            </a:pPr>
            <a:endParaRPr lang="en-GB" altLang="en-US" dirty="0"/>
          </a:p>
          <a:p>
            <a:pPr>
              <a:buFontTx/>
              <a:buNone/>
            </a:pPr>
            <a:r>
              <a:rPr lang="en-GB" altLang="en-US" b="1" dirty="0">
                <a:solidFill>
                  <a:srgbClr val="008000"/>
                </a:solidFill>
              </a:rPr>
              <a:t>CHANGE</a:t>
            </a:r>
            <a:r>
              <a:rPr lang="en-GB" altLang="en-US" dirty="0"/>
              <a:t>		</a:t>
            </a:r>
            <a:r>
              <a:rPr lang="en-GB" altLang="en-US" b="1" dirty="0"/>
              <a:t>Incremental</a:t>
            </a:r>
            <a:r>
              <a:rPr lang="en-GB" altLang="en-US" dirty="0"/>
              <a:t>		</a:t>
            </a:r>
          </a:p>
          <a:p>
            <a:pPr>
              <a:buFontTx/>
              <a:buNone/>
            </a:pPr>
            <a:endParaRPr lang="en-GB" altLang="en-US" dirty="0"/>
          </a:p>
          <a:p>
            <a:pPr>
              <a:buFontTx/>
              <a:buNone/>
            </a:pPr>
            <a:r>
              <a:rPr lang="en-GB" altLang="en-US" b="1" dirty="0">
                <a:solidFill>
                  <a:srgbClr val="008000"/>
                </a:solidFill>
              </a:rPr>
              <a:t>MANAGEMENT</a:t>
            </a:r>
            <a:r>
              <a:rPr lang="en-GB" altLang="en-US" dirty="0"/>
              <a:t>	</a:t>
            </a:r>
            <a:r>
              <a:rPr lang="en-GB" altLang="en-US" b="1" dirty="0" smtClean="0"/>
              <a:t>Tactical</a:t>
            </a:r>
            <a:r>
              <a:rPr lang="en-GB" altLang="en-US" dirty="0"/>
              <a:t>			</a:t>
            </a:r>
          </a:p>
          <a:p>
            <a:pPr>
              <a:buFontTx/>
              <a:buNone/>
            </a:pPr>
            <a:endParaRPr lang="en-GB" altLang="en-US" dirty="0"/>
          </a:p>
          <a:p>
            <a:pPr>
              <a:buFontTx/>
              <a:buNone/>
            </a:pPr>
            <a:r>
              <a:rPr lang="en-GB" altLang="en-US" b="1" dirty="0">
                <a:solidFill>
                  <a:srgbClr val="008000"/>
                </a:solidFill>
              </a:rPr>
              <a:t>SYSTEM</a:t>
            </a:r>
            <a:r>
              <a:rPr lang="en-GB" altLang="en-US" dirty="0"/>
              <a:t>		</a:t>
            </a:r>
            <a:r>
              <a:rPr lang="en-GB" altLang="en-US" b="1" dirty="0"/>
              <a:t>Budgets		</a:t>
            </a:r>
          </a:p>
          <a:p>
            <a:pPr>
              <a:buFontTx/>
              <a:buNone/>
            </a:pPr>
            <a:r>
              <a:rPr lang="en-GB" altLang="en-US" b="1" dirty="0"/>
              <a:t>							</a:t>
            </a:r>
          </a:p>
        </p:txBody>
      </p:sp>
      <p:sp>
        <p:nvSpPr>
          <p:cNvPr id="176132" name="Rectangle 4"/>
          <p:cNvSpPr>
            <a:spLocks noChangeArrowheads="1"/>
          </p:cNvSpPr>
          <p:nvPr/>
        </p:nvSpPr>
        <p:spPr bwMode="auto">
          <a:xfrm>
            <a:off x="7335839" y="1989138"/>
            <a:ext cx="2168525" cy="4492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altLang="en-US">
                <a:latin typeface="Times" panose="02020603050405020304" pitchFamily="18" charset="0"/>
              </a:rPr>
              <a:t>Intangible</a:t>
            </a:r>
          </a:p>
        </p:txBody>
      </p:sp>
      <p:sp>
        <p:nvSpPr>
          <p:cNvPr id="176133" name="Rectangle 5"/>
          <p:cNvSpPr>
            <a:spLocks noChangeArrowheads="1"/>
          </p:cNvSpPr>
          <p:nvPr/>
        </p:nvSpPr>
        <p:spPr bwMode="auto">
          <a:xfrm>
            <a:off x="7334251" y="2997201"/>
            <a:ext cx="2168525" cy="4492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altLang="en-US">
                <a:latin typeface="Times" panose="02020603050405020304" pitchFamily="18" charset="0"/>
              </a:rPr>
              <a:t>Decentralised</a:t>
            </a:r>
          </a:p>
        </p:txBody>
      </p:sp>
      <p:sp>
        <p:nvSpPr>
          <p:cNvPr id="176134" name="Rectangle 6"/>
          <p:cNvSpPr>
            <a:spLocks noChangeArrowheads="1"/>
          </p:cNvSpPr>
          <p:nvPr/>
        </p:nvSpPr>
        <p:spPr bwMode="auto">
          <a:xfrm>
            <a:off x="7334251" y="3948114"/>
            <a:ext cx="2168525" cy="4492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altLang="en-US">
                <a:latin typeface="Times" panose="02020603050405020304" pitchFamily="18" charset="0"/>
              </a:rPr>
              <a:t>Rapid</a:t>
            </a:r>
          </a:p>
        </p:txBody>
      </p:sp>
      <p:sp>
        <p:nvSpPr>
          <p:cNvPr id="176135" name="Rectangle 7"/>
          <p:cNvSpPr>
            <a:spLocks noChangeArrowheads="1"/>
          </p:cNvSpPr>
          <p:nvPr/>
        </p:nvSpPr>
        <p:spPr bwMode="auto">
          <a:xfrm>
            <a:off x="7351713" y="4800600"/>
            <a:ext cx="2168525" cy="4492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altLang="en-US">
                <a:latin typeface="Times" panose="02020603050405020304" pitchFamily="18" charset="0"/>
              </a:rPr>
              <a:t>Strategic</a:t>
            </a:r>
          </a:p>
        </p:txBody>
      </p:sp>
      <p:sp>
        <p:nvSpPr>
          <p:cNvPr id="176136" name="Rectangle 8"/>
          <p:cNvSpPr>
            <a:spLocks noChangeArrowheads="1"/>
          </p:cNvSpPr>
          <p:nvPr/>
        </p:nvSpPr>
        <p:spPr bwMode="auto">
          <a:xfrm>
            <a:off x="7351713" y="5506242"/>
            <a:ext cx="2168525" cy="78898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altLang="en-US">
                <a:latin typeface="Times" panose="02020603050405020304" pitchFamily="18" charset="0"/>
              </a:rPr>
              <a:t>BALANCED</a:t>
            </a:r>
          </a:p>
          <a:p>
            <a:pPr algn="ctr"/>
            <a:r>
              <a:rPr lang="en-GB" altLang="en-US">
                <a:latin typeface="Times" panose="02020603050405020304" pitchFamily="18" charset="0"/>
              </a:rPr>
              <a:t>SCORECARD</a:t>
            </a:r>
          </a:p>
        </p:txBody>
      </p:sp>
    </p:spTree>
    <p:extLst>
      <p:ext uri="{BB962C8B-B14F-4D97-AF65-F5344CB8AC3E}">
        <p14:creationId xmlns:p14="http://schemas.microsoft.com/office/powerpoint/2010/main" val="32328551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76131">
                                            <p:txEl>
                                              <p:pRg st="2" end="2"/>
                                            </p:txEl>
                                          </p:spTgt>
                                        </p:tgtEl>
                                        <p:attrNameLst>
                                          <p:attrName>style.visibility</p:attrName>
                                        </p:attrNameLst>
                                      </p:cBhvr>
                                      <p:to>
                                        <p:strVal val="visible"/>
                                      </p:to>
                                    </p:set>
                                    <p:anim calcmode="lin" valueType="num">
                                      <p:cBhvr additive="base">
                                        <p:cTn id="7" dur="500" fill="hold"/>
                                        <p:tgtEl>
                                          <p:spTgt spid="176131">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7613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76131">
                                            <p:txEl>
                                              <p:pRg st="5" end="5"/>
                                            </p:txEl>
                                          </p:spTgt>
                                        </p:tgtEl>
                                        <p:attrNameLst>
                                          <p:attrName>style.visibility</p:attrName>
                                        </p:attrNameLst>
                                      </p:cBhvr>
                                      <p:to>
                                        <p:strVal val="visible"/>
                                      </p:to>
                                    </p:set>
                                    <p:anim calcmode="lin" valueType="num">
                                      <p:cBhvr additive="base">
                                        <p:cTn id="13" dur="500" fill="hold"/>
                                        <p:tgtEl>
                                          <p:spTgt spid="176131">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6131">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176131">
                                            <p:txEl>
                                              <p:pRg st="7" end="7"/>
                                            </p:txEl>
                                          </p:spTgt>
                                        </p:tgtEl>
                                        <p:attrNameLst>
                                          <p:attrName>style.visibility</p:attrName>
                                        </p:attrNameLst>
                                      </p:cBhvr>
                                      <p:to>
                                        <p:strVal val="visible"/>
                                      </p:to>
                                    </p:set>
                                    <p:anim calcmode="lin" valueType="num">
                                      <p:cBhvr additive="base">
                                        <p:cTn id="19" dur="500" fill="hold"/>
                                        <p:tgtEl>
                                          <p:spTgt spid="176131">
                                            <p:txEl>
                                              <p:pRg st="7" end="7"/>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76131">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176131">
                                            <p:txEl>
                                              <p:pRg st="9" end="9"/>
                                            </p:txEl>
                                          </p:spTgt>
                                        </p:tgtEl>
                                        <p:attrNameLst>
                                          <p:attrName>style.visibility</p:attrName>
                                        </p:attrNameLst>
                                      </p:cBhvr>
                                      <p:to>
                                        <p:strVal val="visible"/>
                                      </p:to>
                                    </p:set>
                                    <p:anim calcmode="lin" valueType="num">
                                      <p:cBhvr additive="base">
                                        <p:cTn id="25" dur="500" fill="hold"/>
                                        <p:tgtEl>
                                          <p:spTgt spid="176131">
                                            <p:txEl>
                                              <p:pRg st="9" end="9"/>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76131">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176131">
                                            <p:txEl>
                                              <p:pRg st="11" end="11"/>
                                            </p:txEl>
                                          </p:spTgt>
                                        </p:tgtEl>
                                        <p:attrNameLst>
                                          <p:attrName>style.visibility</p:attrName>
                                        </p:attrNameLst>
                                      </p:cBhvr>
                                      <p:to>
                                        <p:strVal val="visible"/>
                                      </p:to>
                                    </p:set>
                                    <p:anim calcmode="lin" valueType="num">
                                      <p:cBhvr additive="base">
                                        <p:cTn id="31" dur="500" fill="hold"/>
                                        <p:tgtEl>
                                          <p:spTgt spid="176131">
                                            <p:txEl>
                                              <p:pRg st="11" end="1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76131">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176132"/>
                                        </p:tgtEl>
                                        <p:attrNameLst>
                                          <p:attrName>style.visibility</p:attrName>
                                        </p:attrNameLst>
                                      </p:cBhvr>
                                      <p:to>
                                        <p:strVal val="visible"/>
                                      </p:to>
                                    </p:set>
                                    <p:animEffect transition="in" filter="checkerboard(across)">
                                      <p:cBhvr>
                                        <p:cTn id="37" dur="500"/>
                                        <p:tgtEl>
                                          <p:spTgt spid="17613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176133"/>
                                        </p:tgtEl>
                                        <p:attrNameLst>
                                          <p:attrName>style.visibility</p:attrName>
                                        </p:attrNameLst>
                                      </p:cBhvr>
                                      <p:to>
                                        <p:strVal val="visible"/>
                                      </p:to>
                                    </p:set>
                                    <p:animEffect transition="in" filter="checkerboard(across)">
                                      <p:cBhvr>
                                        <p:cTn id="42" dur="500"/>
                                        <p:tgtEl>
                                          <p:spTgt spid="17613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5" presetClass="entr" presetSubtype="10" fill="hold" grpId="0" nodeType="clickEffect">
                                  <p:stCondLst>
                                    <p:cond delay="0"/>
                                  </p:stCondLst>
                                  <p:childTnLst>
                                    <p:set>
                                      <p:cBhvr>
                                        <p:cTn id="46" dur="1" fill="hold">
                                          <p:stCondLst>
                                            <p:cond delay="0"/>
                                          </p:stCondLst>
                                        </p:cTn>
                                        <p:tgtEl>
                                          <p:spTgt spid="176134"/>
                                        </p:tgtEl>
                                        <p:attrNameLst>
                                          <p:attrName>style.visibility</p:attrName>
                                        </p:attrNameLst>
                                      </p:cBhvr>
                                      <p:to>
                                        <p:strVal val="visible"/>
                                      </p:to>
                                    </p:set>
                                    <p:animEffect transition="in" filter="checkerboard(across)">
                                      <p:cBhvr>
                                        <p:cTn id="47" dur="500"/>
                                        <p:tgtEl>
                                          <p:spTgt spid="176134"/>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5" presetClass="entr" presetSubtype="10" fill="hold" grpId="0" nodeType="clickEffect">
                                  <p:stCondLst>
                                    <p:cond delay="0"/>
                                  </p:stCondLst>
                                  <p:childTnLst>
                                    <p:set>
                                      <p:cBhvr>
                                        <p:cTn id="51" dur="1" fill="hold">
                                          <p:stCondLst>
                                            <p:cond delay="0"/>
                                          </p:stCondLst>
                                        </p:cTn>
                                        <p:tgtEl>
                                          <p:spTgt spid="176135"/>
                                        </p:tgtEl>
                                        <p:attrNameLst>
                                          <p:attrName>style.visibility</p:attrName>
                                        </p:attrNameLst>
                                      </p:cBhvr>
                                      <p:to>
                                        <p:strVal val="visible"/>
                                      </p:to>
                                    </p:set>
                                    <p:animEffect transition="in" filter="checkerboard(across)">
                                      <p:cBhvr>
                                        <p:cTn id="52" dur="500"/>
                                        <p:tgtEl>
                                          <p:spTgt spid="176135"/>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5" presetClass="entr" presetSubtype="10" fill="hold" grpId="0" nodeType="clickEffect">
                                  <p:stCondLst>
                                    <p:cond delay="0"/>
                                  </p:stCondLst>
                                  <p:childTnLst>
                                    <p:set>
                                      <p:cBhvr>
                                        <p:cTn id="56" dur="1" fill="hold">
                                          <p:stCondLst>
                                            <p:cond delay="0"/>
                                          </p:stCondLst>
                                        </p:cTn>
                                        <p:tgtEl>
                                          <p:spTgt spid="176136"/>
                                        </p:tgtEl>
                                        <p:attrNameLst>
                                          <p:attrName>style.visibility</p:attrName>
                                        </p:attrNameLst>
                                      </p:cBhvr>
                                      <p:to>
                                        <p:strVal val="visible"/>
                                      </p:to>
                                    </p:set>
                                    <p:animEffect transition="in" filter="checkerboard(across)">
                                      <p:cBhvr>
                                        <p:cTn id="57" dur="500"/>
                                        <p:tgtEl>
                                          <p:spTgt spid="1761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132" grpId="0" animBg="1"/>
      <p:bldP spid="176133" grpId="0" animBg="1"/>
      <p:bldP spid="176134" grpId="0" animBg="1"/>
      <p:bldP spid="176135" grpId="0" animBg="1"/>
      <p:bldP spid="176136"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p:txBody>
          <a:bodyPr/>
          <a:lstStyle/>
          <a:p>
            <a:r>
              <a:rPr lang="en-GB" altLang="en-US" sz="2800"/>
              <a:t>Balanced Scorecard - Framework</a:t>
            </a:r>
          </a:p>
        </p:txBody>
      </p:sp>
      <p:sp>
        <p:nvSpPr>
          <p:cNvPr id="177155" name="Oval 3"/>
          <p:cNvSpPr>
            <a:spLocks noChangeArrowheads="1"/>
          </p:cNvSpPr>
          <p:nvPr/>
        </p:nvSpPr>
        <p:spPr bwMode="auto">
          <a:xfrm>
            <a:off x="5105401" y="3486150"/>
            <a:ext cx="1858963" cy="1131888"/>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altLang="en-US" sz="2200" b="1"/>
              <a:t>VISION &amp;</a:t>
            </a:r>
          </a:p>
          <a:p>
            <a:pPr algn="ctr"/>
            <a:r>
              <a:rPr lang="en-GB" altLang="en-US" sz="2200" b="1"/>
              <a:t>STRATEGY</a:t>
            </a:r>
          </a:p>
        </p:txBody>
      </p:sp>
      <p:sp>
        <p:nvSpPr>
          <p:cNvPr id="177156" name="Rectangle 4"/>
          <p:cNvSpPr>
            <a:spLocks noChangeArrowheads="1"/>
          </p:cNvSpPr>
          <p:nvPr/>
        </p:nvSpPr>
        <p:spPr bwMode="auto">
          <a:xfrm>
            <a:off x="4764089" y="2154238"/>
            <a:ext cx="2605087" cy="9144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altLang="en-US"/>
              <a:t>Financial</a:t>
            </a:r>
          </a:p>
          <a:p>
            <a:pPr algn="ctr"/>
            <a:r>
              <a:rPr lang="en-GB" altLang="en-US"/>
              <a:t>Perspective</a:t>
            </a:r>
          </a:p>
        </p:txBody>
      </p:sp>
      <p:sp>
        <p:nvSpPr>
          <p:cNvPr id="177157" name="Rectangle 5"/>
          <p:cNvSpPr>
            <a:spLocks noChangeArrowheads="1"/>
          </p:cNvSpPr>
          <p:nvPr/>
        </p:nvSpPr>
        <p:spPr bwMode="auto">
          <a:xfrm>
            <a:off x="2392363" y="3597276"/>
            <a:ext cx="1720850" cy="111601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altLang="en-US"/>
              <a:t>Customer</a:t>
            </a:r>
          </a:p>
          <a:p>
            <a:pPr algn="ctr"/>
            <a:r>
              <a:rPr lang="en-GB" altLang="en-US"/>
              <a:t>Perspective</a:t>
            </a:r>
          </a:p>
        </p:txBody>
      </p:sp>
      <p:sp>
        <p:nvSpPr>
          <p:cNvPr id="177158" name="Rectangle 6"/>
          <p:cNvSpPr>
            <a:spLocks noChangeArrowheads="1"/>
          </p:cNvSpPr>
          <p:nvPr/>
        </p:nvSpPr>
        <p:spPr bwMode="auto">
          <a:xfrm>
            <a:off x="7861300" y="3452814"/>
            <a:ext cx="1720850" cy="110013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altLang="en-US"/>
              <a:t>Learning</a:t>
            </a:r>
            <a:r>
              <a:rPr lang="en-GB" altLang="en-US">
                <a:latin typeface="Times" panose="02020603050405020304" pitchFamily="18" charset="0"/>
              </a:rPr>
              <a:t> </a:t>
            </a:r>
            <a:r>
              <a:rPr lang="en-GB" altLang="en-US"/>
              <a:t>&amp;</a:t>
            </a:r>
          </a:p>
          <a:p>
            <a:pPr algn="ctr"/>
            <a:r>
              <a:rPr lang="en-GB" altLang="en-US"/>
              <a:t>Growth</a:t>
            </a:r>
            <a:r>
              <a:rPr lang="en-GB" altLang="en-US">
                <a:latin typeface="Times" panose="02020603050405020304" pitchFamily="18" charset="0"/>
              </a:rPr>
              <a:t> </a:t>
            </a:r>
          </a:p>
          <a:p>
            <a:pPr algn="ctr"/>
            <a:r>
              <a:rPr lang="en-GB" altLang="en-US"/>
              <a:t>Perspective</a:t>
            </a:r>
          </a:p>
        </p:txBody>
      </p:sp>
      <p:sp>
        <p:nvSpPr>
          <p:cNvPr id="177159" name="Rectangle 7"/>
          <p:cNvSpPr>
            <a:spLocks noChangeArrowheads="1"/>
          </p:cNvSpPr>
          <p:nvPr/>
        </p:nvSpPr>
        <p:spPr bwMode="auto">
          <a:xfrm>
            <a:off x="4418014" y="5057775"/>
            <a:ext cx="3133725" cy="9334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altLang="en-US"/>
              <a:t>Internal</a:t>
            </a:r>
            <a:r>
              <a:rPr lang="en-GB" altLang="en-US">
                <a:latin typeface="Times" panose="02020603050405020304" pitchFamily="18" charset="0"/>
              </a:rPr>
              <a:t> </a:t>
            </a:r>
            <a:r>
              <a:rPr lang="en-GB" altLang="en-US"/>
              <a:t>Business</a:t>
            </a:r>
          </a:p>
          <a:p>
            <a:pPr algn="ctr"/>
            <a:r>
              <a:rPr lang="en-GB" altLang="en-US"/>
              <a:t>Process Perspective</a:t>
            </a:r>
          </a:p>
        </p:txBody>
      </p:sp>
      <p:sp>
        <p:nvSpPr>
          <p:cNvPr id="177160" name="Line 8"/>
          <p:cNvSpPr>
            <a:spLocks noChangeShapeType="1"/>
          </p:cNvSpPr>
          <p:nvPr/>
        </p:nvSpPr>
        <p:spPr bwMode="auto">
          <a:xfrm flipV="1">
            <a:off x="4144964" y="4044950"/>
            <a:ext cx="942975" cy="1588"/>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7161" name="Line 9"/>
          <p:cNvSpPr>
            <a:spLocks noChangeShapeType="1"/>
          </p:cNvSpPr>
          <p:nvPr/>
        </p:nvSpPr>
        <p:spPr bwMode="auto">
          <a:xfrm>
            <a:off x="6996114" y="4029075"/>
            <a:ext cx="833437" cy="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7162" name="Line 10"/>
          <p:cNvSpPr>
            <a:spLocks noChangeShapeType="1"/>
          </p:cNvSpPr>
          <p:nvPr/>
        </p:nvSpPr>
        <p:spPr bwMode="auto">
          <a:xfrm>
            <a:off x="6002338" y="3068639"/>
            <a:ext cx="0" cy="403225"/>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7163" name="Line 11"/>
          <p:cNvSpPr>
            <a:spLocks noChangeShapeType="1"/>
          </p:cNvSpPr>
          <p:nvPr/>
        </p:nvSpPr>
        <p:spPr bwMode="auto">
          <a:xfrm>
            <a:off x="6002339" y="4649788"/>
            <a:ext cx="15875" cy="417512"/>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403004355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ChangeArrowheads="1"/>
          </p:cNvSpPr>
          <p:nvPr>
            <p:ph type="title"/>
          </p:nvPr>
        </p:nvSpPr>
        <p:spPr/>
        <p:txBody>
          <a:bodyPr/>
          <a:lstStyle/>
          <a:p>
            <a:r>
              <a:rPr lang="en-GB" altLang="en-US" sz="2800"/>
              <a:t>VISION &amp; STRATEGY</a:t>
            </a:r>
          </a:p>
        </p:txBody>
      </p:sp>
      <p:sp>
        <p:nvSpPr>
          <p:cNvPr id="178179" name="Rectangle 3"/>
          <p:cNvSpPr>
            <a:spLocks noGrp="1" noChangeArrowheads="1"/>
          </p:cNvSpPr>
          <p:nvPr>
            <p:ph idx="1"/>
          </p:nvPr>
        </p:nvSpPr>
        <p:spPr/>
        <p:txBody>
          <a:bodyPr/>
          <a:lstStyle/>
          <a:p>
            <a:pPr>
              <a:buFontTx/>
              <a:buNone/>
            </a:pPr>
            <a:r>
              <a:rPr lang="en-GB" altLang="en-US" sz="2400" b="1"/>
              <a:t>VISION</a:t>
            </a:r>
          </a:p>
          <a:p>
            <a:pPr>
              <a:buFontTx/>
              <a:buNone/>
            </a:pPr>
            <a:r>
              <a:rPr lang="en-GB" altLang="en-US" sz="2000"/>
              <a:t>	</a:t>
            </a:r>
            <a:r>
              <a:rPr lang="en-GB" altLang="en-US" sz="2000" b="1"/>
              <a:t>Describes what you want your business to be in the future</a:t>
            </a:r>
          </a:p>
          <a:p>
            <a:pPr>
              <a:buFontTx/>
              <a:buNone/>
            </a:pPr>
            <a:endParaRPr lang="en-GB" altLang="en-US" sz="2000" b="1"/>
          </a:p>
          <a:p>
            <a:pPr>
              <a:buFontTx/>
              <a:buNone/>
            </a:pPr>
            <a:r>
              <a:rPr lang="en-GB" altLang="en-US" sz="2400" b="1"/>
              <a:t>STRATEGY</a:t>
            </a:r>
          </a:p>
          <a:p>
            <a:pPr>
              <a:buFontTx/>
              <a:buNone/>
            </a:pPr>
            <a:r>
              <a:rPr lang="en-GB" altLang="en-US" sz="2000"/>
              <a:t>	</a:t>
            </a:r>
            <a:r>
              <a:rPr lang="en-GB" altLang="en-US" sz="2000" b="1"/>
              <a:t>Describes the means by which you intend to take the business there</a:t>
            </a:r>
          </a:p>
          <a:p>
            <a:pPr>
              <a:buFontTx/>
              <a:buNone/>
            </a:pPr>
            <a:endParaRPr lang="en-GB" altLang="en-US" sz="2000" b="1"/>
          </a:p>
          <a:p>
            <a:pPr>
              <a:buFontTx/>
              <a:buNone/>
            </a:pPr>
            <a:r>
              <a:rPr lang="en-GB" altLang="en-US" sz="2400" b="1"/>
              <a:t>VALUES?</a:t>
            </a:r>
          </a:p>
        </p:txBody>
      </p:sp>
    </p:spTree>
    <p:extLst>
      <p:ext uri="{BB962C8B-B14F-4D97-AF65-F5344CB8AC3E}">
        <p14:creationId xmlns:p14="http://schemas.microsoft.com/office/powerpoint/2010/main" val="162626705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p:txBody>
          <a:bodyPr/>
          <a:lstStyle/>
          <a:p>
            <a:r>
              <a:rPr lang="en-GB" altLang="en-US" sz="2800" dirty="0"/>
              <a:t>Companies fail to execute their strategy</a:t>
            </a:r>
          </a:p>
        </p:txBody>
      </p:sp>
      <p:sp>
        <p:nvSpPr>
          <p:cNvPr id="180227" name="Rectangle 3"/>
          <p:cNvSpPr>
            <a:spLocks noGrp="1" noChangeArrowheads="1"/>
          </p:cNvSpPr>
          <p:nvPr>
            <p:ph idx="1"/>
          </p:nvPr>
        </p:nvSpPr>
        <p:spPr/>
        <p:txBody>
          <a:bodyPr/>
          <a:lstStyle/>
          <a:p>
            <a:r>
              <a:rPr lang="en-GB" altLang="en-US" sz="2400" dirty="0"/>
              <a:t>90% fail to execute on effectively formulated strategies</a:t>
            </a:r>
          </a:p>
          <a:p>
            <a:endParaRPr lang="en-GB" altLang="en-US" sz="2400" dirty="0" smtClean="0"/>
          </a:p>
          <a:p>
            <a:r>
              <a:rPr lang="en-GB" altLang="en-US" sz="2400" dirty="0" smtClean="0"/>
              <a:t>95</a:t>
            </a:r>
            <a:r>
              <a:rPr lang="en-GB" altLang="en-US" sz="2400" dirty="0"/>
              <a:t>% of the workforce does not understand the strategy</a:t>
            </a:r>
          </a:p>
          <a:p>
            <a:endParaRPr lang="en-GB" altLang="en-US" sz="2400" dirty="0" smtClean="0"/>
          </a:p>
          <a:p>
            <a:r>
              <a:rPr lang="en-GB" altLang="en-US" sz="2400" dirty="0" smtClean="0"/>
              <a:t>60</a:t>
            </a:r>
            <a:r>
              <a:rPr lang="en-GB" altLang="en-US" sz="2400" dirty="0"/>
              <a:t>% of companies do not link budgets to strategy</a:t>
            </a:r>
          </a:p>
          <a:p>
            <a:endParaRPr lang="en-GB" altLang="en-US" sz="2400" dirty="0" smtClean="0"/>
          </a:p>
          <a:p>
            <a:r>
              <a:rPr lang="en-GB" altLang="en-US" sz="2400" dirty="0" smtClean="0"/>
              <a:t>85</a:t>
            </a:r>
            <a:r>
              <a:rPr lang="en-GB" altLang="en-US" sz="2400" dirty="0"/>
              <a:t>% of executive teams spend less than one hour per month discussing strategy</a:t>
            </a:r>
          </a:p>
          <a:p>
            <a:endParaRPr lang="en-GB" altLang="en-US" sz="2400" dirty="0" smtClean="0"/>
          </a:p>
          <a:p>
            <a:r>
              <a:rPr lang="en-GB" altLang="en-US" sz="2400" dirty="0" smtClean="0"/>
              <a:t>70</a:t>
            </a:r>
            <a:r>
              <a:rPr lang="en-GB" altLang="en-US" sz="2400" dirty="0"/>
              <a:t>% of organisations do not link middle management incentives to strategy</a:t>
            </a:r>
          </a:p>
        </p:txBody>
      </p:sp>
    </p:spTree>
    <p:extLst>
      <p:ext uri="{BB962C8B-B14F-4D97-AF65-F5344CB8AC3E}">
        <p14:creationId xmlns:p14="http://schemas.microsoft.com/office/powerpoint/2010/main" val="329014880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title"/>
          </p:nvPr>
        </p:nvSpPr>
        <p:spPr>
          <a:xfrm>
            <a:off x="2279650" y="836613"/>
            <a:ext cx="7772400" cy="1611312"/>
          </a:xfrm>
        </p:spPr>
        <p:txBody>
          <a:bodyPr/>
          <a:lstStyle/>
          <a:p>
            <a:pPr algn="ctr"/>
            <a:r>
              <a:rPr lang="en-GB" altLang="en-US"/>
              <a:t>BALANCED SCORECARD</a:t>
            </a:r>
            <a:br>
              <a:rPr lang="en-GB" altLang="en-US"/>
            </a:br>
            <a:r>
              <a:rPr lang="en-GB" altLang="en-US" sz="2800"/>
              <a:t/>
            </a:r>
            <a:br>
              <a:rPr lang="en-GB" altLang="en-US" sz="2800"/>
            </a:br>
            <a:r>
              <a:rPr lang="en-GB" altLang="en-US" sz="2800"/>
              <a:t>Going beyond the financial numbers</a:t>
            </a:r>
          </a:p>
        </p:txBody>
      </p:sp>
      <p:sp>
        <p:nvSpPr>
          <p:cNvPr id="181251" name="Rectangle 3"/>
          <p:cNvSpPr>
            <a:spLocks noGrp="1" noChangeArrowheads="1"/>
          </p:cNvSpPr>
          <p:nvPr>
            <p:ph idx="1"/>
          </p:nvPr>
        </p:nvSpPr>
        <p:spPr>
          <a:xfrm>
            <a:off x="2209800" y="2811463"/>
            <a:ext cx="7772400" cy="3486150"/>
          </a:xfrm>
        </p:spPr>
        <p:txBody>
          <a:bodyPr/>
          <a:lstStyle/>
          <a:p>
            <a:pPr algn="ctr">
              <a:buFontTx/>
              <a:buNone/>
            </a:pPr>
            <a:r>
              <a:rPr lang="en-GB" altLang="en-US"/>
              <a:t>EXTERNAL v. INTERNAL MEASURES</a:t>
            </a:r>
          </a:p>
          <a:p>
            <a:pPr algn="ctr">
              <a:buFontTx/>
              <a:buNone/>
            </a:pPr>
            <a:endParaRPr lang="en-GB" altLang="en-US"/>
          </a:p>
          <a:p>
            <a:pPr algn="ctr">
              <a:buFontTx/>
              <a:buNone/>
            </a:pPr>
            <a:r>
              <a:rPr lang="en-GB" altLang="en-US"/>
              <a:t>LAGGING v. LEADING INDICATORS</a:t>
            </a:r>
          </a:p>
          <a:p>
            <a:pPr algn="ctr">
              <a:buFontTx/>
              <a:buNone/>
            </a:pPr>
            <a:endParaRPr lang="en-GB" altLang="en-US"/>
          </a:p>
          <a:p>
            <a:pPr algn="ctr">
              <a:buFontTx/>
              <a:buNone/>
            </a:pPr>
            <a:r>
              <a:rPr lang="en-GB" altLang="en-US"/>
              <a:t>OBJECTIVE v. SUBJECTIVE MEASURES</a:t>
            </a:r>
          </a:p>
        </p:txBody>
      </p:sp>
    </p:spTree>
    <p:extLst>
      <p:ext uri="{BB962C8B-B14F-4D97-AF65-F5344CB8AC3E}">
        <p14:creationId xmlns:p14="http://schemas.microsoft.com/office/powerpoint/2010/main" val="253979979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ChangeArrowheads="1"/>
          </p:cNvSpPr>
          <p:nvPr>
            <p:ph type="title"/>
          </p:nvPr>
        </p:nvSpPr>
        <p:spPr/>
        <p:txBody>
          <a:bodyPr/>
          <a:lstStyle/>
          <a:p>
            <a:r>
              <a:rPr lang="en-GB" altLang="en-US"/>
              <a:t>Lagging v. Leading Indicators</a:t>
            </a:r>
          </a:p>
        </p:txBody>
      </p:sp>
      <p:sp>
        <p:nvSpPr>
          <p:cNvPr id="182275" name="Rectangle 3"/>
          <p:cNvSpPr>
            <a:spLocks noGrp="1" noChangeArrowheads="1"/>
          </p:cNvSpPr>
          <p:nvPr>
            <p:ph idx="1"/>
          </p:nvPr>
        </p:nvSpPr>
        <p:spPr/>
        <p:txBody>
          <a:bodyPr/>
          <a:lstStyle/>
          <a:p>
            <a:pPr>
              <a:buFontTx/>
              <a:buNone/>
            </a:pPr>
            <a:r>
              <a:rPr lang="en-GB" altLang="en-US" b="1"/>
              <a:t>Lagging Indicators – Outcome Measures</a:t>
            </a:r>
          </a:p>
          <a:p>
            <a:pPr>
              <a:buFontTx/>
              <a:buNone/>
            </a:pPr>
            <a:endParaRPr lang="en-GB" altLang="en-US" b="1"/>
          </a:p>
          <a:p>
            <a:r>
              <a:rPr lang="en-GB" altLang="en-US" sz="2400"/>
              <a:t>Describe the results you would like to deliver</a:t>
            </a:r>
          </a:p>
          <a:p>
            <a:pPr>
              <a:buFontTx/>
              <a:buNone/>
            </a:pPr>
            <a:endParaRPr lang="en-GB" altLang="en-US" sz="2400"/>
          </a:p>
          <a:p>
            <a:pPr>
              <a:buFontTx/>
              <a:buNone/>
            </a:pPr>
            <a:r>
              <a:rPr lang="en-GB" altLang="en-US" b="1"/>
              <a:t>Leading Indicators – Performance Drivers</a:t>
            </a:r>
          </a:p>
          <a:p>
            <a:pPr>
              <a:buFontTx/>
              <a:buNone/>
            </a:pPr>
            <a:endParaRPr lang="en-GB" altLang="en-US" b="1"/>
          </a:p>
          <a:p>
            <a:r>
              <a:rPr lang="en-GB" altLang="en-US" sz="2400"/>
              <a:t>Describe your strategy – the means by which you will get to your end results</a:t>
            </a:r>
          </a:p>
        </p:txBody>
      </p:sp>
    </p:spTree>
    <p:extLst>
      <p:ext uri="{BB962C8B-B14F-4D97-AF65-F5344CB8AC3E}">
        <p14:creationId xmlns:p14="http://schemas.microsoft.com/office/powerpoint/2010/main" val="310078986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3298" name="Picture 2" descr="strategymap_popu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5189" y="1647825"/>
            <a:ext cx="7769225" cy="4910138"/>
          </a:xfrm>
          <a:prstGeom prst="rect">
            <a:avLst/>
          </a:prstGeom>
          <a:noFill/>
          <a:extLst>
            <a:ext uri="{909E8E84-426E-40DD-AFC4-6F175D3DCCD1}">
              <a14:hiddenFill xmlns:a14="http://schemas.microsoft.com/office/drawing/2010/main">
                <a:solidFill>
                  <a:srgbClr val="FFFFFF"/>
                </a:solidFill>
              </a14:hiddenFill>
            </a:ext>
          </a:extLst>
        </p:spPr>
      </p:pic>
      <p:sp>
        <p:nvSpPr>
          <p:cNvPr id="183299" name="Rectangle 3"/>
          <p:cNvSpPr>
            <a:spLocks noGrp="1" noChangeArrowheads="1"/>
          </p:cNvSpPr>
          <p:nvPr>
            <p:ph type="title"/>
          </p:nvPr>
        </p:nvSpPr>
        <p:spPr/>
        <p:txBody>
          <a:bodyPr/>
          <a:lstStyle/>
          <a:p>
            <a:r>
              <a:rPr lang="en-GB" altLang="en-US" sz="2800"/>
              <a:t>The strategy map – a ‘picture’ of the strategy’</a:t>
            </a:r>
          </a:p>
        </p:txBody>
      </p:sp>
      <p:sp>
        <p:nvSpPr>
          <p:cNvPr id="2" name="Segnaposto contenuto 1"/>
          <p:cNvSpPr>
            <a:spLocks noGrp="1"/>
          </p:cNvSpPr>
          <p:nvPr>
            <p:ph idx="1"/>
          </p:nvPr>
        </p:nvSpPr>
        <p:spPr/>
        <p:txBody>
          <a:bodyPr/>
          <a:lstStyle/>
          <a:p>
            <a:endParaRPr lang="it-IT"/>
          </a:p>
        </p:txBody>
      </p:sp>
    </p:spTree>
    <p:extLst>
      <p:ext uri="{BB962C8B-B14F-4D97-AF65-F5344CB8AC3E}">
        <p14:creationId xmlns:p14="http://schemas.microsoft.com/office/powerpoint/2010/main" val="377822514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p:txBody>
          <a:bodyPr/>
          <a:lstStyle/>
          <a:p>
            <a:r>
              <a:rPr lang="en-GB" altLang="en-US" sz="2800"/>
              <a:t>Managing the business using a BSC approach</a:t>
            </a:r>
          </a:p>
        </p:txBody>
      </p:sp>
      <p:sp>
        <p:nvSpPr>
          <p:cNvPr id="2" name="Segnaposto contenuto 1"/>
          <p:cNvSpPr>
            <a:spLocks noGrp="1"/>
          </p:cNvSpPr>
          <p:nvPr>
            <p:ph idx="1"/>
          </p:nvPr>
        </p:nvSpPr>
        <p:spPr/>
        <p:txBody>
          <a:bodyPr/>
          <a:lstStyle/>
          <a:p>
            <a:endParaRPr lang="it-IT" dirty="0"/>
          </a:p>
        </p:txBody>
      </p:sp>
      <p:pic>
        <p:nvPicPr>
          <p:cNvPr id="184323" name="Picture 3" descr="BS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13526" y="1486474"/>
            <a:ext cx="4653188" cy="3682428"/>
          </a:xfrm>
          <a:prstGeom prst="rect">
            <a:avLst/>
          </a:prstGeom>
          <a:noFill/>
          <a:extLst>
            <a:ext uri="{909E8E84-426E-40DD-AFC4-6F175D3DCCD1}">
              <a14:hiddenFill xmlns:a14="http://schemas.microsoft.com/office/drawing/2010/main">
                <a:solidFill>
                  <a:srgbClr val="FFFFFF"/>
                </a:solidFill>
              </a14:hiddenFill>
            </a:ext>
          </a:extLst>
        </p:spPr>
      </p:pic>
      <p:pic>
        <p:nvPicPr>
          <p:cNvPr id="184324" name="Picture 4" descr="strategymap_popu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7669" y="1608364"/>
            <a:ext cx="5032858" cy="3181124"/>
          </a:xfrm>
          <a:prstGeom prst="rect">
            <a:avLst/>
          </a:prstGeom>
          <a:noFill/>
          <a:extLst>
            <a:ext uri="{909E8E84-426E-40DD-AFC4-6F175D3DCCD1}">
              <a14:hiddenFill xmlns:a14="http://schemas.microsoft.com/office/drawing/2010/main">
                <a:solidFill>
                  <a:srgbClr val="FFFFFF"/>
                </a:solidFill>
              </a14:hiddenFill>
            </a:ext>
          </a:extLst>
        </p:spPr>
      </p:pic>
      <p:sp>
        <p:nvSpPr>
          <p:cNvPr id="184325" name="Text Box 5"/>
          <p:cNvSpPr txBox="1">
            <a:spLocks noChangeArrowheads="1"/>
          </p:cNvSpPr>
          <p:nvPr/>
        </p:nvSpPr>
        <p:spPr bwMode="auto">
          <a:xfrm>
            <a:off x="1723785" y="5320745"/>
            <a:ext cx="246062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altLang="en-US" dirty="0">
                <a:solidFill>
                  <a:srgbClr val="0080FF"/>
                </a:solidFill>
              </a:rPr>
              <a:t>‘Describe the strategy’</a:t>
            </a:r>
          </a:p>
        </p:txBody>
      </p:sp>
      <p:sp>
        <p:nvSpPr>
          <p:cNvPr id="184326" name="Text Box 6"/>
          <p:cNvSpPr txBox="1">
            <a:spLocks noChangeArrowheads="1"/>
          </p:cNvSpPr>
          <p:nvPr/>
        </p:nvSpPr>
        <p:spPr bwMode="auto">
          <a:xfrm>
            <a:off x="7809822" y="5320745"/>
            <a:ext cx="246062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altLang="en-US" dirty="0">
                <a:solidFill>
                  <a:srgbClr val="0080FF"/>
                </a:solidFill>
              </a:rPr>
              <a:t>‘Measure the strategy</a:t>
            </a:r>
          </a:p>
        </p:txBody>
      </p:sp>
      <p:sp>
        <p:nvSpPr>
          <p:cNvPr id="184327" name="AutoShape 7"/>
          <p:cNvSpPr>
            <a:spLocks noChangeArrowheads="1"/>
          </p:cNvSpPr>
          <p:nvPr/>
        </p:nvSpPr>
        <p:spPr bwMode="auto">
          <a:xfrm>
            <a:off x="5260445" y="5320745"/>
            <a:ext cx="1946275" cy="379412"/>
          </a:xfrm>
          <a:prstGeom prst="rightArrow">
            <a:avLst>
              <a:gd name="adj1" fmla="val 50000"/>
              <a:gd name="adj2" fmla="val 128243"/>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427428133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ChangeArrowheads="1"/>
          </p:cNvSpPr>
          <p:nvPr>
            <p:ph type="title"/>
          </p:nvPr>
        </p:nvSpPr>
        <p:spPr/>
        <p:txBody>
          <a:bodyPr>
            <a:normAutofit fontScale="90000"/>
          </a:bodyPr>
          <a:lstStyle/>
          <a:p>
            <a:r>
              <a:rPr lang="en-GB" altLang="en-US" sz="2800"/>
              <a:t>Designing the Scorecard - from Strategy to Performance Measurement</a:t>
            </a:r>
          </a:p>
        </p:txBody>
      </p:sp>
      <p:sp>
        <p:nvSpPr>
          <p:cNvPr id="185347" name="Rectangle 3"/>
          <p:cNvSpPr>
            <a:spLocks noChangeArrowheads="1"/>
          </p:cNvSpPr>
          <p:nvPr/>
        </p:nvSpPr>
        <p:spPr bwMode="auto">
          <a:xfrm>
            <a:off x="2840038" y="2555875"/>
            <a:ext cx="2286000" cy="762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GB" altLang="en-US" sz="1200" b="1">
                <a:latin typeface="Tahoma" panose="020B0604030504040204" pitchFamily="34" charset="0"/>
              </a:rPr>
              <a:t>Financial</a:t>
            </a:r>
          </a:p>
          <a:p>
            <a:pPr algn="ctr" eaLnBrk="1" hangingPunct="1"/>
            <a:r>
              <a:rPr lang="en-GB" altLang="en-US" sz="1200">
                <a:latin typeface="Tahoma" panose="020B0604030504040204" pitchFamily="34" charset="0"/>
              </a:rPr>
              <a:t>‘Has our financial</a:t>
            </a:r>
          </a:p>
          <a:p>
            <a:pPr algn="ctr" eaLnBrk="1" hangingPunct="1"/>
            <a:r>
              <a:rPr lang="en-GB" altLang="en-US" sz="1200">
                <a:latin typeface="Tahoma" panose="020B0604030504040204" pitchFamily="34" charset="0"/>
              </a:rPr>
              <a:t>performance improved?’</a:t>
            </a:r>
          </a:p>
          <a:p>
            <a:pPr algn="ctr" eaLnBrk="1" hangingPunct="1"/>
            <a:endParaRPr lang="en-GB" altLang="en-US" sz="1200" b="1">
              <a:latin typeface="Tahoma" panose="020B0604030504040204" pitchFamily="34" charset="0"/>
            </a:endParaRPr>
          </a:p>
        </p:txBody>
      </p:sp>
      <p:sp>
        <p:nvSpPr>
          <p:cNvPr id="185348" name="Rectangle 4"/>
          <p:cNvSpPr>
            <a:spLocks noChangeArrowheads="1"/>
          </p:cNvSpPr>
          <p:nvPr/>
        </p:nvSpPr>
        <p:spPr bwMode="auto">
          <a:xfrm>
            <a:off x="2840038" y="3546475"/>
            <a:ext cx="2286000" cy="762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GB" altLang="en-US" sz="1200" b="1">
                <a:latin typeface="Tahoma" panose="020B0604030504040204" pitchFamily="34" charset="0"/>
              </a:rPr>
              <a:t>Customer</a:t>
            </a:r>
          </a:p>
          <a:p>
            <a:pPr algn="ctr" eaLnBrk="1" hangingPunct="1"/>
            <a:r>
              <a:rPr lang="en-GB" altLang="en-US" sz="1200">
                <a:latin typeface="Tahoma" panose="020B0604030504040204" pitchFamily="34" charset="0"/>
              </a:rPr>
              <a:t>‘Do customers recognise that</a:t>
            </a:r>
          </a:p>
          <a:p>
            <a:pPr algn="ctr" eaLnBrk="1" hangingPunct="1"/>
            <a:r>
              <a:rPr lang="en-GB" altLang="en-US" sz="1200">
                <a:latin typeface="Tahoma" panose="020B0604030504040204" pitchFamily="34" charset="0"/>
              </a:rPr>
              <a:t>we are delivering more value?’</a:t>
            </a:r>
          </a:p>
        </p:txBody>
      </p:sp>
      <p:sp>
        <p:nvSpPr>
          <p:cNvPr id="185349" name="Rectangle 5"/>
          <p:cNvSpPr>
            <a:spLocks noChangeArrowheads="1"/>
          </p:cNvSpPr>
          <p:nvPr/>
        </p:nvSpPr>
        <p:spPr bwMode="auto">
          <a:xfrm>
            <a:off x="2840038" y="4460875"/>
            <a:ext cx="2286000" cy="990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GB" altLang="en-US" sz="1200" b="1">
                <a:latin typeface="Tahoma" panose="020B0604030504040204" pitchFamily="34" charset="0"/>
              </a:rPr>
              <a:t>Internal business process</a:t>
            </a:r>
          </a:p>
          <a:p>
            <a:pPr algn="ctr" eaLnBrk="1" hangingPunct="1"/>
            <a:r>
              <a:rPr lang="en-GB" altLang="en-US" sz="1200">
                <a:latin typeface="Tahoma" panose="020B0604030504040204" pitchFamily="34" charset="0"/>
              </a:rPr>
              <a:t>‘Have we improved key business </a:t>
            </a:r>
          </a:p>
          <a:p>
            <a:pPr algn="ctr" eaLnBrk="1" hangingPunct="1"/>
            <a:r>
              <a:rPr lang="en-GB" altLang="en-US" sz="1200">
                <a:latin typeface="Tahoma" panose="020B0604030504040204" pitchFamily="34" charset="0"/>
              </a:rPr>
              <a:t>processes so that we can deliver</a:t>
            </a:r>
          </a:p>
          <a:p>
            <a:pPr algn="ctr" eaLnBrk="1" hangingPunct="1"/>
            <a:r>
              <a:rPr lang="en-GB" altLang="en-US" sz="1200">
                <a:latin typeface="Tahoma" panose="020B0604030504040204" pitchFamily="34" charset="0"/>
              </a:rPr>
              <a:t>more value to customers?’</a:t>
            </a:r>
          </a:p>
          <a:p>
            <a:pPr algn="ctr" eaLnBrk="1" hangingPunct="1"/>
            <a:endParaRPr lang="en-GB" altLang="en-US" sz="1200">
              <a:latin typeface="Tahoma" panose="020B0604030504040204" pitchFamily="34" charset="0"/>
            </a:endParaRPr>
          </a:p>
        </p:txBody>
      </p:sp>
      <p:sp>
        <p:nvSpPr>
          <p:cNvPr id="185350" name="Rectangle 6"/>
          <p:cNvSpPr>
            <a:spLocks noChangeArrowheads="1"/>
          </p:cNvSpPr>
          <p:nvPr/>
        </p:nvSpPr>
        <p:spPr bwMode="auto">
          <a:xfrm>
            <a:off x="2840038" y="5603875"/>
            <a:ext cx="2286000" cy="685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GB" altLang="en-US" sz="1200" b="1">
                <a:latin typeface="Tahoma" panose="020B0604030504040204" pitchFamily="34" charset="0"/>
              </a:rPr>
              <a:t>Learning and growth</a:t>
            </a:r>
          </a:p>
          <a:p>
            <a:pPr algn="ctr" eaLnBrk="1" hangingPunct="1"/>
            <a:r>
              <a:rPr lang="en-GB" altLang="en-US" sz="1200">
                <a:latin typeface="Tahoma" panose="020B0604030504040204" pitchFamily="34" charset="0"/>
              </a:rPr>
              <a:t>‘Are we maintaining our ability</a:t>
            </a:r>
          </a:p>
          <a:p>
            <a:pPr algn="ctr" eaLnBrk="1" hangingPunct="1"/>
            <a:r>
              <a:rPr lang="en-GB" altLang="en-US" sz="1200">
                <a:latin typeface="Tahoma" panose="020B0604030504040204" pitchFamily="34" charset="0"/>
              </a:rPr>
              <a:t>to change and improve?’</a:t>
            </a:r>
          </a:p>
        </p:txBody>
      </p:sp>
      <p:sp>
        <p:nvSpPr>
          <p:cNvPr id="185351" name="Rectangle 7"/>
          <p:cNvSpPr>
            <a:spLocks noChangeArrowheads="1"/>
          </p:cNvSpPr>
          <p:nvPr/>
        </p:nvSpPr>
        <p:spPr bwMode="auto">
          <a:xfrm>
            <a:off x="2459038" y="2251075"/>
            <a:ext cx="2971800" cy="4114800"/>
          </a:xfrm>
          <a:prstGeom prst="rect">
            <a:avLst/>
          </a:prstGeom>
          <a:noFill/>
          <a:ln w="9525">
            <a:solidFill>
              <a:schemeClr val="tx1"/>
            </a:solidFill>
            <a:prstDash val="dash"/>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pPr algn="ctr" eaLnBrk="1" hangingPunct="1"/>
            <a:r>
              <a:rPr lang="en-GB" altLang="en-US" sz="1400" i="1">
                <a:latin typeface="Tahoma" panose="020B0604030504040204" pitchFamily="34" charset="0"/>
              </a:rPr>
              <a:t>Performance measures</a:t>
            </a:r>
          </a:p>
        </p:txBody>
      </p:sp>
      <p:sp>
        <p:nvSpPr>
          <p:cNvPr id="185352" name="Rectangle 8"/>
          <p:cNvSpPr>
            <a:spLocks noChangeArrowheads="1"/>
          </p:cNvSpPr>
          <p:nvPr/>
        </p:nvSpPr>
        <p:spPr bwMode="auto">
          <a:xfrm>
            <a:off x="6040438" y="2555875"/>
            <a:ext cx="2133600" cy="762000"/>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GB" altLang="en-US" sz="1400">
                <a:latin typeface="Tahoma" panose="020B0604030504040204" pitchFamily="34" charset="0"/>
              </a:rPr>
              <a:t>What are our </a:t>
            </a:r>
          </a:p>
          <a:p>
            <a:pPr algn="ctr" eaLnBrk="1" hangingPunct="1"/>
            <a:r>
              <a:rPr lang="en-GB" altLang="en-US" sz="1400">
                <a:latin typeface="Tahoma" panose="020B0604030504040204" pitchFamily="34" charset="0"/>
              </a:rPr>
              <a:t>financial goals?</a:t>
            </a:r>
          </a:p>
        </p:txBody>
      </p:sp>
      <p:sp>
        <p:nvSpPr>
          <p:cNvPr id="185353" name="Rectangle 9"/>
          <p:cNvSpPr>
            <a:spLocks noChangeArrowheads="1"/>
          </p:cNvSpPr>
          <p:nvPr/>
        </p:nvSpPr>
        <p:spPr bwMode="auto">
          <a:xfrm>
            <a:off x="6040438" y="3470275"/>
            <a:ext cx="2133600" cy="914400"/>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GB" altLang="en-US" sz="1400">
                <a:latin typeface="Tahoma" panose="020B0604030504040204" pitchFamily="34" charset="0"/>
              </a:rPr>
              <a:t>What customers do we</a:t>
            </a:r>
          </a:p>
          <a:p>
            <a:pPr algn="ctr" eaLnBrk="1" hangingPunct="1"/>
            <a:r>
              <a:rPr lang="en-GB" altLang="en-US" sz="1400">
                <a:latin typeface="Tahoma" panose="020B0604030504040204" pitchFamily="34" charset="0"/>
              </a:rPr>
              <a:t>want and how are we </a:t>
            </a:r>
          </a:p>
          <a:p>
            <a:pPr algn="ctr" eaLnBrk="1" hangingPunct="1"/>
            <a:r>
              <a:rPr lang="en-GB" altLang="en-US" sz="1400">
                <a:latin typeface="Tahoma" panose="020B0604030504040204" pitchFamily="34" charset="0"/>
              </a:rPr>
              <a:t>going to win and</a:t>
            </a:r>
          </a:p>
          <a:p>
            <a:pPr algn="ctr" eaLnBrk="1" hangingPunct="1"/>
            <a:r>
              <a:rPr lang="en-GB" altLang="en-US" sz="1400">
                <a:latin typeface="Tahoma" panose="020B0604030504040204" pitchFamily="34" charset="0"/>
              </a:rPr>
              <a:t>retain them?</a:t>
            </a:r>
          </a:p>
        </p:txBody>
      </p:sp>
      <p:sp>
        <p:nvSpPr>
          <p:cNvPr id="185354" name="Rectangle 10"/>
          <p:cNvSpPr>
            <a:spLocks noChangeArrowheads="1"/>
          </p:cNvSpPr>
          <p:nvPr/>
        </p:nvSpPr>
        <p:spPr bwMode="auto">
          <a:xfrm>
            <a:off x="6040438" y="4460875"/>
            <a:ext cx="2133600" cy="990600"/>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GB" altLang="en-US" sz="1400">
                <a:latin typeface="Tahoma" panose="020B0604030504040204" pitchFamily="34" charset="0"/>
              </a:rPr>
              <a:t>What internal business</a:t>
            </a:r>
          </a:p>
          <a:p>
            <a:pPr algn="ctr" eaLnBrk="1" hangingPunct="1"/>
            <a:r>
              <a:rPr lang="en-GB" altLang="en-US" sz="1400">
                <a:latin typeface="Tahoma" panose="020B0604030504040204" pitchFamily="34" charset="0"/>
              </a:rPr>
              <a:t>processes are critical to</a:t>
            </a:r>
          </a:p>
          <a:p>
            <a:pPr algn="ctr" eaLnBrk="1" hangingPunct="1"/>
            <a:r>
              <a:rPr lang="en-GB" altLang="en-US" sz="1400">
                <a:latin typeface="Tahoma" panose="020B0604030504040204" pitchFamily="34" charset="0"/>
              </a:rPr>
              <a:t>provide value to</a:t>
            </a:r>
          </a:p>
          <a:p>
            <a:pPr algn="ctr" eaLnBrk="1" hangingPunct="1"/>
            <a:r>
              <a:rPr lang="en-GB" altLang="en-US" sz="1400">
                <a:latin typeface="Tahoma" panose="020B0604030504040204" pitchFamily="34" charset="0"/>
              </a:rPr>
              <a:t>customers?</a:t>
            </a:r>
          </a:p>
        </p:txBody>
      </p:sp>
      <p:sp>
        <p:nvSpPr>
          <p:cNvPr id="185355" name="Rectangle 11"/>
          <p:cNvSpPr>
            <a:spLocks noChangeArrowheads="1"/>
          </p:cNvSpPr>
          <p:nvPr/>
        </p:nvSpPr>
        <p:spPr bwMode="auto">
          <a:xfrm>
            <a:off x="8621713" y="3536950"/>
            <a:ext cx="1219200" cy="762000"/>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r>
              <a:rPr lang="en-GB" altLang="en-US" sz="1400">
                <a:latin typeface="Tahoma" panose="020B0604030504040204" pitchFamily="34" charset="0"/>
              </a:rPr>
              <a:t>Vision and</a:t>
            </a:r>
          </a:p>
          <a:p>
            <a:pPr algn="ctr" eaLnBrk="1" hangingPunct="1"/>
            <a:r>
              <a:rPr lang="en-GB" altLang="en-US" sz="1400">
                <a:latin typeface="Tahoma" panose="020B0604030504040204" pitchFamily="34" charset="0"/>
              </a:rPr>
              <a:t>strategy</a:t>
            </a:r>
          </a:p>
        </p:txBody>
      </p:sp>
      <p:cxnSp>
        <p:nvCxnSpPr>
          <p:cNvPr id="185356" name="AutoShape 12"/>
          <p:cNvCxnSpPr>
            <a:cxnSpLocks noChangeShapeType="1"/>
            <a:stCxn id="185355" idx="0"/>
            <a:endCxn id="185352" idx="3"/>
          </p:cNvCxnSpPr>
          <p:nvPr/>
        </p:nvCxnSpPr>
        <p:spPr bwMode="auto">
          <a:xfrm rot="5400000" flipH="1">
            <a:off x="8402639" y="2708276"/>
            <a:ext cx="600075" cy="1057275"/>
          </a:xfrm>
          <a:prstGeom prst="bentConnector2">
            <a:avLst/>
          </a:prstGeom>
          <a:noFill/>
          <a:ln w="9525">
            <a:solidFill>
              <a:srgbClr val="FF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5357" name="AutoShape 13"/>
          <p:cNvCxnSpPr>
            <a:cxnSpLocks noChangeShapeType="1"/>
            <a:stCxn id="185355" idx="1"/>
            <a:endCxn id="185353" idx="3"/>
          </p:cNvCxnSpPr>
          <p:nvPr/>
        </p:nvCxnSpPr>
        <p:spPr bwMode="auto">
          <a:xfrm flipH="1">
            <a:off x="8174039" y="3917951"/>
            <a:ext cx="447675" cy="9525"/>
          </a:xfrm>
          <a:prstGeom prst="straightConnector1">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5358" name="AutoShape 14"/>
          <p:cNvCxnSpPr>
            <a:cxnSpLocks noChangeShapeType="1"/>
            <a:stCxn id="185355" idx="2"/>
            <a:endCxn id="185354" idx="3"/>
          </p:cNvCxnSpPr>
          <p:nvPr/>
        </p:nvCxnSpPr>
        <p:spPr bwMode="auto">
          <a:xfrm rot="5400000">
            <a:off x="8374064" y="4098926"/>
            <a:ext cx="657225" cy="1057275"/>
          </a:xfrm>
          <a:prstGeom prst="bentConnector2">
            <a:avLst/>
          </a:prstGeom>
          <a:noFill/>
          <a:ln w="9525">
            <a:solidFill>
              <a:srgbClr val="FF0000"/>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5359" name="Line 15"/>
          <p:cNvSpPr>
            <a:spLocks noChangeShapeType="1"/>
          </p:cNvSpPr>
          <p:nvPr/>
        </p:nvSpPr>
        <p:spPr bwMode="auto">
          <a:xfrm flipH="1">
            <a:off x="5126038" y="2936875"/>
            <a:ext cx="914400" cy="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5360" name="Line 16"/>
          <p:cNvSpPr>
            <a:spLocks noChangeShapeType="1"/>
          </p:cNvSpPr>
          <p:nvPr/>
        </p:nvSpPr>
        <p:spPr bwMode="auto">
          <a:xfrm flipH="1">
            <a:off x="5126038" y="3927475"/>
            <a:ext cx="914400" cy="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5361" name="Line 17"/>
          <p:cNvSpPr>
            <a:spLocks noChangeShapeType="1"/>
          </p:cNvSpPr>
          <p:nvPr/>
        </p:nvSpPr>
        <p:spPr bwMode="auto">
          <a:xfrm flipH="1">
            <a:off x="5126038" y="4994275"/>
            <a:ext cx="914400" cy="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5362" name="Line 18"/>
          <p:cNvSpPr>
            <a:spLocks noChangeShapeType="1"/>
          </p:cNvSpPr>
          <p:nvPr/>
        </p:nvSpPr>
        <p:spPr bwMode="auto">
          <a:xfrm flipV="1">
            <a:off x="3906838" y="5422900"/>
            <a:ext cx="0" cy="15240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5363" name="Line 19"/>
          <p:cNvSpPr>
            <a:spLocks noChangeShapeType="1"/>
          </p:cNvSpPr>
          <p:nvPr/>
        </p:nvSpPr>
        <p:spPr bwMode="auto">
          <a:xfrm flipV="1">
            <a:off x="3906838" y="4308475"/>
            <a:ext cx="0" cy="15240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5364" name="Line 20"/>
          <p:cNvSpPr>
            <a:spLocks noChangeShapeType="1"/>
          </p:cNvSpPr>
          <p:nvPr/>
        </p:nvSpPr>
        <p:spPr bwMode="auto">
          <a:xfrm flipV="1">
            <a:off x="3906838" y="3317875"/>
            <a:ext cx="0" cy="22860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175178683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85355"/>
                                        </p:tgtEl>
                                        <p:attrNameLst>
                                          <p:attrName>style.visibility</p:attrName>
                                        </p:attrNameLst>
                                      </p:cBhvr>
                                      <p:to>
                                        <p:strVal val="visible"/>
                                      </p:to>
                                    </p:set>
                                    <p:animEffect transition="in" filter="checkerboard(across)">
                                      <p:cBhvr>
                                        <p:cTn id="7" dur="500"/>
                                        <p:tgtEl>
                                          <p:spTgt spid="18535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85356"/>
                                        </p:tgtEl>
                                        <p:attrNameLst>
                                          <p:attrName>style.visibility</p:attrName>
                                        </p:attrNameLst>
                                      </p:cBhvr>
                                      <p:to>
                                        <p:strVal val="visible"/>
                                      </p:to>
                                    </p:set>
                                    <p:anim calcmode="lin" valueType="num">
                                      <p:cBhvr additive="base">
                                        <p:cTn id="12" dur="500" fill="hold"/>
                                        <p:tgtEl>
                                          <p:spTgt spid="185356"/>
                                        </p:tgtEl>
                                        <p:attrNameLst>
                                          <p:attrName>ppt_x</p:attrName>
                                        </p:attrNameLst>
                                      </p:cBhvr>
                                      <p:tavLst>
                                        <p:tav tm="0">
                                          <p:val>
                                            <p:strVal val="#ppt_x"/>
                                          </p:val>
                                        </p:tav>
                                        <p:tav tm="100000">
                                          <p:val>
                                            <p:strVal val="#ppt_x"/>
                                          </p:val>
                                        </p:tav>
                                      </p:tavLst>
                                    </p:anim>
                                    <p:anim calcmode="lin" valueType="num">
                                      <p:cBhvr additive="base">
                                        <p:cTn id="13" dur="500" fill="hold"/>
                                        <p:tgtEl>
                                          <p:spTgt spid="185356"/>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500"/>
                            </p:stCondLst>
                            <p:childTnLst>
                              <p:par>
                                <p:cTn id="15" presetID="5" presetClass="entr" presetSubtype="10" fill="hold" grpId="0" nodeType="afterEffect">
                                  <p:stCondLst>
                                    <p:cond delay="0"/>
                                  </p:stCondLst>
                                  <p:childTnLst>
                                    <p:set>
                                      <p:cBhvr>
                                        <p:cTn id="16" dur="1" fill="hold">
                                          <p:stCondLst>
                                            <p:cond delay="0"/>
                                          </p:stCondLst>
                                        </p:cTn>
                                        <p:tgtEl>
                                          <p:spTgt spid="185352"/>
                                        </p:tgtEl>
                                        <p:attrNameLst>
                                          <p:attrName>style.visibility</p:attrName>
                                        </p:attrNameLst>
                                      </p:cBhvr>
                                      <p:to>
                                        <p:strVal val="visible"/>
                                      </p:to>
                                    </p:set>
                                    <p:animEffect transition="in" filter="checkerboard(across)">
                                      <p:cBhvr>
                                        <p:cTn id="17" dur="500"/>
                                        <p:tgtEl>
                                          <p:spTgt spid="18535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4" fill="hold" nodeType="clickEffect">
                                  <p:stCondLst>
                                    <p:cond delay="0"/>
                                  </p:stCondLst>
                                  <p:childTnLst>
                                    <p:set>
                                      <p:cBhvr>
                                        <p:cTn id="21" dur="1" fill="hold">
                                          <p:stCondLst>
                                            <p:cond delay="0"/>
                                          </p:stCondLst>
                                        </p:cTn>
                                        <p:tgtEl>
                                          <p:spTgt spid="185357"/>
                                        </p:tgtEl>
                                        <p:attrNameLst>
                                          <p:attrName>style.visibility</p:attrName>
                                        </p:attrNameLst>
                                      </p:cBhvr>
                                      <p:to>
                                        <p:strVal val="visible"/>
                                      </p:to>
                                    </p:set>
                                    <p:anim calcmode="lin" valueType="num">
                                      <p:cBhvr additive="base">
                                        <p:cTn id="22" dur="500" fill="hold"/>
                                        <p:tgtEl>
                                          <p:spTgt spid="185357"/>
                                        </p:tgtEl>
                                        <p:attrNameLst>
                                          <p:attrName>ppt_x</p:attrName>
                                        </p:attrNameLst>
                                      </p:cBhvr>
                                      <p:tavLst>
                                        <p:tav tm="0">
                                          <p:val>
                                            <p:strVal val="#ppt_x"/>
                                          </p:val>
                                        </p:tav>
                                        <p:tav tm="100000">
                                          <p:val>
                                            <p:strVal val="#ppt_x"/>
                                          </p:val>
                                        </p:tav>
                                      </p:tavLst>
                                    </p:anim>
                                    <p:anim calcmode="lin" valueType="num">
                                      <p:cBhvr additive="base">
                                        <p:cTn id="23" dur="500" fill="hold"/>
                                        <p:tgtEl>
                                          <p:spTgt spid="185357"/>
                                        </p:tgtEl>
                                        <p:attrNameLst>
                                          <p:attrName>ppt_y</p:attrName>
                                        </p:attrNameLst>
                                      </p:cBhvr>
                                      <p:tavLst>
                                        <p:tav tm="0">
                                          <p:val>
                                            <p:strVal val="1+#ppt_h/2"/>
                                          </p:val>
                                        </p:tav>
                                        <p:tav tm="100000">
                                          <p:val>
                                            <p:strVal val="#ppt_y"/>
                                          </p:val>
                                        </p:tav>
                                      </p:tavLst>
                                    </p:anim>
                                  </p:childTnLst>
                                </p:cTn>
                              </p:par>
                            </p:childTnLst>
                          </p:cTn>
                        </p:par>
                        <p:par>
                          <p:cTn id="24" fill="hold" nodeType="afterGroup">
                            <p:stCondLst>
                              <p:cond delay="500"/>
                            </p:stCondLst>
                            <p:childTnLst>
                              <p:par>
                                <p:cTn id="25" presetID="5" presetClass="entr" presetSubtype="10" fill="hold" grpId="0" nodeType="afterEffect">
                                  <p:stCondLst>
                                    <p:cond delay="0"/>
                                  </p:stCondLst>
                                  <p:childTnLst>
                                    <p:set>
                                      <p:cBhvr>
                                        <p:cTn id="26" dur="1" fill="hold">
                                          <p:stCondLst>
                                            <p:cond delay="0"/>
                                          </p:stCondLst>
                                        </p:cTn>
                                        <p:tgtEl>
                                          <p:spTgt spid="185353"/>
                                        </p:tgtEl>
                                        <p:attrNameLst>
                                          <p:attrName>style.visibility</p:attrName>
                                        </p:attrNameLst>
                                      </p:cBhvr>
                                      <p:to>
                                        <p:strVal val="visible"/>
                                      </p:to>
                                    </p:set>
                                    <p:animEffect transition="in" filter="checkerboard(across)">
                                      <p:cBhvr>
                                        <p:cTn id="27" dur="500"/>
                                        <p:tgtEl>
                                          <p:spTgt spid="18535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nodeType="clickEffect">
                                  <p:stCondLst>
                                    <p:cond delay="0"/>
                                  </p:stCondLst>
                                  <p:childTnLst>
                                    <p:set>
                                      <p:cBhvr>
                                        <p:cTn id="31" dur="1" fill="hold">
                                          <p:stCondLst>
                                            <p:cond delay="0"/>
                                          </p:stCondLst>
                                        </p:cTn>
                                        <p:tgtEl>
                                          <p:spTgt spid="185358"/>
                                        </p:tgtEl>
                                        <p:attrNameLst>
                                          <p:attrName>style.visibility</p:attrName>
                                        </p:attrNameLst>
                                      </p:cBhvr>
                                      <p:to>
                                        <p:strVal val="visible"/>
                                      </p:to>
                                    </p:set>
                                    <p:anim calcmode="lin" valueType="num">
                                      <p:cBhvr additive="base">
                                        <p:cTn id="32" dur="500" fill="hold"/>
                                        <p:tgtEl>
                                          <p:spTgt spid="185358"/>
                                        </p:tgtEl>
                                        <p:attrNameLst>
                                          <p:attrName>ppt_x</p:attrName>
                                        </p:attrNameLst>
                                      </p:cBhvr>
                                      <p:tavLst>
                                        <p:tav tm="0">
                                          <p:val>
                                            <p:strVal val="#ppt_x"/>
                                          </p:val>
                                        </p:tav>
                                        <p:tav tm="100000">
                                          <p:val>
                                            <p:strVal val="#ppt_x"/>
                                          </p:val>
                                        </p:tav>
                                      </p:tavLst>
                                    </p:anim>
                                    <p:anim calcmode="lin" valueType="num">
                                      <p:cBhvr additive="base">
                                        <p:cTn id="33" dur="500" fill="hold"/>
                                        <p:tgtEl>
                                          <p:spTgt spid="185358"/>
                                        </p:tgtEl>
                                        <p:attrNameLst>
                                          <p:attrName>ppt_y</p:attrName>
                                        </p:attrNameLst>
                                      </p:cBhvr>
                                      <p:tavLst>
                                        <p:tav tm="0">
                                          <p:val>
                                            <p:strVal val="1+#ppt_h/2"/>
                                          </p:val>
                                        </p:tav>
                                        <p:tav tm="100000">
                                          <p:val>
                                            <p:strVal val="#ppt_y"/>
                                          </p:val>
                                        </p:tav>
                                      </p:tavLst>
                                    </p:anim>
                                  </p:childTnLst>
                                </p:cTn>
                              </p:par>
                            </p:childTnLst>
                          </p:cTn>
                        </p:par>
                        <p:par>
                          <p:cTn id="34" fill="hold" nodeType="afterGroup">
                            <p:stCondLst>
                              <p:cond delay="500"/>
                            </p:stCondLst>
                            <p:childTnLst>
                              <p:par>
                                <p:cTn id="35" presetID="5" presetClass="entr" presetSubtype="10" fill="hold" grpId="0" nodeType="afterEffect">
                                  <p:stCondLst>
                                    <p:cond delay="0"/>
                                  </p:stCondLst>
                                  <p:childTnLst>
                                    <p:set>
                                      <p:cBhvr>
                                        <p:cTn id="36" dur="1" fill="hold">
                                          <p:stCondLst>
                                            <p:cond delay="0"/>
                                          </p:stCondLst>
                                        </p:cTn>
                                        <p:tgtEl>
                                          <p:spTgt spid="185354"/>
                                        </p:tgtEl>
                                        <p:attrNameLst>
                                          <p:attrName>style.visibility</p:attrName>
                                        </p:attrNameLst>
                                      </p:cBhvr>
                                      <p:to>
                                        <p:strVal val="visible"/>
                                      </p:to>
                                    </p:set>
                                    <p:animEffect transition="in" filter="checkerboard(across)">
                                      <p:cBhvr>
                                        <p:cTn id="37" dur="500"/>
                                        <p:tgtEl>
                                          <p:spTgt spid="185354"/>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185351"/>
                                        </p:tgtEl>
                                        <p:attrNameLst>
                                          <p:attrName>style.visibility</p:attrName>
                                        </p:attrNameLst>
                                      </p:cBhvr>
                                      <p:to>
                                        <p:strVal val="visible"/>
                                      </p:to>
                                    </p:set>
                                    <p:animEffect transition="in" filter="checkerboard(across)">
                                      <p:cBhvr>
                                        <p:cTn id="42" dur="500"/>
                                        <p:tgtEl>
                                          <p:spTgt spid="185351"/>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 presetClass="entr" presetSubtype="4" fill="hold" nodeType="clickEffect">
                                  <p:stCondLst>
                                    <p:cond delay="0"/>
                                  </p:stCondLst>
                                  <p:childTnLst>
                                    <p:set>
                                      <p:cBhvr>
                                        <p:cTn id="46" dur="1" fill="hold">
                                          <p:stCondLst>
                                            <p:cond delay="0"/>
                                          </p:stCondLst>
                                        </p:cTn>
                                        <p:tgtEl>
                                          <p:spTgt spid="185359"/>
                                        </p:tgtEl>
                                        <p:attrNameLst>
                                          <p:attrName>style.visibility</p:attrName>
                                        </p:attrNameLst>
                                      </p:cBhvr>
                                      <p:to>
                                        <p:strVal val="visible"/>
                                      </p:to>
                                    </p:set>
                                    <p:anim calcmode="lin" valueType="num">
                                      <p:cBhvr additive="base">
                                        <p:cTn id="47" dur="500" fill="hold"/>
                                        <p:tgtEl>
                                          <p:spTgt spid="185359"/>
                                        </p:tgtEl>
                                        <p:attrNameLst>
                                          <p:attrName>ppt_x</p:attrName>
                                        </p:attrNameLst>
                                      </p:cBhvr>
                                      <p:tavLst>
                                        <p:tav tm="0">
                                          <p:val>
                                            <p:strVal val="#ppt_x"/>
                                          </p:val>
                                        </p:tav>
                                        <p:tav tm="100000">
                                          <p:val>
                                            <p:strVal val="#ppt_x"/>
                                          </p:val>
                                        </p:tav>
                                      </p:tavLst>
                                    </p:anim>
                                    <p:anim calcmode="lin" valueType="num">
                                      <p:cBhvr additive="base">
                                        <p:cTn id="48" dur="500" fill="hold"/>
                                        <p:tgtEl>
                                          <p:spTgt spid="185359"/>
                                        </p:tgtEl>
                                        <p:attrNameLst>
                                          <p:attrName>ppt_y</p:attrName>
                                        </p:attrNameLst>
                                      </p:cBhvr>
                                      <p:tavLst>
                                        <p:tav tm="0">
                                          <p:val>
                                            <p:strVal val="1+#ppt_h/2"/>
                                          </p:val>
                                        </p:tav>
                                        <p:tav tm="100000">
                                          <p:val>
                                            <p:strVal val="#ppt_y"/>
                                          </p:val>
                                        </p:tav>
                                      </p:tavLst>
                                    </p:anim>
                                  </p:childTnLst>
                                </p:cTn>
                              </p:par>
                            </p:childTnLst>
                          </p:cTn>
                        </p:par>
                        <p:par>
                          <p:cTn id="49" fill="hold" nodeType="afterGroup">
                            <p:stCondLst>
                              <p:cond delay="500"/>
                            </p:stCondLst>
                            <p:childTnLst>
                              <p:par>
                                <p:cTn id="50" presetID="5" presetClass="entr" presetSubtype="10" fill="hold" grpId="0" nodeType="afterEffect">
                                  <p:stCondLst>
                                    <p:cond delay="0"/>
                                  </p:stCondLst>
                                  <p:childTnLst>
                                    <p:set>
                                      <p:cBhvr>
                                        <p:cTn id="51" dur="1" fill="hold">
                                          <p:stCondLst>
                                            <p:cond delay="0"/>
                                          </p:stCondLst>
                                        </p:cTn>
                                        <p:tgtEl>
                                          <p:spTgt spid="185347"/>
                                        </p:tgtEl>
                                        <p:attrNameLst>
                                          <p:attrName>style.visibility</p:attrName>
                                        </p:attrNameLst>
                                      </p:cBhvr>
                                      <p:to>
                                        <p:strVal val="visible"/>
                                      </p:to>
                                    </p:set>
                                    <p:animEffect transition="in" filter="checkerboard(across)">
                                      <p:cBhvr>
                                        <p:cTn id="52" dur="500"/>
                                        <p:tgtEl>
                                          <p:spTgt spid="185347"/>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 presetClass="entr" presetSubtype="4" fill="hold" nodeType="clickEffect">
                                  <p:stCondLst>
                                    <p:cond delay="0"/>
                                  </p:stCondLst>
                                  <p:childTnLst>
                                    <p:set>
                                      <p:cBhvr>
                                        <p:cTn id="56" dur="1" fill="hold">
                                          <p:stCondLst>
                                            <p:cond delay="0"/>
                                          </p:stCondLst>
                                        </p:cTn>
                                        <p:tgtEl>
                                          <p:spTgt spid="185360"/>
                                        </p:tgtEl>
                                        <p:attrNameLst>
                                          <p:attrName>style.visibility</p:attrName>
                                        </p:attrNameLst>
                                      </p:cBhvr>
                                      <p:to>
                                        <p:strVal val="visible"/>
                                      </p:to>
                                    </p:set>
                                    <p:anim calcmode="lin" valueType="num">
                                      <p:cBhvr additive="base">
                                        <p:cTn id="57" dur="500" fill="hold"/>
                                        <p:tgtEl>
                                          <p:spTgt spid="185360"/>
                                        </p:tgtEl>
                                        <p:attrNameLst>
                                          <p:attrName>ppt_x</p:attrName>
                                        </p:attrNameLst>
                                      </p:cBhvr>
                                      <p:tavLst>
                                        <p:tav tm="0">
                                          <p:val>
                                            <p:strVal val="#ppt_x"/>
                                          </p:val>
                                        </p:tav>
                                        <p:tav tm="100000">
                                          <p:val>
                                            <p:strVal val="#ppt_x"/>
                                          </p:val>
                                        </p:tav>
                                      </p:tavLst>
                                    </p:anim>
                                    <p:anim calcmode="lin" valueType="num">
                                      <p:cBhvr additive="base">
                                        <p:cTn id="58" dur="500" fill="hold"/>
                                        <p:tgtEl>
                                          <p:spTgt spid="185360"/>
                                        </p:tgtEl>
                                        <p:attrNameLst>
                                          <p:attrName>ppt_y</p:attrName>
                                        </p:attrNameLst>
                                      </p:cBhvr>
                                      <p:tavLst>
                                        <p:tav tm="0">
                                          <p:val>
                                            <p:strVal val="1+#ppt_h/2"/>
                                          </p:val>
                                        </p:tav>
                                        <p:tav tm="100000">
                                          <p:val>
                                            <p:strVal val="#ppt_y"/>
                                          </p:val>
                                        </p:tav>
                                      </p:tavLst>
                                    </p:anim>
                                  </p:childTnLst>
                                </p:cTn>
                              </p:par>
                            </p:childTnLst>
                          </p:cTn>
                        </p:par>
                        <p:par>
                          <p:cTn id="59" fill="hold" nodeType="afterGroup">
                            <p:stCondLst>
                              <p:cond delay="500"/>
                            </p:stCondLst>
                            <p:childTnLst>
                              <p:par>
                                <p:cTn id="60" presetID="5" presetClass="entr" presetSubtype="10" fill="hold" grpId="0" nodeType="afterEffect">
                                  <p:stCondLst>
                                    <p:cond delay="0"/>
                                  </p:stCondLst>
                                  <p:childTnLst>
                                    <p:set>
                                      <p:cBhvr>
                                        <p:cTn id="61" dur="1" fill="hold">
                                          <p:stCondLst>
                                            <p:cond delay="0"/>
                                          </p:stCondLst>
                                        </p:cTn>
                                        <p:tgtEl>
                                          <p:spTgt spid="185348"/>
                                        </p:tgtEl>
                                        <p:attrNameLst>
                                          <p:attrName>style.visibility</p:attrName>
                                        </p:attrNameLst>
                                      </p:cBhvr>
                                      <p:to>
                                        <p:strVal val="visible"/>
                                      </p:to>
                                    </p:set>
                                    <p:animEffect transition="in" filter="checkerboard(across)">
                                      <p:cBhvr>
                                        <p:cTn id="62" dur="500"/>
                                        <p:tgtEl>
                                          <p:spTgt spid="185348"/>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4" fill="hold" nodeType="clickEffect">
                                  <p:stCondLst>
                                    <p:cond delay="0"/>
                                  </p:stCondLst>
                                  <p:childTnLst>
                                    <p:set>
                                      <p:cBhvr>
                                        <p:cTn id="66" dur="1" fill="hold">
                                          <p:stCondLst>
                                            <p:cond delay="0"/>
                                          </p:stCondLst>
                                        </p:cTn>
                                        <p:tgtEl>
                                          <p:spTgt spid="185361"/>
                                        </p:tgtEl>
                                        <p:attrNameLst>
                                          <p:attrName>style.visibility</p:attrName>
                                        </p:attrNameLst>
                                      </p:cBhvr>
                                      <p:to>
                                        <p:strVal val="visible"/>
                                      </p:to>
                                    </p:set>
                                    <p:anim calcmode="lin" valueType="num">
                                      <p:cBhvr additive="base">
                                        <p:cTn id="67" dur="500" fill="hold"/>
                                        <p:tgtEl>
                                          <p:spTgt spid="185361"/>
                                        </p:tgtEl>
                                        <p:attrNameLst>
                                          <p:attrName>ppt_x</p:attrName>
                                        </p:attrNameLst>
                                      </p:cBhvr>
                                      <p:tavLst>
                                        <p:tav tm="0">
                                          <p:val>
                                            <p:strVal val="#ppt_x"/>
                                          </p:val>
                                        </p:tav>
                                        <p:tav tm="100000">
                                          <p:val>
                                            <p:strVal val="#ppt_x"/>
                                          </p:val>
                                        </p:tav>
                                      </p:tavLst>
                                    </p:anim>
                                    <p:anim calcmode="lin" valueType="num">
                                      <p:cBhvr additive="base">
                                        <p:cTn id="68" dur="500" fill="hold"/>
                                        <p:tgtEl>
                                          <p:spTgt spid="185361"/>
                                        </p:tgtEl>
                                        <p:attrNameLst>
                                          <p:attrName>ppt_y</p:attrName>
                                        </p:attrNameLst>
                                      </p:cBhvr>
                                      <p:tavLst>
                                        <p:tav tm="0">
                                          <p:val>
                                            <p:strVal val="1+#ppt_h/2"/>
                                          </p:val>
                                        </p:tav>
                                        <p:tav tm="100000">
                                          <p:val>
                                            <p:strVal val="#ppt_y"/>
                                          </p:val>
                                        </p:tav>
                                      </p:tavLst>
                                    </p:anim>
                                  </p:childTnLst>
                                </p:cTn>
                              </p:par>
                            </p:childTnLst>
                          </p:cTn>
                        </p:par>
                        <p:par>
                          <p:cTn id="69" fill="hold" nodeType="afterGroup">
                            <p:stCondLst>
                              <p:cond delay="500"/>
                            </p:stCondLst>
                            <p:childTnLst>
                              <p:par>
                                <p:cTn id="70" presetID="5" presetClass="entr" presetSubtype="10" fill="hold" grpId="0" nodeType="afterEffect">
                                  <p:stCondLst>
                                    <p:cond delay="0"/>
                                  </p:stCondLst>
                                  <p:childTnLst>
                                    <p:set>
                                      <p:cBhvr>
                                        <p:cTn id="71" dur="1" fill="hold">
                                          <p:stCondLst>
                                            <p:cond delay="0"/>
                                          </p:stCondLst>
                                        </p:cTn>
                                        <p:tgtEl>
                                          <p:spTgt spid="185349"/>
                                        </p:tgtEl>
                                        <p:attrNameLst>
                                          <p:attrName>style.visibility</p:attrName>
                                        </p:attrNameLst>
                                      </p:cBhvr>
                                      <p:to>
                                        <p:strVal val="visible"/>
                                      </p:to>
                                    </p:set>
                                    <p:animEffect transition="in" filter="checkerboard(across)">
                                      <p:cBhvr>
                                        <p:cTn id="72" dur="500"/>
                                        <p:tgtEl>
                                          <p:spTgt spid="185349"/>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2" presetClass="entr" presetSubtype="4" fill="hold" nodeType="clickEffect">
                                  <p:stCondLst>
                                    <p:cond delay="0"/>
                                  </p:stCondLst>
                                  <p:childTnLst>
                                    <p:set>
                                      <p:cBhvr>
                                        <p:cTn id="76" dur="1" fill="hold">
                                          <p:stCondLst>
                                            <p:cond delay="0"/>
                                          </p:stCondLst>
                                        </p:cTn>
                                        <p:tgtEl>
                                          <p:spTgt spid="185364"/>
                                        </p:tgtEl>
                                        <p:attrNameLst>
                                          <p:attrName>style.visibility</p:attrName>
                                        </p:attrNameLst>
                                      </p:cBhvr>
                                      <p:to>
                                        <p:strVal val="visible"/>
                                      </p:to>
                                    </p:set>
                                    <p:anim calcmode="lin" valueType="num">
                                      <p:cBhvr additive="base">
                                        <p:cTn id="77" dur="500" fill="hold"/>
                                        <p:tgtEl>
                                          <p:spTgt spid="185364"/>
                                        </p:tgtEl>
                                        <p:attrNameLst>
                                          <p:attrName>ppt_x</p:attrName>
                                        </p:attrNameLst>
                                      </p:cBhvr>
                                      <p:tavLst>
                                        <p:tav tm="0">
                                          <p:val>
                                            <p:strVal val="#ppt_x"/>
                                          </p:val>
                                        </p:tav>
                                        <p:tav tm="100000">
                                          <p:val>
                                            <p:strVal val="#ppt_x"/>
                                          </p:val>
                                        </p:tav>
                                      </p:tavLst>
                                    </p:anim>
                                    <p:anim calcmode="lin" valueType="num">
                                      <p:cBhvr additive="base">
                                        <p:cTn id="78" dur="500" fill="hold"/>
                                        <p:tgtEl>
                                          <p:spTgt spid="185364"/>
                                        </p:tgtEl>
                                        <p:attrNameLst>
                                          <p:attrName>ppt_y</p:attrName>
                                        </p:attrNameLst>
                                      </p:cBhvr>
                                      <p:tavLst>
                                        <p:tav tm="0">
                                          <p:val>
                                            <p:strVal val="1+#ppt_h/2"/>
                                          </p:val>
                                        </p:tav>
                                        <p:tav tm="100000">
                                          <p:val>
                                            <p:strVal val="#ppt_y"/>
                                          </p:val>
                                        </p:tav>
                                      </p:tavLst>
                                    </p:anim>
                                  </p:childTnLst>
                                </p:cTn>
                              </p:par>
                            </p:childTnLst>
                          </p:cTn>
                        </p:par>
                      </p:childTnLst>
                    </p:cTn>
                  </p:par>
                  <p:par>
                    <p:cTn id="79" fill="hold" nodeType="clickPar">
                      <p:stCondLst>
                        <p:cond delay="indefinite"/>
                      </p:stCondLst>
                      <p:childTnLst>
                        <p:par>
                          <p:cTn id="80" fill="hold" nodeType="withGroup">
                            <p:stCondLst>
                              <p:cond delay="0"/>
                            </p:stCondLst>
                            <p:childTnLst>
                              <p:par>
                                <p:cTn id="81" presetID="2" presetClass="entr" presetSubtype="4" fill="hold" nodeType="clickEffect">
                                  <p:stCondLst>
                                    <p:cond delay="0"/>
                                  </p:stCondLst>
                                  <p:childTnLst>
                                    <p:set>
                                      <p:cBhvr>
                                        <p:cTn id="82" dur="1" fill="hold">
                                          <p:stCondLst>
                                            <p:cond delay="0"/>
                                          </p:stCondLst>
                                        </p:cTn>
                                        <p:tgtEl>
                                          <p:spTgt spid="185363"/>
                                        </p:tgtEl>
                                        <p:attrNameLst>
                                          <p:attrName>style.visibility</p:attrName>
                                        </p:attrNameLst>
                                      </p:cBhvr>
                                      <p:to>
                                        <p:strVal val="visible"/>
                                      </p:to>
                                    </p:set>
                                    <p:anim calcmode="lin" valueType="num">
                                      <p:cBhvr additive="base">
                                        <p:cTn id="83" dur="500" fill="hold"/>
                                        <p:tgtEl>
                                          <p:spTgt spid="185363"/>
                                        </p:tgtEl>
                                        <p:attrNameLst>
                                          <p:attrName>ppt_x</p:attrName>
                                        </p:attrNameLst>
                                      </p:cBhvr>
                                      <p:tavLst>
                                        <p:tav tm="0">
                                          <p:val>
                                            <p:strVal val="#ppt_x"/>
                                          </p:val>
                                        </p:tav>
                                        <p:tav tm="100000">
                                          <p:val>
                                            <p:strVal val="#ppt_x"/>
                                          </p:val>
                                        </p:tav>
                                      </p:tavLst>
                                    </p:anim>
                                    <p:anim calcmode="lin" valueType="num">
                                      <p:cBhvr additive="base">
                                        <p:cTn id="84" dur="500" fill="hold"/>
                                        <p:tgtEl>
                                          <p:spTgt spid="185363"/>
                                        </p:tgtEl>
                                        <p:attrNameLst>
                                          <p:attrName>ppt_y</p:attrName>
                                        </p:attrNameLst>
                                      </p:cBhvr>
                                      <p:tavLst>
                                        <p:tav tm="0">
                                          <p:val>
                                            <p:strVal val="1+#ppt_h/2"/>
                                          </p:val>
                                        </p:tav>
                                        <p:tav tm="100000">
                                          <p:val>
                                            <p:strVal val="#ppt_y"/>
                                          </p:val>
                                        </p:tav>
                                      </p:tavLst>
                                    </p:anim>
                                  </p:childTnLst>
                                </p:cTn>
                              </p:par>
                            </p:childTnLst>
                          </p:cTn>
                        </p:par>
                      </p:childTnLst>
                    </p:cTn>
                  </p:par>
                  <p:par>
                    <p:cTn id="85" fill="hold" nodeType="clickPar">
                      <p:stCondLst>
                        <p:cond delay="indefinite"/>
                      </p:stCondLst>
                      <p:childTnLst>
                        <p:par>
                          <p:cTn id="86" fill="hold" nodeType="withGroup">
                            <p:stCondLst>
                              <p:cond delay="0"/>
                            </p:stCondLst>
                            <p:childTnLst>
                              <p:par>
                                <p:cTn id="87" presetID="5" presetClass="entr" presetSubtype="10" fill="hold" grpId="0" nodeType="clickEffect">
                                  <p:stCondLst>
                                    <p:cond delay="0"/>
                                  </p:stCondLst>
                                  <p:childTnLst>
                                    <p:set>
                                      <p:cBhvr>
                                        <p:cTn id="88" dur="1" fill="hold">
                                          <p:stCondLst>
                                            <p:cond delay="0"/>
                                          </p:stCondLst>
                                        </p:cTn>
                                        <p:tgtEl>
                                          <p:spTgt spid="185350"/>
                                        </p:tgtEl>
                                        <p:attrNameLst>
                                          <p:attrName>style.visibility</p:attrName>
                                        </p:attrNameLst>
                                      </p:cBhvr>
                                      <p:to>
                                        <p:strVal val="visible"/>
                                      </p:to>
                                    </p:set>
                                    <p:animEffect transition="in" filter="checkerboard(across)">
                                      <p:cBhvr>
                                        <p:cTn id="89" dur="500"/>
                                        <p:tgtEl>
                                          <p:spTgt spid="185350"/>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2" presetClass="entr" presetSubtype="4" fill="hold" nodeType="clickEffect">
                                  <p:stCondLst>
                                    <p:cond delay="0"/>
                                  </p:stCondLst>
                                  <p:childTnLst>
                                    <p:set>
                                      <p:cBhvr>
                                        <p:cTn id="93" dur="1" fill="hold">
                                          <p:stCondLst>
                                            <p:cond delay="0"/>
                                          </p:stCondLst>
                                        </p:cTn>
                                        <p:tgtEl>
                                          <p:spTgt spid="185362"/>
                                        </p:tgtEl>
                                        <p:attrNameLst>
                                          <p:attrName>style.visibility</p:attrName>
                                        </p:attrNameLst>
                                      </p:cBhvr>
                                      <p:to>
                                        <p:strVal val="visible"/>
                                      </p:to>
                                    </p:set>
                                    <p:anim calcmode="lin" valueType="num">
                                      <p:cBhvr additive="base">
                                        <p:cTn id="94" dur="500" fill="hold"/>
                                        <p:tgtEl>
                                          <p:spTgt spid="185362"/>
                                        </p:tgtEl>
                                        <p:attrNameLst>
                                          <p:attrName>ppt_x</p:attrName>
                                        </p:attrNameLst>
                                      </p:cBhvr>
                                      <p:tavLst>
                                        <p:tav tm="0">
                                          <p:val>
                                            <p:strVal val="#ppt_x"/>
                                          </p:val>
                                        </p:tav>
                                        <p:tav tm="100000">
                                          <p:val>
                                            <p:strVal val="#ppt_x"/>
                                          </p:val>
                                        </p:tav>
                                      </p:tavLst>
                                    </p:anim>
                                    <p:anim calcmode="lin" valueType="num">
                                      <p:cBhvr additive="base">
                                        <p:cTn id="95" dur="500" fill="hold"/>
                                        <p:tgtEl>
                                          <p:spTgt spid="18536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47" grpId="0" animBg="1"/>
      <p:bldP spid="185348" grpId="0" animBg="1"/>
      <p:bldP spid="185349" grpId="0" animBg="1"/>
      <p:bldP spid="185350" grpId="0" animBg="1"/>
      <p:bldP spid="185351" grpId="0" animBg="1"/>
      <p:bldP spid="185352" grpId="0" animBg="1"/>
      <p:bldP spid="185353" grpId="0" animBg="1"/>
      <p:bldP spid="185354" grpId="0" animBg="1"/>
      <p:bldP spid="185355"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AutoShape 2"/>
          <p:cNvSpPr>
            <a:spLocks noChangeArrowheads="1"/>
          </p:cNvSpPr>
          <p:nvPr/>
        </p:nvSpPr>
        <p:spPr bwMode="auto">
          <a:xfrm>
            <a:off x="6745288" y="1379538"/>
            <a:ext cx="914400" cy="609600"/>
          </a:xfrm>
          <a:prstGeom prst="flowChartAlternate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altLang="en-US">
                <a:latin typeface="Times" panose="02020603050405020304" pitchFamily="18" charset="0"/>
              </a:rPr>
              <a:t>ROCE</a:t>
            </a:r>
          </a:p>
        </p:txBody>
      </p:sp>
      <p:sp>
        <p:nvSpPr>
          <p:cNvPr id="186371" name="AutoShape 3"/>
          <p:cNvSpPr>
            <a:spLocks noChangeArrowheads="1"/>
          </p:cNvSpPr>
          <p:nvPr/>
        </p:nvSpPr>
        <p:spPr bwMode="auto">
          <a:xfrm>
            <a:off x="5768976" y="2493963"/>
            <a:ext cx="2835275" cy="609600"/>
          </a:xfrm>
          <a:prstGeom prst="flowChartAlternate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altLang="en-US">
                <a:latin typeface="Times" panose="02020603050405020304" pitchFamily="18" charset="0"/>
              </a:rPr>
              <a:t>Customer Loyalty </a:t>
            </a:r>
          </a:p>
        </p:txBody>
      </p:sp>
      <p:sp>
        <p:nvSpPr>
          <p:cNvPr id="186372" name="AutoShape 4"/>
          <p:cNvSpPr>
            <a:spLocks noChangeArrowheads="1"/>
          </p:cNvSpPr>
          <p:nvPr/>
        </p:nvSpPr>
        <p:spPr bwMode="auto">
          <a:xfrm>
            <a:off x="5783264" y="3544888"/>
            <a:ext cx="2835275" cy="609600"/>
          </a:xfrm>
          <a:prstGeom prst="flowChartAlternate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altLang="en-US">
                <a:latin typeface="Times" panose="02020603050405020304" pitchFamily="18" charset="0"/>
              </a:rPr>
              <a:t>On Time Delivery</a:t>
            </a:r>
          </a:p>
        </p:txBody>
      </p:sp>
      <p:sp>
        <p:nvSpPr>
          <p:cNvPr id="186373" name="AutoShape 5"/>
          <p:cNvSpPr>
            <a:spLocks noChangeArrowheads="1"/>
          </p:cNvSpPr>
          <p:nvPr/>
        </p:nvSpPr>
        <p:spPr bwMode="auto">
          <a:xfrm>
            <a:off x="7440613" y="4584700"/>
            <a:ext cx="2559050" cy="609600"/>
          </a:xfrm>
          <a:prstGeom prst="flowChartAlternate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altLang="en-US">
                <a:latin typeface="Times" panose="02020603050405020304" pitchFamily="18" charset="0"/>
              </a:rPr>
              <a:t>Cycle Times</a:t>
            </a:r>
          </a:p>
        </p:txBody>
      </p:sp>
      <p:sp>
        <p:nvSpPr>
          <p:cNvPr id="186374" name="AutoShape 6"/>
          <p:cNvSpPr>
            <a:spLocks noChangeArrowheads="1"/>
          </p:cNvSpPr>
          <p:nvPr/>
        </p:nvSpPr>
        <p:spPr bwMode="auto">
          <a:xfrm>
            <a:off x="4664075" y="4568825"/>
            <a:ext cx="2357438" cy="609600"/>
          </a:xfrm>
          <a:prstGeom prst="flowChartAlternate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altLang="en-US">
                <a:latin typeface="Times" panose="02020603050405020304" pitchFamily="18" charset="0"/>
              </a:rPr>
              <a:t>Process Quality</a:t>
            </a:r>
          </a:p>
        </p:txBody>
      </p:sp>
      <p:sp>
        <p:nvSpPr>
          <p:cNvPr id="186375" name="AutoShape 7"/>
          <p:cNvSpPr>
            <a:spLocks noChangeArrowheads="1"/>
          </p:cNvSpPr>
          <p:nvPr/>
        </p:nvSpPr>
        <p:spPr bwMode="auto">
          <a:xfrm>
            <a:off x="6010276" y="5651500"/>
            <a:ext cx="2511425" cy="609600"/>
          </a:xfrm>
          <a:prstGeom prst="flowChartAlternateProcess">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altLang="en-US">
                <a:latin typeface="Times" panose="02020603050405020304" pitchFamily="18" charset="0"/>
              </a:rPr>
              <a:t>Employee Skills</a:t>
            </a:r>
          </a:p>
        </p:txBody>
      </p:sp>
      <p:sp>
        <p:nvSpPr>
          <p:cNvPr id="186376" name="Line 8"/>
          <p:cNvSpPr>
            <a:spLocks noChangeShapeType="1"/>
          </p:cNvSpPr>
          <p:nvPr/>
        </p:nvSpPr>
        <p:spPr bwMode="auto">
          <a:xfrm flipV="1">
            <a:off x="2532064" y="2170114"/>
            <a:ext cx="7794625" cy="158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6377" name="Line 9"/>
          <p:cNvSpPr>
            <a:spLocks noChangeShapeType="1"/>
          </p:cNvSpPr>
          <p:nvPr/>
        </p:nvSpPr>
        <p:spPr bwMode="auto">
          <a:xfrm flipV="1">
            <a:off x="2655889" y="4338639"/>
            <a:ext cx="7794625" cy="158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6378" name="Line 10"/>
          <p:cNvSpPr>
            <a:spLocks noChangeShapeType="1"/>
          </p:cNvSpPr>
          <p:nvPr/>
        </p:nvSpPr>
        <p:spPr bwMode="auto">
          <a:xfrm flipV="1">
            <a:off x="2638426" y="5454651"/>
            <a:ext cx="7794625" cy="158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6379" name="Rectangle 11"/>
          <p:cNvSpPr>
            <a:spLocks noChangeArrowheads="1"/>
          </p:cNvSpPr>
          <p:nvPr/>
        </p:nvSpPr>
        <p:spPr bwMode="auto">
          <a:xfrm>
            <a:off x="2532063" y="1319213"/>
            <a:ext cx="1643062" cy="525462"/>
          </a:xfrm>
          <a:prstGeom prst="rect">
            <a:avLst/>
          </a:prstGeom>
          <a:solidFill>
            <a:srgbClr val="FF3300"/>
          </a:solidFill>
          <a:ln w="31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altLang="en-US">
                <a:latin typeface="Times" panose="02020603050405020304" pitchFamily="18" charset="0"/>
              </a:rPr>
              <a:t>Financial</a:t>
            </a:r>
          </a:p>
        </p:txBody>
      </p:sp>
      <p:sp>
        <p:nvSpPr>
          <p:cNvPr id="186380" name="Rectangle 12"/>
          <p:cNvSpPr>
            <a:spLocks noChangeArrowheads="1"/>
          </p:cNvSpPr>
          <p:nvPr/>
        </p:nvSpPr>
        <p:spPr bwMode="auto">
          <a:xfrm>
            <a:off x="2547938" y="2882901"/>
            <a:ext cx="1643062" cy="525463"/>
          </a:xfrm>
          <a:prstGeom prst="rect">
            <a:avLst/>
          </a:prstGeom>
          <a:solidFill>
            <a:srgbClr val="FF3300"/>
          </a:solidFill>
          <a:ln w="31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altLang="en-US">
                <a:latin typeface="Times" panose="02020603050405020304" pitchFamily="18" charset="0"/>
              </a:rPr>
              <a:t>Customer</a:t>
            </a:r>
          </a:p>
        </p:txBody>
      </p:sp>
      <p:sp>
        <p:nvSpPr>
          <p:cNvPr id="186381" name="Rectangle 13"/>
          <p:cNvSpPr>
            <a:spLocks noChangeArrowheads="1"/>
          </p:cNvSpPr>
          <p:nvPr/>
        </p:nvSpPr>
        <p:spPr bwMode="auto">
          <a:xfrm>
            <a:off x="2562226" y="4446588"/>
            <a:ext cx="1643063" cy="914400"/>
          </a:xfrm>
          <a:prstGeom prst="rect">
            <a:avLst/>
          </a:prstGeom>
          <a:solidFill>
            <a:srgbClr val="FF3300"/>
          </a:solidFill>
          <a:ln w="31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altLang="en-US">
                <a:latin typeface="Times" panose="02020603050405020304" pitchFamily="18" charset="0"/>
              </a:rPr>
              <a:t>Internal</a:t>
            </a:r>
          </a:p>
          <a:p>
            <a:pPr algn="ctr"/>
            <a:r>
              <a:rPr lang="en-GB" altLang="en-US">
                <a:latin typeface="Times" panose="02020603050405020304" pitchFamily="18" charset="0"/>
              </a:rPr>
              <a:t>Processes</a:t>
            </a:r>
          </a:p>
        </p:txBody>
      </p:sp>
      <p:sp>
        <p:nvSpPr>
          <p:cNvPr id="186382" name="Rectangle 14"/>
          <p:cNvSpPr>
            <a:spLocks noChangeArrowheads="1"/>
          </p:cNvSpPr>
          <p:nvPr/>
        </p:nvSpPr>
        <p:spPr bwMode="auto">
          <a:xfrm>
            <a:off x="2578101" y="5622925"/>
            <a:ext cx="1643063" cy="914400"/>
          </a:xfrm>
          <a:prstGeom prst="rect">
            <a:avLst/>
          </a:prstGeom>
          <a:solidFill>
            <a:srgbClr val="FF3300"/>
          </a:solidFill>
          <a:ln w="31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altLang="en-US">
                <a:latin typeface="Times" panose="02020603050405020304" pitchFamily="18" charset="0"/>
              </a:rPr>
              <a:t>Learning</a:t>
            </a:r>
          </a:p>
          <a:p>
            <a:pPr algn="ctr"/>
            <a:r>
              <a:rPr lang="en-GB" altLang="en-US">
                <a:latin typeface="Times" panose="02020603050405020304" pitchFamily="18" charset="0"/>
              </a:rPr>
              <a:t>&amp; Growth</a:t>
            </a:r>
          </a:p>
        </p:txBody>
      </p:sp>
      <p:sp>
        <p:nvSpPr>
          <p:cNvPr id="186383" name="Line 15"/>
          <p:cNvSpPr>
            <a:spLocks noChangeShapeType="1"/>
          </p:cNvSpPr>
          <p:nvPr/>
        </p:nvSpPr>
        <p:spPr bwMode="auto">
          <a:xfrm flipH="1" flipV="1">
            <a:off x="7226300" y="1984375"/>
            <a:ext cx="1588" cy="527050"/>
          </a:xfrm>
          <a:prstGeom prst="line">
            <a:avLst/>
          </a:prstGeom>
          <a:noFill/>
          <a:ln w="381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6384" name="Line 16"/>
          <p:cNvSpPr>
            <a:spLocks noChangeShapeType="1"/>
          </p:cNvSpPr>
          <p:nvPr/>
        </p:nvSpPr>
        <p:spPr bwMode="auto">
          <a:xfrm flipH="1" flipV="1">
            <a:off x="7226300" y="3098800"/>
            <a:ext cx="1588" cy="433388"/>
          </a:xfrm>
          <a:prstGeom prst="line">
            <a:avLst/>
          </a:prstGeom>
          <a:noFill/>
          <a:ln w="381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6385" name="Line 17"/>
          <p:cNvSpPr>
            <a:spLocks noChangeShapeType="1"/>
          </p:cNvSpPr>
          <p:nvPr/>
        </p:nvSpPr>
        <p:spPr bwMode="auto">
          <a:xfrm flipH="1" flipV="1">
            <a:off x="6186489" y="4122739"/>
            <a:ext cx="1587" cy="433387"/>
          </a:xfrm>
          <a:prstGeom prst="line">
            <a:avLst/>
          </a:prstGeom>
          <a:noFill/>
          <a:ln w="381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6386" name="Line 18"/>
          <p:cNvSpPr>
            <a:spLocks noChangeShapeType="1"/>
          </p:cNvSpPr>
          <p:nvPr/>
        </p:nvSpPr>
        <p:spPr bwMode="auto">
          <a:xfrm flipH="1" flipV="1">
            <a:off x="8216900" y="4135439"/>
            <a:ext cx="1588" cy="433387"/>
          </a:xfrm>
          <a:prstGeom prst="line">
            <a:avLst/>
          </a:prstGeom>
          <a:noFill/>
          <a:ln w="381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6387" name="Line 19"/>
          <p:cNvSpPr>
            <a:spLocks noChangeShapeType="1"/>
          </p:cNvSpPr>
          <p:nvPr/>
        </p:nvSpPr>
        <p:spPr bwMode="auto">
          <a:xfrm flipH="1" flipV="1">
            <a:off x="6218239" y="5173664"/>
            <a:ext cx="1587" cy="433387"/>
          </a:xfrm>
          <a:prstGeom prst="line">
            <a:avLst/>
          </a:prstGeom>
          <a:noFill/>
          <a:ln w="381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6388" name="Line 20"/>
          <p:cNvSpPr>
            <a:spLocks noChangeShapeType="1"/>
          </p:cNvSpPr>
          <p:nvPr/>
        </p:nvSpPr>
        <p:spPr bwMode="auto">
          <a:xfrm flipH="1" flipV="1">
            <a:off x="8186739" y="5189539"/>
            <a:ext cx="1587" cy="433387"/>
          </a:xfrm>
          <a:prstGeom prst="line">
            <a:avLst/>
          </a:prstGeom>
          <a:noFill/>
          <a:ln w="3810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25088380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86370"/>
                                        </p:tgtEl>
                                        <p:attrNameLst>
                                          <p:attrName>style.visibility</p:attrName>
                                        </p:attrNameLst>
                                      </p:cBhvr>
                                      <p:to>
                                        <p:strVal val="visible"/>
                                      </p:to>
                                    </p:set>
                                    <p:animEffect transition="in" filter="checkerboard(across)">
                                      <p:cBhvr>
                                        <p:cTn id="7" dur="500"/>
                                        <p:tgtEl>
                                          <p:spTgt spid="1863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186383"/>
                                        </p:tgtEl>
                                        <p:attrNameLst>
                                          <p:attrName>style.visibility</p:attrName>
                                        </p:attrNameLst>
                                      </p:cBhvr>
                                      <p:to>
                                        <p:strVal val="visible"/>
                                      </p:to>
                                    </p:set>
                                    <p:anim calcmode="lin" valueType="num">
                                      <p:cBhvr additive="base">
                                        <p:cTn id="12" dur="500" fill="hold"/>
                                        <p:tgtEl>
                                          <p:spTgt spid="186383"/>
                                        </p:tgtEl>
                                        <p:attrNameLst>
                                          <p:attrName>ppt_x</p:attrName>
                                        </p:attrNameLst>
                                      </p:cBhvr>
                                      <p:tavLst>
                                        <p:tav tm="0">
                                          <p:val>
                                            <p:strVal val="#ppt_x"/>
                                          </p:val>
                                        </p:tav>
                                        <p:tav tm="100000">
                                          <p:val>
                                            <p:strVal val="#ppt_x"/>
                                          </p:val>
                                        </p:tav>
                                      </p:tavLst>
                                    </p:anim>
                                    <p:anim calcmode="lin" valueType="num">
                                      <p:cBhvr additive="base">
                                        <p:cTn id="13" dur="500" fill="hold"/>
                                        <p:tgtEl>
                                          <p:spTgt spid="186383"/>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186371"/>
                                        </p:tgtEl>
                                        <p:attrNameLst>
                                          <p:attrName>style.visibility</p:attrName>
                                        </p:attrNameLst>
                                      </p:cBhvr>
                                      <p:to>
                                        <p:strVal val="visible"/>
                                      </p:to>
                                    </p:set>
                                    <p:anim calcmode="lin" valueType="num">
                                      <p:cBhvr additive="base">
                                        <p:cTn id="16" dur="500" fill="hold"/>
                                        <p:tgtEl>
                                          <p:spTgt spid="186371"/>
                                        </p:tgtEl>
                                        <p:attrNameLst>
                                          <p:attrName>ppt_x</p:attrName>
                                        </p:attrNameLst>
                                      </p:cBhvr>
                                      <p:tavLst>
                                        <p:tav tm="0">
                                          <p:val>
                                            <p:strVal val="#ppt_x"/>
                                          </p:val>
                                        </p:tav>
                                        <p:tav tm="100000">
                                          <p:val>
                                            <p:strVal val="#ppt_x"/>
                                          </p:val>
                                        </p:tav>
                                      </p:tavLst>
                                    </p:anim>
                                    <p:anim calcmode="lin" valueType="num">
                                      <p:cBhvr additive="base">
                                        <p:cTn id="17" dur="500" fill="hold"/>
                                        <p:tgtEl>
                                          <p:spTgt spid="186371"/>
                                        </p:tgtEl>
                                        <p:attrNameLst>
                                          <p:attrName>ppt_y</p:attrName>
                                        </p:attrNameLst>
                                      </p:cBhvr>
                                      <p:tavLst>
                                        <p:tav tm="0">
                                          <p:val>
                                            <p:strVal val="1+#ppt_h/2"/>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4" fill="hold" nodeType="clickEffect">
                                  <p:stCondLst>
                                    <p:cond delay="0"/>
                                  </p:stCondLst>
                                  <p:childTnLst>
                                    <p:set>
                                      <p:cBhvr>
                                        <p:cTn id="21" dur="1" fill="hold">
                                          <p:stCondLst>
                                            <p:cond delay="0"/>
                                          </p:stCondLst>
                                        </p:cTn>
                                        <p:tgtEl>
                                          <p:spTgt spid="186384"/>
                                        </p:tgtEl>
                                        <p:attrNameLst>
                                          <p:attrName>style.visibility</p:attrName>
                                        </p:attrNameLst>
                                      </p:cBhvr>
                                      <p:to>
                                        <p:strVal val="visible"/>
                                      </p:to>
                                    </p:set>
                                    <p:anim calcmode="lin" valueType="num">
                                      <p:cBhvr additive="base">
                                        <p:cTn id="22" dur="500" fill="hold"/>
                                        <p:tgtEl>
                                          <p:spTgt spid="186384"/>
                                        </p:tgtEl>
                                        <p:attrNameLst>
                                          <p:attrName>ppt_x</p:attrName>
                                        </p:attrNameLst>
                                      </p:cBhvr>
                                      <p:tavLst>
                                        <p:tav tm="0">
                                          <p:val>
                                            <p:strVal val="#ppt_x"/>
                                          </p:val>
                                        </p:tav>
                                        <p:tav tm="100000">
                                          <p:val>
                                            <p:strVal val="#ppt_x"/>
                                          </p:val>
                                        </p:tav>
                                      </p:tavLst>
                                    </p:anim>
                                    <p:anim calcmode="lin" valueType="num">
                                      <p:cBhvr additive="base">
                                        <p:cTn id="23" dur="500" fill="hold"/>
                                        <p:tgtEl>
                                          <p:spTgt spid="186384"/>
                                        </p:tgtEl>
                                        <p:attrNameLst>
                                          <p:attrName>ppt_y</p:attrName>
                                        </p:attrNameLst>
                                      </p:cBhvr>
                                      <p:tavLst>
                                        <p:tav tm="0">
                                          <p:val>
                                            <p:strVal val="1+#ppt_h/2"/>
                                          </p:val>
                                        </p:tav>
                                        <p:tav tm="100000">
                                          <p:val>
                                            <p:strVal val="#ppt_y"/>
                                          </p:val>
                                        </p:tav>
                                      </p:tavLst>
                                    </p:anim>
                                  </p:childTnLst>
                                </p:cTn>
                              </p:par>
                              <p:par>
                                <p:cTn id="24" presetID="2" presetClass="entr" presetSubtype="4" fill="hold" grpId="0" nodeType="withEffect">
                                  <p:stCondLst>
                                    <p:cond delay="0"/>
                                  </p:stCondLst>
                                  <p:childTnLst>
                                    <p:set>
                                      <p:cBhvr>
                                        <p:cTn id="25" dur="1" fill="hold">
                                          <p:stCondLst>
                                            <p:cond delay="0"/>
                                          </p:stCondLst>
                                        </p:cTn>
                                        <p:tgtEl>
                                          <p:spTgt spid="186372"/>
                                        </p:tgtEl>
                                        <p:attrNameLst>
                                          <p:attrName>style.visibility</p:attrName>
                                        </p:attrNameLst>
                                      </p:cBhvr>
                                      <p:to>
                                        <p:strVal val="visible"/>
                                      </p:to>
                                    </p:set>
                                    <p:anim calcmode="lin" valueType="num">
                                      <p:cBhvr additive="base">
                                        <p:cTn id="26" dur="500" fill="hold"/>
                                        <p:tgtEl>
                                          <p:spTgt spid="186372"/>
                                        </p:tgtEl>
                                        <p:attrNameLst>
                                          <p:attrName>ppt_x</p:attrName>
                                        </p:attrNameLst>
                                      </p:cBhvr>
                                      <p:tavLst>
                                        <p:tav tm="0">
                                          <p:val>
                                            <p:strVal val="#ppt_x"/>
                                          </p:val>
                                        </p:tav>
                                        <p:tav tm="100000">
                                          <p:val>
                                            <p:strVal val="#ppt_x"/>
                                          </p:val>
                                        </p:tav>
                                      </p:tavLst>
                                    </p:anim>
                                    <p:anim calcmode="lin" valueType="num">
                                      <p:cBhvr additive="base">
                                        <p:cTn id="27" dur="500" fill="hold"/>
                                        <p:tgtEl>
                                          <p:spTgt spid="186372"/>
                                        </p:tgtEl>
                                        <p:attrNameLst>
                                          <p:attrName>ppt_y</p:attrName>
                                        </p:attrNameLst>
                                      </p:cBhvr>
                                      <p:tavLst>
                                        <p:tav tm="0">
                                          <p:val>
                                            <p:strVal val="1+#ppt_h/2"/>
                                          </p:val>
                                        </p:tav>
                                        <p:tav tm="100000">
                                          <p:val>
                                            <p:strVal val="#ppt_y"/>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nodeType="clickEffect">
                                  <p:stCondLst>
                                    <p:cond delay="0"/>
                                  </p:stCondLst>
                                  <p:childTnLst>
                                    <p:set>
                                      <p:cBhvr>
                                        <p:cTn id="31" dur="1" fill="hold">
                                          <p:stCondLst>
                                            <p:cond delay="0"/>
                                          </p:stCondLst>
                                        </p:cTn>
                                        <p:tgtEl>
                                          <p:spTgt spid="186385"/>
                                        </p:tgtEl>
                                        <p:attrNameLst>
                                          <p:attrName>style.visibility</p:attrName>
                                        </p:attrNameLst>
                                      </p:cBhvr>
                                      <p:to>
                                        <p:strVal val="visible"/>
                                      </p:to>
                                    </p:set>
                                    <p:anim calcmode="lin" valueType="num">
                                      <p:cBhvr additive="base">
                                        <p:cTn id="32" dur="500" fill="hold"/>
                                        <p:tgtEl>
                                          <p:spTgt spid="186385"/>
                                        </p:tgtEl>
                                        <p:attrNameLst>
                                          <p:attrName>ppt_x</p:attrName>
                                        </p:attrNameLst>
                                      </p:cBhvr>
                                      <p:tavLst>
                                        <p:tav tm="0">
                                          <p:val>
                                            <p:strVal val="#ppt_x"/>
                                          </p:val>
                                        </p:tav>
                                        <p:tav tm="100000">
                                          <p:val>
                                            <p:strVal val="#ppt_x"/>
                                          </p:val>
                                        </p:tav>
                                      </p:tavLst>
                                    </p:anim>
                                    <p:anim calcmode="lin" valueType="num">
                                      <p:cBhvr additive="base">
                                        <p:cTn id="33" dur="500" fill="hold"/>
                                        <p:tgtEl>
                                          <p:spTgt spid="186385"/>
                                        </p:tgtEl>
                                        <p:attrNameLst>
                                          <p:attrName>ppt_y</p:attrName>
                                        </p:attrNameLst>
                                      </p:cBhvr>
                                      <p:tavLst>
                                        <p:tav tm="0">
                                          <p:val>
                                            <p:strVal val="1+#ppt_h/2"/>
                                          </p:val>
                                        </p:tav>
                                        <p:tav tm="100000">
                                          <p:val>
                                            <p:strVal val="#ppt_y"/>
                                          </p:val>
                                        </p:tav>
                                      </p:tavLst>
                                    </p:anim>
                                  </p:childTnLst>
                                </p:cTn>
                              </p:par>
                              <p:par>
                                <p:cTn id="34" presetID="2" presetClass="entr" presetSubtype="4" fill="hold" grpId="0" nodeType="withEffect">
                                  <p:stCondLst>
                                    <p:cond delay="0"/>
                                  </p:stCondLst>
                                  <p:childTnLst>
                                    <p:set>
                                      <p:cBhvr>
                                        <p:cTn id="35" dur="1" fill="hold">
                                          <p:stCondLst>
                                            <p:cond delay="0"/>
                                          </p:stCondLst>
                                        </p:cTn>
                                        <p:tgtEl>
                                          <p:spTgt spid="186374"/>
                                        </p:tgtEl>
                                        <p:attrNameLst>
                                          <p:attrName>style.visibility</p:attrName>
                                        </p:attrNameLst>
                                      </p:cBhvr>
                                      <p:to>
                                        <p:strVal val="visible"/>
                                      </p:to>
                                    </p:set>
                                    <p:anim calcmode="lin" valueType="num">
                                      <p:cBhvr additive="base">
                                        <p:cTn id="36" dur="500" fill="hold"/>
                                        <p:tgtEl>
                                          <p:spTgt spid="186374"/>
                                        </p:tgtEl>
                                        <p:attrNameLst>
                                          <p:attrName>ppt_x</p:attrName>
                                        </p:attrNameLst>
                                      </p:cBhvr>
                                      <p:tavLst>
                                        <p:tav tm="0">
                                          <p:val>
                                            <p:strVal val="#ppt_x"/>
                                          </p:val>
                                        </p:tav>
                                        <p:tav tm="100000">
                                          <p:val>
                                            <p:strVal val="#ppt_x"/>
                                          </p:val>
                                        </p:tav>
                                      </p:tavLst>
                                    </p:anim>
                                    <p:anim calcmode="lin" valueType="num">
                                      <p:cBhvr additive="base">
                                        <p:cTn id="37" dur="500" fill="hold"/>
                                        <p:tgtEl>
                                          <p:spTgt spid="186374"/>
                                        </p:tgtEl>
                                        <p:attrNameLst>
                                          <p:attrName>ppt_y</p:attrName>
                                        </p:attrNameLst>
                                      </p:cBhvr>
                                      <p:tavLst>
                                        <p:tav tm="0">
                                          <p:val>
                                            <p:strVal val="1+#ppt_h/2"/>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4" fill="hold" nodeType="clickEffect">
                                  <p:stCondLst>
                                    <p:cond delay="0"/>
                                  </p:stCondLst>
                                  <p:childTnLst>
                                    <p:set>
                                      <p:cBhvr>
                                        <p:cTn id="41" dur="1" fill="hold">
                                          <p:stCondLst>
                                            <p:cond delay="0"/>
                                          </p:stCondLst>
                                        </p:cTn>
                                        <p:tgtEl>
                                          <p:spTgt spid="186386"/>
                                        </p:tgtEl>
                                        <p:attrNameLst>
                                          <p:attrName>style.visibility</p:attrName>
                                        </p:attrNameLst>
                                      </p:cBhvr>
                                      <p:to>
                                        <p:strVal val="visible"/>
                                      </p:to>
                                    </p:set>
                                    <p:anim calcmode="lin" valueType="num">
                                      <p:cBhvr additive="base">
                                        <p:cTn id="42" dur="500" fill="hold"/>
                                        <p:tgtEl>
                                          <p:spTgt spid="186386"/>
                                        </p:tgtEl>
                                        <p:attrNameLst>
                                          <p:attrName>ppt_x</p:attrName>
                                        </p:attrNameLst>
                                      </p:cBhvr>
                                      <p:tavLst>
                                        <p:tav tm="0">
                                          <p:val>
                                            <p:strVal val="#ppt_x"/>
                                          </p:val>
                                        </p:tav>
                                        <p:tav tm="100000">
                                          <p:val>
                                            <p:strVal val="#ppt_x"/>
                                          </p:val>
                                        </p:tav>
                                      </p:tavLst>
                                    </p:anim>
                                    <p:anim calcmode="lin" valueType="num">
                                      <p:cBhvr additive="base">
                                        <p:cTn id="43" dur="500" fill="hold"/>
                                        <p:tgtEl>
                                          <p:spTgt spid="186386"/>
                                        </p:tgtEl>
                                        <p:attrNameLst>
                                          <p:attrName>ppt_y</p:attrName>
                                        </p:attrNameLst>
                                      </p:cBhvr>
                                      <p:tavLst>
                                        <p:tav tm="0">
                                          <p:val>
                                            <p:strVal val="1+#ppt_h/2"/>
                                          </p:val>
                                        </p:tav>
                                        <p:tav tm="100000">
                                          <p:val>
                                            <p:strVal val="#ppt_y"/>
                                          </p:val>
                                        </p:tav>
                                      </p:tavLst>
                                    </p:anim>
                                  </p:childTnLst>
                                </p:cTn>
                              </p:par>
                              <p:par>
                                <p:cTn id="44" presetID="2" presetClass="entr" presetSubtype="4" fill="hold" grpId="0" nodeType="withEffect">
                                  <p:stCondLst>
                                    <p:cond delay="0"/>
                                  </p:stCondLst>
                                  <p:childTnLst>
                                    <p:set>
                                      <p:cBhvr>
                                        <p:cTn id="45" dur="1" fill="hold">
                                          <p:stCondLst>
                                            <p:cond delay="0"/>
                                          </p:stCondLst>
                                        </p:cTn>
                                        <p:tgtEl>
                                          <p:spTgt spid="186373"/>
                                        </p:tgtEl>
                                        <p:attrNameLst>
                                          <p:attrName>style.visibility</p:attrName>
                                        </p:attrNameLst>
                                      </p:cBhvr>
                                      <p:to>
                                        <p:strVal val="visible"/>
                                      </p:to>
                                    </p:set>
                                    <p:anim calcmode="lin" valueType="num">
                                      <p:cBhvr additive="base">
                                        <p:cTn id="46" dur="500" fill="hold"/>
                                        <p:tgtEl>
                                          <p:spTgt spid="186373"/>
                                        </p:tgtEl>
                                        <p:attrNameLst>
                                          <p:attrName>ppt_x</p:attrName>
                                        </p:attrNameLst>
                                      </p:cBhvr>
                                      <p:tavLst>
                                        <p:tav tm="0">
                                          <p:val>
                                            <p:strVal val="#ppt_x"/>
                                          </p:val>
                                        </p:tav>
                                        <p:tav tm="100000">
                                          <p:val>
                                            <p:strVal val="#ppt_x"/>
                                          </p:val>
                                        </p:tav>
                                      </p:tavLst>
                                    </p:anim>
                                    <p:anim calcmode="lin" valueType="num">
                                      <p:cBhvr additive="base">
                                        <p:cTn id="47" dur="500" fill="hold"/>
                                        <p:tgtEl>
                                          <p:spTgt spid="186373"/>
                                        </p:tgtEl>
                                        <p:attrNameLst>
                                          <p:attrName>ppt_y</p:attrName>
                                        </p:attrNameLst>
                                      </p:cBhvr>
                                      <p:tavLst>
                                        <p:tav tm="0">
                                          <p:val>
                                            <p:strVal val="1+#ppt_h/2"/>
                                          </p:val>
                                        </p:tav>
                                        <p:tav tm="100000">
                                          <p:val>
                                            <p:strVal val="#ppt_y"/>
                                          </p:val>
                                        </p:tav>
                                      </p:tavLst>
                                    </p:anim>
                                  </p:childTnLst>
                                </p:cTn>
                              </p:par>
                            </p:childTnLst>
                          </p:cTn>
                        </p:par>
                      </p:childTnLst>
                    </p:cTn>
                  </p:par>
                  <p:par>
                    <p:cTn id="48" fill="hold" nodeType="clickPar">
                      <p:stCondLst>
                        <p:cond delay="indefinite"/>
                      </p:stCondLst>
                      <p:childTnLst>
                        <p:par>
                          <p:cTn id="49" fill="hold" nodeType="withGroup">
                            <p:stCondLst>
                              <p:cond delay="0"/>
                            </p:stCondLst>
                            <p:childTnLst>
                              <p:par>
                                <p:cTn id="50" presetID="2" presetClass="entr" presetSubtype="4" fill="hold" nodeType="clickEffect">
                                  <p:stCondLst>
                                    <p:cond delay="0"/>
                                  </p:stCondLst>
                                  <p:childTnLst>
                                    <p:set>
                                      <p:cBhvr>
                                        <p:cTn id="51" dur="1" fill="hold">
                                          <p:stCondLst>
                                            <p:cond delay="0"/>
                                          </p:stCondLst>
                                        </p:cTn>
                                        <p:tgtEl>
                                          <p:spTgt spid="186387"/>
                                        </p:tgtEl>
                                        <p:attrNameLst>
                                          <p:attrName>style.visibility</p:attrName>
                                        </p:attrNameLst>
                                      </p:cBhvr>
                                      <p:to>
                                        <p:strVal val="visible"/>
                                      </p:to>
                                    </p:set>
                                    <p:anim calcmode="lin" valueType="num">
                                      <p:cBhvr additive="base">
                                        <p:cTn id="52" dur="500" fill="hold"/>
                                        <p:tgtEl>
                                          <p:spTgt spid="186387"/>
                                        </p:tgtEl>
                                        <p:attrNameLst>
                                          <p:attrName>ppt_x</p:attrName>
                                        </p:attrNameLst>
                                      </p:cBhvr>
                                      <p:tavLst>
                                        <p:tav tm="0">
                                          <p:val>
                                            <p:strVal val="#ppt_x"/>
                                          </p:val>
                                        </p:tav>
                                        <p:tav tm="100000">
                                          <p:val>
                                            <p:strVal val="#ppt_x"/>
                                          </p:val>
                                        </p:tav>
                                      </p:tavLst>
                                    </p:anim>
                                    <p:anim calcmode="lin" valueType="num">
                                      <p:cBhvr additive="base">
                                        <p:cTn id="53" dur="500" fill="hold"/>
                                        <p:tgtEl>
                                          <p:spTgt spid="186387"/>
                                        </p:tgtEl>
                                        <p:attrNameLst>
                                          <p:attrName>ppt_y</p:attrName>
                                        </p:attrNameLst>
                                      </p:cBhvr>
                                      <p:tavLst>
                                        <p:tav tm="0">
                                          <p:val>
                                            <p:strVal val="1+#ppt_h/2"/>
                                          </p:val>
                                        </p:tav>
                                        <p:tav tm="100000">
                                          <p:val>
                                            <p:strVal val="#ppt_y"/>
                                          </p:val>
                                        </p:tav>
                                      </p:tavLst>
                                    </p:anim>
                                  </p:childTnLst>
                                </p:cTn>
                              </p:par>
                              <p:par>
                                <p:cTn id="54" presetID="2" presetClass="entr" presetSubtype="4" fill="hold" nodeType="withEffect">
                                  <p:stCondLst>
                                    <p:cond delay="0"/>
                                  </p:stCondLst>
                                  <p:childTnLst>
                                    <p:set>
                                      <p:cBhvr>
                                        <p:cTn id="55" dur="1" fill="hold">
                                          <p:stCondLst>
                                            <p:cond delay="0"/>
                                          </p:stCondLst>
                                        </p:cTn>
                                        <p:tgtEl>
                                          <p:spTgt spid="186388"/>
                                        </p:tgtEl>
                                        <p:attrNameLst>
                                          <p:attrName>style.visibility</p:attrName>
                                        </p:attrNameLst>
                                      </p:cBhvr>
                                      <p:to>
                                        <p:strVal val="visible"/>
                                      </p:to>
                                    </p:set>
                                    <p:anim calcmode="lin" valueType="num">
                                      <p:cBhvr additive="base">
                                        <p:cTn id="56" dur="500" fill="hold"/>
                                        <p:tgtEl>
                                          <p:spTgt spid="186388"/>
                                        </p:tgtEl>
                                        <p:attrNameLst>
                                          <p:attrName>ppt_x</p:attrName>
                                        </p:attrNameLst>
                                      </p:cBhvr>
                                      <p:tavLst>
                                        <p:tav tm="0">
                                          <p:val>
                                            <p:strVal val="#ppt_x"/>
                                          </p:val>
                                        </p:tav>
                                        <p:tav tm="100000">
                                          <p:val>
                                            <p:strVal val="#ppt_x"/>
                                          </p:val>
                                        </p:tav>
                                      </p:tavLst>
                                    </p:anim>
                                    <p:anim calcmode="lin" valueType="num">
                                      <p:cBhvr additive="base">
                                        <p:cTn id="57" dur="500" fill="hold"/>
                                        <p:tgtEl>
                                          <p:spTgt spid="186388"/>
                                        </p:tgtEl>
                                        <p:attrNameLst>
                                          <p:attrName>ppt_y</p:attrName>
                                        </p:attrNameLst>
                                      </p:cBhvr>
                                      <p:tavLst>
                                        <p:tav tm="0">
                                          <p:val>
                                            <p:strVal val="1+#ppt_h/2"/>
                                          </p:val>
                                        </p:tav>
                                        <p:tav tm="100000">
                                          <p:val>
                                            <p:strVal val="#ppt_y"/>
                                          </p:val>
                                        </p:tav>
                                      </p:tavLst>
                                    </p:anim>
                                  </p:childTnLst>
                                </p:cTn>
                              </p:par>
                              <p:par>
                                <p:cTn id="58" presetID="2" presetClass="entr" presetSubtype="4" fill="hold" grpId="0" nodeType="withEffect">
                                  <p:stCondLst>
                                    <p:cond delay="0"/>
                                  </p:stCondLst>
                                  <p:childTnLst>
                                    <p:set>
                                      <p:cBhvr>
                                        <p:cTn id="59" dur="1" fill="hold">
                                          <p:stCondLst>
                                            <p:cond delay="0"/>
                                          </p:stCondLst>
                                        </p:cTn>
                                        <p:tgtEl>
                                          <p:spTgt spid="186375"/>
                                        </p:tgtEl>
                                        <p:attrNameLst>
                                          <p:attrName>style.visibility</p:attrName>
                                        </p:attrNameLst>
                                      </p:cBhvr>
                                      <p:to>
                                        <p:strVal val="visible"/>
                                      </p:to>
                                    </p:set>
                                    <p:anim calcmode="lin" valueType="num">
                                      <p:cBhvr additive="base">
                                        <p:cTn id="60" dur="500" fill="hold"/>
                                        <p:tgtEl>
                                          <p:spTgt spid="186375"/>
                                        </p:tgtEl>
                                        <p:attrNameLst>
                                          <p:attrName>ppt_x</p:attrName>
                                        </p:attrNameLst>
                                      </p:cBhvr>
                                      <p:tavLst>
                                        <p:tav tm="0">
                                          <p:val>
                                            <p:strVal val="#ppt_x"/>
                                          </p:val>
                                        </p:tav>
                                        <p:tav tm="100000">
                                          <p:val>
                                            <p:strVal val="#ppt_x"/>
                                          </p:val>
                                        </p:tav>
                                      </p:tavLst>
                                    </p:anim>
                                    <p:anim calcmode="lin" valueType="num">
                                      <p:cBhvr additive="base">
                                        <p:cTn id="61" dur="500" fill="hold"/>
                                        <p:tgtEl>
                                          <p:spTgt spid="18637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370" grpId="0" animBg="1"/>
      <p:bldP spid="186371" grpId="0" animBg="1"/>
      <p:bldP spid="186372" grpId="0" animBg="1"/>
      <p:bldP spid="186373" grpId="0" animBg="1"/>
      <p:bldP spid="186374" grpId="0" animBg="1"/>
      <p:bldP spid="18637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2"/>
          <p:cNvSpPr>
            <a:spLocks noGrp="1" noChangeArrowheads="1"/>
          </p:cNvSpPr>
          <p:nvPr>
            <p:ph type="title"/>
          </p:nvPr>
        </p:nvSpPr>
        <p:spPr>
          <a:noFill/>
        </p:spPr>
        <p:txBody>
          <a:bodyPr/>
          <a:lstStyle/>
          <a:p>
            <a:r>
              <a:rPr lang="en-GB" altLang="en-US" sz="2800"/>
              <a:t>Next plc TSR February 2005 – January 2006</a:t>
            </a:r>
            <a:endParaRPr lang="en-US" altLang="en-US" sz="2800"/>
          </a:p>
        </p:txBody>
      </p:sp>
      <p:graphicFrame>
        <p:nvGraphicFramePr>
          <p:cNvPr id="239627" name="Object 11"/>
          <p:cNvGraphicFramePr>
            <a:graphicFrameLocks noGrp="1" noChangeAspect="1"/>
          </p:cNvGraphicFramePr>
          <p:nvPr>
            <p:ph idx="1"/>
          </p:nvPr>
        </p:nvGraphicFramePr>
        <p:xfrm>
          <a:off x="4130675" y="3357563"/>
          <a:ext cx="4089400" cy="763587"/>
        </p:xfrm>
        <a:graphic>
          <a:graphicData uri="http://schemas.openxmlformats.org/presentationml/2006/ole">
            <mc:AlternateContent xmlns:mc="http://schemas.openxmlformats.org/markup-compatibility/2006">
              <mc:Choice xmlns:v="urn:schemas-microsoft-com:vml" Requires="v">
                <p:oleObj spid="_x0000_s2055" name="Equation" r:id="rId3" imgW="2108160" imgH="393480" progId="Equation.3">
                  <p:embed/>
                </p:oleObj>
              </mc:Choice>
              <mc:Fallback>
                <p:oleObj name="Equation" r:id="rId3" imgW="2108160" imgH="393480" progId="Equation.3">
                  <p:embed/>
                  <p:pic>
                    <p:nvPicPr>
                      <p:cNvPr id="239627"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30675" y="3357563"/>
                        <a:ext cx="4089400" cy="7635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39619" name="Line 3"/>
          <p:cNvSpPr>
            <a:spLocks noChangeShapeType="1"/>
          </p:cNvSpPr>
          <p:nvPr/>
        </p:nvSpPr>
        <p:spPr bwMode="auto">
          <a:xfrm>
            <a:off x="3586163" y="2781301"/>
            <a:ext cx="0" cy="1008063"/>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620" name="Line 4"/>
          <p:cNvSpPr>
            <a:spLocks noChangeShapeType="1"/>
          </p:cNvSpPr>
          <p:nvPr/>
        </p:nvSpPr>
        <p:spPr bwMode="auto">
          <a:xfrm>
            <a:off x="8482013" y="2781301"/>
            <a:ext cx="0" cy="1008063"/>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621" name="Line 5"/>
          <p:cNvSpPr>
            <a:spLocks noChangeShapeType="1"/>
          </p:cNvSpPr>
          <p:nvPr/>
        </p:nvSpPr>
        <p:spPr bwMode="auto">
          <a:xfrm>
            <a:off x="3586163" y="3286125"/>
            <a:ext cx="4895850" cy="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622" name="Text Box 6"/>
          <p:cNvSpPr txBox="1">
            <a:spLocks noChangeArrowheads="1"/>
          </p:cNvSpPr>
          <p:nvPr/>
        </p:nvSpPr>
        <p:spPr bwMode="auto">
          <a:xfrm>
            <a:off x="3148013" y="3925888"/>
            <a:ext cx="122396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GB" altLang="en-US">
                <a:solidFill>
                  <a:srgbClr val="0080FF"/>
                </a:solidFill>
                <a:latin typeface="Trebuchet MS" panose="020B0603020202020204" pitchFamily="34" charset="0"/>
              </a:rPr>
              <a:t>1592p</a:t>
            </a:r>
            <a:endParaRPr lang="en-US" altLang="en-US">
              <a:solidFill>
                <a:srgbClr val="0080FF"/>
              </a:solidFill>
              <a:latin typeface="Trebuchet MS" panose="020B0603020202020204" pitchFamily="34" charset="0"/>
            </a:endParaRPr>
          </a:p>
        </p:txBody>
      </p:sp>
      <p:sp>
        <p:nvSpPr>
          <p:cNvPr id="239623" name="Text Box 7"/>
          <p:cNvSpPr txBox="1">
            <a:spLocks noChangeArrowheads="1"/>
          </p:cNvSpPr>
          <p:nvPr/>
        </p:nvSpPr>
        <p:spPr bwMode="auto">
          <a:xfrm>
            <a:off x="8050213" y="3933825"/>
            <a:ext cx="122396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GB" altLang="en-US">
                <a:solidFill>
                  <a:srgbClr val="0080FF"/>
                </a:solidFill>
                <a:latin typeface="Trebuchet MS" panose="020B0603020202020204" pitchFamily="34" charset="0"/>
              </a:rPr>
              <a:t>1733p</a:t>
            </a:r>
            <a:endParaRPr lang="en-US" altLang="en-US">
              <a:solidFill>
                <a:srgbClr val="0080FF"/>
              </a:solidFill>
              <a:latin typeface="Trebuchet MS" panose="020B0603020202020204" pitchFamily="34" charset="0"/>
            </a:endParaRPr>
          </a:p>
        </p:txBody>
      </p:sp>
      <p:sp>
        <p:nvSpPr>
          <p:cNvPr id="239624" name="Freeform 8"/>
          <p:cNvSpPr>
            <a:spLocks/>
          </p:cNvSpPr>
          <p:nvPr/>
        </p:nvSpPr>
        <p:spPr bwMode="auto">
          <a:xfrm>
            <a:off x="4089400" y="2133601"/>
            <a:ext cx="3887788" cy="442913"/>
          </a:xfrm>
          <a:custGeom>
            <a:avLst/>
            <a:gdLst>
              <a:gd name="T0" fmla="*/ 0 w 2449"/>
              <a:gd name="T1" fmla="*/ 279 h 279"/>
              <a:gd name="T2" fmla="*/ 408 w 2449"/>
              <a:gd name="T3" fmla="*/ 98 h 279"/>
              <a:gd name="T4" fmla="*/ 1224 w 2449"/>
              <a:gd name="T5" fmla="*/ 7 h 279"/>
              <a:gd name="T6" fmla="*/ 2177 w 2449"/>
              <a:gd name="T7" fmla="*/ 143 h 279"/>
              <a:gd name="T8" fmla="*/ 2449 w 2449"/>
              <a:gd name="T9" fmla="*/ 279 h 279"/>
            </a:gdLst>
            <a:ahLst/>
            <a:cxnLst>
              <a:cxn ang="0">
                <a:pos x="T0" y="T1"/>
              </a:cxn>
              <a:cxn ang="0">
                <a:pos x="T2" y="T3"/>
              </a:cxn>
              <a:cxn ang="0">
                <a:pos x="T4" y="T5"/>
              </a:cxn>
              <a:cxn ang="0">
                <a:pos x="T6" y="T7"/>
              </a:cxn>
              <a:cxn ang="0">
                <a:pos x="T8" y="T9"/>
              </a:cxn>
            </a:cxnLst>
            <a:rect l="0" t="0" r="r" b="b"/>
            <a:pathLst>
              <a:path w="2449" h="279">
                <a:moveTo>
                  <a:pt x="0" y="279"/>
                </a:moveTo>
                <a:cubicBezTo>
                  <a:pt x="102" y="211"/>
                  <a:pt x="204" y="143"/>
                  <a:pt x="408" y="98"/>
                </a:cubicBezTo>
                <a:cubicBezTo>
                  <a:pt x="612" y="53"/>
                  <a:pt x="929" y="0"/>
                  <a:pt x="1224" y="7"/>
                </a:cubicBezTo>
                <a:cubicBezTo>
                  <a:pt x="1519" y="14"/>
                  <a:pt x="1973" y="98"/>
                  <a:pt x="2177" y="143"/>
                </a:cubicBezTo>
                <a:cubicBezTo>
                  <a:pt x="2381" y="188"/>
                  <a:pt x="2404" y="256"/>
                  <a:pt x="2449" y="279"/>
                </a:cubicBezTo>
              </a:path>
            </a:pathLst>
          </a:custGeom>
          <a:noFill/>
          <a:ln w="9525">
            <a:solidFill>
              <a:schemeClr val="accent2"/>
            </a:solidFill>
            <a:round/>
            <a:headEnd/>
            <a:tailEnd type="triangl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39625" name="Text Box 9"/>
          <p:cNvSpPr txBox="1">
            <a:spLocks noChangeArrowheads="1"/>
          </p:cNvSpPr>
          <p:nvPr/>
        </p:nvSpPr>
        <p:spPr bwMode="auto">
          <a:xfrm>
            <a:off x="5632451" y="2278063"/>
            <a:ext cx="143986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GB" altLang="en-US">
                <a:solidFill>
                  <a:srgbClr val="0080FF"/>
                </a:solidFill>
                <a:latin typeface="Trebuchet MS" panose="020B0603020202020204" pitchFamily="34" charset="0"/>
              </a:rPr>
              <a:t>44p </a:t>
            </a:r>
            <a:endParaRPr lang="en-US" altLang="en-US">
              <a:solidFill>
                <a:srgbClr val="0080FF"/>
              </a:solidFill>
              <a:latin typeface="Trebuchet MS" panose="020B0603020202020204" pitchFamily="34" charset="0"/>
            </a:endParaRPr>
          </a:p>
        </p:txBody>
      </p:sp>
      <p:sp>
        <p:nvSpPr>
          <p:cNvPr id="239626" name="Text Box 10"/>
          <p:cNvSpPr txBox="1">
            <a:spLocks noChangeArrowheads="1"/>
          </p:cNvSpPr>
          <p:nvPr/>
        </p:nvSpPr>
        <p:spPr bwMode="auto">
          <a:xfrm>
            <a:off x="3568701" y="5437189"/>
            <a:ext cx="4843463" cy="646331"/>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eaLnBrk="1" hangingPunct="1">
              <a:spcBef>
                <a:spcPct val="50000"/>
              </a:spcBef>
            </a:pPr>
            <a:r>
              <a:rPr lang="en-GB" altLang="en-US">
                <a:solidFill>
                  <a:schemeClr val="accent2"/>
                </a:solidFill>
              </a:rPr>
              <a:t>Value will only be have created if ‘relative’ improvement is achieved</a:t>
            </a:r>
            <a:endParaRPr lang="en-US" altLang="en-US">
              <a:solidFill>
                <a:schemeClr val="accent2"/>
              </a:solidFill>
            </a:endParaRPr>
          </a:p>
        </p:txBody>
      </p:sp>
    </p:spTree>
    <p:extLst>
      <p:ext uri="{BB962C8B-B14F-4D97-AF65-F5344CB8AC3E}">
        <p14:creationId xmlns:p14="http://schemas.microsoft.com/office/powerpoint/2010/main" val="143026920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39627"/>
                                        </p:tgtEl>
                                        <p:attrNameLst>
                                          <p:attrName>style.visibility</p:attrName>
                                        </p:attrNameLst>
                                      </p:cBhvr>
                                      <p:to>
                                        <p:strVal val="visible"/>
                                      </p:to>
                                    </p:set>
                                    <p:animEffect transition="in" filter="dissolve">
                                      <p:cBhvr>
                                        <p:cTn id="7" dur="500"/>
                                        <p:tgtEl>
                                          <p:spTgt spid="23962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39626"/>
                                        </p:tgtEl>
                                        <p:attrNameLst>
                                          <p:attrName>style.visibility</p:attrName>
                                        </p:attrNameLst>
                                      </p:cBhvr>
                                      <p:to>
                                        <p:strVal val="visible"/>
                                      </p:to>
                                    </p:set>
                                    <p:animEffect transition="in" filter="dissolve">
                                      <p:cBhvr>
                                        <p:cTn id="12" dur="500"/>
                                        <p:tgtEl>
                                          <p:spTgt spid="2396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9626" grpId="0" animBg="1"/>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ChangeArrowheads="1"/>
          </p:cNvSpPr>
          <p:nvPr>
            <p:ph type="title"/>
          </p:nvPr>
        </p:nvSpPr>
        <p:spPr>
          <a:xfrm>
            <a:off x="2383971" y="311603"/>
            <a:ext cx="9469892" cy="914400"/>
          </a:xfrm>
        </p:spPr>
        <p:txBody>
          <a:bodyPr/>
          <a:lstStyle/>
          <a:p>
            <a:r>
              <a:rPr lang="en-GB" altLang="en-US" sz="2800" dirty="0"/>
              <a:t>Linking Objectives, Measures, Targets &amp; Resources</a:t>
            </a:r>
          </a:p>
        </p:txBody>
      </p:sp>
      <p:sp>
        <p:nvSpPr>
          <p:cNvPr id="187395" name="Rectangle 3"/>
          <p:cNvSpPr>
            <a:spLocks noGrp="1" noChangeArrowheads="1"/>
          </p:cNvSpPr>
          <p:nvPr>
            <p:ph idx="1"/>
          </p:nvPr>
        </p:nvSpPr>
        <p:spPr>
          <a:xfrm>
            <a:off x="824593" y="1459593"/>
            <a:ext cx="9090706" cy="5029200"/>
          </a:xfrm>
        </p:spPr>
        <p:txBody>
          <a:bodyPr/>
          <a:lstStyle/>
          <a:p>
            <a:pPr>
              <a:buFontTx/>
              <a:buNone/>
            </a:pPr>
            <a:r>
              <a:rPr lang="en-GB" altLang="en-US" sz="1800" b="1" dirty="0">
                <a:solidFill>
                  <a:srgbClr val="FF3300"/>
                </a:solidFill>
              </a:rPr>
              <a:t>Objective</a:t>
            </a:r>
            <a:r>
              <a:rPr lang="en-GB" altLang="en-US" sz="1800" b="1" dirty="0"/>
              <a:t>	On Time Delivery	</a:t>
            </a:r>
            <a:r>
              <a:rPr lang="en-GB" altLang="en-US" sz="1800" b="1" dirty="0">
                <a:solidFill>
                  <a:srgbClr val="008000"/>
                </a:solidFill>
              </a:rPr>
              <a:t>What the Strategy is trying</a:t>
            </a:r>
            <a:r>
              <a:rPr lang="en-GB" altLang="en-US" sz="1800" b="1" dirty="0"/>
              <a:t> 					</a:t>
            </a:r>
            <a:r>
              <a:rPr lang="en-GB" altLang="en-US" sz="1800" b="1" dirty="0" smtClean="0"/>
              <a:t>	</a:t>
            </a:r>
            <a:r>
              <a:rPr lang="en-GB" altLang="en-US" sz="1800" b="1" dirty="0" smtClean="0">
                <a:solidFill>
                  <a:srgbClr val="008000"/>
                </a:solidFill>
              </a:rPr>
              <a:t>to </a:t>
            </a:r>
            <a:r>
              <a:rPr lang="en-GB" altLang="en-US" sz="1800" b="1" dirty="0">
                <a:solidFill>
                  <a:srgbClr val="008000"/>
                </a:solidFill>
              </a:rPr>
              <a:t>achieve</a:t>
            </a:r>
          </a:p>
          <a:p>
            <a:pPr>
              <a:buFontTx/>
              <a:buNone/>
            </a:pPr>
            <a:endParaRPr lang="en-GB" altLang="en-US" sz="1800" b="1" dirty="0">
              <a:solidFill>
                <a:srgbClr val="008000"/>
              </a:solidFill>
            </a:endParaRPr>
          </a:p>
          <a:p>
            <a:pPr>
              <a:buFontTx/>
              <a:buNone/>
            </a:pPr>
            <a:r>
              <a:rPr lang="en-GB" altLang="en-US" sz="1800" b="1" dirty="0">
                <a:solidFill>
                  <a:srgbClr val="FF3300"/>
                </a:solidFill>
              </a:rPr>
              <a:t>Measure</a:t>
            </a:r>
            <a:r>
              <a:rPr lang="en-GB" altLang="en-US" sz="1800" b="1" dirty="0"/>
              <a:t>	Percentage of 	</a:t>
            </a:r>
            <a:r>
              <a:rPr lang="en-GB" altLang="en-US" sz="1800" b="1" dirty="0" smtClean="0">
                <a:solidFill>
                  <a:srgbClr val="008000"/>
                </a:solidFill>
              </a:rPr>
              <a:t>How </a:t>
            </a:r>
            <a:r>
              <a:rPr lang="en-GB" altLang="en-US" sz="1800" b="1" dirty="0">
                <a:solidFill>
                  <a:srgbClr val="008000"/>
                </a:solidFill>
              </a:rPr>
              <a:t>performance against</a:t>
            </a:r>
            <a:r>
              <a:rPr lang="en-GB" altLang="en-US" sz="1800" b="1" dirty="0"/>
              <a:t>		</a:t>
            </a:r>
            <a:r>
              <a:rPr lang="en-GB" altLang="en-US" sz="1800" b="1" dirty="0" smtClean="0"/>
              <a:t>	Deliveries </a:t>
            </a:r>
            <a:r>
              <a:rPr lang="en-GB" altLang="en-US" sz="1800" b="1" dirty="0"/>
              <a:t>on 		</a:t>
            </a:r>
            <a:r>
              <a:rPr lang="en-GB" altLang="en-US" sz="1800" b="1" dirty="0">
                <a:solidFill>
                  <a:srgbClr val="008000"/>
                </a:solidFill>
              </a:rPr>
              <a:t>objective is measured</a:t>
            </a:r>
          </a:p>
          <a:p>
            <a:pPr>
              <a:buFontTx/>
              <a:buNone/>
            </a:pPr>
            <a:r>
              <a:rPr lang="en-GB" altLang="en-US" sz="1800" b="1" dirty="0"/>
              <a:t>			Agreed Date	</a:t>
            </a:r>
          </a:p>
          <a:p>
            <a:pPr>
              <a:buFontTx/>
              <a:buNone/>
            </a:pPr>
            <a:endParaRPr lang="en-GB" altLang="en-US" sz="1800" b="1" dirty="0"/>
          </a:p>
          <a:p>
            <a:pPr>
              <a:buFontTx/>
              <a:buNone/>
            </a:pPr>
            <a:r>
              <a:rPr lang="en-GB" altLang="en-US" sz="1800" b="1" dirty="0">
                <a:solidFill>
                  <a:srgbClr val="FF3300"/>
                </a:solidFill>
              </a:rPr>
              <a:t>Target</a:t>
            </a:r>
            <a:r>
              <a:rPr lang="en-GB" altLang="en-US" sz="1800" b="1" dirty="0"/>
              <a:t>		95% Year 1		</a:t>
            </a:r>
            <a:r>
              <a:rPr lang="en-GB" altLang="en-US" sz="1800" b="1" dirty="0">
                <a:solidFill>
                  <a:srgbClr val="008000"/>
                </a:solidFill>
              </a:rPr>
              <a:t>Required level of</a:t>
            </a:r>
          </a:p>
          <a:p>
            <a:pPr>
              <a:buFontTx/>
              <a:buNone/>
            </a:pPr>
            <a:r>
              <a:rPr lang="en-GB" altLang="en-US" sz="1800" b="1" dirty="0"/>
              <a:t>			99% Year 2		</a:t>
            </a:r>
            <a:r>
              <a:rPr lang="en-GB" altLang="en-US" sz="1800" b="1" dirty="0">
                <a:solidFill>
                  <a:srgbClr val="008000"/>
                </a:solidFill>
              </a:rPr>
              <a:t>Performance</a:t>
            </a:r>
          </a:p>
          <a:p>
            <a:pPr>
              <a:buFontTx/>
              <a:buNone/>
            </a:pPr>
            <a:endParaRPr lang="en-GB" altLang="en-US" sz="1800" b="1" dirty="0"/>
          </a:p>
          <a:p>
            <a:pPr>
              <a:buFontTx/>
              <a:buNone/>
            </a:pPr>
            <a:r>
              <a:rPr lang="en-GB" altLang="en-US" sz="1800" b="1" dirty="0">
                <a:solidFill>
                  <a:srgbClr val="FF3300"/>
                </a:solidFill>
              </a:rPr>
              <a:t>Resources</a:t>
            </a:r>
            <a:r>
              <a:rPr lang="en-GB" altLang="en-US" sz="1800" b="1" dirty="0"/>
              <a:t>	Develop Delivery	</a:t>
            </a:r>
            <a:r>
              <a:rPr lang="en-GB" altLang="en-US" sz="1800" b="1" dirty="0">
                <a:solidFill>
                  <a:srgbClr val="008000"/>
                </a:solidFill>
              </a:rPr>
              <a:t>An action program</a:t>
            </a:r>
            <a:r>
              <a:rPr lang="en-GB" altLang="en-US" sz="2400" b="1" dirty="0">
                <a:solidFill>
                  <a:srgbClr val="008000"/>
                </a:solidFill>
              </a:rPr>
              <a:t> </a:t>
            </a:r>
            <a:r>
              <a:rPr lang="en-GB" altLang="en-US" sz="1800" b="1" dirty="0">
                <a:solidFill>
                  <a:srgbClr val="008000"/>
                </a:solidFill>
              </a:rPr>
              <a:t>to </a:t>
            </a:r>
          </a:p>
          <a:p>
            <a:pPr>
              <a:buFontTx/>
              <a:buNone/>
            </a:pPr>
            <a:r>
              <a:rPr lang="en-GB" altLang="en-US" sz="1800" b="1" dirty="0"/>
              <a:t>			Scheduling System	</a:t>
            </a:r>
            <a:r>
              <a:rPr lang="en-GB" altLang="en-US" sz="1800" b="1" dirty="0">
                <a:solidFill>
                  <a:srgbClr val="008000"/>
                </a:solidFill>
              </a:rPr>
              <a:t>achieve target</a:t>
            </a:r>
            <a:r>
              <a:rPr lang="en-GB" altLang="en-US" sz="2400" dirty="0"/>
              <a:t>	</a:t>
            </a:r>
          </a:p>
        </p:txBody>
      </p:sp>
    </p:spTree>
    <p:extLst>
      <p:ext uri="{BB962C8B-B14F-4D97-AF65-F5344CB8AC3E}">
        <p14:creationId xmlns:p14="http://schemas.microsoft.com/office/powerpoint/2010/main" val="30801142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187395">
                                            <p:txEl>
                                              <p:pRg st="0" end="0"/>
                                            </p:txEl>
                                          </p:spTgt>
                                        </p:tgtEl>
                                        <p:attrNameLst>
                                          <p:attrName>style.visibility</p:attrName>
                                        </p:attrNameLst>
                                      </p:cBhvr>
                                      <p:to>
                                        <p:strVal val="visible"/>
                                      </p:to>
                                    </p:set>
                                    <p:anim calcmode="lin" valueType="num">
                                      <p:cBhvr additive="base">
                                        <p:cTn id="7" dur="500" fill="hold"/>
                                        <p:tgtEl>
                                          <p:spTgt spid="18739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8739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nodeType="clickEffect">
                                  <p:stCondLst>
                                    <p:cond delay="0"/>
                                  </p:stCondLst>
                                  <p:childTnLst>
                                    <p:set>
                                      <p:cBhvr>
                                        <p:cTn id="12" dur="1" fill="hold">
                                          <p:stCondLst>
                                            <p:cond delay="0"/>
                                          </p:stCondLst>
                                        </p:cTn>
                                        <p:tgtEl>
                                          <p:spTgt spid="187395">
                                            <p:txEl>
                                              <p:pRg st="2" end="2"/>
                                            </p:txEl>
                                          </p:spTgt>
                                        </p:tgtEl>
                                        <p:attrNameLst>
                                          <p:attrName>style.visibility</p:attrName>
                                        </p:attrNameLst>
                                      </p:cBhvr>
                                      <p:to>
                                        <p:strVal val="visible"/>
                                      </p:to>
                                    </p:set>
                                    <p:anim calcmode="lin" valueType="num">
                                      <p:cBhvr additive="base">
                                        <p:cTn id="13" dur="500" fill="hold"/>
                                        <p:tgtEl>
                                          <p:spTgt spid="187395">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87395">
                                            <p:txEl>
                                              <p:pRg st="2" end="2"/>
                                            </p:txEl>
                                          </p:spTgt>
                                        </p:tgtEl>
                                        <p:attrNameLst>
                                          <p:attrName>ppt_y</p:attrName>
                                        </p:attrNameLst>
                                      </p:cBhvr>
                                      <p:tavLst>
                                        <p:tav tm="0">
                                          <p:val>
                                            <p:strVal val="#ppt_y"/>
                                          </p:val>
                                        </p:tav>
                                        <p:tav tm="100000">
                                          <p:val>
                                            <p:strVal val="#ppt_y"/>
                                          </p:val>
                                        </p:tav>
                                      </p:tavLst>
                                    </p:anim>
                                  </p:childTnLst>
                                </p:cTn>
                              </p:par>
                              <p:par>
                                <p:cTn id="15" presetID="2" presetClass="entr" presetSubtype="2" fill="hold" nodeType="withEffect">
                                  <p:stCondLst>
                                    <p:cond delay="0"/>
                                  </p:stCondLst>
                                  <p:childTnLst>
                                    <p:set>
                                      <p:cBhvr>
                                        <p:cTn id="16" dur="1" fill="hold">
                                          <p:stCondLst>
                                            <p:cond delay="0"/>
                                          </p:stCondLst>
                                        </p:cTn>
                                        <p:tgtEl>
                                          <p:spTgt spid="187395">
                                            <p:txEl>
                                              <p:pRg st="3" end="3"/>
                                            </p:txEl>
                                          </p:spTgt>
                                        </p:tgtEl>
                                        <p:attrNameLst>
                                          <p:attrName>style.visibility</p:attrName>
                                        </p:attrNameLst>
                                      </p:cBhvr>
                                      <p:to>
                                        <p:strVal val="visible"/>
                                      </p:to>
                                    </p:set>
                                    <p:anim calcmode="lin" valueType="num">
                                      <p:cBhvr additive="base">
                                        <p:cTn id="17" dur="500" fill="hold"/>
                                        <p:tgtEl>
                                          <p:spTgt spid="187395">
                                            <p:txEl>
                                              <p:pRg st="3" end="3"/>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18739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2" fill="hold" nodeType="clickEffect">
                                  <p:stCondLst>
                                    <p:cond delay="0"/>
                                  </p:stCondLst>
                                  <p:childTnLst>
                                    <p:set>
                                      <p:cBhvr>
                                        <p:cTn id="22" dur="1" fill="hold">
                                          <p:stCondLst>
                                            <p:cond delay="0"/>
                                          </p:stCondLst>
                                        </p:cTn>
                                        <p:tgtEl>
                                          <p:spTgt spid="187395">
                                            <p:txEl>
                                              <p:pRg st="5" end="5"/>
                                            </p:txEl>
                                          </p:spTgt>
                                        </p:tgtEl>
                                        <p:attrNameLst>
                                          <p:attrName>style.visibility</p:attrName>
                                        </p:attrNameLst>
                                      </p:cBhvr>
                                      <p:to>
                                        <p:strVal val="visible"/>
                                      </p:to>
                                    </p:set>
                                    <p:anim calcmode="lin" valueType="num">
                                      <p:cBhvr additive="base">
                                        <p:cTn id="23" dur="500" fill="hold"/>
                                        <p:tgtEl>
                                          <p:spTgt spid="187395">
                                            <p:txEl>
                                              <p:pRg st="5" end="5"/>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187395">
                                            <p:txEl>
                                              <p:pRg st="5" end="5"/>
                                            </p:txEl>
                                          </p:spTgt>
                                        </p:tgtEl>
                                        <p:attrNameLst>
                                          <p:attrName>ppt_y</p:attrName>
                                        </p:attrNameLst>
                                      </p:cBhvr>
                                      <p:tavLst>
                                        <p:tav tm="0">
                                          <p:val>
                                            <p:strVal val="#ppt_y"/>
                                          </p:val>
                                        </p:tav>
                                        <p:tav tm="100000">
                                          <p:val>
                                            <p:strVal val="#ppt_y"/>
                                          </p:val>
                                        </p:tav>
                                      </p:tavLst>
                                    </p:anim>
                                  </p:childTnLst>
                                </p:cTn>
                              </p:par>
                              <p:par>
                                <p:cTn id="25" presetID="2" presetClass="entr" presetSubtype="2" fill="hold" nodeType="withEffect">
                                  <p:stCondLst>
                                    <p:cond delay="0"/>
                                  </p:stCondLst>
                                  <p:childTnLst>
                                    <p:set>
                                      <p:cBhvr>
                                        <p:cTn id="26" dur="1" fill="hold">
                                          <p:stCondLst>
                                            <p:cond delay="0"/>
                                          </p:stCondLst>
                                        </p:cTn>
                                        <p:tgtEl>
                                          <p:spTgt spid="187395">
                                            <p:txEl>
                                              <p:pRg st="6" end="6"/>
                                            </p:txEl>
                                          </p:spTgt>
                                        </p:tgtEl>
                                        <p:attrNameLst>
                                          <p:attrName>style.visibility</p:attrName>
                                        </p:attrNameLst>
                                      </p:cBhvr>
                                      <p:to>
                                        <p:strVal val="visible"/>
                                      </p:to>
                                    </p:set>
                                    <p:anim calcmode="lin" valueType="num">
                                      <p:cBhvr additive="base">
                                        <p:cTn id="27" dur="500" fill="hold"/>
                                        <p:tgtEl>
                                          <p:spTgt spid="187395">
                                            <p:txEl>
                                              <p:pRg st="6" end="6"/>
                                            </p:tx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187395">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 presetClass="entr" presetSubtype="2" fill="hold" nodeType="clickEffect">
                                  <p:stCondLst>
                                    <p:cond delay="0"/>
                                  </p:stCondLst>
                                  <p:childTnLst>
                                    <p:set>
                                      <p:cBhvr>
                                        <p:cTn id="32" dur="1" fill="hold">
                                          <p:stCondLst>
                                            <p:cond delay="0"/>
                                          </p:stCondLst>
                                        </p:cTn>
                                        <p:tgtEl>
                                          <p:spTgt spid="187395">
                                            <p:txEl>
                                              <p:pRg st="8" end="8"/>
                                            </p:txEl>
                                          </p:spTgt>
                                        </p:tgtEl>
                                        <p:attrNameLst>
                                          <p:attrName>style.visibility</p:attrName>
                                        </p:attrNameLst>
                                      </p:cBhvr>
                                      <p:to>
                                        <p:strVal val="visible"/>
                                      </p:to>
                                    </p:set>
                                    <p:anim calcmode="lin" valueType="num">
                                      <p:cBhvr additive="base">
                                        <p:cTn id="33" dur="500" fill="hold"/>
                                        <p:tgtEl>
                                          <p:spTgt spid="187395">
                                            <p:txEl>
                                              <p:pRg st="8" end="8"/>
                                            </p:txEl>
                                          </p:spTgt>
                                        </p:tgtEl>
                                        <p:attrNameLst>
                                          <p:attrName>ppt_x</p:attrName>
                                        </p:attrNameLst>
                                      </p:cBhvr>
                                      <p:tavLst>
                                        <p:tav tm="0">
                                          <p:val>
                                            <p:strVal val="1+#ppt_w/2"/>
                                          </p:val>
                                        </p:tav>
                                        <p:tav tm="100000">
                                          <p:val>
                                            <p:strVal val="#ppt_x"/>
                                          </p:val>
                                        </p:tav>
                                      </p:tavLst>
                                    </p:anim>
                                    <p:anim calcmode="lin" valueType="num">
                                      <p:cBhvr additive="base">
                                        <p:cTn id="34" dur="500" fill="hold"/>
                                        <p:tgtEl>
                                          <p:spTgt spid="187395">
                                            <p:txEl>
                                              <p:pRg st="8" end="8"/>
                                            </p:txEl>
                                          </p:spTgt>
                                        </p:tgtEl>
                                        <p:attrNameLst>
                                          <p:attrName>ppt_y</p:attrName>
                                        </p:attrNameLst>
                                      </p:cBhvr>
                                      <p:tavLst>
                                        <p:tav tm="0">
                                          <p:val>
                                            <p:strVal val="#ppt_y"/>
                                          </p:val>
                                        </p:tav>
                                        <p:tav tm="100000">
                                          <p:val>
                                            <p:strVal val="#ppt_y"/>
                                          </p:val>
                                        </p:tav>
                                      </p:tavLst>
                                    </p:anim>
                                  </p:childTnLst>
                                </p:cTn>
                              </p:par>
                              <p:par>
                                <p:cTn id="35" presetID="2" presetClass="entr" presetSubtype="2" fill="hold" nodeType="withEffect">
                                  <p:stCondLst>
                                    <p:cond delay="0"/>
                                  </p:stCondLst>
                                  <p:childTnLst>
                                    <p:set>
                                      <p:cBhvr>
                                        <p:cTn id="36" dur="1" fill="hold">
                                          <p:stCondLst>
                                            <p:cond delay="0"/>
                                          </p:stCondLst>
                                        </p:cTn>
                                        <p:tgtEl>
                                          <p:spTgt spid="187395">
                                            <p:txEl>
                                              <p:pRg st="9" end="9"/>
                                            </p:txEl>
                                          </p:spTgt>
                                        </p:tgtEl>
                                        <p:attrNameLst>
                                          <p:attrName>style.visibility</p:attrName>
                                        </p:attrNameLst>
                                      </p:cBhvr>
                                      <p:to>
                                        <p:strVal val="visible"/>
                                      </p:to>
                                    </p:set>
                                    <p:anim calcmode="lin" valueType="num">
                                      <p:cBhvr additive="base">
                                        <p:cTn id="37" dur="500" fill="hold"/>
                                        <p:tgtEl>
                                          <p:spTgt spid="187395">
                                            <p:txEl>
                                              <p:pRg st="9" end="9"/>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187395">
                                            <p:txEl>
                                              <p:pRg st="9" end="9"/>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8418" name="Object 2"/>
          <p:cNvGraphicFramePr>
            <a:graphicFrameLocks noGrp="1" noChangeAspect="1"/>
          </p:cNvGraphicFramePr>
          <p:nvPr>
            <p:ph type="tbl" idx="1"/>
            <p:extLst>
              <p:ext uri="{D42A27DB-BD31-4B8C-83A1-F6EECF244321}">
                <p14:modId xmlns:p14="http://schemas.microsoft.com/office/powerpoint/2010/main" val="3309472092"/>
              </p:ext>
            </p:extLst>
          </p:nvPr>
        </p:nvGraphicFramePr>
        <p:xfrm>
          <a:off x="1310366" y="138794"/>
          <a:ext cx="9270547" cy="6704780"/>
        </p:xfrm>
        <a:graphic>
          <a:graphicData uri="http://schemas.openxmlformats.org/presentationml/2006/ole">
            <mc:AlternateContent xmlns:mc="http://schemas.openxmlformats.org/markup-compatibility/2006">
              <mc:Choice xmlns:v="urn:schemas-microsoft-com:vml" Requires="v">
                <p:oleObj spid="_x0000_s8200" name="Document" r:id="rId4" imgW="9088022" imgH="6572573" progId="Word.Document.8">
                  <p:embed/>
                </p:oleObj>
              </mc:Choice>
              <mc:Fallback>
                <p:oleObj name="Document" r:id="rId4" imgW="9088022" imgH="6572573" progId="Word.Document.8">
                  <p:embed/>
                  <p:pic>
                    <p:nvPicPr>
                      <p:cNvPr id="188418"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10366" y="138794"/>
                        <a:ext cx="9270547" cy="6704780"/>
                      </a:xfrm>
                      <a:prstGeom prst="rect">
                        <a:avLst/>
                      </a:prstGeom>
                    </p:spPr>
                  </p:pic>
                </p:oleObj>
              </mc:Fallback>
            </mc:AlternateContent>
          </a:graphicData>
        </a:graphic>
      </p:graphicFrame>
    </p:spTree>
    <p:extLst>
      <p:ext uri="{BB962C8B-B14F-4D97-AF65-F5344CB8AC3E}">
        <p14:creationId xmlns:p14="http://schemas.microsoft.com/office/powerpoint/2010/main" val="576670884"/>
      </p:ext>
    </p:extLst>
  </p:cSld>
  <p:clrMapOvr>
    <a:masterClrMapping/>
  </p:clrMapOvr>
  <p:transition>
    <p:wipe dir="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AutoShape 2"/>
          <p:cNvSpPr>
            <a:spLocks noChangeArrowheads="1"/>
          </p:cNvSpPr>
          <p:nvPr/>
        </p:nvSpPr>
        <p:spPr bwMode="auto">
          <a:xfrm>
            <a:off x="4610100" y="1981200"/>
            <a:ext cx="3094038" cy="3048000"/>
          </a:xfrm>
          <a:prstGeom prst="pentagon">
            <a:avLst/>
          </a:prstGeom>
          <a:solidFill>
            <a:srgbClr val="FF9900"/>
          </a:solidFill>
          <a:ln w="12700">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nchorCtr="1"/>
          <a:lstStyle/>
          <a:p>
            <a:pPr algn="ctr">
              <a:spcAft>
                <a:spcPct val="20000"/>
              </a:spcAft>
              <a:buClr>
                <a:srgbClr val="F6BF69"/>
              </a:buClr>
              <a:buSzPct val="90000"/>
              <a:buFont typeface="Monotype Sorts" pitchFamily="2" charset="2"/>
              <a:buNone/>
            </a:pPr>
            <a:r>
              <a:rPr lang="en-GB" altLang="en-US" dirty="0">
                <a:latin typeface="Tahoma" panose="020B0604030504040204" pitchFamily="34" charset="0"/>
              </a:rPr>
              <a:t>Strategy-focused</a:t>
            </a:r>
          </a:p>
          <a:p>
            <a:pPr algn="ctr">
              <a:spcAft>
                <a:spcPct val="20000"/>
              </a:spcAft>
              <a:buClr>
                <a:srgbClr val="F6BF69"/>
              </a:buClr>
              <a:buSzPct val="90000"/>
              <a:buFont typeface="Monotype Sorts" pitchFamily="2" charset="2"/>
              <a:buNone/>
            </a:pPr>
            <a:r>
              <a:rPr lang="en-GB" altLang="en-US" dirty="0">
                <a:latin typeface="Tahoma" panose="020B0604030504040204" pitchFamily="34" charset="0"/>
              </a:rPr>
              <a:t>organisations</a:t>
            </a:r>
          </a:p>
        </p:txBody>
      </p:sp>
      <p:sp>
        <p:nvSpPr>
          <p:cNvPr id="4" name="Titolo 3"/>
          <p:cNvSpPr>
            <a:spLocks noGrp="1"/>
          </p:cNvSpPr>
          <p:nvPr>
            <p:ph type="title"/>
          </p:nvPr>
        </p:nvSpPr>
        <p:spPr/>
        <p:txBody>
          <a:bodyPr/>
          <a:lstStyle/>
          <a:p>
            <a:r>
              <a:rPr lang="en-GB" altLang="en-US" dirty="0"/>
              <a:t>The BSC business management </a:t>
            </a:r>
            <a:r>
              <a:rPr lang="en-GB" altLang="en-US" dirty="0" smtClean="0"/>
              <a:t>approach</a:t>
            </a:r>
            <a:endParaRPr lang="it-IT" dirty="0"/>
          </a:p>
        </p:txBody>
      </p:sp>
    </p:spTree>
    <p:extLst>
      <p:ext uri="{BB962C8B-B14F-4D97-AF65-F5344CB8AC3E}">
        <p14:creationId xmlns:p14="http://schemas.microsoft.com/office/powerpoint/2010/main" val="3536873359"/>
      </p:ext>
    </p:extLst>
  </p:cSld>
  <p:clrMapOvr>
    <a:masterClrMapping/>
  </p:clrMapOvr>
  <p:transition>
    <p:wipe dir="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Text Box 2"/>
          <p:cNvSpPr txBox="1">
            <a:spLocks noChangeArrowheads="1"/>
          </p:cNvSpPr>
          <p:nvPr/>
        </p:nvSpPr>
        <p:spPr bwMode="auto">
          <a:xfrm>
            <a:off x="7783513" y="1808164"/>
            <a:ext cx="2070888" cy="1034129"/>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pPr>
              <a:spcAft>
                <a:spcPct val="20000"/>
              </a:spcAft>
              <a:buClr>
                <a:srgbClr val="F6BF69"/>
              </a:buClr>
              <a:buSzPct val="90000"/>
              <a:buFont typeface="Monotype Sorts" pitchFamily="2" charset="2"/>
              <a:buNone/>
            </a:pPr>
            <a:r>
              <a:rPr lang="en-GB" altLang="en-US">
                <a:solidFill>
                  <a:srgbClr val="3333CC"/>
                </a:solidFill>
                <a:latin typeface="Tahoma" panose="020B0604030504040204" pitchFamily="34" charset="0"/>
              </a:rPr>
              <a:t>Translate strategy </a:t>
            </a:r>
          </a:p>
          <a:p>
            <a:pPr>
              <a:spcAft>
                <a:spcPct val="20000"/>
              </a:spcAft>
              <a:buClr>
                <a:srgbClr val="F6BF69"/>
              </a:buClr>
              <a:buSzPct val="90000"/>
              <a:buFont typeface="Monotype Sorts" pitchFamily="2" charset="2"/>
              <a:buNone/>
            </a:pPr>
            <a:r>
              <a:rPr lang="en-GB" altLang="en-US">
                <a:solidFill>
                  <a:srgbClr val="3333CC"/>
                </a:solidFill>
                <a:latin typeface="Tahoma" panose="020B0604030504040204" pitchFamily="34" charset="0"/>
              </a:rPr>
              <a:t>into operational </a:t>
            </a:r>
          </a:p>
          <a:p>
            <a:pPr>
              <a:spcAft>
                <a:spcPct val="20000"/>
              </a:spcAft>
              <a:buClr>
                <a:srgbClr val="F6BF69"/>
              </a:buClr>
              <a:buSzPct val="90000"/>
              <a:buFont typeface="Monotype Sorts" pitchFamily="2" charset="2"/>
              <a:buNone/>
            </a:pPr>
            <a:r>
              <a:rPr lang="en-GB" altLang="en-US">
                <a:solidFill>
                  <a:srgbClr val="3333CC"/>
                </a:solidFill>
                <a:latin typeface="Tahoma" panose="020B0604030504040204" pitchFamily="34" charset="0"/>
              </a:rPr>
              <a:t>terms</a:t>
            </a:r>
          </a:p>
        </p:txBody>
      </p:sp>
      <p:sp>
        <p:nvSpPr>
          <p:cNvPr id="192515" name="AutoShape 3"/>
          <p:cNvSpPr>
            <a:spLocks noChangeArrowheads="1"/>
          </p:cNvSpPr>
          <p:nvPr/>
        </p:nvSpPr>
        <p:spPr bwMode="auto">
          <a:xfrm>
            <a:off x="4619625" y="1981200"/>
            <a:ext cx="3094038" cy="3048000"/>
          </a:xfrm>
          <a:prstGeom prst="pentagon">
            <a:avLst/>
          </a:prstGeom>
          <a:solidFill>
            <a:srgbClr val="FF9900"/>
          </a:solidFill>
          <a:ln w="12700">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nchorCtr="1"/>
          <a:lstStyle/>
          <a:p>
            <a:pPr algn="ctr">
              <a:spcAft>
                <a:spcPct val="20000"/>
              </a:spcAft>
              <a:buClr>
                <a:srgbClr val="F6BF69"/>
              </a:buClr>
              <a:buSzPct val="90000"/>
              <a:buFont typeface="Monotype Sorts" pitchFamily="2" charset="2"/>
              <a:buNone/>
            </a:pPr>
            <a:r>
              <a:rPr lang="en-GB" altLang="en-US">
                <a:solidFill>
                  <a:schemeClr val="accent2"/>
                </a:solidFill>
                <a:latin typeface="Tahoma" panose="020B0604030504040204" pitchFamily="34" charset="0"/>
              </a:rPr>
              <a:t>Strategy-focused</a:t>
            </a:r>
          </a:p>
          <a:p>
            <a:pPr algn="ctr">
              <a:spcAft>
                <a:spcPct val="20000"/>
              </a:spcAft>
              <a:buClr>
                <a:srgbClr val="F6BF69"/>
              </a:buClr>
              <a:buSzPct val="90000"/>
              <a:buFont typeface="Monotype Sorts" pitchFamily="2" charset="2"/>
              <a:buNone/>
            </a:pPr>
            <a:r>
              <a:rPr lang="en-GB" altLang="en-US">
                <a:solidFill>
                  <a:schemeClr val="accent2"/>
                </a:solidFill>
                <a:latin typeface="Tahoma" panose="020B0604030504040204" pitchFamily="34" charset="0"/>
              </a:rPr>
              <a:t>organisations</a:t>
            </a:r>
          </a:p>
        </p:txBody>
      </p:sp>
      <p:sp>
        <p:nvSpPr>
          <p:cNvPr id="2" name="Titolo 1"/>
          <p:cNvSpPr>
            <a:spLocks noGrp="1"/>
          </p:cNvSpPr>
          <p:nvPr>
            <p:ph type="title"/>
          </p:nvPr>
        </p:nvSpPr>
        <p:spPr/>
        <p:txBody>
          <a:bodyPr/>
          <a:lstStyle/>
          <a:p>
            <a:r>
              <a:rPr lang="en-US" dirty="0" smtClean="0"/>
              <a:t>The BSC business management approach</a:t>
            </a:r>
            <a:endParaRPr lang="it-IT" dirty="0"/>
          </a:p>
        </p:txBody>
      </p:sp>
    </p:spTree>
    <p:extLst>
      <p:ext uri="{BB962C8B-B14F-4D97-AF65-F5344CB8AC3E}">
        <p14:creationId xmlns:p14="http://schemas.microsoft.com/office/powerpoint/2010/main" val="2158251278"/>
      </p:ext>
    </p:extLst>
  </p:cSld>
  <p:clrMapOvr>
    <a:masterClrMapping/>
  </p:clrMapOvr>
  <p:transition>
    <p:wipe dir="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AutoShape 2"/>
          <p:cNvSpPr>
            <a:spLocks noChangeArrowheads="1"/>
          </p:cNvSpPr>
          <p:nvPr/>
        </p:nvSpPr>
        <p:spPr bwMode="auto">
          <a:xfrm>
            <a:off x="4619625" y="1981200"/>
            <a:ext cx="3094038" cy="3048000"/>
          </a:xfrm>
          <a:prstGeom prst="pentagon">
            <a:avLst/>
          </a:prstGeom>
          <a:solidFill>
            <a:srgbClr val="FF9900"/>
          </a:solidFill>
          <a:ln w="12700">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nchorCtr="1"/>
          <a:lstStyle/>
          <a:p>
            <a:pPr algn="ctr">
              <a:spcAft>
                <a:spcPct val="20000"/>
              </a:spcAft>
              <a:buClr>
                <a:srgbClr val="F6BF69"/>
              </a:buClr>
              <a:buSzPct val="90000"/>
              <a:buFont typeface="Monotype Sorts" pitchFamily="2" charset="2"/>
              <a:buNone/>
            </a:pPr>
            <a:r>
              <a:rPr lang="en-GB" altLang="en-US" dirty="0">
                <a:latin typeface="Tahoma" panose="020B0604030504040204" pitchFamily="34" charset="0"/>
              </a:rPr>
              <a:t>Strategy-focused</a:t>
            </a:r>
          </a:p>
          <a:p>
            <a:pPr algn="ctr">
              <a:spcAft>
                <a:spcPct val="20000"/>
              </a:spcAft>
              <a:buClr>
                <a:srgbClr val="F6BF69"/>
              </a:buClr>
              <a:buSzPct val="90000"/>
              <a:buFont typeface="Monotype Sorts" pitchFamily="2" charset="2"/>
              <a:buNone/>
            </a:pPr>
            <a:r>
              <a:rPr lang="en-GB" altLang="en-US" dirty="0">
                <a:latin typeface="Tahoma" panose="020B0604030504040204" pitchFamily="34" charset="0"/>
              </a:rPr>
              <a:t>organisations</a:t>
            </a:r>
          </a:p>
        </p:txBody>
      </p:sp>
      <p:sp>
        <p:nvSpPr>
          <p:cNvPr id="194563" name="Text Box 3"/>
          <p:cNvSpPr txBox="1">
            <a:spLocks noChangeArrowheads="1"/>
          </p:cNvSpPr>
          <p:nvPr/>
        </p:nvSpPr>
        <p:spPr bwMode="auto">
          <a:xfrm>
            <a:off x="7554914" y="3984626"/>
            <a:ext cx="1681101" cy="1194173"/>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pPr>
              <a:spcAft>
                <a:spcPct val="20000"/>
              </a:spcAft>
              <a:buClr>
                <a:srgbClr val="F6BF69"/>
              </a:buClr>
              <a:buSzPct val="90000"/>
              <a:buFont typeface="Monotype Sorts" pitchFamily="2" charset="2"/>
              <a:buNone/>
            </a:pPr>
            <a:r>
              <a:rPr lang="en-GB" altLang="en-US" dirty="0">
                <a:solidFill>
                  <a:srgbClr val="009900"/>
                </a:solidFill>
                <a:latin typeface="Tahoma" panose="020B0604030504040204" pitchFamily="34" charset="0"/>
              </a:rPr>
              <a:t>Align the </a:t>
            </a:r>
          </a:p>
          <a:p>
            <a:pPr>
              <a:spcAft>
                <a:spcPct val="20000"/>
              </a:spcAft>
              <a:buClr>
                <a:srgbClr val="F6BF69"/>
              </a:buClr>
              <a:buSzPct val="90000"/>
              <a:buFont typeface="Monotype Sorts" pitchFamily="2" charset="2"/>
              <a:buNone/>
            </a:pPr>
            <a:r>
              <a:rPr lang="en-GB" altLang="en-US" dirty="0" smtClean="0">
                <a:solidFill>
                  <a:srgbClr val="009900"/>
                </a:solidFill>
                <a:latin typeface="Tahoma" panose="020B0604030504040204" pitchFamily="34" charset="0"/>
              </a:rPr>
              <a:t>Organisation</a:t>
            </a:r>
            <a:br>
              <a:rPr lang="en-GB" altLang="en-US" dirty="0" smtClean="0">
                <a:solidFill>
                  <a:srgbClr val="009900"/>
                </a:solidFill>
                <a:latin typeface="Tahoma" panose="020B0604030504040204" pitchFamily="34" charset="0"/>
              </a:rPr>
            </a:br>
            <a:r>
              <a:rPr lang="en-GB" altLang="en-US" dirty="0" smtClean="0">
                <a:solidFill>
                  <a:srgbClr val="009900"/>
                </a:solidFill>
                <a:latin typeface="Tahoma" panose="020B0604030504040204" pitchFamily="34" charset="0"/>
              </a:rPr>
              <a:t>to </a:t>
            </a:r>
            <a:r>
              <a:rPr lang="en-GB" altLang="en-US" dirty="0">
                <a:solidFill>
                  <a:srgbClr val="009900"/>
                </a:solidFill>
                <a:latin typeface="Tahoma" panose="020B0604030504040204" pitchFamily="34" charset="0"/>
              </a:rPr>
              <a:t>the strategy</a:t>
            </a:r>
            <a:endParaRPr lang="en-GB" altLang="en-US" sz="3200" dirty="0">
              <a:solidFill>
                <a:srgbClr val="009900"/>
              </a:solidFill>
              <a:latin typeface="Tahoma" panose="020B0604030504040204" pitchFamily="34" charset="0"/>
            </a:endParaRPr>
          </a:p>
        </p:txBody>
      </p:sp>
      <p:sp>
        <p:nvSpPr>
          <p:cNvPr id="194564" name="Rectangle 4"/>
          <p:cNvSpPr>
            <a:spLocks noChangeArrowheads="1"/>
          </p:cNvSpPr>
          <p:nvPr/>
        </p:nvSpPr>
        <p:spPr bwMode="auto">
          <a:xfrm>
            <a:off x="7554914" y="2125663"/>
            <a:ext cx="1430337"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107763" dir="2700000" algn="ctr" rotWithShape="0">
                    <a:schemeClr val="tx1"/>
                  </a:outerShdw>
                </a:effectLst>
              </a14:hiddenEffects>
            </a:ext>
          </a:extLst>
        </p:spPr>
        <p:txBody>
          <a:bodyPr wrap="none">
            <a:spAutoFit/>
          </a:bodyP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r>
              <a:rPr lang="en-GB" altLang="en-US">
                <a:solidFill>
                  <a:srgbClr val="3333CC"/>
                </a:solidFill>
                <a:latin typeface="Tahoma" panose="020B0604030504040204" pitchFamily="34" charset="0"/>
              </a:rPr>
              <a:t>Translate</a:t>
            </a:r>
          </a:p>
        </p:txBody>
      </p:sp>
      <p:sp>
        <p:nvSpPr>
          <p:cNvPr id="2" name="Titolo 1"/>
          <p:cNvSpPr>
            <a:spLocks noGrp="1"/>
          </p:cNvSpPr>
          <p:nvPr>
            <p:ph type="title"/>
          </p:nvPr>
        </p:nvSpPr>
        <p:spPr/>
        <p:txBody>
          <a:bodyPr/>
          <a:lstStyle/>
          <a:p>
            <a:r>
              <a:rPr lang="en-GB" altLang="en-US" dirty="0"/>
              <a:t>The BSC business management </a:t>
            </a:r>
            <a:r>
              <a:rPr lang="en-GB" altLang="en-US" dirty="0" smtClean="0"/>
              <a:t>approach</a:t>
            </a:r>
            <a:endParaRPr lang="it-IT" dirty="0"/>
          </a:p>
        </p:txBody>
      </p:sp>
    </p:spTree>
    <p:extLst>
      <p:ext uri="{BB962C8B-B14F-4D97-AF65-F5344CB8AC3E}">
        <p14:creationId xmlns:p14="http://schemas.microsoft.com/office/powerpoint/2010/main" val="4171554282"/>
      </p:ext>
    </p:extLst>
  </p:cSld>
  <p:clrMapOvr>
    <a:masterClrMapping/>
  </p:clrMapOvr>
  <p:transition>
    <p:wipe dir="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AutoShape 2"/>
          <p:cNvSpPr>
            <a:spLocks noChangeArrowheads="1"/>
          </p:cNvSpPr>
          <p:nvPr/>
        </p:nvSpPr>
        <p:spPr bwMode="auto">
          <a:xfrm>
            <a:off x="4619625" y="1981200"/>
            <a:ext cx="3094038" cy="3048000"/>
          </a:xfrm>
          <a:prstGeom prst="pentagon">
            <a:avLst/>
          </a:prstGeom>
          <a:solidFill>
            <a:srgbClr val="FF9900"/>
          </a:solidFill>
          <a:ln w="12700">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nchorCtr="1"/>
          <a:lstStyle/>
          <a:p>
            <a:pPr algn="ctr">
              <a:spcAft>
                <a:spcPct val="20000"/>
              </a:spcAft>
              <a:buClr>
                <a:srgbClr val="F6BF69"/>
              </a:buClr>
              <a:buSzPct val="90000"/>
              <a:buFont typeface="Monotype Sorts" pitchFamily="2" charset="2"/>
              <a:buNone/>
            </a:pPr>
            <a:r>
              <a:rPr lang="en-GB" altLang="en-US" dirty="0">
                <a:latin typeface="Tahoma" panose="020B0604030504040204" pitchFamily="34" charset="0"/>
              </a:rPr>
              <a:t>Strategy-focused</a:t>
            </a:r>
          </a:p>
          <a:p>
            <a:pPr algn="ctr">
              <a:spcAft>
                <a:spcPct val="20000"/>
              </a:spcAft>
              <a:buClr>
                <a:srgbClr val="F6BF69"/>
              </a:buClr>
              <a:buSzPct val="90000"/>
              <a:buFont typeface="Monotype Sorts" pitchFamily="2" charset="2"/>
              <a:buNone/>
            </a:pPr>
            <a:r>
              <a:rPr lang="en-GB" altLang="en-US" dirty="0">
                <a:latin typeface="Tahoma" panose="020B0604030504040204" pitchFamily="34" charset="0"/>
              </a:rPr>
              <a:t>organisations</a:t>
            </a:r>
          </a:p>
        </p:txBody>
      </p:sp>
      <p:sp>
        <p:nvSpPr>
          <p:cNvPr id="196611" name="Rectangle 3"/>
          <p:cNvSpPr>
            <a:spLocks noChangeArrowheads="1"/>
          </p:cNvSpPr>
          <p:nvPr/>
        </p:nvSpPr>
        <p:spPr bwMode="auto">
          <a:xfrm>
            <a:off x="7554914" y="2125663"/>
            <a:ext cx="1430337"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107763" dir="2700000" algn="ctr" rotWithShape="0">
                    <a:schemeClr val="tx1"/>
                  </a:outerShdw>
                </a:effectLst>
              </a14:hiddenEffects>
            </a:ext>
          </a:extLst>
        </p:spPr>
        <p:txBody>
          <a:bodyPr wrap="none">
            <a:spAutoFit/>
          </a:bodyP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r>
              <a:rPr lang="en-GB" altLang="en-US">
                <a:solidFill>
                  <a:srgbClr val="3333CC"/>
                </a:solidFill>
                <a:latin typeface="Tahoma" panose="020B0604030504040204" pitchFamily="34" charset="0"/>
              </a:rPr>
              <a:t>Translate</a:t>
            </a:r>
          </a:p>
        </p:txBody>
      </p:sp>
      <p:sp>
        <p:nvSpPr>
          <p:cNvPr id="196612" name="Text Box 4"/>
          <p:cNvSpPr txBox="1">
            <a:spLocks noChangeArrowheads="1"/>
          </p:cNvSpPr>
          <p:nvPr/>
        </p:nvSpPr>
        <p:spPr bwMode="auto">
          <a:xfrm>
            <a:off x="4734403" y="5203826"/>
            <a:ext cx="3072444" cy="701731"/>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pPr algn="ctr">
              <a:spcAft>
                <a:spcPct val="20000"/>
              </a:spcAft>
              <a:buClr>
                <a:srgbClr val="F6BF69"/>
              </a:buClr>
              <a:buSzPct val="90000"/>
              <a:buFont typeface="Monotype Sorts" pitchFamily="2" charset="2"/>
              <a:buNone/>
            </a:pPr>
            <a:r>
              <a:rPr lang="en-GB" altLang="en-US">
                <a:solidFill>
                  <a:srgbClr val="FF33CC"/>
                </a:solidFill>
                <a:latin typeface="Tahoma" panose="020B0604030504040204" pitchFamily="34" charset="0"/>
              </a:rPr>
              <a:t>Motivate by making strategy</a:t>
            </a:r>
          </a:p>
          <a:p>
            <a:pPr algn="ctr">
              <a:spcAft>
                <a:spcPct val="20000"/>
              </a:spcAft>
              <a:buClr>
                <a:srgbClr val="F6BF69"/>
              </a:buClr>
              <a:buSzPct val="90000"/>
              <a:buFont typeface="Monotype Sorts" pitchFamily="2" charset="2"/>
              <a:buNone/>
            </a:pPr>
            <a:r>
              <a:rPr lang="en-GB" altLang="en-US">
                <a:solidFill>
                  <a:srgbClr val="FF33CC"/>
                </a:solidFill>
                <a:latin typeface="Tahoma" panose="020B0604030504040204" pitchFamily="34" charset="0"/>
              </a:rPr>
              <a:t>everyone’s everyday job</a:t>
            </a:r>
          </a:p>
        </p:txBody>
      </p:sp>
      <p:sp>
        <p:nvSpPr>
          <p:cNvPr id="196613" name="Rectangle 5"/>
          <p:cNvSpPr>
            <a:spLocks noChangeArrowheads="1"/>
          </p:cNvSpPr>
          <p:nvPr/>
        </p:nvSpPr>
        <p:spPr bwMode="auto">
          <a:xfrm>
            <a:off x="7943850" y="3802063"/>
            <a:ext cx="84455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107763" dir="2700000" algn="ctr" rotWithShape="0">
                    <a:schemeClr val="tx1"/>
                  </a:outerShdw>
                </a:effectLst>
              </a14:hiddenEffects>
            </a:ext>
          </a:extLst>
        </p:spPr>
        <p:txBody>
          <a:bodyPr wrap="none">
            <a:spAutoFit/>
          </a:bodyP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r>
              <a:rPr lang="en-GB" altLang="en-US">
                <a:solidFill>
                  <a:srgbClr val="009900"/>
                </a:solidFill>
                <a:latin typeface="Tahoma" panose="020B0604030504040204" pitchFamily="34" charset="0"/>
              </a:rPr>
              <a:t>Align</a:t>
            </a:r>
          </a:p>
        </p:txBody>
      </p:sp>
      <p:sp>
        <p:nvSpPr>
          <p:cNvPr id="2" name="Titolo 1"/>
          <p:cNvSpPr>
            <a:spLocks noGrp="1"/>
          </p:cNvSpPr>
          <p:nvPr>
            <p:ph type="title"/>
          </p:nvPr>
        </p:nvSpPr>
        <p:spPr/>
        <p:txBody>
          <a:bodyPr/>
          <a:lstStyle/>
          <a:p>
            <a:r>
              <a:rPr lang="en-GB" altLang="en-US" dirty="0"/>
              <a:t>The BSC business management </a:t>
            </a:r>
            <a:r>
              <a:rPr lang="en-GB" altLang="en-US" dirty="0" smtClean="0"/>
              <a:t>approach</a:t>
            </a:r>
            <a:endParaRPr lang="it-IT" dirty="0"/>
          </a:p>
        </p:txBody>
      </p:sp>
    </p:spTree>
    <p:extLst>
      <p:ext uri="{BB962C8B-B14F-4D97-AF65-F5344CB8AC3E}">
        <p14:creationId xmlns:p14="http://schemas.microsoft.com/office/powerpoint/2010/main" val="188624129"/>
      </p:ext>
    </p:extLst>
  </p:cSld>
  <p:clrMapOvr>
    <a:masterClrMapping/>
  </p:clrMapOvr>
  <p:transition>
    <p:wipe dir="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AutoShape 2"/>
          <p:cNvSpPr>
            <a:spLocks noChangeArrowheads="1"/>
          </p:cNvSpPr>
          <p:nvPr/>
        </p:nvSpPr>
        <p:spPr bwMode="auto">
          <a:xfrm>
            <a:off x="4619625" y="1981200"/>
            <a:ext cx="3094038" cy="3048000"/>
          </a:xfrm>
          <a:prstGeom prst="pentagon">
            <a:avLst/>
          </a:prstGeom>
          <a:solidFill>
            <a:srgbClr val="FF9900"/>
          </a:solidFill>
          <a:ln w="12700">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nchorCtr="1"/>
          <a:lstStyle/>
          <a:p>
            <a:pPr algn="ctr">
              <a:spcAft>
                <a:spcPct val="20000"/>
              </a:spcAft>
              <a:buClr>
                <a:srgbClr val="F6BF69"/>
              </a:buClr>
              <a:buSzPct val="90000"/>
              <a:buFont typeface="Monotype Sorts" pitchFamily="2" charset="2"/>
              <a:buNone/>
            </a:pPr>
            <a:r>
              <a:rPr lang="en-GB" altLang="en-US" dirty="0">
                <a:latin typeface="Tahoma" panose="020B0604030504040204" pitchFamily="34" charset="0"/>
              </a:rPr>
              <a:t>Strategy-focused</a:t>
            </a:r>
          </a:p>
          <a:p>
            <a:pPr algn="ctr">
              <a:spcAft>
                <a:spcPct val="20000"/>
              </a:spcAft>
              <a:buClr>
                <a:srgbClr val="F6BF69"/>
              </a:buClr>
              <a:buSzPct val="90000"/>
              <a:buFont typeface="Monotype Sorts" pitchFamily="2" charset="2"/>
              <a:buNone/>
            </a:pPr>
            <a:r>
              <a:rPr lang="en-GB" altLang="en-US" dirty="0">
                <a:latin typeface="Tahoma" panose="020B0604030504040204" pitchFamily="34" charset="0"/>
              </a:rPr>
              <a:t>organisations</a:t>
            </a:r>
          </a:p>
        </p:txBody>
      </p:sp>
      <p:sp>
        <p:nvSpPr>
          <p:cNvPr id="198659" name="Rectangle 3"/>
          <p:cNvSpPr>
            <a:spLocks noChangeArrowheads="1"/>
          </p:cNvSpPr>
          <p:nvPr/>
        </p:nvSpPr>
        <p:spPr bwMode="auto">
          <a:xfrm>
            <a:off x="7554914" y="2125663"/>
            <a:ext cx="1430337"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107763" dir="2700000" algn="ctr" rotWithShape="0">
                    <a:schemeClr val="tx1"/>
                  </a:outerShdw>
                </a:effectLst>
              </a14:hiddenEffects>
            </a:ext>
          </a:extLst>
        </p:spPr>
        <p:txBody>
          <a:bodyPr wrap="none">
            <a:spAutoFit/>
          </a:bodyP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r>
              <a:rPr lang="en-GB" altLang="en-US">
                <a:solidFill>
                  <a:srgbClr val="3333CC"/>
                </a:solidFill>
                <a:latin typeface="Tahoma" panose="020B0604030504040204" pitchFamily="34" charset="0"/>
              </a:rPr>
              <a:t>Translate</a:t>
            </a:r>
          </a:p>
        </p:txBody>
      </p:sp>
      <p:sp>
        <p:nvSpPr>
          <p:cNvPr id="198660" name="Rectangle 4"/>
          <p:cNvSpPr>
            <a:spLocks noChangeArrowheads="1"/>
          </p:cNvSpPr>
          <p:nvPr/>
        </p:nvSpPr>
        <p:spPr bwMode="auto">
          <a:xfrm>
            <a:off x="7943850" y="3802063"/>
            <a:ext cx="84455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107763" dir="2700000" algn="ctr" rotWithShape="0">
                    <a:schemeClr val="tx1"/>
                  </a:outerShdw>
                </a:effectLst>
              </a14:hiddenEffects>
            </a:ext>
          </a:extLst>
        </p:spPr>
        <p:txBody>
          <a:bodyPr wrap="none">
            <a:spAutoFit/>
          </a:bodyP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r>
              <a:rPr lang="en-GB" altLang="en-US">
                <a:solidFill>
                  <a:srgbClr val="009900"/>
                </a:solidFill>
                <a:latin typeface="Tahoma" panose="020B0604030504040204" pitchFamily="34" charset="0"/>
              </a:rPr>
              <a:t>Align</a:t>
            </a:r>
          </a:p>
        </p:txBody>
      </p:sp>
      <p:sp>
        <p:nvSpPr>
          <p:cNvPr id="198661" name="Rectangle 5"/>
          <p:cNvSpPr>
            <a:spLocks noChangeArrowheads="1"/>
          </p:cNvSpPr>
          <p:nvPr/>
        </p:nvSpPr>
        <p:spPr bwMode="auto">
          <a:xfrm>
            <a:off x="5430839" y="5249863"/>
            <a:ext cx="1330325"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107763" dir="2700000" algn="ctr" rotWithShape="0">
                    <a:schemeClr val="tx1"/>
                  </a:outerShdw>
                </a:effectLst>
              </a14:hiddenEffects>
            </a:ext>
          </a:extLst>
        </p:spPr>
        <p:txBody>
          <a:bodyPr wrap="none">
            <a:spAutoFit/>
          </a:bodyP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r>
              <a:rPr lang="en-GB" altLang="en-US">
                <a:solidFill>
                  <a:srgbClr val="FF33CC"/>
                </a:solidFill>
                <a:latin typeface="Tahoma" panose="020B0604030504040204" pitchFamily="34" charset="0"/>
              </a:rPr>
              <a:t>Motivate</a:t>
            </a:r>
          </a:p>
        </p:txBody>
      </p:sp>
      <p:sp>
        <p:nvSpPr>
          <p:cNvPr id="198662" name="Text Box 6"/>
          <p:cNvSpPr txBox="1">
            <a:spLocks noChangeArrowheads="1"/>
          </p:cNvSpPr>
          <p:nvPr/>
        </p:nvSpPr>
        <p:spPr bwMode="auto">
          <a:xfrm>
            <a:off x="2133601" y="3675063"/>
            <a:ext cx="1820883" cy="1366528"/>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pPr>
              <a:spcAft>
                <a:spcPct val="20000"/>
              </a:spcAft>
              <a:buClr>
                <a:srgbClr val="F6BF69"/>
              </a:buClr>
              <a:buSzPct val="90000"/>
              <a:buFont typeface="Monotype Sorts" pitchFamily="2" charset="2"/>
              <a:buNone/>
            </a:pPr>
            <a:r>
              <a:rPr lang="en-GB" altLang="en-US">
                <a:solidFill>
                  <a:srgbClr val="CC3300"/>
                </a:solidFill>
                <a:latin typeface="Tahoma" panose="020B0604030504040204" pitchFamily="34" charset="0"/>
              </a:rPr>
              <a:t>Adapt and </a:t>
            </a:r>
          </a:p>
          <a:p>
            <a:pPr>
              <a:spcAft>
                <a:spcPct val="20000"/>
              </a:spcAft>
              <a:buClr>
                <a:srgbClr val="F6BF69"/>
              </a:buClr>
              <a:buSzPct val="90000"/>
              <a:buFont typeface="Monotype Sorts" pitchFamily="2" charset="2"/>
              <a:buNone/>
            </a:pPr>
            <a:r>
              <a:rPr lang="en-GB" altLang="en-US">
                <a:solidFill>
                  <a:srgbClr val="CC3300"/>
                </a:solidFill>
                <a:latin typeface="Tahoma" panose="020B0604030504040204" pitchFamily="34" charset="0"/>
              </a:rPr>
              <a:t>learn by making</a:t>
            </a:r>
          </a:p>
          <a:p>
            <a:pPr>
              <a:spcAft>
                <a:spcPct val="20000"/>
              </a:spcAft>
              <a:buClr>
                <a:srgbClr val="F6BF69"/>
              </a:buClr>
              <a:buSzPct val="90000"/>
              <a:buFont typeface="Monotype Sorts" pitchFamily="2" charset="2"/>
              <a:buNone/>
            </a:pPr>
            <a:r>
              <a:rPr lang="en-GB" altLang="en-US">
                <a:solidFill>
                  <a:srgbClr val="CC3300"/>
                </a:solidFill>
                <a:latin typeface="Tahoma" panose="020B0604030504040204" pitchFamily="34" charset="0"/>
              </a:rPr>
              <a:t>strategy </a:t>
            </a:r>
          </a:p>
          <a:p>
            <a:pPr>
              <a:spcAft>
                <a:spcPct val="20000"/>
              </a:spcAft>
              <a:buClr>
                <a:srgbClr val="F6BF69"/>
              </a:buClr>
              <a:buSzPct val="90000"/>
              <a:buFont typeface="Monotype Sorts" pitchFamily="2" charset="2"/>
              <a:buNone/>
            </a:pPr>
            <a:r>
              <a:rPr lang="en-GB" altLang="en-US">
                <a:solidFill>
                  <a:srgbClr val="CC3300"/>
                </a:solidFill>
                <a:latin typeface="Tahoma" panose="020B0604030504040204" pitchFamily="34" charset="0"/>
              </a:rPr>
              <a:t>continuous</a:t>
            </a:r>
          </a:p>
        </p:txBody>
      </p:sp>
      <p:sp>
        <p:nvSpPr>
          <p:cNvPr id="2" name="Titolo 1"/>
          <p:cNvSpPr>
            <a:spLocks noGrp="1"/>
          </p:cNvSpPr>
          <p:nvPr>
            <p:ph type="title"/>
          </p:nvPr>
        </p:nvSpPr>
        <p:spPr/>
        <p:txBody>
          <a:bodyPr/>
          <a:lstStyle/>
          <a:p>
            <a:r>
              <a:rPr lang="en-GB" altLang="en-US" dirty="0"/>
              <a:t>The BSC business management </a:t>
            </a:r>
            <a:r>
              <a:rPr lang="en-GB" altLang="en-US" dirty="0" smtClean="0"/>
              <a:t>approach</a:t>
            </a:r>
            <a:endParaRPr lang="it-IT" dirty="0"/>
          </a:p>
        </p:txBody>
      </p:sp>
    </p:spTree>
    <p:extLst>
      <p:ext uri="{BB962C8B-B14F-4D97-AF65-F5344CB8AC3E}">
        <p14:creationId xmlns:p14="http://schemas.microsoft.com/office/powerpoint/2010/main" val="1131328832"/>
      </p:ext>
    </p:extLst>
  </p:cSld>
  <p:clrMapOvr>
    <a:masterClrMapping/>
  </p:clrMapOvr>
  <p:transition>
    <p:wipe dir="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AutoShape 2"/>
          <p:cNvSpPr>
            <a:spLocks noChangeArrowheads="1"/>
          </p:cNvSpPr>
          <p:nvPr/>
        </p:nvSpPr>
        <p:spPr bwMode="auto">
          <a:xfrm>
            <a:off x="4619625" y="1981200"/>
            <a:ext cx="3094038" cy="3048000"/>
          </a:xfrm>
          <a:prstGeom prst="pentagon">
            <a:avLst/>
          </a:prstGeom>
          <a:solidFill>
            <a:srgbClr val="FF9900"/>
          </a:solidFill>
          <a:ln w="12700">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nchorCtr="1"/>
          <a:lstStyle/>
          <a:p>
            <a:pPr algn="ctr">
              <a:spcAft>
                <a:spcPct val="20000"/>
              </a:spcAft>
              <a:buClr>
                <a:srgbClr val="F6BF69"/>
              </a:buClr>
              <a:buSzPct val="90000"/>
              <a:buFont typeface="Monotype Sorts" pitchFamily="2" charset="2"/>
              <a:buNone/>
            </a:pPr>
            <a:r>
              <a:rPr lang="en-GB" altLang="en-US" dirty="0">
                <a:latin typeface="Tahoma" panose="020B0604030504040204" pitchFamily="34" charset="0"/>
              </a:rPr>
              <a:t>Strategy-Focused</a:t>
            </a:r>
          </a:p>
          <a:p>
            <a:pPr algn="ctr">
              <a:spcAft>
                <a:spcPct val="20000"/>
              </a:spcAft>
              <a:buClr>
                <a:srgbClr val="F6BF69"/>
              </a:buClr>
              <a:buSzPct val="90000"/>
              <a:buFont typeface="Monotype Sorts" pitchFamily="2" charset="2"/>
              <a:buNone/>
            </a:pPr>
            <a:r>
              <a:rPr lang="en-GB" altLang="en-US" dirty="0">
                <a:latin typeface="Tahoma" panose="020B0604030504040204" pitchFamily="34" charset="0"/>
              </a:rPr>
              <a:t>Organisations</a:t>
            </a:r>
          </a:p>
        </p:txBody>
      </p:sp>
      <p:sp>
        <p:nvSpPr>
          <p:cNvPr id="200707" name="Rectangle 3"/>
          <p:cNvSpPr>
            <a:spLocks noChangeArrowheads="1"/>
          </p:cNvSpPr>
          <p:nvPr/>
        </p:nvSpPr>
        <p:spPr bwMode="auto">
          <a:xfrm>
            <a:off x="7554914" y="2125663"/>
            <a:ext cx="1430337"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107763" dir="2700000" algn="ctr" rotWithShape="0">
                    <a:schemeClr val="tx1"/>
                  </a:outerShdw>
                </a:effectLst>
              </a14:hiddenEffects>
            </a:ext>
          </a:extLst>
        </p:spPr>
        <p:txBody>
          <a:bodyPr wrap="none">
            <a:spAutoFit/>
          </a:bodyP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r>
              <a:rPr lang="en-GB" altLang="en-US">
                <a:solidFill>
                  <a:srgbClr val="3333CC"/>
                </a:solidFill>
                <a:latin typeface="Tahoma" panose="020B0604030504040204" pitchFamily="34" charset="0"/>
              </a:rPr>
              <a:t>Translate</a:t>
            </a:r>
          </a:p>
        </p:txBody>
      </p:sp>
      <p:sp>
        <p:nvSpPr>
          <p:cNvPr id="200708" name="Rectangle 4"/>
          <p:cNvSpPr>
            <a:spLocks noChangeArrowheads="1"/>
          </p:cNvSpPr>
          <p:nvPr/>
        </p:nvSpPr>
        <p:spPr bwMode="auto">
          <a:xfrm>
            <a:off x="7943850" y="3802063"/>
            <a:ext cx="84455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107763" dir="2700000" algn="ctr" rotWithShape="0">
                    <a:schemeClr val="tx1"/>
                  </a:outerShdw>
                </a:effectLst>
              </a14:hiddenEffects>
            </a:ext>
          </a:extLst>
        </p:spPr>
        <p:txBody>
          <a:bodyPr wrap="none">
            <a:spAutoFit/>
          </a:bodyP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r>
              <a:rPr lang="en-GB" altLang="en-US">
                <a:solidFill>
                  <a:srgbClr val="009900"/>
                </a:solidFill>
                <a:latin typeface="Tahoma" panose="020B0604030504040204" pitchFamily="34" charset="0"/>
              </a:rPr>
              <a:t>Align</a:t>
            </a:r>
          </a:p>
        </p:txBody>
      </p:sp>
      <p:sp>
        <p:nvSpPr>
          <p:cNvPr id="200709" name="Rectangle 5"/>
          <p:cNvSpPr>
            <a:spLocks noChangeArrowheads="1"/>
          </p:cNvSpPr>
          <p:nvPr/>
        </p:nvSpPr>
        <p:spPr bwMode="auto">
          <a:xfrm>
            <a:off x="5430839" y="5249863"/>
            <a:ext cx="1330325"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107763" dir="2700000" algn="ctr" rotWithShape="0">
                    <a:schemeClr val="tx1"/>
                  </a:outerShdw>
                </a:effectLst>
              </a14:hiddenEffects>
            </a:ext>
          </a:extLst>
        </p:spPr>
        <p:txBody>
          <a:bodyPr wrap="none">
            <a:spAutoFit/>
          </a:bodyP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r>
              <a:rPr lang="en-GB" altLang="en-US">
                <a:solidFill>
                  <a:srgbClr val="FF33CC"/>
                </a:solidFill>
                <a:latin typeface="Tahoma" panose="020B0604030504040204" pitchFamily="34" charset="0"/>
              </a:rPr>
              <a:t>Motivate</a:t>
            </a:r>
          </a:p>
        </p:txBody>
      </p:sp>
      <p:sp>
        <p:nvSpPr>
          <p:cNvPr id="200710" name="Rectangle 6"/>
          <p:cNvSpPr>
            <a:spLocks noChangeArrowheads="1"/>
          </p:cNvSpPr>
          <p:nvPr/>
        </p:nvSpPr>
        <p:spPr bwMode="auto">
          <a:xfrm>
            <a:off x="3581400" y="3881438"/>
            <a:ext cx="9652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107763" dir="2700000" algn="ctr" rotWithShape="0">
                    <a:schemeClr val="tx1"/>
                  </a:outerShdw>
                </a:effectLst>
              </a14:hiddenEffects>
            </a:ext>
          </a:extLst>
        </p:spPr>
        <p:txBody>
          <a:bodyPr wrap="none">
            <a:spAutoFit/>
          </a:bodyP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pPr>
              <a:spcAft>
                <a:spcPct val="20000"/>
              </a:spcAft>
              <a:buClr>
                <a:srgbClr val="F6BF69"/>
              </a:buClr>
              <a:buSzPct val="90000"/>
              <a:buFont typeface="Monotype Sorts" pitchFamily="2" charset="2"/>
              <a:buNone/>
            </a:pPr>
            <a:r>
              <a:rPr lang="en-GB" altLang="en-US">
                <a:solidFill>
                  <a:srgbClr val="CC3300"/>
                </a:solidFill>
                <a:latin typeface="Tahoma" panose="020B0604030504040204" pitchFamily="34" charset="0"/>
              </a:rPr>
              <a:t>Adapt</a:t>
            </a:r>
          </a:p>
        </p:txBody>
      </p:sp>
      <p:sp>
        <p:nvSpPr>
          <p:cNvPr id="200711" name="Text Box 7"/>
          <p:cNvSpPr txBox="1">
            <a:spLocks noChangeArrowheads="1"/>
          </p:cNvSpPr>
          <p:nvPr/>
        </p:nvSpPr>
        <p:spPr bwMode="auto">
          <a:xfrm>
            <a:off x="1931988" y="1871664"/>
            <a:ext cx="2007922" cy="1034129"/>
          </a:xfrm>
          <a:prstGeom prst="rect">
            <a:avLst/>
          </a:prstGeom>
          <a:noFill/>
          <a:ln w="381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pPr>
              <a:spcAft>
                <a:spcPct val="20000"/>
              </a:spcAft>
              <a:buClr>
                <a:srgbClr val="F6BF69"/>
              </a:buClr>
              <a:buSzPct val="90000"/>
              <a:buFont typeface="Monotype Sorts" pitchFamily="2" charset="2"/>
              <a:buNone/>
            </a:pPr>
            <a:r>
              <a:rPr lang="en-GB" altLang="en-US">
                <a:solidFill>
                  <a:srgbClr val="006699"/>
                </a:solidFill>
                <a:latin typeface="Tahoma" panose="020B0604030504040204" pitchFamily="34" charset="0"/>
              </a:rPr>
              <a:t>Mobilise change</a:t>
            </a:r>
          </a:p>
          <a:p>
            <a:pPr>
              <a:spcAft>
                <a:spcPct val="20000"/>
              </a:spcAft>
              <a:buClr>
                <a:srgbClr val="F6BF69"/>
              </a:buClr>
              <a:buSzPct val="90000"/>
              <a:buFont typeface="Monotype Sorts" pitchFamily="2" charset="2"/>
              <a:buNone/>
            </a:pPr>
            <a:r>
              <a:rPr lang="en-GB" altLang="en-US">
                <a:solidFill>
                  <a:srgbClr val="006699"/>
                </a:solidFill>
                <a:latin typeface="Tahoma" panose="020B0604030504040204" pitchFamily="34" charset="0"/>
              </a:rPr>
              <a:t>through executive</a:t>
            </a:r>
          </a:p>
          <a:p>
            <a:pPr>
              <a:spcAft>
                <a:spcPct val="20000"/>
              </a:spcAft>
              <a:buClr>
                <a:srgbClr val="F6BF69"/>
              </a:buClr>
              <a:buSzPct val="90000"/>
              <a:buFont typeface="Monotype Sorts" pitchFamily="2" charset="2"/>
              <a:buNone/>
            </a:pPr>
            <a:r>
              <a:rPr lang="en-GB" altLang="en-US">
                <a:solidFill>
                  <a:srgbClr val="006699"/>
                </a:solidFill>
                <a:latin typeface="Tahoma" panose="020B0604030504040204" pitchFamily="34" charset="0"/>
              </a:rPr>
              <a:t>leadership</a:t>
            </a:r>
          </a:p>
        </p:txBody>
      </p:sp>
      <p:sp>
        <p:nvSpPr>
          <p:cNvPr id="2" name="Titolo 1"/>
          <p:cNvSpPr>
            <a:spLocks noGrp="1"/>
          </p:cNvSpPr>
          <p:nvPr>
            <p:ph type="title"/>
          </p:nvPr>
        </p:nvSpPr>
        <p:spPr/>
        <p:txBody>
          <a:bodyPr/>
          <a:lstStyle/>
          <a:p>
            <a:r>
              <a:rPr lang="en-GB" altLang="en-US" dirty="0"/>
              <a:t>The BSC business management </a:t>
            </a:r>
            <a:r>
              <a:rPr lang="en-GB" altLang="en-US" dirty="0" smtClean="0"/>
              <a:t>approach</a:t>
            </a:r>
            <a:endParaRPr lang="it-IT" dirty="0"/>
          </a:p>
        </p:txBody>
      </p:sp>
    </p:spTree>
    <p:extLst>
      <p:ext uri="{BB962C8B-B14F-4D97-AF65-F5344CB8AC3E}">
        <p14:creationId xmlns:p14="http://schemas.microsoft.com/office/powerpoint/2010/main" val="2814129309"/>
      </p:ext>
    </p:extLst>
  </p:cSld>
  <p:clrMapOvr>
    <a:masterClrMapping/>
  </p:clrMapOvr>
  <p:transition>
    <p:wipe dir="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AutoShape 2"/>
          <p:cNvSpPr>
            <a:spLocks noChangeArrowheads="1"/>
          </p:cNvSpPr>
          <p:nvPr/>
        </p:nvSpPr>
        <p:spPr bwMode="auto">
          <a:xfrm>
            <a:off x="4619625" y="1981200"/>
            <a:ext cx="3094038" cy="3048000"/>
          </a:xfrm>
          <a:prstGeom prst="pentagon">
            <a:avLst/>
          </a:prstGeom>
          <a:solidFill>
            <a:srgbClr val="FF9900"/>
          </a:solidFill>
          <a:ln w="12700">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nchorCtr="1"/>
          <a:lstStyle/>
          <a:p>
            <a:pPr algn="ctr">
              <a:spcAft>
                <a:spcPct val="20000"/>
              </a:spcAft>
              <a:buClr>
                <a:srgbClr val="F6BF69"/>
              </a:buClr>
              <a:buSzPct val="90000"/>
              <a:buFont typeface="Monotype Sorts" pitchFamily="2" charset="2"/>
              <a:buNone/>
            </a:pPr>
            <a:r>
              <a:rPr lang="en-GB" altLang="en-US" dirty="0">
                <a:latin typeface="Tahoma" panose="020B0604030504040204" pitchFamily="34" charset="0"/>
              </a:rPr>
              <a:t>Strategy-Focused</a:t>
            </a:r>
          </a:p>
          <a:p>
            <a:pPr algn="ctr">
              <a:spcAft>
                <a:spcPct val="20000"/>
              </a:spcAft>
              <a:buClr>
                <a:srgbClr val="F6BF69"/>
              </a:buClr>
              <a:buSzPct val="90000"/>
              <a:buFont typeface="Monotype Sorts" pitchFamily="2" charset="2"/>
              <a:buNone/>
            </a:pPr>
            <a:r>
              <a:rPr lang="en-GB" altLang="en-US" dirty="0">
                <a:latin typeface="Tahoma" panose="020B0604030504040204" pitchFamily="34" charset="0"/>
              </a:rPr>
              <a:t>Organisations</a:t>
            </a:r>
          </a:p>
        </p:txBody>
      </p:sp>
      <p:sp>
        <p:nvSpPr>
          <p:cNvPr id="202755" name="Rectangle 3"/>
          <p:cNvSpPr>
            <a:spLocks noChangeArrowheads="1"/>
          </p:cNvSpPr>
          <p:nvPr/>
        </p:nvSpPr>
        <p:spPr bwMode="auto">
          <a:xfrm>
            <a:off x="7554914" y="2125663"/>
            <a:ext cx="1430337"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107763" dir="2700000" algn="ctr" rotWithShape="0">
                    <a:schemeClr val="tx1"/>
                  </a:outerShdw>
                </a:effectLst>
              </a14:hiddenEffects>
            </a:ext>
          </a:extLst>
        </p:spPr>
        <p:txBody>
          <a:bodyPr wrap="none">
            <a:spAutoFit/>
          </a:bodyP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r>
              <a:rPr lang="en-GB" altLang="en-US">
                <a:solidFill>
                  <a:srgbClr val="3333CC"/>
                </a:solidFill>
                <a:latin typeface="Tahoma" panose="020B0604030504040204" pitchFamily="34" charset="0"/>
              </a:rPr>
              <a:t>Translate</a:t>
            </a:r>
          </a:p>
        </p:txBody>
      </p:sp>
      <p:sp>
        <p:nvSpPr>
          <p:cNvPr id="202756" name="Rectangle 4"/>
          <p:cNvSpPr>
            <a:spLocks noChangeArrowheads="1"/>
          </p:cNvSpPr>
          <p:nvPr/>
        </p:nvSpPr>
        <p:spPr bwMode="auto">
          <a:xfrm>
            <a:off x="7943850" y="3802063"/>
            <a:ext cx="84455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107763" dir="2700000" algn="ctr" rotWithShape="0">
                    <a:schemeClr val="tx1"/>
                  </a:outerShdw>
                </a:effectLst>
              </a14:hiddenEffects>
            </a:ext>
          </a:extLst>
        </p:spPr>
        <p:txBody>
          <a:bodyPr wrap="none">
            <a:spAutoFit/>
          </a:bodyP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r>
              <a:rPr lang="en-GB" altLang="en-US">
                <a:solidFill>
                  <a:srgbClr val="009900"/>
                </a:solidFill>
                <a:latin typeface="Tahoma" panose="020B0604030504040204" pitchFamily="34" charset="0"/>
              </a:rPr>
              <a:t>Align</a:t>
            </a:r>
          </a:p>
        </p:txBody>
      </p:sp>
      <p:sp>
        <p:nvSpPr>
          <p:cNvPr id="202757" name="Rectangle 5"/>
          <p:cNvSpPr>
            <a:spLocks noChangeArrowheads="1"/>
          </p:cNvSpPr>
          <p:nvPr/>
        </p:nvSpPr>
        <p:spPr bwMode="auto">
          <a:xfrm>
            <a:off x="5430839" y="5249863"/>
            <a:ext cx="1330325"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107763" dir="2700000" algn="ctr" rotWithShape="0">
                    <a:schemeClr val="tx1"/>
                  </a:outerShdw>
                </a:effectLst>
              </a14:hiddenEffects>
            </a:ext>
          </a:extLst>
        </p:spPr>
        <p:txBody>
          <a:bodyPr wrap="none">
            <a:spAutoFit/>
          </a:bodyP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r>
              <a:rPr lang="en-GB" altLang="en-US">
                <a:solidFill>
                  <a:srgbClr val="FF33CC"/>
                </a:solidFill>
                <a:latin typeface="Tahoma" panose="020B0604030504040204" pitchFamily="34" charset="0"/>
              </a:rPr>
              <a:t>Motivate</a:t>
            </a:r>
          </a:p>
        </p:txBody>
      </p:sp>
      <p:sp>
        <p:nvSpPr>
          <p:cNvPr id="202758" name="Rectangle 6"/>
          <p:cNvSpPr>
            <a:spLocks noChangeArrowheads="1"/>
          </p:cNvSpPr>
          <p:nvPr/>
        </p:nvSpPr>
        <p:spPr bwMode="auto">
          <a:xfrm>
            <a:off x="3581400" y="3881438"/>
            <a:ext cx="9652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107763" dir="2700000" algn="ctr" rotWithShape="0">
                    <a:schemeClr val="tx1"/>
                  </a:outerShdw>
                </a:effectLst>
              </a14:hiddenEffects>
            </a:ext>
          </a:extLst>
        </p:spPr>
        <p:txBody>
          <a:bodyPr wrap="none">
            <a:spAutoFit/>
          </a:bodyP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pPr>
              <a:spcAft>
                <a:spcPct val="20000"/>
              </a:spcAft>
              <a:buClr>
                <a:srgbClr val="F6BF69"/>
              </a:buClr>
              <a:buSzPct val="90000"/>
              <a:buFont typeface="Monotype Sorts" pitchFamily="2" charset="2"/>
              <a:buNone/>
            </a:pPr>
            <a:r>
              <a:rPr lang="en-GB" altLang="en-US">
                <a:solidFill>
                  <a:srgbClr val="CC3300"/>
                </a:solidFill>
                <a:latin typeface="Tahoma" panose="020B0604030504040204" pitchFamily="34" charset="0"/>
              </a:rPr>
              <a:t>Adapt</a:t>
            </a:r>
          </a:p>
        </p:txBody>
      </p:sp>
      <p:sp>
        <p:nvSpPr>
          <p:cNvPr id="202759" name="Text Box 7"/>
          <p:cNvSpPr txBox="1">
            <a:spLocks noChangeArrowheads="1"/>
          </p:cNvSpPr>
          <p:nvPr/>
        </p:nvSpPr>
        <p:spPr bwMode="auto">
          <a:xfrm>
            <a:off x="3880954" y="2130425"/>
            <a:ext cx="999504"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bg2"/>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spAutoFit/>
          </a:bodyPr>
          <a:lstStyle/>
          <a:p>
            <a:pPr algn="ctr">
              <a:spcAft>
                <a:spcPct val="20000"/>
              </a:spcAft>
              <a:buClr>
                <a:srgbClr val="F6BF69"/>
              </a:buClr>
              <a:buSzPct val="90000"/>
              <a:buFont typeface="Monotype Sorts" pitchFamily="2" charset="2"/>
              <a:buNone/>
            </a:pPr>
            <a:r>
              <a:rPr lang="en-GB" altLang="en-US">
                <a:solidFill>
                  <a:srgbClr val="006699"/>
                </a:solidFill>
                <a:latin typeface="Tahoma" panose="020B0604030504040204" pitchFamily="34" charset="0"/>
              </a:rPr>
              <a:t>Mobilise</a:t>
            </a:r>
          </a:p>
        </p:txBody>
      </p:sp>
      <p:sp>
        <p:nvSpPr>
          <p:cNvPr id="202760" name="Rectangle 8"/>
          <p:cNvSpPr>
            <a:spLocks noChangeArrowheads="1"/>
          </p:cNvSpPr>
          <p:nvPr/>
        </p:nvSpPr>
        <p:spPr bwMode="auto">
          <a:xfrm>
            <a:off x="4267201" y="5708651"/>
            <a:ext cx="4113213" cy="3968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107763" dir="2700000" algn="ctr" rotWithShape="0">
                    <a:schemeClr val="tx1"/>
                  </a:outerShdw>
                </a:effectLst>
              </a14:hiddenEffects>
            </a:ext>
          </a:extLst>
        </p:spPr>
        <p:txBody>
          <a:bodyPr wrap="none">
            <a:spAutoFit/>
          </a:bodyP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pPr>
              <a:spcAft>
                <a:spcPct val="20000"/>
              </a:spcAft>
              <a:buClr>
                <a:srgbClr val="F6BF69"/>
              </a:buClr>
              <a:buSzPct val="90000"/>
              <a:buFont typeface="Monotype Sorts" pitchFamily="2" charset="2"/>
              <a:buNone/>
            </a:pPr>
            <a:r>
              <a:rPr lang="en-GB" altLang="en-US" sz="2000" dirty="0">
                <a:latin typeface="Tahoma" panose="020B0604030504040204" pitchFamily="34" charset="0"/>
              </a:rPr>
              <a:t>(Source: Kaplan and Norton, 2001)</a:t>
            </a:r>
          </a:p>
        </p:txBody>
      </p:sp>
      <p:sp>
        <p:nvSpPr>
          <p:cNvPr id="2" name="Titolo 1"/>
          <p:cNvSpPr>
            <a:spLocks noGrp="1"/>
          </p:cNvSpPr>
          <p:nvPr>
            <p:ph type="title"/>
          </p:nvPr>
        </p:nvSpPr>
        <p:spPr/>
        <p:txBody>
          <a:bodyPr/>
          <a:lstStyle/>
          <a:p>
            <a:r>
              <a:rPr lang="en-GB" altLang="en-US" dirty="0"/>
              <a:t>The BSC business management </a:t>
            </a:r>
            <a:r>
              <a:rPr lang="en-GB" altLang="en-US" dirty="0" smtClean="0"/>
              <a:t>approach</a:t>
            </a:r>
            <a:endParaRPr lang="it-IT" dirty="0"/>
          </a:p>
        </p:txBody>
      </p:sp>
    </p:spTree>
    <p:extLst>
      <p:ext uri="{BB962C8B-B14F-4D97-AF65-F5344CB8AC3E}">
        <p14:creationId xmlns:p14="http://schemas.microsoft.com/office/powerpoint/2010/main" val="3699146549"/>
      </p:ext>
    </p:extLst>
  </p:cSld>
  <p:clrMapOvr>
    <a:masterClrMapping/>
  </p:clrMapOvr>
  <p:transition>
    <p:wipe dir="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Grp="1" noChangeArrowheads="1"/>
          </p:cNvSpPr>
          <p:nvPr>
            <p:ph type="title"/>
          </p:nvPr>
        </p:nvSpPr>
        <p:spPr/>
        <p:txBody>
          <a:bodyPr/>
          <a:lstStyle/>
          <a:p>
            <a:r>
              <a:rPr lang="en-GB" altLang="en-US"/>
              <a:t>A KPI wheel</a:t>
            </a:r>
          </a:p>
        </p:txBody>
      </p:sp>
      <p:grpSp>
        <p:nvGrpSpPr>
          <p:cNvPr id="204803" name="Group 3"/>
          <p:cNvGrpSpPr>
            <a:grpSpLocks/>
          </p:cNvGrpSpPr>
          <p:nvPr/>
        </p:nvGrpSpPr>
        <p:grpSpPr bwMode="auto">
          <a:xfrm>
            <a:off x="4495800" y="2209800"/>
            <a:ext cx="4648200" cy="3429000"/>
            <a:chOff x="1440" y="1392"/>
            <a:chExt cx="2400" cy="1920"/>
          </a:xfrm>
        </p:grpSpPr>
        <p:sp>
          <p:nvSpPr>
            <p:cNvPr id="204804" name="Rectangle 4"/>
            <p:cNvSpPr>
              <a:spLocks noChangeArrowheads="1"/>
            </p:cNvSpPr>
            <p:nvPr/>
          </p:nvSpPr>
          <p:spPr bwMode="auto">
            <a:xfrm>
              <a:off x="1440" y="1392"/>
              <a:ext cx="1200" cy="960"/>
            </a:xfrm>
            <a:prstGeom prst="rect">
              <a:avLst/>
            </a:prstGeom>
            <a:solidFill>
              <a:srgbClr val="C0C0C0"/>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107763" dir="2700000" algn="ctr" rotWithShape="0">
                      <a:schemeClr val="tx1"/>
                    </a:outerShdw>
                  </a:effectLst>
                </a14:hiddenEffects>
              </a:ext>
            </a:extLst>
          </p:spPr>
          <p:txBody>
            <a:bodyPr wrap="none" anchor="ct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pPr algn="ctr"/>
              <a:r>
                <a:rPr lang="en-GB" altLang="en-US" sz="1800">
                  <a:latin typeface="Tahoma" panose="020B0604030504040204" pitchFamily="34" charset="0"/>
                </a:rPr>
                <a:t>Financial</a:t>
              </a:r>
            </a:p>
          </p:txBody>
        </p:sp>
        <p:sp>
          <p:nvSpPr>
            <p:cNvPr id="204805" name="Rectangle 5"/>
            <p:cNvSpPr>
              <a:spLocks noChangeArrowheads="1"/>
            </p:cNvSpPr>
            <p:nvPr/>
          </p:nvSpPr>
          <p:spPr bwMode="auto">
            <a:xfrm>
              <a:off x="2640" y="2352"/>
              <a:ext cx="1200" cy="960"/>
            </a:xfrm>
            <a:prstGeom prst="rect">
              <a:avLst/>
            </a:prstGeom>
            <a:solidFill>
              <a:srgbClr val="C0C0C0"/>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107763" dir="2700000" algn="ctr" rotWithShape="0">
                      <a:schemeClr val="tx1"/>
                    </a:outerShdw>
                  </a:effectLst>
                </a14:hiddenEffects>
              </a:ext>
            </a:extLst>
          </p:spPr>
          <p:txBody>
            <a:bodyPr wrap="none" anchor="ct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pPr algn="ctr"/>
              <a:r>
                <a:rPr lang="en-GB" altLang="en-US" sz="1800">
                  <a:latin typeface="Tahoma" panose="020B0604030504040204" pitchFamily="34" charset="0"/>
                </a:rPr>
                <a:t>Internal</a:t>
              </a:r>
            </a:p>
          </p:txBody>
        </p:sp>
        <p:sp>
          <p:nvSpPr>
            <p:cNvPr id="204806" name="Rectangle 6"/>
            <p:cNvSpPr>
              <a:spLocks noChangeArrowheads="1"/>
            </p:cNvSpPr>
            <p:nvPr/>
          </p:nvSpPr>
          <p:spPr bwMode="auto">
            <a:xfrm>
              <a:off x="1440" y="2352"/>
              <a:ext cx="1200" cy="960"/>
            </a:xfrm>
            <a:prstGeom prst="rect">
              <a:avLst/>
            </a:prstGeom>
            <a:solidFill>
              <a:srgbClr val="969696"/>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107763" dir="2700000" algn="ctr" rotWithShape="0">
                      <a:schemeClr val="tx1"/>
                    </a:outerShdw>
                  </a:effectLst>
                </a14:hiddenEffects>
              </a:ext>
            </a:extLst>
          </p:spPr>
          <p:txBody>
            <a:bodyPr wrap="none" anchor="ct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pPr algn="ctr"/>
              <a:r>
                <a:rPr lang="en-GB" altLang="en-US" sz="1800">
                  <a:latin typeface="Tahoma" panose="020B0604030504040204" pitchFamily="34" charset="0"/>
                </a:rPr>
                <a:t>Customer</a:t>
              </a:r>
            </a:p>
          </p:txBody>
        </p:sp>
        <p:sp>
          <p:nvSpPr>
            <p:cNvPr id="204807" name="Rectangle 7"/>
            <p:cNvSpPr>
              <a:spLocks noChangeArrowheads="1"/>
            </p:cNvSpPr>
            <p:nvPr/>
          </p:nvSpPr>
          <p:spPr bwMode="auto">
            <a:xfrm>
              <a:off x="2640" y="1392"/>
              <a:ext cx="1200" cy="960"/>
            </a:xfrm>
            <a:prstGeom prst="rect">
              <a:avLst/>
            </a:prstGeom>
            <a:solidFill>
              <a:srgbClr val="969696"/>
            </a:solidFill>
            <a:ln w="12700">
              <a:solidFill>
                <a:schemeClr val="tx1"/>
              </a:solidFill>
              <a:miter lim="800000"/>
              <a:headEnd type="none" w="sm" len="sm"/>
              <a:tailEnd type="none" w="sm" len="sm"/>
            </a:ln>
            <a:effectLst/>
            <a:extLst>
              <a:ext uri="{AF507438-7753-43E0-B8FC-AC1667EBCBE1}">
                <a14:hiddenEffects xmlns:a14="http://schemas.microsoft.com/office/drawing/2010/main">
                  <a:effectLst>
                    <a:outerShdw dist="107763" dir="2700000" algn="ctr" rotWithShape="0">
                      <a:schemeClr val="tx1"/>
                    </a:outerShdw>
                  </a:effectLst>
                </a14:hiddenEffects>
              </a:ext>
            </a:extLst>
          </p:spPr>
          <p:txBody>
            <a:bodyPr wrap="none" anchor="ct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pPr algn="ctr"/>
              <a:r>
                <a:rPr lang="en-GB" altLang="en-US" sz="1800">
                  <a:latin typeface="Tahoma" panose="020B0604030504040204" pitchFamily="34" charset="0"/>
                </a:rPr>
                <a:t>Employee</a:t>
              </a:r>
            </a:p>
          </p:txBody>
        </p:sp>
      </p:grpSp>
      <p:sp>
        <p:nvSpPr>
          <p:cNvPr id="204808" name="Oval 8"/>
          <p:cNvSpPr>
            <a:spLocks noChangeArrowheads="1"/>
          </p:cNvSpPr>
          <p:nvPr/>
        </p:nvSpPr>
        <p:spPr bwMode="auto">
          <a:xfrm>
            <a:off x="5257800" y="2362200"/>
            <a:ext cx="3200400" cy="2971800"/>
          </a:xfrm>
          <a:prstGeom prst="ellipse">
            <a:avLst/>
          </a:prstGeom>
          <a:noFill/>
          <a:ln w="31750">
            <a:solidFill>
              <a:srgbClr val="FF0000"/>
            </a:solidFill>
            <a:round/>
            <a:headEnd type="none" w="sm" len="sm"/>
            <a:tailEnd type="none" w="sm" len="sm"/>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107763" dir="2700000" algn="ctr" rotWithShape="0">
                    <a:schemeClr val="tx1"/>
                  </a:outerShdw>
                </a:effectLst>
              </a14:hiddenEffects>
            </a:ext>
          </a:extLst>
        </p:spPr>
        <p:txBody>
          <a:bodyPr wrap="none" anchor="ctr"/>
          <a:lstStyle/>
          <a:p>
            <a:endParaRPr lang="en-US"/>
          </a:p>
        </p:txBody>
      </p:sp>
      <p:sp>
        <p:nvSpPr>
          <p:cNvPr id="204809" name="Freeform 9"/>
          <p:cNvSpPr>
            <a:spLocks/>
          </p:cNvSpPr>
          <p:nvPr/>
        </p:nvSpPr>
        <p:spPr bwMode="auto">
          <a:xfrm>
            <a:off x="4724400" y="2228850"/>
            <a:ext cx="4038600" cy="3333750"/>
          </a:xfrm>
          <a:custGeom>
            <a:avLst/>
            <a:gdLst>
              <a:gd name="T0" fmla="*/ 1176 w 2136"/>
              <a:gd name="T1" fmla="*/ 96 h 2040"/>
              <a:gd name="T2" fmla="*/ 1032 w 2136"/>
              <a:gd name="T3" fmla="*/ 312 h 2040"/>
              <a:gd name="T4" fmla="*/ 828 w 2136"/>
              <a:gd name="T5" fmla="*/ 420 h 2040"/>
              <a:gd name="T6" fmla="*/ 192 w 2136"/>
              <a:gd name="T7" fmla="*/ 540 h 2040"/>
              <a:gd name="T8" fmla="*/ 240 w 2136"/>
              <a:gd name="T9" fmla="*/ 588 h 2040"/>
              <a:gd name="T10" fmla="*/ 312 w 2136"/>
              <a:gd name="T11" fmla="*/ 636 h 2040"/>
              <a:gd name="T12" fmla="*/ 480 w 2136"/>
              <a:gd name="T13" fmla="*/ 780 h 2040"/>
              <a:gd name="T14" fmla="*/ 468 w 2136"/>
              <a:gd name="T15" fmla="*/ 852 h 2040"/>
              <a:gd name="T16" fmla="*/ 396 w 2136"/>
              <a:gd name="T17" fmla="*/ 1068 h 2040"/>
              <a:gd name="T18" fmla="*/ 348 w 2136"/>
              <a:gd name="T19" fmla="*/ 1080 h 2040"/>
              <a:gd name="T20" fmla="*/ 132 w 2136"/>
              <a:gd name="T21" fmla="*/ 1224 h 2040"/>
              <a:gd name="T22" fmla="*/ 60 w 2136"/>
              <a:gd name="T23" fmla="*/ 1272 h 2040"/>
              <a:gd name="T24" fmla="*/ 0 w 2136"/>
              <a:gd name="T25" fmla="*/ 1308 h 2040"/>
              <a:gd name="T26" fmla="*/ 108 w 2136"/>
              <a:gd name="T27" fmla="*/ 1368 h 2040"/>
              <a:gd name="T28" fmla="*/ 204 w 2136"/>
              <a:gd name="T29" fmla="*/ 1404 h 2040"/>
              <a:gd name="T30" fmla="*/ 312 w 2136"/>
              <a:gd name="T31" fmla="*/ 1428 h 2040"/>
              <a:gd name="T32" fmla="*/ 384 w 2136"/>
              <a:gd name="T33" fmla="*/ 1464 h 2040"/>
              <a:gd name="T34" fmla="*/ 456 w 2136"/>
              <a:gd name="T35" fmla="*/ 1488 h 2040"/>
              <a:gd name="T36" fmla="*/ 696 w 2136"/>
              <a:gd name="T37" fmla="*/ 1560 h 2040"/>
              <a:gd name="T38" fmla="*/ 768 w 2136"/>
              <a:gd name="T39" fmla="*/ 1608 h 2040"/>
              <a:gd name="T40" fmla="*/ 804 w 2136"/>
              <a:gd name="T41" fmla="*/ 1620 h 2040"/>
              <a:gd name="T42" fmla="*/ 948 w 2136"/>
              <a:gd name="T43" fmla="*/ 1740 h 2040"/>
              <a:gd name="T44" fmla="*/ 1068 w 2136"/>
              <a:gd name="T45" fmla="*/ 1896 h 2040"/>
              <a:gd name="T46" fmla="*/ 1092 w 2136"/>
              <a:gd name="T47" fmla="*/ 1932 h 2040"/>
              <a:gd name="T48" fmla="*/ 1164 w 2136"/>
              <a:gd name="T49" fmla="*/ 2004 h 2040"/>
              <a:gd name="T50" fmla="*/ 1200 w 2136"/>
              <a:gd name="T51" fmla="*/ 2040 h 2040"/>
              <a:gd name="T52" fmla="*/ 1356 w 2136"/>
              <a:gd name="T53" fmla="*/ 1644 h 2040"/>
              <a:gd name="T54" fmla="*/ 1452 w 2136"/>
              <a:gd name="T55" fmla="*/ 1476 h 2040"/>
              <a:gd name="T56" fmla="*/ 1680 w 2136"/>
              <a:gd name="T57" fmla="*/ 1452 h 2040"/>
              <a:gd name="T58" fmla="*/ 2112 w 2136"/>
              <a:gd name="T59" fmla="*/ 1392 h 2040"/>
              <a:gd name="T60" fmla="*/ 2100 w 2136"/>
              <a:gd name="T61" fmla="*/ 1356 h 2040"/>
              <a:gd name="T62" fmla="*/ 2076 w 2136"/>
              <a:gd name="T63" fmla="*/ 1320 h 2040"/>
              <a:gd name="T64" fmla="*/ 2052 w 2136"/>
              <a:gd name="T65" fmla="*/ 1248 h 2040"/>
              <a:gd name="T66" fmla="*/ 2112 w 2136"/>
              <a:gd name="T67" fmla="*/ 1140 h 2040"/>
              <a:gd name="T68" fmla="*/ 2136 w 2136"/>
              <a:gd name="T69" fmla="*/ 1068 h 2040"/>
              <a:gd name="T70" fmla="*/ 1824 w 2136"/>
              <a:gd name="T71" fmla="*/ 900 h 2040"/>
              <a:gd name="T72" fmla="*/ 1464 w 2136"/>
              <a:gd name="T73" fmla="*/ 744 h 2040"/>
              <a:gd name="T74" fmla="*/ 1440 w 2136"/>
              <a:gd name="T75" fmla="*/ 648 h 2040"/>
              <a:gd name="T76" fmla="*/ 1416 w 2136"/>
              <a:gd name="T77" fmla="*/ 576 h 2040"/>
              <a:gd name="T78" fmla="*/ 1332 w 2136"/>
              <a:gd name="T79" fmla="*/ 0 h 2040"/>
              <a:gd name="T80" fmla="*/ 1224 w 2136"/>
              <a:gd name="T81" fmla="*/ 72 h 2040"/>
              <a:gd name="T82" fmla="*/ 1176 w 2136"/>
              <a:gd name="T83" fmla="*/ 96 h 20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136" h="2040">
                <a:moveTo>
                  <a:pt x="1176" y="96"/>
                </a:moveTo>
                <a:cubicBezTo>
                  <a:pt x="1139" y="171"/>
                  <a:pt x="1085" y="248"/>
                  <a:pt x="1032" y="312"/>
                </a:cubicBezTo>
                <a:cubicBezTo>
                  <a:pt x="997" y="417"/>
                  <a:pt x="935" y="409"/>
                  <a:pt x="828" y="420"/>
                </a:cubicBezTo>
                <a:cubicBezTo>
                  <a:pt x="618" y="473"/>
                  <a:pt x="406" y="504"/>
                  <a:pt x="192" y="540"/>
                </a:cubicBezTo>
                <a:cubicBezTo>
                  <a:pt x="288" y="572"/>
                  <a:pt x="176" y="524"/>
                  <a:pt x="240" y="588"/>
                </a:cubicBezTo>
                <a:cubicBezTo>
                  <a:pt x="260" y="608"/>
                  <a:pt x="312" y="636"/>
                  <a:pt x="312" y="636"/>
                </a:cubicBezTo>
                <a:cubicBezTo>
                  <a:pt x="339" y="677"/>
                  <a:pt x="433" y="749"/>
                  <a:pt x="480" y="780"/>
                </a:cubicBezTo>
                <a:cubicBezTo>
                  <a:pt x="500" y="841"/>
                  <a:pt x="495" y="792"/>
                  <a:pt x="468" y="852"/>
                </a:cubicBezTo>
                <a:cubicBezTo>
                  <a:pt x="438" y="920"/>
                  <a:pt x="420" y="997"/>
                  <a:pt x="396" y="1068"/>
                </a:cubicBezTo>
                <a:cubicBezTo>
                  <a:pt x="391" y="1084"/>
                  <a:pt x="364" y="1076"/>
                  <a:pt x="348" y="1080"/>
                </a:cubicBezTo>
                <a:cubicBezTo>
                  <a:pt x="278" y="1132"/>
                  <a:pt x="206" y="1179"/>
                  <a:pt x="132" y="1224"/>
                </a:cubicBezTo>
                <a:cubicBezTo>
                  <a:pt x="107" y="1239"/>
                  <a:pt x="84" y="1257"/>
                  <a:pt x="60" y="1272"/>
                </a:cubicBezTo>
                <a:cubicBezTo>
                  <a:pt x="40" y="1285"/>
                  <a:pt x="0" y="1308"/>
                  <a:pt x="0" y="1308"/>
                </a:cubicBezTo>
                <a:cubicBezTo>
                  <a:pt x="21" y="1371"/>
                  <a:pt x="45" y="1352"/>
                  <a:pt x="108" y="1368"/>
                </a:cubicBezTo>
                <a:cubicBezTo>
                  <a:pt x="142" y="1376"/>
                  <a:pt x="171" y="1393"/>
                  <a:pt x="204" y="1404"/>
                </a:cubicBezTo>
                <a:cubicBezTo>
                  <a:pt x="241" y="1416"/>
                  <a:pt x="274" y="1418"/>
                  <a:pt x="312" y="1428"/>
                </a:cubicBezTo>
                <a:cubicBezTo>
                  <a:pt x="387" y="1447"/>
                  <a:pt x="309" y="1430"/>
                  <a:pt x="384" y="1464"/>
                </a:cubicBezTo>
                <a:cubicBezTo>
                  <a:pt x="407" y="1474"/>
                  <a:pt x="432" y="1480"/>
                  <a:pt x="456" y="1488"/>
                </a:cubicBezTo>
                <a:cubicBezTo>
                  <a:pt x="522" y="1510"/>
                  <a:pt x="647" y="1527"/>
                  <a:pt x="696" y="1560"/>
                </a:cubicBezTo>
                <a:cubicBezTo>
                  <a:pt x="720" y="1576"/>
                  <a:pt x="741" y="1599"/>
                  <a:pt x="768" y="1608"/>
                </a:cubicBezTo>
                <a:cubicBezTo>
                  <a:pt x="780" y="1612"/>
                  <a:pt x="793" y="1614"/>
                  <a:pt x="804" y="1620"/>
                </a:cubicBezTo>
                <a:cubicBezTo>
                  <a:pt x="850" y="1643"/>
                  <a:pt x="911" y="1703"/>
                  <a:pt x="948" y="1740"/>
                </a:cubicBezTo>
                <a:cubicBezTo>
                  <a:pt x="973" y="1814"/>
                  <a:pt x="1025" y="1832"/>
                  <a:pt x="1068" y="1896"/>
                </a:cubicBezTo>
                <a:cubicBezTo>
                  <a:pt x="1076" y="1908"/>
                  <a:pt x="1082" y="1921"/>
                  <a:pt x="1092" y="1932"/>
                </a:cubicBezTo>
                <a:cubicBezTo>
                  <a:pt x="1115" y="1957"/>
                  <a:pt x="1140" y="1980"/>
                  <a:pt x="1164" y="2004"/>
                </a:cubicBezTo>
                <a:cubicBezTo>
                  <a:pt x="1176" y="2016"/>
                  <a:pt x="1200" y="2040"/>
                  <a:pt x="1200" y="2040"/>
                </a:cubicBezTo>
                <a:cubicBezTo>
                  <a:pt x="1234" y="1903"/>
                  <a:pt x="1312" y="1777"/>
                  <a:pt x="1356" y="1644"/>
                </a:cubicBezTo>
                <a:cubicBezTo>
                  <a:pt x="1369" y="1604"/>
                  <a:pt x="1405" y="1486"/>
                  <a:pt x="1452" y="1476"/>
                </a:cubicBezTo>
                <a:cubicBezTo>
                  <a:pt x="1527" y="1460"/>
                  <a:pt x="1604" y="1461"/>
                  <a:pt x="1680" y="1452"/>
                </a:cubicBezTo>
                <a:cubicBezTo>
                  <a:pt x="1824" y="1435"/>
                  <a:pt x="1969" y="1416"/>
                  <a:pt x="2112" y="1392"/>
                </a:cubicBezTo>
                <a:cubicBezTo>
                  <a:pt x="2108" y="1380"/>
                  <a:pt x="2106" y="1367"/>
                  <a:pt x="2100" y="1356"/>
                </a:cubicBezTo>
                <a:cubicBezTo>
                  <a:pt x="2094" y="1343"/>
                  <a:pt x="2082" y="1333"/>
                  <a:pt x="2076" y="1320"/>
                </a:cubicBezTo>
                <a:cubicBezTo>
                  <a:pt x="2066" y="1297"/>
                  <a:pt x="2052" y="1248"/>
                  <a:pt x="2052" y="1248"/>
                </a:cubicBezTo>
                <a:cubicBezTo>
                  <a:pt x="2072" y="1218"/>
                  <a:pt x="2097" y="1173"/>
                  <a:pt x="2112" y="1140"/>
                </a:cubicBezTo>
                <a:cubicBezTo>
                  <a:pt x="2122" y="1117"/>
                  <a:pt x="2136" y="1068"/>
                  <a:pt x="2136" y="1068"/>
                </a:cubicBezTo>
                <a:cubicBezTo>
                  <a:pt x="2021" y="1030"/>
                  <a:pt x="1935" y="944"/>
                  <a:pt x="1824" y="900"/>
                </a:cubicBezTo>
                <a:cubicBezTo>
                  <a:pt x="1703" y="852"/>
                  <a:pt x="1574" y="817"/>
                  <a:pt x="1464" y="744"/>
                </a:cubicBezTo>
                <a:cubicBezTo>
                  <a:pt x="1428" y="635"/>
                  <a:pt x="1483" y="807"/>
                  <a:pt x="1440" y="648"/>
                </a:cubicBezTo>
                <a:cubicBezTo>
                  <a:pt x="1433" y="624"/>
                  <a:pt x="1416" y="576"/>
                  <a:pt x="1416" y="576"/>
                </a:cubicBezTo>
                <a:cubicBezTo>
                  <a:pt x="1449" y="409"/>
                  <a:pt x="1375" y="170"/>
                  <a:pt x="1332" y="0"/>
                </a:cubicBezTo>
                <a:cubicBezTo>
                  <a:pt x="1296" y="24"/>
                  <a:pt x="1260" y="48"/>
                  <a:pt x="1224" y="72"/>
                </a:cubicBezTo>
                <a:cubicBezTo>
                  <a:pt x="1141" y="127"/>
                  <a:pt x="1215" y="57"/>
                  <a:pt x="1176" y="96"/>
                </a:cubicBezTo>
                <a:close/>
              </a:path>
            </a:pathLst>
          </a:custGeom>
          <a:noFill/>
          <a:ln w="31750" cap="flat" cmpd="sng">
            <a:solidFill>
              <a:srgbClr val="0000FF"/>
            </a:solidFill>
            <a:prstDash val="solid"/>
            <a:round/>
            <a:headEnd type="none" w="sm" len="sm"/>
            <a:tailEnd type="none" w="sm" len="sm"/>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107763" dir="2700000" algn="ctr" rotWithShape="0">
                    <a:schemeClr val="tx1"/>
                  </a:outerShdw>
                </a:effectLst>
              </a14:hiddenEffects>
            </a:ext>
          </a:extLst>
        </p:spPr>
        <p:txBody>
          <a:bodyPr/>
          <a:lstStyle/>
          <a:p>
            <a:endParaRPr lang="en-US"/>
          </a:p>
        </p:txBody>
      </p:sp>
      <p:sp>
        <p:nvSpPr>
          <p:cNvPr id="204810" name="Line 10"/>
          <p:cNvSpPr>
            <a:spLocks noChangeShapeType="1"/>
          </p:cNvSpPr>
          <p:nvPr/>
        </p:nvSpPr>
        <p:spPr bwMode="auto">
          <a:xfrm>
            <a:off x="2514600" y="2971800"/>
            <a:ext cx="914400" cy="0"/>
          </a:xfrm>
          <a:prstGeom prst="line">
            <a:avLst/>
          </a:prstGeom>
          <a:noFill/>
          <a:ln w="31750">
            <a:solidFill>
              <a:srgbClr val="3366FF"/>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chemeClr val="tx1"/>
                  </a:outerShdw>
                </a:effectLst>
              </a14:hiddenEffects>
            </a:ext>
          </a:extLst>
        </p:spPr>
        <p:txBody>
          <a:bodyPr/>
          <a:lstStyle/>
          <a:p>
            <a:endParaRPr lang="en-US"/>
          </a:p>
        </p:txBody>
      </p:sp>
      <p:sp>
        <p:nvSpPr>
          <p:cNvPr id="204811" name="Text Box 11"/>
          <p:cNvSpPr txBox="1">
            <a:spLocks noChangeArrowheads="1"/>
          </p:cNvSpPr>
          <p:nvPr/>
        </p:nvSpPr>
        <p:spPr bwMode="auto">
          <a:xfrm>
            <a:off x="2514600" y="4572001"/>
            <a:ext cx="1371600" cy="366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107763" dir="2700000" algn="ctr" rotWithShape="0">
                    <a:schemeClr val="tx1"/>
                  </a:outerShdw>
                </a:effectLst>
              </a14:hiddenEffects>
            </a:ext>
          </a:extLst>
        </p:spPr>
        <p:txBody>
          <a:bodyPr>
            <a:spAutoFit/>
          </a:bodyP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pPr>
              <a:spcBef>
                <a:spcPct val="50000"/>
              </a:spcBef>
            </a:pPr>
            <a:r>
              <a:rPr lang="en-GB" altLang="en-US" sz="1800">
                <a:latin typeface="Tahoma" panose="020B0604030504040204" pitchFamily="34" charset="0"/>
              </a:rPr>
              <a:t>Target</a:t>
            </a:r>
          </a:p>
        </p:txBody>
      </p:sp>
      <p:sp>
        <p:nvSpPr>
          <p:cNvPr id="204812" name="Line 12"/>
          <p:cNvSpPr>
            <a:spLocks noChangeShapeType="1"/>
          </p:cNvSpPr>
          <p:nvPr/>
        </p:nvSpPr>
        <p:spPr bwMode="auto">
          <a:xfrm>
            <a:off x="2514600" y="4343400"/>
            <a:ext cx="990600" cy="0"/>
          </a:xfrm>
          <a:prstGeom prst="line">
            <a:avLst/>
          </a:prstGeom>
          <a:noFill/>
          <a:ln w="31750">
            <a:solidFill>
              <a:srgbClr val="FF0000"/>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107763" dir="2700000" algn="ctr" rotWithShape="0">
                    <a:schemeClr val="tx1"/>
                  </a:outerShdw>
                </a:effectLst>
              </a14:hiddenEffects>
            </a:ext>
          </a:extLst>
        </p:spPr>
        <p:txBody>
          <a:bodyPr/>
          <a:lstStyle/>
          <a:p>
            <a:endParaRPr lang="en-US"/>
          </a:p>
        </p:txBody>
      </p:sp>
      <p:sp>
        <p:nvSpPr>
          <p:cNvPr id="204813" name="Text Box 13"/>
          <p:cNvSpPr txBox="1">
            <a:spLocks noChangeArrowheads="1"/>
          </p:cNvSpPr>
          <p:nvPr/>
        </p:nvSpPr>
        <p:spPr bwMode="auto">
          <a:xfrm>
            <a:off x="2514600" y="3276601"/>
            <a:ext cx="1143000" cy="366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107763" dir="2700000" algn="ctr" rotWithShape="0">
                    <a:schemeClr val="tx1"/>
                  </a:outerShdw>
                </a:effectLst>
              </a14:hiddenEffects>
            </a:ext>
          </a:extLst>
        </p:spPr>
        <p:txBody>
          <a:bodyPr>
            <a:spAutoFit/>
          </a:bodyP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pPr>
              <a:spcBef>
                <a:spcPct val="50000"/>
              </a:spcBef>
            </a:pPr>
            <a:r>
              <a:rPr lang="en-GB" altLang="en-US" sz="1800">
                <a:latin typeface="Tahoma" panose="020B0604030504040204" pitchFamily="34" charset="0"/>
              </a:rPr>
              <a:t>Actual</a:t>
            </a:r>
          </a:p>
        </p:txBody>
      </p:sp>
    </p:spTree>
    <p:extLst>
      <p:ext uri="{BB962C8B-B14F-4D97-AF65-F5344CB8AC3E}">
        <p14:creationId xmlns:p14="http://schemas.microsoft.com/office/powerpoint/2010/main" val="1624024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noChangeArrowheads="1"/>
          </p:cNvSpPr>
          <p:nvPr>
            <p:ph type="title"/>
          </p:nvPr>
        </p:nvSpPr>
        <p:spPr/>
        <p:txBody>
          <a:bodyPr/>
          <a:lstStyle/>
          <a:p>
            <a:r>
              <a:rPr lang="en-GB" altLang="en-US"/>
              <a:t>Value v performance</a:t>
            </a:r>
          </a:p>
        </p:txBody>
      </p:sp>
      <p:sp>
        <p:nvSpPr>
          <p:cNvPr id="240643" name="Rectangle 3"/>
          <p:cNvSpPr>
            <a:spLocks noGrp="1" noChangeArrowheads="1"/>
          </p:cNvSpPr>
          <p:nvPr>
            <p:ph idx="1"/>
          </p:nvPr>
        </p:nvSpPr>
        <p:spPr>
          <a:xfrm>
            <a:off x="1325217" y="2203450"/>
            <a:ext cx="9941497" cy="4051576"/>
          </a:xfrm>
        </p:spPr>
        <p:txBody>
          <a:bodyPr/>
          <a:lstStyle/>
          <a:p>
            <a:pPr>
              <a:lnSpc>
                <a:spcPct val="80000"/>
              </a:lnSpc>
            </a:pPr>
            <a:r>
              <a:rPr lang="en-GB" altLang="en-US" sz="2000" dirty="0"/>
              <a:t>In principle, we should measure value creation performance via the change in the value of a business over a period plus the value of dividends. </a:t>
            </a:r>
          </a:p>
          <a:p>
            <a:pPr>
              <a:lnSpc>
                <a:spcPct val="80000"/>
              </a:lnSpc>
            </a:pPr>
            <a:endParaRPr lang="en-GB" altLang="en-US" sz="2000" dirty="0"/>
          </a:p>
          <a:p>
            <a:pPr>
              <a:lnSpc>
                <a:spcPct val="80000"/>
              </a:lnSpc>
            </a:pPr>
            <a:r>
              <a:rPr lang="en-GB" altLang="en-US" sz="2000" dirty="0"/>
              <a:t>For example, a business is valued at £100m at the start of the year, pays a dividend of £5m, is valued at £120m at the end of the year and has a cost of capital of 10%. How much value has the business created in the year? </a:t>
            </a:r>
          </a:p>
        </p:txBody>
      </p:sp>
    </p:spTree>
    <p:extLst>
      <p:ext uri="{BB962C8B-B14F-4D97-AF65-F5344CB8AC3E}">
        <p14:creationId xmlns:p14="http://schemas.microsoft.com/office/powerpoint/2010/main" val="134554521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ChangeArrowheads="1"/>
          </p:cNvSpPr>
          <p:nvPr/>
        </p:nvSpPr>
        <p:spPr bwMode="auto">
          <a:xfrm>
            <a:off x="2020889" y="3257551"/>
            <a:ext cx="2339975" cy="14398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altLang="en-US">
                <a:latin typeface="Times" panose="02020603050405020304" pitchFamily="18" charset="0"/>
              </a:rPr>
              <a:t>INNOVATION </a:t>
            </a:r>
          </a:p>
          <a:p>
            <a:pPr algn="ctr"/>
            <a:r>
              <a:rPr lang="en-GB" altLang="en-US">
                <a:latin typeface="Times" panose="02020603050405020304" pitchFamily="18" charset="0"/>
              </a:rPr>
              <a:t>&amp; GROWTH</a:t>
            </a:r>
          </a:p>
          <a:p>
            <a:pPr algn="ctr"/>
            <a:r>
              <a:rPr lang="en-GB" altLang="en-US">
                <a:latin typeface="Times" panose="02020603050405020304" pitchFamily="18" charset="0"/>
              </a:rPr>
              <a:t>Looking Ahead</a:t>
            </a:r>
          </a:p>
        </p:txBody>
      </p:sp>
      <p:sp>
        <p:nvSpPr>
          <p:cNvPr id="205827" name="Text Box 3"/>
          <p:cNvSpPr txBox="1">
            <a:spLocks noChangeArrowheads="1"/>
          </p:cNvSpPr>
          <p:nvPr/>
        </p:nvSpPr>
        <p:spPr bwMode="auto">
          <a:xfrm>
            <a:off x="2797176" y="1628775"/>
            <a:ext cx="229076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ltLang="en-US">
              <a:latin typeface="Times" panose="02020603050405020304" pitchFamily="18" charset="0"/>
            </a:endParaRPr>
          </a:p>
        </p:txBody>
      </p:sp>
      <p:sp>
        <p:nvSpPr>
          <p:cNvPr id="205828" name="Rectangle 4"/>
          <p:cNvSpPr>
            <a:spLocks noChangeArrowheads="1"/>
          </p:cNvSpPr>
          <p:nvPr/>
        </p:nvSpPr>
        <p:spPr bwMode="auto">
          <a:xfrm>
            <a:off x="7893051" y="3348038"/>
            <a:ext cx="2339975" cy="13335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altLang="en-US">
                <a:latin typeface="Times" panose="02020603050405020304" pitchFamily="18" charset="0"/>
              </a:rPr>
              <a:t>FINANCIAL</a:t>
            </a:r>
          </a:p>
          <a:p>
            <a:pPr algn="ctr"/>
            <a:r>
              <a:rPr lang="en-GB" altLang="en-US">
                <a:latin typeface="Times" panose="02020603050405020304" pitchFamily="18" charset="0"/>
              </a:rPr>
              <a:t>Looking Back</a:t>
            </a:r>
          </a:p>
        </p:txBody>
      </p:sp>
      <p:sp>
        <p:nvSpPr>
          <p:cNvPr id="205829" name="Rectangle 5"/>
          <p:cNvSpPr>
            <a:spLocks noChangeArrowheads="1"/>
          </p:cNvSpPr>
          <p:nvPr/>
        </p:nvSpPr>
        <p:spPr bwMode="auto">
          <a:xfrm>
            <a:off x="4914901" y="2403476"/>
            <a:ext cx="2339975" cy="131762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altLang="en-US">
                <a:latin typeface="Times" panose="02020603050405020304" pitchFamily="18" charset="0"/>
              </a:rPr>
              <a:t>CUSTOMER</a:t>
            </a:r>
          </a:p>
          <a:p>
            <a:pPr algn="ctr"/>
            <a:r>
              <a:rPr lang="en-GB" altLang="en-US">
                <a:latin typeface="Times" panose="02020603050405020304" pitchFamily="18" charset="0"/>
              </a:rPr>
              <a:t>Looking from</a:t>
            </a:r>
          </a:p>
          <a:p>
            <a:pPr algn="ctr"/>
            <a:r>
              <a:rPr lang="en-GB" altLang="en-US">
                <a:latin typeface="Times" panose="02020603050405020304" pitchFamily="18" charset="0"/>
              </a:rPr>
              <a:t> the outside in</a:t>
            </a:r>
          </a:p>
        </p:txBody>
      </p:sp>
      <p:sp>
        <p:nvSpPr>
          <p:cNvPr id="205830" name="Rectangle 6"/>
          <p:cNvSpPr>
            <a:spLocks noChangeArrowheads="1"/>
          </p:cNvSpPr>
          <p:nvPr/>
        </p:nvSpPr>
        <p:spPr bwMode="auto">
          <a:xfrm>
            <a:off x="4933951" y="4154488"/>
            <a:ext cx="2339975" cy="13636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GB" altLang="en-US">
                <a:latin typeface="Times" panose="02020603050405020304" pitchFamily="18" charset="0"/>
              </a:rPr>
              <a:t>OPERATIONS</a:t>
            </a:r>
          </a:p>
          <a:p>
            <a:pPr algn="ctr"/>
            <a:r>
              <a:rPr lang="en-GB" altLang="en-US">
                <a:latin typeface="Times" panose="02020603050405020304" pitchFamily="18" charset="0"/>
              </a:rPr>
              <a:t>Looking from</a:t>
            </a:r>
          </a:p>
          <a:p>
            <a:pPr algn="ctr"/>
            <a:r>
              <a:rPr lang="en-GB" altLang="en-US">
                <a:latin typeface="Times" panose="02020603050405020304" pitchFamily="18" charset="0"/>
              </a:rPr>
              <a:t>The inside out</a:t>
            </a:r>
          </a:p>
        </p:txBody>
      </p:sp>
      <p:sp>
        <p:nvSpPr>
          <p:cNvPr id="205831" name="Line 7"/>
          <p:cNvSpPr>
            <a:spLocks noChangeShapeType="1"/>
          </p:cNvSpPr>
          <p:nvPr/>
        </p:nvSpPr>
        <p:spPr bwMode="auto">
          <a:xfrm>
            <a:off x="4592638" y="2138364"/>
            <a:ext cx="0" cy="43386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832" name="Line 8"/>
          <p:cNvSpPr>
            <a:spLocks noChangeShapeType="1"/>
          </p:cNvSpPr>
          <p:nvPr/>
        </p:nvSpPr>
        <p:spPr bwMode="auto">
          <a:xfrm>
            <a:off x="7519989" y="2090738"/>
            <a:ext cx="15875" cy="435451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833" name="Text Box 9"/>
          <p:cNvSpPr txBox="1">
            <a:spLocks noChangeArrowheads="1"/>
          </p:cNvSpPr>
          <p:nvPr/>
        </p:nvSpPr>
        <p:spPr bwMode="auto">
          <a:xfrm>
            <a:off x="1524000" y="5876925"/>
            <a:ext cx="2587888" cy="369332"/>
          </a:xfrm>
          <a:prstGeom prst="rect">
            <a:avLst/>
          </a:prstGeom>
          <a:solidFill>
            <a:srgbClr val="FF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en-US" b="1"/>
              <a:t>Do we have momentum?</a:t>
            </a:r>
          </a:p>
        </p:txBody>
      </p:sp>
      <p:sp>
        <p:nvSpPr>
          <p:cNvPr id="205834" name="Text Box 10"/>
          <p:cNvSpPr txBox="1">
            <a:spLocks noChangeArrowheads="1"/>
          </p:cNvSpPr>
          <p:nvPr/>
        </p:nvSpPr>
        <p:spPr bwMode="auto">
          <a:xfrm>
            <a:off x="5135563" y="5838825"/>
            <a:ext cx="1927900" cy="369332"/>
          </a:xfrm>
          <a:prstGeom prst="rect">
            <a:avLst/>
          </a:prstGeom>
          <a:solidFill>
            <a:srgbClr val="FF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en-US" b="1"/>
              <a:t>Are we in control?</a:t>
            </a:r>
          </a:p>
        </p:txBody>
      </p:sp>
      <p:sp>
        <p:nvSpPr>
          <p:cNvPr id="205835" name="Text Box 11"/>
          <p:cNvSpPr txBox="1">
            <a:spLocks noChangeArrowheads="1"/>
          </p:cNvSpPr>
          <p:nvPr/>
        </p:nvSpPr>
        <p:spPr bwMode="auto">
          <a:xfrm>
            <a:off x="7832726" y="5838825"/>
            <a:ext cx="2602379" cy="369332"/>
          </a:xfrm>
          <a:prstGeom prst="rect">
            <a:avLst/>
          </a:prstGeom>
          <a:solidFill>
            <a:srgbClr val="FF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en-US" b="1"/>
              <a:t>Did we meet our targets?</a:t>
            </a:r>
          </a:p>
        </p:txBody>
      </p:sp>
      <p:sp>
        <p:nvSpPr>
          <p:cNvPr id="2" name="Titolo 1"/>
          <p:cNvSpPr>
            <a:spLocks noGrp="1"/>
          </p:cNvSpPr>
          <p:nvPr>
            <p:ph type="title"/>
          </p:nvPr>
        </p:nvSpPr>
        <p:spPr/>
        <p:txBody>
          <a:bodyPr/>
          <a:lstStyle/>
          <a:p>
            <a:r>
              <a:rPr lang="en-GB" altLang="en-US" dirty="0" err="1"/>
              <a:t>Montifiore</a:t>
            </a:r>
            <a:r>
              <a:rPr lang="en-GB" altLang="en-US" dirty="0"/>
              <a:t> Hospital’s Balanced </a:t>
            </a:r>
            <a:r>
              <a:rPr lang="en-GB" altLang="en-US" dirty="0" smtClean="0"/>
              <a:t>Scorecard</a:t>
            </a:r>
            <a:endParaRPr lang="it-IT" dirty="0"/>
          </a:p>
        </p:txBody>
      </p:sp>
    </p:spTree>
    <p:extLst>
      <p:ext uri="{BB962C8B-B14F-4D97-AF65-F5344CB8AC3E}">
        <p14:creationId xmlns:p14="http://schemas.microsoft.com/office/powerpoint/2010/main" val="353352324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ChangeArrowheads="1"/>
          </p:cNvSpPr>
          <p:nvPr>
            <p:ph type="title"/>
          </p:nvPr>
        </p:nvSpPr>
        <p:spPr/>
        <p:txBody>
          <a:bodyPr/>
          <a:lstStyle/>
          <a:p>
            <a:r>
              <a:rPr lang="en-GB" altLang="en-US"/>
              <a:t>Your Scorecard</a:t>
            </a:r>
            <a:endParaRPr lang="en-US" altLang="en-US"/>
          </a:p>
        </p:txBody>
      </p:sp>
      <p:sp>
        <p:nvSpPr>
          <p:cNvPr id="206851" name="Rectangle 3"/>
          <p:cNvSpPr>
            <a:spLocks noGrp="1" noChangeArrowheads="1"/>
          </p:cNvSpPr>
          <p:nvPr>
            <p:ph idx="1"/>
          </p:nvPr>
        </p:nvSpPr>
        <p:spPr/>
        <p:txBody>
          <a:bodyPr/>
          <a:lstStyle/>
          <a:p>
            <a:pPr>
              <a:buFontTx/>
              <a:buNone/>
            </a:pPr>
            <a:r>
              <a:rPr lang="en-GB" altLang="en-US" dirty="0"/>
              <a:t>What measures would </a:t>
            </a:r>
            <a:r>
              <a:rPr lang="en-GB" altLang="en-US" u="sng" dirty="0"/>
              <a:t>you</a:t>
            </a:r>
            <a:r>
              <a:rPr lang="en-GB" altLang="en-US" dirty="0"/>
              <a:t> have under the four headings of:  </a:t>
            </a:r>
          </a:p>
          <a:p>
            <a:pPr>
              <a:buFontTx/>
              <a:buNone/>
            </a:pPr>
            <a:endParaRPr lang="en-GB" altLang="en-US" dirty="0"/>
          </a:p>
          <a:p>
            <a:pPr>
              <a:buFont typeface="Arial" panose="020B0604020202020204" pitchFamily="34" charset="0"/>
              <a:buChar char="•"/>
            </a:pPr>
            <a:r>
              <a:rPr lang="en-GB" altLang="en-US" dirty="0"/>
              <a:t>Financial?</a:t>
            </a:r>
          </a:p>
          <a:p>
            <a:pPr>
              <a:buFont typeface="Arial" panose="020B0604020202020204" pitchFamily="34" charset="0"/>
              <a:buChar char="•"/>
            </a:pPr>
            <a:r>
              <a:rPr lang="en-GB" altLang="en-US" dirty="0"/>
              <a:t>Customer?</a:t>
            </a:r>
          </a:p>
          <a:p>
            <a:pPr>
              <a:buFont typeface="Arial" panose="020B0604020202020204" pitchFamily="34" charset="0"/>
              <a:buChar char="•"/>
            </a:pPr>
            <a:r>
              <a:rPr lang="en-GB" altLang="en-US" dirty="0"/>
              <a:t>Learning and Growth?</a:t>
            </a:r>
          </a:p>
          <a:p>
            <a:pPr>
              <a:buFont typeface="Arial" panose="020B0604020202020204" pitchFamily="34" charset="0"/>
              <a:buChar char="•"/>
            </a:pPr>
            <a:r>
              <a:rPr lang="en-GB" altLang="en-US" dirty="0"/>
              <a:t>Internal?</a:t>
            </a:r>
            <a:endParaRPr lang="en-US" altLang="en-US" dirty="0"/>
          </a:p>
        </p:txBody>
      </p:sp>
    </p:spTree>
    <p:extLst>
      <p:ext uri="{BB962C8B-B14F-4D97-AF65-F5344CB8AC3E}">
        <p14:creationId xmlns:p14="http://schemas.microsoft.com/office/powerpoint/2010/main" val="130359860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ChangeArrowheads="1"/>
          </p:cNvSpPr>
          <p:nvPr>
            <p:ph type="title"/>
          </p:nvPr>
        </p:nvSpPr>
        <p:spPr/>
        <p:txBody>
          <a:bodyPr/>
          <a:lstStyle/>
          <a:p>
            <a:r>
              <a:rPr lang="en-GB" altLang="en-US" sz="2800"/>
              <a:t>Implementing the BSC approach – some issues</a:t>
            </a:r>
            <a:endParaRPr lang="en-US" altLang="en-US" sz="2800"/>
          </a:p>
        </p:txBody>
      </p:sp>
      <p:sp>
        <p:nvSpPr>
          <p:cNvPr id="207875" name="Text Box 3"/>
          <p:cNvSpPr txBox="1">
            <a:spLocks noChangeArrowheads="1"/>
          </p:cNvSpPr>
          <p:nvPr/>
        </p:nvSpPr>
        <p:spPr bwMode="auto">
          <a:xfrm rot="21192433">
            <a:off x="1971676" y="2043114"/>
            <a:ext cx="4176713"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GB" altLang="en-US"/>
              <a:t>Premature linking of the scorecard to management processes (such as target setting and compensation)</a:t>
            </a:r>
            <a:endParaRPr lang="en-US" altLang="en-US"/>
          </a:p>
        </p:txBody>
      </p:sp>
      <p:sp>
        <p:nvSpPr>
          <p:cNvPr id="207876" name="Text Box 4"/>
          <p:cNvSpPr txBox="1">
            <a:spLocks noChangeArrowheads="1"/>
          </p:cNvSpPr>
          <p:nvPr/>
        </p:nvSpPr>
        <p:spPr bwMode="auto">
          <a:xfrm rot="1118160">
            <a:off x="7754939" y="4978697"/>
            <a:ext cx="2376487"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GB" altLang="en-US"/>
              <a:t>Lack of cascading of the scorecard through the organisation</a:t>
            </a:r>
            <a:endParaRPr lang="en-US" altLang="en-US"/>
          </a:p>
        </p:txBody>
      </p:sp>
      <p:sp>
        <p:nvSpPr>
          <p:cNvPr id="207877" name="Text Box 5"/>
          <p:cNvSpPr txBox="1">
            <a:spLocks noChangeArrowheads="1"/>
          </p:cNvSpPr>
          <p:nvPr/>
        </p:nvSpPr>
        <p:spPr bwMode="auto">
          <a:xfrm rot="19837620">
            <a:off x="1836738" y="3529013"/>
            <a:ext cx="2303462"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GB" altLang="en-US"/>
              <a:t>Confusion over terminology</a:t>
            </a:r>
            <a:endParaRPr lang="en-US" altLang="en-US"/>
          </a:p>
        </p:txBody>
      </p:sp>
      <p:sp>
        <p:nvSpPr>
          <p:cNvPr id="207878" name="Text Box 6"/>
          <p:cNvSpPr txBox="1">
            <a:spLocks noChangeArrowheads="1"/>
          </p:cNvSpPr>
          <p:nvPr/>
        </p:nvSpPr>
        <p:spPr bwMode="auto">
          <a:xfrm rot="1755694">
            <a:off x="3651250" y="3992563"/>
            <a:ext cx="237648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GB" altLang="en-US"/>
              <a:t>No new measures</a:t>
            </a:r>
            <a:endParaRPr lang="en-US" altLang="en-US"/>
          </a:p>
        </p:txBody>
      </p:sp>
      <p:sp>
        <p:nvSpPr>
          <p:cNvPr id="207879" name="Text Box 7"/>
          <p:cNvSpPr txBox="1">
            <a:spLocks noChangeArrowheads="1"/>
          </p:cNvSpPr>
          <p:nvPr/>
        </p:nvSpPr>
        <p:spPr bwMode="auto">
          <a:xfrm rot="1549078">
            <a:off x="7715250" y="2027238"/>
            <a:ext cx="2952750" cy="173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GB" altLang="en-US"/>
              <a:t>Management practices inconsistent with the ‘balancing’ philosophy (such as rewarding executives on short-term profit performance)</a:t>
            </a:r>
            <a:endParaRPr lang="en-US" altLang="en-US"/>
          </a:p>
        </p:txBody>
      </p:sp>
      <p:sp>
        <p:nvSpPr>
          <p:cNvPr id="207880" name="Text Box 8"/>
          <p:cNvSpPr txBox="1">
            <a:spLocks noChangeArrowheads="1"/>
          </p:cNvSpPr>
          <p:nvPr/>
        </p:nvSpPr>
        <p:spPr bwMode="auto">
          <a:xfrm rot="320780">
            <a:off x="2178051" y="5148264"/>
            <a:ext cx="2447925"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GB" altLang="en-US"/>
              <a:t>Timing issues – announcing the scorecard too early or too late</a:t>
            </a:r>
            <a:endParaRPr lang="en-US" altLang="en-US"/>
          </a:p>
        </p:txBody>
      </p:sp>
      <p:sp>
        <p:nvSpPr>
          <p:cNvPr id="207881" name="Text Box 9"/>
          <p:cNvSpPr txBox="1">
            <a:spLocks noChangeArrowheads="1"/>
          </p:cNvSpPr>
          <p:nvPr/>
        </p:nvSpPr>
        <p:spPr bwMode="auto">
          <a:xfrm>
            <a:off x="4970463" y="5070475"/>
            <a:ext cx="2665412"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GB" altLang="en-US"/>
              <a:t>No clearly understood objectives for the scorecard programme</a:t>
            </a:r>
            <a:endParaRPr lang="en-US" altLang="en-US"/>
          </a:p>
        </p:txBody>
      </p:sp>
      <p:sp>
        <p:nvSpPr>
          <p:cNvPr id="207882" name="Text Box 10"/>
          <p:cNvSpPr txBox="1">
            <a:spLocks noChangeArrowheads="1"/>
          </p:cNvSpPr>
          <p:nvPr/>
        </p:nvSpPr>
        <p:spPr bwMode="auto">
          <a:xfrm>
            <a:off x="6383338" y="3357563"/>
            <a:ext cx="1841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endParaRPr lang="en-GB" altLang="en-US"/>
          </a:p>
        </p:txBody>
      </p:sp>
      <p:sp>
        <p:nvSpPr>
          <p:cNvPr id="207883" name="Text Box 11"/>
          <p:cNvSpPr txBox="1">
            <a:spLocks noChangeArrowheads="1"/>
          </p:cNvSpPr>
          <p:nvPr/>
        </p:nvSpPr>
        <p:spPr bwMode="auto">
          <a:xfrm>
            <a:off x="5213350" y="3030539"/>
            <a:ext cx="199439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1" hangingPunct="1"/>
            <a:r>
              <a:rPr lang="en-GB" altLang="en-US"/>
              <a:t>No strategy to link</a:t>
            </a:r>
          </a:p>
          <a:p>
            <a:pPr eaLnBrk="1" hangingPunct="1"/>
            <a:r>
              <a:rPr lang="en-GB" altLang="en-US"/>
              <a:t> the scorecard to!</a:t>
            </a:r>
            <a:endParaRPr lang="en-US" altLang="en-US"/>
          </a:p>
        </p:txBody>
      </p:sp>
      <p:sp>
        <p:nvSpPr>
          <p:cNvPr id="207884" name="Text Box 12"/>
          <p:cNvSpPr txBox="1">
            <a:spLocks noChangeArrowheads="1"/>
          </p:cNvSpPr>
          <p:nvPr/>
        </p:nvSpPr>
        <p:spPr bwMode="auto">
          <a:xfrm>
            <a:off x="5873750" y="3884614"/>
            <a:ext cx="1511300" cy="915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GB" altLang="en-US"/>
              <a:t>Lack of education and training</a:t>
            </a:r>
            <a:endParaRPr lang="en-US" altLang="en-US"/>
          </a:p>
        </p:txBody>
      </p:sp>
      <p:sp>
        <p:nvSpPr>
          <p:cNvPr id="207885" name="Text Box 13"/>
          <p:cNvSpPr txBox="1">
            <a:spLocks noChangeArrowheads="1"/>
          </p:cNvSpPr>
          <p:nvPr/>
        </p:nvSpPr>
        <p:spPr bwMode="auto">
          <a:xfrm>
            <a:off x="7558089" y="3852863"/>
            <a:ext cx="21605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GB" altLang="en-US"/>
              <a:t>No executive sponsorship</a:t>
            </a:r>
            <a:endParaRPr lang="en-US" altLang="en-US"/>
          </a:p>
        </p:txBody>
      </p:sp>
    </p:spTree>
    <p:extLst>
      <p:ext uri="{BB962C8B-B14F-4D97-AF65-F5344CB8AC3E}">
        <p14:creationId xmlns:p14="http://schemas.microsoft.com/office/powerpoint/2010/main" val="340434592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ChangeArrowheads="1"/>
          </p:cNvSpPr>
          <p:nvPr>
            <p:ph type="title"/>
          </p:nvPr>
        </p:nvSpPr>
        <p:spPr/>
        <p:txBody>
          <a:bodyPr/>
          <a:lstStyle/>
          <a:p>
            <a:r>
              <a:rPr lang="en-GB" altLang="en-US" sz="2800"/>
              <a:t>BSC – </a:t>
            </a:r>
            <a:br>
              <a:rPr lang="en-GB" altLang="en-US" sz="2800"/>
            </a:br>
            <a:r>
              <a:rPr lang="en-GB" altLang="en-US" sz="2800"/>
              <a:t>Top 10 Implementation issues</a:t>
            </a:r>
          </a:p>
        </p:txBody>
      </p:sp>
      <p:sp>
        <p:nvSpPr>
          <p:cNvPr id="208899" name="Rectangle 3"/>
          <p:cNvSpPr>
            <a:spLocks noGrp="1" noChangeArrowheads="1"/>
          </p:cNvSpPr>
          <p:nvPr>
            <p:ph idx="1"/>
          </p:nvPr>
        </p:nvSpPr>
        <p:spPr/>
        <p:txBody>
          <a:bodyPr>
            <a:normAutofit lnSpcReduction="10000"/>
          </a:bodyPr>
          <a:lstStyle/>
          <a:p>
            <a:pPr marL="381000" indent="-381000">
              <a:buFontTx/>
              <a:buAutoNum type="arabicPeriod"/>
            </a:pPr>
            <a:r>
              <a:rPr lang="en-GB" altLang="en-US" sz="2400"/>
              <a:t>No executive sponsorship</a:t>
            </a:r>
          </a:p>
          <a:p>
            <a:pPr marL="381000" indent="-381000">
              <a:buFontTx/>
              <a:buAutoNum type="arabicPeriod"/>
            </a:pPr>
            <a:r>
              <a:rPr lang="en-GB" altLang="en-US" sz="2400"/>
              <a:t>Lack of education and training</a:t>
            </a:r>
          </a:p>
          <a:p>
            <a:pPr marL="381000" indent="-381000">
              <a:buFontTx/>
              <a:buAutoNum type="arabicPeriod"/>
            </a:pPr>
            <a:r>
              <a:rPr lang="en-GB" altLang="en-US" sz="2400"/>
              <a:t>No  strategy</a:t>
            </a:r>
          </a:p>
          <a:p>
            <a:pPr marL="381000" indent="-381000">
              <a:buFontTx/>
              <a:buAutoNum type="arabicPeriod"/>
            </a:pPr>
            <a:r>
              <a:rPr lang="en-GB" altLang="en-US" sz="2400"/>
              <a:t>No objectives for programme</a:t>
            </a:r>
          </a:p>
          <a:p>
            <a:pPr marL="381000" indent="-381000">
              <a:buFontTx/>
              <a:buAutoNum type="arabicPeriod"/>
            </a:pPr>
            <a:r>
              <a:rPr lang="en-GB" altLang="en-US" sz="2400"/>
              <a:t>Timing</a:t>
            </a:r>
          </a:p>
          <a:p>
            <a:pPr marL="381000" indent="-381000">
              <a:buFontTx/>
              <a:buAutoNum type="arabicPeriod"/>
            </a:pPr>
            <a:r>
              <a:rPr lang="en-GB" altLang="en-US" sz="2400"/>
              <a:t>Inconsistent management practices</a:t>
            </a:r>
          </a:p>
          <a:p>
            <a:pPr marL="381000" indent="-381000">
              <a:buFontTx/>
              <a:buAutoNum type="arabicPeriod"/>
            </a:pPr>
            <a:r>
              <a:rPr lang="en-GB" altLang="en-US" sz="2400"/>
              <a:t>No new measures</a:t>
            </a:r>
          </a:p>
          <a:p>
            <a:pPr marL="381000" indent="-381000">
              <a:buFontTx/>
              <a:buAutoNum type="arabicPeriod"/>
            </a:pPr>
            <a:r>
              <a:rPr lang="en-GB" altLang="en-US" sz="2400"/>
              <a:t>Terminology</a:t>
            </a:r>
          </a:p>
          <a:p>
            <a:pPr marL="381000" indent="-381000">
              <a:buFontTx/>
              <a:buAutoNum type="arabicPeriod"/>
            </a:pPr>
            <a:r>
              <a:rPr lang="en-GB" altLang="en-US" sz="2400"/>
              <a:t>Lack of cascading</a:t>
            </a:r>
          </a:p>
          <a:p>
            <a:pPr marL="381000" indent="-381000">
              <a:buFontTx/>
              <a:buAutoNum type="arabicPeriod"/>
            </a:pPr>
            <a:r>
              <a:rPr lang="en-GB" altLang="en-US" sz="2400"/>
              <a:t>Premature links</a:t>
            </a:r>
          </a:p>
        </p:txBody>
      </p:sp>
    </p:spTree>
    <p:extLst>
      <p:ext uri="{BB962C8B-B14F-4D97-AF65-F5344CB8AC3E}">
        <p14:creationId xmlns:p14="http://schemas.microsoft.com/office/powerpoint/2010/main" val="406827512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p:txBody>
          <a:bodyPr/>
          <a:lstStyle/>
          <a:p>
            <a:r>
              <a:rPr lang="en-GB" altLang="en-US" sz="2800"/>
              <a:t>Balanced Scorecard – </a:t>
            </a:r>
            <a:br>
              <a:rPr lang="en-GB" altLang="en-US" sz="2800"/>
            </a:br>
            <a:r>
              <a:rPr lang="en-GB" altLang="en-US" sz="2800"/>
              <a:t>The Benefits</a:t>
            </a:r>
          </a:p>
        </p:txBody>
      </p:sp>
      <p:sp>
        <p:nvSpPr>
          <p:cNvPr id="209923" name="Rectangle 3"/>
          <p:cNvSpPr>
            <a:spLocks noGrp="1" noChangeArrowheads="1"/>
          </p:cNvSpPr>
          <p:nvPr>
            <p:ph idx="1"/>
          </p:nvPr>
        </p:nvSpPr>
        <p:spPr/>
        <p:txBody>
          <a:bodyPr>
            <a:normAutofit lnSpcReduction="10000"/>
          </a:bodyPr>
          <a:lstStyle/>
          <a:p>
            <a:r>
              <a:rPr lang="en-GB" altLang="en-US" sz="2400"/>
              <a:t>Translating Strategy into Action</a:t>
            </a:r>
          </a:p>
          <a:p>
            <a:endParaRPr lang="en-GB" altLang="en-US" sz="2400"/>
          </a:p>
          <a:p>
            <a:r>
              <a:rPr lang="en-GB" altLang="en-US" sz="2400"/>
              <a:t>Improved Resource Allocation</a:t>
            </a:r>
          </a:p>
          <a:p>
            <a:endParaRPr lang="en-GB" altLang="en-US" sz="2400"/>
          </a:p>
          <a:p>
            <a:r>
              <a:rPr lang="en-GB" altLang="en-US" sz="2400"/>
              <a:t>Enhances Management Strategic Feedback &amp; Learning</a:t>
            </a:r>
          </a:p>
          <a:p>
            <a:endParaRPr lang="en-GB" altLang="en-US" sz="2400"/>
          </a:p>
          <a:p>
            <a:r>
              <a:rPr lang="en-GB" altLang="en-US" sz="2400"/>
              <a:t>Clear communication of Strategy may highlight divergent views on strategy</a:t>
            </a:r>
          </a:p>
          <a:p>
            <a:endParaRPr lang="en-GB" altLang="en-US" sz="2400"/>
          </a:p>
          <a:p>
            <a:r>
              <a:rPr lang="en-GB" altLang="en-US" sz="2400"/>
              <a:t>Can result in a re-design / simplification of the Budget Process</a:t>
            </a:r>
          </a:p>
        </p:txBody>
      </p:sp>
    </p:spTree>
    <p:extLst>
      <p:ext uri="{BB962C8B-B14F-4D97-AF65-F5344CB8AC3E}">
        <p14:creationId xmlns:p14="http://schemas.microsoft.com/office/powerpoint/2010/main" val="17275398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title"/>
          </p:nvPr>
        </p:nvSpPr>
        <p:spPr/>
        <p:txBody>
          <a:bodyPr/>
          <a:lstStyle/>
          <a:p>
            <a:r>
              <a:rPr lang="en-GB" altLang="en-US"/>
              <a:t>Economic profit</a:t>
            </a:r>
          </a:p>
        </p:txBody>
      </p:sp>
      <p:sp>
        <p:nvSpPr>
          <p:cNvPr id="245763" name="AutoShape 3"/>
          <p:cNvSpPr>
            <a:spLocks noChangeAspect="1" noChangeArrowheads="1" noTextEdit="1"/>
          </p:cNvSpPr>
          <p:nvPr/>
        </p:nvSpPr>
        <p:spPr bwMode="auto">
          <a:xfrm>
            <a:off x="2208213" y="1844676"/>
            <a:ext cx="7766050" cy="4100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45764" name="Line 4"/>
          <p:cNvSpPr>
            <a:spLocks noChangeShapeType="1"/>
          </p:cNvSpPr>
          <p:nvPr/>
        </p:nvSpPr>
        <p:spPr bwMode="auto">
          <a:xfrm>
            <a:off x="2900363" y="3783014"/>
            <a:ext cx="6945312" cy="1587"/>
          </a:xfrm>
          <a:prstGeom prst="line">
            <a:avLst/>
          </a:prstGeom>
          <a:noFill/>
          <a:ln w="7938">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765" name="Line 5"/>
          <p:cNvSpPr>
            <a:spLocks noChangeShapeType="1"/>
          </p:cNvSpPr>
          <p:nvPr/>
        </p:nvSpPr>
        <p:spPr bwMode="auto">
          <a:xfrm>
            <a:off x="2900363" y="2971800"/>
            <a:ext cx="6945312" cy="1588"/>
          </a:xfrm>
          <a:prstGeom prst="line">
            <a:avLst/>
          </a:prstGeom>
          <a:noFill/>
          <a:ln w="7938">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766" name="Line 6"/>
          <p:cNvSpPr>
            <a:spLocks noChangeShapeType="1"/>
          </p:cNvSpPr>
          <p:nvPr/>
        </p:nvSpPr>
        <p:spPr bwMode="auto">
          <a:xfrm>
            <a:off x="2900363" y="2160589"/>
            <a:ext cx="6945312" cy="1587"/>
          </a:xfrm>
          <a:prstGeom prst="line">
            <a:avLst/>
          </a:prstGeom>
          <a:noFill/>
          <a:ln w="7938">
            <a:solidFill>
              <a:srgbClr val="FFFF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767" name="Rectangle 7"/>
          <p:cNvSpPr>
            <a:spLocks noChangeArrowheads="1"/>
          </p:cNvSpPr>
          <p:nvPr/>
        </p:nvSpPr>
        <p:spPr bwMode="auto">
          <a:xfrm>
            <a:off x="3054351" y="2160589"/>
            <a:ext cx="1076325" cy="2435225"/>
          </a:xfrm>
          <a:prstGeom prst="rect">
            <a:avLst/>
          </a:prstGeom>
          <a:solidFill>
            <a:srgbClr val="339966"/>
          </a:solidFill>
          <a:ln w="7938">
            <a:solidFill>
              <a:srgbClr val="000000"/>
            </a:solidFill>
            <a:miter lim="800000"/>
            <a:headEnd/>
            <a:tailEnd/>
          </a:ln>
        </p:spPr>
        <p:txBody>
          <a:bodyPr/>
          <a:lstStyle/>
          <a:p>
            <a:endParaRPr lang="en-US"/>
          </a:p>
        </p:txBody>
      </p:sp>
      <p:sp>
        <p:nvSpPr>
          <p:cNvPr id="245768" name="Rectangle 8"/>
          <p:cNvSpPr>
            <a:spLocks noChangeArrowheads="1"/>
          </p:cNvSpPr>
          <p:nvPr/>
        </p:nvSpPr>
        <p:spPr bwMode="auto">
          <a:xfrm>
            <a:off x="4446589" y="2971801"/>
            <a:ext cx="1068387" cy="1624013"/>
          </a:xfrm>
          <a:prstGeom prst="rect">
            <a:avLst/>
          </a:prstGeom>
          <a:solidFill>
            <a:srgbClr val="FFFFFF"/>
          </a:solidFill>
          <a:ln w="7938">
            <a:solidFill>
              <a:srgbClr val="FFFFFF"/>
            </a:solidFill>
            <a:miter lim="800000"/>
            <a:headEnd/>
            <a:tailEnd/>
          </a:ln>
        </p:spPr>
        <p:txBody>
          <a:bodyPr/>
          <a:lstStyle/>
          <a:p>
            <a:endParaRPr lang="en-US"/>
          </a:p>
        </p:txBody>
      </p:sp>
      <p:sp>
        <p:nvSpPr>
          <p:cNvPr id="245769" name="Rectangle 9"/>
          <p:cNvSpPr>
            <a:spLocks noChangeArrowheads="1"/>
          </p:cNvSpPr>
          <p:nvPr/>
        </p:nvSpPr>
        <p:spPr bwMode="auto">
          <a:xfrm>
            <a:off x="5830889" y="2971801"/>
            <a:ext cx="1076325" cy="1624013"/>
          </a:xfrm>
          <a:prstGeom prst="rect">
            <a:avLst/>
          </a:prstGeom>
          <a:solidFill>
            <a:srgbClr val="CC99FF"/>
          </a:solidFill>
          <a:ln w="7938">
            <a:solidFill>
              <a:srgbClr val="000000"/>
            </a:solidFill>
            <a:miter lim="800000"/>
            <a:headEnd/>
            <a:tailEnd/>
          </a:ln>
        </p:spPr>
        <p:txBody>
          <a:bodyPr/>
          <a:lstStyle/>
          <a:p>
            <a:endParaRPr lang="en-US"/>
          </a:p>
        </p:txBody>
      </p:sp>
      <p:sp>
        <p:nvSpPr>
          <p:cNvPr id="245770" name="Rectangle 10"/>
          <p:cNvSpPr>
            <a:spLocks noChangeArrowheads="1"/>
          </p:cNvSpPr>
          <p:nvPr/>
        </p:nvSpPr>
        <p:spPr bwMode="auto">
          <a:xfrm>
            <a:off x="7223125" y="3621089"/>
            <a:ext cx="1068388" cy="97472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245771" name="Rectangle 11"/>
          <p:cNvSpPr>
            <a:spLocks noChangeArrowheads="1"/>
          </p:cNvSpPr>
          <p:nvPr/>
        </p:nvSpPr>
        <p:spPr bwMode="auto">
          <a:xfrm>
            <a:off x="8607426" y="3621089"/>
            <a:ext cx="1076325" cy="974725"/>
          </a:xfrm>
          <a:prstGeom prst="rect">
            <a:avLst/>
          </a:prstGeom>
          <a:solidFill>
            <a:srgbClr val="3366FF"/>
          </a:solidFill>
          <a:ln w="7938">
            <a:solidFill>
              <a:srgbClr val="000000"/>
            </a:solidFill>
            <a:miter lim="800000"/>
            <a:headEnd/>
            <a:tailEnd/>
          </a:ln>
        </p:spPr>
        <p:txBody>
          <a:bodyPr/>
          <a:lstStyle/>
          <a:p>
            <a:endParaRPr lang="en-US"/>
          </a:p>
        </p:txBody>
      </p:sp>
      <p:sp>
        <p:nvSpPr>
          <p:cNvPr id="245772" name="Rectangle 12"/>
          <p:cNvSpPr>
            <a:spLocks noChangeArrowheads="1"/>
          </p:cNvSpPr>
          <p:nvPr/>
        </p:nvSpPr>
        <p:spPr bwMode="auto">
          <a:xfrm>
            <a:off x="4446589" y="2160588"/>
            <a:ext cx="1068387" cy="811212"/>
          </a:xfrm>
          <a:prstGeom prst="rect">
            <a:avLst/>
          </a:prstGeom>
          <a:solidFill>
            <a:srgbClr val="FF9900"/>
          </a:solidFill>
          <a:ln w="7938">
            <a:solidFill>
              <a:srgbClr val="000000"/>
            </a:solidFill>
            <a:miter lim="800000"/>
            <a:headEnd/>
            <a:tailEnd/>
          </a:ln>
        </p:spPr>
        <p:txBody>
          <a:bodyPr/>
          <a:lstStyle/>
          <a:p>
            <a:endParaRPr lang="en-US"/>
          </a:p>
        </p:txBody>
      </p:sp>
      <p:sp>
        <p:nvSpPr>
          <p:cNvPr id="245773" name="Rectangle 13"/>
          <p:cNvSpPr>
            <a:spLocks noChangeArrowheads="1"/>
          </p:cNvSpPr>
          <p:nvPr/>
        </p:nvSpPr>
        <p:spPr bwMode="auto">
          <a:xfrm>
            <a:off x="7223125" y="2971800"/>
            <a:ext cx="1068388" cy="649288"/>
          </a:xfrm>
          <a:prstGeom prst="rect">
            <a:avLst/>
          </a:prstGeom>
          <a:solidFill>
            <a:srgbClr val="00CCFF"/>
          </a:solidFill>
          <a:ln w="7938">
            <a:solidFill>
              <a:srgbClr val="000000"/>
            </a:solidFill>
            <a:miter lim="800000"/>
            <a:headEnd/>
            <a:tailEnd/>
          </a:ln>
        </p:spPr>
        <p:txBody>
          <a:bodyPr/>
          <a:lstStyle/>
          <a:p>
            <a:endParaRPr lang="en-US"/>
          </a:p>
        </p:txBody>
      </p:sp>
      <p:sp>
        <p:nvSpPr>
          <p:cNvPr id="245774" name="Line 14"/>
          <p:cNvSpPr>
            <a:spLocks noChangeShapeType="1"/>
          </p:cNvSpPr>
          <p:nvPr/>
        </p:nvSpPr>
        <p:spPr bwMode="auto">
          <a:xfrm>
            <a:off x="2900364" y="2160589"/>
            <a:ext cx="1587" cy="2435225"/>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775" name="Line 15"/>
          <p:cNvSpPr>
            <a:spLocks noChangeShapeType="1"/>
          </p:cNvSpPr>
          <p:nvPr/>
        </p:nvSpPr>
        <p:spPr bwMode="auto">
          <a:xfrm>
            <a:off x="2832101" y="4595814"/>
            <a:ext cx="68263" cy="1587"/>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776" name="Line 16"/>
          <p:cNvSpPr>
            <a:spLocks noChangeShapeType="1"/>
          </p:cNvSpPr>
          <p:nvPr/>
        </p:nvSpPr>
        <p:spPr bwMode="auto">
          <a:xfrm>
            <a:off x="2832101" y="3783014"/>
            <a:ext cx="68263" cy="1587"/>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777" name="Line 17"/>
          <p:cNvSpPr>
            <a:spLocks noChangeShapeType="1"/>
          </p:cNvSpPr>
          <p:nvPr/>
        </p:nvSpPr>
        <p:spPr bwMode="auto">
          <a:xfrm>
            <a:off x="2832101" y="2971800"/>
            <a:ext cx="68263" cy="1588"/>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778" name="Line 18"/>
          <p:cNvSpPr>
            <a:spLocks noChangeShapeType="1"/>
          </p:cNvSpPr>
          <p:nvPr/>
        </p:nvSpPr>
        <p:spPr bwMode="auto">
          <a:xfrm>
            <a:off x="2832101" y="2160589"/>
            <a:ext cx="68263" cy="1587"/>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779" name="Line 19"/>
          <p:cNvSpPr>
            <a:spLocks noChangeShapeType="1"/>
          </p:cNvSpPr>
          <p:nvPr/>
        </p:nvSpPr>
        <p:spPr bwMode="auto">
          <a:xfrm>
            <a:off x="2900363" y="4595814"/>
            <a:ext cx="6945312" cy="1587"/>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780" name="Line 20"/>
          <p:cNvSpPr>
            <a:spLocks noChangeShapeType="1"/>
          </p:cNvSpPr>
          <p:nvPr/>
        </p:nvSpPr>
        <p:spPr bwMode="auto">
          <a:xfrm flipV="1">
            <a:off x="2900364" y="4595813"/>
            <a:ext cx="1587" cy="68262"/>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781" name="Line 21"/>
          <p:cNvSpPr>
            <a:spLocks noChangeShapeType="1"/>
          </p:cNvSpPr>
          <p:nvPr/>
        </p:nvSpPr>
        <p:spPr bwMode="auto">
          <a:xfrm flipV="1">
            <a:off x="4292600" y="4595813"/>
            <a:ext cx="1588" cy="68262"/>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782" name="Line 22"/>
          <p:cNvSpPr>
            <a:spLocks noChangeShapeType="1"/>
          </p:cNvSpPr>
          <p:nvPr/>
        </p:nvSpPr>
        <p:spPr bwMode="auto">
          <a:xfrm flipV="1">
            <a:off x="5676900" y="4595813"/>
            <a:ext cx="1588" cy="68262"/>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783" name="Line 23"/>
          <p:cNvSpPr>
            <a:spLocks noChangeShapeType="1"/>
          </p:cNvSpPr>
          <p:nvPr/>
        </p:nvSpPr>
        <p:spPr bwMode="auto">
          <a:xfrm flipV="1">
            <a:off x="7069139" y="4595813"/>
            <a:ext cx="1587" cy="68262"/>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784" name="Line 24"/>
          <p:cNvSpPr>
            <a:spLocks noChangeShapeType="1"/>
          </p:cNvSpPr>
          <p:nvPr/>
        </p:nvSpPr>
        <p:spPr bwMode="auto">
          <a:xfrm flipV="1">
            <a:off x="8453439" y="4595813"/>
            <a:ext cx="1587" cy="68262"/>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785" name="Line 25"/>
          <p:cNvSpPr>
            <a:spLocks noChangeShapeType="1"/>
          </p:cNvSpPr>
          <p:nvPr/>
        </p:nvSpPr>
        <p:spPr bwMode="auto">
          <a:xfrm flipV="1">
            <a:off x="9845675" y="4595813"/>
            <a:ext cx="1588" cy="68262"/>
          </a:xfrm>
          <a:prstGeom prst="line">
            <a:avLst/>
          </a:prstGeom>
          <a:noFill/>
          <a:ln w="7938">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786" name="Rectangle 26"/>
          <p:cNvSpPr>
            <a:spLocks noChangeArrowheads="1"/>
          </p:cNvSpPr>
          <p:nvPr/>
        </p:nvSpPr>
        <p:spPr bwMode="auto">
          <a:xfrm>
            <a:off x="9026525" y="3979864"/>
            <a:ext cx="2286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r>
              <a:rPr lang="en-US" altLang="en-US" b="1">
                <a:latin typeface="Times New Roman" panose="02020603050405020304" pitchFamily="18" charset="0"/>
              </a:rPr>
              <a:t>60</a:t>
            </a:r>
            <a:endParaRPr lang="en-US" altLang="en-US">
              <a:latin typeface="Times New Roman" panose="02020603050405020304" pitchFamily="18" charset="0"/>
            </a:endParaRPr>
          </a:p>
        </p:txBody>
      </p:sp>
      <p:sp>
        <p:nvSpPr>
          <p:cNvPr id="245787" name="Rectangle 27"/>
          <p:cNvSpPr>
            <a:spLocks noChangeArrowheads="1"/>
          </p:cNvSpPr>
          <p:nvPr/>
        </p:nvSpPr>
        <p:spPr bwMode="auto">
          <a:xfrm>
            <a:off x="6189663" y="3656014"/>
            <a:ext cx="40876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r>
              <a:rPr lang="en-US" altLang="en-US" b="1"/>
              <a:t>100</a:t>
            </a:r>
            <a:endParaRPr lang="en-US" altLang="en-US"/>
          </a:p>
        </p:txBody>
      </p:sp>
      <p:sp>
        <p:nvSpPr>
          <p:cNvPr id="245788" name="Rectangle 28"/>
          <p:cNvSpPr>
            <a:spLocks noChangeArrowheads="1"/>
          </p:cNvSpPr>
          <p:nvPr/>
        </p:nvSpPr>
        <p:spPr bwMode="auto">
          <a:xfrm>
            <a:off x="3413125" y="3244851"/>
            <a:ext cx="40876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r>
              <a:rPr lang="en-US" altLang="en-US" b="1"/>
              <a:t>150</a:t>
            </a:r>
            <a:endParaRPr lang="en-US" altLang="en-US"/>
          </a:p>
        </p:txBody>
      </p:sp>
      <p:sp>
        <p:nvSpPr>
          <p:cNvPr id="245789" name="Rectangle 29"/>
          <p:cNvSpPr>
            <a:spLocks noChangeArrowheads="1"/>
          </p:cNvSpPr>
          <p:nvPr/>
        </p:nvSpPr>
        <p:spPr bwMode="auto">
          <a:xfrm>
            <a:off x="4856163" y="2433639"/>
            <a:ext cx="27251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r>
              <a:rPr lang="en-US" altLang="en-US" b="1"/>
              <a:t>50</a:t>
            </a:r>
            <a:endParaRPr lang="en-US" altLang="en-US"/>
          </a:p>
        </p:txBody>
      </p:sp>
      <p:sp>
        <p:nvSpPr>
          <p:cNvPr id="245790" name="Rectangle 30"/>
          <p:cNvSpPr>
            <a:spLocks noChangeArrowheads="1"/>
          </p:cNvSpPr>
          <p:nvPr/>
        </p:nvSpPr>
        <p:spPr bwMode="auto">
          <a:xfrm>
            <a:off x="7632700" y="3168651"/>
            <a:ext cx="27251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r>
              <a:rPr lang="en-US" altLang="en-US" b="1"/>
              <a:t>40</a:t>
            </a:r>
            <a:endParaRPr lang="en-US" altLang="en-US"/>
          </a:p>
        </p:txBody>
      </p:sp>
      <p:sp>
        <p:nvSpPr>
          <p:cNvPr id="245791" name="Rectangle 31"/>
          <p:cNvSpPr>
            <a:spLocks noChangeArrowheads="1"/>
          </p:cNvSpPr>
          <p:nvPr/>
        </p:nvSpPr>
        <p:spPr bwMode="auto">
          <a:xfrm>
            <a:off x="2609850" y="4467226"/>
            <a:ext cx="13625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r>
              <a:rPr lang="en-US" altLang="en-US" b="1"/>
              <a:t>0</a:t>
            </a:r>
            <a:endParaRPr lang="en-US" altLang="en-US"/>
          </a:p>
        </p:txBody>
      </p:sp>
      <p:sp>
        <p:nvSpPr>
          <p:cNvPr id="245792" name="Rectangle 32"/>
          <p:cNvSpPr>
            <a:spLocks noChangeArrowheads="1"/>
          </p:cNvSpPr>
          <p:nvPr/>
        </p:nvSpPr>
        <p:spPr bwMode="auto">
          <a:xfrm>
            <a:off x="2490788" y="3656014"/>
            <a:ext cx="27251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r>
              <a:rPr lang="en-US" altLang="en-US" b="1"/>
              <a:t>50</a:t>
            </a:r>
            <a:endParaRPr lang="en-US" altLang="en-US"/>
          </a:p>
        </p:txBody>
      </p:sp>
      <p:sp>
        <p:nvSpPr>
          <p:cNvPr id="245793" name="Rectangle 33"/>
          <p:cNvSpPr>
            <a:spLocks noChangeArrowheads="1"/>
          </p:cNvSpPr>
          <p:nvPr/>
        </p:nvSpPr>
        <p:spPr bwMode="auto">
          <a:xfrm>
            <a:off x="2370138" y="2844801"/>
            <a:ext cx="40876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r>
              <a:rPr lang="en-US" altLang="en-US" b="1"/>
              <a:t>100</a:t>
            </a:r>
            <a:endParaRPr lang="en-US" altLang="en-US"/>
          </a:p>
        </p:txBody>
      </p:sp>
      <p:sp>
        <p:nvSpPr>
          <p:cNvPr id="245794" name="Rectangle 34"/>
          <p:cNvSpPr>
            <a:spLocks noChangeArrowheads="1"/>
          </p:cNvSpPr>
          <p:nvPr/>
        </p:nvSpPr>
        <p:spPr bwMode="auto">
          <a:xfrm>
            <a:off x="2370138" y="2032001"/>
            <a:ext cx="40876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r>
              <a:rPr lang="en-US" altLang="en-US" b="1"/>
              <a:t>150</a:t>
            </a:r>
            <a:endParaRPr lang="en-US" altLang="en-US"/>
          </a:p>
        </p:txBody>
      </p:sp>
      <p:sp>
        <p:nvSpPr>
          <p:cNvPr id="245795" name="Rectangle 35"/>
          <p:cNvSpPr>
            <a:spLocks noChangeArrowheads="1"/>
          </p:cNvSpPr>
          <p:nvPr/>
        </p:nvSpPr>
        <p:spPr bwMode="auto">
          <a:xfrm rot="16200000">
            <a:off x="2913071" y="5103426"/>
            <a:ext cx="106202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r>
              <a:rPr lang="en-US" altLang="en-US" b="1" dirty="0"/>
              <a:t>Operating</a:t>
            </a:r>
            <a:endParaRPr lang="en-US" altLang="en-US" dirty="0"/>
          </a:p>
        </p:txBody>
      </p:sp>
      <p:sp>
        <p:nvSpPr>
          <p:cNvPr id="245796" name="Rectangle 36"/>
          <p:cNvSpPr>
            <a:spLocks noChangeArrowheads="1"/>
          </p:cNvSpPr>
          <p:nvPr/>
        </p:nvSpPr>
        <p:spPr bwMode="auto">
          <a:xfrm rot="16200000">
            <a:off x="3427746" y="5130415"/>
            <a:ext cx="60734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r>
              <a:rPr lang="en-US" altLang="en-US" b="1"/>
              <a:t>Profit</a:t>
            </a:r>
            <a:endParaRPr lang="en-US" altLang="en-US"/>
          </a:p>
        </p:txBody>
      </p:sp>
      <p:sp>
        <p:nvSpPr>
          <p:cNvPr id="245797" name="Rectangle 37"/>
          <p:cNvSpPr>
            <a:spLocks noChangeArrowheads="1"/>
          </p:cNvSpPr>
          <p:nvPr/>
        </p:nvSpPr>
        <p:spPr bwMode="auto">
          <a:xfrm rot="16200000">
            <a:off x="4799773" y="4809739"/>
            <a:ext cx="37471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r>
              <a:rPr lang="en-US" altLang="en-US" b="1"/>
              <a:t>Tax</a:t>
            </a:r>
            <a:endParaRPr lang="en-US" altLang="en-US"/>
          </a:p>
        </p:txBody>
      </p:sp>
      <p:sp>
        <p:nvSpPr>
          <p:cNvPr id="245798" name="Rectangle 38"/>
          <p:cNvSpPr>
            <a:spLocks noChangeArrowheads="1"/>
          </p:cNvSpPr>
          <p:nvPr/>
        </p:nvSpPr>
        <p:spPr bwMode="auto">
          <a:xfrm rot="16200000">
            <a:off x="5770392" y="5120889"/>
            <a:ext cx="36388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r>
              <a:rPr lang="en-US" altLang="en-US" b="1"/>
              <a:t>Net</a:t>
            </a:r>
            <a:endParaRPr lang="en-US" altLang="en-US"/>
          </a:p>
        </p:txBody>
      </p:sp>
      <p:sp>
        <p:nvSpPr>
          <p:cNvPr id="245799" name="Rectangle 39"/>
          <p:cNvSpPr>
            <a:spLocks noChangeArrowheads="1"/>
          </p:cNvSpPr>
          <p:nvPr/>
        </p:nvSpPr>
        <p:spPr bwMode="auto">
          <a:xfrm rot="16200000">
            <a:off x="5703896" y="5098664"/>
            <a:ext cx="106202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r>
              <a:rPr lang="en-US" altLang="en-US" b="1"/>
              <a:t>Operating</a:t>
            </a:r>
            <a:endParaRPr lang="en-US" altLang="en-US"/>
          </a:p>
        </p:txBody>
      </p:sp>
      <p:sp>
        <p:nvSpPr>
          <p:cNvPr id="245800" name="Rectangle 40"/>
          <p:cNvSpPr>
            <a:spLocks noChangeArrowheads="1"/>
          </p:cNvSpPr>
          <p:nvPr/>
        </p:nvSpPr>
        <p:spPr bwMode="auto">
          <a:xfrm rot="16200000">
            <a:off x="5990945" y="5076440"/>
            <a:ext cx="106259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r>
              <a:rPr lang="en-US" altLang="en-US" b="1"/>
              <a:t>Profit less</a:t>
            </a:r>
            <a:endParaRPr lang="en-US" altLang="en-US"/>
          </a:p>
        </p:txBody>
      </p:sp>
      <p:sp>
        <p:nvSpPr>
          <p:cNvPr id="245801" name="Rectangle 41"/>
          <p:cNvSpPr>
            <a:spLocks noChangeArrowheads="1"/>
          </p:cNvSpPr>
          <p:nvPr/>
        </p:nvSpPr>
        <p:spPr bwMode="auto">
          <a:xfrm rot="16200000">
            <a:off x="6090730" y="5308214"/>
            <a:ext cx="142500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r>
              <a:rPr lang="en-GB" altLang="en-US" b="1">
                <a:latin typeface="Times New Roman" panose="02020603050405020304" pitchFamily="18" charset="0"/>
              </a:rPr>
              <a:t> </a:t>
            </a:r>
            <a:r>
              <a:rPr lang="en-GB" altLang="en-US" b="1"/>
              <a:t>Adjusted Tax</a:t>
            </a:r>
            <a:endParaRPr lang="en-US" altLang="en-US"/>
          </a:p>
        </p:txBody>
      </p:sp>
      <p:sp>
        <p:nvSpPr>
          <p:cNvPr id="245802" name="Rectangle 42"/>
          <p:cNvSpPr>
            <a:spLocks noChangeArrowheads="1"/>
          </p:cNvSpPr>
          <p:nvPr/>
        </p:nvSpPr>
        <p:spPr bwMode="auto">
          <a:xfrm rot="16200000">
            <a:off x="7246509" y="4993889"/>
            <a:ext cx="74539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r>
              <a:rPr lang="en-US" altLang="en-US" b="1"/>
              <a:t>Capital</a:t>
            </a:r>
            <a:endParaRPr lang="en-US" altLang="en-US"/>
          </a:p>
        </p:txBody>
      </p:sp>
      <p:sp>
        <p:nvSpPr>
          <p:cNvPr id="245803" name="Rectangle 43"/>
          <p:cNvSpPr>
            <a:spLocks noChangeArrowheads="1"/>
          </p:cNvSpPr>
          <p:nvPr/>
        </p:nvSpPr>
        <p:spPr bwMode="auto">
          <a:xfrm rot="16200000">
            <a:off x="7529901" y="4971665"/>
            <a:ext cx="74058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r>
              <a:rPr lang="en-US" altLang="en-US" b="1"/>
              <a:t>Charge</a:t>
            </a:r>
            <a:endParaRPr lang="en-US" altLang="en-US"/>
          </a:p>
        </p:txBody>
      </p:sp>
      <p:sp>
        <p:nvSpPr>
          <p:cNvPr id="245804" name="Rectangle 44"/>
          <p:cNvSpPr>
            <a:spLocks noChangeArrowheads="1"/>
          </p:cNvSpPr>
          <p:nvPr/>
        </p:nvSpPr>
        <p:spPr bwMode="auto">
          <a:xfrm rot="16200000">
            <a:off x="8497393" y="5060565"/>
            <a:ext cx="102810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r>
              <a:rPr lang="en-US" altLang="en-US" b="1"/>
              <a:t>Economic</a:t>
            </a:r>
            <a:endParaRPr lang="en-US" altLang="en-US"/>
          </a:p>
        </p:txBody>
      </p:sp>
      <p:sp>
        <p:nvSpPr>
          <p:cNvPr id="245805" name="Rectangle 45"/>
          <p:cNvSpPr>
            <a:spLocks noChangeArrowheads="1"/>
          </p:cNvSpPr>
          <p:nvPr/>
        </p:nvSpPr>
        <p:spPr bwMode="auto">
          <a:xfrm rot="16200000">
            <a:off x="8988759" y="5109776"/>
            <a:ext cx="60734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eaLnBrk="1" hangingPunct="1"/>
            <a:r>
              <a:rPr lang="en-US" altLang="en-US" b="1"/>
              <a:t>Profit</a:t>
            </a:r>
            <a:endParaRPr lang="en-US" altLang="en-US"/>
          </a:p>
        </p:txBody>
      </p:sp>
    </p:spTree>
    <p:extLst>
      <p:ext uri="{BB962C8B-B14F-4D97-AF65-F5344CB8AC3E}">
        <p14:creationId xmlns:p14="http://schemas.microsoft.com/office/powerpoint/2010/main" val="10337639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45767"/>
                                        </p:tgtEl>
                                        <p:attrNameLst>
                                          <p:attrName>style.visibility</p:attrName>
                                        </p:attrNameLst>
                                      </p:cBhvr>
                                      <p:to>
                                        <p:strVal val="visible"/>
                                      </p:to>
                                    </p:set>
                                    <p:animEffect transition="in" filter="dissolve">
                                      <p:cBhvr>
                                        <p:cTn id="7" dur="500"/>
                                        <p:tgtEl>
                                          <p:spTgt spid="245767"/>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45788"/>
                                        </p:tgtEl>
                                        <p:attrNameLst>
                                          <p:attrName>style.visibility</p:attrName>
                                        </p:attrNameLst>
                                      </p:cBhvr>
                                      <p:to>
                                        <p:strVal val="visible"/>
                                      </p:to>
                                    </p:set>
                                    <p:animEffect transition="in" filter="dissolve">
                                      <p:cBhvr>
                                        <p:cTn id="10" dur="500"/>
                                        <p:tgtEl>
                                          <p:spTgt spid="245788"/>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245789"/>
                                        </p:tgtEl>
                                        <p:attrNameLst>
                                          <p:attrName>style.visibility</p:attrName>
                                        </p:attrNameLst>
                                      </p:cBhvr>
                                      <p:to>
                                        <p:strVal val="visible"/>
                                      </p:to>
                                    </p:set>
                                    <p:animEffect transition="in" filter="dissolve">
                                      <p:cBhvr>
                                        <p:cTn id="15" dur="500"/>
                                        <p:tgtEl>
                                          <p:spTgt spid="245789"/>
                                        </p:tgtEl>
                                      </p:cBhvr>
                                    </p:animEffect>
                                  </p:childTnLst>
                                </p:cTn>
                              </p:par>
                              <p:par>
                                <p:cTn id="16" presetID="9" presetClass="entr" presetSubtype="0" fill="hold" nodeType="withEffect">
                                  <p:stCondLst>
                                    <p:cond delay="0"/>
                                  </p:stCondLst>
                                  <p:childTnLst>
                                    <p:set>
                                      <p:cBhvr>
                                        <p:cTn id="17" dur="1" fill="hold">
                                          <p:stCondLst>
                                            <p:cond delay="0"/>
                                          </p:stCondLst>
                                        </p:cTn>
                                        <p:tgtEl>
                                          <p:spTgt spid="245772"/>
                                        </p:tgtEl>
                                        <p:attrNameLst>
                                          <p:attrName>style.visibility</p:attrName>
                                        </p:attrNameLst>
                                      </p:cBhvr>
                                      <p:to>
                                        <p:strVal val="visible"/>
                                      </p:to>
                                    </p:set>
                                    <p:animEffect transition="in" filter="dissolve">
                                      <p:cBhvr>
                                        <p:cTn id="18" dur="500"/>
                                        <p:tgtEl>
                                          <p:spTgt spid="245772"/>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9" presetClass="entr" presetSubtype="0" fill="hold" nodeType="clickEffect">
                                  <p:stCondLst>
                                    <p:cond delay="0"/>
                                  </p:stCondLst>
                                  <p:childTnLst>
                                    <p:set>
                                      <p:cBhvr>
                                        <p:cTn id="22" dur="1" fill="hold">
                                          <p:stCondLst>
                                            <p:cond delay="0"/>
                                          </p:stCondLst>
                                        </p:cTn>
                                        <p:tgtEl>
                                          <p:spTgt spid="245769"/>
                                        </p:tgtEl>
                                        <p:attrNameLst>
                                          <p:attrName>style.visibility</p:attrName>
                                        </p:attrNameLst>
                                      </p:cBhvr>
                                      <p:to>
                                        <p:strVal val="visible"/>
                                      </p:to>
                                    </p:set>
                                    <p:animEffect transition="in" filter="dissolve">
                                      <p:cBhvr>
                                        <p:cTn id="23" dur="500"/>
                                        <p:tgtEl>
                                          <p:spTgt spid="245769"/>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245787"/>
                                        </p:tgtEl>
                                        <p:attrNameLst>
                                          <p:attrName>style.visibility</p:attrName>
                                        </p:attrNameLst>
                                      </p:cBhvr>
                                      <p:to>
                                        <p:strVal val="visible"/>
                                      </p:to>
                                    </p:set>
                                    <p:animEffect transition="in" filter="dissolve">
                                      <p:cBhvr>
                                        <p:cTn id="26" dur="500"/>
                                        <p:tgtEl>
                                          <p:spTgt spid="245787"/>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245790"/>
                                        </p:tgtEl>
                                        <p:attrNameLst>
                                          <p:attrName>style.visibility</p:attrName>
                                        </p:attrNameLst>
                                      </p:cBhvr>
                                      <p:to>
                                        <p:strVal val="visible"/>
                                      </p:to>
                                    </p:set>
                                    <p:animEffect transition="in" filter="dissolve">
                                      <p:cBhvr>
                                        <p:cTn id="31" dur="500"/>
                                        <p:tgtEl>
                                          <p:spTgt spid="245790"/>
                                        </p:tgtEl>
                                      </p:cBhvr>
                                    </p:animEffect>
                                  </p:childTnLst>
                                </p:cTn>
                              </p:par>
                              <p:par>
                                <p:cTn id="32" presetID="9" presetClass="entr" presetSubtype="0" fill="hold" nodeType="withEffect">
                                  <p:stCondLst>
                                    <p:cond delay="0"/>
                                  </p:stCondLst>
                                  <p:childTnLst>
                                    <p:set>
                                      <p:cBhvr>
                                        <p:cTn id="33" dur="1" fill="hold">
                                          <p:stCondLst>
                                            <p:cond delay="0"/>
                                          </p:stCondLst>
                                        </p:cTn>
                                        <p:tgtEl>
                                          <p:spTgt spid="245773"/>
                                        </p:tgtEl>
                                        <p:attrNameLst>
                                          <p:attrName>style.visibility</p:attrName>
                                        </p:attrNameLst>
                                      </p:cBhvr>
                                      <p:to>
                                        <p:strVal val="visible"/>
                                      </p:to>
                                    </p:set>
                                    <p:animEffect transition="in" filter="dissolve">
                                      <p:cBhvr>
                                        <p:cTn id="34" dur="500"/>
                                        <p:tgtEl>
                                          <p:spTgt spid="245773"/>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245786"/>
                                        </p:tgtEl>
                                        <p:attrNameLst>
                                          <p:attrName>style.visibility</p:attrName>
                                        </p:attrNameLst>
                                      </p:cBhvr>
                                      <p:to>
                                        <p:strVal val="visible"/>
                                      </p:to>
                                    </p:set>
                                    <p:animEffect transition="in" filter="dissolve">
                                      <p:cBhvr>
                                        <p:cTn id="39" dur="500"/>
                                        <p:tgtEl>
                                          <p:spTgt spid="245786"/>
                                        </p:tgtEl>
                                      </p:cBhvr>
                                    </p:animEffect>
                                  </p:childTnLst>
                                </p:cTn>
                              </p:par>
                              <p:par>
                                <p:cTn id="40" presetID="9" presetClass="entr" presetSubtype="0" fill="hold" nodeType="withEffect">
                                  <p:stCondLst>
                                    <p:cond delay="0"/>
                                  </p:stCondLst>
                                  <p:childTnLst>
                                    <p:set>
                                      <p:cBhvr>
                                        <p:cTn id="41" dur="1" fill="hold">
                                          <p:stCondLst>
                                            <p:cond delay="0"/>
                                          </p:stCondLst>
                                        </p:cTn>
                                        <p:tgtEl>
                                          <p:spTgt spid="245771"/>
                                        </p:tgtEl>
                                        <p:attrNameLst>
                                          <p:attrName>style.visibility</p:attrName>
                                        </p:attrNameLst>
                                      </p:cBhvr>
                                      <p:to>
                                        <p:strVal val="visible"/>
                                      </p:to>
                                    </p:set>
                                    <p:animEffect transition="in" filter="dissolve">
                                      <p:cBhvr>
                                        <p:cTn id="42" dur="500"/>
                                        <p:tgtEl>
                                          <p:spTgt spid="2457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6" grpId="0"/>
      <p:bldP spid="245787" grpId="0"/>
      <p:bldP spid="245788" grpId="0"/>
      <p:bldP spid="245789" grpId="0"/>
      <p:bldP spid="24579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p:cNvSpPr>
            <a:spLocks noChangeArrowheads="1"/>
          </p:cNvSpPr>
          <p:nvPr/>
        </p:nvSpPr>
        <p:spPr bwMode="auto">
          <a:xfrm>
            <a:off x="2133600" y="94615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2400">
                <a:solidFill>
                  <a:schemeClr val="tx1"/>
                </a:solidFill>
                <a:latin typeface="Arial" panose="020B0604020202020204" pitchFamily="34" charset="0"/>
                <a:ea typeface="ヒラギノ角ゴ Pro W3" pitchFamily="-32" charset="-128"/>
              </a:defRPr>
            </a:lvl1pPr>
            <a:lvl2pPr>
              <a:defRPr sz="2400">
                <a:solidFill>
                  <a:schemeClr val="tx1"/>
                </a:solidFill>
                <a:latin typeface="Arial" panose="020B0604020202020204" pitchFamily="34" charset="0"/>
                <a:ea typeface="ヒラギノ角ゴ Pro W3" pitchFamily="-32" charset="-128"/>
              </a:defRPr>
            </a:lvl2pPr>
            <a:lvl3pPr>
              <a:defRPr sz="2400">
                <a:solidFill>
                  <a:schemeClr val="tx1"/>
                </a:solidFill>
                <a:latin typeface="Arial" panose="020B0604020202020204" pitchFamily="34" charset="0"/>
                <a:ea typeface="ヒラギノ角ゴ Pro W3" pitchFamily="-32" charset="-128"/>
              </a:defRPr>
            </a:lvl3pPr>
            <a:lvl4pPr>
              <a:defRPr sz="2400">
                <a:solidFill>
                  <a:schemeClr val="tx1"/>
                </a:solidFill>
                <a:latin typeface="Arial" panose="020B0604020202020204" pitchFamily="34" charset="0"/>
                <a:ea typeface="ヒラギノ角ゴ Pro W3" pitchFamily="-32" charset="-128"/>
              </a:defRPr>
            </a:lvl4pPr>
            <a:lvl5pPr>
              <a:defRPr sz="2400">
                <a:solidFill>
                  <a:schemeClr val="tx1"/>
                </a:solidFill>
                <a:latin typeface="Arial" panose="020B0604020202020204" pitchFamily="34" charset="0"/>
                <a:ea typeface="ヒラギノ角ゴ Pro W3" pitchFamily="-32"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pPr eaLnBrk="1" hangingPunct="1"/>
            <a:r>
              <a:rPr lang="en-GB" altLang="en-US" sz="3200" b="1" dirty="0">
                <a:solidFill>
                  <a:schemeClr val="accent2"/>
                </a:solidFill>
              </a:rPr>
              <a:t>Economic profit illustration: Royal Mail Holdings plc year ending March 2014</a:t>
            </a:r>
          </a:p>
        </p:txBody>
      </p:sp>
      <p:graphicFrame>
        <p:nvGraphicFramePr>
          <p:cNvPr id="247811" name="Object 3"/>
          <p:cNvGraphicFramePr>
            <a:graphicFrameLocks noChangeAspect="1"/>
          </p:cNvGraphicFramePr>
          <p:nvPr/>
        </p:nvGraphicFramePr>
        <p:xfrm>
          <a:off x="2203451" y="2055814"/>
          <a:ext cx="8247063" cy="4403725"/>
        </p:xfrm>
        <a:graphic>
          <a:graphicData uri="http://schemas.openxmlformats.org/presentationml/2006/ole">
            <mc:AlternateContent xmlns:mc="http://schemas.openxmlformats.org/markup-compatibility/2006">
              <mc:Choice xmlns:v="urn:schemas-microsoft-com:vml" Requires="v">
                <p:oleObj spid="_x0000_s3079" name="Document" r:id="rId4" imgW="8524290" imgH="4546814" progId="Word.Document.8">
                  <p:embed/>
                </p:oleObj>
              </mc:Choice>
              <mc:Fallback>
                <p:oleObj name="Document" r:id="rId4" imgW="8524290" imgH="4546814" progId="Word.Document.8">
                  <p:embed/>
                  <p:pic>
                    <p:nvPicPr>
                      <p:cNvPr id="247811"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3451" y="2055814"/>
                        <a:ext cx="8247063" cy="4403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47812" name="Text Box 4"/>
          <p:cNvSpPr txBox="1">
            <a:spLocks noChangeArrowheads="1"/>
          </p:cNvSpPr>
          <p:nvPr/>
        </p:nvSpPr>
        <p:spPr bwMode="auto">
          <a:xfrm>
            <a:off x="3333751" y="6064250"/>
            <a:ext cx="471487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762000">
              <a:defRPr sz="2400">
                <a:solidFill>
                  <a:schemeClr val="tx1"/>
                </a:solidFill>
                <a:latin typeface="Arial" panose="020B0604020202020204" pitchFamily="34" charset="0"/>
                <a:ea typeface="ヒラギノ角ゴ Pro W3" pitchFamily="-32" charset="-128"/>
              </a:defRPr>
            </a:lvl1pPr>
            <a:lvl2pPr marL="571500" defTabSz="762000">
              <a:defRPr sz="2400">
                <a:solidFill>
                  <a:schemeClr val="tx1"/>
                </a:solidFill>
                <a:latin typeface="Arial" panose="020B0604020202020204" pitchFamily="34" charset="0"/>
                <a:ea typeface="ヒラギノ角ゴ Pro W3" pitchFamily="-32" charset="-128"/>
              </a:defRPr>
            </a:lvl2pPr>
            <a:lvl3pPr marL="1143000" defTabSz="762000">
              <a:defRPr sz="2400">
                <a:solidFill>
                  <a:schemeClr val="tx1"/>
                </a:solidFill>
                <a:latin typeface="Arial" panose="020B0604020202020204" pitchFamily="34" charset="0"/>
                <a:ea typeface="ヒラギノ角ゴ Pro W3" pitchFamily="-32" charset="-128"/>
              </a:defRPr>
            </a:lvl3pPr>
            <a:lvl4pPr marL="1714500" defTabSz="762000">
              <a:defRPr sz="2400">
                <a:solidFill>
                  <a:schemeClr val="tx1"/>
                </a:solidFill>
                <a:latin typeface="Arial" panose="020B0604020202020204" pitchFamily="34" charset="0"/>
                <a:ea typeface="ヒラギノ角ゴ Pro W3" pitchFamily="-32" charset="-128"/>
              </a:defRPr>
            </a:lvl4pPr>
            <a:lvl5pPr marL="2286000" defTabSz="762000">
              <a:defRPr sz="2400">
                <a:solidFill>
                  <a:schemeClr val="tx1"/>
                </a:solidFill>
                <a:latin typeface="Arial" panose="020B0604020202020204" pitchFamily="34" charset="0"/>
                <a:ea typeface="ヒラギノ角ゴ Pro W3" pitchFamily="-32" charset="-128"/>
              </a:defRPr>
            </a:lvl5pPr>
            <a:lvl6pPr marL="27432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6pPr>
            <a:lvl7pPr marL="32004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7pPr>
            <a:lvl8pPr marL="36576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8pPr>
            <a:lvl9pPr marL="4114800" defTabSz="762000" eaLnBrk="0" fontAlgn="base" hangingPunct="0">
              <a:spcBef>
                <a:spcPct val="0"/>
              </a:spcBef>
              <a:spcAft>
                <a:spcPct val="0"/>
              </a:spcAft>
              <a:defRPr sz="2400">
                <a:solidFill>
                  <a:schemeClr val="tx1"/>
                </a:solidFill>
                <a:latin typeface="Arial" panose="020B0604020202020204" pitchFamily="34" charset="0"/>
                <a:ea typeface="ヒラギノ角ゴ Pro W3" pitchFamily="-32" charset="-128"/>
              </a:defRPr>
            </a:lvl9pPr>
          </a:lstStyle>
          <a:p>
            <a:r>
              <a:rPr lang="en-GB" altLang="en-US" sz="1400" b="1" dirty="0">
                <a:solidFill>
                  <a:srgbClr val="0080FF"/>
                </a:solidFill>
              </a:rPr>
              <a:t>Source: Shareholder Executive Annual Report  2014/5</a:t>
            </a:r>
            <a:endParaRPr lang="en-GB" altLang="en-US" b="1" dirty="0">
              <a:solidFill>
                <a:srgbClr val="0080FF"/>
              </a:solidFill>
            </a:endParaRPr>
          </a:p>
        </p:txBody>
      </p:sp>
    </p:spTree>
    <p:extLst>
      <p:ext uri="{BB962C8B-B14F-4D97-AF65-F5344CB8AC3E}">
        <p14:creationId xmlns:p14="http://schemas.microsoft.com/office/powerpoint/2010/main" val="3505553641"/>
      </p:ext>
    </p:extLst>
  </p:cSld>
  <p:clrMapOvr>
    <a:masterClrMapping/>
  </p:clrMapOvr>
</p:sld>
</file>

<file path=ppt/theme/theme1.xml><?xml version="1.0" encoding="utf-8"?>
<a:theme xmlns:a="http://schemas.openxmlformats.org/drawingml/2006/main" name="MODELLO">
  <a:themeElements>
    <a:clrScheme name="MODELLO 13">
      <a:dk1>
        <a:srgbClr val="000000"/>
      </a:dk1>
      <a:lt1>
        <a:srgbClr val="FFFFFF"/>
      </a:lt1>
      <a:dk2>
        <a:srgbClr val="000000"/>
      </a:dk2>
      <a:lt2>
        <a:srgbClr val="808080"/>
      </a:lt2>
      <a:accent1>
        <a:srgbClr val="99CC00"/>
      </a:accent1>
      <a:accent2>
        <a:srgbClr val="00FFCC"/>
      </a:accent2>
      <a:accent3>
        <a:srgbClr val="FFFFFF"/>
      </a:accent3>
      <a:accent4>
        <a:srgbClr val="000000"/>
      </a:accent4>
      <a:accent5>
        <a:srgbClr val="CAE2AA"/>
      </a:accent5>
      <a:accent6>
        <a:srgbClr val="00E7B9"/>
      </a:accent6>
      <a:hlink>
        <a:srgbClr val="009999"/>
      </a:hlink>
      <a:folHlink>
        <a:srgbClr val="009999"/>
      </a:folHlink>
    </a:clrScheme>
    <a:fontScheme name="MODELLO">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ELL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ELL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ELL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ELL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ELL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ELL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ELL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ELL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ELL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ELL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ELL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ELL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MODELLO 13">
        <a:dk1>
          <a:srgbClr val="000000"/>
        </a:dk1>
        <a:lt1>
          <a:srgbClr val="FFFFFF"/>
        </a:lt1>
        <a:dk2>
          <a:srgbClr val="000000"/>
        </a:dk2>
        <a:lt2>
          <a:srgbClr val="808080"/>
        </a:lt2>
        <a:accent1>
          <a:srgbClr val="99CC00"/>
        </a:accent1>
        <a:accent2>
          <a:srgbClr val="00FFCC"/>
        </a:accent2>
        <a:accent3>
          <a:srgbClr val="FFFFFF"/>
        </a:accent3>
        <a:accent4>
          <a:srgbClr val="000000"/>
        </a:accent4>
        <a:accent5>
          <a:srgbClr val="CAE2AA"/>
        </a:accent5>
        <a:accent6>
          <a:srgbClr val="00E7B9"/>
        </a:accent6>
        <a:hlink>
          <a:srgbClr val="009999"/>
        </a:hlink>
        <a:folHlink>
          <a:srgbClr val="0099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TettaSSRI">
  <a:themeElements>
    <a:clrScheme name="1_TettaSSRI 13">
      <a:dk1>
        <a:srgbClr val="000000"/>
      </a:dk1>
      <a:lt1>
        <a:srgbClr val="FFFFFF"/>
      </a:lt1>
      <a:dk2>
        <a:srgbClr val="000000"/>
      </a:dk2>
      <a:lt2>
        <a:srgbClr val="808080"/>
      </a:lt2>
      <a:accent1>
        <a:srgbClr val="99CC00"/>
      </a:accent1>
      <a:accent2>
        <a:srgbClr val="00FFCC"/>
      </a:accent2>
      <a:accent3>
        <a:srgbClr val="FFFFFF"/>
      </a:accent3>
      <a:accent4>
        <a:srgbClr val="000000"/>
      </a:accent4>
      <a:accent5>
        <a:srgbClr val="CAE2AA"/>
      </a:accent5>
      <a:accent6>
        <a:srgbClr val="00E7B9"/>
      </a:accent6>
      <a:hlink>
        <a:srgbClr val="009999"/>
      </a:hlink>
      <a:folHlink>
        <a:srgbClr val="009999"/>
      </a:folHlink>
    </a:clrScheme>
    <a:fontScheme name="1_TettaSSRI">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TettaSSRI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TettaSSRI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TettaSSRI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TettaSSRI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TettaSSRI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TettaSSRI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TettaSSRI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TettaSSRI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TettaSSRI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TettaSSRI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TettaSSRI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TettaSSRI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TettaSSRI 13">
        <a:dk1>
          <a:srgbClr val="000000"/>
        </a:dk1>
        <a:lt1>
          <a:srgbClr val="FFFFFF"/>
        </a:lt1>
        <a:dk2>
          <a:srgbClr val="000000"/>
        </a:dk2>
        <a:lt2>
          <a:srgbClr val="808080"/>
        </a:lt2>
        <a:accent1>
          <a:srgbClr val="99CC00"/>
        </a:accent1>
        <a:accent2>
          <a:srgbClr val="00FFCC"/>
        </a:accent2>
        <a:accent3>
          <a:srgbClr val="FFFFFF"/>
        </a:accent3>
        <a:accent4>
          <a:srgbClr val="000000"/>
        </a:accent4>
        <a:accent5>
          <a:srgbClr val="CAE2AA"/>
        </a:accent5>
        <a:accent6>
          <a:srgbClr val="00E7B9"/>
        </a:accent6>
        <a:hlink>
          <a:srgbClr val="009999"/>
        </a:hlink>
        <a:folHlink>
          <a:srgbClr val="009999"/>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KPIforBPE</Template>
  <TotalTime>56</TotalTime>
  <Words>4356</Words>
  <Application>Microsoft Office PowerPoint</Application>
  <PresentationFormat>Widescreen</PresentationFormat>
  <Paragraphs>726</Paragraphs>
  <Slides>74</Slides>
  <Notes>19</Notes>
  <HiddenSlides>0</HiddenSlides>
  <MMClips>0</MMClips>
  <ScaleCrop>false</ScaleCrop>
  <HeadingPairs>
    <vt:vector size="8" baseType="variant">
      <vt:variant>
        <vt:lpstr>Caratteri utilizzati</vt:lpstr>
      </vt:variant>
      <vt:variant>
        <vt:i4>14</vt:i4>
      </vt:variant>
      <vt:variant>
        <vt:lpstr>Tema</vt:lpstr>
      </vt:variant>
      <vt:variant>
        <vt:i4>2</vt:i4>
      </vt:variant>
      <vt:variant>
        <vt:lpstr>Server OLE incorporati</vt:lpstr>
      </vt:variant>
      <vt:variant>
        <vt:i4>2</vt:i4>
      </vt:variant>
      <vt:variant>
        <vt:lpstr>Titoli diapositive</vt:lpstr>
      </vt:variant>
      <vt:variant>
        <vt:i4>74</vt:i4>
      </vt:variant>
    </vt:vector>
  </HeadingPairs>
  <TitlesOfParts>
    <vt:vector size="92" baseType="lpstr">
      <vt:lpstr>MS PGothic</vt:lpstr>
      <vt:lpstr>MS PGothic</vt:lpstr>
      <vt:lpstr>Arial</vt:lpstr>
      <vt:lpstr>Arial Narrow</vt:lpstr>
      <vt:lpstr>Calibri</vt:lpstr>
      <vt:lpstr>Cambria</vt:lpstr>
      <vt:lpstr>Monotype Sorts</vt:lpstr>
      <vt:lpstr>Tahoma</vt:lpstr>
      <vt:lpstr>Times</vt:lpstr>
      <vt:lpstr>Times New Roman</vt:lpstr>
      <vt:lpstr>Trebuchet MS</vt:lpstr>
      <vt:lpstr>Verdana</vt:lpstr>
      <vt:lpstr>Wingdings</vt:lpstr>
      <vt:lpstr>ヒラギノ角ゴ Pro W3</vt:lpstr>
      <vt:lpstr>MODELLO</vt:lpstr>
      <vt:lpstr>1_TettaSSRI</vt:lpstr>
      <vt:lpstr>Equation</vt:lpstr>
      <vt:lpstr>Document</vt:lpstr>
      <vt:lpstr>Presentazione standard di PowerPoint</vt:lpstr>
      <vt:lpstr>What is Shareholder Value?</vt:lpstr>
      <vt:lpstr>How do shareholders get returns?</vt:lpstr>
      <vt:lpstr>The problem with profit as a measure of value performance</vt:lpstr>
      <vt:lpstr>Total Shareholder Returns (TSR)</vt:lpstr>
      <vt:lpstr>Next plc TSR February 2005 – January 2006</vt:lpstr>
      <vt:lpstr>Value v performance</vt:lpstr>
      <vt:lpstr>Economic profit</vt:lpstr>
      <vt:lpstr>Presentazione standard di PowerPoint</vt:lpstr>
      <vt:lpstr>Economic profit – the interpretation</vt:lpstr>
      <vt:lpstr>Economic profit – the inputs</vt:lpstr>
      <vt:lpstr>Economic profit insights – lessons from Diageo</vt:lpstr>
      <vt:lpstr>Economic profit insights – lessons from Diageo</vt:lpstr>
      <vt:lpstr>ECONOMIC PROFIT – THE “PROOF”?</vt:lpstr>
      <vt:lpstr>Cascading the measures</vt:lpstr>
      <vt:lpstr>Agenda</vt:lpstr>
      <vt:lpstr>Principles of Value-Based Forecasting</vt:lpstr>
      <vt:lpstr>Linking the value drivers</vt:lpstr>
      <vt:lpstr>A general model of value creation</vt:lpstr>
      <vt:lpstr>The key questions to consider when forecasting</vt:lpstr>
      <vt:lpstr>The analysis of historical performance</vt:lpstr>
      <vt:lpstr>Reorganising the financial statements - definitions</vt:lpstr>
      <vt:lpstr>Reorganising the financial statements – invested capital example</vt:lpstr>
      <vt:lpstr>Reorganising the financial statements – NOPLAT example</vt:lpstr>
      <vt:lpstr>ROIC analysis</vt:lpstr>
      <vt:lpstr>Decomposing ROIC into its constituent parts</vt:lpstr>
      <vt:lpstr>Decomposing ROIC via Dupont analysis</vt:lpstr>
      <vt:lpstr>Analysing revenue growth</vt:lpstr>
      <vt:lpstr>Analysing revenue growth</vt:lpstr>
      <vt:lpstr>The analysis of historical performance</vt:lpstr>
      <vt:lpstr>Budgeting</vt:lpstr>
      <vt:lpstr>Business leaders and academics views on budgets and budgeting</vt:lpstr>
      <vt:lpstr>Budgeting approaches –  all defunct ?</vt:lpstr>
      <vt:lpstr>The Traditional model</vt:lpstr>
      <vt:lpstr>The fixed performance contract</vt:lpstr>
      <vt:lpstr>Dysfunctional behaviour</vt:lpstr>
      <vt:lpstr>The new emerging model</vt:lpstr>
      <vt:lpstr>Beyond Budgeting – Common Factors</vt:lpstr>
      <vt:lpstr>Beyond Budgeting – Common Factors</vt:lpstr>
      <vt:lpstr>Beyond Budgeting – Common Factors</vt:lpstr>
      <vt:lpstr>Beyond Budgeting – The Twin Peaks</vt:lpstr>
      <vt:lpstr>Presentazione standard di PowerPoint</vt:lpstr>
      <vt:lpstr>Presentazione standard di PowerPoint</vt:lpstr>
      <vt:lpstr>Presentazione standard di PowerPoint</vt:lpstr>
      <vt:lpstr>The balanced scorecard</vt:lpstr>
      <vt:lpstr>The Balanced Scorecard</vt:lpstr>
      <vt:lpstr>Evolution of the Balanced Scorecard</vt:lpstr>
      <vt:lpstr>The Balanced Scorecard concept</vt:lpstr>
      <vt:lpstr>The need for the Balanced Scorecard</vt:lpstr>
      <vt:lpstr>The need for the Balanced Scorecard</vt:lpstr>
      <vt:lpstr>Balanced Scorecard - Framework</vt:lpstr>
      <vt:lpstr>VISION &amp; STRATEGY</vt:lpstr>
      <vt:lpstr>Companies fail to execute their strategy</vt:lpstr>
      <vt:lpstr>BALANCED SCORECARD  Going beyond the financial numbers</vt:lpstr>
      <vt:lpstr>Lagging v. Leading Indicators</vt:lpstr>
      <vt:lpstr>The strategy map – a ‘picture’ of the strategy’</vt:lpstr>
      <vt:lpstr>Managing the business using a BSC approach</vt:lpstr>
      <vt:lpstr>Designing the Scorecard - from Strategy to Performance Measurement</vt:lpstr>
      <vt:lpstr>Presentazione standard di PowerPoint</vt:lpstr>
      <vt:lpstr>Linking Objectives, Measures, Targets &amp; Resources</vt:lpstr>
      <vt:lpstr>Presentazione standard di PowerPoint</vt:lpstr>
      <vt:lpstr>The BSC business management approach</vt:lpstr>
      <vt:lpstr>The BSC business management approach</vt:lpstr>
      <vt:lpstr>The BSC business management approach</vt:lpstr>
      <vt:lpstr>The BSC business management approach</vt:lpstr>
      <vt:lpstr>The BSC business management approach</vt:lpstr>
      <vt:lpstr>The BSC business management approach</vt:lpstr>
      <vt:lpstr>The BSC business management approach</vt:lpstr>
      <vt:lpstr>A KPI wheel</vt:lpstr>
      <vt:lpstr>Montifiore Hospital’s Balanced Scorecard</vt:lpstr>
      <vt:lpstr>Your Scorecard</vt:lpstr>
      <vt:lpstr>Implementing the BSC approach – some issues</vt:lpstr>
      <vt:lpstr>BSC –  Top 10 Implementation issues</vt:lpstr>
      <vt:lpstr>Balanced Scorecard –  The Benefits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ernesto damiani</dc:creator>
  <cp:lastModifiedBy>Fulvio Frati</cp:lastModifiedBy>
  <cp:revision>7</cp:revision>
  <dcterms:created xsi:type="dcterms:W3CDTF">2017-05-19T08:20:50Z</dcterms:created>
  <dcterms:modified xsi:type="dcterms:W3CDTF">2017-06-06T08:57:01Z</dcterms:modified>
</cp:coreProperties>
</file>