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</p:sldMasterIdLst>
  <p:notesMasterIdLst>
    <p:notesMasterId r:id="rId103"/>
  </p:notesMasterIdLst>
  <p:sldIdLst>
    <p:sldId id="256" r:id="rId19"/>
    <p:sldId id="279" r:id="rId20"/>
    <p:sldId id="257" r:id="rId21"/>
    <p:sldId id="258" r:id="rId22"/>
    <p:sldId id="260" r:id="rId23"/>
    <p:sldId id="277" r:id="rId24"/>
    <p:sldId id="368" r:id="rId25"/>
    <p:sldId id="280" r:id="rId26"/>
    <p:sldId id="281" r:id="rId27"/>
    <p:sldId id="282" r:id="rId28"/>
    <p:sldId id="278" r:id="rId29"/>
    <p:sldId id="263" r:id="rId30"/>
    <p:sldId id="283" r:id="rId31"/>
    <p:sldId id="374" r:id="rId32"/>
    <p:sldId id="284" r:id="rId33"/>
    <p:sldId id="310" r:id="rId34"/>
    <p:sldId id="303" r:id="rId35"/>
    <p:sldId id="311" r:id="rId36"/>
    <p:sldId id="312" r:id="rId37"/>
    <p:sldId id="313" r:id="rId38"/>
    <p:sldId id="289" r:id="rId39"/>
    <p:sldId id="332" r:id="rId40"/>
    <p:sldId id="317" r:id="rId41"/>
    <p:sldId id="318" r:id="rId42"/>
    <p:sldId id="323" r:id="rId43"/>
    <p:sldId id="319" r:id="rId44"/>
    <p:sldId id="314" r:id="rId45"/>
    <p:sldId id="324" r:id="rId46"/>
    <p:sldId id="302" r:id="rId47"/>
    <p:sldId id="315" r:id="rId48"/>
    <p:sldId id="285" r:id="rId49"/>
    <p:sldId id="286" r:id="rId50"/>
    <p:sldId id="325" r:id="rId51"/>
    <p:sldId id="298" r:id="rId52"/>
    <p:sldId id="304" r:id="rId53"/>
    <p:sldId id="305" r:id="rId54"/>
    <p:sldId id="299" r:id="rId55"/>
    <p:sldId id="333" r:id="rId56"/>
    <p:sldId id="265" r:id="rId57"/>
    <p:sldId id="375" r:id="rId58"/>
    <p:sldId id="291" r:id="rId59"/>
    <p:sldId id="268" r:id="rId60"/>
    <p:sldId id="269" r:id="rId61"/>
    <p:sldId id="270" r:id="rId62"/>
    <p:sldId id="271" r:id="rId63"/>
    <p:sldId id="272" r:id="rId64"/>
    <p:sldId id="376" r:id="rId65"/>
    <p:sldId id="377" r:id="rId66"/>
    <p:sldId id="378" r:id="rId67"/>
    <p:sldId id="379" r:id="rId68"/>
    <p:sldId id="380" r:id="rId69"/>
    <p:sldId id="382" r:id="rId70"/>
    <p:sldId id="381" r:id="rId71"/>
    <p:sldId id="274" r:id="rId72"/>
    <p:sldId id="307" r:id="rId73"/>
    <p:sldId id="308" r:id="rId74"/>
    <p:sldId id="309" r:id="rId75"/>
    <p:sldId id="275" r:id="rId76"/>
    <p:sldId id="276" r:id="rId77"/>
    <p:sldId id="264" r:id="rId78"/>
    <p:sldId id="296" r:id="rId79"/>
    <p:sldId id="383" r:id="rId80"/>
    <p:sldId id="369" r:id="rId81"/>
    <p:sldId id="326" r:id="rId82"/>
    <p:sldId id="370" r:id="rId83"/>
    <p:sldId id="320" r:id="rId84"/>
    <p:sldId id="321" r:id="rId85"/>
    <p:sldId id="322" r:id="rId86"/>
    <p:sldId id="372" r:id="rId87"/>
    <p:sldId id="373" r:id="rId88"/>
    <p:sldId id="371" r:id="rId89"/>
    <p:sldId id="384" r:id="rId90"/>
    <p:sldId id="334" r:id="rId91"/>
    <p:sldId id="337" r:id="rId92"/>
    <p:sldId id="342" r:id="rId93"/>
    <p:sldId id="346" r:id="rId94"/>
    <p:sldId id="347" r:id="rId95"/>
    <p:sldId id="348" r:id="rId96"/>
    <p:sldId id="355" r:id="rId97"/>
    <p:sldId id="357" r:id="rId98"/>
    <p:sldId id="358" r:id="rId99"/>
    <p:sldId id="359" r:id="rId100"/>
    <p:sldId id="360" r:id="rId101"/>
    <p:sldId id="366" r:id="rId102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000" kern="1200">
        <a:solidFill>
          <a:srgbClr val="3F3F3F"/>
        </a:solidFill>
        <a:latin typeface="Palatino" pitchFamily="2" charset="77"/>
        <a:ea typeface="华文宋体" panose="02010600040101010101" pitchFamily="2" charset="-122"/>
        <a:cs typeface="+mn-cs"/>
        <a:sym typeface="Palatino" pitchFamily="2" charset="77"/>
      </a:defRPr>
    </a:lvl1pPr>
    <a:lvl2pPr marL="457200" algn="ctr" rtl="0" fontAlgn="base">
      <a:spcBef>
        <a:spcPct val="0"/>
      </a:spcBef>
      <a:spcAft>
        <a:spcPct val="0"/>
      </a:spcAft>
      <a:defRPr sz="4000" kern="1200">
        <a:solidFill>
          <a:srgbClr val="3F3F3F"/>
        </a:solidFill>
        <a:latin typeface="Palatino" pitchFamily="2" charset="77"/>
        <a:ea typeface="华文宋体" panose="02010600040101010101" pitchFamily="2" charset="-122"/>
        <a:cs typeface="+mn-cs"/>
        <a:sym typeface="Palatino" pitchFamily="2" charset="77"/>
      </a:defRPr>
    </a:lvl2pPr>
    <a:lvl3pPr marL="914400" algn="ctr" rtl="0" fontAlgn="base">
      <a:spcBef>
        <a:spcPct val="0"/>
      </a:spcBef>
      <a:spcAft>
        <a:spcPct val="0"/>
      </a:spcAft>
      <a:defRPr sz="4000" kern="1200">
        <a:solidFill>
          <a:srgbClr val="3F3F3F"/>
        </a:solidFill>
        <a:latin typeface="Palatino" pitchFamily="2" charset="77"/>
        <a:ea typeface="华文宋体" panose="02010600040101010101" pitchFamily="2" charset="-122"/>
        <a:cs typeface="+mn-cs"/>
        <a:sym typeface="Palatino" pitchFamily="2" charset="77"/>
      </a:defRPr>
    </a:lvl3pPr>
    <a:lvl4pPr marL="1371600" algn="ctr" rtl="0" fontAlgn="base">
      <a:spcBef>
        <a:spcPct val="0"/>
      </a:spcBef>
      <a:spcAft>
        <a:spcPct val="0"/>
      </a:spcAft>
      <a:defRPr sz="4000" kern="1200">
        <a:solidFill>
          <a:srgbClr val="3F3F3F"/>
        </a:solidFill>
        <a:latin typeface="Palatino" pitchFamily="2" charset="77"/>
        <a:ea typeface="华文宋体" panose="02010600040101010101" pitchFamily="2" charset="-122"/>
        <a:cs typeface="+mn-cs"/>
        <a:sym typeface="Palatino" pitchFamily="2" charset="77"/>
      </a:defRPr>
    </a:lvl4pPr>
    <a:lvl5pPr marL="1828800" algn="ctr" rtl="0" fontAlgn="base">
      <a:spcBef>
        <a:spcPct val="0"/>
      </a:spcBef>
      <a:spcAft>
        <a:spcPct val="0"/>
      </a:spcAft>
      <a:defRPr sz="4000" kern="1200">
        <a:solidFill>
          <a:srgbClr val="3F3F3F"/>
        </a:solidFill>
        <a:latin typeface="Palatino" pitchFamily="2" charset="77"/>
        <a:ea typeface="华文宋体" panose="02010600040101010101" pitchFamily="2" charset="-122"/>
        <a:cs typeface="+mn-cs"/>
        <a:sym typeface="Palatino" pitchFamily="2" charset="77"/>
      </a:defRPr>
    </a:lvl5pPr>
    <a:lvl6pPr marL="2286000" algn="l" defTabSz="914400" rtl="0" eaLnBrk="1" latinLnBrk="0" hangingPunct="1">
      <a:defRPr sz="4000" kern="1200">
        <a:solidFill>
          <a:srgbClr val="3F3F3F"/>
        </a:solidFill>
        <a:latin typeface="Palatino" pitchFamily="2" charset="77"/>
        <a:ea typeface="华文宋体" panose="02010600040101010101" pitchFamily="2" charset="-122"/>
        <a:cs typeface="+mn-cs"/>
        <a:sym typeface="Palatino" pitchFamily="2" charset="77"/>
      </a:defRPr>
    </a:lvl6pPr>
    <a:lvl7pPr marL="2743200" algn="l" defTabSz="914400" rtl="0" eaLnBrk="1" latinLnBrk="0" hangingPunct="1">
      <a:defRPr sz="4000" kern="1200">
        <a:solidFill>
          <a:srgbClr val="3F3F3F"/>
        </a:solidFill>
        <a:latin typeface="Palatino" pitchFamily="2" charset="77"/>
        <a:ea typeface="华文宋体" panose="02010600040101010101" pitchFamily="2" charset="-122"/>
        <a:cs typeface="+mn-cs"/>
        <a:sym typeface="Palatino" pitchFamily="2" charset="77"/>
      </a:defRPr>
    </a:lvl7pPr>
    <a:lvl8pPr marL="3200400" algn="l" defTabSz="914400" rtl="0" eaLnBrk="1" latinLnBrk="0" hangingPunct="1">
      <a:defRPr sz="4000" kern="1200">
        <a:solidFill>
          <a:srgbClr val="3F3F3F"/>
        </a:solidFill>
        <a:latin typeface="Palatino" pitchFamily="2" charset="77"/>
        <a:ea typeface="华文宋体" panose="02010600040101010101" pitchFamily="2" charset="-122"/>
        <a:cs typeface="+mn-cs"/>
        <a:sym typeface="Palatino" pitchFamily="2" charset="77"/>
      </a:defRPr>
    </a:lvl8pPr>
    <a:lvl9pPr marL="3657600" algn="l" defTabSz="914400" rtl="0" eaLnBrk="1" latinLnBrk="0" hangingPunct="1">
      <a:defRPr sz="4000" kern="1200">
        <a:solidFill>
          <a:srgbClr val="3F3F3F"/>
        </a:solidFill>
        <a:latin typeface="Palatino" pitchFamily="2" charset="77"/>
        <a:ea typeface="华文宋体" panose="02010600040101010101" pitchFamily="2" charset="-122"/>
        <a:cs typeface="+mn-cs"/>
        <a:sym typeface="Palatino" pitchFamily="2" charset="77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7"/>
    <p:restoredTop sz="96143"/>
  </p:normalViewPr>
  <p:slideViewPr>
    <p:cSldViewPr>
      <p:cViewPr varScale="1">
        <p:scale>
          <a:sx n="85" d="100"/>
          <a:sy n="85" d="100"/>
        </p:scale>
        <p:origin x="408" y="20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6" Type="http://schemas.openxmlformats.org/officeDocument/2006/relationships/slideMaster" Target="slideMasters/slideMaster16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4" Type="http://schemas.openxmlformats.org/officeDocument/2006/relationships/image" Target="../media/image68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4" Type="http://schemas.openxmlformats.org/officeDocument/2006/relationships/image" Target="../media/image68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315F11-BF5B-45FC-862A-44D07DB5882B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D71525B-64EC-45C7-8F3E-51ED6A172016}">
      <dgm:prSet/>
      <dgm:spPr/>
      <dgm:t>
        <a:bodyPr/>
        <a:lstStyle/>
        <a:p>
          <a:r>
            <a:rPr lang="en-US"/>
            <a:t>Perform</a:t>
          </a:r>
        </a:p>
      </dgm:t>
    </dgm:pt>
    <dgm:pt modelId="{B80957DF-AB64-40F6-B082-DB5B69F278B9}" type="parTrans" cxnId="{5C0259A7-8FE2-417A-BAB9-B22D6E318926}">
      <dgm:prSet/>
      <dgm:spPr/>
      <dgm:t>
        <a:bodyPr/>
        <a:lstStyle/>
        <a:p>
          <a:endParaRPr lang="en-US"/>
        </a:p>
      </dgm:t>
    </dgm:pt>
    <dgm:pt modelId="{FB77762F-2283-4CEB-A742-C2DE69AF7EAD}" type="sibTrans" cxnId="{5C0259A7-8FE2-417A-BAB9-B22D6E318926}">
      <dgm:prSet/>
      <dgm:spPr/>
      <dgm:t>
        <a:bodyPr/>
        <a:lstStyle/>
        <a:p>
          <a:endParaRPr lang="en-US"/>
        </a:p>
      </dgm:t>
    </dgm:pt>
    <dgm:pt modelId="{14752EFA-49D4-4B01-9FD1-F0678DC8F97E}">
      <dgm:prSet/>
      <dgm:spPr/>
      <dgm:t>
        <a:bodyPr/>
        <a:lstStyle/>
        <a:p>
          <a:r>
            <a:rPr lang="en-US"/>
            <a:t>login sshd passwd</a:t>
          </a:r>
        </a:p>
      </dgm:t>
    </dgm:pt>
    <dgm:pt modelId="{BC6E2859-9A6C-407B-AAF7-4344A98E9B6F}" type="parTrans" cxnId="{2BF0E763-E030-4DFA-BBCA-B09A687C489E}">
      <dgm:prSet/>
      <dgm:spPr/>
      <dgm:t>
        <a:bodyPr/>
        <a:lstStyle/>
        <a:p>
          <a:endParaRPr lang="en-US"/>
        </a:p>
      </dgm:t>
    </dgm:pt>
    <dgm:pt modelId="{56FBF379-1CAF-48CF-87FA-73F0C2CB34CF}" type="sibTrans" cxnId="{2BF0E763-E030-4DFA-BBCA-B09A687C489E}">
      <dgm:prSet/>
      <dgm:spPr/>
      <dgm:t>
        <a:bodyPr/>
        <a:lstStyle/>
        <a:p>
          <a:endParaRPr lang="en-US"/>
        </a:p>
      </dgm:t>
    </dgm:pt>
    <dgm:pt modelId="{DD804752-DD2F-471A-8675-C4C5D4FA128A}">
      <dgm:prSet/>
      <dgm:spPr/>
      <dgm:t>
        <a:bodyPr/>
        <a:lstStyle/>
        <a:p>
          <a:r>
            <a:rPr lang="en-US"/>
            <a:t>Hide activity</a:t>
          </a:r>
        </a:p>
      </dgm:t>
    </dgm:pt>
    <dgm:pt modelId="{487368B4-88B8-416B-B4FA-84D741418F32}" type="parTrans" cxnId="{B14172C4-0B51-4EE1-ACBD-EB2B502E5332}">
      <dgm:prSet/>
      <dgm:spPr/>
      <dgm:t>
        <a:bodyPr/>
        <a:lstStyle/>
        <a:p>
          <a:endParaRPr lang="en-US"/>
        </a:p>
      </dgm:t>
    </dgm:pt>
    <dgm:pt modelId="{173BB03B-E823-478A-97C1-474E90C204F6}" type="sibTrans" cxnId="{B14172C4-0B51-4EE1-ACBD-EB2B502E5332}">
      <dgm:prSet/>
      <dgm:spPr/>
      <dgm:t>
        <a:bodyPr/>
        <a:lstStyle/>
        <a:p>
          <a:endParaRPr lang="en-US"/>
        </a:p>
      </dgm:t>
    </dgm:pt>
    <dgm:pt modelId="{113EDA9B-3D43-4535-9058-F96CCA55D0D1}">
      <dgm:prSet/>
      <dgm:spPr/>
      <dgm:t>
        <a:bodyPr/>
        <a:lstStyle/>
        <a:p>
          <a:r>
            <a:rPr lang="en-US"/>
            <a:t>Ps netstat ls find du</a:t>
          </a:r>
        </a:p>
      </dgm:t>
    </dgm:pt>
    <dgm:pt modelId="{7C84D4C9-2BDF-43DE-9576-A8668F0CA861}" type="parTrans" cxnId="{5406BADF-639B-42E2-AE7B-D7E30D19225F}">
      <dgm:prSet/>
      <dgm:spPr/>
      <dgm:t>
        <a:bodyPr/>
        <a:lstStyle/>
        <a:p>
          <a:endParaRPr lang="en-US"/>
        </a:p>
      </dgm:t>
    </dgm:pt>
    <dgm:pt modelId="{D6D31C7E-28C2-4B12-A39D-A4B00CF81E1B}" type="sibTrans" cxnId="{5406BADF-639B-42E2-AE7B-D7E30D19225F}">
      <dgm:prSet/>
      <dgm:spPr/>
      <dgm:t>
        <a:bodyPr/>
        <a:lstStyle/>
        <a:p>
          <a:endParaRPr lang="en-US"/>
        </a:p>
      </dgm:t>
    </dgm:pt>
    <dgm:pt modelId="{5899BA9A-1D51-674D-A916-27015D18C7CF}" type="pres">
      <dgm:prSet presAssocID="{34315F11-BF5B-45FC-862A-44D07DB5882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33EF03D-30EC-5F45-B1F9-5B57ACCBF7FB}" type="pres">
      <dgm:prSet presAssocID="{5D71525B-64EC-45C7-8F3E-51ED6A172016}" presName="root1" presStyleCnt="0"/>
      <dgm:spPr/>
    </dgm:pt>
    <dgm:pt modelId="{FC41EA4D-C5CD-6840-9695-0806D50F5A12}" type="pres">
      <dgm:prSet presAssocID="{5D71525B-64EC-45C7-8F3E-51ED6A172016}" presName="LevelOneTextNode" presStyleLbl="node0" presStyleIdx="0" presStyleCnt="2">
        <dgm:presLayoutVars>
          <dgm:chPref val="3"/>
        </dgm:presLayoutVars>
      </dgm:prSet>
      <dgm:spPr/>
    </dgm:pt>
    <dgm:pt modelId="{B4514E8E-55EF-574D-9339-EC9BE61EF866}" type="pres">
      <dgm:prSet presAssocID="{5D71525B-64EC-45C7-8F3E-51ED6A172016}" presName="level2hierChild" presStyleCnt="0"/>
      <dgm:spPr/>
    </dgm:pt>
    <dgm:pt modelId="{072A1CEE-9B07-8749-BE4C-7161D588E48A}" type="pres">
      <dgm:prSet presAssocID="{BC6E2859-9A6C-407B-AAF7-4344A98E9B6F}" presName="conn2-1" presStyleLbl="parChTrans1D2" presStyleIdx="0" presStyleCnt="2"/>
      <dgm:spPr/>
    </dgm:pt>
    <dgm:pt modelId="{6CC1697F-2F63-9441-A9DF-4C034D45C73F}" type="pres">
      <dgm:prSet presAssocID="{BC6E2859-9A6C-407B-AAF7-4344A98E9B6F}" presName="connTx" presStyleLbl="parChTrans1D2" presStyleIdx="0" presStyleCnt="2"/>
      <dgm:spPr/>
    </dgm:pt>
    <dgm:pt modelId="{A0019058-00C4-104E-B623-7FCD51A619D7}" type="pres">
      <dgm:prSet presAssocID="{14752EFA-49D4-4B01-9FD1-F0678DC8F97E}" presName="root2" presStyleCnt="0"/>
      <dgm:spPr/>
    </dgm:pt>
    <dgm:pt modelId="{3522699E-CD67-6947-AA26-C2C1A669F715}" type="pres">
      <dgm:prSet presAssocID="{14752EFA-49D4-4B01-9FD1-F0678DC8F97E}" presName="LevelTwoTextNode" presStyleLbl="node2" presStyleIdx="0" presStyleCnt="2">
        <dgm:presLayoutVars>
          <dgm:chPref val="3"/>
        </dgm:presLayoutVars>
      </dgm:prSet>
      <dgm:spPr/>
    </dgm:pt>
    <dgm:pt modelId="{8A70B9FE-4714-444B-A78C-729BF1053F1F}" type="pres">
      <dgm:prSet presAssocID="{14752EFA-49D4-4B01-9FD1-F0678DC8F97E}" presName="level3hierChild" presStyleCnt="0"/>
      <dgm:spPr/>
    </dgm:pt>
    <dgm:pt modelId="{E989D51A-A4F2-C04F-9614-CFF30A316C9B}" type="pres">
      <dgm:prSet presAssocID="{DD804752-DD2F-471A-8675-C4C5D4FA128A}" presName="root1" presStyleCnt="0"/>
      <dgm:spPr/>
    </dgm:pt>
    <dgm:pt modelId="{7C596D23-82F1-C345-BA22-08CC568740D8}" type="pres">
      <dgm:prSet presAssocID="{DD804752-DD2F-471A-8675-C4C5D4FA128A}" presName="LevelOneTextNode" presStyleLbl="node0" presStyleIdx="1" presStyleCnt="2">
        <dgm:presLayoutVars>
          <dgm:chPref val="3"/>
        </dgm:presLayoutVars>
      </dgm:prSet>
      <dgm:spPr/>
    </dgm:pt>
    <dgm:pt modelId="{003963E9-ABBB-3A4D-AEF7-09B1B878356A}" type="pres">
      <dgm:prSet presAssocID="{DD804752-DD2F-471A-8675-C4C5D4FA128A}" presName="level2hierChild" presStyleCnt="0"/>
      <dgm:spPr/>
    </dgm:pt>
    <dgm:pt modelId="{4122CF65-1766-314F-A505-E1FD35EB39EE}" type="pres">
      <dgm:prSet presAssocID="{7C84D4C9-2BDF-43DE-9576-A8668F0CA861}" presName="conn2-1" presStyleLbl="parChTrans1D2" presStyleIdx="1" presStyleCnt="2"/>
      <dgm:spPr/>
    </dgm:pt>
    <dgm:pt modelId="{F18E8C63-6BF7-E343-AC6D-16EA4759F278}" type="pres">
      <dgm:prSet presAssocID="{7C84D4C9-2BDF-43DE-9576-A8668F0CA861}" presName="connTx" presStyleLbl="parChTrans1D2" presStyleIdx="1" presStyleCnt="2"/>
      <dgm:spPr/>
    </dgm:pt>
    <dgm:pt modelId="{A9EE0ACF-0A2D-E24E-A062-679BB48C9333}" type="pres">
      <dgm:prSet presAssocID="{113EDA9B-3D43-4535-9058-F96CCA55D0D1}" presName="root2" presStyleCnt="0"/>
      <dgm:spPr/>
    </dgm:pt>
    <dgm:pt modelId="{451AB48A-5F81-AF4A-9780-752BBA64BA6D}" type="pres">
      <dgm:prSet presAssocID="{113EDA9B-3D43-4535-9058-F96CCA55D0D1}" presName="LevelTwoTextNode" presStyleLbl="node2" presStyleIdx="1" presStyleCnt="2">
        <dgm:presLayoutVars>
          <dgm:chPref val="3"/>
        </dgm:presLayoutVars>
      </dgm:prSet>
      <dgm:spPr/>
    </dgm:pt>
    <dgm:pt modelId="{0B4DEE7C-C7E8-1747-942A-8D141787AD07}" type="pres">
      <dgm:prSet presAssocID="{113EDA9B-3D43-4535-9058-F96CCA55D0D1}" presName="level3hierChild" presStyleCnt="0"/>
      <dgm:spPr/>
    </dgm:pt>
  </dgm:ptLst>
  <dgm:cxnLst>
    <dgm:cxn modelId="{AE61AB03-0F0C-2A42-A245-D02DE225676F}" type="presOf" srcId="{BC6E2859-9A6C-407B-AAF7-4344A98E9B6F}" destId="{6CC1697F-2F63-9441-A9DF-4C034D45C73F}" srcOrd="1" destOrd="0" presId="urn:microsoft.com/office/officeart/2005/8/layout/hierarchy2"/>
    <dgm:cxn modelId="{495B8616-9650-CF41-B602-8A09A1737B67}" type="presOf" srcId="{DD804752-DD2F-471A-8675-C4C5D4FA128A}" destId="{7C596D23-82F1-C345-BA22-08CC568740D8}" srcOrd="0" destOrd="0" presId="urn:microsoft.com/office/officeart/2005/8/layout/hierarchy2"/>
    <dgm:cxn modelId="{EB929018-F1EE-5344-A1CE-7365DDEB401E}" type="presOf" srcId="{BC6E2859-9A6C-407B-AAF7-4344A98E9B6F}" destId="{072A1CEE-9B07-8749-BE4C-7161D588E48A}" srcOrd="0" destOrd="0" presId="urn:microsoft.com/office/officeart/2005/8/layout/hierarchy2"/>
    <dgm:cxn modelId="{B1F1754B-7B68-3B48-B134-392C49BFE158}" type="presOf" srcId="{14752EFA-49D4-4B01-9FD1-F0678DC8F97E}" destId="{3522699E-CD67-6947-AA26-C2C1A669F715}" srcOrd="0" destOrd="0" presId="urn:microsoft.com/office/officeart/2005/8/layout/hierarchy2"/>
    <dgm:cxn modelId="{2BF0E763-E030-4DFA-BBCA-B09A687C489E}" srcId="{5D71525B-64EC-45C7-8F3E-51ED6A172016}" destId="{14752EFA-49D4-4B01-9FD1-F0678DC8F97E}" srcOrd="0" destOrd="0" parTransId="{BC6E2859-9A6C-407B-AAF7-4344A98E9B6F}" sibTransId="{56FBF379-1CAF-48CF-87FA-73F0C2CB34CF}"/>
    <dgm:cxn modelId="{31B2AF68-E4CC-6541-AC70-C793C89BCD00}" type="presOf" srcId="{7C84D4C9-2BDF-43DE-9576-A8668F0CA861}" destId="{4122CF65-1766-314F-A505-E1FD35EB39EE}" srcOrd="0" destOrd="0" presId="urn:microsoft.com/office/officeart/2005/8/layout/hierarchy2"/>
    <dgm:cxn modelId="{7E9ADC78-6FBF-754D-BB20-CB6AE2C6548A}" type="presOf" srcId="{7C84D4C9-2BDF-43DE-9576-A8668F0CA861}" destId="{F18E8C63-6BF7-E343-AC6D-16EA4759F278}" srcOrd="1" destOrd="0" presId="urn:microsoft.com/office/officeart/2005/8/layout/hierarchy2"/>
    <dgm:cxn modelId="{095BF29C-0CA9-1443-9051-0035072DA584}" type="presOf" srcId="{34315F11-BF5B-45FC-862A-44D07DB5882B}" destId="{5899BA9A-1D51-674D-A916-27015D18C7CF}" srcOrd="0" destOrd="0" presId="urn:microsoft.com/office/officeart/2005/8/layout/hierarchy2"/>
    <dgm:cxn modelId="{09D5BAA2-6616-CE49-A141-16CE8412FF19}" type="presOf" srcId="{113EDA9B-3D43-4535-9058-F96CCA55D0D1}" destId="{451AB48A-5F81-AF4A-9780-752BBA64BA6D}" srcOrd="0" destOrd="0" presId="urn:microsoft.com/office/officeart/2005/8/layout/hierarchy2"/>
    <dgm:cxn modelId="{5C0259A7-8FE2-417A-BAB9-B22D6E318926}" srcId="{34315F11-BF5B-45FC-862A-44D07DB5882B}" destId="{5D71525B-64EC-45C7-8F3E-51ED6A172016}" srcOrd="0" destOrd="0" parTransId="{B80957DF-AB64-40F6-B082-DB5B69F278B9}" sibTransId="{FB77762F-2283-4CEB-A742-C2DE69AF7EAD}"/>
    <dgm:cxn modelId="{B14172C4-0B51-4EE1-ACBD-EB2B502E5332}" srcId="{34315F11-BF5B-45FC-862A-44D07DB5882B}" destId="{DD804752-DD2F-471A-8675-C4C5D4FA128A}" srcOrd="1" destOrd="0" parTransId="{487368B4-88B8-416B-B4FA-84D741418F32}" sibTransId="{173BB03B-E823-478A-97C1-474E90C204F6}"/>
    <dgm:cxn modelId="{5406BADF-639B-42E2-AE7B-D7E30D19225F}" srcId="{DD804752-DD2F-471A-8675-C4C5D4FA128A}" destId="{113EDA9B-3D43-4535-9058-F96CCA55D0D1}" srcOrd="0" destOrd="0" parTransId="{7C84D4C9-2BDF-43DE-9576-A8668F0CA861}" sibTransId="{D6D31C7E-28C2-4B12-A39D-A4B00CF81E1B}"/>
    <dgm:cxn modelId="{A96985FF-9D31-F443-B000-C608B9E66FC4}" type="presOf" srcId="{5D71525B-64EC-45C7-8F3E-51ED6A172016}" destId="{FC41EA4D-C5CD-6840-9695-0806D50F5A12}" srcOrd="0" destOrd="0" presId="urn:microsoft.com/office/officeart/2005/8/layout/hierarchy2"/>
    <dgm:cxn modelId="{A573EF97-DF46-8D4F-8806-55A14B69F1E9}" type="presParOf" srcId="{5899BA9A-1D51-674D-A916-27015D18C7CF}" destId="{B33EF03D-30EC-5F45-B1F9-5B57ACCBF7FB}" srcOrd="0" destOrd="0" presId="urn:microsoft.com/office/officeart/2005/8/layout/hierarchy2"/>
    <dgm:cxn modelId="{A477F412-70E2-AA41-BF98-AE132E293E5E}" type="presParOf" srcId="{B33EF03D-30EC-5F45-B1F9-5B57ACCBF7FB}" destId="{FC41EA4D-C5CD-6840-9695-0806D50F5A12}" srcOrd="0" destOrd="0" presId="urn:microsoft.com/office/officeart/2005/8/layout/hierarchy2"/>
    <dgm:cxn modelId="{1D6AFBBF-3ED4-1947-B426-CD4EAAA9AB18}" type="presParOf" srcId="{B33EF03D-30EC-5F45-B1F9-5B57ACCBF7FB}" destId="{B4514E8E-55EF-574D-9339-EC9BE61EF866}" srcOrd="1" destOrd="0" presId="urn:microsoft.com/office/officeart/2005/8/layout/hierarchy2"/>
    <dgm:cxn modelId="{34F1333F-D2C1-7F48-8550-4FD2367F2BC2}" type="presParOf" srcId="{B4514E8E-55EF-574D-9339-EC9BE61EF866}" destId="{072A1CEE-9B07-8749-BE4C-7161D588E48A}" srcOrd="0" destOrd="0" presId="urn:microsoft.com/office/officeart/2005/8/layout/hierarchy2"/>
    <dgm:cxn modelId="{C8B63D30-61B6-1244-95EB-1C9417D2023D}" type="presParOf" srcId="{072A1CEE-9B07-8749-BE4C-7161D588E48A}" destId="{6CC1697F-2F63-9441-A9DF-4C034D45C73F}" srcOrd="0" destOrd="0" presId="urn:microsoft.com/office/officeart/2005/8/layout/hierarchy2"/>
    <dgm:cxn modelId="{1D820FCA-8E29-2149-BF89-CF2B4F66F684}" type="presParOf" srcId="{B4514E8E-55EF-574D-9339-EC9BE61EF866}" destId="{A0019058-00C4-104E-B623-7FCD51A619D7}" srcOrd="1" destOrd="0" presId="urn:microsoft.com/office/officeart/2005/8/layout/hierarchy2"/>
    <dgm:cxn modelId="{64A1C818-8ADE-C743-A939-6F4D1AFC3569}" type="presParOf" srcId="{A0019058-00C4-104E-B623-7FCD51A619D7}" destId="{3522699E-CD67-6947-AA26-C2C1A669F715}" srcOrd="0" destOrd="0" presId="urn:microsoft.com/office/officeart/2005/8/layout/hierarchy2"/>
    <dgm:cxn modelId="{62BC1ACC-98AE-464A-83F9-6F19185B6C5F}" type="presParOf" srcId="{A0019058-00C4-104E-B623-7FCD51A619D7}" destId="{8A70B9FE-4714-444B-A78C-729BF1053F1F}" srcOrd="1" destOrd="0" presId="urn:microsoft.com/office/officeart/2005/8/layout/hierarchy2"/>
    <dgm:cxn modelId="{9750DCA3-693E-8445-9503-7416478CDC39}" type="presParOf" srcId="{5899BA9A-1D51-674D-A916-27015D18C7CF}" destId="{E989D51A-A4F2-C04F-9614-CFF30A316C9B}" srcOrd="1" destOrd="0" presId="urn:microsoft.com/office/officeart/2005/8/layout/hierarchy2"/>
    <dgm:cxn modelId="{899CE58D-99DA-C247-BEFD-7AA08AD26CF4}" type="presParOf" srcId="{E989D51A-A4F2-C04F-9614-CFF30A316C9B}" destId="{7C596D23-82F1-C345-BA22-08CC568740D8}" srcOrd="0" destOrd="0" presId="urn:microsoft.com/office/officeart/2005/8/layout/hierarchy2"/>
    <dgm:cxn modelId="{859F587B-ADFD-6145-9519-931EECC2D051}" type="presParOf" srcId="{E989D51A-A4F2-C04F-9614-CFF30A316C9B}" destId="{003963E9-ABBB-3A4D-AEF7-09B1B878356A}" srcOrd="1" destOrd="0" presId="urn:microsoft.com/office/officeart/2005/8/layout/hierarchy2"/>
    <dgm:cxn modelId="{A7EE0C9F-DB65-9444-AA90-CBDB71AC50DE}" type="presParOf" srcId="{003963E9-ABBB-3A4D-AEF7-09B1B878356A}" destId="{4122CF65-1766-314F-A505-E1FD35EB39EE}" srcOrd="0" destOrd="0" presId="urn:microsoft.com/office/officeart/2005/8/layout/hierarchy2"/>
    <dgm:cxn modelId="{095B3F9A-456F-4544-B6E7-EC1E439A561A}" type="presParOf" srcId="{4122CF65-1766-314F-A505-E1FD35EB39EE}" destId="{F18E8C63-6BF7-E343-AC6D-16EA4759F278}" srcOrd="0" destOrd="0" presId="urn:microsoft.com/office/officeart/2005/8/layout/hierarchy2"/>
    <dgm:cxn modelId="{B68A72D1-1DDC-E041-86B5-4CAF3BF65EA3}" type="presParOf" srcId="{003963E9-ABBB-3A4D-AEF7-09B1B878356A}" destId="{A9EE0ACF-0A2D-E24E-A062-679BB48C9333}" srcOrd="1" destOrd="0" presId="urn:microsoft.com/office/officeart/2005/8/layout/hierarchy2"/>
    <dgm:cxn modelId="{B0A95F16-E8F5-2544-AE33-DBF00BFAFC56}" type="presParOf" srcId="{A9EE0ACF-0A2D-E24E-A062-679BB48C9333}" destId="{451AB48A-5F81-AF4A-9780-752BBA64BA6D}" srcOrd="0" destOrd="0" presId="urn:microsoft.com/office/officeart/2005/8/layout/hierarchy2"/>
    <dgm:cxn modelId="{7475B6C7-1634-4347-95BC-1902821A662B}" type="presParOf" srcId="{A9EE0ACF-0A2D-E24E-A062-679BB48C9333}" destId="{0B4DEE7C-C7E8-1747-942A-8D141787AD0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AEA022-2137-4C77-9464-5734CF1ABC8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2AB0804-E332-4E87-AC1C-263A128428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Kernel task</a:t>
          </a:r>
        </a:p>
      </dgm:t>
    </dgm:pt>
    <dgm:pt modelId="{D1817CA2-57C7-46E1-AA07-DEFCED44CE61}" type="parTrans" cxnId="{16B4D8AC-B27F-4074-9F35-545777D72744}">
      <dgm:prSet/>
      <dgm:spPr/>
      <dgm:t>
        <a:bodyPr/>
        <a:lstStyle/>
        <a:p>
          <a:endParaRPr lang="en-US"/>
        </a:p>
      </dgm:t>
    </dgm:pt>
    <dgm:pt modelId="{8A276FA5-2FE5-4532-9881-570FEA678C8E}" type="sibTrans" cxnId="{16B4D8AC-B27F-4074-9F35-545777D72744}">
      <dgm:prSet/>
      <dgm:spPr/>
      <dgm:t>
        <a:bodyPr/>
        <a:lstStyle/>
        <a:p>
          <a:endParaRPr lang="en-US"/>
        </a:p>
      </dgm:t>
    </dgm:pt>
    <dgm:pt modelId="{50C7A546-E3DE-42C3-AC2B-E828223274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Process management   </a:t>
          </a:r>
        </a:p>
      </dgm:t>
    </dgm:pt>
    <dgm:pt modelId="{8A8A23B8-0E84-4EEA-87C5-860FA6C21A0D}" type="parTrans" cxnId="{9C59C57F-F3CD-411E-B4BE-BE32287872A5}">
      <dgm:prSet/>
      <dgm:spPr/>
      <dgm:t>
        <a:bodyPr/>
        <a:lstStyle/>
        <a:p>
          <a:endParaRPr lang="en-US"/>
        </a:p>
      </dgm:t>
    </dgm:pt>
    <dgm:pt modelId="{4E39AE10-AE47-4644-B6C9-3436DE6177B2}" type="sibTrans" cxnId="{9C59C57F-F3CD-411E-B4BE-BE32287872A5}">
      <dgm:prSet/>
      <dgm:spPr/>
      <dgm:t>
        <a:bodyPr/>
        <a:lstStyle/>
        <a:p>
          <a:endParaRPr lang="en-US"/>
        </a:p>
      </dgm:t>
    </dgm:pt>
    <dgm:pt modelId="{4729B257-849A-44E3-8A86-3EB698DF19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File access  </a:t>
          </a:r>
        </a:p>
      </dgm:t>
    </dgm:pt>
    <dgm:pt modelId="{8252BFE9-7348-40CC-868A-2DD5DDF54680}" type="parTrans" cxnId="{09CA0FA8-535F-4AE4-A424-94745D729DE8}">
      <dgm:prSet/>
      <dgm:spPr/>
      <dgm:t>
        <a:bodyPr/>
        <a:lstStyle/>
        <a:p>
          <a:endParaRPr lang="en-US"/>
        </a:p>
      </dgm:t>
    </dgm:pt>
    <dgm:pt modelId="{4243260E-E6F6-476A-835F-9F898B81601A}" type="sibTrans" cxnId="{09CA0FA8-535F-4AE4-A424-94745D729DE8}">
      <dgm:prSet/>
      <dgm:spPr/>
      <dgm:t>
        <a:bodyPr/>
        <a:lstStyle/>
        <a:p>
          <a:endParaRPr lang="en-US"/>
        </a:p>
      </dgm:t>
    </dgm:pt>
    <dgm:pt modelId="{576183F2-9317-4B57-B445-77D4F4CA2F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Memory management  </a:t>
          </a:r>
        </a:p>
      </dgm:t>
    </dgm:pt>
    <dgm:pt modelId="{9A8C8558-5FE5-438D-8A0D-D093D5D19D7E}" type="parTrans" cxnId="{986AB247-4A8E-45A3-8277-24573988882C}">
      <dgm:prSet/>
      <dgm:spPr/>
      <dgm:t>
        <a:bodyPr/>
        <a:lstStyle/>
        <a:p>
          <a:endParaRPr lang="en-US"/>
        </a:p>
      </dgm:t>
    </dgm:pt>
    <dgm:pt modelId="{65D9A87D-F348-41C2-8912-4FC004C5CB59}" type="sibTrans" cxnId="{986AB247-4A8E-45A3-8277-24573988882C}">
      <dgm:prSet/>
      <dgm:spPr/>
      <dgm:t>
        <a:bodyPr/>
        <a:lstStyle/>
        <a:p>
          <a:endParaRPr lang="en-US"/>
        </a:p>
      </dgm:t>
    </dgm:pt>
    <dgm:pt modelId="{CC4FF0FF-3E0E-4EBB-B96B-94D7E9FFCA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Network management  </a:t>
          </a:r>
        </a:p>
      </dgm:t>
    </dgm:pt>
    <dgm:pt modelId="{0B0FFF98-913E-4771-AA80-5C37367BD23B}" type="parTrans" cxnId="{2B981697-0AEA-46D1-B87C-C3756221F820}">
      <dgm:prSet/>
      <dgm:spPr/>
      <dgm:t>
        <a:bodyPr/>
        <a:lstStyle/>
        <a:p>
          <a:endParaRPr lang="en-US"/>
        </a:p>
      </dgm:t>
    </dgm:pt>
    <dgm:pt modelId="{0B29FFCB-27F1-4CF8-BE96-BD6BBBC6224B}" type="sibTrans" cxnId="{2B981697-0AEA-46D1-B87C-C3756221F820}">
      <dgm:prSet/>
      <dgm:spPr/>
      <dgm:t>
        <a:bodyPr/>
        <a:lstStyle/>
        <a:p>
          <a:endParaRPr lang="en-US"/>
        </a:p>
      </dgm:t>
    </dgm:pt>
    <dgm:pt modelId="{D8B03CAF-E054-4BF9-8563-FABFD5ACBDD6}" type="pres">
      <dgm:prSet presAssocID="{F2AEA022-2137-4C77-9464-5734CF1ABC83}" presName="root" presStyleCnt="0">
        <dgm:presLayoutVars>
          <dgm:dir/>
          <dgm:resizeHandles val="exact"/>
        </dgm:presLayoutVars>
      </dgm:prSet>
      <dgm:spPr/>
    </dgm:pt>
    <dgm:pt modelId="{132B3B57-717E-4C01-B7C9-055C28A9322A}" type="pres">
      <dgm:prSet presAssocID="{02AB0804-E332-4E87-AC1C-263A128428DD}" presName="compNode" presStyleCnt="0"/>
      <dgm:spPr/>
    </dgm:pt>
    <dgm:pt modelId="{926F7DFF-529D-4BE3-A22E-02ADEC0EE344}" type="pres">
      <dgm:prSet presAssocID="{02AB0804-E332-4E87-AC1C-263A128428DD}" presName="bgRect" presStyleLbl="bgShp" presStyleIdx="0" presStyleCnt="5"/>
      <dgm:spPr/>
    </dgm:pt>
    <dgm:pt modelId="{F78F28B6-6DA0-4B60-BE0F-AD49E84D2506}" type="pres">
      <dgm:prSet presAssocID="{02AB0804-E332-4E87-AC1C-263A128428D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o"/>
        </a:ext>
      </dgm:extLst>
    </dgm:pt>
    <dgm:pt modelId="{B35837D5-28B3-4DE5-BFFF-73978F7A787E}" type="pres">
      <dgm:prSet presAssocID="{02AB0804-E332-4E87-AC1C-263A128428DD}" presName="spaceRect" presStyleCnt="0"/>
      <dgm:spPr/>
    </dgm:pt>
    <dgm:pt modelId="{BE023725-4691-47E5-80D0-CDC595F4D052}" type="pres">
      <dgm:prSet presAssocID="{02AB0804-E332-4E87-AC1C-263A128428DD}" presName="parTx" presStyleLbl="revTx" presStyleIdx="0" presStyleCnt="5">
        <dgm:presLayoutVars>
          <dgm:chMax val="0"/>
          <dgm:chPref val="0"/>
        </dgm:presLayoutVars>
      </dgm:prSet>
      <dgm:spPr/>
    </dgm:pt>
    <dgm:pt modelId="{0F105677-00BC-4ADD-870A-67B3372E13FE}" type="pres">
      <dgm:prSet presAssocID="{8A276FA5-2FE5-4532-9881-570FEA678C8E}" presName="sibTrans" presStyleCnt="0"/>
      <dgm:spPr/>
    </dgm:pt>
    <dgm:pt modelId="{92B06050-2D56-4FE4-8E9A-0019E96A111B}" type="pres">
      <dgm:prSet presAssocID="{50C7A546-E3DE-42C3-AC2B-E82822327467}" presName="compNode" presStyleCnt="0"/>
      <dgm:spPr/>
    </dgm:pt>
    <dgm:pt modelId="{118E9E99-5FB1-424F-AE0B-F4534952DF66}" type="pres">
      <dgm:prSet presAssocID="{50C7A546-E3DE-42C3-AC2B-E82822327467}" presName="bgRect" presStyleLbl="bgShp" presStyleIdx="1" presStyleCnt="5"/>
      <dgm:spPr/>
    </dgm:pt>
    <dgm:pt modelId="{290223C4-0782-449A-A97E-F643395A61B8}" type="pres">
      <dgm:prSet presAssocID="{50C7A546-E3DE-42C3-AC2B-E8282232746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nco di controllo"/>
        </a:ext>
      </dgm:extLst>
    </dgm:pt>
    <dgm:pt modelId="{BAD0CC59-26B3-4924-93BB-FAFB65E840E1}" type="pres">
      <dgm:prSet presAssocID="{50C7A546-E3DE-42C3-AC2B-E82822327467}" presName="spaceRect" presStyleCnt="0"/>
      <dgm:spPr/>
    </dgm:pt>
    <dgm:pt modelId="{8998337A-4269-42D4-AA38-CB7DAE1ED532}" type="pres">
      <dgm:prSet presAssocID="{50C7A546-E3DE-42C3-AC2B-E82822327467}" presName="parTx" presStyleLbl="revTx" presStyleIdx="1" presStyleCnt="5">
        <dgm:presLayoutVars>
          <dgm:chMax val="0"/>
          <dgm:chPref val="0"/>
        </dgm:presLayoutVars>
      </dgm:prSet>
      <dgm:spPr/>
    </dgm:pt>
    <dgm:pt modelId="{47ADD053-07B7-4E7B-A591-F85B0ED6FB30}" type="pres">
      <dgm:prSet presAssocID="{4E39AE10-AE47-4644-B6C9-3436DE6177B2}" presName="sibTrans" presStyleCnt="0"/>
      <dgm:spPr/>
    </dgm:pt>
    <dgm:pt modelId="{9CED63B7-6C3C-41AE-8BA9-F69ABB1FA0CD}" type="pres">
      <dgm:prSet presAssocID="{4729B257-849A-44E3-8A86-3EB698DF191F}" presName="compNode" presStyleCnt="0"/>
      <dgm:spPr/>
    </dgm:pt>
    <dgm:pt modelId="{0B07EC68-2C08-4A31-A686-1BE812812B67}" type="pres">
      <dgm:prSet presAssocID="{4729B257-849A-44E3-8A86-3EB698DF191F}" presName="bgRect" presStyleLbl="bgShp" presStyleIdx="2" presStyleCnt="5"/>
      <dgm:spPr/>
    </dgm:pt>
    <dgm:pt modelId="{FB06449B-D0F7-406C-9EAF-3AF59CBE8C9C}" type="pres">
      <dgm:prSet presAssocID="{4729B257-849A-44E3-8A86-3EB698DF191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E6082EC5-C509-40ED-911F-17B01A045EC4}" type="pres">
      <dgm:prSet presAssocID="{4729B257-849A-44E3-8A86-3EB698DF191F}" presName="spaceRect" presStyleCnt="0"/>
      <dgm:spPr/>
    </dgm:pt>
    <dgm:pt modelId="{19570A06-72C4-4ED6-8E8A-2F7E80C43F21}" type="pres">
      <dgm:prSet presAssocID="{4729B257-849A-44E3-8A86-3EB698DF191F}" presName="parTx" presStyleLbl="revTx" presStyleIdx="2" presStyleCnt="5">
        <dgm:presLayoutVars>
          <dgm:chMax val="0"/>
          <dgm:chPref val="0"/>
        </dgm:presLayoutVars>
      </dgm:prSet>
      <dgm:spPr/>
    </dgm:pt>
    <dgm:pt modelId="{ADE8B55D-B18F-4BD4-871F-53CA21E830C9}" type="pres">
      <dgm:prSet presAssocID="{4243260E-E6F6-476A-835F-9F898B81601A}" presName="sibTrans" presStyleCnt="0"/>
      <dgm:spPr/>
    </dgm:pt>
    <dgm:pt modelId="{E455A25A-0968-49D6-A1AD-FC18B1669B11}" type="pres">
      <dgm:prSet presAssocID="{576183F2-9317-4B57-B445-77D4F4CA2F97}" presName="compNode" presStyleCnt="0"/>
      <dgm:spPr/>
    </dgm:pt>
    <dgm:pt modelId="{8C81C78D-9C0F-40D3-9C5E-C0A6C4DAB3CE}" type="pres">
      <dgm:prSet presAssocID="{576183F2-9317-4B57-B445-77D4F4CA2F97}" presName="bgRect" presStyleLbl="bgShp" presStyleIdx="3" presStyleCnt="5"/>
      <dgm:spPr/>
    </dgm:pt>
    <dgm:pt modelId="{6F06F9F9-86E1-4484-A5F5-974597975354}" type="pres">
      <dgm:prSet presAssocID="{576183F2-9317-4B57-B445-77D4F4CA2F9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0282AF7F-56E8-4393-8E4D-7195271C23AE}" type="pres">
      <dgm:prSet presAssocID="{576183F2-9317-4B57-B445-77D4F4CA2F97}" presName="spaceRect" presStyleCnt="0"/>
      <dgm:spPr/>
    </dgm:pt>
    <dgm:pt modelId="{19954B80-7E05-4023-8741-E04C82BBF361}" type="pres">
      <dgm:prSet presAssocID="{576183F2-9317-4B57-B445-77D4F4CA2F97}" presName="parTx" presStyleLbl="revTx" presStyleIdx="3" presStyleCnt="5">
        <dgm:presLayoutVars>
          <dgm:chMax val="0"/>
          <dgm:chPref val="0"/>
        </dgm:presLayoutVars>
      </dgm:prSet>
      <dgm:spPr/>
    </dgm:pt>
    <dgm:pt modelId="{CE61CD0E-ADBC-4636-8DFD-5F170146FDC7}" type="pres">
      <dgm:prSet presAssocID="{65D9A87D-F348-41C2-8912-4FC004C5CB59}" presName="sibTrans" presStyleCnt="0"/>
      <dgm:spPr/>
    </dgm:pt>
    <dgm:pt modelId="{BD95F2DC-CAC7-42C7-BC47-606E82C14402}" type="pres">
      <dgm:prSet presAssocID="{CC4FF0FF-3E0E-4EBB-B96B-94D7E9FFCA21}" presName="compNode" presStyleCnt="0"/>
      <dgm:spPr/>
    </dgm:pt>
    <dgm:pt modelId="{0886BCB6-B990-49C7-916C-B55060E93052}" type="pres">
      <dgm:prSet presAssocID="{CC4FF0FF-3E0E-4EBB-B96B-94D7E9FFCA21}" presName="bgRect" presStyleLbl="bgShp" presStyleIdx="4" presStyleCnt="5"/>
      <dgm:spPr/>
    </dgm:pt>
    <dgm:pt modelId="{6636DCB7-FB63-4D7C-9475-F0C782328481}" type="pres">
      <dgm:prSet presAssocID="{CC4FF0FF-3E0E-4EBB-B96B-94D7E9FFCA2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te"/>
        </a:ext>
      </dgm:extLst>
    </dgm:pt>
    <dgm:pt modelId="{DBF0BA46-5542-4742-B959-EA3E862CF7AE}" type="pres">
      <dgm:prSet presAssocID="{CC4FF0FF-3E0E-4EBB-B96B-94D7E9FFCA21}" presName="spaceRect" presStyleCnt="0"/>
      <dgm:spPr/>
    </dgm:pt>
    <dgm:pt modelId="{DCCD6D05-CEE3-42E9-8E06-97E1193CA12D}" type="pres">
      <dgm:prSet presAssocID="{CC4FF0FF-3E0E-4EBB-B96B-94D7E9FFCA2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5DB0E16-784D-3349-9A23-76A2EB51FF4B}" type="presOf" srcId="{CC4FF0FF-3E0E-4EBB-B96B-94D7E9FFCA21}" destId="{DCCD6D05-CEE3-42E9-8E06-97E1193CA12D}" srcOrd="0" destOrd="0" presId="urn:microsoft.com/office/officeart/2018/2/layout/IconVerticalSolidList"/>
    <dgm:cxn modelId="{986AB247-4A8E-45A3-8277-24573988882C}" srcId="{F2AEA022-2137-4C77-9464-5734CF1ABC83}" destId="{576183F2-9317-4B57-B445-77D4F4CA2F97}" srcOrd="3" destOrd="0" parTransId="{9A8C8558-5FE5-438D-8A0D-D093D5D19D7E}" sibTransId="{65D9A87D-F348-41C2-8912-4FC004C5CB59}"/>
    <dgm:cxn modelId="{3965805D-D0BB-154C-80C0-C41A988726F7}" type="presOf" srcId="{50C7A546-E3DE-42C3-AC2B-E82822327467}" destId="{8998337A-4269-42D4-AA38-CB7DAE1ED532}" srcOrd="0" destOrd="0" presId="urn:microsoft.com/office/officeart/2018/2/layout/IconVerticalSolidList"/>
    <dgm:cxn modelId="{EB3ED563-BFA0-1B4D-A2BF-D3CD356B53F0}" type="presOf" srcId="{02AB0804-E332-4E87-AC1C-263A128428DD}" destId="{BE023725-4691-47E5-80D0-CDC595F4D052}" srcOrd="0" destOrd="0" presId="urn:microsoft.com/office/officeart/2018/2/layout/IconVerticalSolidList"/>
    <dgm:cxn modelId="{9C59C57F-F3CD-411E-B4BE-BE32287872A5}" srcId="{F2AEA022-2137-4C77-9464-5734CF1ABC83}" destId="{50C7A546-E3DE-42C3-AC2B-E82822327467}" srcOrd="1" destOrd="0" parTransId="{8A8A23B8-0E84-4EEA-87C5-860FA6C21A0D}" sibTransId="{4E39AE10-AE47-4644-B6C9-3436DE6177B2}"/>
    <dgm:cxn modelId="{E7D12993-57E1-154A-BDAA-1F8FE3839452}" type="presOf" srcId="{F2AEA022-2137-4C77-9464-5734CF1ABC83}" destId="{D8B03CAF-E054-4BF9-8563-FABFD5ACBDD6}" srcOrd="0" destOrd="0" presId="urn:microsoft.com/office/officeart/2018/2/layout/IconVerticalSolidList"/>
    <dgm:cxn modelId="{2B981697-0AEA-46D1-B87C-C3756221F820}" srcId="{F2AEA022-2137-4C77-9464-5734CF1ABC83}" destId="{CC4FF0FF-3E0E-4EBB-B96B-94D7E9FFCA21}" srcOrd="4" destOrd="0" parTransId="{0B0FFF98-913E-4771-AA80-5C37367BD23B}" sibTransId="{0B29FFCB-27F1-4CF8-BE96-BD6BBBC6224B}"/>
    <dgm:cxn modelId="{D6928C9E-1719-CA41-94AA-BA60D3278FB1}" type="presOf" srcId="{576183F2-9317-4B57-B445-77D4F4CA2F97}" destId="{19954B80-7E05-4023-8741-E04C82BBF361}" srcOrd="0" destOrd="0" presId="urn:microsoft.com/office/officeart/2018/2/layout/IconVerticalSolidList"/>
    <dgm:cxn modelId="{9BF5C4A7-2E06-B140-82D6-F5EB1A250950}" type="presOf" srcId="{4729B257-849A-44E3-8A86-3EB698DF191F}" destId="{19570A06-72C4-4ED6-8E8A-2F7E80C43F21}" srcOrd="0" destOrd="0" presId="urn:microsoft.com/office/officeart/2018/2/layout/IconVerticalSolidList"/>
    <dgm:cxn modelId="{09CA0FA8-535F-4AE4-A424-94745D729DE8}" srcId="{F2AEA022-2137-4C77-9464-5734CF1ABC83}" destId="{4729B257-849A-44E3-8A86-3EB698DF191F}" srcOrd="2" destOrd="0" parTransId="{8252BFE9-7348-40CC-868A-2DD5DDF54680}" sibTransId="{4243260E-E6F6-476A-835F-9F898B81601A}"/>
    <dgm:cxn modelId="{16B4D8AC-B27F-4074-9F35-545777D72744}" srcId="{F2AEA022-2137-4C77-9464-5734CF1ABC83}" destId="{02AB0804-E332-4E87-AC1C-263A128428DD}" srcOrd="0" destOrd="0" parTransId="{D1817CA2-57C7-46E1-AA07-DEFCED44CE61}" sibTransId="{8A276FA5-2FE5-4532-9881-570FEA678C8E}"/>
    <dgm:cxn modelId="{71E6B16D-C71E-8347-9BE9-86FAE41F21E9}" type="presParOf" srcId="{D8B03CAF-E054-4BF9-8563-FABFD5ACBDD6}" destId="{132B3B57-717E-4C01-B7C9-055C28A9322A}" srcOrd="0" destOrd="0" presId="urn:microsoft.com/office/officeart/2018/2/layout/IconVerticalSolidList"/>
    <dgm:cxn modelId="{025972E5-C03B-4845-8ECD-A7C053A14641}" type="presParOf" srcId="{132B3B57-717E-4C01-B7C9-055C28A9322A}" destId="{926F7DFF-529D-4BE3-A22E-02ADEC0EE344}" srcOrd="0" destOrd="0" presId="urn:microsoft.com/office/officeart/2018/2/layout/IconVerticalSolidList"/>
    <dgm:cxn modelId="{1948B313-E03A-C246-BE2D-F54058593834}" type="presParOf" srcId="{132B3B57-717E-4C01-B7C9-055C28A9322A}" destId="{F78F28B6-6DA0-4B60-BE0F-AD49E84D2506}" srcOrd="1" destOrd="0" presId="urn:microsoft.com/office/officeart/2018/2/layout/IconVerticalSolidList"/>
    <dgm:cxn modelId="{821EF305-4EAD-4246-9E53-75E15A5CCB74}" type="presParOf" srcId="{132B3B57-717E-4C01-B7C9-055C28A9322A}" destId="{B35837D5-28B3-4DE5-BFFF-73978F7A787E}" srcOrd="2" destOrd="0" presId="urn:microsoft.com/office/officeart/2018/2/layout/IconVerticalSolidList"/>
    <dgm:cxn modelId="{A4D806BB-95C6-844A-B573-4442984AA531}" type="presParOf" srcId="{132B3B57-717E-4C01-B7C9-055C28A9322A}" destId="{BE023725-4691-47E5-80D0-CDC595F4D052}" srcOrd="3" destOrd="0" presId="urn:microsoft.com/office/officeart/2018/2/layout/IconVerticalSolidList"/>
    <dgm:cxn modelId="{E856854B-EA9B-3F49-A2B0-3E60A283568B}" type="presParOf" srcId="{D8B03CAF-E054-4BF9-8563-FABFD5ACBDD6}" destId="{0F105677-00BC-4ADD-870A-67B3372E13FE}" srcOrd="1" destOrd="0" presId="urn:microsoft.com/office/officeart/2018/2/layout/IconVerticalSolidList"/>
    <dgm:cxn modelId="{CBE7FD98-1E3D-AD4F-AF56-254D89774029}" type="presParOf" srcId="{D8B03CAF-E054-4BF9-8563-FABFD5ACBDD6}" destId="{92B06050-2D56-4FE4-8E9A-0019E96A111B}" srcOrd="2" destOrd="0" presId="urn:microsoft.com/office/officeart/2018/2/layout/IconVerticalSolidList"/>
    <dgm:cxn modelId="{9CBA8189-D64B-9349-8EA7-34CF10A5C434}" type="presParOf" srcId="{92B06050-2D56-4FE4-8E9A-0019E96A111B}" destId="{118E9E99-5FB1-424F-AE0B-F4534952DF66}" srcOrd="0" destOrd="0" presId="urn:microsoft.com/office/officeart/2018/2/layout/IconVerticalSolidList"/>
    <dgm:cxn modelId="{1964B40C-9912-EE43-A52E-BEF09D332204}" type="presParOf" srcId="{92B06050-2D56-4FE4-8E9A-0019E96A111B}" destId="{290223C4-0782-449A-A97E-F643395A61B8}" srcOrd="1" destOrd="0" presId="urn:microsoft.com/office/officeart/2018/2/layout/IconVerticalSolidList"/>
    <dgm:cxn modelId="{ED657921-3F7A-B84E-BA4D-8F6226121F63}" type="presParOf" srcId="{92B06050-2D56-4FE4-8E9A-0019E96A111B}" destId="{BAD0CC59-26B3-4924-93BB-FAFB65E840E1}" srcOrd="2" destOrd="0" presId="urn:microsoft.com/office/officeart/2018/2/layout/IconVerticalSolidList"/>
    <dgm:cxn modelId="{81959F32-EC01-D646-9073-B254ED4F4D3D}" type="presParOf" srcId="{92B06050-2D56-4FE4-8E9A-0019E96A111B}" destId="{8998337A-4269-42D4-AA38-CB7DAE1ED532}" srcOrd="3" destOrd="0" presId="urn:microsoft.com/office/officeart/2018/2/layout/IconVerticalSolidList"/>
    <dgm:cxn modelId="{CC40D9D1-1218-9244-8196-9818D905716F}" type="presParOf" srcId="{D8B03CAF-E054-4BF9-8563-FABFD5ACBDD6}" destId="{47ADD053-07B7-4E7B-A591-F85B0ED6FB30}" srcOrd="3" destOrd="0" presId="urn:microsoft.com/office/officeart/2018/2/layout/IconVerticalSolidList"/>
    <dgm:cxn modelId="{530A7561-F7B8-C845-824E-CD2369D4D764}" type="presParOf" srcId="{D8B03CAF-E054-4BF9-8563-FABFD5ACBDD6}" destId="{9CED63B7-6C3C-41AE-8BA9-F69ABB1FA0CD}" srcOrd="4" destOrd="0" presId="urn:microsoft.com/office/officeart/2018/2/layout/IconVerticalSolidList"/>
    <dgm:cxn modelId="{322B3704-9CCE-5A42-8B2F-A475AFA73160}" type="presParOf" srcId="{9CED63B7-6C3C-41AE-8BA9-F69ABB1FA0CD}" destId="{0B07EC68-2C08-4A31-A686-1BE812812B67}" srcOrd="0" destOrd="0" presId="urn:microsoft.com/office/officeart/2018/2/layout/IconVerticalSolidList"/>
    <dgm:cxn modelId="{36925FF1-6D03-3F47-8B5E-924B193DF8FB}" type="presParOf" srcId="{9CED63B7-6C3C-41AE-8BA9-F69ABB1FA0CD}" destId="{FB06449B-D0F7-406C-9EAF-3AF59CBE8C9C}" srcOrd="1" destOrd="0" presId="urn:microsoft.com/office/officeart/2018/2/layout/IconVerticalSolidList"/>
    <dgm:cxn modelId="{3ADBE48E-BDCA-AB48-9B53-0673691B71A6}" type="presParOf" srcId="{9CED63B7-6C3C-41AE-8BA9-F69ABB1FA0CD}" destId="{E6082EC5-C509-40ED-911F-17B01A045EC4}" srcOrd="2" destOrd="0" presId="urn:microsoft.com/office/officeart/2018/2/layout/IconVerticalSolidList"/>
    <dgm:cxn modelId="{24B54E5E-8D90-4340-9CD4-3E6BEA09414B}" type="presParOf" srcId="{9CED63B7-6C3C-41AE-8BA9-F69ABB1FA0CD}" destId="{19570A06-72C4-4ED6-8E8A-2F7E80C43F21}" srcOrd="3" destOrd="0" presId="urn:microsoft.com/office/officeart/2018/2/layout/IconVerticalSolidList"/>
    <dgm:cxn modelId="{DE7F408A-662A-3840-A40C-3D90F351F692}" type="presParOf" srcId="{D8B03CAF-E054-4BF9-8563-FABFD5ACBDD6}" destId="{ADE8B55D-B18F-4BD4-871F-53CA21E830C9}" srcOrd="5" destOrd="0" presId="urn:microsoft.com/office/officeart/2018/2/layout/IconVerticalSolidList"/>
    <dgm:cxn modelId="{F1222FC0-2085-EB45-85E3-3C5213AC1C4C}" type="presParOf" srcId="{D8B03CAF-E054-4BF9-8563-FABFD5ACBDD6}" destId="{E455A25A-0968-49D6-A1AD-FC18B1669B11}" srcOrd="6" destOrd="0" presId="urn:microsoft.com/office/officeart/2018/2/layout/IconVerticalSolidList"/>
    <dgm:cxn modelId="{8B193896-CCCB-4B47-920B-6E1C231E9139}" type="presParOf" srcId="{E455A25A-0968-49D6-A1AD-FC18B1669B11}" destId="{8C81C78D-9C0F-40D3-9C5E-C0A6C4DAB3CE}" srcOrd="0" destOrd="0" presId="urn:microsoft.com/office/officeart/2018/2/layout/IconVerticalSolidList"/>
    <dgm:cxn modelId="{B79196E0-9B0C-0249-B43C-09B8B785332F}" type="presParOf" srcId="{E455A25A-0968-49D6-A1AD-FC18B1669B11}" destId="{6F06F9F9-86E1-4484-A5F5-974597975354}" srcOrd="1" destOrd="0" presId="urn:microsoft.com/office/officeart/2018/2/layout/IconVerticalSolidList"/>
    <dgm:cxn modelId="{F214248D-9BB0-2A4E-96EE-5BFC3B8903B2}" type="presParOf" srcId="{E455A25A-0968-49D6-A1AD-FC18B1669B11}" destId="{0282AF7F-56E8-4393-8E4D-7195271C23AE}" srcOrd="2" destOrd="0" presId="urn:microsoft.com/office/officeart/2018/2/layout/IconVerticalSolidList"/>
    <dgm:cxn modelId="{3A26AC5C-76D0-9A4B-A252-D77C7AA866F6}" type="presParOf" srcId="{E455A25A-0968-49D6-A1AD-FC18B1669B11}" destId="{19954B80-7E05-4023-8741-E04C82BBF361}" srcOrd="3" destOrd="0" presId="urn:microsoft.com/office/officeart/2018/2/layout/IconVerticalSolidList"/>
    <dgm:cxn modelId="{55F02DE3-CDF8-304B-B513-44D069E465DF}" type="presParOf" srcId="{D8B03CAF-E054-4BF9-8563-FABFD5ACBDD6}" destId="{CE61CD0E-ADBC-4636-8DFD-5F170146FDC7}" srcOrd="7" destOrd="0" presId="urn:microsoft.com/office/officeart/2018/2/layout/IconVerticalSolidList"/>
    <dgm:cxn modelId="{0B306B34-CD3E-084C-B0BE-128958546129}" type="presParOf" srcId="{D8B03CAF-E054-4BF9-8563-FABFD5ACBDD6}" destId="{BD95F2DC-CAC7-42C7-BC47-606E82C14402}" srcOrd="8" destOrd="0" presId="urn:microsoft.com/office/officeart/2018/2/layout/IconVerticalSolidList"/>
    <dgm:cxn modelId="{BD6C3AA0-0BC0-4B4B-809D-065AEB6F80AA}" type="presParOf" srcId="{BD95F2DC-CAC7-42C7-BC47-606E82C14402}" destId="{0886BCB6-B990-49C7-916C-B55060E93052}" srcOrd="0" destOrd="0" presId="urn:microsoft.com/office/officeart/2018/2/layout/IconVerticalSolidList"/>
    <dgm:cxn modelId="{154F140E-648E-7049-A946-3FEA7EC7FBD9}" type="presParOf" srcId="{BD95F2DC-CAC7-42C7-BC47-606E82C14402}" destId="{6636DCB7-FB63-4D7C-9475-F0C782328481}" srcOrd="1" destOrd="0" presId="urn:microsoft.com/office/officeart/2018/2/layout/IconVerticalSolidList"/>
    <dgm:cxn modelId="{19E67C56-EBA6-E94F-9CA0-B2AA217DD141}" type="presParOf" srcId="{BD95F2DC-CAC7-42C7-BC47-606E82C14402}" destId="{DBF0BA46-5542-4742-B959-EA3E862CF7AE}" srcOrd="2" destOrd="0" presId="urn:microsoft.com/office/officeart/2018/2/layout/IconVerticalSolidList"/>
    <dgm:cxn modelId="{2793BCEE-1DEB-634C-9B8E-1D9819495344}" type="presParOf" srcId="{BD95F2DC-CAC7-42C7-BC47-606E82C14402}" destId="{DCCD6D05-CEE3-42E9-8E06-97E1193CA12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BB2573-F166-4D36-900F-F28D91B3933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BCFC374-4CD6-424D-9BEA-34349B4C86C3}">
      <dgm:prSet/>
      <dgm:spPr/>
      <dgm:t>
        <a:bodyPr/>
        <a:lstStyle/>
        <a:p>
          <a:r>
            <a:rPr lang="en-US"/>
            <a:t>A worm is self-replicating software designed to spread through the network</a:t>
          </a:r>
        </a:p>
      </dgm:t>
    </dgm:pt>
    <dgm:pt modelId="{E7B59947-10B4-43B3-B268-C3F83F40590C}" type="parTrans" cxnId="{2DF9F453-F1DA-4C00-9617-5774AB980FAE}">
      <dgm:prSet/>
      <dgm:spPr/>
      <dgm:t>
        <a:bodyPr/>
        <a:lstStyle/>
        <a:p>
          <a:endParaRPr lang="en-US"/>
        </a:p>
      </dgm:t>
    </dgm:pt>
    <dgm:pt modelId="{97CA8D80-D0B7-4F48-B613-60E3E5A0B5EC}" type="sibTrans" cxnId="{2DF9F453-F1DA-4C00-9617-5774AB980FAE}">
      <dgm:prSet/>
      <dgm:spPr/>
      <dgm:t>
        <a:bodyPr/>
        <a:lstStyle/>
        <a:p>
          <a:endParaRPr lang="en-US"/>
        </a:p>
      </dgm:t>
    </dgm:pt>
    <dgm:pt modelId="{AD9303A7-B172-4148-975E-A76301F11901}">
      <dgm:prSet/>
      <dgm:spPr/>
      <dgm:t>
        <a:bodyPr/>
        <a:lstStyle/>
        <a:p>
          <a:r>
            <a:rPr lang="en-US"/>
            <a:t>Typically, exploit security flaws in widely used services</a:t>
          </a:r>
        </a:p>
      </dgm:t>
    </dgm:pt>
    <dgm:pt modelId="{FE5D6A99-0284-4807-9F5C-7A82D827D84F}" type="parTrans" cxnId="{BD704FBE-CA10-426F-99E5-554376F11679}">
      <dgm:prSet/>
      <dgm:spPr/>
      <dgm:t>
        <a:bodyPr/>
        <a:lstStyle/>
        <a:p>
          <a:endParaRPr lang="en-US"/>
        </a:p>
      </dgm:t>
    </dgm:pt>
    <dgm:pt modelId="{319E1590-FCEE-461B-84B9-4270E6B9A19A}" type="sibTrans" cxnId="{BD704FBE-CA10-426F-99E5-554376F11679}">
      <dgm:prSet/>
      <dgm:spPr/>
      <dgm:t>
        <a:bodyPr/>
        <a:lstStyle/>
        <a:p>
          <a:endParaRPr lang="en-US"/>
        </a:p>
      </dgm:t>
    </dgm:pt>
    <dgm:pt modelId="{A698CFE2-A7E3-4525-B863-5EAF2ED9F7A5}">
      <dgm:prSet/>
      <dgm:spPr/>
      <dgm:t>
        <a:bodyPr/>
        <a:lstStyle/>
        <a:p>
          <a:r>
            <a:rPr lang="en-US"/>
            <a:t>Can cause enormous damage </a:t>
          </a:r>
        </a:p>
      </dgm:t>
    </dgm:pt>
    <dgm:pt modelId="{06AA7CF0-3894-4C3E-98D9-A490689C1F50}" type="parTrans" cxnId="{6CEE78A0-D261-4DF3-B370-E4A6E96B2547}">
      <dgm:prSet/>
      <dgm:spPr/>
      <dgm:t>
        <a:bodyPr/>
        <a:lstStyle/>
        <a:p>
          <a:endParaRPr lang="en-US"/>
        </a:p>
      </dgm:t>
    </dgm:pt>
    <dgm:pt modelId="{1D0BEE1C-D46F-418A-9BEB-18CF1C06FF4B}" type="sibTrans" cxnId="{6CEE78A0-D261-4DF3-B370-E4A6E96B2547}">
      <dgm:prSet/>
      <dgm:spPr/>
      <dgm:t>
        <a:bodyPr/>
        <a:lstStyle/>
        <a:p>
          <a:endParaRPr lang="en-US"/>
        </a:p>
      </dgm:t>
    </dgm:pt>
    <dgm:pt modelId="{B3587AD1-C6A7-4005-BC7A-2AFB0DE3750E}">
      <dgm:prSet/>
      <dgm:spPr/>
      <dgm:t>
        <a:bodyPr/>
        <a:lstStyle/>
        <a:p>
          <a:r>
            <a:rPr lang="en-US"/>
            <a:t>Launch DDOS attacks, install bot networks </a:t>
          </a:r>
        </a:p>
      </dgm:t>
    </dgm:pt>
    <dgm:pt modelId="{F4DD0BAE-CBA8-44C3-BA2A-49B0595FF95A}" type="parTrans" cxnId="{FD25D9EE-68F0-4352-8219-BC321BC815B2}">
      <dgm:prSet/>
      <dgm:spPr/>
      <dgm:t>
        <a:bodyPr/>
        <a:lstStyle/>
        <a:p>
          <a:endParaRPr lang="en-US"/>
        </a:p>
      </dgm:t>
    </dgm:pt>
    <dgm:pt modelId="{6C87CC9A-9FA6-419D-8AC7-B9635BCDFBF2}" type="sibTrans" cxnId="{FD25D9EE-68F0-4352-8219-BC321BC815B2}">
      <dgm:prSet/>
      <dgm:spPr/>
      <dgm:t>
        <a:bodyPr/>
        <a:lstStyle/>
        <a:p>
          <a:endParaRPr lang="en-US"/>
        </a:p>
      </dgm:t>
    </dgm:pt>
    <dgm:pt modelId="{96A3B540-69F2-4536-A368-192094FED763}">
      <dgm:prSet/>
      <dgm:spPr/>
      <dgm:t>
        <a:bodyPr/>
        <a:lstStyle/>
        <a:p>
          <a:r>
            <a:rPr lang="en-US"/>
            <a:t>Access sensitive information</a:t>
          </a:r>
        </a:p>
      </dgm:t>
    </dgm:pt>
    <dgm:pt modelId="{C5FC0028-576C-4FE6-BA66-261E0423031C}" type="parTrans" cxnId="{21E4F42C-6FC5-4B6B-9301-7143E2BFC99E}">
      <dgm:prSet/>
      <dgm:spPr/>
      <dgm:t>
        <a:bodyPr/>
        <a:lstStyle/>
        <a:p>
          <a:endParaRPr lang="en-US"/>
        </a:p>
      </dgm:t>
    </dgm:pt>
    <dgm:pt modelId="{4788A93C-E271-45C4-91F7-C38A6D5B7879}" type="sibTrans" cxnId="{21E4F42C-6FC5-4B6B-9301-7143E2BFC99E}">
      <dgm:prSet/>
      <dgm:spPr/>
      <dgm:t>
        <a:bodyPr/>
        <a:lstStyle/>
        <a:p>
          <a:endParaRPr lang="en-US"/>
        </a:p>
      </dgm:t>
    </dgm:pt>
    <dgm:pt modelId="{4859AC01-1CAE-48D3-B6F2-D9DFAB639F9A}">
      <dgm:prSet/>
      <dgm:spPr/>
      <dgm:t>
        <a:bodyPr/>
        <a:lstStyle/>
        <a:p>
          <a:r>
            <a:rPr lang="en-US"/>
            <a:t>Cause confusion by corrupting the sensitive information</a:t>
          </a:r>
        </a:p>
      </dgm:t>
    </dgm:pt>
    <dgm:pt modelId="{1D1B798D-4B4D-4358-97AE-91FF10B5D7B4}" type="parTrans" cxnId="{DCE9723A-C938-483B-9792-BAE43A70ACBF}">
      <dgm:prSet/>
      <dgm:spPr/>
      <dgm:t>
        <a:bodyPr/>
        <a:lstStyle/>
        <a:p>
          <a:endParaRPr lang="en-US"/>
        </a:p>
      </dgm:t>
    </dgm:pt>
    <dgm:pt modelId="{903917F0-9FCB-40A3-A696-0E1A71A327E4}" type="sibTrans" cxnId="{DCE9723A-C938-483B-9792-BAE43A70ACBF}">
      <dgm:prSet/>
      <dgm:spPr/>
      <dgm:t>
        <a:bodyPr/>
        <a:lstStyle/>
        <a:p>
          <a:endParaRPr lang="en-US"/>
        </a:p>
      </dgm:t>
    </dgm:pt>
    <dgm:pt modelId="{7465E951-2A58-48E1-875E-FCF9C0CE0F4F}">
      <dgm:prSet/>
      <dgm:spPr/>
      <dgm:t>
        <a:bodyPr/>
        <a:lstStyle/>
        <a:p>
          <a:r>
            <a:rPr lang="en-US"/>
            <a:t>Worm vs Virus vs Trojan horse</a:t>
          </a:r>
        </a:p>
      </dgm:t>
    </dgm:pt>
    <dgm:pt modelId="{E16DBB69-D007-4D30-AA55-1048F3C65D72}" type="parTrans" cxnId="{F0CF5C88-0798-4443-83FD-50EE5C40730C}">
      <dgm:prSet/>
      <dgm:spPr/>
      <dgm:t>
        <a:bodyPr/>
        <a:lstStyle/>
        <a:p>
          <a:endParaRPr lang="en-US"/>
        </a:p>
      </dgm:t>
    </dgm:pt>
    <dgm:pt modelId="{519F5829-0FC4-4F9F-B933-8F7EC614F083}" type="sibTrans" cxnId="{F0CF5C88-0798-4443-83FD-50EE5C40730C}">
      <dgm:prSet/>
      <dgm:spPr/>
      <dgm:t>
        <a:bodyPr/>
        <a:lstStyle/>
        <a:p>
          <a:endParaRPr lang="en-US"/>
        </a:p>
      </dgm:t>
    </dgm:pt>
    <dgm:pt modelId="{B33C365E-E301-46B4-AFBA-92CBE44E1B2F}">
      <dgm:prSet/>
      <dgm:spPr/>
      <dgm:t>
        <a:bodyPr/>
        <a:lstStyle/>
        <a:p>
          <a:r>
            <a:rPr lang="en-US"/>
            <a:t>A virus is code embedded in a file or program</a:t>
          </a:r>
        </a:p>
      </dgm:t>
    </dgm:pt>
    <dgm:pt modelId="{13AC645A-06F0-44C6-B53A-716543EFE0EA}" type="parTrans" cxnId="{9CA2A72A-BEAE-46AD-9DCD-FB80340A981E}">
      <dgm:prSet/>
      <dgm:spPr/>
      <dgm:t>
        <a:bodyPr/>
        <a:lstStyle/>
        <a:p>
          <a:endParaRPr lang="en-US"/>
        </a:p>
      </dgm:t>
    </dgm:pt>
    <dgm:pt modelId="{D9486593-68F2-4295-A426-52A215B779B4}" type="sibTrans" cxnId="{9CA2A72A-BEAE-46AD-9DCD-FB80340A981E}">
      <dgm:prSet/>
      <dgm:spPr/>
      <dgm:t>
        <a:bodyPr/>
        <a:lstStyle/>
        <a:p>
          <a:endParaRPr lang="en-US"/>
        </a:p>
      </dgm:t>
    </dgm:pt>
    <dgm:pt modelId="{67ABECFE-1067-4097-87AC-620F428B263F}">
      <dgm:prSet/>
      <dgm:spPr/>
      <dgm:t>
        <a:bodyPr/>
        <a:lstStyle/>
        <a:p>
          <a:r>
            <a:rPr lang="en-US"/>
            <a:t>Viruses and Trojan horses rely on human intervention </a:t>
          </a:r>
        </a:p>
      </dgm:t>
    </dgm:pt>
    <dgm:pt modelId="{F818ED37-09C7-4B70-8CDA-6D6F162A7CD6}" type="parTrans" cxnId="{854C5C0F-F455-4ADF-9311-4BBDDDEDAC7C}">
      <dgm:prSet/>
      <dgm:spPr/>
      <dgm:t>
        <a:bodyPr/>
        <a:lstStyle/>
        <a:p>
          <a:endParaRPr lang="en-US"/>
        </a:p>
      </dgm:t>
    </dgm:pt>
    <dgm:pt modelId="{626F6323-9E69-44BA-9062-ABE38B3DFA3D}" type="sibTrans" cxnId="{854C5C0F-F455-4ADF-9311-4BBDDDEDAC7C}">
      <dgm:prSet/>
      <dgm:spPr/>
      <dgm:t>
        <a:bodyPr/>
        <a:lstStyle/>
        <a:p>
          <a:endParaRPr lang="en-US"/>
        </a:p>
      </dgm:t>
    </dgm:pt>
    <dgm:pt modelId="{BD005246-D6BC-47AA-B6C4-54EC28227B8F}">
      <dgm:prSet/>
      <dgm:spPr/>
      <dgm:t>
        <a:bodyPr/>
        <a:lstStyle/>
        <a:p>
          <a:r>
            <a:rPr lang="en-US"/>
            <a:t>Worms are self-contained and may spread autonomously</a:t>
          </a:r>
        </a:p>
      </dgm:t>
    </dgm:pt>
    <dgm:pt modelId="{322E2BE4-2833-4D79-9891-62D645C6768D}" type="parTrans" cxnId="{636427F5-547F-4B56-8C02-A31DD6992D72}">
      <dgm:prSet/>
      <dgm:spPr/>
      <dgm:t>
        <a:bodyPr/>
        <a:lstStyle/>
        <a:p>
          <a:endParaRPr lang="en-US"/>
        </a:p>
      </dgm:t>
    </dgm:pt>
    <dgm:pt modelId="{9D68DC20-6C99-4EE5-85AA-178384C1C842}" type="sibTrans" cxnId="{636427F5-547F-4B56-8C02-A31DD6992D72}">
      <dgm:prSet/>
      <dgm:spPr/>
      <dgm:t>
        <a:bodyPr/>
        <a:lstStyle/>
        <a:p>
          <a:endParaRPr lang="en-US"/>
        </a:p>
      </dgm:t>
    </dgm:pt>
    <dgm:pt modelId="{EE551835-EE17-834E-B44D-8C49A19DA7CE}" type="pres">
      <dgm:prSet presAssocID="{42BB2573-F166-4D36-900F-F28D91B3933B}" presName="linear" presStyleCnt="0">
        <dgm:presLayoutVars>
          <dgm:dir/>
          <dgm:animLvl val="lvl"/>
          <dgm:resizeHandles val="exact"/>
        </dgm:presLayoutVars>
      </dgm:prSet>
      <dgm:spPr/>
    </dgm:pt>
    <dgm:pt modelId="{A19568C4-9C69-0447-A83F-927D4EBEBB8A}" type="pres">
      <dgm:prSet presAssocID="{7BCFC374-4CD6-424D-9BEA-34349B4C86C3}" presName="parentLin" presStyleCnt="0"/>
      <dgm:spPr/>
    </dgm:pt>
    <dgm:pt modelId="{3FF05B96-C774-C44C-9291-5D5A16617558}" type="pres">
      <dgm:prSet presAssocID="{7BCFC374-4CD6-424D-9BEA-34349B4C86C3}" presName="parentLeftMargin" presStyleLbl="node1" presStyleIdx="0" presStyleCnt="2"/>
      <dgm:spPr/>
    </dgm:pt>
    <dgm:pt modelId="{0C8D3800-320F-B944-B347-A8CEE1BEB74F}" type="pres">
      <dgm:prSet presAssocID="{7BCFC374-4CD6-424D-9BEA-34349B4C86C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3E875BF-7E2D-2D4B-A4A8-B2B2F4A074FD}" type="pres">
      <dgm:prSet presAssocID="{7BCFC374-4CD6-424D-9BEA-34349B4C86C3}" presName="negativeSpace" presStyleCnt="0"/>
      <dgm:spPr/>
    </dgm:pt>
    <dgm:pt modelId="{448D42AD-AA32-5D46-920E-5457CAAF4F16}" type="pres">
      <dgm:prSet presAssocID="{7BCFC374-4CD6-424D-9BEA-34349B4C86C3}" presName="childText" presStyleLbl="conFgAcc1" presStyleIdx="0" presStyleCnt="2">
        <dgm:presLayoutVars>
          <dgm:bulletEnabled val="1"/>
        </dgm:presLayoutVars>
      </dgm:prSet>
      <dgm:spPr/>
    </dgm:pt>
    <dgm:pt modelId="{6A831938-92D2-524C-A92D-CA787732B304}" type="pres">
      <dgm:prSet presAssocID="{97CA8D80-D0B7-4F48-B613-60E3E5A0B5EC}" presName="spaceBetweenRectangles" presStyleCnt="0"/>
      <dgm:spPr/>
    </dgm:pt>
    <dgm:pt modelId="{94E11BEA-2588-9F4A-856A-8D22DA156176}" type="pres">
      <dgm:prSet presAssocID="{7465E951-2A58-48E1-875E-FCF9C0CE0F4F}" presName="parentLin" presStyleCnt="0"/>
      <dgm:spPr/>
    </dgm:pt>
    <dgm:pt modelId="{7B6143B2-689B-4E41-92A9-EFE4BBC3E446}" type="pres">
      <dgm:prSet presAssocID="{7465E951-2A58-48E1-875E-FCF9C0CE0F4F}" presName="parentLeftMargin" presStyleLbl="node1" presStyleIdx="0" presStyleCnt="2"/>
      <dgm:spPr/>
    </dgm:pt>
    <dgm:pt modelId="{E8C596FE-9CF1-AA43-B056-DC4BCD03A8BC}" type="pres">
      <dgm:prSet presAssocID="{7465E951-2A58-48E1-875E-FCF9C0CE0F4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F07B6F1-1B3C-D04B-97EB-93482373F923}" type="pres">
      <dgm:prSet presAssocID="{7465E951-2A58-48E1-875E-FCF9C0CE0F4F}" presName="negativeSpace" presStyleCnt="0"/>
      <dgm:spPr/>
    </dgm:pt>
    <dgm:pt modelId="{1A1D9DF8-2F69-234C-B226-95A230C4DB1F}" type="pres">
      <dgm:prSet presAssocID="{7465E951-2A58-48E1-875E-FCF9C0CE0F4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54C5C0F-F455-4ADF-9311-4BBDDDEDAC7C}" srcId="{7465E951-2A58-48E1-875E-FCF9C0CE0F4F}" destId="{67ABECFE-1067-4097-87AC-620F428B263F}" srcOrd="1" destOrd="0" parTransId="{F818ED37-09C7-4B70-8CDA-6D6F162A7CD6}" sibTransId="{626F6323-9E69-44BA-9062-ABE38B3DFA3D}"/>
    <dgm:cxn modelId="{B2CF8218-DFFB-7848-B6C3-934A7FF64088}" type="presOf" srcId="{B33C365E-E301-46B4-AFBA-92CBE44E1B2F}" destId="{1A1D9DF8-2F69-234C-B226-95A230C4DB1F}" srcOrd="0" destOrd="0" presId="urn:microsoft.com/office/officeart/2005/8/layout/list1"/>
    <dgm:cxn modelId="{9CA2A72A-BEAE-46AD-9DCD-FB80340A981E}" srcId="{7465E951-2A58-48E1-875E-FCF9C0CE0F4F}" destId="{B33C365E-E301-46B4-AFBA-92CBE44E1B2F}" srcOrd="0" destOrd="0" parTransId="{13AC645A-06F0-44C6-B53A-716543EFE0EA}" sibTransId="{D9486593-68F2-4295-A426-52A215B779B4}"/>
    <dgm:cxn modelId="{21E4F42C-6FC5-4B6B-9301-7143E2BFC99E}" srcId="{A698CFE2-A7E3-4525-B863-5EAF2ED9F7A5}" destId="{96A3B540-69F2-4536-A368-192094FED763}" srcOrd="1" destOrd="0" parTransId="{C5FC0028-576C-4FE6-BA66-261E0423031C}" sibTransId="{4788A93C-E271-45C4-91F7-C38A6D5B7879}"/>
    <dgm:cxn modelId="{12ED0730-AFB1-5E49-B153-4D3B7E9A0084}" type="presOf" srcId="{7BCFC374-4CD6-424D-9BEA-34349B4C86C3}" destId="{3FF05B96-C774-C44C-9291-5D5A16617558}" srcOrd="0" destOrd="0" presId="urn:microsoft.com/office/officeart/2005/8/layout/list1"/>
    <dgm:cxn modelId="{DCE9723A-C938-483B-9792-BAE43A70ACBF}" srcId="{A698CFE2-A7E3-4525-B863-5EAF2ED9F7A5}" destId="{4859AC01-1CAE-48D3-B6F2-D9DFAB639F9A}" srcOrd="2" destOrd="0" parTransId="{1D1B798D-4B4D-4358-97AE-91FF10B5D7B4}" sibTransId="{903917F0-9FCB-40A3-A696-0E1A71A327E4}"/>
    <dgm:cxn modelId="{E0F3FE4F-6585-A748-95B4-7D6C03EEFEE9}" type="presOf" srcId="{BD005246-D6BC-47AA-B6C4-54EC28227B8F}" destId="{1A1D9DF8-2F69-234C-B226-95A230C4DB1F}" srcOrd="0" destOrd="2" presId="urn:microsoft.com/office/officeart/2005/8/layout/list1"/>
    <dgm:cxn modelId="{2DF9F453-F1DA-4C00-9617-5774AB980FAE}" srcId="{42BB2573-F166-4D36-900F-F28D91B3933B}" destId="{7BCFC374-4CD6-424D-9BEA-34349B4C86C3}" srcOrd="0" destOrd="0" parTransId="{E7B59947-10B4-43B3-B268-C3F83F40590C}" sibTransId="{97CA8D80-D0B7-4F48-B613-60E3E5A0B5EC}"/>
    <dgm:cxn modelId="{37C0AB64-49C5-134C-87A3-29A56D0E6FFE}" type="presOf" srcId="{B3587AD1-C6A7-4005-BC7A-2AFB0DE3750E}" destId="{448D42AD-AA32-5D46-920E-5457CAAF4F16}" srcOrd="0" destOrd="2" presId="urn:microsoft.com/office/officeart/2005/8/layout/list1"/>
    <dgm:cxn modelId="{8AE0BE65-345B-6B41-9CE1-80446BDDC848}" type="presOf" srcId="{67ABECFE-1067-4097-87AC-620F428B263F}" destId="{1A1D9DF8-2F69-234C-B226-95A230C4DB1F}" srcOrd="0" destOrd="1" presId="urn:microsoft.com/office/officeart/2005/8/layout/list1"/>
    <dgm:cxn modelId="{9977637A-78F2-4647-9CE9-37F62B5D59F9}" type="presOf" srcId="{42BB2573-F166-4D36-900F-F28D91B3933B}" destId="{EE551835-EE17-834E-B44D-8C49A19DA7CE}" srcOrd="0" destOrd="0" presId="urn:microsoft.com/office/officeart/2005/8/layout/list1"/>
    <dgm:cxn modelId="{F0CF5C88-0798-4443-83FD-50EE5C40730C}" srcId="{42BB2573-F166-4D36-900F-F28D91B3933B}" destId="{7465E951-2A58-48E1-875E-FCF9C0CE0F4F}" srcOrd="1" destOrd="0" parTransId="{E16DBB69-D007-4D30-AA55-1048F3C65D72}" sibTransId="{519F5829-0FC4-4F9F-B933-8F7EC614F083}"/>
    <dgm:cxn modelId="{4E24BD8F-B851-9C42-B419-CED1ACFF55D0}" type="presOf" srcId="{7465E951-2A58-48E1-875E-FCF9C0CE0F4F}" destId="{7B6143B2-689B-4E41-92A9-EFE4BBC3E446}" srcOrd="0" destOrd="0" presId="urn:microsoft.com/office/officeart/2005/8/layout/list1"/>
    <dgm:cxn modelId="{E4197390-37DD-8C4C-A73A-A6AFF2FF69DA}" type="presOf" srcId="{7BCFC374-4CD6-424D-9BEA-34349B4C86C3}" destId="{0C8D3800-320F-B944-B347-A8CEE1BEB74F}" srcOrd="1" destOrd="0" presId="urn:microsoft.com/office/officeart/2005/8/layout/list1"/>
    <dgm:cxn modelId="{6CEE78A0-D261-4DF3-B370-E4A6E96B2547}" srcId="{7BCFC374-4CD6-424D-9BEA-34349B4C86C3}" destId="{A698CFE2-A7E3-4525-B863-5EAF2ED9F7A5}" srcOrd="1" destOrd="0" parTransId="{06AA7CF0-3894-4C3E-98D9-A490689C1F50}" sibTransId="{1D0BEE1C-D46F-418A-9BEB-18CF1C06FF4B}"/>
    <dgm:cxn modelId="{93880DAF-C461-9C4B-B647-0BACE224D484}" type="presOf" srcId="{7465E951-2A58-48E1-875E-FCF9C0CE0F4F}" destId="{E8C596FE-9CF1-AA43-B056-DC4BCD03A8BC}" srcOrd="1" destOrd="0" presId="urn:microsoft.com/office/officeart/2005/8/layout/list1"/>
    <dgm:cxn modelId="{BD704FBE-CA10-426F-99E5-554376F11679}" srcId="{7BCFC374-4CD6-424D-9BEA-34349B4C86C3}" destId="{AD9303A7-B172-4148-975E-A76301F11901}" srcOrd="0" destOrd="0" parTransId="{FE5D6A99-0284-4807-9F5C-7A82D827D84F}" sibTransId="{319E1590-FCEE-461B-84B9-4270E6B9A19A}"/>
    <dgm:cxn modelId="{CB8C46C5-D9B7-C040-85DA-074EFAA3DC8A}" type="presOf" srcId="{A698CFE2-A7E3-4525-B863-5EAF2ED9F7A5}" destId="{448D42AD-AA32-5D46-920E-5457CAAF4F16}" srcOrd="0" destOrd="1" presId="urn:microsoft.com/office/officeart/2005/8/layout/list1"/>
    <dgm:cxn modelId="{2EE9FACE-C51E-4C4B-8725-E4582EA75D93}" type="presOf" srcId="{96A3B540-69F2-4536-A368-192094FED763}" destId="{448D42AD-AA32-5D46-920E-5457CAAF4F16}" srcOrd="0" destOrd="3" presId="urn:microsoft.com/office/officeart/2005/8/layout/list1"/>
    <dgm:cxn modelId="{7865EBEA-3407-F54D-9372-DC68EBC74DE0}" type="presOf" srcId="{AD9303A7-B172-4148-975E-A76301F11901}" destId="{448D42AD-AA32-5D46-920E-5457CAAF4F16}" srcOrd="0" destOrd="0" presId="urn:microsoft.com/office/officeart/2005/8/layout/list1"/>
    <dgm:cxn modelId="{FD25D9EE-68F0-4352-8219-BC321BC815B2}" srcId="{A698CFE2-A7E3-4525-B863-5EAF2ED9F7A5}" destId="{B3587AD1-C6A7-4005-BC7A-2AFB0DE3750E}" srcOrd="0" destOrd="0" parTransId="{F4DD0BAE-CBA8-44C3-BA2A-49B0595FF95A}" sibTransId="{6C87CC9A-9FA6-419D-8AC7-B9635BCDFBF2}"/>
    <dgm:cxn modelId="{BE4D60F3-6CFA-4541-AD8C-4AA8439C65A8}" type="presOf" srcId="{4859AC01-1CAE-48D3-B6F2-D9DFAB639F9A}" destId="{448D42AD-AA32-5D46-920E-5457CAAF4F16}" srcOrd="0" destOrd="4" presId="urn:microsoft.com/office/officeart/2005/8/layout/list1"/>
    <dgm:cxn modelId="{636427F5-547F-4B56-8C02-A31DD6992D72}" srcId="{7465E951-2A58-48E1-875E-FCF9C0CE0F4F}" destId="{BD005246-D6BC-47AA-B6C4-54EC28227B8F}" srcOrd="2" destOrd="0" parTransId="{322E2BE4-2833-4D79-9891-62D645C6768D}" sibTransId="{9D68DC20-6C99-4EE5-85AA-178384C1C842}"/>
    <dgm:cxn modelId="{439D52C4-C656-C444-A349-68FC22557AA8}" type="presParOf" srcId="{EE551835-EE17-834E-B44D-8C49A19DA7CE}" destId="{A19568C4-9C69-0447-A83F-927D4EBEBB8A}" srcOrd="0" destOrd="0" presId="urn:microsoft.com/office/officeart/2005/8/layout/list1"/>
    <dgm:cxn modelId="{2647DE64-06C8-4842-8FD6-A657349B4DE9}" type="presParOf" srcId="{A19568C4-9C69-0447-A83F-927D4EBEBB8A}" destId="{3FF05B96-C774-C44C-9291-5D5A16617558}" srcOrd="0" destOrd="0" presId="urn:microsoft.com/office/officeart/2005/8/layout/list1"/>
    <dgm:cxn modelId="{DCF8CD81-B0CA-B84E-B5B5-C8A92F8F8F93}" type="presParOf" srcId="{A19568C4-9C69-0447-A83F-927D4EBEBB8A}" destId="{0C8D3800-320F-B944-B347-A8CEE1BEB74F}" srcOrd="1" destOrd="0" presId="urn:microsoft.com/office/officeart/2005/8/layout/list1"/>
    <dgm:cxn modelId="{93347E7D-6A3C-1741-B04D-2840977B25B2}" type="presParOf" srcId="{EE551835-EE17-834E-B44D-8C49A19DA7CE}" destId="{F3E875BF-7E2D-2D4B-A4A8-B2B2F4A074FD}" srcOrd="1" destOrd="0" presId="urn:microsoft.com/office/officeart/2005/8/layout/list1"/>
    <dgm:cxn modelId="{22172F51-1D47-6346-A5D5-1204326FF4B6}" type="presParOf" srcId="{EE551835-EE17-834E-B44D-8C49A19DA7CE}" destId="{448D42AD-AA32-5D46-920E-5457CAAF4F16}" srcOrd="2" destOrd="0" presId="urn:microsoft.com/office/officeart/2005/8/layout/list1"/>
    <dgm:cxn modelId="{C2DF4A4F-B17F-D246-AA96-A01EEB25EDCA}" type="presParOf" srcId="{EE551835-EE17-834E-B44D-8C49A19DA7CE}" destId="{6A831938-92D2-524C-A92D-CA787732B304}" srcOrd="3" destOrd="0" presId="urn:microsoft.com/office/officeart/2005/8/layout/list1"/>
    <dgm:cxn modelId="{4321DA20-2B96-FB41-BA5F-EA2518766172}" type="presParOf" srcId="{EE551835-EE17-834E-B44D-8C49A19DA7CE}" destId="{94E11BEA-2588-9F4A-856A-8D22DA156176}" srcOrd="4" destOrd="0" presId="urn:microsoft.com/office/officeart/2005/8/layout/list1"/>
    <dgm:cxn modelId="{AE11CCE1-ABD7-5D41-9AF0-9A2E4B74B121}" type="presParOf" srcId="{94E11BEA-2588-9F4A-856A-8D22DA156176}" destId="{7B6143B2-689B-4E41-92A9-EFE4BBC3E446}" srcOrd="0" destOrd="0" presId="urn:microsoft.com/office/officeart/2005/8/layout/list1"/>
    <dgm:cxn modelId="{EC465F19-15C9-214B-BBC1-2AE9444211FD}" type="presParOf" srcId="{94E11BEA-2588-9F4A-856A-8D22DA156176}" destId="{E8C596FE-9CF1-AA43-B056-DC4BCD03A8BC}" srcOrd="1" destOrd="0" presId="urn:microsoft.com/office/officeart/2005/8/layout/list1"/>
    <dgm:cxn modelId="{B85476B0-F2D3-2F43-9F76-07C7954904AB}" type="presParOf" srcId="{EE551835-EE17-834E-B44D-8C49A19DA7CE}" destId="{BF07B6F1-1B3C-D04B-97EB-93482373F923}" srcOrd="5" destOrd="0" presId="urn:microsoft.com/office/officeart/2005/8/layout/list1"/>
    <dgm:cxn modelId="{90BCBF33-C384-1C42-A456-E4273497AF8A}" type="presParOf" srcId="{EE551835-EE17-834E-B44D-8C49A19DA7CE}" destId="{1A1D9DF8-2F69-234C-B226-95A230C4DB1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473B45-24BE-43B4-944C-3A2FCC9ACEC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1956E5B-08C2-4F51-A25E-F2B636FE7644}">
      <dgm:prSet/>
      <dgm:spPr/>
      <dgm:t>
        <a:bodyPr/>
        <a:lstStyle/>
        <a:p>
          <a:r>
            <a:rPr lang="en-US"/>
            <a:t>Monitor cross-section of Internet address space, measure traffic </a:t>
          </a:r>
        </a:p>
      </dgm:t>
    </dgm:pt>
    <dgm:pt modelId="{6666633F-5612-4D0D-AA94-0536A560B582}" type="parTrans" cxnId="{70459C85-8BC8-4971-BD03-E0071F8F4694}">
      <dgm:prSet/>
      <dgm:spPr/>
      <dgm:t>
        <a:bodyPr/>
        <a:lstStyle/>
        <a:p>
          <a:endParaRPr lang="en-US"/>
        </a:p>
      </dgm:t>
    </dgm:pt>
    <dgm:pt modelId="{1F0B571C-A118-453B-AE86-D91977A31A6B}" type="sibTrans" cxnId="{70459C85-8BC8-4971-BD03-E0071F8F4694}">
      <dgm:prSet/>
      <dgm:spPr/>
      <dgm:t>
        <a:bodyPr/>
        <a:lstStyle/>
        <a:p>
          <a:endParaRPr lang="en-US"/>
        </a:p>
      </dgm:t>
    </dgm:pt>
    <dgm:pt modelId="{28F15DC4-10DC-4344-871E-457ABBFAEE00}">
      <dgm:prSet/>
      <dgm:spPr/>
      <dgm:t>
        <a:bodyPr/>
        <a:lstStyle/>
        <a:p>
          <a:r>
            <a:rPr lang="en-US"/>
            <a:t>“Backscatter” from DOS floods</a:t>
          </a:r>
        </a:p>
      </dgm:t>
    </dgm:pt>
    <dgm:pt modelId="{AC79AFCA-7FB6-4F9D-9563-ED34684FA91B}" type="parTrans" cxnId="{BACCD46C-BE80-4080-B2CA-67981DB109DE}">
      <dgm:prSet/>
      <dgm:spPr/>
      <dgm:t>
        <a:bodyPr/>
        <a:lstStyle/>
        <a:p>
          <a:endParaRPr lang="en-US"/>
        </a:p>
      </dgm:t>
    </dgm:pt>
    <dgm:pt modelId="{BD61576C-0F2C-4D75-AA8D-D9C2CF72A632}" type="sibTrans" cxnId="{BACCD46C-BE80-4080-B2CA-67981DB109DE}">
      <dgm:prSet/>
      <dgm:spPr/>
      <dgm:t>
        <a:bodyPr/>
        <a:lstStyle/>
        <a:p>
          <a:endParaRPr lang="en-US"/>
        </a:p>
      </dgm:t>
    </dgm:pt>
    <dgm:pt modelId="{81896145-91E5-4E86-A873-203169D1A6C8}">
      <dgm:prSet/>
      <dgm:spPr/>
      <dgm:t>
        <a:bodyPr/>
        <a:lstStyle/>
        <a:p>
          <a:r>
            <a:rPr lang="en-US"/>
            <a:t>Attackers probing blindly</a:t>
          </a:r>
        </a:p>
      </dgm:t>
    </dgm:pt>
    <dgm:pt modelId="{AC986E2D-7ED9-4E7D-BCFC-C601EBE1B012}" type="parTrans" cxnId="{19511EED-9F48-4174-A650-CA0E1B6ED344}">
      <dgm:prSet/>
      <dgm:spPr/>
      <dgm:t>
        <a:bodyPr/>
        <a:lstStyle/>
        <a:p>
          <a:endParaRPr lang="en-US"/>
        </a:p>
      </dgm:t>
    </dgm:pt>
    <dgm:pt modelId="{50FFC242-C770-49AB-9791-51AEB51FD4B4}" type="sibTrans" cxnId="{19511EED-9F48-4174-A650-CA0E1B6ED344}">
      <dgm:prSet/>
      <dgm:spPr/>
      <dgm:t>
        <a:bodyPr/>
        <a:lstStyle/>
        <a:p>
          <a:endParaRPr lang="en-US"/>
        </a:p>
      </dgm:t>
    </dgm:pt>
    <dgm:pt modelId="{DADEE83F-6C7B-4C0C-96B3-5DEAB2FC6DF1}">
      <dgm:prSet/>
      <dgm:spPr/>
      <dgm:t>
        <a:bodyPr/>
        <a:lstStyle/>
        <a:p>
          <a:r>
            <a:rPr lang="en-US"/>
            <a:t>Random scanning from worms</a:t>
          </a:r>
        </a:p>
      </dgm:t>
    </dgm:pt>
    <dgm:pt modelId="{B759C87B-D003-48E7-98E4-9B2FBCFE7CD4}" type="parTrans" cxnId="{887E6014-1131-4ABC-9278-7818C51D0663}">
      <dgm:prSet/>
      <dgm:spPr/>
      <dgm:t>
        <a:bodyPr/>
        <a:lstStyle/>
        <a:p>
          <a:endParaRPr lang="en-US"/>
        </a:p>
      </dgm:t>
    </dgm:pt>
    <dgm:pt modelId="{6006B7FA-D56F-4587-8518-145ECCBAAE41}" type="sibTrans" cxnId="{887E6014-1131-4ABC-9278-7818C51D0663}">
      <dgm:prSet/>
      <dgm:spPr/>
      <dgm:t>
        <a:bodyPr/>
        <a:lstStyle/>
        <a:p>
          <a:endParaRPr lang="en-US"/>
        </a:p>
      </dgm:t>
    </dgm:pt>
    <dgm:pt modelId="{AC871EF4-EC6E-40A0-ABE2-A94E9F38EE6C}">
      <dgm:prSet/>
      <dgm:spPr/>
      <dgm:t>
        <a:bodyPr/>
        <a:lstStyle/>
        <a:p>
          <a:r>
            <a:rPr lang="en-US"/>
            <a:t>LBNL’s cross-section: 1/32,768 of Internet</a:t>
          </a:r>
        </a:p>
      </dgm:t>
    </dgm:pt>
    <dgm:pt modelId="{0620D51A-BD41-4A20-8569-2D6629A34B8C}" type="parTrans" cxnId="{EFCFDD9F-032C-4A13-BE1D-3B7AFE117997}">
      <dgm:prSet/>
      <dgm:spPr/>
      <dgm:t>
        <a:bodyPr/>
        <a:lstStyle/>
        <a:p>
          <a:endParaRPr lang="en-US"/>
        </a:p>
      </dgm:t>
    </dgm:pt>
    <dgm:pt modelId="{ABC7E8EC-A46E-4EFE-BFBF-88EB06BD6771}" type="sibTrans" cxnId="{EFCFDD9F-032C-4A13-BE1D-3B7AFE117997}">
      <dgm:prSet/>
      <dgm:spPr/>
      <dgm:t>
        <a:bodyPr/>
        <a:lstStyle/>
        <a:p>
          <a:endParaRPr lang="en-US"/>
        </a:p>
      </dgm:t>
    </dgm:pt>
    <dgm:pt modelId="{665BDE3D-2CBF-4512-8B34-9F84A4EA3D87}">
      <dgm:prSet/>
      <dgm:spPr/>
      <dgm:t>
        <a:bodyPr/>
        <a:lstStyle/>
        <a:p>
          <a:r>
            <a:rPr lang="en-US"/>
            <a:t>UCSD, UWisc’s cross-section: 1/256.</a:t>
          </a:r>
        </a:p>
      </dgm:t>
    </dgm:pt>
    <dgm:pt modelId="{75AAE64C-BB0B-42C0-95FC-B7183BD9EAF3}" type="parTrans" cxnId="{4601C9AE-CC80-423F-BEC0-B67C9D6FBF4F}">
      <dgm:prSet/>
      <dgm:spPr/>
      <dgm:t>
        <a:bodyPr/>
        <a:lstStyle/>
        <a:p>
          <a:endParaRPr lang="en-US"/>
        </a:p>
      </dgm:t>
    </dgm:pt>
    <dgm:pt modelId="{A7DD3ED4-5633-44D5-8F14-347A233712A1}" type="sibTrans" cxnId="{4601C9AE-CC80-423F-BEC0-B67C9D6FBF4F}">
      <dgm:prSet/>
      <dgm:spPr/>
      <dgm:t>
        <a:bodyPr/>
        <a:lstStyle/>
        <a:p>
          <a:endParaRPr lang="en-US"/>
        </a:p>
      </dgm:t>
    </dgm:pt>
    <dgm:pt modelId="{EC26C875-93BA-0B46-9C03-37C105FCB318}" type="pres">
      <dgm:prSet presAssocID="{98473B45-24BE-43B4-944C-3A2FCC9ACEC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F8BD6AD-9FE5-8749-AF71-D2337B86695E}" type="pres">
      <dgm:prSet presAssocID="{51956E5B-08C2-4F51-A25E-F2B636FE7644}" presName="root1" presStyleCnt="0"/>
      <dgm:spPr/>
    </dgm:pt>
    <dgm:pt modelId="{EFAA4D58-C1E5-714F-B4DD-6701E99E4F1A}" type="pres">
      <dgm:prSet presAssocID="{51956E5B-08C2-4F51-A25E-F2B636FE7644}" presName="LevelOneTextNode" presStyleLbl="node0" presStyleIdx="0" presStyleCnt="3">
        <dgm:presLayoutVars>
          <dgm:chPref val="3"/>
        </dgm:presLayoutVars>
      </dgm:prSet>
      <dgm:spPr/>
    </dgm:pt>
    <dgm:pt modelId="{2CE2EB8C-F67F-2B4F-8CBB-9EA74366BDA4}" type="pres">
      <dgm:prSet presAssocID="{51956E5B-08C2-4F51-A25E-F2B636FE7644}" presName="level2hierChild" presStyleCnt="0"/>
      <dgm:spPr/>
    </dgm:pt>
    <dgm:pt modelId="{3843828F-CA40-0747-AD41-4896F746A3E7}" type="pres">
      <dgm:prSet presAssocID="{AC79AFCA-7FB6-4F9D-9563-ED34684FA91B}" presName="conn2-1" presStyleLbl="parChTrans1D2" presStyleIdx="0" presStyleCnt="3"/>
      <dgm:spPr/>
    </dgm:pt>
    <dgm:pt modelId="{C04ED50E-D100-8F4A-AF31-FEC575EE4B74}" type="pres">
      <dgm:prSet presAssocID="{AC79AFCA-7FB6-4F9D-9563-ED34684FA91B}" presName="connTx" presStyleLbl="parChTrans1D2" presStyleIdx="0" presStyleCnt="3"/>
      <dgm:spPr/>
    </dgm:pt>
    <dgm:pt modelId="{6A319000-4748-F041-AA5E-0627340AF4B3}" type="pres">
      <dgm:prSet presAssocID="{28F15DC4-10DC-4344-871E-457ABBFAEE00}" presName="root2" presStyleCnt="0"/>
      <dgm:spPr/>
    </dgm:pt>
    <dgm:pt modelId="{A57AAB0A-59F6-814B-ACD7-D1022779F86D}" type="pres">
      <dgm:prSet presAssocID="{28F15DC4-10DC-4344-871E-457ABBFAEE00}" presName="LevelTwoTextNode" presStyleLbl="node2" presStyleIdx="0" presStyleCnt="3">
        <dgm:presLayoutVars>
          <dgm:chPref val="3"/>
        </dgm:presLayoutVars>
      </dgm:prSet>
      <dgm:spPr/>
    </dgm:pt>
    <dgm:pt modelId="{4272D73B-6846-7C43-B1F0-FACA6E8E32A7}" type="pres">
      <dgm:prSet presAssocID="{28F15DC4-10DC-4344-871E-457ABBFAEE00}" presName="level3hierChild" presStyleCnt="0"/>
      <dgm:spPr/>
    </dgm:pt>
    <dgm:pt modelId="{0131B0E6-DE2A-A94D-9C50-88EA1AEEA252}" type="pres">
      <dgm:prSet presAssocID="{AC986E2D-7ED9-4E7D-BCFC-C601EBE1B012}" presName="conn2-1" presStyleLbl="parChTrans1D2" presStyleIdx="1" presStyleCnt="3"/>
      <dgm:spPr/>
    </dgm:pt>
    <dgm:pt modelId="{C6A64BB4-064A-B845-8D6A-9E0F7434240B}" type="pres">
      <dgm:prSet presAssocID="{AC986E2D-7ED9-4E7D-BCFC-C601EBE1B012}" presName="connTx" presStyleLbl="parChTrans1D2" presStyleIdx="1" presStyleCnt="3"/>
      <dgm:spPr/>
    </dgm:pt>
    <dgm:pt modelId="{FEAD37EF-D8BE-7947-8459-3A419D0CCE03}" type="pres">
      <dgm:prSet presAssocID="{81896145-91E5-4E86-A873-203169D1A6C8}" presName="root2" presStyleCnt="0"/>
      <dgm:spPr/>
    </dgm:pt>
    <dgm:pt modelId="{DCE7C85E-7DB0-274F-99C1-5D8E6D275783}" type="pres">
      <dgm:prSet presAssocID="{81896145-91E5-4E86-A873-203169D1A6C8}" presName="LevelTwoTextNode" presStyleLbl="node2" presStyleIdx="1" presStyleCnt="3">
        <dgm:presLayoutVars>
          <dgm:chPref val="3"/>
        </dgm:presLayoutVars>
      </dgm:prSet>
      <dgm:spPr/>
    </dgm:pt>
    <dgm:pt modelId="{BCE32064-95EC-B444-A2D3-FF7BEBA902C3}" type="pres">
      <dgm:prSet presAssocID="{81896145-91E5-4E86-A873-203169D1A6C8}" presName="level3hierChild" presStyleCnt="0"/>
      <dgm:spPr/>
    </dgm:pt>
    <dgm:pt modelId="{191DBE96-A1B1-F74F-A125-7171AD179AC0}" type="pres">
      <dgm:prSet presAssocID="{B759C87B-D003-48E7-98E4-9B2FBCFE7CD4}" presName="conn2-1" presStyleLbl="parChTrans1D2" presStyleIdx="2" presStyleCnt="3"/>
      <dgm:spPr/>
    </dgm:pt>
    <dgm:pt modelId="{602DD3C6-54C1-FF41-B79C-76DC970F8345}" type="pres">
      <dgm:prSet presAssocID="{B759C87B-D003-48E7-98E4-9B2FBCFE7CD4}" presName="connTx" presStyleLbl="parChTrans1D2" presStyleIdx="2" presStyleCnt="3"/>
      <dgm:spPr/>
    </dgm:pt>
    <dgm:pt modelId="{83931313-F3F7-D343-8DFE-E5136F9D14CD}" type="pres">
      <dgm:prSet presAssocID="{DADEE83F-6C7B-4C0C-96B3-5DEAB2FC6DF1}" presName="root2" presStyleCnt="0"/>
      <dgm:spPr/>
    </dgm:pt>
    <dgm:pt modelId="{50EA008F-777D-1444-BA55-0499202CB475}" type="pres">
      <dgm:prSet presAssocID="{DADEE83F-6C7B-4C0C-96B3-5DEAB2FC6DF1}" presName="LevelTwoTextNode" presStyleLbl="node2" presStyleIdx="2" presStyleCnt="3">
        <dgm:presLayoutVars>
          <dgm:chPref val="3"/>
        </dgm:presLayoutVars>
      </dgm:prSet>
      <dgm:spPr/>
    </dgm:pt>
    <dgm:pt modelId="{5591F5BD-78CA-B544-A362-5BF425DB00B7}" type="pres">
      <dgm:prSet presAssocID="{DADEE83F-6C7B-4C0C-96B3-5DEAB2FC6DF1}" presName="level3hierChild" presStyleCnt="0"/>
      <dgm:spPr/>
    </dgm:pt>
    <dgm:pt modelId="{15F5E788-813F-2D4B-80D7-7B6F74BE75BF}" type="pres">
      <dgm:prSet presAssocID="{AC871EF4-EC6E-40A0-ABE2-A94E9F38EE6C}" presName="root1" presStyleCnt="0"/>
      <dgm:spPr/>
    </dgm:pt>
    <dgm:pt modelId="{C7DF9033-EA3C-9C4A-8318-B7BD3E11D24C}" type="pres">
      <dgm:prSet presAssocID="{AC871EF4-EC6E-40A0-ABE2-A94E9F38EE6C}" presName="LevelOneTextNode" presStyleLbl="node0" presStyleIdx="1" presStyleCnt="3">
        <dgm:presLayoutVars>
          <dgm:chPref val="3"/>
        </dgm:presLayoutVars>
      </dgm:prSet>
      <dgm:spPr/>
    </dgm:pt>
    <dgm:pt modelId="{E42573D4-85B7-034D-9306-7571AF24A467}" type="pres">
      <dgm:prSet presAssocID="{AC871EF4-EC6E-40A0-ABE2-A94E9F38EE6C}" presName="level2hierChild" presStyleCnt="0"/>
      <dgm:spPr/>
    </dgm:pt>
    <dgm:pt modelId="{D267BC47-97A1-C040-BC7D-60A1AB00431F}" type="pres">
      <dgm:prSet presAssocID="{665BDE3D-2CBF-4512-8B34-9F84A4EA3D87}" presName="root1" presStyleCnt="0"/>
      <dgm:spPr/>
    </dgm:pt>
    <dgm:pt modelId="{69D24C2B-848C-4E47-ACE2-F8DBBD8E9B41}" type="pres">
      <dgm:prSet presAssocID="{665BDE3D-2CBF-4512-8B34-9F84A4EA3D87}" presName="LevelOneTextNode" presStyleLbl="node0" presStyleIdx="2" presStyleCnt="3">
        <dgm:presLayoutVars>
          <dgm:chPref val="3"/>
        </dgm:presLayoutVars>
      </dgm:prSet>
      <dgm:spPr/>
    </dgm:pt>
    <dgm:pt modelId="{9F213004-1F04-064B-B176-729E7CAC02D9}" type="pres">
      <dgm:prSet presAssocID="{665BDE3D-2CBF-4512-8B34-9F84A4EA3D87}" presName="level2hierChild" presStyleCnt="0"/>
      <dgm:spPr/>
    </dgm:pt>
  </dgm:ptLst>
  <dgm:cxnLst>
    <dgm:cxn modelId="{887E6014-1131-4ABC-9278-7818C51D0663}" srcId="{51956E5B-08C2-4F51-A25E-F2B636FE7644}" destId="{DADEE83F-6C7B-4C0C-96B3-5DEAB2FC6DF1}" srcOrd="2" destOrd="0" parTransId="{B759C87B-D003-48E7-98E4-9B2FBCFE7CD4}" sibTransId="{6006B7FA-D56F-4587-8518-145ECCBAAE41}"/>
    <dgm:cxn modelId="{78011F16-2238-314F-886F-6910A89E315B}" type="presOf" srcId="{28F15DC4-10DC-4344-871E-457ABBFAEE00}" destId="{A57AAB0A-59F6-814B-ACD7-D1022779F86D}" srcOrd="0" destOrd="0" presId="urn:microsoft.com/office/officeart/2005/8/layout/hierarchy2"/>
    <dgm:cxn modelId="{F19C6D30-5504-654D-B6D1-476C7A62F893}" type="presOf" srcId="{81896145-91E5-4E86-A873-203169D1A6C8}" destId="{DCE7C85E-7DB0-274F-99C1-5D8E6D275783}" srcOrd="0" destOrd="0" presId="urn:microsoft.com/office/officeart/2005/8/layout/hierarchy2"/>
    <dgm:cxn modelId="{A0DA6331-4AD4-4C4F-A4F1-178B0D1A459F}" type="presOf" srcId="{B759C87B-D003-48E7-98E4-9B2FBCFE7CD4}" destId="{602DD3C6-54C1-FF41-B79C-76DC970F8345}" srcOrd="1" destOrd="0" presId="urn:microsoft.com/office/officeart/2005/8/layout/hierarchy2"/>
    <dgm:cxn modelId="{BACCD46C-BE80-4080-B2CA-67981DB109DE}" srcId="{51956E5B-08C2-4F51-A25E-F2B636FE7644}" destId="{28F15DC4-10DC-4344-871E-457ABBFAEE00}" srcOrd="0" destOrd="0" parTransId="{AC79AFCA-7FB6-4F9D-9563-ED34684FA91B}" sibTransId="{BD61576C-0F2C-4D75-AA8D-D9C2CF72A632}"/>
    <dgm:cxn modelId="{D8D7C76F-EBA1-9844-A14E-AFBC71A6157A}" type="presOf" srcId="{AC871EF4-EC6E-40A0-ABE2-A94E9F38EE6C}" destId="{C7DF9033-EA3C-9C4A-8318-B7BD3E11D24C}" srcOrd="0" destOrd="0" presId="urn:microsoft.com/office/officeart/2005/8/layout/hierarchy2"/>
    <dgm:cxn modelId="{47B87E78-51E2-E149-9A2F-256C136CA9BD}" type="presOf" srcId="{98473B45-24BE-43B4-944C-3A2FCC9ACEC3}" destId="{EC26C875-93BA-0B46-9C03-37C105FCB318}" srcOrd="0" destOrd="0" presId="urn:microsoft.com/office/officeart/2005/8/layout/hierarchy2"/>
    <dgm:cxn modelId="{59BF307A-F764-A343-8A6B-B829A4C261F8}" type="presOf" srcId="{DADEE83F-6C7B-4C0C-96B3-5DEAB2FC6DF1}" destId="{50EA008F-777D-1444-BA55-0499202CB475}" srcOrd="0" destOrd="0" presId="urn:microsoft.com/office/officeart/2005/8/layout/hierarchy2"/>
    <dgm:cxn modelId="{70459C85-8BC8-4971-BD03-E0071F8F4694}" srcId="{98473B45-24BE-43B4-944C-3A2FCC9ACEC3}" destId="{51956E5B-08C2-4F51-A25E-F2B636FE7644}" srcOrd="0" destOrd="0" parTransId="{6666633F-5612-4D0D-AA94-0536A560B582}" sibTransId="{1F0B571C-A118-453B-AE86-D91977A31A6B}"/>
    <dgm:cxn modelId="{7147A293-8C00-5240-BC4F-37A384B37448}" type="presOf" srcId="{AC79AFCA-7FB6-4F9D-9563-ED34684FA91B}" destId="{C04ED50E-D100-8F4A-AF31-FEC575EE4B74}" srcOrd="1" destOrd="0" presId="urn:microsoft.com/office/officeart/2005/8/layout/hierarchy2"/>
    <dgm:cxn modelId="{990EFE94-F989-E041-9D34-0A884B47E430}" type="presOf" srcId="{AC79AFCA-7FB6-4F9D-9563-ED34684FA91B}" destId="{3843828F-CA40-0747-AD41-4896F746A3E7}" srcOrd="0" destOrd="0" presId="urn:microsoft.com/office/officeart/2005/8/layout/hierarchy2"/>
    <dgm:cxn modelId="{EFCFDD9F-032C-4A13-BE1D-3B7AFE117997}" srcId="{98473B45-24BE-43B4-944C-3A2FCC9ACEC3}" destId="{AC871EF4-EC6E-40A0-ABE2-A94E9F38EE6C}" srcOrd="1" destOrd="0" parTransId="{0620D51A-BD41-4A20-8569-2D6629A34B8C}" sibTransId="{ABC7E8EC-A46E-4EFE-BFBF-88EB06BD6771}"/>
    <dgm:cxn modelId="{4601C9AE-CC80-423F-BEC0-B67C9D6FBF4F}" srcId="{98473B45-24BE-43B4-944C-3A2FCC9ACEC3}" destId="{665BDE3D-2CBF-4512-8B34-9F84A4EA3D87}" srcOrd="2" destOrd="0" parTransId="{75AAE64C-BB0B-42C0-95FC-B7183BD9EAF3}" sibTransId="{A7DD3ED4-5633-44D5-8F14-347A233712A1}"/>
    <dgm:cxn modelId="{520217B9-48F4-DA48-8568-D87AE0AEB408}" type="presOf" srcId="{51956E5B-08C2-4F51-A25E-F2B636FE7644}" destId="{EFAA4D58-C1E5-714F-B4DD-6701E99E4F1A}" srcOrd="0" destOrd="0" presId="urn:microsoft.com/office/officeart/2005/8/layout/hierarchy2"/>
    <dgm:cxn modelId="{EF2719BA-2EF5-0E43-9C52-0B250209BFE7}" type="presOf" srcId="{B759C87B-D003-48E7-98E4-9B2FBCFE7CD4}" destId="{191DBE96-A1B1-F74F-A125-7171AD179AC0}" srcOrd="0" destOrd="0" presId="urn:microsoft.com/office/officeart/2005/8/layout/hierarchy2"/>
    <dgm:cxn modelId="{FF14D4D4-D73B-504D-BA98-7500C764B676}" type="presOf" srcId="{AC986E2D-7ED9-4E7D-BCFC-C601EBE1B012}" destId="{0131B0E6-DE2A-A94D-9C50-88EA1AEEA252}" srcOrd="0" destOrd="0" presId="urn:microsoft.com/office/officeart/2005/8/layout/hierarchy2"/>
    <dgm:cxn modelId="{19511EED-9F48-4174-A650-CA0E1B6ED344}" srcId="{51956E5B-08C2-4F51-A25E-F2B636FE7644}" destId="{81896145-91E5-4E86-A873-203169D1A6C8}" srcOrd="1" destOrd="0" parTransId="{AC986E2D-7ED9-4E7D-BCFC-C601EBE1B012}" sibTransId="{50FFC242-C770-49AB-9791-51AEB51FD4B4}"/>
    <dgm:cxn modelId="{B8FBCAF8-4CB3-3D45-A388-FA421FBBA362}" type="presOf" srcId="{AC986E2D-7ED9-4E7D-BCFC-C601EBE1B012}" destId="{C6A64BB4-064A-B845-8D6A-9E0F7434240B}" srcOrd="1" destOrd="0" presId="urn:microsoft.com/office/officeart/2005/8/layout/hierarchy2"/>
    <dgm:cxn modelId="{ECE75EFE-A842-C24E-9D33-2974477CB82C}" type="presOf" srcId="{665BDE3D-2CBF-4512-8B34-9F84A4EA3D87}" destId="{69D24C2B-848C-4E47-ACE2-F8DBBD8E9B41}" srcOrd="0" destOrd="0" presId="urn:microsoft.com/office/officeart/2005/8/layout/hierarchy2"/>
    <dgm:cxn modelId="{F00D493D-7159-FB40-8063-BA9A97E2B9D5}" type="presParOf" srcId="{EC26C875-93BA-0B46-9C03-37C105FCB318}" destId="{BF8BD6AD-9FE5-8749-AF71-D2337B86695E}" srcOrd="0" destOrd="0" presId="urn:microsoft.com/office/officeart/2005/8/layout/hierarchy2"/>
    <dgm:cxn modelId="{08C396D6-D597-8746-85FA-FACCB2BD70FC}" type="presParOf" srcId="{BF8BD6AD-9FE5-8749-AF71-D2337B86695E}" destId="{EFAA4D58-C1E5-714F-B4DD-6701E99E4F1A}" srcOrd="0" destOrd="0" presId="urn:microsoft.com/office/officeart/2005/8/layout/hierarchy2"/>
    <dgm:cxn modelId="{7792164F-76E3-7049-8E84-B6018E13B427}" type="presParOf" srcId="{BF8BD6AD-9FE5-8749-AF71-D2337B86695E}" destId="{2CE2EB8C-F67F-2B4F-8CBB-9EA74366BDA4}" srcOrd="1" destOrd="0" presId="urn:microsoft.com/office/officeart/2005/8/layout/hierarchy2"/>
    <dgm:cxn modelId="{49F92727-B3D6-684A-9F89-A8C54F002C3F}" type="presParOf" srcId="{2CE2EB8C-F67F-2B4F-8CBB-9EA74366BDA4}" destId="{3843828F-CA40-0747-AD41-4896F746A3E7}" srcOrd="0" destOrd="0" presId="urn:microsoft.com/office/officeart/2005/8/layout/hierarchy2"/>
    <dgm:cxn modelId="{8DB517E2-8DD9-C94E-8AE2-F75DF0EC43C7}" type="presParOf" srcId="{3843828F-CA40-0747-AD41-4896F746A3E7}" destId="{C04ED50E-D100-8F4A-AF31-FEC575EE4B74}" srcOrd="0" destOrd="0" presId="urn:microsoft.com/office/officeart/2005/8/layout/hierarchy2"/>
    <dgm:cxn modelId="{4558C3D3-EB8A-5243-8042-33583832B7A3}" type="presParOf" srcId="{2CE2EB8C-F67F-2B4F-8CBB-9EA74366BDA4}" destId="{6A319000-4748-F041-AA5E-0627340AF4B3}" srcOrd="1" destOrd="0" presId="urn:microsoft.com/office/officeart/2005/8/layout/hierarchy2"/>
    <dgm:cxn modelId="{FD4D48AD-CB12-E34A-BC71-BEE09533BE03}" type="presParOf" srcId="{6A319000-4748-F041-AA5E-0627340AF4B3}" destId="{A57AAB0A-59F6-814B-ACD7-D1022779F86D}" srcOrd="0" destOrd="0" presId="urn:microsoft.com/office/officeart/2005/8/layout/hierarchy2"/>
    <dgm:cxn modelId="{5D77DF7A-21F9-3647-8576-F8F4D26405F9}" type="presParOf" srcId="{6A319000-4748-F041-AA5E-0627340AF4B3}" destId="{4272D73B-6846-7C43-B1F0-FACA6E8E32A7}" srcOrd="1" destOrd="0" presId="urn:microsoft.com/office/officeart/2005/8/layout/hierarchy2"/>
    <dgm:cxn modelId="{038A8EC2-3700-704F-A75D-58416DC988B9}" type="presParOf" srcId="{2CE2EB8C-F67F-2B4F-8CBB-9EA74366BDA4}" destId="{0131B0E6-DE2A-A94D-9C50-88EA1AEEA252}" srcOrd="2" destOrd="0" presId="urn:microsoft.com/office/officeart/2005/8/layout/hierarchy2"/>
    <dgm:cxn modelId="{BC2817A8-045E-0741-BB50-A1E24E5A9E79}" type="presParOf" srcId="{0131B0E6-DE2A-A94D-9C50-88EA1AEEA252}" destId="{C6A64BB4-064A-B845-8D6A-9E0F7434240B}" srcOrd="0" destOrd="0" presId="urn:microsoft.com/office/officeart/2005/8/layout/hierarchy2"/>
    <dgm:cxn modelId="{61D2F786-056D-294D-BCC4-C0D2B5BDA5EA}" type="presParOf" srcId="{2CE2EB8C-F67F-2B4F-8CBB-9EA74366BDA4}" destId="{FEAD37EF-D8BE-7947-8459-3A419D0CCE03}" srcOrd="3" destOrd="0" presId="urn:microsoft.com/office/officeart/2005/8/layout/hierarchy2"/>
    <dgm:cxn modelId="{0E0A0867-6A4E-BA4B-8E74-3593776140DD}" type="presParOf" srcId="{FEAD37EF-D8BE-7947-8459-3A419D0CCE03}" destId="{DCE7C85E-7DB0-274F-99C1-5D8E6D275783}" srcOrd="0" destOrd="0" presId="urn:microsoft.com/office/officeart/2005/8/layout/hierarchy2"/>
    <dgm:cxn modelId="{E11DABA5-7D52-3441-8176-2983EF36CF7F}" type="presParOf" srcId="{FEAD37EF-D8BE-7947-8459-3A419D0CCE03}" destId="{BCE32064-95EC-B444-A2D3-FF7BEBA902C3}" srcOrd="1" destOrd="0" presId="urn:microsoft.com/office/officeart/2005/8/layout/hierarchy2"/>
    <dgm:cxn modelId="{5D0CDF9C-CA87-D248-AF12-4F69B6AB9A14}" type="presParOf" srcId="{2CE2EB8C-F67F-2B4F-8CBB-9EA74366BDA4}" destId="{191DBE96-A1B1-F74F-A125-7171AD179AC0}" srcOrd="4" destOrd="0" presId="urn:microsoft.com/office/officeart/2005/8/layout/hierarchy2"/>
    <dgm:cxn modelId="{8586A3FC-1A3C-C247-82E2-AFA73081F944}" type="presParOf" srcId="{191DBE96-A1B1-F74F-A125-7171AD179AC0}" destId="{602DD3C6-54C1-FF41-B79C-76DC970F8345}" srcOrd="0" destOrd="0" presId="urn:microsoft.com/office/officeart/2005/8/layout/hierarchy2"/>
    <dgm:cxn modelId="{898E668F-005A-A241-A36B-C9DE6D37BD98}" type="presParOf" srcId="{2CE2EB8C-F67F-2B4F-8CBB-9EA74366BDA4}" destId="{83931313-F3F7-D343-8DFE-E5136F9D14CD}" srcOrd="5" destOrd="0" presId="urn:microsoft.com/office/officeart/2005/8/layout/hierarchy2"/>
    <dgm:cxn modelId="{6B02E5EF-D091-D145-B3F6-881D021E248E}" type="presParOf" srcId="{83931313-F3F7-D343-8DFE-E5136F9D14CD}" destId="{50EA008F-777D-1444-BA55-0499202CB475}" srcOrd="0" destOrd="0" presId="urn:microsoft.com/office/officeart/2005/8/layout/hierarchy2"/>
    <dgm:cxn modelId="{443AAC37-41F4-8843-B8F6-67646BA3F86A}" type="presParOf" srcId="{83931313-F3F7-D343-8DFE-E5136F9D14CD}" destId="{5591F5BD-78CA-B544-A362-5BF425DB00B7}" srcOrd="1" destOrd="0" presId="urn:microsoft.com/office/officeart/2005/8/layout/hierarchy2"/>
    <dgm:cxn modelId="{1946F8E9-E75B-5944-87B4-C29A0D595BA8}" type="presParOf" srcId="{EC26C875-93BA-0B46-9C03-37C105FCB318}" destId="{15F5E788-813F-2D4B-80D7-7B6F74BE75BF}" srcOrd="1" destOrd="0" presId="urn:microsoft.com/office/officeart/2005/8/layout/hierarchy2"/>
    <dgm:cxn modelId="{071EA302-D34D-A64E-AAC4-C90323BB042E}" type="presParOf" srcId="{15F5E788-813F-2D4B-80D7-7B6F74BE75BF}" destId="{C7DF9033-EA3C-9C4A-8318-B7BD3E11D24C}" srcOrd="0" destOrd="0" presId="urn:microsoft.com/office/officeart/2005/8/layout/hierarchy2"/>
    <dgm:cxn modelId="{7E8555DA-8B95-E348-8875-817E3E337D85}" type="presParOf" srcId="{15F5E788-813F-2D4B-80D7-7B6F74BE75BF}" destId="{E42573D4-85B7-034D-9306-7571AF24A467}" srcOrd="1" destOrd="0" presId="urn:microsoft.com/office/officeart/2005/8/layout/hierarchy2"/>
    <dgm:cxn modelId="{35954E31-FEB6-7B4F-BB59-4277039768C7}" type="presParOf" srcId="{EC26C875-93BA-0B46-9C03-37C105FCB318}" destId="{D267BC47-97A1-C040-BC7D-60A1AB00431F}" srcOrd="2" destOrd="0" presId="urn:microsoft.com/office/officeart/2005/8/layout/hierarchy2"/>
    <dgm:cxn modelId="{C25FEF88-D401-5E4B-9016-CE35F6211EC3}" type="presParOf" srcId="{D267BC47-97A1-C040-BC7D-60A1AB00431F}" destId="{69D24C2B-848C-4E47-ACE2-F8DBBD8E9B41}" srcOrd="0" destOrd="0" presId="urn:microsoft.com/office/officeart/2005/8/layout/hierarchy2"/>
    <dgm:cxn modelId="{AD66F6D8-5423-044C-9591-C3C1C8B80945}" type="presParOf" srcId="{D267BC47-97A1-C040-BC7D-60A1AB00431F}" destId="{9F213004-1F04-064B-B176-729E7CAC02D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ABF25F-B1D4-4853-95A6-DB0C696B2CFC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0F20A19-38AC-4874-BA26-D53BCA65B5D4}">
      <dgm:prSet/>
      <dgm:spPr/>
      <dgm:t>
        <a:bodyPr/>
        <a:lstStyle/>
        <a:p>
          <a:r>
            <a:rPr lang="en-US" b="1"/>
            <a:t>Scanning</a:t>
          </a:r>
          <a:r>
            <a:rPr lang="en-US"/>
            <a:t> worms : Worm chooses “random” address</a:t>
          </a:r>
        </a:p>
      </dgm:t>
    </dgm:pt>
    <dgm:pt modelId="{77A6553E-0803-4CAD-901E-31E4E70B50F7}" type="parTrans" cxnId="{3B9DF39A-5EDB-4994-9E97-4147A26E49D7}">
      <dgm:prSet/>
      <dgm:spPr/>
      <dgm:t>
        <a:bodyPr/>
        <a:lstStyle/>
        <a:p>
          <a:endParaRPr lang="en-US"/>
        </a:p>
      </dgm:t>
    </dgm:pt>
    <dgm:pt modelId="{643C2444-6AC9-4EA3-94C5-2777EAB36E0D}" type="sibTrans" cxnId="{3B9DF39A-5EDB-4994-9E97-4147A26E49D7}">
      <dgm:prSet/>
      <dgm:spPr/>
      <dgm:t>
        <a:bodyPr/>
        <a:lstStyle/>
        <a:p>
          <a:endParaRPr lang="en-US"/>
        </a:p>
      </dgm:t>
    </dgm:pt>
    <dgm:pt modelId="{B5FF19D1-7D9A-4211-B358-320C7EAC1328}">
      <dgm:prSet/>
      <dgm:spPr/>
      <dgm:t>
        <a:bodyPr/>
        <a:lstStyle/>
        <a:p>
          <a:r>
            <a:rPr lang="en-US" b="1"/>
            <a:t>Coordinated</a:t>
          </a:r>
          <a:r>
            <a:rPr lang="en-US"/>
            <a:t> scanning : Different worm instances scan different addresses</a:t>
          </a:r>
        </a:p>
      </dgm:t>
    </dgm:pt>
    <dgm:pt modelId="{BBB00E5C-BFA8-417A-A840-5B2CE59C0938}" type="parTrans" cxnId="{67EBE37B-8333-4033-872D-0A28FFC50372}">
      <dgm:prSet/>
      <dgm:spPr/>
      <dgm:t>
        <a:bodyPr/>
        <a:lstStyle/>
        <a:p>
          <a:endParaRPr lang="en-US"/>
        </a:p>
      </dgm:t>
    </dgm:pt>
    <dgm:pt modelId="{E772D1BD-78FC-43D0-89D2-8B4B2D89066A}" type="sibTrans" cxnId="{67EBE37B-8333-4033-872D-0A28FFC50372}">
      <dgm:prSet/>
      <dgm:spPr/>
      <dgm:t>
        <a:bodyPr/>
        <a:lstStyle/>
        <a:p>
          <a:endParaRPr lang="en-US"/>
        </a:p>
      </dgm:t>
    </dgm:pt>
    <dgm:pt modelId="{539EE03D-9CA3-465E-AF4F-E3D7D1A2911F}">
      <dgm:prSet/>
      <dgm:spPr/>
      <dgm:t>
        <a:bodyPr/>
        <a:lstStyle/>
        <a:p>
          <a:r>
            <a:rPr lang="en-US" b="1"/>
            <a:t>Flash</a:t>
          </a:r>
          <a:r>
            <a:rPr lang="en-US"/>
            <a:t> worms</a:t>
          </a:r>
        </a:p>
      </dgm:t>
    </dgm:pt>
    <dgm:pt modelId="{01BF7B7C-88BC-4674-81CC-0185BFF32A93}" type="parTrans" cxnId="{7ED2DDB9-5C94-4BEF-92FD-7FBA62FF8E7D}">
      <dgm:prSet/>
      <dgm:spPr/>
      <dgm:t>
        <a:bodyPr/>
        <a:lstStyle/>
        <a:p>
          <a:endParaRPr lang="en-US"/>
        </a:p>
      </dgm:t>
    </dgm:pt>
    <dgm:pt modelId="{3EF1A000-81DD-4989-AA96-386F880BAA53}" type="sibTrans" cxnId="{7ED2DDB9-5C94-4BEF-92FD-7FBA62FF8E7D}">
      <dgm:prSet/>
      <dgm:spPr/>
      <dgm:t>
        <a:bodyPr/>
        <a:lstStyle/>
        <a:p>
          <a:endParaRPr lang="en-US"/>
        </a:p>
      </dgm:t>
    </dgm:pt>
    <dgm:pt modelId="{A8DC19A9-C9E7-4352-87EA-A2A892981659}">
      <dgm:prSet/>
      <dgm:spPr/>
      <dgm:t>
        <a:bodyPr/>
        <a:lstStyle/>
        <a:p>
          <a:r>
            <a:rPr lang="en-US"/>
            <a:t>Assemble tree of vulnerable hosts in advance, propagate along tree</a:t>
          </a:r>
        </a:p>
      </dgm:t>
    </dgm:pt>
    <dgm:pt modelId="{8D8141F5-DFD8-44C5-AC02-BDE38F4410E5}" type="parTrans" cxnId="{C3DDA037-C39F-49F6-B6F7-F3751A48DA89}">
      <dgm:prSet/>
      <dgm:spPr/>
      <dgm:t>
        <a:bodyPr/>
        <a:lstStyle/>
        <a:p>
          <a:endParaRPr lang="en-US"/>
        </a:p>
      </dgm:t>
    </dgm:pt>
    <dgm:pt modelId="{046BD382-FCF8-475C-95B1-1D6CE9BA068E}" type="sibTrans" cxnId="{C3DDA037-C39F-49F6-B6F7-F3751A48DA89}">
      <dgm:prSet/>
      <dgm:spPr/>
      <dgm:t>
        <a:bodyPr/>
        <a:lstStyle/>
        <a:p>
          <a:endParaRPr lang="en-US"/>
        </a:p>
      </dgm:t>
    </dgm:pt>
    <dgm:pt modelId="{37F19A33-67E5-4306-B757-4EF30FAF0F50}">
      <dgm:prSet/>
      <dgm:spPr/>
      <dgm:t>
        <a:bodyPr/>
        <a:lstStyle/>
        <a:p>
          <a:r>
            <a:rPr lang="en-US"/>
            <a:t>Not observed in the wild, yet</a:t>
          </a:r>
        </a:p>
      </dgm:t>
    </dgm:pt>
    <dgm:pt modelId="{E8BB96BB-288A-458B-A150-D92B8B041431}" type="parTrans" cxnId="{5235D8D0-CA23-4010-BFE9-2D40E671769A}">
      <dgm:prSet/>
      <dgm:spPr/>
      <dgm:t>
        <a:bodyPr/>
        <a:lstStyle/>
        <a:p>
          <a:endParaRPr lang="en-US"/>
        </a:p>
      </dgm:t>
    </dgm:pt>
    <dgm:pt modelId="{7CF35BD9-6A84-48B5-A786-F517BB89D78B}" type="sibTrans" cxnId="{5235D8D0-CA23-4010-BFE9-2D40E671769A}">
      <dgm:prSet/>
      <dgm:spPr/>
      <dgm:t>
        <a:bodyPr/>
        <a:lstStyle/>
        <a:p>
          <a:endParaRPr lang="en-US"/>
        </a:p>
      </dgm:t>
    </dgm:pt>
    <dgm:pt modelId="{CEADCF75-E5CC-4F08-AC5F-AAD0C6B49172}">
      <dgm:prSet/>
      <dgm:spPr/>
      <dgm:t>
        <a:bodyPr/>
        <a:lstStyle/>
        <a:p>
          <a:r>
            <a:rPr lang="en-US"/>
            <a:t>Potential for 106 hosts in &lt; 2 sec !  [Staniford]</a:t>
          </a:r>
        </a:p>
      </dgm:t>
    </dgm:pt>
    <dgm:pt modelId="{110BC649-D35D-4680-A530-7018C4D2FE74}" type="parTrans" cxnId="{6900F5D4-ADF7-46F2-9517-6D9CDDEFD34F}">
      <dgm:prSet/>
      <dgm:spPr/>
      <dgm:t>
        <a:bodyPr/>
        <a:lstStyle/>
        <a:p>
          <a:endParaRPr lang="en-US"/>
        </a:p>
      </dgm:t>
    </dgm:pt>
    <dgm:pt modelId="{F7A72CFF-0B33-4349-8FAD-9A862AF915D2}" type="sibTrans" cxnId="{6900F5D4-ADF7-46F2-9517-6D9CDDEFD34F}">
      <dgm:prSet/>
      <dgm:spPr/>
      <dgm:t>
        <a:bodyPr/>
        <a:lstStyle/>
        <a:p>
          <a:endParaRPr lang="en-US"/>
        </a:p>
      </dgm:t>
    </dgm:pt>
    <dgm:pt modelId="{6A2A3ED1-259D-4744-9616-D2EC60B97B2B}">
      <dgm:prSet/>
      <dgm:spPr/>
      <dgm:t>
        <a:bodyPr/>
        <a:lstStyle/>
        <a:p>
          <a:r>
            <a:rPr lang="en-US" b="1"/>
            <a:t>Meta</a:t>
          </a:r>
          <a:r>
            <a:rPr lang="en-US"/>
            <a:t>-</a:t>
          </a:r>
          <a:r>
            <a:rPr lang="en-US" b="1"/>
            <a:t>server</a:t>
          </a:r>
          <a:r>
            <a:rPr lang="en-US"/>
            <a:t> worm  :Ask server for hosts to infect (e.g., Google for “powered by phpbb”)</a:t>
          </a:r>
        </a:p>
      </dgm:t>
    </dgm:pt>
    <dgm:pt modelId="{81072E48-9F9C-4444-8A5C-EF1FD3F10312}" type="parTrans" cxnId="{094B3929-8801-4385-A293-B1D9BE5A7484}">
      <dgm:prSet/>
      <dgm:spPr/>
      <dgm:t>
        <a:bodyPr/>
        <a:lstStyle/>
        <a:p>
          <a:endParaRPr lang="en-US"/>
        </a:p>
      </dgm:t>
    </dgm:pt>
    <dgm:pt modelId="{378F91C8-0EE6-4568-B884-29E7C4D83065}" type="sibTrans" cxnId="{094B3929-8801-4385-A293-B1D9BE5A7484}">
      <dgm:prSet/>
      <dgm:spPr/>
      <dgm:t>
        <a:bodyPr/>
        <a:lstStyle/>
        <a:p>
          <a:endParaRPr lang="en-US"/>
        </a:p>
      </dgm:t>
    </dgm:pt>
    <dgm:pt modelId="{E2488E93-0B8E-4902-B9A6-6694FC0B62D9}">
      <dgm:prSet/>
      <dgm:spPr/>
      <dgm:t>
        <a:bodyPr/>
        <a:lstStyle/>
        <a:p>
          <a:r>
            <a:rPr lang="en-US" b="1"/>
            <a:t>Topological</a:t>
          </a:r>
          <a:r>
            <a:rPr lang="en-US"/>
            <a:t> worm: Use information from infected hosts (web server logs, email address books, config files, SSH “known hosts”)</a:t>
          </a:r>
        </a:p>
      </dgm:t>
    </dgm:pt>
    <dgm:pt modelId="{906F96B9-0D6D-4DFF-9244-2D22EB15AE7C}" type="parTrans" cxnId="{C294F6ED-EE94-49B7-80D8-FAD9E5E5D037}">
      <dgm:prSet/>
      <dgm:spPr/>
      <dgm:t>
        <a:bodyPr/>
        <a:lstStyle/>
        <a:p>
          <a:endParaRPr lang="en-US"/>
        </a:p>
      </dgm:t>
    </dgm:pt>
    <dgm:pt modelId="{36830BD4-8D15-47F9-9075-FE84D70871F5}" type="sibTrans" cxnId="{C294F6ED-EE94-49B7-80D8-FAD9E5E5D037}">
      <dgm:prSet/>
      <dgm:spPr/>
      <dgm:t>
        <a:bodyPr/>
        <a:lstStyle/>
        <a:p>
          <a:endParaRPr lang="en-US"/>
        </a:p>
      </dgm:t>
    </dgm:pt>
    <dgm:pt modelId="{4258F51F-D42C-4CA2-A20C-A5D677B1351E}">
      <dgm:prSet/>
      <dgm:spPr/>
      <dgm:t>
        <a:bodyPr/>
        <a:lstStyle/>
        <a:p>
          <a:r>
            <a:rPr lang="en-US" b="1"/>
            <a:t>Contagion</a:t>
          </a:r>
          <a:r>
            <a:rPr lang="en-US"/>
            <a:t> worm : Propagate parasitically along with normally initiated communication</a:t>
          </a:r>
        </a:p>
      </dgm:t>
    </dgm:pt>
    <dgm:pt modelId="{543BABB5-4982-4C65-8FE6-FFC6B0F40E8F}" type="parTrans" cxnId="{01019BF3-C0EA-4A89-BEF8-BDF74923B1D9}">
      <dgm:prSet/>
      <dgm:spPr/>
      <dgm:t>
        <a:bodyPr/>
        <a:lstStyle/>
        <a:p>
          <a:endParaRPr lang="en-US"/>
        </a:p>
      </dgm:t>
    </dgm:pt>
    <dgm:pt modelId="{72A4325F-D2B6-45D5-85E1-979C20693340}" type="sibTrans" cxnId="{01019BF3-C0EA-4A89-BEF8-BDF74923B1D9}">
      <dgm:prSet/>
      <dgm:spPr/>
      <dgm:t>
        <a:bodyPr/>
        <a:lstStyle/>
        <a:p>
          <a:endParaRPr lang="en-US"/>
        </a:p>
      </dgm:t>
    </dgm:pt>
    <dgm:pt modelId="{15BF4032-7A8A-FD40-995C-E7F71FB849E2}" type="pres">
      <dgm:prSet presAssocID="{B7ABF25F-B1D4-4853-95A6-DB0C696B2CFC}" presName="diagram" presStyleCnt="0">
        <dgm:presLayoutVars>
          <dgm:dir/>
          <dgm:resizeHandles val="exact"/>
        </dgm:presLayoutVars>
      </dgm:prSet>
      <dgm:spPr/>
    </dgm:pt>
    <dgm:pt modelId="{89E75A34-F473-D941-A91A-5E0A916B5CEF}" type="pres">
      <dgm:prSet presAssocID="{90F20A19-38AC-4874-BA26-D53BCA65B5D4}" presName="arrow" presStyleLbl="node1" presStyleIdx="0" presStyleCnt="6">
        <dgm:presLayoutVars>
          <dgm:bulletEnabled val="1"/>
        </dgm:presLayoutVars>
      </dgm:prSet>
      <dgm:spPr/>
    </dgm:pt>
    <dgm:pt modelId="{5DD14DA8-1DFD-BE42-85AB-0B8475463939}" type="pres">
      <dgm:prSet presAssocID="{B5FF19D1-7D9A-4211-B358-320C7EAC1328}" presName="arrow" presStyleLbl="node1" presStyleIdx="1" presStyleCnt="6">
        <dgm:presLayoutVars>
          <dgm:bulletEnabled val="1"/>
        </dgm:presLayoutVars>
      </dgm:prSet>
      <dgm:spPr/>
    </dgm:pt>
    <dgm:pt modelId="{3A93488D-4AF5-374A-A006-C70D90815560}" type="pres">
      <dgm:prSet presAssocID="{539EE03D-9CA3-465E-AF4F-E3D7D1A2911F}" presName="arrow" presStyleLbl="node1" presStyleIdx="2" presStyleCnt="6">
        <dgm:presLayoutVars>
          <dgm:bulletEnabled val="1"/>
        </dgm:presLayoutVars>
      </dgm:prSet>
      <dgm:spPr/>
    </dgm:pt>
    <dgm:pt modelId="{F5CF2D5B-7B6D-9449-A71C-8239DDC0C541}" type="pres">
      <dgm:prSet presAssocID="{6A2A3ED1-259D-4744-9616-D2EC60B97B2B}" presName="arrow" presStyleLbl="node1" presStyleIdx="3" presStyleCnt="6">
        <dgm:presLayoutVars>
          <dgm:bulletEnabled val="1"/>
        </dgm:presLayoutVars>
      </dgm:prSet>
      <dgm:spPr/>
    </dgm:pt>
    <dgm:pt modelId="{8F5D7FE5-58E4-8E43-955C-F5E8370F235F}" type="pres">
      <dgm:prSet presAssocID="{E2488E93-0B8E-4902-B9A6-6694FC0B62D9}" presName="arrow" presStyleLbl="node1" presStyleIdx="4" presStyleCnt="6">
        <dgm:presLayoutVars>
          <dgm:bulletEnabled val="1"/>
        </dgm:presLayoutVars>
      </dgm:prSet>
      <dgm:spPr/>
    </dgm:pt>
    <dgm:pt modelId="{E8C3609E-A4F0-EC4A-8E44-A6544ECD7DC2}" type="pres">
      <dgm:prSet presAssocID="{4258F51F-D42C-4CA2-A20C-A5D677B1351E}" presName="arrow" presStyleLbl="node1" presStyleIdx="5" presStyleCnt="6">
        <dgm:presLayoutVars>
          <dgm:bulletEnabled val="1"/>
        </dgm:presLayoutVars>
      </dgm:prSet>
      <dgm:spPr/>
    </dgm:pt>
  </dgm:ptLst>
  <dgm:cxnLst>
    <dgm:cxn modelId="{094B3929-8801-4385-A293-B1D9BE5A7484}" srcId="{B7ABF25F-B1D4-4853-95A6-DB0C696B2CFC}" destId="{6A2A3ED1-259D-4744-9616-D2EC60B97B2B}" srcOrd="3" destOrd="0" parTransId="{81072E48-9F9C-4444-8A5C-EF1FD3F10312}" sibTransId="{378F91C8-0EE6-4568-B884-29E7C4D83065}"/>
    <dgm:cxn modelId="{52ADB233-CF37-F04F-98D3-8A80FA336383}" type="presOf" srcId="{B5FF19D1-7D9A-4211-B358-320C7EAC1328}" destId="{5DD14DA8-1DFD-BE42-85AB-0B8475463939}" srcOrd="0" destOrd="0" presId="urn:microsoft.com/office/officeart/2005/8/layout/arrow5"/>
    <dgm:cxn modelId="{C3DDA037-C39F-49F6-B6F7-F3751A48DA89}" srcId="{539EE03D-9CA3-465E-AF4F-E3D7D1A2911F}" destId="{A8DC19A9-C9E7-4352-87EA-A2A892981659}" srcOrd="0" destOrd="0" parTransId="{8D8141F5-DFD8-44C5-AC02-BDE38F4410E5}" sibTransId="{046BD382-FCF8-475C-95B1-1D6CE9BA068E}"/>
    <dgm:cxn modelId="{7A0EC443-32B3-8F48-8DD5-A3B2E3A146D7}" type="presOf" srcId="{539EE03D-9CA3-465E-AF4F-E3D7D1A2911F}" destId="{3A93488D-4AF5-374A-A006-C70D90815560}" srcOrd="0" destOrd="0" presId="urn:microsoft.com/office/officeart/2005/8/layout/arrow5"/>
    <dgm:cxn modelId="{FB26A253-476C-5A40-9BE9-B6F13C1E8A2F}" type="presOf" srcId="{90F20A19-38AC-4874-BA26-D53BCA65B5D4}" destId="{89E75A34-F473-D941-A91A-5E0A916B5CEF}" srcOrd="0" destOrd="0" presId="urn:microsoft.com/office/officeart/2005/8/layout/arrow5"/>
    <dgm:cxn modelId="{67EBE37B-8333-4033-872D-0A28FFC50372}" srcId="{B7ABF25F-B1D4-4853-95A6-DB0C696B2CFC}" destId="{B5FF19D1-7D9A-4211-B358-320C7EAC1328}" srcOrd="1" destOrd="0" parTransId="{BBB00E5C-BFA8-417A-A840-5B2CE59C0938}" sibTransId="{E772D1BD-78FC-43D0-89D2-8B4B2D89066A}"/>
    <dgm:cxn modelId="{70C03581-B3A7-1743-A3D9-BD4F82EBDCA5}" type="presOf" srcId="{4258F51F-D42C-4CA2-A20C-A5D677B1351E}" destId="{E8C3609E-A4F0-EC4A-8E44-A6544ECD7DC2}" srcOrd="0" destOrd="0" presId="urn:microsoft.com/office/officeart/2005/8/layout/arrow5"/>
    <dgm:cxn modelId="{7E9FE884-3292-4D4B-8224-F1B5233DDA0D}" type="presOf" srcId="{E2488E93-0B8E-4902-B9A6-6694FC0B62D9}" destId="{8F5D7FE5-58E4-8E43-955C-F5E8370F235F}" srcOrd="0" destOrd="0" presId="urn:microsoft.com/office/officeart/2005/8/layout/arrow5"/>
    <dgm:cxn modelId="{B0EA538D-95C8-D54F-81A1-AD1F957D8CC6}" type="presOf" srcId="{37F19A33-67E5-4306-B757-4EF30FAF0F50}" destId="{3A93488D-4AF5-374A-A006-C70D90815560}" srcOrd="0" destOrd="2" presId="urn:microsoft.com/office/officeart/2005/8/layout/arrow5"/>
    <dgm:cxn modelId="{43258390-3155-EA4C-9A99-E4680BFA8C81}" type="presOf" srcId="{B7ABF25F-B1D4-4853-95A6-DB0C696B2CFC}" destId="{15BF4032-7A8A-FD40-995C-E7F71FB849E2}" srcOrd="0" destOrd="0" presId="urn:microsoft.com/office/officeart/2005/8/layout/arrow5"/>
    <dgm:cxn modelId="{3B9DF39A-5EDB-4994-9E97-4147A26E49D7}" srcId="{B7ABF25F-B1D4-4853-95A6-DB0C696B2CFC}" destId="{90F20A19-38AC-4874-BA26-D53BCA65B5D4}" srcOrd="0" destOrd="0" parTransId="{77A6553E-0803-4CAD-901E-31E4E70B50F7}" sibTransId="{643C2444-6AC9-4EA3-94C5-2777EAB36E0D}"/>
    <dgm:cxn modelId="{728086B1-13D5-DE44-8B3E-E28AC50FE615}" type="presOf" srcId="{6A2A3ED1-259D-4744-9616-D2EC60B97B2B}" destId="{F5CF2D5B-7B6D-9449-A71C-8239DDC0C541}" srcOrd="0" destOrd="0" presId="urn:microsoft.com/office/officeart/2005/8/layout/arrow5"/>
    <dgm:cxn modelId="{7ED2DDB9-5C94-4BEF-92FD-7FBA62FF8E7D}" srcId="{B7ABF25F-B1D4-4853-95A6-DB0C696B2CFC}" destId="{539EE03D-9CA3-465E-AF4F-E3D7D1A2911F}" srcOrd="2" destOrd="0" parTransId="{01BF7B7C-88BC-4674-81CC-0185BFF32A93}" sibTransId="{3EF1A000-81DD-4989-AA96-386F880BAA53}"/>
    <dgm:cxn modelId="{94432FC8-3BA0-B743-A539-993737ACABAE}" type="presOf" srcId="{A8DC19A9-C9E7-4352-87EA-A2A892981659}" destId="{3A93488D-4AF5-374A-A006-C70D90815560}" srcOrd="0" destOrd="1" presId="urn:microsoft.com/office/officeart/2005/8/layout/arrow5"/>
    <dgm:cxn modelId="{5235D8D0-CA23-4010-BFE9-2D40E671769A}" srcId="{A8DC19A9-C9E7-4352-87EA-A2A892981659}" destId="{37F19A33-67E5-4306-B757-4EF30FAF0F50}" srcOrd="0" destOrd="0" parTransId="{E8BB96BB-288A-458B-A150-D92B8B041431}" sibTransId="{7CF35BD9-6A84-48B5-A786-F517BB89D78B}"/>
    <dgm:cxn modelId="{6900F5D4-ADF7-46F2-9517-6D9CDDEFD34F}" srcId="{A8DC19A9-C9E7-4352-87EA-A2A892981659}" destId="{CEADCF75-E5CC-4F08-AC5F-AAD0C6B49172}" srcOrd="1" destOrd="0" parTransId="{110BC649-D35D-4680-A530-7018C4D2FE74}" sibTransId="{F7A72CFF-0B33-4349-8FAD-9A862AF915D2}"/>
    <dgm:cxn modelId="{D492C3E9-8E29-A14C-BA9F-2047A173F0D8}" type="presOf" srcId="{CEADCF75-E5CC-4F08-AC5F-AAD0C6B49172}" destId="{3A93488D-4AF5-374A-A006-C70D90815560}" srcOrd="0" destOrd="3" presId="urn:microsoft.com/office/officeart/2005/8/layout/arrow5"/>
    <dgm:cxn modelId="{C294F6ED-EE94-49B7-80D8-FAD9E5E5D037}" srcId="{B7ABF25F-B1D4-4853-95A6-DB0C696B2CFC}" destId="{E2488E93-0B8E-4902-B9A6-6694FC0B62D9}" srcOrd="4" destOrd="0" parTransId="{906F96B9-0D6D-4DFF-9244-2D22EB15AE7C}" sibTransId="{36830BD4-8D15-47F9-9075-FE84D70871F5}"/>
    <dgm:cxn modelId="{01019BF3-C0EA-4A89-BEF8-BDF74923B1D9}" srcId="{B7ABF25F-B1D4-4853-95A6-DB0C696B2CFC}" destId="{4258F51F-D42C-4CA2-A20C-A5D677B1351E}" srcOrd="5" destOrd="0" parTransId="{543BABB5-4982-4C65-8FE6-FFC6B0F40E8F}" sibTransId="{72A4325F-D2B6-45D5-85E1-979C20693340}"/>
    <dgm:cxn modelId="{6708CB36-AB41-034A-A0F0-FC61B449EA57}" type="presParOf" srcId="{15BF4032-7A8A-FD40-995C-E7F71FB849E2}" destId="{89E75A34-F473-D941-A91A-5E0A916B5CEF}" srcOrd="0" destOrd="0" presId="urn:microsoft.com/office/officeart/2005/8/layout/arrow5"/>
    <dgm:cxn modelId="{87965844-3E1B-7A4B-A5B9-DB49432342AC}" type="presParOf" srcId="{15BF4032-7A8A-FD40-995C-E7F71FB849E2}" destId="{5DD14DA8-1DFD-BE42-85AB-0B8475463939}" srcOrd="1" destOrd="0" presId="urn:microsoft.com/office/officeart/2005/8/layout/arrow5"/>
    <dgm:cxn modelId="{F9910005-1E96-BE46-AAA4-B3AC66CED049}" type="presParOf" srcId="{15BF4032-7A8A-FD40-995C-E7F71FB849E2}" destId="{3A93488D-4AF5-374A-A006-C70D90815560}" srcOrd="2" destOrd="0" presId="urn:microsoft.com/office/officeart/2005/8/layout/arrow5"/>
    <dgm:cxn modelId="{29C42842-2392-CD46-85F8-0FCD4A699041}" type="presParOf" srcId="{15BF4032-7A8A-FD40-995C-E7F71FB849E2}" destId="{F5CF2D5B-7B6D-9449-A71C-8239DDC0C541}" srcOrd="3" destOrd="0" presId="urn:microsoft.com/office/officeart/2005/8/layout/arrow5"/>
    <dgm:cxn modelId="{06780F4E-C497-4343-B676-97714D1BAB3A}" type="presParOf" srcId="{15BF4032-7A8A-FD40-995C-E7F71FB849E2}" destId="{8F5D7FE5-58E4-8E43-955C-F5E8370F235F}" srcOrd="4" destOrd="0" presId="urn:microsoft.com/office/officeart/2005/8/layout/arrow5"/>
    <dgm:cxn modelId="{0DB9DE78-ABDA-8B4C-8B1E-7685469CBBB3}" type="presParOf" srcId="{15BF4032-7A8A-FD40-995C-E7F71FB849E2}" destId="{E8C3609E-A4F0-EC4A-8E44-A6544ECD7DC2}" srcOrd="5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697BFA8-7B9B-420C-BFDD-3AA0431B6B4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5284F0-FAF9-4965-9E10-8F4B5027CC6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Challenge</a:t>
          </a:r>
        </a:p>
      </dgm:t>
    </dgm:pt>
    <dgm:pt modelId="{B87A6E89-C43D-4E47-9678-049901D99BD0}" type="parTrans" cxnId="{A4FCD608-FEFD-4227-97E5-C7F42BEBBA0E}">
      <dgm:prSet/>
      <dgm:spPr/>
      <dgm:t>
        <a:bodyPr/>
        <a:lstStyle/>
        <a:p>
          <a:endParaRPr lang="en-US"/>
        </a:p>
      </dgm:t>
    </dgm:pt>
    <dgm:pt modelId="{CAD360DE-F568-46AD-9734-9590187F9CA8}" type="sibTrans" cxnId="{A4FCD608-FEFD-4227-97E5-C7F42BEBBA0E}">
      <dgm:prSet/>
      <dgm:spPr/>
      <dgm:t>
        <a:bodyPr/>
        <a:lstStyle/>
        <a:p>
          <a:endParaRPr lang="en-US"/>
        </a:p>
      </dgm:t>
    </dgm:pt>
    <dgm:pt modelId="{786AE916-0A66-46C8-8362-0462D9067C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need to automatically learn a content “signature” for each new worm – potentially in less than a second!</a:t>
          </a:r>
        </a:p>
      </dgm:t>
    </dgm:pt>
    <dgm:pt modelId="{70209FB3-6806-4CDD-A127-84BE343F9478}" type="parTrans" cxnId="{F87D3532-7311-4D7A-BE43-C64C86C44B7F}">
      <dgm:prSet/>
      <dgm:spPr/>
      <dgm:t>
        <a:bodyPr/>
        <a:lstStyle/>
        <a:p>
          <a:endParaRPr lang="en-US"/>
        </a:p>
      </dgm:t>
    </dgm:pt>
    <dgm:pt modelId="{E978D6A8-B6F8-45FA-8C16-06F7D50086E8}" type="sibTrans" cxnId="{F87D3532-7311-4D7A-BE43-C64C86C44B7F}">
      <dgm:prSet/>
      <dgm:spPr/>
      <dgm:t>
        <a:bodyPr/>
        <a:lstStyle/>
        <a:p>
          <a:endParaRPr lang="en-US"/>
        </a:p>
      </dgm:t>
    </dgm:pt>
    <dgm:pt modelId="{9E13C3FB-F828-4625-999C-89DC6D04016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Some proposed solutions</a:t>
          </a:r>
        </a:p>
      </dgm:t>
    </dgm:pt>
    <dgm:pt modelId="{E9C14265-6807-4E17-BC4F-E693A84BEFBC}" type="parTrans" cxnId="{DAC5126B-8274-4C15-9A8C-18B75A2BCEF1}">
      <dgm:prSet/>
      <dgm:spPr/>
      <dgm:t>
        <a:bodyPr/>
        <a:lstStyle/>
        <a:p>
          <a:endParaRPr lang="en-US"/>
        </a:p>
      </dgm:t>
    </dgm:pt>
    <dgm:pt modelId="{E297B805-0385-440F-AA89-08D3C4AC4701}" type="sibTrans" cxnId="{DAC5126B-8274-4C15-9A8C-18B75A2BCEF1}">
      <dgm:prSet/>
      <dgm:spPr/>
      <dgm:t>
        <a:bodyPr/>
        <a:lstStyle/>
        <a:p>
          <a:endParaRPr lang="en-US"/>
        </a:p>
      </dgm:t>
    </dgm:pt>
    <dgm:pt modelId="{BEDD269C-F16F-47EA-BAAF-CA6D486401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Singh et al, Automated Worm Fingerprinting, OSDI ’04</a:t>
          </a:r>
        </a:p>
      </dgm:t>
    </dgm:pt>
    <dgm:pt modelId="{32F9095A-1D88-4C8E-8268-8EEE56A1BF45}" type="parTrans" cxnId="{36927B4B-668E-4D07-95D2-7C4BF52DAFDA}">
      <dgm:prSet/>
      <dgm:spPr/>
      <dgm:t>
        <a:bodyPr/>
        <a:lstStyle/>
        <a:p>
          <a:endParaRPr lang="en-US"/>
        </a:p>
      </dgm:t>
    </dgm:pt>
    <dgm:pt modelId="{BAA91BD2-C95E-4122-BB9B-FC008145C29D}" type="sibTrans" cxnId="{36927B4B-668E-4D07-95D2-7C4BF52DAFDA}">
      <dgm:prSet/>
      <dgm:spPr/>
      <dgm:t>
        <a:bodyPr/>
        <a:lstStyle/>
        <a:p>
          <a:endParaRPr lang="en-US"/>
        </a:p>
      </dgm:t>
    </dgm:pt>
    <dgm:pt modelId="{E623E049-083D-4DB7-BB6A-A8AD3F6353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Kim et al, Autograph: Toward Automated, Distributed Worm Signature Detection, USENIX Sec ‘04</a:t>
          </a:r>
        </a:p>
      </dgm:t>
    </dgm:pt>
    <dgm:pt modelId="{8E190B42-54DA-47C5-80E0-5BEEA21CDC02}" type="parTrans" cxnId="{28C402E8-C48E-4784-B183-042183055A8B}">
      <dgm:prSet/>
      <dgm:spPr/>
      <dgm:t>
        <a:bodyPr/>
        <a:lstStyle/>
        <a:p>
          <a:endParaRPr lang="en-US"/>
        </a:p>
      </dgm:t>
    </dgm:pt>
    <dgm:pt modelId="{477A581A-EEA0-4C97-B0EF-E641F596EA28}" type="sibTrans" cxnId="{28C402E8-C48E-4784-B183-042183055A8B}">
      <dgm:prSet/>
      <dgm:spPr/>
      <dgm:t>
        <a:bodyPr/>
        <a:lstStyle/>
        <a:p>
          <a:endParaRPr lang="en-US"/>
        </a:p>
      </dgm:t>
    </dgm:pt>
    <dgm:pt modelId="{2F13EC6F-417A-41CC-AF21-63FF10BA880F}" type="pres">
      <dgm:prSet presAssocID="{F697BFA8-7B9B-420C-BFDD-3AA0431B6B4C}" presName="root" presStyleCnt="0">
        <dgm:presLayoutVars>
          <dgm:dir/>
          <dgm:resizeHandles val="exact"/>
        </dgm:presLayoutVars>
      </dgm:prSet>
      <dgm:spPr/>
    </dgm:pt>
    <dgm:pt modelId="{7DB86064-EE5B-4CB2-8E67-AB796DB83239}" type="pres">
      <dgm:prSet presAssocID="{075284F0-FAF9-4965-9E10-8F4B5027CC61}" presName="compNode" presStyleCnt="0"/>
      <dgm:spPr/>
    </dgm:pt>
    <dgm:pt modelId="{6E1C8EED-D5BA-4A0F-8852-16A4BB2019C8}" type="pres">
      <dgm:prSet presAssocID="{075284F0-FAF9-4965-9E10-8F4B5027CC61}" presName="bgRect" presStyleLbl="bgShp" presStyleIdx="0" presStyleCnt="2"/>
      <dgm:spPr/>
    </dgm:pt>
    <dgm:pt modelId="{940572BE-06F9-443E-B4A4-C2381690221B}" type="pres">
      <dgm:prSet presAssocID="{075284F0-FAF9-4965-9E10-8F4B5027CC6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itadocumenti"/>
        </a:ext>
      </dgm:extLst>
    </dgm:pt>
    <dgm:pt modelId="{7628F3FD-2372-47A6-A074-C8C4B42D217B}" type="pres">
      <dgm:prSet presAssocID="{075284F0-FAF9-4965-9E10-8F4B5027CC61}" presName="spaceRect" presStyleCnt="0"/>
      <dgm:spPr/>
    </dgm:pt>
    <dgm:pt modelId="{4E82482E-D659-45B1-BA1C-7660694B9CB0}" type="pres">
      <dgm:prSet presAssocID="{075284F0-FAF9-4965-9E10-8F4B5027CC61}" presName="parTx" presStyleLbl="revTx" presStyleIdx="0" presStyleCnt="4">
        <dgm:presLayoutVars>
          <dgm:chMax val="0"/>
          <dgm:chPref val="0"/>
        </dgm:presLayoutVars>
      </dgm:prSet>
      <dgm:spPr/>
    </dgm:pt>
    <dgm:pt modelId="{2117E209-9AA1-47B3-96C2-9843EA0591D6}" type="pres">
      <dgm:prSet presAssocID="{075284F0-FAF9-4965-9E10-8F4B5027CC61}" presName="desTx" presStyleLbl="revTx" presStyleIdx="1" presStyleCnt="4">
        <dgm:presLayoutVars/>
      </dgm:prSet>
      <dgm:spPr/>
    </dgm:pt>
    <dgm:pt modelId="{612F3FEF-4528-4B41-AFBA-492457E4458E}" type="pres">
      <dgm:prSet presAssocID="{CAD360DE-F568-46AD-9734-9590187F9CA8}" presName="sibTrans" presStyleCnt="0"/>
      <dgm:spPr/>
    </dgm:pt>
    <dgm:pt modelId="{01E4CBD4-20A9-487C-A2B4-6C4142B5AD65}" type="pres">
      <dgm:prSet presAssocID="{9E13C3FB-F828-4625-999C-89DC6D04016B}" presName="compNode" presStyleCnt="0"/>
      <dgm:spPr/>
    </dgm:pt>
    <dgm:pt modelId="{DE1C9F19-3CB0-4967-9B5B-8730AC56448E}" type="pres">
      <dgm:prSet presAssocID="{9E13C3FB-F828-4625-999C-89DC6D04016B}" presName="bgRect" presStyleLbl="bgShp" presStyleIdx="1" presStyleCnt="2"/>
      <dgm:spPr/>
    </dgm:pt>
    <dgm:pt modelId="{1AFA32B2-0FF7-4049-8F30-4C780D01F910}" type="pres">
      <dgm:prSet presAssocID="{9E13C3FB-F828-4625-999C-89DC6D04016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nger Print"/>
        </a:ext>
      </dgm:extLst>
    </dgm:pt>
    <dgm:pt modelId="{E69737FB-00DC-407A-A847-765FE0A9B6CE}" type="pres">
      <dgm:prSet presAssocID="{9E13C3FB-F828-4625-999C-89DC6D04016B}" presName="spaceRect" presStyleCnt="0"/>
      <dgm:spPr/>
    </dgm:pt>
    <dgm:pt modelId="{82E452AA-43ED-4CE5-860B-D05F9B8816BF}" type="pres">
      <dgm:prSet presAssocID="{9E13C3FB-F828-4625-999C-89DC6D04016B}" presName="parTx" presStyleLbl="revTx" presStyleIdx="2" presStyleCnt="4">
        <dgm:presLayoutVars>
          <dgm:chMax val="0"/>
          <dgm:chPref val="0"/>
        </dgm:presLayoutVars>
      </dgm:prSet>
      <dgm:spPr/>
    </dgm:pt>
    <dgm:pt modelId="{7F681331-326E-4A2D-9D93-0BA9F55E1CEC}" type="pres">
      <dgm:prSet presAssocID="{9E13C3FB-F828-4625-999C-89DC6D04016B}" presName="desTx" presStyleLbl="revTx" presStyleIdx="3" presStyleCnt="4">
        <dgm:presLayoutVars/>
      </dgm:prSet>
      <dgm:spPr/>
    </dgm:pt>
  </dgm:ptLst>
  <dgm:cxnLst>
    <dgm:cxn modelId="{A4FCD608-FEFD-4227-97E5-C7F42BEBBA0E}" srcId="{F697BFA8-7B9B-420C-BFDD-3AA0431B6B4C}" destId="{075284F0-FAF9-4965-9E10-8F4B5027CC61}" srcOrd="0" destOrd="0" parTransId="{B87A6E89-C43D-4E47-9678-049901D99BD0}" sibTransId="{CAD360DE-F568-46AD-9734-9590187F9CA8}"/>
    <dgm:cxn modelId="{B10E991A-E390-4B75-8F32-426FE12B89BC}" type="presOf" srcId="{BEDD269C-F16F-47EA-BAAF-CA6D48640131}" destId="{7F681331-326E-4A2D-9D93-0BA9F55E1CEC}" srcOrd="0" destOrd="0" presId="urn:microsoft.com/office/officeart/2018/2/layout/IconVerticalSolidList"/>
    <dgm:cxn modelId="{1671FE2E-AB93-4CF0-A673-CAB5CADF952F}" type="presOf" srcId="{F697BFA8-7B9B-420C-BFDD-3AA0431B6B4C}" destId="{2F13EC6F-417A-41CC-AF21-63FF10BA880F}" srcOrd="0" destOrd="0" presId="urn:microsoft.com/office/officeart/2018/2/layout/IconVerticalSolidList"/>
    <dgm:cxn modelId="{F87D3532-7311-4D7A-BE43-C64C86C44B7F}" srcId="{075284F0-FAF9-4965-9E10-8F4B5027CC61}" destId="{786AE916-0A66-46C8-8362-0462D9067C1F}" srcOrd="0" destOrd="0" parTransId="{70209FB3-6806-4CDD-A127-84BE343F9478}" sibTransId="{E978D6A8-B6F8-45FA-8C16-06F7D50086E8}"/>
    <dgm:cxn modelId="{81B7D832-E6E7-45FE-AB22-78BAF19839FF}" type="presOf" srcId="{075284F0-FAF9-4965-9E10-8F4B5027CC61}" destId="{4E82482E-D659-45B1-BA1C-7660694B9CB0}" srcOrd="0" destOrd="0" presId="urn:microsoft.com/office/officeart/2018/2/layout/IconVerticalSolidList"/>
    <dgm:cxn modelId="{36927B4B-668E-4D07-95D2-7C4BF52DAFDA}" srcId="{9E13C3FB-F828-4625-999C-89DC6D04016B}" destId="{BEDD269C-F16F-47EA-BAAF-CA6D48640131}" srcOrd="0" destOrd="0" parTransId="{32F9095A-1D88-4C8E-8268-8EEE56A1BF45}" sibTransId="{BAA91BD2-C95E-4122-BB9B-FC008145C29D}"/>
    <dgm:cxn modelId="{D0E6DF5B-49EB-4601-8B9F-D813ABB76848}" type="presOf" srcId="{9E13C3FB-F828-4625-999C-89DC6D04016B}" destId="{82E452AA-43ED-4CE5-860B-D05F9B8816BF}" srcOrd="0" destOrd="0" presId="urn:microsoft.com/office/officeart/2018/2/layout/IconVerticalSolidList"/>
    <dgm:cxn modelId="{DAC5126B-8274-4C15-9A8C-18B75A2BCEF1}" srcId="{F697BFA8-7B9B-420C-BFDD-3AA0431B6B4C}" destId="{9E13C3FB-F828-4625-999C-89DC6D04016B}" srcOrd="1" destOrd="0" parTransId="{E9C14265-6807-4E17-BC4F-E693A84BEFBC}" sibTransId="{E297B805-0385-440F-AA89-08D3C4AC4701}"/>
    <dgm:cxn modelId="{3C3356A9-E60D-486D-ACAB-725CF3759225}" type="presOf" srcId="{E623E049-083D-4DB7-BB6A-A8AD3F6353F1}" destId="{7F681331-326E-4A2D-9D93-0BA9F55E1CEC}" srcOrd="0" destOrd="1" presId="urn:microsoft.com/office/officeart/2018/2/layout/IconVerticalSolidList"/>
    <dgm:cxn modelId="{5B69EAC6-88A5-42B4-BA1F-3B934C3C9D89}" type="presOf" srcId="{786AE916-0A66-46C8-8362-0462D9067C1F}" destId="{2117E209-9AA1-47B3-96C2-9843EA0591D6}" srcOrd="0" destOrd="0" presId="urn:microsoft.com/office/officeart/2018/2/layout/IconVerticalSolidList"/>
    <dgm:cxn modelId="{28C402E8-C48E-4784-B183-042183055A8B}" srcId="{9E13C3FB-F828-4625-999C-89DC6D04016B}" destId="{E623E049-083D-4DB7-BB6A-A8AD3F6353F1}" srcOrd="1" destOrd="0" parTransId="{8E190B42-54DA-47C5-80E0-5BEEA21CDC02}" sibTransId="{477A581A-EEA0-4C97-B0EF-E641F596EA28}"/>
    <dgm:cxn modelId="{0264A821-1351-4DDE-9F16-69E3C07B763A}" type="presParOf" srcId="{2F13EC6F-417A-41CC-AF21-63FF10BA880F}" destId="{7DB86064-EE5B-4CB2-8E67-AB796DB83239}" srcOrd="0" destOrd="0" presId="urn:microsoft.com/office/officeart/2018/2/layout/IconVerticalSolidList"/>
    <dgm:cxn modelId="{09DD8516-64CA-40F2-97B8-8385F8D027C5}" type="presParOf" srcId="{7DB86064-EE5B-4CB2-8E67-AB796DB83239}" destId="{6E1C8EED-D5BA-4A0F-8852-16A4BB2019C8}" srcOrd="0" destOrd="0" presId="urn:microsoft.com/office/officeart/2018/2/layout/IconVerticalSolidList"/>
    <dgm:cxn modelId="{A12313EA-B0E3-48D8-82AF-243D2E2F4C54}" type="presParOf" srcId="{7DB86064-EE5B-4CB2-8E67-AB796DB83239}" destId="{940572BE-06F9-443E-B4A4-C2381690221B}" srcOrd="1" destOrd="0" presId="urn:microsoft.com/office/officeart/2018/2/layout/IconVerticalSolidList"/>
    <dgm:cxn modelId="{92056BB0-9C57-4313-A7A2-31A6468B251A}" type="presParOf" srcId="{7DB86064-EE5B-4CB2-8E67-AB796DB83239}" destId="{7628F3FD-2372-47A6-A074-C8C4B42D217B}" srcOrd="2" destOrd="0" presId="urn:microsoft.com/office/officeart/2018/2/layout/IconVerticalSolidList"/>
    <dgm:cxn modelId="{1BBB8A08-71C6-4F0A-88F8-B5F414440D6F}" type="presParOf" srcId="{7DB86064-EE5B-4CB2-8E67-AB796DB83239}" destId="{4E82482E-D659-45B1-BA1C-7660694B9CB0}" srcOrd="3" destOrd="0" presId="urn:microsoft.com/office/officeart/2018/2/layout/IconVerticalSolidList"/>
    <dgm:cxn modelId="{4ABC9B69-729C-46C6-A51F-C02359C3C4F4}" type="presParOf" srcId="{7DB86064-EE5B-4CB2-8E67-AB796DB83239}" destId="{2117E209-9AA1-47B3-96C2-9843EA0591D6}" srcOrd="4" destOrd="0" presId="urn:microsoft.com/office/officeart/2018/2/layout/IconVerticalSolidList"/>
    <dgm:cxn modelId="{4753B5F8-4D04-4633-AE0D-C4EC1B3DAB2B}" type="presParOf" srcId="{2F13EC6F-417A-41CC-AF21-63FF10BA880F}" destId="{612F3FEF-4528-4B41-AFBA-492457E4458E}" srcOrd="1" destOrd="0" presId="urn:microsoft.com/office/officeart/2018/2/layout/IconVerticalSolidList"/>
    <dgm:cxn modelId="{838377A5-F76D-44BF-B47C-4110C1EBCDDE}" type="presParOf" srcId="{2F13EC6F-417A-41CC-AF21-63FF10BA880F}" destId="{01E4CBD4-20A9-487C-A2B4-6C4142B5AD65}" srcOrd="2" destOrd="0" presId="urn:microsoft.com/office/officeart/2018/2/layout/IconVerticalSolidList"/>
    <dgm:cxn modelId="{90980D02-BE47-4FE0-834A-3D49227722FC}" type="presParOf" srcId="{01E4CBD4-20A9-487C-A2B4-6C4142B5AD65}" destId="{DE1C9F19-3CB0-4967-9B5B-8730AC56448E}" srcOrd="0" destOrd="0" presId="urn:microsoft.com/office/officeart/2018/2/layout/IconVerticalSolidList"/>
    <dgm:cxn modelId="{2AF67506-C171-4010-86A5-15551191DA53}" type="presParOf" srcId="{01E4CBD4-20A9-487C-A2B4-6C4142B5AD65}" destId="{1AFA32B2-0FF7-4049-8F30-4C780D01F910}" srcOrd="1" destOrd="0" presId="urn:microsoft.com/office/officeart/2018/2/layout/IconVerticalSolidList"/>
    <dgm:cxn modelId="{2C092998-F0EB-4296-ADB1-89828167C782}" type="presParOf" srcId="{01E4CBD4-20A9-487C-A2B4-6C4142B5AD65}" destId="{E69737FB-00DC-407A-A847-765FE0A9B6CE}" srcOrd="2" destOrd="0" presId="urn:microsoft.com/office/officeart/2018/2/layout/IconVerticalSolidList"/>
    <dgm:cxn modelId="{DAE64F64-164E-431B-AB1B-F7F45AEBAF5D}" type="presParOf" srcId="{01E4CBD4-20A9-487C-A2B4-6C4142B5AD65}" destId="{82E452AA-43ED-4CE5-860B-D05F9B8816BF}" srcOrd="3" destOrd="0" presId="urn:microsoft.com/office/officeart/2018/2/layout/IconVerticalSolidList"/>
    <dgm:cxn modelId="{94E0ABE0-0F9F-456F-A9C8-B8F819A2742C}" type="presParOf" srcId="{01E4CBD4-20A9-487C-A2B4-6C4142B5AD65}" destId="{7F681331-326E-4A2D-9D93-0BA9F55E1CE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7510A98-5D4A-474D-AFC6-C68EB102ECE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3DDBD1-8D2A-4649-A607-49E2E00DED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Assume there exists some (relatively) unique invariant bitstring W across all instances of a particular worm (true today, not tomorrow...)</a:t>
          </a:r>
        </a:p>
      </dgm:t>
    </dgm:pt>
    <dgm:pt modelId="{9B493968-D20C-40CE-843A-D5931C59F4DC}" type="parTrans" cxnId="{CC70D1B3-A949-48B9-958F-A623B1B26F87}">
      <dgm:prSet/>
      <dgm:spPr/>
      <dgm:t>
        <a:bodyPr/>
        <a:lstStyle/>
        <a:p>
          <a:endParaRPr lang="en-US"/>
        </a:p>
      </dgm:t>
    </dgm:pt>
    <dgm:pt modelId="{27284B08-D60A-4AD7-B537-84F575E9CDFC}" type="sibTrans" cxnId="{CC70D1B3-A949-48B9-958F-A623B1B26F87}">
      <dgm:prSet/>
      <dgm:spPr/>
      <dgm:t>
        <a:bodyPr/>
        <a:lstStyle/>
        <a:p>
          <a:endParaRPr lang="en-US"/>
        </a:p>
      </dgm:t>
    </dgm:pt>
    <dgm:pt modelId="{CC36F220-3AD3-4745-AACE-6F2FF75D1E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Two consequences</a:t>
          </a:r>
        </a:p>
      </dgm:t>
    </dgm:pt>
    <dgm:pt modelId="{AC327F7F-35E8-44BC-BF4B-081EE64BFB69}" type="parTrans" cxnId="{7F8FEB78-CECF-409B-90F7-0D47ABDDD2D3}">
      <dgm:prSet/>
      <dgm:spPr/>
      <dgm:t>
        <a:bodyPr/>
        <a:lstStyle/>
        <a:p>
          <a:endParaRPr lang="en-US"/>
        </a:p>
      </dgm:t>
    </dgm:pt>
    <dgm:pt modelId="{EF652BF9-9270-4097-B77D-89590369985B}" type="sibTrans" cxnId="{7F8FEB78-CECF-409B-90F7-0D47ABDDD2D3}">
      <dgm:prSet/>
      <dgm:spPr/>
      <dgm:t>
        <a:bodyPr/>
        <a:lstStyle/>
        <a:p>
          <a:endParaRPr lang="en-US"/>
        </a:p>
      </dgm:t>
    </dgm:pt>
    <dgm:pt modelId="{C9F38AB4-48F5-4EAA-AE3E-B42F6E4D52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Content Prevalence: W will be more common in traffic than other bitstrings of the same length</a:t>
          </a:r>
        </a:p>
      </dgm:t>
    </dgm:pt>
    <dgm:pt modelId="{851B4398-DD5F-4C4E-AA02-C1B326F238C9}" type="parTrans" cxnId="{1E18243F-8070-4D2B-BFA1-C5536C5DA7F7}">
      <dgm:prSet/>
      <dgm:spPr/>
      <dgm:t>
        <a:bodyPr/>
        <a:lstStyle/>
        <a:p>
          <a:endParaRPr lang="en-US"/>
        </a:p>
      </dgm:t>
    </dgm:pt>
    <dgm:pt modelId="{98213356-2E37-4FCD-A974-3CFF3F61D8EC}" type="sibTrans" cxnId="{1E18243F-8070-4D2B-BFA1-C5536C5DA7F7}">
      <dgm:prSet/>
      <dgm:spPr/>
      <dgm:t>
        <a:bodyPr/>
        <a:lstStyle/>
        <a:p>
          <a:endParaRPr lang="en-US"/>
        </a:p>
      </dgm:t>
    </dgm:pt>
    <dgm:pt modelId="{ED24E6BF-082C-45FF-9AB6-F0503631A5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Address Dispersion: the set of packets containing W will address a disproportionate number of distinct sources and destinations</a:t>
          </a:r>
        </a:p>
      </dgm:t>
    </dgm:pt>
    <dgm:pt modelId="{2E546AD8-6605-4A84-BD20-A40BDD7252FC}" type="parTrans" cxnId="{3DA0B32F-033E-49CB-A0F4-6778F49D54DC}">
      <dgm:prSet/>
      <dgm:spPr/>
      <dgm:t>
        <a:bodyPr/>
        <a:lstStyle/>
        <a:p>
          <a:endParaRPr lang="en-US"/>
        </a:p>
      </dgm:t>
    </dgm:pt>
    <dgm:pt modelId="{41CB4199-9691-467E-B091-ECE565783EF8}" type="sibTrans" cxnId="{3DA0B32F-033E-49CB-A0F4-6778F49D54DC}">
      <dgm:prSet/>
      <dgm:spPr/>
      <dgm:t>
        <a:bodyPr/>
        <a:lstStyle/>
        <a:p>
          <a:endParaRPr lang="en-US"/>
        </a:p>
      </dgm:t>
    </dgm:pt>
    <dgm:pt modelId="{892932D9-8F12-49E9-B366-2985F8DC52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Content sifting: find W’s with high content prevalence and high address dispersion and drop that traffic</a:t>
          </a:r>
        </a:p>
      </dgm:t>
    </dgm:pt>
    <dgm:pt modelId="{06C11218-5E12-4C79-BBF7-ECE8FD8C8D00}" type="parTrans" cxnId="{26FEED42-F970-4A74-910F-1CBB728F2703}">
      <dgm:prSet/>
      <dgm:spPr/>
      <dgm:t>
        <a:bodyPr/>
        <a:lstStyle/>
        <a:p>
          <a:endParaRPr lang="en-US"/>
        </a:p>
      </dgm:t>
    </dgm:pt>
    <dgm:pt modelId="{D31E24CF-8D57-40B6-BF0E-33C197572DEE}" type="sibTrans" cxnId="{26FEED42-F970-4A74-910F-1CBB728F2703}">
      <dgm:prSet/>
      <dgm:spPr/>
      <dgm:t>
        <a:bodyPr/>
        <a:lstStyle/>
        <a:p>
          <a:endParaRPr lang="en-US"/>
        </a:p>
      </dgm:t>
    </dgm:pt>
    <dgm:pt modelId="{49AA2038-0398-4CC2-8EBB-72A94A7535D6}" type="pres">
      <dgm:prSet presAssocID="{B7510A98-5D4A-474D-AFC6-C68EB102ECE2}" presName="root" presStyleCnt="0">
        <dgm:presLayoutVars>
          <dgm:dir/>
          <dgm:resizeHandles val="exact"/>
        </dgm:presLayoutVars>
      </dgm:prSet>
      <dgm:spPr/>
    </dgm:pt>
    <dgm:pt modelId="{CB2A6603-65A5-4B09-8F06-51D80DE957FB}" type="pres">
      <dgm:prSet presAssocID="{483DDBD1-8D2A-4649-A607-49E2E00DED29}" presName="compNode" presStyleCnt="0"/>
      <dgm:spPr/>
    </dgm:pt>
    <dgm:pt modelId="{1C0070CB-8621-4356-A7DF-B286E9B44D79}" type="pres">
      <dgm:prSet presAssocID="{483DDBD1-8D2A-4649-A607-49E2E00DED29}" presName="bgRect" presStyleLbl="bgShp" presStyleIdx="0" presStyleCnt="3"/>
      <dgm:spPr/>
    </dgm:pt>
    <dgm:pt modelId="{19CEE1F8-573A-4B2A-A78E-5D145EAFEC08}" type="pres">
      <dgm:prSet presAssocID="{483DDBD1-8D2A-4649-A607-49E2E00DED2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A57F0547-CEA4-4510-804E-7F1633AD4AD0}" type="pres">
      <dgm:prSet presAssocID="{483DDBD1-8D2A-4649-A607-49E2E00DED29}" presName="spaceRect" presStyleCnt="0"/>
      <dgm:spPr/>
    </dgm:pt>
    <dgm:pt modelId="{6AB8F8C2-55E9-4938-9E86-ABE2E17D0BD4}" type="pres">
      <dgm:prSet presAssocID="{483DDBD1-8D2A-4649-A607-49E2E00DED29}" presName="parTx" presStyleLbl="revTx" presStyleIdx="0" presStyleCnt="4">
        <dgm:presLayoutVars>
          <dgm:chMax val="0"/>
          <dgm:chPref val="0"/>
        </dgm:presLayoutVars>
      </dgm:prSet>
      <dgm:spPr/>
    </dgm:pt>
    <dgm:pt modelId="{A29FB4D9-B2D0-4950-9B1C-693E01F7E0F0}" type="pres">
      <dgm:prSet presAssocID="{27284B08-D60A-4AD7-B537-84F575E9CDFC}" presName="sibTrans" presStyleCnt="0"/>
      <dgm:spPr/>
    </dgm:pt>
    <dgm:pt modelId="{C47984E5-65CB-45C2-8158-E2C584A57C40}" type="pres">
      <dgm:prSet presAssocID="{CC36F220-3AD3-4745-AACE-6F2FF75D1E22}" presName="compNode" presStyleCnt="0"/>
      <dgm:spPr/>
    </dgm:pt>
    <dgm:pt modelId="{766BB61E-2256-4972-A48C-A1FBD5BC0373}" type="pres">
      <dgm:prSet presAssocID="{CC36F220-3AD3-4745-AACE-6F2FF75D1E22}" presName="bgRect" presStyleLbl="bgShp" presStyleIdx="1" presStyleCnt="3"/>
      <dgm:spPr/>
    </dgm:pt>
    <dgm:pt modelId="{810327B7-E26D-40DB-9703-8C01F5F964AC}" type="pres">
      <dgm:prSet presAssocID="{CC36F220-3AD3-4745-AACE-6F2FF75D1E2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sconnesso"/>
        </a:ext>
      </dgm:extLst>
    </dgm:pt>
    <dgm:pt modelId="{A67EC64C-35D4-4C67-99B6-22CE0C445677}" type="pres">
      <dgm:prSet presAssocID="{CC36F220-3AD3-4745-AACE-6F2FF75D1E22}" presName="spaceRect" presStyleCnt="0"/>
      <dgm:spPr/>
    </dgm:pt>
    <dgm:pt modelId="{12A007AC-269C-4A47-8F5E-1A704662BA17}" type="pres">
      <dgm:prSet presAssocID="{CC36F220-3AD3-4745-AACE-6F2FF75D1E22}" presName="parTx" presStyleLbl="revTx" presStyleIdx="1" presStyleCnt="4">
        <dgm:presLayoutVars>
          <dgm:chMax val="0"/>
          <dgm:chPref val="0"/>
        </dgm:presLayoutVars>
      </dgm:prSet>
      <dgm:spPr/>
    </dgm:pt>
    <dgm:pt modelId="{EE965001-E0E4-4442-B719-6434C34C2573}" type="pres">
      <dgm:prSet presAssocID="{CC36F220-3AD3-4745-AACE-6F2FF75D1E22}" presName="desTx" presStyleLbl="revTx" presStyleIdx="2" presStyleCnt="4">
        <dgm:presLayoutVars/>
      </dgm:prSet>
      <dgm:spPr/>
    </dgm:pt>
    <dgm:pt modelId="{C9F622B9-90D8-470C-A226-072679A9D041}" type="pres">
      <dgm:prSet presAssocID="{EF652BF9-9270-4097-B77D-89590369985B}" presName="sibTrans" presStyleCnt="0"/>
      <dgm:spPr/>
    </dgm:pt>
    <dgm:pt modelId="{5FF4C7B2-1652-4259-B55F-6B3FE2A113B1}" type="pres">
      <dgm:prSet presAssocID="{892932D9-8F12-49E9-B366-2985F8DC52A8}" presName="compNode" presStyleCnt="0"/>
      <dgm:spPr/>
    </dgm:pt>
    <dgm:pt modelId="{51E7AC84-3EEC-4B8F-9CE0-D544FC4643C4}" type="pres">
      <dgm:prSet presAssocID="{892932D9-8F12-49E9-B366-2985F8DC52A8}" presName="bgRect" presStyleLbl="bgShp" presStyleIdx="2" presStyleCnt="3"/>
      <dgm:spPr/>
    </dgm:pt>
    <dgm:pt modelId="{11E7339A-1FC3-411B-96D9-6DF353967362}" type="pres">
      <dgm:prSet presAssocID="{892932D9-8F12-49E9-B366-2985F8DC52A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AA9276D2-32FA-4EAD-BBBD-D5E43FD42B83}" type="pres">
      <dgm:prSet presAssocID="{892932D9-8F12-49E9-B366-2985F8DC52A8}" presName="spaceRect" presStyleCnt="0"/>
      <dgm:spPr/>
    </dgm:pt>
    <dgm:pt modelId="{AD443A16-8E2F-4D2A-8C24-77BC2D281B41}" type="pres">
      <dgm:prSet presAssocID="{892932D9-8F12-49E9-B366-2985F8DC52A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EF7F212-B9D3-40DC-AA4B-19FD192B46A0}" type="presOf" srcId="{CC36F220-3AD3-4745-AACE-6F2FF75D1E22}" destId="{12A007AC-269C-4A47-8F5E-1A704662BA17}" srcOrd="0" destOrd="0" presId="urn:microsoft.com/office/officeart/2018/2/layout/IconVerticalSolidList"/>
    <dgm:cxn modelId="{3DA0B32F-033E-49CB-A0F4-6778F49D54DC}" srcId="{CC36F220-3AD3-4745-AACE-6F2FF75D1E22}" destId="{ED24E6BF-082C-45FF-9AB6-F0503631A5D3}" srcOrd="1" destOrd="0" parTransId="{2E546AD8-6605-4A84-BD20-A40BDD7252FC}" sibTransId="{41CB4199-9691-467E-B091-ECE565783EF8}"/>
    <dgm:cxn modelId="{1E18243F-8070-4D2B-BFA1-C5536C5DA7F7}" srcId="{CC36F220-3AD3-4745-AACE-6F2FF75D1E22}" destId="{C9F38AB4-48F5-4EAA-AE3E-B42F6E4D5250}" srcOrd="0" destOrd="0" parTransId="{851B4398-DD5F-4C4E-AA02-C1B326F238C9}" sibTransId="{98213356-2E37-4FCD-A974-3CFF3F61D8EC}"/>
    <dgm:cxn modelId="{26FEED42-F970-4A74-910F-1CBB728F2703}" srcId="{B7510A98-5D4A-474D-AFC6-C68EB102ECE2}" destId="{892932D9-8F12-49E9-B366-2985F8DC52A8}" srcOrd="2" destOrd="0" parTransId="{06C11218-5E12-4C79-BBF7-ECE8FD8C8D00}" sibTransId="{D31E24CF-8D57-40B6-BF0E-33C197572DEE}"/>
    <dgm:cxn modelId="{F668D449-7074-416B-BD41-F0C3999F6264}" type="presOf" srcId="{483DDBD1-8D2A-4649-A607-49E2E00DED29}" destId="{6AB8F8C2-55E9-4938-9E86-ABE2E17D0BD4}" srcOrd="0" destOrd="0" presId="urn:microsoft.com/office/officeart/2018/2/layout/IconVerticalSolidList"/>
    <dgm:cxn modelId="{FECC2876-7639-42B4-905C-1FD555CB7F1D}" type="presOf" srcId="{892932D9-8F12-49E9-B366-2985F8DC52A8}" destId="{AD443A16-8E2F-4D2A-8C24-77BC2D281B41}" srcOrd="0" destOrd="0" presId="urn:microsoft.com/office/officeart/2018/2/layout/IconVerticalSolidList"/>
    <dgm:cxn modelId="{7F8FEB78-CECF-409B-90F7-0D47ABDDD2D3}" srcId="{B7510A98-5D4A-474D-AFC6-C68EB102ECE2}" destId="{CC36F220-3AD3-4745-AACE-6F2FF75D1E22}" srcOrd="1" destOrd="0" parTransId="{AC327F7F-35E8-44BC-BF4B-081EE64BFB69}" sibTransId="{EF652BF9-9270-4097-B77D-89590369985B}"/>
    <dgm:cxn modelId="{CC70D1B3-A949-48B9-958F-A623B1B26F87}" srcId="{B7510A98-5D4A-474D-AFC6-C68EB102ECE2}" destId="{483DDBD1-8D2A-4649-A607-49E2E00DED29}" srcOrd="0" destOrd="0" parTransId="{9B493968-D20C-40CE-843A-D5931C59F4DC}" sibTransId="{27284B08-D60A-4AD7-B537-84F575E9CDFC}"/>
    <dgm:cxn modelId="{7B1D21E6-90F2-4E29-89AE-B85E3CD00602}" type="presOf" srcId="{B7510A98-5D4A-474D-AFC6-C68EB102ECE2}" destId="{49AA2038-0398-4CC2-8EBB-72A94A7535D6}" srcOrd="0" destOrd="0" presId="urn:microsoft.com/office/officeart/2018/2/layout/IconVerticalSolidList"/>
    <dgm:cxn modelId="{26710BF6-1C15-4ECD-AE1E-F85490B9757F}" type="presOf" srcId="{C9F38AB4-48F5-4EAA-AE3E-B42F6E4D5250}" destId="{EE965001-E0E4-4442-B719-6434C34C2573}" srcOrd="0" destOrd="0" presId="urn:microsoft.com/office/officeart/2018/2/layout/IconVerticalSolidList"/>
    <dgm:cxn modelId="{987D1CFF-3457-43FD-B844-6964A51D57BC}" type="presOf" srcId="{ED24E6BF-082C-45FF-9AB6-F0503631A5D3}" destId="{EE965001-E0E4-4442-B719-6434C34C2573}" srcOrd="0" destOrd="1" presId="urn:microsoft.com/office/officeart/2018/2/layout/IconVerticalSolidList"/>
    <dgm:cxn modelId="{A71DF88F-0F67-4147-9984-95D3A9EC5E26}" type="presParOf" srcId="{49AA2038-0398-4CC2-8EBB-72A94A7535D6}" destId="{CB2A6603-65A5-4B09-8F06-51D80DE957FB}" srcOrd="0" destOrd="0" presId="urn:microsoft.com/office/officeart/2018/2/layout/IconVerticalSolidList"/>
    <dgm:cxn modelId="{236AD654-AD52-4B88-ADAB-F689970CD7A4}" type="presParOf" srcId="{CB2A6603-65A5-4B09-8F06-51D80DE957FB}" destId="{1C0070CB-8621-4356-A7DF-B286E9B44D79}" srcOrd="0" destOrd="0" presId="urn:microsoft.com/office/officeart/2018/2/layout/IconVerticalSolidList"/>
    <dgm:cxn modelId="{AB230DF2-66FD-4ACC-8D91-773F68716429}" type="presParOf" srcId="{CB2A6603-65A5-4B09-8F06-51D80DE957FB}" destId="{19CEE1F8-573A-4B2A-A78E-5D145EAFEC08}" srcOrd="1" destOrd="0" presId="urn:microsoft.com/office/officeart/2018/2/layout/IconVerticalSolidList"/>
    <dgm:cxn modelId="{B3AF72AC-9D13-4A33-A0C1-0AE30D453E38}" type="presParOf" srcId="{CB2A6603-65A5-4B09-8F06-51D80DE957FB}" destId="{A57F0547-CEA4-4510-804E-7F1633AD4AD0}" srcOrd="2" destOrd="0" presId="urn:microsoft.com/office/officeart/2018/2/layout/IconVerticalSolidList"/>
    <dgm:cxn modelId="{2EC9E7B4-AE33-4DE8-83A1-499114D075B1}" type="presParOf" srcId="{CB2A6603-65A5-4B09-8F06-51D80DE957FB}" destId="{6AB8F8C2-55E9-4938-9E86-ABE2E17D0BD4}" srcOrd="3" destOrd="0" presId="urn:microsoft.com/office/officeart/2018/2/layout/IconVerticalSolidList"/>
    <dgm:cxn modelId="{4D40EA3C-A8A1-4C9D-94F4-59FAA18337CD}" type="presParOf" srcId="{49AA2038-0398-4CC2-8EBB-72A94A7535D6}" destId="{A29FB4D9-B2D0-4950-9B1C-693E01F7E0F0}" srcOrd="1" destOrd="0" presId="urn:microsoft.com/office/officeart/2018/2/layout/IconVerticalSolidList"/>
    <dgm:cxn modelId="{33F7CB1E-91A5-42DF-BE58-4D71366F4162}" type="presParOf" srcId="{49AA2038-0398-4CC2-8EBB-72A94A7535D6}" destId="{C47984E5-65CB-45C2-8158-E2C584A57C40}" srcOrd="2" destOrd="0" presId="urn:microsoft.com/office/officeart/2018/2/layout/IconVerticalSolidList"/>
    <dgm:cxn modelId="{0F6D3514-6D5D-47A8-AB43-E81808751212}" type="presParOf" srcId="{C47984E5-65CB-45C2-8158-E2C584A57C40}" destId="{766BB61E-2256-4972-A48C-A1FBD5BC0373}" srcOrd="0" destOrd="0" presId="urn:microsoft.com/office/officeart/2018/2/layout/IconVerticalSolidList"/>
    <dgm:cxn modelId="{157B87D9-E3AD-40CA-88A9-8BF4E14F800F}" type="presParOf" srcId="{C47984E5-65CB-45C2-8158-E2C584A57C40}" destId="{810327B7-E26D-40DB-9703-8C01F5F964AC}" srcOrd="1" destOrd="0" presId="urn:microsoft.com/office/officeart/2018/2/layout/IconVerticalSolidList"/>
    <dgm:cxn modelId="{63117AA7-C4DC-4184-9839-8E38D3DB4B92}" type="presParOf" srcId="{C47984E5-65CB-45C2-8158-E2C584A57C40}" destId="{A67EC64C-35D4-4C67-99B6-22CE0C445677}" srcOrd="2" destOrd="0" presId="urn:microsoft.com/office/officeart/2018/2/layout/IconVerticalSolidList"/>
    <dgm:cxn modelId="{8F83BF45-9A46-40E6-88A1-A31EC34291AA}" type="presParOf" srcId="{C47984E5-65CB-45C2-8158-E2C584A57C40}" destId="{12A007AC-269C-4A47-8F5E-1A704662BA17}" srcOrd="3" destOrd="0" presId="urn:microsoft.com/office/officeart/2018/2/layout/IconVerticalSolidList"/>
    <dgm:cxn modelId="{4EC85FF7-05DA-4787-BDCC-43332D127069}" type="presParOf" srcId="{C47984E5-65CB-45C2-8158-E2C584A57C40}" destId="{EE965001-E0E4-4442-B719-6434C34C2573}" srcOrd="4" destOrd="0" presId="urn:microsoft.com/office/officeart/2018/2/layout/IconVerticalSolidList"/>
    <dgm:cxn modelId="{392563F8-12C5-4E80-9C55-AAF408F41CC0}" type="presParOf" srcId="{49AA2038-0398-4CC2-8EBB-72A94A7535D6}" destId="{C9F622B9-90D8-470C-A226-072679A9D041}" srcOrd="3" destOrd="0" presId="urn:microsoft.com/office/officeart/2018/2/layout/IconVerticalSolidList"/>
    <dgm:cxn modelId="{CC65AA41-E23B-4052-B995-9C1EC606E6CB}" type="presParOf" srcId="{49AA2038-0398-4CC2-8EBB-72A94A7535D6}" destId="{5FF4C7B2-1652-4259-B55F-6B3FE2A113B1}" srcOrd="4" destOrd="0" presId="urn:microsoft.com/office/officeart/2018/2/layout/IconVerticalSolidList"/>
    <dgm:cxn modelId="{EAB8617D-384A-440B-8895-6FDA148E0535}" type="presParOf" srcId="{5FF4C7B2-1652-4259-B55F-6B3FE2A113B1}" destId="{51E7AC84-3EEC-4B8F-9CE0-D544FC4643C4}" srcOrd="0" destOrd="0" presId="urn:microsoft.com/office/officeart/2018/2/layout/IconVerticalSolidList"/>
    <dgm:cxn modelId="{D1699F2C-EDCB-4AE2-B7D6-709D02B34658}" type="presParOf" srcId="{5FF4C7B2-1652-4259-B55F-6B3FE2A113B1}" destId="{11E7339A-1FC3-411B-96D9-6DF353967362}" srcOrd="1" destOrd="0" presId="urn:microsoft.com/office/officeart/2018/2/layout/IconVerticalSolidList"/>
    <dgm:cxn modelId="{297F6A60-E4FC-414F-BBCB-2F9EAC6F6593}" type="presParOf" srcId="{5FF4C7B2-1652-4259-B55F-6B3FE2A113B1}" destId="{AA9276D2-32FA-4EAD-BBBD-D5E43FD42B83}" srcOrd="2" destOrd="0" presId="urn:microsoft.com/office/officeart/2018/2/layout/IconVerticalSolidList"/>
    <dgm:cxn modelId="{9A73B23B-5EF7-4AE7-B68E-310471910672}" type="presParOf" srcId="{5FF4C7B2-1652-4259-B55F-6B3FE2A113B1}" destId="{AD443A16-8E2F-4D2A-8C24-77BC2D281B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CD6FC47-5514-473B-BCB2-03C81B7A8FF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869655E-8839-4C3E-8091-453958F1FF5B}">
      <dgm:prSet/>
      <dgm:spPr/>
      <dgm:t>
        <a:bodyPr/>
        <a:lstStyle/>
        <a:p>
          <a:r>
            <a:rPr lang="en-US"/>
            <a:t>Computation</a:t>
          </a:r>
        </a:p>
      </dgm:t>
    </dgm:pt>
    <dgm:pt modelId="{7D351E79-95F8-4E10-8602-1430FF95E4DA}" type="parTrans" cxnId="{C1B0E43C-5628-4B97-9295-913452D0DF83}">
      <dgm:prSet/>
      <dgm:spPr/>
      <dgm:t>
        <a:bodyPr/>
        <a:lstStyle/>
        <a:p>
          <a:endParaRPr lang="en-US"/>
        </a:p>
      </dgm:t>
    </dgm:pt>
    <dgm:pt modelId="{D7FAB37A-6A03-4F95-8052-F8F452343172}" type="sibTrans" cxnId="{C1B0E43C-5628-4B97-9295-913452D0DF83}">
      <dgm:prSet/>
      <dgm:spPr/>
      <dgm:t>
        <a:bodyPr/>
        <a:lstStyle/>
        <a:p>
          <a:endParaRPr lang="en-US"/>
        </a:p>
      </dgm:t>
    </dgm:pt>
    <dgm:pt modelId="{6B2471E6-966E-4241-8E57-E415BBB0F437}">
      <dgm:prSet/>
      <dgm:spPr/>
      <dgm:t>
        <a:bodyPr/>
        <a:lstStyle/>
        <a:p>
          <a:r>
            <a:rPr lang="en-US"/>
            <a:t>To support a 1Gbps line rate we have 12us to process each packet, at 10Gbps 1.2us, at 40Gbps…</a:t>
          </a:r>
        </a:p>
      </dgm:t>
    </dgm:pt>
    <dgm:pt modelId="{14FB1022-31FD-413D-875B-A84124CC57DA}" type="parTrans" cxnId="{7100D06E-434D-469B-BFD2-8CC6BC66AE15}">
      <dgm:prSet/>
      <dgm:spPr/>
      <dgm:t>
        <a:bodyPr/>
        <a:lstStyle/>
        <a:p>
          <a:endParaRPr lang="en-US"/>
        </a:p>
      </dgm:t>
    </dgm:pt>
    <dgm:pt modelId="{63D11C0F-F9C3-4625-8A91-0F72FEDF5DDD}" type="sibTrans" cxnId="{7100D06E-434D-469B-BFD2-8CC6BC66AE15}">
      <dgm:prSet/>
      <dgm:spPr/>
      <dgm:t>
        <a:bodyPr/>
        <a:lstStyle/>
        <a:p>
          <a:endParaRPr lang="en-US"/>
        </a:p>
      </dgm:t>
    </dgm:pt>
    <dgm:pt modelId="{586E74C1-BB6A-47BD-A8AF-8CCF809C8C45}">
      <dgm:prSet/>
      <dgm:spPr/>
      <dgm:t>
        <a:bodyPr/>
        <a:lstStyle/>
        <a:p>
          <a:r>
            <a:rPr lang="en-US"/>
            <a:t>Dominated by memory references; state expensive</a:t>
          </a:r>
        </a:p>
      </dgm:t>
    </dgm:pt>
    <dgm:pt modelId="{05ABC025-4AFD-4458-B62C-FBD483867B32}" type="parTrans" cxnId="{C46FF4BC-D67B-42E1-8652-E073C4BD2141}">
      <dgm:prSet/>
      <dgm:spPr/>
      <dgm:t>
        <a:bodyPr/>
        <a:lstStyle/>
        <a:p>
          <a:endParaRPr lang="en-US"/>
        </a:p>
      </dgm:t>
    </dgm:pt>
    <dgm:pt modelId="{796B7BF1-ED21-48EA-A432-B546DD7291CE}" type="sibTrans" cxnId="{C46FF4BC-D67B-42E1-8652-E073C4BD2141}">
      <dgm:prSet/>
      <dgm:spPr/>
      <dgm:t>
        <a:bodyPr/>
        <a:lstStyle/>
        <a:p>
          <a:endParaRPr lang="en-US"/>
        </a:p>
      </dgm:t>
    </dgm:pt>
    <dgm:pt modelId="{7429E125-E6FA-4545-9B4B-96EFE9882967}">
      <dgm:prSet/>
      <dgm:spPr/>
      <dgm:t>
        <a:bodyPr/>
        <a:lstStyle/>
        <a:p>
          <a:r>
            <a:rPr lang="en-US"/>
            <a:t>Content sifting requires looking at every byte in a packet</a:t>
          </a:r>
        </a:p>
      </dgm:t>
    </dgm:pt>
    <dgm:pt modelId="{3FEA1210-AAAF-40CF-855C-6CE715544A07}" type="parTrans" cxnId="{BB270DD9-6DD8-4158-895B-AFEE83137F33}">
      <dgm:prSet/>
      <dgm:spPr/>
      <dgm:t>
        <a:bodyPr/>
        <a:lstStyle/>
        <a:p>
          <a:endParaRPr lang="en-US"/>
        </a:p>
      </dgm:t>
    </dgm:pt>
    <dgm:pt modelId="{3BC2C3E3-AB15-42AD-895E-A0BD2B663B04}" type="sibTrans" cxnId="{BB270DD9-6DD8-4158-895B-AFEE83137F33}">
      <dgm:prSet/>
      <dgm:spPr/>
      <dgm:t>
        <a:bodyPr/>
        <a:lstStyle/>
        <a:p>
          <a:endParaRPr lang="en-US"/>
        </a:p>
      </dgm:t>
    </dgm:pt>
    <dgm:pt modelId="{F9E10A82-50A0-46B6-A9EE-5561185AAB46}">
      <dgm:prSet/>
      <dgm:spPr/>
      <dgm:t>
        <a:bodyPr/>
        <a:lstStyle/>
        <a:p>
          <a:r>
            <a:rPr lang="en-US"/>
            <a:t>State</a:t>
          </a:r>
        </a:p>
      </dgm:t>
    </dgm:pt>
    <dgm:pt modelId="{1309A972-5BA4-4618-95D5-21D905DDB6CE}" type="parTrans" cxnId="{A17E4593-2F2C-4875-BA03-E7E2AA95CFFF}">
      <dgm:prSet/>
      <dgm:spPr/>
      <dgm:t>
        <a:bodyPr/>
        <a:lstStyle/>
        <a:p>
          <a:endParaRPr lang="en-US"/>
        </a:p>
      </dgm:t>
    </dgm:pt>
    <dgm:pt modelId="{C290B529-3AAC-43F1-BFB8-EC5B36F8112A}" type="sibTrans" cxnId="{A17E4593-2F2C-4875-BA03-E7E2AA95CFFF}">
      <dgm:prSet/>
      <dgm:spPr/>
      <dgm:t>
        <a:bodyPr/>
        <a:lstStyle/>
        <a:p>
          <a:endParaRPr lang="en-US"/>
        </a:p>
      </dgm:t>
    </dgm:pt>
    <dgm:pt modelId="{B769B789-2349-4C13-8A96-366914E5D740}">
      <dgm:prSet/>
      <dgm:spPr/>
      <dgm:t>
        <a:bodyPr/>
        <a:lstStyle/>
        <a:p>
          <a:r>
            <a:rPr lang="en-US"/>
            <a:t>On a fully-loaded 1Gbps link a naïve implementation can easily consume 100MB/sec for table</a:t>
          </a:r>
        </a:p>
      </dgm:t>
    </dgm:pt>
    <dgm:pt modelId="{13B0B9F6-8AD8-456B-85B7-62623547515A}" type="parTrans" cxnId="{8081C71A-6D3D-44F2-86A4-4678C43C0BA8}">
      <dgm:prSet/>
      <dgm:spPr/>
      <dgm:t>
        <a:bodyPr/>
        <a:lstStyle/>
        <a:p>
          <a:endParaRPr lang="en-US"/>
        </a:p>
      </dgm:t>
    </dgm:pt>
    <dgm:pt modelId="{D90D4494-A463-4AB0-8B63-8E8F49FA064D}" type="sibTrans" cxnId="{8081C71A-6D3D-44F2-86A4-4678C43C0BA8}">
      <dgm:prSet/>
      <dgm:spPr/>
      <dgm:t>
        <a:bodyPr/>
        <a:lstStyle/>
        <a:p>
          <a:endParaRPr lang="en-US"/>
        </a:p>
      </dgm:t>
    </dgm:pt>
    <dgm:pt modelId="{3F41E1E4-6A46-4F52-9563-7E067A213551}">
      <dgm:prSet/>
      <dgm:spPr/>
      <dgm:t>
        <a:bodyPr/>
        <a:lstStyle/>
        <a:p>
          <a:r>
            <a:rPr lang="en-US"/>
            <a:t>Computation/memory duality: on high-speed (ASIC) implementation, latency requirements may limit state to </a:t>
          </a:r>
          <a:br>
            <a:rPr lang="en-US"/>
          </a:br>
          <a:r>
            <a:rPr lang="en-US"/>
            <a:t>on-chip SRAM</a:t>
          </a:r>
        </a:p>
      </dgm:t>
    </dgm:pt>
    <dgm:pt modelId="{F2E31F27-DDB4-42C7-843B-06E626B0117F}" type="parTrans" cxnId="{A5A2284C-994C-47FA-AB42-54E92637580B}">
      <dgm:prSet/>
      <dgm:spPr/>
      <dgm:t>
        <a:bodyPr/>
        <a:lstStyle/>
        <a:p>
          <a:endParaRPr lang="en-US"/>
        </a:p>
      </dgm:t>
    </dgm:pt>
    <dgm:pt modelId="{B606B2E5-3D6C-4EBB-8F66-C655680E9DFE}" type="sibTrans" cxnId="{A5A2284C-994C-47FA-AB42-54E92637580B}">
      <dgm:prSet/>
      <dgm:spPr/>
      <dgm:t>
        <a:bodyPr/>
        <a:lstStyle/>
        <a:p>
          <a:endParaRPr lang="en-US"/>
        </a:p>
      </dgm:t>
    </dgm:pt>
    <dgm:pt modelId="{63ABE309-8EF2-1D46-99DD-A00A6206EF60}" type="pres">
      <dgm:prSet presAssocID="{3CD6FC47-5514-473B-BCB2-03C81B7A8FF6}" presName="linear" presStyleCnt="0">
        <dgm:presLayoutVars>
          <dgm:dir/>
          <dgm:animLvl val="lvl"/>
          <dgm:resizeHandles val="exact"/>
        </dgm:presLayoutVars>
      </dgm:prSet>
      <dgm:spPr/>
    </dgm:pt>
    <dgm:pt modelId="{249F7301-558F-8843-80E2-02021DF3D44B}" type="pres">
      <dgm:prSet presAssocID="{E869655E-8839-4C3E-8091-453958F1FF5B}" presName="parentLin" presStyleCnt="0"/>
      <dgm:spPr/>
    </dgm:pt>
    <dgm:pt modelId="{BD4ADE2A-FD63-754A-A375-686205758379}" type="pres">
      <dgm:prSet presAssocID="{E869655E-8839-4C3E-8091-453958F1FF5B}" presName="parentLeftMargin" presStyleLbl="node1" presStyleIdx="0" presStyleCnt="2"/>
      <dgm:spPr/>
    </dgm:pt>
    <dgm:pt modelId="{1D8DA71A-9BC4-E845-AB9D-7F7859ED8094}" type="pres">
      <dgm:prSet presAssocID="{E869655E-8839-4C3E-8091-453958F1FF5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E27FDA7-C83A-C546-BC11-2AE05BD946BB}" type="pres">
      <dgm:prSet presAssocID="{E869655E-8839-4C3E-8091-453958F1FF5B}" presName="negativeSpace" presStyleCnt="0"/>
      <dgm:spPr/>
    </dgm:pt>
    <dgm:pt modelId="{50A17EC1-498D-8A4D-89BC-28482AB35FA9}" type="pres">
      <dgm:prSet presAssocID="{E869655E-8839-4C3E-8091-453958F1FF5B}" presName="childText" presStyleLbl="conFgAcc1" presStyleIdx="0" presStyleCnt="2">
        <dgm:presLayoutVars>
          <dgm:bulletEnabled val="1"/>
        </dgm:presLayoutVars>
      </dgm:prSet>
      <dgm:spPr/>
    </dgm:pt>
    <dgm:pt modelId="{F7BE0540-2B11-134A-AC59-6FC7C7E4D4BA}" type="pres">
      <dgm:prSet presAssocID="{D7FAB37A-6A03-4F95-8052-F8F452343172}" presName="spaceBetweenRectangles" presStyleCnt="0"/>
      <dgm:spPr/>
    </dgm:pt>
    <dgm:pt modelId="{58503FF8-4DBA-CF43-9ACC-C828D8C34981}" type="pres">
      <dgm:prSet presAssocID="{F9E10A82-50A0-46B6-A9EE-5561185AAB46}" presName="parentLin" presStyleCnt="0"/>
      <dgm:spPr/>
    </dgm:pt>
    <dgm:pt modelId="{60C03F63-4763-9A45-B727-604F88524655}" type="pres">
      <dgm:prSet presAssocID="{F9E10A82-50A0-46B6-A9EE-5561185AAB46}" presName="parentLeftMargin" presStyleLbl="node1" presStyleIdx="0" presStyleCnt="2"/>
      <dgm:spPr/>
    </dgm:pt>
    <dgm:pt modelId="{17B8C7D3-8852-534D-B5A9-5D092F46927D}" type="pres">
      <dgm:prSet presAssocID="{F9E10A82-50A0-46B6-A9EE-5561185AAB4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E9FD169-1911-C148-AF9C-438964C02C03}" type="pres">
      <dgm:prSet presAssocID="{F9E10A82-50A0-46B6-A9EE-5561185AAB46}" presName="negativeSpace" presStyleCnt="0"/>
      <dgm:spPr/>
    </dgm:pt>
    <dgm:pt modelId="{85B7C769-A4B4-8142-8405-A7540D3A5181}" type="pres">
      <dgm:prSet presAssocID="{F9E10A82-50A0-46B6-A9EE-5561185AAB4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7362F0B-AC85-0840-863D-4FE9B35A8610}" type="presOf" srcId="{7429E125-E6FA-4545-9B4B-96EFE9882967}" destId="{50A17EC1-498D-8A4D-89BC-28482AB35FA9}" srcOrd="0" destOrd="2" presId="urn:microsoft.com/office/officeart/2005/8/layout/list1"/>
    <dgm:cxn modelId="{8AA23C19-4179-4842-9B78-D48B1B476F93}" type="presOf" srcId="{F9E10A82-50A0-46B6-A9EE-5561185AAB46}" destId="{60C03F63-4763-9A45-B727-604F88524655}" srcOrd="0" destOrd="0" presId="urn:microsoft.com/office/officeart/2005/8/layout/list1"/>
    <dgm:cxn modelId="{8081C71A-6D3D-44F2-86A4-4678C43C0BA8}" srcId="{F9E10A82-50A0-46B6-A9EE-5561185AAB46}" destId="{B769B789-2349-4C13-8A96-366914E5D740}" srcOrd="0" destOrd="0" parTransId="{13B0B9F6-8AD8-456B-85B7-62623547515A}" sibTransId="{D90D4494-A463-4AB0-8B63-8E8F49FA064D}"/>
    <dgm:cxn modelId="{DE054F26-4E67-544D-A7DA-7375A04A29A1}" type="presOf" srcId="{3F41E1E4-6A46-4F52-9563-7E067A213551}" destId="{85B7C769-A4B4-8142-8405-A7540D3A5181}" srcOrd="0" destOrd="1" presId="urn:microsoft.com/office/officeart/2005/8/layout/list1"/>
    <dgm:cxn modelId="{C1B0E43C-5628-4B97-9295-913452D0DF83}" srcId="{3CD6FC47-5514-473B-BCB2-03C81B7A8FF6}" destId="{E869655E-8839-4C3E-8091-453958F1FF5B}" srcOrd="0" destOrd="0" parTransId="{7D351E79-95F8-4E10-8602-1430FF95E4DA}" sibTransId="{D7FAB37A-6A03-4F95-8052-F8F452343172}"/>
    <dgm:cxn modelId="{A5A2284C-994C-47FA-AB42-54E92637580B}" srcId="{F9E10A82-50A0-46B6-A9EE-5561185AAB46}" destId="{3F41E1E4-6A46-4F52-9563-7E067A213551}" srcOrd="1" destOrd="0" parTransId="{F2E31F27-DDB4-42C7-843B-06E626B0117F}" sibTransId="{B606B2E5-3D6C-4EBB-8F66-C655680E9DFE}"/>
    <dgm:cxn modelId="{7100D06E-434D-469B-BFD2-8CC6BC66AE15}" srcId="{E869655E-8839-4C3E-8091-453958F1FF5B}" destId="{6B2471E6-966E-4241-8E57-E415BBB0F437}" srcOrd="0" destOrd="0" parTransId="{14FB1022-31FD-413D-875B-A84124CC57DA}" sibTransId="{63D11C0F-F9C3-4625-8A91-0F72FEDF5DDD}"/>
    <dgm:cxn modelId="{A2622072-B1E4-5B4A-B849-1FB4FED512AC}" type="presOf" srcId="{6B2471E6-966E-4241-8E57-E415BBB0F437}" destId="{50A17EC1-498D-8A4D-89BC-28482AB35FA9}" srcOrd="0" destOrd="0" presId="urn:microsoft.com/office/officeart/2005/8/layout/list1"/>
    <dgm:cxn modelId="{6FF04D76-A458-6D4A-B8F3-B0BC2EDCFDEB}" type="presOf" srcId="{E869655E-8839-4C3E-8091-453958F1FF5B}" destId="{BD4ADE2A-FD63-754A-A375-686205758379}" srcOrd="0" destOrd="0" presId="urn:microsoft.com/office/officeart/2005/8/layout/list1"/>
    <dgm:cxn modelId="{7F596592-3D7A-274A-A025-AF46FB2ACE27}" type="presOf" srcId="{586E74C1-BB6A-47BD-A8AF-8CCF809C8C45}" destId="{50A17EC1-498D-8A4D-89BC-28482AB35FA9}" srcOrd="0" destOrd="1" presId="urn:microsoft.com/office/officeart/2005/8/layout/list1"/>
    <dgm:cxn modelId="{A17E4593-2F2C-4875-BA03-E7E2AA95CFFF}" srcId="{3CD6FC47-5514-473B-BCB2-03C81B7A8FF6}" destId="{F9E10A82-50A0-46B6-A9EE-5561185AAB46}" srcOrd="1" destOrd="0" parTransId="{1309A972-5BA4-4618-95D5-21D905DDB6CE}" sibTransId="{C290B529-3AAC-43F1-BFB8-EC5B36F8112A}"/>
    <dgm:cxn modelId="{0609EE9C-4E47-FD46-BE7B-C7D45117FE96}" type="presOf" srcId="{3CD6FC47-5514-473B-BCB2-03C81B7A8FF6}" destId="{63ABE309-8EF2-1D46-99DD-A00A6206EF60}" srcOrd="0" destOrd="0" presId="urn:microsoft.com/office/officeart/2005/8/layout/list1"/>
    <dgm:cxn modelId="{C46FF4BC-D67B-42E1-8652-E073C4BD2141}" srcId="{6B2471E6-966E-4241-8E57-E415BBB0F437}" destId="{586E74C1-BB6A-47BD-A8AF-8CCF809C8C45}" srcOrd="0" destOrd="0" parTransId="{05ABC025-4AFD-4458-B62C-FBD483867B32}" sibTransId="{796B7BF1-ED21-48EA-A432-B546DD7291CE}"/>
    <dgm:cxn modelId="{BB270DD9-6DD8-4158-895B-AFEE83137F33}" srcId="{E869655E-8839-4C3E-8091-453958F1FF5B}" destId="{7429E125-E6FA-4545-9B4B-96EFE9882967}" srcOrd="1" destOrd="0" parTransId="{3FEA1210-AAAF-40CF-855C-6CE715544A07}" sibTransId="{3BC2C3E3-AB15-42AD-895E-A0BD2B663B04}"/>
    <dgm:cxn modelId="{9610BCE0-A97B-A147-BC4C-3E54442CFB11}" type="presOf" srcId="{F9E10A82-50A0-46B6-A9EE-5561185AAB46}" destId="{17B8C7D3-8852-534D-B5A9-5D092F46927D}" srcOrd="1" destOrd="0" presId="urn:microsoft.com/office/officeart/2005/8/layout/list1"/>
    <dgm:cxn modelId="{D8329BE6-C676-3B45-A3AB-83BEA7300D3E}" type="presOf" srcId="{E869655E-8839-4C3E-8091-453958F1FF5B}" destId="{1D8DA71A-9BC4-E845-AB9D-7F7859ED8094}" srcOrd="1" destOrd="0" presId="urn:microsoft.com/office/officeart/2005/8/layout/list1"/>
    <dgm:cxn modelId="{6BD1A1FE-D536-A846-8257-BF6D0FDC3F7B}" type="presOf" srcId="{B769B789-2349-4C13-8A96-366914E5D740}" destId="{85B7C769-A4B4-8142-8405-A7540D3A5181}" srcOrd="0" destOrd="0" presId="urn:microsoft.com/office/officeart/2005/8/layout/list1"/>
    <dgm:cxn modelId="{320E40B8-ADFF-224E-86A4-B91400619BBB}" type="presParOf" srcId="{63ABE309-8EF2-1D46-99DD-A00A6206EF60}" destId="{249F7301-558F-8843-80E2-02021DF3D44B}" srcOrd="0" destOrd="0" presId="urn:microsoft.com/office/officeart/2005/8/layout/list1"/>
    <dgm:cxn modelId="{A096DFAE-465A-2B42-8EDB-9AA8EE7430A2}" type="presParOf" srcId="{249F7301-558F-8843-80E2-02021DF3D44B}" destId="{BD4ADE2A-FD63-754A-A375-686205758379}" srcOrd="0" destOrd="0" presId="urn:microsoft.com/office/officeart/2005/8/layout/list1"/>
    <dgm:cxn modelId="{D992E899-D246-CC45-8E4E-9ACDC9A00C40}" type="presParOf" srcId="{249F7301-558F-8843-80E2-02021DF3D44B}" destId="{1D8DA71A-9BC4-E845-AB9D-7F7859ED8094}" srcOrd="1" destOrd="0" presId="urn:microsoft.com/office/officeart/2005/8/layout/list1"/>
    <dgm:cxn modelId="{D5C873D2-9C5E-7A4E-B606-F4BC4307EF9F}" type="presParOf" srcId="{63ABE309-8EF2-1D46-99DD-A00A6206EF60}" destId="{0E27FDA7-C83A-C546-BC11-2AE05BD946BB}" srcOrd="1" destOrd="0" presId="urn:microsoft.com/office/officeart/2005/8/layout/list1"/>
    <dgm:cxn modelId="{7BC6EC5A-12FB-6D47-940E-753460319E17}" type="presParOf" srcId="{63ABE309-8EF2-1D46-99DD-A00A6206EF60}" destId="{50A17EC1-498D-8A4D-89BC-28482AB35FA9}" srcOrd="2" destOrd="0" presId="urn:microsoft.com/office/officeart/2005/8/layout/list1"/>
    <dgm:cxn modelId="{6FAB177B-2E15-1D4A-B072-B6FDE7D3375A}" type="presParOf" srcId="{63ABE309-8EF2-1D46-99DD-A00A6206EF60}" destId="{F7BE0540-2B11-134A-AC59-6FC7C7E4D4BA}" srcOrd="3" destOrd="0" presId="urn:microsoft.com/office/officeart/2005/8/layout/list1"/>
    <dgm:cxn modelId="{44014510-4EB3-114E-8E8E-53E48621ABDF}" type="presParOf" srcId="{63ABE309-8EF2-1D46-99DD-A00A6206EF60}" destId="{58503FF8-4DBA-CF43-9ACC-C828D8C34981}" srcOrd="4" destOrd="0" presId="urn:microsoft.com/office/officeart/2005/8/layout/list1"/>
    <dgm:cxn modelId="{20E3246A-7776-424D-9D42-866045FBF16E}" type="presParOf" srcId="{58503FF8-4DBA-CF43-9ACC-C828D8C34981}" destId="{60C03F63-4763-9A45-B727-604F88524655}" srcOrd="0" destOrd="0" presId="urn:microsoft.com/office/officeart/2005/8/layout/list1"/>
    <dgm:cxn modelId="{A58EA353-F19D-9E4C-AD11-B87AC2B136EF}" type="presParOf" srcId="{58503FF8-4DBA-CF43-9ACC-C828D8C34981}" destId="{17B8C7D3-8852-534D-B5A9-5D092F46927D}" srcOrd="1" destOrd="0" presId="urn:microsoft.com/office/officeart/2005/8/layout/list1"/>
    <dgm:cxn modelId="{DD84A55F-FB32-5240-9353-B356DCB668E3}" type="presParOf" srcId="{63ABE309-8EF2-1D46-99DD-A00A6206EF60}" destId="{7E9FD169-1911-C148-AF9C-438964C02C03}" srcOrd="5" destOrd="0" presId="urn:microsoft.com/office/officeart/2005/8/layout/list1"/>
    <dgm:cxn modelId="{BBED257B-8DC8-3446-B4E4-2DD194D9345C}" type="presParOf" srcId="{63ABE309-8EF2-1D46-99DD-A00A6206EF60}" destId="{85B7C769-A4B4-8142-8405-A7540D3A518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41EA4D-C5CD-6840-9695-0806D50F5A12}">
      <dsp:nvSpPr>
        <dsp:cNvPr id="0" name=""/>
        <dsp:cNvSpPr/>
      </dsp:nvSpPr>
      <dsp:spPr>
        <a:xfrm>
          <a:off x="2345" y="583275"/>
          <a:ext cx="4671645" cy="23358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Perform</a:t>
          </a:r>
        </a:p>
      </dsp:txBody>
      <dsp:txXfrm>
        <a:off x="70759" y="651689"/>
        <a:ext cx="4534817" cy="2198994"/>
      </dsp:txXfrm>
    </dsp:sp>
    <dsp:sp modelId="{072A1CEE-9B07-8749-BE4C-7161D588E48A}">
      <dsp:nvSpPr>
        <dsp:cNvPr id="0" name=""/>
        <dsp:cNvSpPr/>
      </dsp:nvSpPr>
      <dsp:spPr>
        <a:xfrm>
          <a:off x="4673990" y="1717217"/>
          <a:ext cx="1868658" cy="67939"/>
        </a:xfrm>
        <a:custGeom>
          <a:avLst/>
          <a:gdLst/>
          <a:ahLst/>
          <a:cxnLst/>
          <a:rect l="0" t="0" r="0" b="0"/>
          <a:pathLst>
            <a:path>
              <a:moveTo>
                <a:pt x="0" y="33969"/>
              </a:moveTo>
              <a:lnTo>
                <a:pt x="1868658" y="3396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5561603" y="1704470"/>
        <a:ext cx="93432" cy="93432"/>
      </dsp:txXfrm>
    </dsp:sp>
    <dsp:sp modelId="{3522699E-CD67-6947-AA26-C2C1A669F715}">
      <dsp:nvSpPr>
        <dsp:cNvPr id="0" name=""/>
        <dsp:cNvSpPr/>
      </dsp:nvSpPr>
      <dsp:spPr>
        <a:xfrm>
          <a:off x="6542649" y="583275"/>
          <a:ext cx="4671645" cy="23358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login sshd passwd</a:t>
          </a:r>
        </a:p>
      </dsp:txBody>
      <dsp:txXfrm>
        <a:off x="6611063" y="651689"/>
        <a:ext cx="4534817" cy="2198994"/>
      </dsp:txXfrm>
    </dsp:sp>
    <dsp:sp modelId="{7C596D23-82F1-C345-BA22-08CC568740D8}">
      <dsp:nvSpPr>
        <dsp:cNvPr id="0" name=""/>
        <dsp:cNvSpPr/>
      </dsp:nvSpPr>
      <dsp:spPr>
        <a:xfrm>
          <a:off x="2345" y="3269471"/>
          <a:ext cx="4671645" cy="23358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Hide activity</a:t>
          </a:r>
        </a:p>
      </dsp:txBody>
      <dsp:txXfrm>
        <a:off x="70759" y="3337885"/>
        <a:ext cx="4534817" cy="2198994"/>
      </dsp:txXfrm>
    </dsp:sp>
    <dsp:sp modelId="{4122CF65-1766-314F-A505-E1FD35EB39EE}">
      <dsp:nvSpPr>
        <dsp:cNvPr id="0" name=""/>
        <dsp:cNvSpPr/>
      </dsp:nvSpPr>
      <dsp:spPr>
        <a:xfrm>
          <a:off x="4673990" y="4403413"/>
          <a:ext cx="1868658" cy="67939"/>
        </a:xfrm>
        <a:custGeom>
          <a:avLst/>
          <a:gdLst/>
          <a:ahLst/>
          <a:cxnLst/>
          <a:rect l="0" t="0" r="0" b="0"/>
          <a:pathLst>
            <a:path>
              <a:moveTo>
                <a:pt x="0" y="33969"/>
              </a:moveTo>
              <a:lnTo>
                <a:pt x="1868658" y="3396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5561603" y="4390666"/>
        <a:ext cx="93432" cy="93432"/>
      </dsp:txXfrm>
    </dsp:sp>
    <dsp:sp modelId="{451AB48A-5F81-AF4A-9780-752BBA64BA6D}">
      <dsp:nvSpPr>
        <dsp:cNvPr id="0" name=""/>
        <dsp:cNvSpPr/>
      </dsp:nvSpPr>
      <dsp:spPr>
        <a:xfrm>
          <a:off x="6542649" y="3269471"/>
          <a:ext cx="4671645" cy="23358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Ps netstat ls find du</a:t>
          </a:r>
        </a:p>
      </dsp:txBody>
      <dsp:txXfrm>
        <a:off x="6611063" y="3337885"/>
        <a:ext cx="4534817" cy="21989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F7DFF-529D-4BE3-A22E-02ADEC0EE344}">
      <dsp:nvSpPr>
        <dsp:cNvPr id="0" name=""/>
        <dsp:cNvSpPr/>
      </dsp:nvSpPr>
      <dsp:spPr>
        <a:xfrm>
          <a:off x="0" y="4834"/>
          <a:ext cx="5746668" cy="10298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8F28B6-6DA0-4B60-BE0F-AD49E84D2506}">
      <dsp:nvSpPr>
        <dsp:cNvPr id="0" name=""/>
        <dsp:cNvSpPr/>
      </dsp:nvSpPr>
      <dsp:spPr>
        <a:xfrm>
          <a:off x="311519" y="236543"/>
          <a:ext cx="566399" cy="5663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023725-4691-47E5-80D0-CDC595F4D052}">
      <dsp:nvSpPr>
        <dsp:cNvPr id="0" name=""/>
        <dsp:cNvSpPr/>
      </dsp:nvSpPr>
      <dsp:spPr>
        <a:xfrm>
          <a:off x="1189438" y="4834"/>
          <a:ext cx="4557229" cy="1029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89" tIns="108989" rIns="108989" bIns="10898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Kernel task</a:t>
          </a:r>
        </a:p>
      </dsp:txBody>
      <dsp:txXfrm>
        <a:off x="1189438" y="4834"/>
        <a:ext cx="4557229" cy="1029816"/>
      </dsp:txXfrm>
    </dsp:sp>
    <dsp:sp modelId="{118E9E99-5FB1-424F-AE0B-F4534952DF66}">
      <dsp:nvSpPr>
        <dsp:cNvPr id="0" name=""/>
        <dsp:cNvSpPr/>
      </dsp:nvSpPr>
      <dsp:spPr>
        <a:xfrm>
          <a:off x="0" y="1292105"/>
          <a:ext cx="5746668" cy="10298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223C4-0782-449A-A97E-F643395A61B8}">
      <dsp:nvSpPr>
        <dsp:cNvPr id="0" name=""/>
        <dsp:cNvSpPr/>
      </dsp:nvSpPr>
      <dsp:spPr>
        <a:xfrm>
          <a:off x="311519" y="1523814"/>
          <a:ext cx="566399" cy="5663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8337A-4269-42D4-AA38-CB7DAE1ED532}">
      <dsp:nvSpPr>
        <dsp:cNvPr id="0" name=""/>
        <dsp:cNvSpPr/>
      </dsp:nvSpPr>
      <dsp:spPr>
        <a:xfrm>
          <a:off x="1189438" y="1292105"/>
          <a:ext cx="4557229" cy="1029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89" tIns="108989" rIns="108989" bIns="10898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Process management   </a:t>
          </a:r>
        </a:p>
      </dsp:txBody>
      <dsp:txXfrm>
        <a:off x="1189438" y="1292105"/>
        <a:ext cx="4557229" cy="1029816"/>
      </dsp:txXfrm>
    </dsp:sp>
    <dsp:sp modelId="{0B07EC68-2C08-4A31-A686-1BE812812B67}">
      <dsp:nvSpPr>
        <dsp:cNvPr id="0" name=""/>
        <dsp:cNvSpPr/>
      </dsp:nvSpPr>
      <dsp:spPr>
        <a:xfrm>
          <a:off x="0" y="2579376"/>
          <a:ext cx="5746668" cy="10298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6449B-D0F7-406C-9EAF-3AF59CBE8C9C}">
      <dsp:nvSpPr>
        <dsp:cNvPr id="0" name=""/>
        <dsp:cNvSpPr/>
      </dsp:nvSpPr>
      <dsp:spPr>
        <a:xfrm>
          <a:off x="311519" y="2811085"/>
          <a:ext cx="566399" cy="5663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70A06-72C4-4ED6-8E8A-2F7E80C43F21}">
      <dsp:nvSpPr>
        <dsp:cNvPr id="0" name=""/>
        <dsp:cNvSpPr/>
      </dsp:nvSpPr>
      <dsp:spPr>
        <a:xfrm>
          <a:off x="1189438" y="2579376"/>
          <a:ext cx="4557229" cy="1029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89" tIns="108989" rIns="108989" bIns="10898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File access  </a:t>
          </a:r>
        </a:p>
      </dsp:txBody>
      <dsp:txXfrm>
        <a:off x="1189438" y="2579376"/>
        <a:ext cx="4557229" cy="1029816"/>
      </dsp:txXfrm>
    </dsp:sp>
    <dsp:sp modelId="{8C81C78D-9C0F-40D3-9C5E-C0A6C4DAB3CE}">
      <dsp:nvSpPr>
        <dsp:cNvPr id="0" name=""/>
        <dsp:cNvSpPr/>
      </dsp:nvSpPr>
      <dsp:spPr>
        <a:xfrm>
          <a:off x="0" y="3866647"/>
          <a:ext cx="5746668" cy="10298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6F9F9-86E1-4484-A5F5-974597975354}">
      <dsp:nvSpPr>
        <dsp:cNvPr id="0" name=""/>
        <dsp:cNvSpPr/>
      </dsp:nvSpPr>
      <dsp:spPr>
        <a:xfrm>
          <a:off x="311519" y="4098356"/>
          <a:ext cx="566399" cy="5663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954B80-7E05-4023-8741-E04C82BBF361}">
      <dsp:nvSpPr>
        <dsp:cNvPr id="0" name=""/>
        <dsp:cNvSpPr/>
      </dsp:nvSpPr>
      <dsp:spPr>
        <a:xfrm>
          <a:off x="1189438" y="3866647"/>
          <a:ext cx="4557229" cy="1029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89" tIns="108989" rIns="108989" bIns="10898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Memory management  </a:t>
          </a:r>
        </a:p>
      </dsp:txBody>
      <dsp:txXfrm>
        <a:off x="1189438" y="3866647"/>
        <a:ext cx="4557229" cy="1029816"/>
      </dsp:txXfrm>
    </dsp:sp>
    <dsp:sp modelId="{0886BCB6-B990-49C7-916C-B55060E93052}">
      <dsp:nvSpPr>
        <dsp:cNvPr id="0" name=""/>
        <dsp:cNvSpPr/>
      </dsp:nvSpPr>
      <dsp:spPr>
        <a:xfrm>
          <a:off x="0" y="5153918"/>
          <a:ext cx="5746668" cy="10298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36DCB7-FB63-4D7C-9475-F0C782328481}">
      <dsp:nvSpPr>
        <dsp:cNvPr id="0" name=""/>
        <dsp:cNvSpPr/>
      </dsp:nvSpPr>
      <dsp:spPr>
        <a:xfrm>
          <a:off x="311519" y="5385627"/>
          <a:ext cx="566399" cy="56639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D6D05-CEE3-42E9-8E06-97E1193CA12D}">
      <dsp:nvSpPr>
        <dsp:cNvPr id="0" name=""/>
        <dsp:cNvSpPr/>
      </dsp:nvSpPr>
      <dsp:spPr>
        <a:xfrm>
          <a:off x="1189438" y="5153918"/>
          <a:ext cx="4557229" cy="1029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89" tIns="108989" rIns="108989" bIns="10898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Network management  </a:t>
          </a:r>
        </a:p>
      </dsp:txBody>
      <dsp:txXfrm>
        <a:off x="1189438" y="5153918"/>
        <a:ext cx="4557229" cy="10298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8D42AD-AA32-5D46-920E-5457CAAF4F16}">
      <dsp:nvSpPr>
        <dsp:cNvPr id="0" name=""/>
        <dsp:cNvSpPr/>
      </dsp:nvSpPr>
      <dsp:spPr>
        <a:xfrm>
          <a:off x="0" y="412537"/>
          <a:ext cx="10464800" cy="3061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185" tIns="562356" rIns="812185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Typically, exploit security flaws in widely used services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Can cause enormous damage 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Launch DDOS attacks, install bot networks 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Access sensitive information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Cause confusion by corrupting the sensitive information</a:t>
          </a:r>
        </a:p>
      </dsp:txBody>
      <dsp:txXfrm>
        <a:off x="0" y="412537"/>
        <a:ext cx="10464800" cy="3061800"/>
      </dsp:txXfrm>
    </dsp:sp>
    <dsp:sp modelId="{0C8D3800-320F-B944-B347-A8CEE1BEB74F}">
      <dsp:nvSpPr>
        <dsp:cNvPr id="0" name=""/>
        <dsp:cNvSpPr/>
      </dsp:nvSpPr>
      <dsp:spPr>
        <a:xfrm>
          <a:off x="523240" y="14017"/>
          <a:ext cx="7325359" cy="7970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881" tIns="0" rIns="276881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 worm is self-replicating software designed to spread through the network</a:t>
          </a:r>
        </a:p>
      </dsp:txBody>
      <dsp:txXfrm>
        <a:off x="562148" y="52925"/>
        <a:ext cx="7247543" cy="719223"/>
      </dsp:txXfrm>
    </dsp:sp>
    <dsp:sp modelId="{1A1D9DF8-2F69-234C-B226-95A230C4DB1F}">
      <dsp:nvSpPr>
        <dsp:cNvPr id="0" name=""/>
        <dsp:cNvSpPr/>
      </dsp:nvSpPr>
      <dsp:spPr>
        <a:xfrm>
          <a:off x="0" y="4018657"/>
          <a:ext cx="10464800" cy="22538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185" tIns="562356" rIns="812185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A virus is code embedded in a file or program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Viruses and Trojan horses rely on human intervention 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Worms are self-contained and may spread autonomously</a:t>
          </a:r>
        </a:p>
      </dsp:txBody>
      <dsp:txXfrm>
        <a:off x="0" y="4018657"/>
        <a:ext cx="10464800" cy="2253824"/>
      </dsp:txXfrm>
    </dsp:sp>
    <dsp:sp modelId="{E8C596FE-9CF1-AA43-B056-DC4BCD03A8BC}">
      <dsp:nvSpPr>
        <dsp:cNvPr id="0" name=""/>
        <dsp:cNvSpPr/>
      </dsp:nvSpPr>
      <dsp:spPr>
        <a:xfrm>
          <a:off x="523240" y="3620137"/>
          <a:ext cx="7325359" cy="7970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881" tIns="0" rIns="276881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Worm vs Virus vs Trojan horse</a:t>
          </a:r>
        </a:p>
      </dsp:txBody>
      <dsp:txXfrm>
        <a:off x="562148" y="3659045"/>
        <a:ext cx="7247543" cy="7192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A4D58-C1E5-714F-B4DD-6701E99E4F1A}">
      <dsp:nvSpPr>
        <dsp:cNvPr id="0" name=""/>
        <dsp:cNvSpPr/>
      </dsp:nvSpPr>
      <dsp:spPr>
        <a:xfrm>
          <a:off x="3655516" y="896401"/>
          <a:ext cx="1557486" cy="7787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Monitor cross-section of Internet address space, measure traffic </a:t>
          </a:r>
        </a:p>
      </dsp:txBody>
      <dsp:txXfrm>
        <a:off x="3678325" y="919210"/>
        <a:ext cx="1511868" cy="733125"/>
      </dsp:txXfrm>
    </dsp:sp>
    <dsp:sp modelId="{3843828F-CA40-0747-AD41-4896F746A3E7}">
      <dsp:nvSpPr>
        <dsp:cNvPr id="0" name=""/>
        <dsp:cNvSpPr/>
      </dsp:nvSpPr>
      <dsp:spPr>
        <a:xfrm rot="18289469">
          <a:off x="4979032" y="817780"/>
          <a:ext cx="109093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90935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97226" y="810721"/>
        <a:ext cx="54546" cy="54546"/>
      </dsp:txXfrm>
    </dsp:sp>
    <dsp:sp modelId="{A57AAB0A-59F6-814B-ACD7-D1022779F86D}">
      <dsp:nvSpPr>
        <dsp:cNvPr id="0" name=""/>
        <dsp:cNvSpPr/>
      </dsp:nvSpPr>
      <dsp:spPr>
        <a:xfrm>
          <a:off x="5835997" y="846"/>
          <a:ext cx="1557486" cy="7787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“Backscatter” from DOS floods</a:t>
          </a:r>
        </a:p>
      </dsp:txBody>
      <dsp:txXfrm>
        <a:off x="5858806" y="23655"/>
        <a:ext cx="1511868" cy="733125"/>
      </dsp:txXfrm>
    </dsp:sp>
    <dsp:sp modelId="{0131B0E6-DE2A-A94D-9C50-88EA1AEEA252}">
      <dsp:nvSpPr>
        <dsp:cNvPr id="0" name=""/>
        <dsp:cNvSpPr/>
      </dsp:nvSpPr>
      <dsp:spPr>
        <a:xfrm>
          <a:off x="5213002" y="1265557"/>
          <a:ext cx="62299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22994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08925" y="1270197"/>
        <a:ext cx="31149" cy="31149"/>
      </dsp:txXfrm>
    </dsp:sp>
    <dsp:sp modelId="{DCE7C85E-7DB0-274F-99C1-5D8E6D275783}">
      <dsp:nvSpPr>
        <dsp:cNvPr id="0" name=""/>
        <dsp:cNvSpPr/>
      </dsp:nvSpPr>
      <dsp:spPr>
        <a:xfrm>
          <a:off x="5835997" y="896401"/>
          <a:ext cx="1557486" cy="7787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Attackers probing blindly</a:t>
          </a:r>
        </a:p>
      </dsp:txBody>
      <dsp:txXfrm>
        <a:off x="5858806" y="919210"/>
        <a:ext cx="1511868" cy="733125"/>
      </dsp:txXfrm>
    </dsp:sp>
    <dsp:sp modelId="{191DBE96-A1B1-F74F-A125-7171AD179AC0}">
      <dsp:nvSpPr>
        <dsp:cNvPr id="0" name=""/>
        <dsp:cNvSpPr/>
      </dsp:nvSpPr>
      <dsp:spPr>
        <a:xfrm rot="3310531">
          <a:off x="4979032" y="1713335"/>
          <a:ext cx="109093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90935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97226" y="1706276"/>
        <a:ext cx="54546" cy="54546"/>
      </dsp:txXfrm>
    </dsp:sp>
    <dsp:sp modelId="{50EA008F-777D-1444-BA55-0499202CB475}">
      <dsp:nvSpPr>
        <dsp:cNvPr id="0" name=""/>
        <dsp:cNvSpPr/>
      </dsp:nvSpPr>
      <dsp:spPr>
        <a:xfrm>
          <a:off x="5835997" y="1791955"/>
          <a:ext cx="1557486" cy="7787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Random scanning from worms</a:t>
          </a:r>
        </a:p>
      </dsp:txBody>
      <dsp:txXfrm>
        <a:off x="5858806" y="1814764"/>
        <a:ext cx="1511868" cy="733125"/>
      </dsp:txXfrm>
    </dsp:sp>
    <dsp:sp modelId="{C7DF9033-EA3C-9C4A-8318-B7BD3E11D24C}">
      <dsp:nvSpPr>
        <dsp:cNvPr id="0" name=""/>
        <dsp:cNvSpPr/>
      </dsp:nvSpPr>
      <dsp:spPr>
        <a:xfrm>
          <a:off x="3655516" y="1791955"/>
          <a:ext cx="1557486" cy="7787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LBNL’s cross-section: 1/32,768 of Internet</a:t>
          </a:r>
        </a:p>
      </dsp:txBody>
      <dsp:txXfrm>
        <a:off x="3678325" y="1814764"/>
        <a:ext cx="1511868" cy="733125"/>
      </dsp:txXfrm>
    </dsp:sp>
    <dsp:sp modelId="{69D24C2B-848C-4E47-ACE2-F8DBBD8E9B41}">
      <dsp:nvSpPr>
        <dsp:cNvPr id="0" name=""/>
        <dsp:cNvSpPr/>
      </dsp:nvSpPr>
      <dsp:spPr>
        <a:xfrm>
          <a:off x="3655516" y="2687510"/>
          <a:ext cx="1557486" cy="7787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UCSD, UWisc’s cross-section: 1/256.</a:t>
          </a:r>
        </a:p>
      </dsp:txBody>
      <dsp:txXfrm>
        <a:off x="3678325" y="2710319"/>
        <a:ext cx="1511868" cy="7331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75A34-F473-D941-A91A-5E0A916B5CEF}">
      <dsp:nvSpPr>
        <dsp:cNvPr id="0" name=""/>
        <dsp:cNvSpPr/>
      </dsp:nvSpPr>
      <dsp:spPr>
        <a:xfrm>
          <a:off x="4672040" y="1114"/>
          <a:ext cx="2149419" cy="214941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Scanning</a:t>
          </a:r>
          <a:r>
            <a:rPr lang="en-US" sz="1100" kern="1200"/>
            <a:t> worms : Worm chooses “random” address</a:t>
          </a:r>
        </a:p>
      </dsp:txBody>
      <dsp:txXfrm>
        <a:off x="5209395" y="1114"/>
        <a:ext cx="1074709" cy="1773271"/>
      </dsp:txXfrm>
    </dsp:sp>
    <dsp:sp modelId="{5DD14DA8-1DFD-BE42-85AB-0B8475463939}">
      <dsp:nvSpPr>
        <dsp:cNvPr id="0" name=""/>
        <dsp:cNvSpPr/>
      </dsp:nvSpPr>
      <dsp:spPr>
        <a:xfrm rot="3600000">
          <a:off x="6638460" y="1136427"/>
          <a:ext cx="2149419" cy="214941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Coordinated</a:t>
          </a:r>
          <a:r>
            <a:rPr lang="en-US" sz="1100" kern="1200"/>
            <a:t> scanning : Different worm instances scan different addresses</a:t>
          </a:r>
        </a:p>
      </dsp:txBody>
      <dsp:txXfrm rot="-5400000">
        <a:off x="6989411" y="1579745"/>
        <a:ext cx="1773271" cy="1074709"/>
      </dsp:txXfrm>
    </dsp:sp>
    <dsp:sp modelId="{3A93488D-4AF5-374A-A006-C70D90815560}">
      <dsp:nvSpPr>
        <dsp:cNvPr id="0" name=""/>
        <dsp:cNvSpPr/>
      </dsp:nvSpPr>
      <dsp:spPr>
        <a:xfrm rot="7200000">
          <a:off x="6638460" y="3407053"/>
          <a:ext cx="2149419" cy="214941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Flash</a:t>
          </a:r>
          <a:r>
            <a:rPr lang="en-US" sz="1100" kern="1200"/>
            <a:t> worms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Assemble tree of vulnerable hosts in advance, propagate along tree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Not observed in the wild, yet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Potential for 106 hosts in &lt; 2 sec !  [Staniford]</a:t>
          </a:r>
        </a:p>
      </dsp:txBody>
      <dsp:txXfrm rot="-5400000">
        <a:off x="6989411" y="4038445"/>
        <a:ext cx="1773271" cy="1074709"/>
      </dsp:txXfrm>
    </dsp:sp>
    <dsp:sp modelId="{F5CF2D5B-7B6D-9449-A71C-8239DDC0C541}">
      <dsp:nvSpPr>
        <dsp:cNvPr id="0" name=""/>
        <dsp:cNvSpPr/>
      </dsp:nvSpPr>
      <dsp:spPr>
        <a:xfrm rot="10800000">
          <a:off x="4672040" y="4542366"/>
          <a:ext cx="2149419" cy="214941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Meta</a:t>
          </a:r>
          <a:r>
            <a:rPr lang="en-US" sz="1100" kern="1200"/>
            <a:t>-</a:t>
          </a:r>
          <a:r>
            <a:rPr lang="en-US" sz="1100" b="1" kern="1200"/>
            <a:t>server</a:t>
          </a:r>
          <a:r>
            <a:rPr lang="en-US" sz="1100" kern="1200"/>
            <a:t> worm  :Ask server for hosts to infect (e.g., Google for “powered by phpbb”)</a:t>
          </a:r>
        </a:p>
      </dsp:txBody>
      <dsp:txXfrm rot="10800000">
        <a:off x="5209395" y="4918514"/>
        <a:ext cx="1074709" cy="1773271"/>
      </dsp:txXfrm>
    </dsp:sp>
    <dsp:sp modelId="{8F5D7FE5-58E4-8E43-955C-F5E8370F235F}">
      <dsp:nvSpPr>
        <dsp:cNvPr id="0" name=""/>
        <dsp:cNvSpPr/>
      </dsp:nvSpPr>
      <dsp:spPr>
        <a:xfrm rot="14400000">
          <a:off x="2705620" y="3407053"/>
          <a:ext cx="2149419" cy="214941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Topological</a:t>
          </a:r>
          <a:r>
            <a:rPr lang="en-US" sz="1100" kern="1200"/>
            <a:t> worm: Use information from infected hosts (web server logs, email address books, config files, SSH “known hosts”)</a:t>
          </a:r>
        </a:p>
      </dsp:txBody>
      <dsp:txXfrm rot="5400000">
        <a:off x="2730817" y="4038445"/>
        <a:ext cx="1773271" cy="1074709"/>
      </dsp:txXfrm>
    </dsp:sp>
    <dsp:sp modelId="{E8C3609E-A4F0-EC4A-8E44-A6544ECD7DC2}">
      <dsp:nvSpPr>
        <dsp:cNvPr id="0" name=""/>
        <dsp:cNvSpPr/>
      </dsp:nvSpPr>
      <dsp:spPr>
        <a:xfrm rot="18000000">
          <a:off x="2705620" y="1136427"/>
          <a:ext cx="2149419" cy="214941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Contagion</a:t>
          </a:r>
          <a:r>
            <a:rPr lang="en-US" sz="1100" kern="1200"/>
            <a:t> worm : Propagate parasitically along with normally initiated communication</a:t>
          </a:r>
        </a:p>
      </dsp:txBody>
      <dsp:txXfrm rot="5400000">
        <a:off x="2730817" y="1579745"/>
        <a:ext cx="1773271" cy="10747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C8EED-D5BA-4A0F-8852-16A4BB2019C8}">
      <dsp:nvSpPr>
        <dsp:cNvPr id="0" name=""/>
        <dsp:cNvSpPr/>
      </dsp:nvSpPr>
      <dsp:spPr>
        <a:xfrm>
          <a:off x="0" y="1021556"/>
          <a:ext cx="10464800" cy="18859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0572BE-06F9-443E-B4A4-C2381690221B}">
      <dsp:nvSpPr>
        <dsp:cNvPr id="0" name=""/>
        <dsp:cNvSpPr/>
      </dsp:nvSpPr>
      <dsp:spPr>
        <a:xfrm>
          <a:off x="570499" y="1445895"/>
          <a:ext cx="1037272" cy="10372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2482E-D659-45B1-BA1C-7660694B9CB0}">
      <dsp:nvSpPr>
        <dsp:cNvPr id="0" name=""/>
        <dsp:cNvSpPr/>
      </dsp:nvSpPr>
      <dsp:spPr>
        <a:xfrm>
          <a:off x="2178272" y="1021556"/>
          <a:ext cx="4709160" cy="1885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596" tIns="199596" rIns="199596" bIns="19959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Challenge</a:t>
          </a:r>
        </a:p>
      </dsp:txBody>
      <dsp:txXfrm>
        <a:off x="2178272" y="1021556"/>
        <a:ext cx="4709160" cy="1885950"/>
      </dsp:txXfrm>
    </dsp:sp>
    <dsp:sp modelId="{2117E209-9AA1-47B3-96C2-9843EA0591D6}">
      <dsp:nvSpPr>
        <dsp:cNvPr id="0" name=""/>
        <dsp:cNvSpPr/>
      </dsp:nvSpPr>
      <dsp:spPr>
        <a:xfrm>
          <a:off x="6887432" y="1021556"/>
          <a:ext cx="3577367" cy="1885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596" tIns="199596" rIns="199596" bIns="19959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need to automatically learn a content “signature” for each new worm – potentially in less than a second!</a:t>
          </a:r>
        </a:p>
      </dsp:txBody>
      <dsp:txXfrm>
        <a:off x="6887432" y="1021556"/>
        <a:ext cx="3577367" cy="1885950"/>
      </dsp:txXfrm>
    </dsp:sp>
    <dsp:sp modelId="{DE1C9F19-3CB0-4967-9B5B-8730AC56448E}">
      <dsp:nvSpPr>
        <dsp:cNvPr id="0" name=""/>
        <dsp:cNvSpPr/>
      </dsp:nvSpPr>
      <dsp:spPr>
        <a:xfrm>
          <a:off x="0" y="3378993"/>
          <a:ext cx="10464800" cy="18859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A32B2-0FF7-4049-8F30-4C780D01F910}">
      <dsp:nvSpPr>
        <dsp:cNvPr id="0" name=""/>
        <dsp:cNvSpPr/>
      </dsp:nvSpPr>
      <dsp:spPr>
        <a:xfrm>
          <a:off x="570499" y="3803332"/>
          <a:ext cx="1037272" cy="10372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452AA-43ED-4CE5-860B-D05F9B8816BF}">
      <dsp:nvSpPr>
        <dsp:cNvPr id="0" name=""/>
        <dsp:cNvSpPr/>
      </dsp:nvSpPr>
      <dsp:spPr>
        <a:xfrm>
          <a:off x="2178272" y="3378993"/>
          <a:ext cx="4709160" cy="1885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596" tIns="199596" rIns="199596" bIns="19959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Some proposed solutions</a:t>
          </a:r>
        </a:p>
      </dsp:txBody>
      <dsp:txXfrm>
        <a:off x="2178272" y="3378993"/>
        <a:ext cx="4709160" cy="1885950"/>
      </dsp:txXfrm>
    </dsp:sp>
    <dsp:sp modelId="{7F681331-326E-4A2D-9D93-0BA9F55E1CEC}">
      <dsp:nvSpPr>
        <dsp:cNvPr id="0" name=""/>
        <dsp:cNvSpPr/>
      </dsp:nvSpPr>
      <dsp:spPr>
        <a:xfrm>
          <a:off x="6887432" y="3378993"/>
          <a:ext cx="3577367" cy="1885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596" tIns="199596" rIns="199596" bIns="19959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Singh et al, Automated Worm Fingerprinting, OSDI ’04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Kim et al, Autograph: Toward Automated, Distributed Worm Signature Detection, USENIX Sec ‘04</a:t>
          </a:r>
        </a:p>
      </dsp:txBody>
      <dsp:txXfrm>
        <a:off x="6887432" y="3378993"/>
        <a:ext cx="3577367" cy="18859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070CB-8621-4356-A7DF-B286E9B44D79}">
      <dsp:nvSpPr>
        <dsp:cNvPr id="0" name=""/>
        <dsp:cNvSpPr/>
      </dsp:nvSpPr>
      <dsp:spPr>
        <a:xfrm>
          <a:off x="0" y="767"/>
          <a:ext cx="10464800" cy="17957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EE1F8-573A-4B2A-A78E-5D145EAFEC08}">
      <dsp:nvSpPr>
        <dsp:cNvPr id="0" name=""/>
        <dsp:cNvSpPr/>
      </dsp:nvSpPr>
      <dsp:spPr>
        <a:xfrm>
          <a:off x="543200" y="404800"/>
          <a:ext cx="987637" cy="9876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B8F8C2-55E9-4938-9E86-ABE2E17D0BD4}">
      <dsp:nvSpPr>
        <dsp:cNvPr id="0" name=""/>
        <dsp:cNvSpPr/>
      </dsp:nvSpPr>
      <dsp:spPr>
        <a:xfrm>
          <a:off x="2074038" y="767"/>
          <a:ext cx="8390761" cy="1795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045" tIns="190045" rIns="190045" bIns="19004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Assume there exists some (relatively) unique invariant bitstring W across all instances of a particular worm (true today, not tomorrow...)</a:t>
          </a:r>
        </a:p>
      </dsp:txBody>
      <dsp:txXfrm>
        <a:off x="2074038" y="767"/>
        <a:ext cx="8390761" cy="1795704"/>
      </dsp:txXfrm>
    </dsp:sp>
    <dsp:sp modelId="{766BB61E-2256-4972-A48C-A1FBD5BC0373}">
      <dsp:nvSpPr>
        <dsp:cNvPr id="0" name=""/>
        <dsp:cNvSpPr/>
      </dsp:nvSpPr>
      <dsp:spPr>
        <a:xfrm>
          <a:off x="0" y="2245397"/>
          <a:ext cx="10464800" cy="17957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0327B7-E26D-40DB-9703-8C01F5F964AC}">
      <dsp:nvSpPr>
        <dsp:cNvPr id="0" name=""/>
        <dsp:cNvSpPr/>
      </dsp:nvSpPr>
      <dsp:spPr>
        <a:xfrm>
          <a:off x="543200" y="2649431"/>
          <a:ext cx="987637" cy="9876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007AC-269C-4A47-8F5E-1A704662BA17}">
      <dsp:nvSpPr>
        <dsp:cNvPr id="0" name=""/>
        <dsp:cNvSpPr/>
      </dsp:nvSpPr>
      <dsp:spPr>
        <a:xfrm>
          <a:off x="2074038" y="2245397"/>
          <a:ext cx="4709160" cy="1795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045" tIns="190045" rIns="190045" bIns="19004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Two consequences</a:t>
          </a:r>
        </a:p>
      </dsp:txBody>
      <dsp:txXfrm>
        <a:off x="2074038" y="2245397"/>
        <a:ext cx="4709160" cy="1795704"/>
      </dsp:txXfrm>
    </dsp:sp>
    <dsp:sp modelId="{EE965001-E0E4-4442-B719-6434C34C2573}">
      <dsp:nvSpPr>
        <dsp:cNvPr id="0" name=""/>
        <dsp:cNvSpPr/>
      </dsp:nvSpPr>
      <dsp:spPr>
        <a:xfrm>
          <a:off x="6783198" y="2245397"/>
          <a:ext cx="3681601" cy="1795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045" tIns="190045" rIns="190045" bIns="190045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Content Prevalence: W will be more common in traffic than other bitstrings of the same length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Address Dispersion: the set of packets containing W will address a disproportionate number of distinct sources and destinations</a:t>
          </a:r>
        </a:p>
      </dsp:txBody>
      <dsp:txXfrm>
        <a:off x="6783198" y="2245397"/>
        <a:ext cx="3681601" cy="1795704"/>
      </dsp:txXfrm>
    </dsp:sp>
    <dsp:sp modelId="{51E7AC84-3EEC-4B8F-9CE0-D544FC4643C4}">
      <dsp:nvSpPr>
        <dsp:cNvPr id="0" name=""/>
        <dsp:cNvSpPr/>
      </dsp:nvSpPr>
      <dsp:spPr>
        <a:xfrm>
          <a:off x="0" y="4490028"/>
          <a:ext cx="10464800" cy="17957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E7339A-1FC3-411B-96D9-6DF353967362}">
      <dsp:nvSpPr>
        <dsp:cNvPr id="0" name=""/>
        <dsp:cNvSpPr/>
      </dsp:nvSpPr>
      <dsp:spPr>
        <a:xfrm>
          <a:off x="543200" y="4894061"/>
          <a:ext cx="987637" cy="9876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443A16-8E2F-4D2A-8C24-77BC2D281B41}">
      <dsp:nvSpPr>
        <dsp:cNvPr id="0" name=""/>
        <dsp:cNvSpPr/>
      </dsp:nvSpPr>
      <dsp:spPr>
        <a:xfrm>
          <a:off x="2074038" y="4490028"/>
          <a:ext cx="8390761" cy="1795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045" tIns="190045" rIns="190045" bIns="19004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Content sifting: find W’s with high content prevalence and high address dispersion and drop that traffic</a:t>
          </a:r>
        </a:p>
      </dsp:txBody>
      <dsp:txXfrm>
        <a:off x="2074038" y="4490028"/>
        <a:ext cx="8390761" cy="17957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17EC1-498D-8A4D-89BC-28482AB35FA9}">
      <dsp:nvSpPr>
        <dsp:cNvPr id="0" name=""/>
        <dsp:cNvSpPr/>
      </dsp:nvSpPr>
      <dsp:spPr>
        <a:xfrm>
          <a:off x="0" y="667687"/>
          <a:ext cx="10464800" cy="22538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185" tIns="562356" rIns="812185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To support a 1Gbps line rate we have 12us to process each packet, at 10Gbps 1.2us, at 40Gbps…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Dominated by memory references; state expensive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Content sifting requires looking at every byte in a packet</a:t>
          </a:r>
        </a:p>
      </dsp:txBody>
      <dsp:txXfrm>
        <a:off x="0" y="667687"/>
        <a:ext cx="10464800" cy="2253824"/>
      </dsp:txXfrm>
    </dsp:sp>
    <dsp:sp modelId="{1D8DA71A-9BC4-E845-AB9D-7F7859ED8094}">
      <dsp:nvSpPr>
        <dsp:cNvPr id="0" name=""/>
        <dsp:cNvSpPr/>
      </dsp:nvSpPr>
      <dsp:spPr>
        <a:xfrm>
          <a:off x="523240" y="269167"/>
          <a:ext cx="7325359" cy="7970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881" tIns="0" rIns="276881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Computation</a:t>
          </a:r>
        </a:p>
      </dsp:txBody>
      <dsp:txXfrm>
        <a:off x="562148" y="308075"/>
        <a:ext cx="7247543" cy="719223"/>
      </dsp:txXfrm>
    </dsp:sp>
    <dsp:sp modelId="{85B7C769-A4B4-8142-8405-A7540D3A5181}">
      <dsp:nvSpPr>
        <dsp:cNvPr id="0" name=""/>
        <dsp:cNvSpPr/>
      </dsp:nvSpPr>
      <dsp:spPr>
        <a:xfrm>
          <a:off x="0" y="3465832"/>
          <a:ext cx="10464800" cy="25514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185" tIns="562356" rIns="812185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On a fully-loaded 1Gbps link a naïve implementation can easily consume 100MB/sec for table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Computation/memory duality: on high-speed (ASIC) implementation, latency requirements may limit state to </a:t>
          </a:r>
          <a:br>
            <a:rPr lang="en-US" sz="2700" kern="1200"/>
          </a:br>
          <a:r>
            <a:rPr lang="en-US" sz="2700" kern="1200"/>
            <a:t>on-chip SRAM</a:t>
          </a:r>
        </a:p>
      </dsp:txBody>
      <dsp:txXfrm>
        <a:off x="0" y="3465832"/>
        <a:ext cx="10464800" cy="2551499"/>
      </dsp:txXfrm>
    </dsp:sp>
    <dsp:sp modelId="{17B8C7D3-8852-534D-B5A9-5D092F46927D}">
      <dsp:nvSpPr>
        <dsp:cNvPr id="0" name=""/>
        <dsp:cNvSpPr/>
      </dsp:nvSpPr>
      <dsp:spPr>
        <a:xfrm>
          <a:off x="523240" y="3067312"/>
          <a:ext cx="7325359" cy="7970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881" tIns="0" rIns="276881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State</a:t>
          </a:r>
        </a:p>
      </dsp:txBody>
      <dsp:txXfrm>
        <a:off x="562148" y="3106220"/>
        <a:ext cx="7247543" cy="719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49AFAC7E-21A3-222F-3877-B3DF54DF1D6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AAD09859-A60D-1173-82A5-C204EA04F249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Palatino" pitchFamily="2" charset="77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Palatino" pitchFamily="2" charset="77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Palatino" pitchFamily="2" charset="77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Palatino" pitchFamily="2" charset="77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Palatino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FD6BB87B-7E88-ABD0-23CE-8E63779A7222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0A94B5AC-20F8-CC91-0175-C4164503303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more like  </a:t>
            </a: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autoexec.bat</a:t>
            </a: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etc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2CABDE15-023F-029E-791E-742FD9A987DA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C73B20D4-0E16-B42B-E091-8ABB21099DD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Crss.exe Client/server run time sub system -&gt; used to run a keep state of process =&gt; can be query in userland</a:t>
            </a: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Ntdll -&gt; convert api call to kernel call</a:t>
            </a: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NTll  do call gate jumps</a:t>
            </a: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Executive dispatch syscall to the underlying kernel</a:t>
            </a: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SSDT system service dispatch table </a:t>
            </a: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HAL.dll hardware abstraction </a:t>
            </a:r>
          </a:p>
          <a:p>
            <a:endParaRPr lang="en-US" altLang="it-IT" sz="1600">
              <a:solidFill>
                <a:srgbClr val="333333"/>
              </a:solidFill>
              <a:latin typeface="Marker Felt" panose="02000400000000000000" pitchFamily="2" charset="77"/>
              <a:ea typeface="Marker Felt" panose="02000400000000000000" pitchFamily="2" charset="77"/>
              <a:cs typeface="Marker Felt" panose="02000400000000000000" pitchFamily="2" charset="77"/>
              <a:sym typeface="Marker Felt" panose="02000400000000000000" pitchFamily="2" charset="77"/>
            </a:endParaRP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Transition using the int0x2E interrupt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>
            <a:extLst>
              <a:ext uri="{FF2B5EF4-FFF2-40B4-BE49-F238E27FC236}">
                <a16:creationId xmlns:a16="http://schemas.microsoft.com/office/drawing/2014/main" id="{F0B7D0C0-117E-4966-01A9-675516E1BC6B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78E177CB-0BFE-EDBF-F067-AAE5B961F74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altLang="it-IT"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rPr>
              <a:t>A  Overwrite</a:t>
            </a:r>
          </a:p>
          <a:p>
            <a:r>
              <a:rPr lang="en-US" altLang="it-IT"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rPr>
              <a:t>B Redirect by patching the service dispatch table</a:t>
            </a:r>
          </a:p>
          <a:p>
            <a:r>
              <a:rPr lang="en-US" altLang="it-IT"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rPr>
              <a:t>C Redirect the interrupt</a:t>
            </a:r>
          </a:p>
          <a:p>
            <a:endParaRPr lang="en-US" altLang="it-IT">
              <a:latin typeface="Helvetica" pitchFamily="2" charset="0"/>
              <a:ea typeface="Helvetica" pitchFamily="2" charset="0"/>
              <a:cs typeface="Helvetica" pitchFamily="2" charset="0"/>
              <a:sym typeface="Helvetica" pitchFamily="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25E4B66E-684C-284D-019B-E9EC9C67BDD3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E2C6E694-60BC-40C3-841F-BB132643FD1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VBS : volume boot sector</a:t>
            </a: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MBR: master boot record</a:t>
            </a:r>
          </a:p>
          <a:p>
            <a:endParaRPr lang="en-US" altLang="it-IT" sz="1600">
              <a:solidFill>
                <a:srgbClr val="333333"/>
              </a:solidFill>
              <a:latin typeface="Marker Felt" panose="02000400000000000000" pitchFamily="2" charset="77"/>
              <a:ea typeface="Marker Felt" panose="02000400000000000000" pitchFamily="2" charset="77"/>
              <a:cs typeface="Marker Felt" panose="02000400000000000000" pitchFamily="2" charset="77"/>
              <a:sym typeface="Marker Felt" panose="02000400000000000000" pitchFamily="2" charset="77"/>
            </a:endParaRP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white unknown</a:t>
            </a: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green - 16 bits</a:t>
            </a: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red 32 bits</a:t>
            </a: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blue 64 bits</a:t>
            </a:r>
          </a:p>
          <a:p>
            <a:endParaRPr lang="en-US" altLang="it-IT">
              <a:latin typeface="Helvetica" pitchFamily="2" charset="0"/>
              <a:ea typeface="Helvetica" pitchFamily="2" charset="0"/>
              <a:cs typeface="Helvetica" pitchFamily="2" charset="0"/>
              <a:sym typeface="Helvetica" pitchFamily="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>
            <a:extLst>
              <a:ext uri="{FF2B5EF4-FFF2-40B4-BE49-F238E27FC236}">
                <a16:creationId xmlns:a16="http://schemas.microsoft.com/office/drawing/2014/main" id="{A8525D53-7F4E-4752-F6B0-7CC1E9A8D34C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ED1ACA81-CEA2-D219-CF8D-DD069A88934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889000" indent="-571500">
              <a:spcBef>
                <a:spcPts val="1800"/>
              </a:spcBef>
              <a:buFontTx/>
              <a:buChar char="•"/>
            </a:pPr>
            <a:r>
              <a:rPr lang="en-US" altLang="it-IT" sz="2400">
                <a:solidFill>
                  <a:srgbClr val="404040"/>
                </a:solidFill>
                <a:ea typeface="Palatino" pitchFamily="2" charset="77"/>
                <a:cs typeface="Palatino" pitchFamily="2" charset="77"/>
                <a:sym typeface="Palatino" pitchFamily="2" charset="77"/>
              </a:rPr>
              <a:t>Blue pill (Joanna)</a:t>
            </a:r>
          </a:p>
          <a:p>
            <a:pPr marL="889000" indent="-571500">
              <a:spcBef>
                <a:spcPts val="1800"/>
              </a:spcBef>
              <a:buFontTx/>
              <a:buChar char="•"/>
            </a:pPr>
            <a:r>
              <a:rPr lang="en-US" altLang="it-IT" sz="2400">
                <a:solidFill>
                  <a:srgbClr val="404040"/>
                </a:solidFill>
                <a:ea typeface="Palatino" pitchFamily="2" charset="77"/>
                <a:cs typeface="Palatino" pitchFamily="2" charset="77"/>
                <a:sym typeface="Palatino" pitchFamily="2" charset="77"/>
              </a:rPr>
              <a:t>SubVirt (Microsoft)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>
            <a:extLst>
              <a:ext uri="{FF2B5EF4-FFF2-40B4-BE49-F238E27FC236}">
                <a16:creationId xmlns:a16="http://schemas.microsoft.com/office/drawing/2014/main" id="{28DBBD04-BDBF-8C26-A764-03FC208C219C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2BE01198-4621-90A4-C293-4B6EAF57051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889000" indent="-571500">
              <a:spcBef>
                <a:spcPts val="1800"/>
              </a:spcBef>
              <a:buFontTx/>
              <a:buChar char="•"/>
            </a:pPr>
            <a:r>
              <a:rPr lang="en-US" altLang="it-IT" sz="2400">
                <a:solidFill>
                  <a:srgbClr val="404040"/>
                </a:solidFill>
                <a:ea typeface="Palatino" pitchFamily="2" charset="77"/>
                <a:cs typeface="Palatino" pitchFamily="2" charset="77"/>
                <a:sym typeface="Palatino" pitchFamily="2" charset="77"/>
              </a:rPr>
              <a:t>Blue pill (Joanna)</a:t>
            </a:r>
          </a:p>
          <a:p>
            <a:pPr marL="889000" indent="-571500">
              <a:spcBef>
                <a:spcPts val="1800"/>
              </a:spcBef>
            </a:pPr>
            <a:r>
              <a:rPr lang="en-US" altLang="it-IT" sz="2400">
                <a:solidFill>
                  <a:srgbClr val="404040"/>
                </a:solidFill>
                <a:ea typeface="Palatino" pitchFamily="2" charset="77"/>
                <a:cs typeface="Palatino" pitchFamily="2" charset="77"/>
                <a:sym typeface="Palatino" pitchFamily="2" charset="77"/>
              </a:rPr>
              <a:t>injection method using raw disk access from user mode</a:t>
            </a:r>
          </a:p>
          <a:p>
            <a:pPr marL="889000" indent="-571500">
              <a:spcBef>
                <a:spcPts val="1800"/>
              </a:spcBef>
            </a:pPr>
            <a:r>
              <a:rPr lang="en-US" altLang="it-IT" sz="2400">
                <a:solidFill>
                  <a:srgbClr val="404040"/>
                </a:solidFill>
                <a:ea typeface="Palatino" pitchFamily="2" charset="77"/>
                <a:cs typeface="Palatino" pitchFamily="2" charset="77"/>
                <a:sym typeface="Palatino" pitchFamily="2" charset="77"/>
              </a:rPr>
              <a:t>patched need a signed driver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4A99AEA2-C3C1-ED48-F332-91BDA19E4A27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71A16DE1-0EF8-A9DC-03D4-0623E913892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Sir Dystic</a:t>
            </a: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Cult of the dead cow </a:t>
            </a: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demonstrate the vuln of 98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71010569-F87D-C2C0-693F-8B114D2B7478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25EEC877-D773-B2F7-47C2-8FB60ECEC96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used to plant child pornography on the work computer of Magnus Eriksson</a:t>
            </a:r>
          </a:p>
          <a:p>
            <a:endParaRPr lang="en-US" altLang="it-IT" sz="1600">
              <a:solidFill>
                <a:srgbClr val="333333"/>
              </a:solidFill>
              <a:latin typeface="Marker Felt" panose="02000400000000000000" pitchFamily="2" charset="77"/>
              <a:ea typeface="Marker Felt" panose="02000400000000000000" pitchFamily="2" charset="77"/>
              <a:cs typeface="Marker Felt" panose="02000400000000000000" pitchFamily="2" charset="77"/>
              <a:sym typeface="Marker Felt" panose="02000400000000000000" pitchFamily="2" charset="77"/>
            </a:endParaRP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law scholar at Lund University. The 3,500 images</a:t>
            </a:r>
          </a:p>
          <a:p>
            <a:endParaRPr lang="en-US" altLang="it-IT" sz="1600">
              <a:solidFill>
                <a:srgbClr val="333333"/>
              </a:solidFill>
              <a:latin typeface="Marker Felt" panose="02000400000000000000" pitchFamily="2" charset="77"/>
              <a:ea typeface="Marker Felt" panose="02000400000000000000" pitchFamily="2" charset="77"/>
              <a:cs typeface="Marker Felt" panose="02000400000000000000" pitchFamily="2" charset="77"/>
              <a:sym typeface="Marker Felt" panose="02000400000000000000" pitchFamily="2" charset="77"/>
            </a:endParaRP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n lost his research position </a:t>
            </a:r>
          </a:p>
          <a:p>
            <a:endParaRPr lang="en-US" altLang="it-IT" sz="1600">
              <a:solidFill>
                <a:srgbClr val="333333"/>
              </a:solidFill>
              <a:latin typeface="Marker Felt" panose="02000400000000000000" pitchFamily="2" charset="77"/>
              <a:ea typeface="Marker Felt" panose="02000400000000000000" pitchFamily="2" charset="77"/>
              <a:cs typeface="Marker Felt" panose="02000400000000000000" pitchFamily="2" charset="77"/>
              <a:sym typeface="Marker Felt" panose="02000400000000000000" pitchFamily="2" charset="77"/>
            </a:endParaRP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Fled the country</a:t>
            </a:r>
          </a:p>
          <a:p>
            <a:endParaRPr lang="en-US" altLang="it-IT" sz="1600">
              <a:solidFill>
                <a:srgbClr val="333333"/>
              </a:solidFill>
              <a:latin typeface="Marker Felt" panose="02000400000000000000" pitchFamily="2" charset="77"/>
              <a:ea typeface="Marker Felt" panose="02000400000000000000" pitchFamily="2" charset="77"/>
              <a:cs typeface="Marker Felt" panose="02000400000000000000" pitchFamily="2" charset="77"/>
              <a:sym typeface="Marker Felt" panose="02000400000000000000" pitchFamily="2" charset="77"/>
            </a:endParaRPr>
          </a:p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acquitted in 2004 </a:t>
            </a:r>
          </a:p>
          <a:p>
            <a:endParaRPr lang="en-US" altLang="it-IT">
              <a:latin typeface="Helvetica" pitchFamily="2" charset="0"/>
              <a:ea typeface="Helvetica" pitchFamily="2" charset="0"/>
              <a:cs typeface="Helvetica" pitchFamily="2" charset="0"/>
              <a:sym typeface="Helvetica" pitchFamily="2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>
            <a:extLst>
              <a:ext uri="{FF2B5EF4-FFF2-40B4-BE49-F238E27FC236}">
                <a16:creationId xmlns:a16="http://schemas.microsoft.com/office/drawing/2014/main" id="{97266AA0-D6BB-4183-8516-454FBD54ECE1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03A38C38-782B-1B4C-7ECE-4757E7BAFAA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altLang="it-IT" sz="1600">
                <a:solidFill>
                  <a:srgbClr val="333333"/>
                </a:solidFill>
                <a:latin typeface="Marker Felt" panose="02000400000000000000" pitchFamily="2" charset="77"/>
                <a:ea typeface="Marker Felt" panose="02000400000000000000" pitchFamily="2" charset="77"/>
                <a:cs typeface="Marker Felt" panose="02000400000000000000" pitchFamily="2" charset="77"/>
                <a:sym typeface="Marker Felt" panose="02000400000000000000" pitchFamily="2" charset="77"/>
              </a:rPr>
              <a:t>Speak of sending mail</a:t>
            </a:r>
          </a:p>
          <a:p>
            <a:endParaRPr lang="en-US" altLang="it-IT">
              <a:latin typeface="Helvetica" pitchFamily="2" charset="0"/>
              <a:ea typeface="Helvetica" pitchFamily="2" charset="0"/>
              <a:cs typeface="Helvetica" pitchFamily="2" charset="0"/>
              <a:sym typeface="Helvetica" pitchFamily="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AB0C44-5918-0355-AE18-0743FEB2A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E3499E-7604-134C-1619-87AD2A8E4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5526856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A8B07-F9E2-8716-E62D-8FC8839DA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4421D63-994B-843E-C5A5-9D8FA1B23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99071645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9BD556-21C0-8BE9-0B83-16BF93BE7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8D7284-C267-E046-E095-9A83467CA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33472565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98C7A2-D960-FECF-DE71-2FC894CF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7D1CD6-C0B2-39F7-2967-162F17FDE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3374925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CB22F8-3979-961A-32B6-358AE4D90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B3DBC9-798B-13A1-DCA8-24A0A9193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5908717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2FE5EA-CDE7-24A9-CFEB-A4FE70CB2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F488D1-1A72-01E5-9528-28CE6D1FC2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0000" y="2616200"/>
            <a:ext cx="2444750" cy="62865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04FB8A-072A-3005-9356-58E67A577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7150" y="2616200"/>
            <a:ext cx="2444750" cy="62865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6270423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7EB849-B490-91B4-7BC4-139269AA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3AA05D-DC92-4730-7349-84BD76853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8AD5F47-3F02-5ECF-DD70-6575BF0F0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9B27D41-852B-4D78-C66C-06633E70A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8421F81-5FA1-47B9-79A4-94EA113B6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4474333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D4CDBD-627F-2E61-9875-81CFDD48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8022350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66175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A12E2E-F527-8160-A01E-55DE0EEF0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96411B-F6D9-A706-6194-0817A3912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318A1A6-EA7C-4697-CECF-90BB5527A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04468494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303C3E-D812-2C35-02DF-E8020EF88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D8123-209C-500B-6794-CC30D645C1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F21D4E-9671-E6E0-9B61-9265BA648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135022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190391-4855-1EFF-0C86-5181355B5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05925C7-2BE9-21AC-8DB3-0DCA688F0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64424714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4488A3B-2B5D-2AAC-99D4-30A7C43B9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18600" y="2044700"/>
            <a:ext cx="2616200" cy="40767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2F0D2B2-6747-DB4F-6923-FA56697D1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70000" y="2044700"/>
            <a:ext cx="7696200" cy="40767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34727969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6866378-531B-8FB3-506D-1A58A99E88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487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27BB369-AB1D-F76F-2062-54B387761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487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8696963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D809EF-38EB-A014-F0B9-E7D629E75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3A6D7B3-80F0-E748-D867-792481FD2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5801311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F9EC80-3D93-6DF9-5E80-899791E3D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D5D381-74C1-F89E-85C4-992E98367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4432661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FF83B0-CF58-0EED-8A97-3C7D32E03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1B78B2-3E7D-B88A-A601-041B7AE51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58345628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DF4A25-354E-CCBF-1BB6-1BC3C5A72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AD6F2B-D1FF-501A-6047-309582506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C542E7-6FCA-3CFC-24C0-A14369E0D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19185967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66A7EC-E01D-E3E2-2C56-8A3438F24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CE3D830-A642-0B5D-680E-12638495D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9362E48-3506-6395-FFBF-A7C65BE1B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5498677-50F1-95FE-8AE5-74D02E51E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5F9F647-C951-BB11-287E-246F26181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0461136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0E446E-9DFA-D5D2-1270-4BAEACFC0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66644357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62660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8AD8F6-51D8-73F4-614A-8FCD0DCF4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A5D5CC-9CC9-E0D0-C219-6B6D32639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EA4831E-30B0-8230-CBE4-21D22E814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4508303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A87CB5-5000-C826-B27C-536955D76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C2B635E-2D8A-E9E1-A181-489A085955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C38DE46-5E3B-71E7-D706-358261851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2116016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28B62F-9D03-6CB6-3586-BFD0C5B95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2C0EE50-F81B-A60A-1C50-10890D70D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7164994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9FF6B4-DBDA-151F-85D2-819CF227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97FB107-1CCB-2BA5-FA6E-34E6651C8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83145169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5516196-936A-8A51-58AF-F5DDE788C2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15816FF-C3BF-9C89-4AF2-90F246045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9055090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DF785F-25B7-52E4-CD5D-469A0171E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AE011E4-B761-4F91-9973-B51906098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3749832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760431-AA5B-23F8-6769-2F39C7F0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1E1827-32CB-C39C-3FAE-477455DE6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1005596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73BDDB-0E7B-1936-1E4D-FBC06CE5E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869343-341B-03AF-2A2F-7C2CAA8BB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3970831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8F4D92-0744-C75B-C9BF-AC813832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2F9AE8-CA28-FB8D-128E-70E940F67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0000" y="787400"/>
            <a:ext cx="5156200" cy="8178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2FC3E76-A27B-50C9-DC34-516688104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8600" y="787400"/>
            <a:ext cx="5156200" cy="8178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80617142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79519F-673C-34FD-1C5A-31478D89F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B2B26C-7BC4-580E-CD29-133BC88E5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7F45822-ABF1-8011-4EB9-400E66703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D753FE6-3EAA-54F4-0EB4-BFEDFA460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9095156-0D58-08A6-C1FE-1928960AB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38406427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DDCA86-5BA8-905B-B047-7FA3E3819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90106210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94966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A9F3F2-2A0B-7F69-0F1A-068DD4A2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945BB4-48F6-46D0-799D-FB2FEA566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A0DDA3-129A-9A36-3B42-95CCC80CB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5427250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88AEB4-082F-D5C6-DEAB-04E4F76B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1DE07A-754E-3D7E-D5AC-9D09836AE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51834069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5728EB-C36A-8597-5B07-578F85DE9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BECA7E-DEF5-63C0-6278-045C67001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9C8305-EC35-D45F-BD20-5FD5297F2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36288141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FEFDCC-12BD-6DC9-DA43-6BA84D13E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975863B-AF0B-F903-068F-F6522CC33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42732470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42267D6-128C-6021-A4F1-8E4A15F684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447087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12EAB6E-1C02-03F5-7C9E-A0641F278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44708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15764899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3BEC56-1E5B-7B0A-5BAB-FCBF253F9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FC37F86-A9B1-4404-9FB6-A5F30926B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03392197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F55EB1-28D1-F188-A337-95402923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CC364B-8366-BB3D-171F-66C0F2072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89830140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CD769D-501D-A10C-5BA4-B97400D33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7FD5DE-B9B4-972A-5471-142674633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3566204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149E9A-BF01-0FBC-BBE1-89C08798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CDA8BB-959E-44A9-297A-6B7816239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59700" y="7797800"/>
            <a:ext cx="2444750" cy="1638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C52E60B-E2A1-CFC8-A4E6-139F6B1E9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56850" y="7797800"/>
            <a:ext cx="2444750" cy="1638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772124099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8DDC3E-56B5-D482-2F33-DF6DF01D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7AD841-D855-B337-690D-6DD36270E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B05DAD-DDD0-2E89-09F8-3DD3E6DE1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3D4313F-0EE6-FD50-E5E5-66B842CBF3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C37C414-3337-2361-B594-182580964B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122577047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6246-D830-B0E8-1EF0-68468465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79487440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06484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B06281-9BF8-DCF4-BAF4-AE29F1EE9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265836-456F-C44E-21CE-BAB0EF901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41182061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EC7585-5394-9D1A-D72E-A06606CF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18D033-E989-C696-3058-343FA357C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7753CF8-1216-DA38-2645-15F3606C0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41553363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266BF6-C761-7674-7BFA-D6EA3F33E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FC81983-5D44-877C-0417-29A7EDAF80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FF013F5-B21D-23CA-DBFE-C2E2BE9B3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57849135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077969-05B4-4859-5240-9310FBC54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F98AA57-0FDF-A0EC-1F0B-E12ECE4A3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8664556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F26307B-5990-AA05-CEF0-D507E55766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01225" y="7797800"/>
            <a:ext cx="3000375" cy="16383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816BD81-980A-0CE9-0C8B-26772D637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0100" y="7797800"/>
            <a:ext cx="8848725" cy="16383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03005685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02A69E-BD81-7096-C1AD-AF15A28D7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3B42843-95B0-5C67-858F-907F1E079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1801414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6EF88B-C553-1BD7-AA53-3AA8FAEF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884204-2FEE-A26C-C2A9-A6493AA81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35562710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D08499-41E1-F9C7-8776-0B2DEB8CD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C2FAAF-47B2-B3A3-B090-99832A95E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42835694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94DEFD-3398-09D6-0C0A-FB69C31C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126351-2CA8-7921-67D4-3969D7098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900" y="7467600"/>
            <a:ext cx="2768600" cy="1638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D920BD-B123-7A1B-B394-137013052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21900" y="7467600"/>
            <a:ext cx="2768600" cy="1638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24314243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F4953F-041C-CD93-80EB-943BE5F81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7C5816-277B-1347-9B51-B405E6E22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9C63DED-624D-9811-A44C-26BF74C6F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68F591F-BFF9-54AE-8242-ADFA8D6AC1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04740DA-B668-D396-26FF-9590B27CE5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107645347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808EF9-C994-2160-40CA-86CB860C7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6626684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4E665-593A-8F6A-AF81-3A4B4CE81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A7507E-B236-384B-5AB0-191474BA5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0000" y="2616200"/>
            <a:ext cx="5156200" cy="62865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A570233-FA72-9404-869A-96B98DD1F0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8600" y="2616200"/>
            <a:ext cx="5156200" cy="62865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8369864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163799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A7E900-0809-E1A8-01D9-556B84DC5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65DA9A-D90E-AF48-965B-5F57DBFDA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B7C5C7A-8CAF-6580-36D7-2A980CCE0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93167426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07ECFB-8BF5-AB7F-1DFE-93300893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AFA2C6-8D32-EAA1-A28A-E4615D620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7E93F82-78AA-9F4D-A999-656743979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23285816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6B9A78-73E7-6A04-DB6C-5985A4255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E2D68A-DF17-6699-918D-C2CB73935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35837768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EC08FD8-E194-0956-A9C0-68DBEE5785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468100" y="698500"/>
            <a:ext cx="1422400" cy="84074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935FF02-E9A6-DA98-C7E8-7870890E3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0900" y="698500"/>
            <a:ext cx="4114800" cy="8407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41285652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18FE31-38B5-7347-D41C-3140AF1D7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B91B3FE-0E82-402D-4EC9-920792A31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5566728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83099F-8968-4D25-2287-D84098ED5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AABE7A-91A7-FC74-AE91-0FCCE9166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786334971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58CDA4-E4E5-03AC-EAF9-2F73AF7C0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79AB2D-EC5F-B973-22EE-615E88A3E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82741278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B586D3-EBAC-C2AA-FC9C-C50C5D02C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7B83EC-6421-CBC1-99B5-ACECB5595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59700" y="7797800"/>
            <a:ext cx="2444750" cy="1638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2B16B35-1AED-03B0-469B-2DCD47426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56850" y="7797800"/>
            <a:ext cx="2444750" cy="1638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689041653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A019F4-62EE-8804-2FFA-70444C737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F896B1-FA0F-DB9D-26B1-73FBC0513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5487787-F0CD-E902-DB12-D949FCFED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2E9C77F-4D2E-12D7-090A-8B93C2C15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1B2F5DA-EF92-2FA9-5060-DF6D48B40D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8241902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4E7C-B40D-DC3E-9046-9F4B335C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21AE87-A544-75A0-49FD-CFB4A3529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AA70678-6949-AF5E-8671-006BCB50A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C5C4349-9D05-6EAD-8AB7-E7EAD248F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A4CA610-A1FA-294E-E019-5671A0516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87003822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64A6E4-E9F6-0031-F70E-04F4EDEE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83708898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720850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7CF1A1-60D9-4D34-B522-0BD251AD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AED44B-8BDC-B128-98A2-3BD94D413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48A55D7-D909-AD47-BF6D-738A4B12A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0421363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692EA2-ACC3-636F-6DAD-B9891A487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0F67B70-92AA-10E4-2898-DB5C5536E9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EB50FD1-BDDB-FEAA-4D0C-E16B43943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71262036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86EF97-1008-1778-9BBD-FBB060790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3190410-79E9-B8A1-64BF-D8C1C90D4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65495713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B8F654C-3EF5-5ABB-ACA1-F0B7BCA1B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01225" y="7797800"/>
            <a:ext cx="3000375" cy="16383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D78B1D2-71DB-7F0F-10DA-43F6AF61A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0100" y="7797800"/>
            <a:ext cx="8848725" cy="16383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30372078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4D6D7D-ACAC-4CEE-0770-407418489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E66E1A5-92EE-5C73-2B6F-54E37520B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4909295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92DF84-46CD-0ECD-3353-3120E03C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9D119C-E628-A37B-14AC-D0FC75F28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19595743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2C2B88-5939-124B-5399-4EC002584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089BEEA-0D79-54C6-262A-29BF70228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54088519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436D09-C049-31EA-5CC3-D2C9698AC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58AEC0-D35F-7CE0-AE23-24B6BF8CDA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051E039-E62B-322C-CD41-DB06D1412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4266991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6A284-C1D2-4CEC-EB93-8B189D73F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12524092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3F8347-D439-DFB2-8748-1757555A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3A53B4-8328-31F6-BA01-CD8B214FC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CA36B-CBB0-6877-7077-44D9BDA12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595A3B7-622C-B8D0-8E2D-CC28F7301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E02C2B3-2F66-DE4E-ECCF-BA9B5CB64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61860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4DE642-905D-BED7-9546-FBF1C713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28736644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213538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47E1A4-3F50-47B7-1C73-67A224A18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A63EFD-1EAD-ED54-350A-A7C9A4EA0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D073D7-A3ED-D339-FD22-03FB6C5D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6467129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D97DF9-C3D0-89EC-3DD3-E52C08CA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1BD59AA-AF82-003C-492F-B1EC4641F6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7F58223-D26B-B8DE-DA8C-713B905B7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10400371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CE7454-080C-1F6E-88E0-087128E9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EBC5369-AA9D-477B-1EC5-402CA0C2B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199831751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C4791A8-6C82-78FA-E9D1-B4DB4D327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1125CCC-8C32-2E27-6510-E24A2F719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53592568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D3A4AE-4336-255F-A948-F6E800945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24F2EEE-1512-6A17-70AF-6705DACB9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68859864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96FB9-7DCC-D4ED-32FE-9704545D7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5E024E-52C3-B270-9176-25DB49130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26442385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75A757-15CE-0950-509C-9571FEBB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B88370-6EF2-AFC1-CF92-2DC9E4859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4504678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626821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C68454-D43F-8301-433A-5EF655CC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D8DE84-819B-A5B4-4A1F-095F8EC16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DAAB8E1-C6C0-3B62-C84F-1B5A35867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69333735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870BC3-445A-559D-A8FE-1CED73EF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670E07-168F-C6D9-25AC-A1F5D5782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6B6974-7B2B-84DB-5C9B-E3BFF20DB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DF7CC55-B7AB-9898-527E-60B7650CCC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45D4BB6-5A51-45B3-BE18-9F662DDE44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827840751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9BF244-95C9-ABA1-32FF-8F7C4F65E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5694520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803637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50A057-1122-AA51-7520-C1463D73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AA435-78D7-BE5A-1FEE-261DF4D10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97FB63-65C9-727F-9507-DB405AD3F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2642069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043D4F-78BC-A7F4-4B1F-0BC153F44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D1B34D5-84FD-BDCE-CFB2-4C8DC752D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4FF69BE-3348-80B1-4C85-F82C68135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54419941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D11ACC-07D0-9C50-50C0-722648036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E56B310-553E-8A80-71CC-0A2A726C6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92138440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5632270-E075-0730-8287-4A54AE1CE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CBB122E-6989-75E8-E93D-2BB34B495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09126122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0F9F9F-66E4-5CB0-0679-622CBD244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1ADAF2F-372F-B027-1A9B-44AD63367A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90359701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D122AA-C289-0C9D-06E0-8EB8374A1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F20805-F698-9B8A-CCF1-B39A06485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5739979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1A6657-B5EF-4959-C6C9-6AF84911B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4DEFCD-EF2F-DA6B-EF15-1A4EEAF81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EE755FF-036C-080E-D248-E4C890B55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00646207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532DC9-A561-465C-E99C-F8BA009A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15CA99-E338-28C0-04AF-B5DAE853A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83489027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C1FDCB-32F8-2E8A-58CE-4AC02788F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6CD4D0-5D8E-ED9E-5D0B-0D56E05BC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0" y="2616200"/>
            <a:ext cx="1905000" cy="62865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066C688-4AF6-D22A-46FD-2BA7CAB2C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29800" y="2616200"/>
            <a:ext cx="1905000" cy="62865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20913934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18F9CB-376E-379B-48C9-9E204471A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F1FA7F-DCE7-B6DF-A94F-E4BF737A9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9A0CE7D-CCFD-CB88-48FB-52CA74B7D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179E12F-DA7C-83AC-CD07-2F2D1F180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AA9F924-D16A-F852-9F18-EDE73400F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2930388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D5A019-F8C2-426D-4D0F-AD62BB37A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15023481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613215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DA6B36-1AAC-C69A-99DE-E5A518865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75524E-951D-C071-F467-BCAE0195E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0B5FA5E-8022-4770-06B6-8042739A3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80851892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07F7BC-CDF0-6224-598C-7A7D0EE76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F440627-A728-7066-8CB2-125CCA7AF8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551D62-17F0-93B4-3B16-F00C5F662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40854964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98B187-267B-1413-ADE9-42EF31A6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CBDB66E-3839-D9FF-82D1-3FD39CAE8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65900740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01118EA-9C77-6ABD-1BCB-C4FCBDDF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487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8C435F-90EB-10EC-55F3-68E70346A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487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57091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FA00C2-22C4-E399-280A-9D8DB5F96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6D3B79-2B10-4D5C-AB2E-4B0751289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61869063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ACD390-D38A-E44A-AA00-80BB75AF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6E37F69-3B8C-AFAF-4075-5718C55D77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81ED424-DD19-1FA7-A694-2F7DDC35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8912245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1A1593-A7F7-70D7-D0BD-8DFDCBFD8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E0B0F8D-2D52-5313-BD69-032F9974A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9876553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92C050C-E06E-5322-40FB-51A59807B3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487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22D6EC1-F187-327E-EB54-55583079A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487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9516243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C54DF0-8953-EFA0-3509-A7578F2E2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C301059-7BB4-404D-0CFE-B61328802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4112100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974C8B-6FB0-33D4-B935-821E31C74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60FC68-9630-4B22-E37B-A28B0ABAE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0610439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ECAF61-564B-F405-AC08-D2F71C16D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C04410-960E-1016-BF60-7CDDEC0BB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2601239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622F9D-2B72-165A-E01E-C56834F9B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28651E-27B7-1BAE-FDC1-F3AD1F751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0000" y="2616200"/>
            <a:ext cx="2444750" cy="62865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8891E9D-7C2E-9C4A-1765-47432FAA3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7150" y="2616200"/>
            <a:ext cx="2444750" cy="62865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8560318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20EE50-D7BD-CA99-D4F6-1BDB42FB5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9038E9-E674-7122-8E4F-D5ABC1B09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E2979BF-E3AE-350B-DE8E-A5B0F0E2B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711E614-6E88-BEFC-B5D8-A8408C3EC2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36B63C4-3812-49D7-185E-E2433DA31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7253376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2E93D2-2825-704F-C4B7-AA29892F0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5667721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4942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9929AB-939B-E983-6FF6-BA299170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9D75C1-24F0-61F3-D909-563D25944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0122000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F26EF-2501-3F37-F04A-50B121FC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24CD7C-47F2-860D-CB2F-3751B80EF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BC6657-F2A8-AB72-5DFB-E2FD1FC6F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8962980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C777F3-11BB-3A0F-015F-B1C36901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1890E82-CB3C-0FA2-0B54-B5F4424E79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2210960-1640-E657-9823-580305D44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5040010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E8CABC-7AFB-CCBF-9BEB-B0F48358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7FB8AD1-37CF-72B5-D65E-A41B493F6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3040505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14DF284-A2B2-DB56-9965-3FA35ED988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487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D7E976C-741C-7431-9AAE-C78928536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487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64562788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A63743-9ABD-D123-05A9-025315F62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41776D6-4F9A-5477-E485-5C05250DF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6023225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CC5E1A-2272-B726-7B07-F10614D7D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2B2D82-078F-FAD1-DE1A-836DA4F81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736135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D41990-BA8D-747A-E192-18739759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F60B8E7-8E33-0452-7848-760F6B362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6809864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E31DA2-E7E4-7ACE-2586-AD7143CB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A78012-7C8D-EC1B-4413-7564D1F44A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0000" y="2616200"/>
            <a:ext cx="5156200" cy="62865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5CBD1D5-E6E7-046F-9DFE-7EEE729AD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8600" y="2616200"/>
            <a:ext cx="5156200" cy="62865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4644254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2C312F-013F-8E2E-F6B8-17ECF32AA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9C38B30-81C3-E5E5-2A6B-DFD509B6F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60178A1-9893-27F4-BC81-038F206A9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1D3F93-6EED-519A-6437-D1555A8A8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D2C06CD-C01C-59E5-A867-9BDB7EA5A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6155328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3B61AE-E7C1-B677-43BF-D396C1ED2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7141573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8ADD33-C809-E0A9-C016-B54202848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6359E9-8781-8334-D8A7-09F59C19D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092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25351A3-A2D0-64FD-8007-5227FC3D8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092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0812257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88691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82BF1A-0557-4118-71F1-F60BE97E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4EE1D6-C7A2-5595-CEDD-46E54BCF9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3FECAA7-C98D-28BA-9796-4BBBC7270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0107304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0B97F-060A-09CF-06E0-7CF078EC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19AFB62-F974-2EB5-0A25-2DACEC2851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DBD7132-1526-50E6-41FD-A7A8B7BD5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0878908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04F944-8F59-278A-1984-21C7130C6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61AFD03-3607-CEF5-C457-5E4AD3576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7116416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D069A51-C9E3-A19E-E402-3033644E40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487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2AA3F6C-609D-905D-1C7D-2D0A3288C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487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6087778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E041AE-D0EE-C4B4-8452-B6A9A9B29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6AA4911-964D-85B2-A4F8-A0143D1563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2547469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382D49-B89D-FABE-1DF2-6F8148FA5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04CBB7-2862-BB2B-26FC-6988B9464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8022046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8FE94E-AD73-9008-529E-63FC0DC7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4EB2AA0-D65E-9F43-F1BE-BB192FDB3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7103457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3DB3BD-2D4A-3B3B-970D-A15D2B8EB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EC1B3F-B9FE-10C3-EFA5-DCB8414F4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D6136E1-B444-A4A5-E4DD-83D03148C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7584193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CBD4CC-F2DB-92A1-E5FF-71DAB262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516E31-41E4-46E8-169E-640B3B750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CCE8591-5D97-AE44-067F-3EA1FBAB1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7F6D04D-16B1-8233-6BEF-31B697660C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3E880B4-0BE7-06ED-FCDB-B5B39BD04A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82146159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FAC6A3-1B03-574A-7D22-9F32434DC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D3EA62D-34E0-3B9E-7374-3E594C8C4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EA7C3A-0792-1077-EC9D-B63AAF4C6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AA9064F-DFBC-0422-6EF5-5F1BCCBB64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DAFDF51-CA40-4469-4528-D303D38A6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0281723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C888E5-E4CC-DD32-052F-1351890C2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6059543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76550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C25664-D697-F68E-52BB-02A72FB8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625EEC-B0D7-8042-04C8-C50138219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5D75F79-5844-B2F2-B65C-CE1FBE50E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8017501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B9143F-0151-9624-D326-D8E85F42A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D1B42C2-DF95-DF33-856A-E0E31D3FCF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798F1F4-C757-39C8-8A46-D20C578FD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9972739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C63EFF-9CFD-DC63-3478-7CE9076D4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77DB2CD-F540-F62F-93CE-626C70BF5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6628917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719B0E6-5C34-BE2D-EEE6-C07ABBFEC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18807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8EA15BE-F5B6-A021-7838-ACB58AD87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30180136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C311E7-7FF4-8165-10A8-BAAEF2D3D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5A55AD9-F9DF-6F45-D174-389370EC6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1336135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4C70B9-005A-6C52-560E-59E25D2ED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C0C47D-F953-05B6-467B-C706E2F27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9868048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A076A1-EAF2-423F-32B9-DD1195CE5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8AB7AD-8D8E-AEEE-B9E4-F8E7B7B63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7071451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79C4C5-DE42-4D18-23DC-B978E97ED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A40325-BBFB-E487-1375-638EB18308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F3BF65B-D8E7-DA6A-B8B6-B2A367932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197367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82E541-B3C5-01F5-F775-93891435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1861490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EA42B5-D13F-5202-6D28-65391E9D5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6ACFB1-093C-EC1A-F2CE-8AA5F5388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D1194E-C40C-1623-C9A5-8822F69FD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3485359-16BC-F206-734D-D53E6A7414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E913E0D-1B0D-CB85-8C1A-D79424013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2496513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F8620E-4AB7-A3BA-F937-CF59B8EA8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5901548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18848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30552D-E3D8-FB66-81BC-378B86946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C66F69-88BF-2995-9BA4-8F2FBB3A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C94749-2439-3AC6-8287-6175A123E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2535667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9F316B-AC2D-65F1-BD28-00B2D94DC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D9C1A6A-7DDA-006A-2E17-242E265C3C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E075A2-B712-8948-CFC0-1F4667682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80800087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A815B2-B1B0-31ED-CAD3-E30B529E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46C02FB-CD19-54DD-A670-213897283D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1353617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542BD47-C5F8-9D2B-8B8B-847E20D47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C9431A3-E988-B5EE-09AF-8F3E34DA0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776460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241952-CAA0-CF97-ADA8-626EDDD85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DA7A3D5-DFAD-8340-5405-300D23447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504530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08C1B0-DA66-680A-50F6-99796C5D3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F3A728-C344-7C27-5231-02BE61A91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64654282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298FE4-D539-0B1C-BAFC-643D25F0F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E1546C-7CD7-8188-D768-BA98F0E96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6836112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455048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6E84FA-1AAD-56C8-5A56-5AA6DCCCD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5C6D9B-71B5-FD75-0718-6CDD2C154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7600" y="4787900"/>
            <a:ext cx="2857500" cy="33020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4204AC-9C65-CD6F-1408-47AB88CD0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7500" y="4787900"/>
            <a:ext cx="2857500" cy="33020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69881726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372DEC-D711-3537-5D0A-1C5BFB47D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AA0DC7F-8FA9-254B-C858-6AD5F0E06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3F55BC-4ED6-8B99-8349-C6B261269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539E069-31D1-39CF-027A-7659E9A0E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DFF1F4B-E31C-DA99-CD8F-489774562C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4502243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CC86FD-4981-516F-23EB-4757A591C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9977243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213088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D9E246-7585-CA57-DCB7-DEED36C6F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844644-D255-72E7-1C1E-D52878E2A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D9B48CE-3320-F2E9-8337-8790B037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9977976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228E40-96F9-B89D-0863-5876EA9D4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2E8A503-561C-F7E4-4AFA-2CD59A94F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66B22FF-E246-E325-DDCF-4E957BEED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65401832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BAEAED-22E0-9D2D-29A8-98BCC4AFB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1BAEF6A-3BD8-319A-FC33-4AF0E6F6B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2647571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1DC4D3C-D5F3-9D38-4501-FCEE4E5A7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598150" y="1409700"/>
            <a:ext cx="1466850" cy="66802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E4A55EF-39DA-4CDE-240A-17A634150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97600" y="1409700"/>
            <a:ext cx="4248150" cy="668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9627053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D36E05-724F-24F6-57C6-AF45583CA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952570B-6EF4-FFE2-3D52-42BBA9919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9142321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AC2206-0DF1-27D5-4123-663C6D289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EDA7E4-46E2-8C47-A5F0-C301F5CE0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7611386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BFDFA8-DB6B-A256-F707-C61A23C97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9096CB-443D-9079-753F-F8D4B7DAF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4C09C79-7742-FFD8-1957-330DE5122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8774171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753968-EAC0-164B-7E7D-BEC7C6792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4DE5AE-A36F-BFD8-CF5C-A967C87EE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2358048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DCCC14-6FDD-0132-0997-D00108CFA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ACE5FA-A45E-10D9-34D8-5F5433A96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11FB2BD-0BBE-2BB3-643C-7BB17AA73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3184845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356D6E-6149-75B1-7240-D5FEB671C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62C721-C9AF-E4A6-4DCF-70492F9C6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87727D6-57C4-FCF6-4E8F-390586530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039FEB-73FA-2647-EC7D-1CCF972397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DE620E3-4BE8-ED57-ADE8-2E595E2B6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6638978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1B5D87-ED2D-E7DB-D311-FBA3C5C4B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5160535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48206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8DEA50-565C-F053-FCEC-77E4DCEB4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29D543-2987-EA44-1B5E-8EF0952FA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692F0CA-0DBD-9563-971C-5779BBC62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2842024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73324C-037C-D661-2527-121485B68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EF2EE8D-6C79-086C-25E0-0E8759E34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CC90984-666A-A53C-7840-B31E9B094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1058944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F7F2EC-A85A-9590-9892-574B2F339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CA5AFBC-333B-88D5-8E51-641E149B4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83483280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017CF5A-0606-328E-0890-C009BC7F91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7513" y="254000"/>
            <a:ext cx="2803525" cy="85312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C18E31F-3C86-7826-B8FE-36E3B3302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254000"/>
            <a:ext cx="8261350" cy="853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11376606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8C9042-2157-4F2A-83E0-74081122D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361107-27D5-1DF6-AB40-31D5711FE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862607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B58239-C184-EC3B-36D5-D9F042101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D565FEA-EE38-7148-53FA-A67E87592B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F165A1-46DA-5D7D-DEB0-18D2C8A2B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4320087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579410-CA11-1ED3-1CFE-C53502F8A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62C0D4-296A-9D6B-2B50-00B29B9EE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790907375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DAF8FB-1722-2A05-43FE-EDE7BB47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907F336-A793-9730-A52D-18040B062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6356543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3EC22F-BC5B-D42C-9AD0-E8CB7399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3864A7-D4CC-CA6E-B7A3-24DD27DB10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BB3FBD0-722C-2EB0-7E9D-14A1F4DD0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75001169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B99A7F-1F76-5918-B54D-8ED479CEB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2D27AB-CE41-D302-87EA-0C4019079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D344069-617A-D6A1-5238-DFCA79CAF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0836F72-CC91-A37A-B730-24C522352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7D65B37-1022-257D-EB74-7BC5B787EA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14481163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C6D809-E310-AC7A-A2F7-970DE193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4422758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24291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3C03B-7FA4-BF89-1A99-16361339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730C74-8F51-A46F-7B2F-A85302244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2F19B7D-E4C4-53A4-BA16-9058F3C77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8544163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F8CDBB-AB73-ABA3-6D57-1E6B13AD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1DACD23-8D6D-4CA5-1F7C-18D249FD87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F01EAA9-C2EB-391B-C29E-EABB085DD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1807167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D04A94-62C7-9E8A-7ADF-9E24C84FD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AE21D97-2144-88A6-B37D-7A9F8577E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254786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4E87879-184C-943F-A65D-538E6AD1DA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18807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544F423-6092-3204-FE84-8FAA2C8BC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7469687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488D6DE2-45DC-5ED3-5C51-8A0893FAFC3F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270000" y="2044700"/>
            <a:ext cx="10464800" cy="2857500"/>
          </a:xfrm>
          <a:prstGeom prst="rect">
            <a:avLst/>
          </a:prstGeom>
          <a:noFill/>
          <a:ln>
            <a:noFill/>
          </a:ln>
          <a:effectLst>
            <a:outerShdw blurRad="12700" dist="12699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B0F6277A-57C9-70BC-9604-0FC6408291A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092200"/>
          </a:xfrm>
          <a:prstGeom prst="rect">
            <a:avLst/>
          </a:prstGeom>
          <a:noFill/>
          <a:ln>
            <a:noFill/>
          </a:ln>
          <a:effectLst>
            <a:outerShdw blurRad="12700" dist="12699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text styles</a:t>
            </a:r>
          </a:p>
          <a:p>
            <a:pPr lvl="1"/>
            <a:r>
              <a:rPr lang="en-US" altLang="it-IT">
                <a:sym typeface="Copperplate" panose="02000504000000020004" pitchFamily="2" charset="77"/>
              </a:rPr>
              <a:t>Second level</a:t>
            </a:r>
          </a:p>
          <a:p>
            <a:pPr lvl="2"/>
            <a:r>
              <a:rPr lang="en-US" altLang="it-IT">
                <a:sym typeface="Copperplate" panose="02000504000000020004" pitchFamily="2" charset="77"/>
              </a:rPr>
              <a:t>Third level</a:t>
            </a:r>
          </a:p>
          <a:p>
            <a:pPr lvl="3"/>
            <a:r>
              <a:rPr lang="en-US" altLang="it-IT">
                <a:sym typeface="Copperplate" panose="02000504000000020004" pitchFamily="2" charset="77"/>
              </a:rPr>
              <a:t>Fourth level</a:t>
            </a:r>
          </a:p>
          <a:p>
            <a:pPr lvl="4"/>
            <a:r>
              <a:rPr lang="en-US" altLang="it-IT">
                <a:sym typeface="Copperplate" panose="02000504000000020004" pitchFamily="2" charset="77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9500" kern="1200">
          <a:solidFill>
            <a:srgbClr val="DFDFDF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ctr" rtl="0" fontAlgn="base">
        <a:spcBef>
          <a:spcPct val="0"/>
        </a:spcBef>
        <a:spcAft>
          <a:spcPct val="0"/>
        </a:spcAft>
        <a:defRPr sz="95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3F5EF70-4014-53D2-62ED-2C6A73422BA7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title style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9AD04E03-3679-CC69-23E3-CFDCFA1E2E2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270000" y="2616200"/>
            <a:ext cx="50419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Palatino" pitchFamily="2" charset="77"/>
              </a:rPr>
              <a:t>Click to edit Master text styles</a:t>
            </a:r>
          </a:p>
          <a:p>
            <a:pPr lvl="1"/>
            <a:r>
              <a:rPr lang="en-US" altLang="it-IT">
                <a:sym typeface="Palatino" pitchFamily="2" charset="77"/>
              </a:rPr>
              <a:t>Second level</a:t>
            </a:r>
          </a:p>
          <a:p>
            <a:pPr lvl="2"/>
            <a:r>
              <a:rPr lang="en-US" altLang="it-IT">
                <a:sym typeface="Palatino" pitchFamily="2" charset="77"/>
              </a:rPr>
              <a:t>Third level</a:t>
            </a:r>
          </a:p>
          <a:p>
            <a:pPr lvl="3"/>
            <a:r>
              <a:rPr lang="en-US" altLang="it-IT">
                <a:sym typeface="Palatino" pitchFamily="2" charset="77"/>
              </a:rPr>
              <a:t>Fourth level</a:t>
            </a:r>
          </a:p>
          <a:p>
            <a:pPr lvl="4"/>
            <a:r>
              <a:rPr lang="en-US" altLang="it-IT">
                <a:sym typeface="Palatino" pitchFamily="2" charset="77"/>
              </a:rPr>
              <a:t>Fifth level</a:t>
            </a:r>
          </a:p>
        </p:txBody>
      </p:sp>
      <p:sp>
        <p:nvSpPr>
          <p:cNvPr id="10243" name="Line 3">
            <a:extLst>
              <a:ext uri="{FF2B5EF4-FFF2-40B4-BE49-F238E27FC236}">
                <a16:creationId xmlns:a16="http://schemas.microsoft.com/office/drawing/2014/main" id="{8C8F8B57-2266-B870-48CE-162290F085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2019300"/>
            <a:ext cx="10164763" cy="0"/>
          </a:xfrm>
          <a:prstGeom prst="line">
            <a:avLst/>
          </a:prstGeom>
          <a:noFill/>
          <a:ln w="12700" cap="flat">
            <a:solidFill>
              <a:srgbClr val="A5A59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700" algn="ctr" rotWithShape="0">
              <a:schemeClr val="bg2">
                <a:alpha val="81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6400" kern="1200">
          <a:solidFill>
            <a:srgbClr val="000000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marL="7921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1pPr>
      <a:lvl2pPr marL="12366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2pPr>
      <a:lvl3pPr marL="16811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3pPr>
      <a:lvl4pPr marL="21256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4pPr>
      <a:lvl5pPr marL="25701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9CEE2960-761B-8162-05F4-CFEA19D7999D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>
            <a:outerShdw blurRad="12700" dist="12699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title style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906D1C3A-721E-407D-047E-0E8C55A1DB0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>
            <a:outerShdw blurRad="12700" dist="12699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text styles</a:t>
            </a:r>
          </a:p>
          <a:p>
            <a:pPr lvl="1"/>
            <a:r>
              <a:rPr lang="en-US" altLang="it-IT">
                <a:sym typeface="Copperplate" panose="02000504000000020004" pitchFamily="2" charset="77"/>
              </a:rPr>
              <a:t>Second level</a:t>
            </a:r>
          </a:p>
          <a:p>
            <a:pPr lvl="2"/>
            <a:r>
              <a:rPr lang="en-US" altLang="it-IT">
                <a:sym typeface="Copperplate" panose="02000504000000020004" pitchFamily="2" charset="77"/>
              </a:rPr>
              <a:t>Third level</a:t>
            </a:r>
          </a:p>
          <a:p>
            <a:pPr lvl="3"/>
            <a:r>
              <a:rPr lang="en-US" altLang="it-IT">
                <a:sym typeface="Copperplate" panose="02000504000000020004" pitchFamily="2" charset="77"/>
              </a:rPr>
              <a:t>Fourth level</a:t>
            </a:r>
          </a:p>
          <a:p>
            <a:pPr lvl="4"/>
            <a:r>
              <a:rPr lang="en-US" altLang="it-IT">
                <a:sym typeface="Copperplate" panose="02000504000000020004" pitchFamily="2" charset="77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rgbClr val="DFDFDF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DD99DD8A-F2FA-0810-891D-9DCBED7BC90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270000" y="787400"/>
            <a:ext cx="10464800" cy="817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Palatino" pitchFamily="2" charset="77"/>
              </a:rPr>
              <a:t>Click to edit Master text styles</a:t>
            </a:r>
          </a:p>
          <a:p>
            <a:pPr lvl="1"/>
            <a:r>
              <a:rPr lang="en-US" altLang="it-IT">
                <a:sym typeface="Palatino" pitchFamily="2" charset="77"/>
              </a:rPr>
              <a:t>Second level</a:t>
            </a:r>
          </a:p>
          <a:p>
            <a:pPr lvl="2"/>
            <a:r>
              <a:rPr lang="en-US" altLang="it-IT">
                <a:sym typeface="Palatino" pitchFamily="2" charset="77"/>
              </a:rPr>
              <a:t>Third level</a:t>
            </a:r>
          </a:p>
          <a:p>
            <a:pPr lvl="3"/>
            <a:r>
              <a:rPr lang="en-US" altLang="it-IT">
                <a:sym typeface="Palatino" pitchFamily="2" charset="77"/>
              </a:rPr>
              <a:t>Fourth level</a:t>
            </a:r>
          </a:p>
          <a:p>
            <a:pPr lvl="4"/>
            <a:r>
              <a:rPr lang="en-US" altLang="it-IT">
                <a:sym typeface="Palatino" pitchFamily="2" charset="77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6400" kern="1200">
          <a:solidFill>
            <a:srgbClr val="000000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E2E8BDD1-D6B1-D135-F6BF-F9A02DE3F758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800100" y="7797800"/>
            <a:ext cx="635000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title style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CA1C833A-09B4-3011-43C9-B75FDDB3C3E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7759700" y="7797800"/>
            <a:ext cx="504190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Palatino" pitchFamily="2" charset="77"/>
              </a:rPr>
              <a:t>Click to edit Master text styles</a:t>
            </a:r>
          </a:p>
          <a:p>
            <a:pPr lvl="1"/>
            <a:r>
              <a:rPr lang="en-US" altLang="it-IT">
                <a:sym typeface="Palatino" pitchFamily="2" charset="77"/>
              </a:rPr>
              <a:t>Second level</a:t>
            </a:r>
          </a:p>
          <a:p>
            <a:pPr lvl="2"/>
            <a:r>
              <a:rPr lang="en-US" altLang="it-IT">
                <a:sym typeface="Palatino" pitchFamily="2" charset="77"/>
              </a:rPr>
              <a:t>Third level</a:t>
            </a:r>
          </a:p>
          <a:p>
            <a:pPr lvl="3"/>
            <a:r>
              <a:rPr lang="en-US" altLang="it-IT">
                <a:sym typeface="Palatino" pitchFamily="2" charset="77"/>
              </a:rPr>
              <a:t>Fourth level</a:t>
            </a:r>
          </a:p>
          <a:p>
            <a:pPr lvl="4"/>
            <a:r>
              <a:rPr lang="en-US" altLang="it-IT">
                <a:sym typeface="Palatino" pitchFamily="2" charset="77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700" kern="1200">
          <a:solidFill>
            <a:srgbClr val="000000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1pPr>
      <a:lvl2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2pPr>
      <a:lvl3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3pPr>
      <a:lvl4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4pPr>
      <a:lvl5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53D44400-85A8-F364-6DDC-175C19C09D9F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7200900" y="698500"/>
            <a:ext cx="5689600" cy="1638300"/>
          </a:xfrm>
          <a:prstGeom prst="rect">
            <a:avLst/>
          </a:prstGeom>
          <a:noFill/>
          <a:ln>
            <a:noFill/>
          </a:ln>
          <a:effectLst>
            <a:outerShdw blurRad="12700" dist="12699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title style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79CAB63-ADE3-1E5F-FEC2-98B0064A945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7200900" y="7467600"/>
            <a:ext cx="568960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Palatino" pitchFamily="2" charset="77"/>
              </a:rPr>
              <a:t>Click to edit Master text styles</a:t>
            </a:r>
          </a:p>
          <a:p>
            <a:pPr lvl="1"/>
            <a:r>
              <a:rPr lang="en-US" altLang="it-IT">
                <a:sym typeface="Palatino" pitchFamily="2" charset="77"/>
              </a:rPr>
              <a:t>Second level</a:t>
            </a:r>
          </a:p>
          <a:p>
            <a:pPr lvl="2"/>
            <a:r>
              <a:rPr lang="en-US" altLang="it-IT">
                <a:sym typeface="Palatino" pitchFamily="2" charset="77"/>
              </a:rPr>
              <a:t>Third level</a:t>
            </a:r>
          </a:p>
          <a:p>
            <a:pPr lvl="3"/>
            <a:r>
              <a:rPr lang="en-US" altLang="it-IT">
                <a:sym typeface="Palatino" pitchFamily="2" charset="77"/>
              </a:rPr>
              <a:t>Fourth level</a:t>
            </a:r>
          </a:p>
          <a:p>
            <a:pPr lvl="4"/>
            <a:r>
              <a:rPr lang="en-US" altLang="it-IT">
                <a:sym typeface="Palatino" pitchFamily="2" charset="77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3800" kern="1200">
          <a:solidFill>
            <a:srgbClr val="1A1A1A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rgbClr val="1A1A1A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rgbClr val="1A1A1A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rgbClr val="1A1A1A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rgbClr val="1A1A1A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rgbClr val="1A1A1A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rgbClr val="1A1A1A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rgbClr val="1A1A1A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rgbClr val="1A1A1A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1pPr>
      <a:lvl2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2pPr>
      <a:lvl3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3pPr>
      <a:lvl4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4pPr>
      <a:lvl5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2752F804-9EC1-CA3B-80D0-65AB0F3FBBFE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800100" y="7797800"/>
            <a:ext cx="635000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title style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14844617-5467-5775-045C-8147620E7C3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7759700" y="7797800"/>
            <a:ext cx="504190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Palatino" pitchFamily="2" charset="77"/>
              </a:rPr>
              <a:t>Click to edit Master text styles</a:t>
            </a:r>
          </a:p>
          <a:p>
            <a:pPr lvl="1"/>
            <a:r>
              <a:rPr lang="en-US" altLang="it-IT">
                <a:sym typeface="Palatino" pitchFamily="2" charset="77"/>
              </a:rPr>
              <a:t>Second level</a:t>
            </a:r>
          </a:p>
          <a:p>
            <a:pPr lvl="2"/>
            <a:r>
              <a:rPr lang="en-US" altLang="it-IT">
                <a:sym typeface="Palatino" pitchFamily="2" charset="77"/>
              </a:rPr>
              <a:t>Third level</a:t>
            </a:r>
          </a:p>
          <a:p>
            <a:pPr lvl="3"/>
            <a:r>
              <a:rPr lang="en-US" altLang="it-IT">
                <a:sym typeface="Palatino" pitchFamily="2" charset="77"/>
              </a:rPr>
              <a:t>Fourth level</a:t>
            </a:r>
          </a:p>
          <a:p>
            <a:pPr lvl="4"/>
            <a:r>
              <a:rPr lang="en-US" altLang="it-IT">
                <a:sym typeface="Palatino" pitchFamily="2" charset="77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700" kern="1200">
          <a:solidFill>
            <a:srgbClr val="000000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1pPr>
      <a:lvl2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2pPr>
      <a:lvl3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3pPr>
      <a:lvl4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4pPr>
      <a:lvl5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700" kern="1200">
          <a:solidFill>
            <a:srgbClr val="000000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1pPr>
      <a:lvl2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2pPr>
      <a:lvl3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3pPr>
      <a:lvl4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4pPr>
      <a:lvl5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700" kern="1200">
          <a:solidFill>
            <a:srgbClr val="000000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l" rtl="0" fontAlgn="base">
        <a:spcBef>
          <a:spcPct val="0"/>
        </a:spcBef>
        <a:spcAft>
          <a:spcPct val="0"/>
        </a:spcAft>
        <a:defRPr sz="47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1pPr>
      <a:lvl2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2pPr>
      <a:lvl3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3pPr>
      <a:lvl4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4pPr>
      <a:lvl5pPr algn="l" rtl="0" fontAlgn="base">
        <a:spcBef>
          <a:spcPct val="0"/>
        </a:spcBef>
        <a:spcAft>
          <a:spcPct val="0"/>
        </a:spcAft>
        <a:defRPr sz="2000" kern="1200">
          <a:solidFill>
            <a:srgbClr val="4D4D4D"/>
          </a:solidFill>
          <a:latin typeface="+mn-lt"/>
          <a:ea typeface="+mn-ea"/>
          <a:cs typeface="+mn-cs"/>
          <a:sym typeface="Palatin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3D537FC1-7D2D-7165-9A2B-65DCB4B6F132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title style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7E7D77E9-8B63-894A-AA94-CF55C7DA8F4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7772400" y="2616200"/>
            <a:ext cx="39624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Palatino" pitchFamily="2" charset="77"/>
              </a:rPr>
              <a:t>Click to edit Master text styles</a:t>
            </a:r>
          </a:p>
          <a:p>
            <a:pPr lvl="1"/>
            <a:r>
              <a:rPr lang="en-US" altLang="it-IT">
                <a:sym typeface="Palatino" pitchFamily="2" charset="77"/>
              </a:rPr>
              <a:t>Second level</a:t>
            </a:r>
          </a:p>
          <a:p>
            <a:pPr lvl="2"/>
            <a:r>
              <a:rPr lang="en-US" altLang="it-IT">
                <a:sym typeface="Palatino" pitchFamily="2" charset="77"/>
              </a:rPr>
              <a:t>Third level</a:t>
            </a:r>
          </a:p>
          <a:p>
            <a:pPr lvl="3"/>
            <a:r>
              <a:rPr lang="en-US" altLang="it-IT">
                <a:sym typeface="Palatino" pitchFamily="2" charset="77"/>
              </a:rPr>
              <a:t>Fourth level</a:t>
            </a:r>
          </a:p>
          <a:p>
            <a:pPr lvl="4"/>
            <a:r>
              <a:rPr lang="en-US" altLang="it-IT">
                <a:sym typeface="Palatino" pitchFamily="2" charset="77"/>
              </a:rPr>
              <a:t>Fifth level</a:t>
            </a:r>
          </a:p>
        </p:txBody>
      </p:sp>
      <p:sp>
        <p:nvSpPr>
          <p:cNvPr id="18435" name="Line 3">
            <a:extLst>
              <a:ext uri="{FF2B5EF4-FFF2-40B4-BE49-F238E27FC236}">
                <a16:creationId xmlns:a16="http://schemas.microsoft.com/office/drawing/2014/main" id="{5AA0FBEB-EFE6-2C28-797B-42279C6A74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2019300"/>
            <a:ext cx="10164763" cy="0"/>
          </a:xfrm>
          <a:prstGeom prst="line">
            <a:avLst/>
          </a:prstGeom>
          <a:noFill/>
          <a:ln w="12700" cap="flat">
            <a:solidFill>
              <a:srgbClr val="A5A59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700" algn="ctr" rotWithShape="0">
              <a:schemeClr val="bg2">
                <a:alpha val="81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6400" kern="1200">
          <a:solidFill>
            <a:srgbClr val="000000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marL="7921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1pPr>
      <a:lvl2pPr marL="12366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2pPr>
      <a:lvl3pPr marL="16811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3pPr>
      <a:lvl4pPr marL="21256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4pPr>
      <a:lvl5pPr marL="25701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B66FB890-4486-6D85-9DA3-7C9EC5AF5EB7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title style</a:t>
            </a: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D89362ED-2012-7DBC-6F96-F8E110196AA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270000" y="2616200"/>
            <a:ext cx="10464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Palatino" pitchFamily="2" charset="77"/>
              </a:rPr>
              <a:t>Click to edit Master text styles</a:t>
            </a:r>
          </a:p>
          <a:p>
            <a:pPr lvl="1"/>
            <a:r>
              <a:rPr lang="en-US" altLang="it-IT">
                <a:sym typeface="Palatino" pitchFamily="2" charset="77"/>
              </a:rPr>
              <a:t>Second level</a:t>
            </a:r>
          </a:p>
          <a:p>
            <a:pPr lvl="2"/>
            <a:r>
              <a:rPr lang="en-US" altLang="it-IT">
                <a:sym typeface="Palatino" pitchFamily="2" charset="77"/>
              </a:rPr>
              <a:t>Third level</a:t>
            </a:r>
          </a:p>
          <a:p>
            <a:pPr lvl="3"/>
            <a:r>
              <a:rPr lang="en-US" altLang="it-IT">
                <a:sym typeface="Palatino" pitchFamily="2" charset="77"/>
              </a:rPr>
              <a:t>Fourth level</a:t>
            </a:r>
          </a:p>
          <a:p>
            <a:pPr lvl="4"/>
            <a:r>
              <a:rPr lang="en-US" altLang="it-IT">
                <a:sym typeface="Palatino" pitchFamily="2" charset="77"/>
              </a:rPr>
              <a:t>Fifth level</a:t>
            </a:r>
          </a:p>
        </p:txBody>
      </p:sp>
      <p:sp>
        <p:nvSpPr>
          <p:cNvPr id="2051" name="Line 3">
            <a:extLst>
              <a:ext uri="{FF2B5EF4-FFF2-40B4-BE49-F238E27FC236}">
                <a16:creationId xmlns:a16="http://schemas.microsoft.com/office/drawing/2014/main" id="{E747BFEF-1B31-2842-7671-71C2EB71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2019300"/>
            <a:ext cx="10164763" cy="0"/>
          </a:xfrm>
          <a:prstGeom prst="line">
            <a:avLst/>
          </a:prstGeom>
          <a:noFill/>
          <a:ln w="12700" cap="flat">
            <a:solidFill>
              <a:srgbClr val="A5A59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700" algn="ctr" rotWithShape="0">
              <a:schemeClr val="bg2">
                <a:alpha val="81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6400" kern="1200">
          <a:solidFill>
            <a:srgbClr val="000000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marL="838200" indent="-571500" algn="l" rtl="0" fontAlgn="base">
        <a:spcBef>
          <a:spcPts val="1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1pPr>
      <a:lvl2pPr marL="1282700" indent="-571500" algn="l" rtl="0" fontAlgn="base">
        <a:spcBef>
          <a:spcPts val="1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2pPr>
      <a:lvl3pPr marL="1727200" indent="-571500" algn="l" rtl="0" fontAlgn="base">
        <a:spcBef>
          <a:spcPts val="1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3pPr>
      <a:lvl4pPr marL="2171700" indent="-571500" algn="l" rtl="0" fontAlgn="base">
        <a:spcBef>
          <a:spcPts val="1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4pPr>
      <a:lvl5pPr marL="2616200" indent="-571500" algn="l" rtl="0" fontAlgn="base">
        <a:spcBef>
          <a:spcPts val="1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41651DF7-7FF8-49F3-4DE8-72E0607D889D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title style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D551586A-D4B6-6F4C-42D5-D698F574A0C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270000" y="2616200"/>
            <a:ext cx="50419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Palatino" pitchFamily="2" charset="77"/>
              </a:rPr>
              <a:t>Click to edit Master text styles</a:t>
            </a:r>
          </a:p>
          <a:p>
            <a:pPr lvl="1"/>
            <a:r>
              <a:rPr lang="en-US" altLang="it-IT">
                <a:sym typeface="Palatino" pitchFamily="2" charset="77"/>
              </a:rPr>
              <a:t>Second level</a:t>
            </a:r>
          </a:p>
          <a:p>
            <a:pPr lvl="2"/>
            <a:r>
              <a:rPr lang="en-US" altLang="it-IT">
                <a:sym typeface="Palatino" pitchFamily="2" charset="77"/>
              </a:rPr>
              <a:t>Third level</a:t>
            </a:r>
          </a:p>
          <a:p>
            <a:pPr lvl="3"/>
            <a:r>
              <a:rPr lang="en-US" altLang="it-IT">
                <a:sym typeface="Palatino" pitchFamily="2" charset="77"/>
              </a:rPr>
              <a:t>Fourth level</a:t>
            </a:r>
          </a:p>
          <a:p>
            <a:pPr lvl="4"/>
            <a:r>
              <a:rPr lang="en-US" altLang="it-IT">
                <a:sym typeface="Palatino" pitchFamily="2" charset="77"/>
              </a:rPr>
              <a:t>Fifth level</a:t>
            </a:r>
          </a:p>
        </p:txBody>
      </p:sp>
      <p:sp>
        <p:nvSpPr>
          <p:cNvPr id="3075" name="Line 3">
            <a:extLst>
              <a:ext uri="{FF2B5EF4-FFF2-40B4-BE49-F238E27FC236}">
                <a16:creationId xmlns:a16="http://schemas.microsoft.com/office/drawing/2014/main" id="{CF966831-676F-D6DE-9415-D74A9EB47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2019300"/>
            <a:ext cx="10164763" cy="0"/>
          </a:xfrm>
          <a:prstGeom prst="line">
            <a:avLst/>
          </a:prstGeom>
          <a:noFill/>
          <a:ln w="12700" cap="flat">
            <a:solidFill>
              <a:srgbClr val="A5A59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700" algn="ctr" rotWithShape="0">
              <a:schemeClr val="bg2">
                <a:alpha val="81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6400" kern="1200">
          <a:solidFill>
            <a:srgbClr val="000000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marL="7921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1pPr>
      <a:lvl2pPr marL="12366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2pPr>
      <a:lvl3pPr marL="16811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3pPr>
      <a:lvl4pPr marL="21256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4pPr>
      <a:lvl5pPr marL="25701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9C62D274-CD7A-6149-3E7D-B46CA5478845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title style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762C5424-5938-B155-0CF1-782EB433B61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270000" y="2616200"/>
            <a:ext cx="10464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Palatino" pitchFamily="2" charset="77"/>
              </a:rPr>
              <a:t>Click to edit Master text styles</a:t>
            </a:r>
          </a:p>
          <a:p>
            <a:pPr lvl="1"/>
            <a:r>
              <a:rPr lang="en-US" altLang="it-IT">
                <a:sym typeface="Palatino" pitchFamily="2" charset="77"/>
              </a:rPr>
              <a:t>Second level</a:t>
            </a:r>
          </a:p>
          <a:p>
            <a:pPr lvl="2"/>
            <a:r>
              <a:rPr lang="en-US" altLang="it-IT">
                <a:sym typeface="Palatino" pitchFamily="2" charset="77"/>
              </a:rPr>
              <a:t>Third level</a:t>
            </a:r>
          </a:p>
          <a:p>
            <a:pPr lvl="3"/>
            <a:r>
              <a:rPr lang="en-US" altLang="it-IT">
                <a:sym typeface="Palatino" pitchFamily="2" charset="77"/>
              </a:rPr>
              <a:t>Fourth level</a:t>
            </a:r>
          </a:p>
          <a:p>
            <a:pPr lvl="4"/>
            <a:r>
              <a:rPr lang="en-US" altLang="it-IT">
                <a:sym typeface="Palatino" pitchFamily="2" charset="77"/>
              </a:rPr>
              <a:t>Fifth level</a:t>
            </a:r>
          </a:p>
        </p:txBody>
      </p:sp>
      <p:sp>
        <p:nvSpPr>
          <p:cNvPr id="4099" name="Line 3">
            <a:extLst>
              <a:ext uri="{FF2B5EF4-FFF2-40B4-BE49-F238E27FC236}">
                <a16:creationId xmlns:a16="http://schemas.microsoft.com/office/drawing/2014/main" id="{34627153-E933-EC59-8307-C71F42D2C6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2019300"/>
            <a:ext cx="10164763" cy="0"/>
          </a:xfrm>
          <a:prstGeom prst="line">
            <a:avLst/>
          </a:prstGeom>
          <a:noFill/>
          <a:ln w="12700" cap="flat">
            <a:solidFill>
              <a:srgbClr val="A5A59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700" algn="ctr" rotWithShape="0">
              <a:schemeClr val="bg2">
                <a:alpha val="81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6400" kern="1200">
          <a:solidFill>
            <a:srgbClr val="000000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marL="7921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1pPr>
      <a:lvl2pPr marL="12366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2pPr>
      <a:lvl3pPr marL="16811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3pPr>
      <a:lvl4pPr marL="21256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4pPr>
      <a:lvl5pPr marL="2570163" indent="-525463" algn="l" rtl="0" fontAlgn="base">
        <a:spcBef>
          <a:spcPts val="3000"/>
        </a:spcBef>
        <a:spcAft>
          <a:spcPct val="0"/>
        </a:spcAft>
        <a:buSzPct val="100000"/>
        <a:buFont typeface="Palatino" pitchFamily="2" charset="77"/>
        <a:buChar char="•"/>
        <a:defRPr sz="36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4B1BC729-45C9-DEC7-405A-48AC3EF20B2B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270000" y="2743200"/>
            <a:ext cx="10464800" cy="4267200"/>
          </a:xfrm>
          <a:prstGeom prst="rect">
            <a:avLst/>
          </a:prstGeom>
          <a:noFill/>
          <a:ln>
            <a:noFill/>
          </a:ln>
          <a:effectLst>
            <a:outerShdw blurRad="12700" dist="12699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 kern="1200">
          <a:solidFill>
            <a:srgbClr val="DFDFDF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6400" kern="1200">
          <a:solidFill>
            <a:srgbClr val="000000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marL="889000" indent="-571500" algn="l" rtl="0" fontAlgn="base">
        <a:spcBef>
          <a:spcPts val="1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1pPr>
      <a:lvl2pPr marL="1333500" indent="-571500" algn="l" rtl="0" fontAlgn="base">
        <a:spcBef>
          <a:spcPts val="1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2pPr>
      <a:lvl3pPr marL="1778000" indent="-571500" algn="l" rtl="0" fontAlgn="base">
        <a:spcBef>
          <a:spcPts val="1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3pPr>
      <a:lvl4pPr marL="2222500" indent="-571500" algn="l" rtl="0" fontAlgn="base">
        <a:spcBef>
          <a:spcPts val="1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4pPr>
      <a:lvl5pPr marL="2667000" indent="-571500" algn="l" rtl="0" fontAlgn="base">
        <a:spcBef>
          <a:spcPts val="1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92A36F7C-E6D0-D2CA-84F2-F4137FADFA54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197600" y="1409700"/>
            <a:ext cx="5867400" cy="3302000"/>
          </a:xfrm>
          <a:prstGeom prst="rect">
            <a:avLst/>
          </a:prstGeom>
          <a:noFill/>
          <a:ln>
            <a:noFill/>
          </a:ln>
          <a:effectLst>
            <a:outerShdw blurRad="12700" dist="12699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title style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2F38F392-CC1D-DB40-7A49-852B51E70E7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197600" y="4787900"/>
            <a:ext cx="5867400" cy="3302000"/>
          </a:xfrm>
          <a:prstGeom prst="rect">
            <a:avLst/>
          </a:prstGeom>
          <a:noFill/>
          <a:ln>
            <a:noFill/>
          </a:ln>
          <a:effectLst>
            <a:outerShdw blurRad="12700" dist="12699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text styles</a:t>
            </a:r>
          </a:p>
          <a:p>
            <a:pPr lvl="1"/>
            <a:r>
              <a:rPr lang="en-US" altLang="it-IT">
                <a:sym typeface="Copperplate" panose="02000504000000020004" pitchFamily="2" charset="77"/>
              </a:rPr>
              <a:t>Second level</a:t>
            </a:r>
          </a:p>
          <a:p>
            <a:pPr lvl="2"/>
            <a:r>
              <a:rPr lang="en-US" altLang="it-IT">
                <a:sym typeface="Copperplate" panose="02000504000000020004" pitchFamily="2" charset="77"/>
              </a:rPr>
              <a:t>Third level</a:t>
            </a:r>
          </a:p>
          <a:p>
            <a:pPr lvl="3"/>
            <a:r>
              <a:rPr lang="en-US" altLang="it-IT">
                <a:sym typeface="Copperplate" panose="02000504000000020004" pitchFamily="2" charset="77"/>
              </a:rPr>
              <a:t>Fourth level</a:t>
            </a:r>
          </a:p>
          <a:p>
            <a:pPr lvl="4"/>
            <a:r>
              <a:rPr lang="en-US" altLang="it-IT">
                <a:sym typeface="Copperplate" panose="02000504000000020004" pitchFamily="2" charset="77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rgbClr val="DFDFDF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51B6277E-6818-CF21-BBC5-C38924883E91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title style</a:t>
            </a:r>
          </a:p>
        </p:txBody>
      </p:sp>
      <p:sp>
        <p:nvSpPr>
          <p:cNvPr id="8194" name="Line 2">
            <a:extLst>
              <a:ext uri="{FF2B5EF4-FFF2-40B4-BE49-F238E27FC236}">
                <a16:creationId xmlns:a16="http://schemas.microsoft.com/office/drawing/2014/main" id="{639FDCEB-93E1-830B-9644-8EA91579DCF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2019300"/>
            <a:ext cx="10164763" cy="0"/>
          </a:xfrm>
          <a:prstGeom prst="line">
            <a:avLst/>
          </a:prstGeom>
          <a:noFill/>
          <a:ln w="12700" cap="flat">
            <a:solidFill>
              <a:srgbClr val="A5A59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700" algn="ctr" rotWithShape="0">
              <a:schemeClr val="bg2">
                <a:alpha val="81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6400" kern="1200">
          <a:solidFill>
            <a:srgbClr val="000000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marL="889000" indent="-571500" algn="l" rtl="0" fontAlgn="base">
        <a:spcBef>
          <a:spcPts val="1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1pPr>
      <a:lvl2pPr marL="1333500" indent="-571500" algn="l" rtl="0" fontAlgn="base">
        <a:spcBef>
          <a:spcPts val="1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2pPr>
      <a:lvl3pPr marL="1778000" indent="-571500" algn="l" rtl="0" fontAlgn="base">
        <a:spcBef>
          <a:spcPts val="1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3pPr>
      <a:lvl4pPr marL="2222500" indent="-571500" algn="l" rtl="0" fontAlgn="base">
        <a:spcBef>
          <a:spcPts val="1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4pPr>
      <a:lvl5pPr marL="2667000" indent="-571500" algn="l" rtl="0" fontAlgn="base">
        <a:spcBef>
          <a:spcPts val="1800"/>
        </a:spcBef>
        <a:spcAft>
          <a:spcPct val="0"/>
        </a:spcAft>
        <a:buSzPct val="100000"/>
        <a:buFont typeface="Palatino" pitchFamily="2" charset="77"/>
        <a:buChar char="•"/>
        <a:defRPr sz="4200" kern="1200">
          <a:solidFill>
            <a:srgbClr val="404040"/>
          </a:solidFill>
          <a:latin typeface="+mn-lt"/>
          <a:ea typeface="+mn-ea"/>
          <a:cs typeface="+mn-cs"/>
          <a:sym typeface="Palatin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87677DDF-D381-CAD8-C5BA-3720615817A3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270000" y="6629400"/>
            <a:ext cx="10464800" cy="2120900"/>
          </a:xfrm>
          <a:prstGeom prst="rect">
            <a:avLst/>
          </a:prstGeom>
          <a:noFill/>
          <a:ln>
            <a:noFill/>
          </a:ln>
          <a:effectLst>
            <a:outerShdw blurRad="12700" dist="12699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>
                <a:sym typeface="Copperplate" panose="02000504000000020004" pitchFamily="2" charset="77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 kern="1200">
          <a:solidFill>
            <a:srgbClr val="DFDFDF"/>
          </a:solidFill>
          <a:latin typeface="+mj-lt"/>
          <a:ea typeface="+mj-ea"/>
          <a:cs typeface="+mj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rgbClr val="DFDFDF"/>
          </a:solidFill>
          <a:latin typeface="Copperplate" panose="02000504000000020004" pitchFamily="2" charset="77"/>
          <a:ea typeface="华文宋体" panose="02010600040101010101" pitchFamily="2" charset="-122"/>
          <a:sym typeface="Copperplate" panose="02000504000000020004" pitchFamily="2" charset="77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Copperplate" panose="02000504000000020004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Light:Documents:Courses:CS155:malware-lecture.ppt_media:fakecodecs-1.mov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3" name="Rectangle 19462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9" name="Picture 19458" descr="Darstellung des Computercodes.">
            <a:extLst>
              <a:ext uri="{FF2B5EF4-FFF2-40B4-BE49-F238E27FC236}">
                <a16:creationId xmlns:a16="http://schemas.microsoft.com/office/drawing/2014/main" id="{B4B17E1E-04E7-705F-A762-70C0D1E5D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12" r="7701"/>
          <a:stretch/>
        </p:blipFill>
        <p:spPr>
          <a:xfrm>
            <a:off x="20" y="10"/>
            <a:ext cx="9246392" cy="9753590"/>
          </a:xfrm>
          <a:prstGeom prst="rect">
            <a:avLst/>
          </a:prstGeom>
        </p:spPr>
      </p:pic>
      <p:sp>
        <p:nvSpPr>
          <p:cNvPr id="19465" name="Rectangle 19464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59095" y="0"/>
            <a:ext cx="9045703" cy="97536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D9C99BD2-654B-FAD1-0F76-3F1144B8F6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71840" y="1596249"/>
            <a:ext cx="4291584" cy="45569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it-IT" sz="6000">
                <a:solidFill>
                  <a:schemeClr val="tx1"/>
                </a:solidFill>
              </a:rPr>
              <a:t>Malware</a:t>
            </a:r>
          </a:p>
        </p:txBody>
      </p:sp>
      <p:sp>
        <p:nvSpPr>
          <p:cNvPr id="19467" name="Rectangle 1946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46566" y="618385"/>
            <a:ext cx="208077" cy="7510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469" name="Rectangle 1946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5091" y="6466730"/>
            <a:ext cx="4291584" cy="26010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4" name="Rectangle 29703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7" name="Rectangle 1">
            <a:extLst>
              <a:ext uri="{FF2B5EF4-FFF2-40B4-BE49-F238E27FC236}">
                <a16:creationId xmlns:a16="http://schemas.microsoft.com/office/drawing/2014/main" id="{F73B1531-0F1E-6B48-9EAB-3858357C43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2998" y="911392"/>
            <a:ext cx="3647846" cy="79404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it-IT" sz="6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a worm</a:t>
            </a:r>
          </a:p>
        </p:txBody>
      </p:sp>
      <p:sp>
        <p:nvSpPr>
          <p:cNvPr id="29706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51680" y="897331"/>
            <a:ext cx="19507" cy="7950764"/>
          </a:xfrm>
          <a:custGeom>
            <a:avLst/>
            <a:gdLst>
              <a:gd name="connsiteX0" fmla="*/ 0 w 19507"/>
              <a:gd name="connsiteY0" fmla="*/ 0 h 7950764"/>
              <a:gd name="connsiteX1" fmla="*/ 19507 w 19507"/>
              <a:gd name="connsiteY1" fmla="*/ 0 h 7950764"/>
              <a:gd name="connsiteX2" fmla="*/ 19507 w 19507"/>
              <a:gd name="connsiteY2" fmla="*/ 742071 h 7950764"/>
              <a:gd name="connsiteX3" fmla="*/ 19507 w 19507"/>
              <a:gd name="connsiteY3" fmla="*/ 1245620 h 7950764"/>
              <a:gd name="connsiteX4" fmla="*/ 19507 w 19507"/>
              <a:gd name="connsiteY4" fmla="*/ 1908183 h 7950764"/>
              <a:gd name="connsiteX5" fmla="*/ 19507 w 19507"/>
              <a:gd name="connsiteY5" fmla="*/ 2332224 h 7950764"/>
              <a:gd name="connsiteX6" fmla="*/ 19507 w 19507"/>
              <a:gd name="connsiteY6" fmla="*/ 2915280 h 7950764"/>
              <a:gd name="connsiteX7" fmla="*/ 19507 w 19507"/>
              <a:gd name="connsiteY7" fmla="*/ 3418829 h 7950764"/>
              <a:gd name="connsiteX8" fmla="*/ 19507 w 19507"/>
              <a:gd name="connsiteY8" fmla="*/ 4001885 h 7950764"/>
              <a:gd name="connsiteX9" fmla="*/ 19507 w 19507"/>
              <a:gd name="connsiteY9" fmla="*/ 4505433 h 7950764"/>
              <a:gd name="connsiteX10" fmla="*/ 19507 w 19507"/>
              <a:gd name="connsiteY10" fmla="*/ 4929474 h 7950764"/>
              <a:gd name="connsiteX11" fmla="*/ 19507 w 19507"/>
              <a:gd name="connsiteY11" fmla="*/ 5671545 h 7950764"/>
              <a:gd name="connsiteX12" fmla="*/ 19507 w 19507"/>
              <a:gd name="connsiteY12" fmla="*/ 6254601 h 7950764"/>
              <a:gd name="connsiteX13" fmla="*/ 19507 w 19507"/>
              <a:gd name="connsiteY13" fmla="*/ 6996672 h 7950764"/>
              <a:gd name="connsiteX14" fmla="*/ 19507 w 19507"/>
              <a:gd name="connsiteY14" fmla="*/ 7950764 h 7950764"/>
              <a:gd name="connsiteX15" fmla="*/ 0 w 19507"/>
              <a:gd name="connsiteY15" fmla="*/ 7950764 h 7950764"/>
              <a:gd name="connsiteX16" fmla="*/ 0 w 19507"/>
              <a:gd name="connsiteY16" fmla="*/ 7288200 h 7950764"/>
              <a:gd name="connsiteX17" fmla="*/ 0 w 19507"/>
              <a:gd name="connsiteY17" fmla="*/ 6784652 h 7950764"/>
              <a:gd name="connsiteX18" fmla="*/ 0 w 19507"/>
              <a:gd name="connsiteY18" fmla="*/ 6042581 h 7950764"/>
              <a:gd name="connsiteX19" fmla="*/ 0 w 19507"/>
              <a:gd name="connsiteY19" fmla="*/ 5539032 h 7950764"/>
              <a:gd name="connsiteX20" fmla="*/ 0 w 19507"/>
              <a:gd name="connsiteY20" fmla="*/ 4955976 h 7950764"/>
              <a:gd name="connsiteX21" fmla="*/ 0 w 19507"/>
              <a:gd name="connsiteY21" fmla="*/ 4452428 h 7950764"/>
              <a:gd name="connsiteX22" fmla="*/ 0 w 19507"/>
              <a:gd name="connsiteY22" fmla="*/ 3710357 h 7950764"/>
              <a:gd name="connsiteX23" fmla="*/ 0 w 19507"/>
              <a:gd name="connsiteY23" fmla="*/ 3047793 h 7950764"/>
              <a:gd name="connsiteX24" fmla="*/ 0 w 19507"/>
              <a:gd name="connsiteY24" fmla="*/ 2464737 h 7950764"/>
              <a:gd name="connsiteX25" fmla="*/ 0 w 19507"/>
              <a:gd name="connsiteY25" fmla="*/ 1722666 h 7950764"/>
              <a:gd name="connsiteX26" fmla="*/ 0 w 19507"/>
              <a:gd name="connsiteY26" fmla="*/ 1219117 h 7950764"/>
              <a:gd name="connsiteX27" fmla="*/ 0 w 19507"/>
              <a:gd name="connsiteY27" fmla="*/ 0 h 7950764"/>
              <a:gd name="connsiteX0" fmla="*/ 0 w 19507"/>
              <a:gd name="connsiteY0" fmla="*/ 0 h 7950764"/>
              <a:gd name="connsiteX1" fmla="*/ 19507 w 19507"/>
              <a:gd name="connsiteY1" fmla="*/ 0 h 7950764"/>
              <a:gd name="connsiteX2" fmla="*/ 19507 w 19507"/>
              <a:gd name="connsiteY2" fmla="*/ 662564 h 7950764"/>
              <a:gd name="connsiteX3" fmla="*/ 19507 w 19507"/>
              <a:gd name="connsiteY3" fmla="*/ 1325127 h 7950764"/>
              <a:gd name="connsiteX4" fmla="*/ 19507 w 19507"/>
              <a:gd name="connsiteY4" fmla="*/ 2067199 h 7950764"/>
              <a:gd name="connsiteX5" fmla="*/ 19507 w 19507"/>
              <a:gd name="connsiteY5" fmla="*/ 2570747 h 7950764"/>
              <a:gd name="connsiteX6" fmla="*/ 19507 w 19507"/>
              <a:gd name="connsiteY6" fmla="*/ 3312818 h 7950764"/>
              <a:gd name="connsiteX7" fmla="*/ 19507 w 19507"/>
              <a:gd name="connsiteY7" fmla="*/ 4134397 h 7950764"/>
              <a:gd name="connsiteX8" fmla="*/ 19507 w 19507"/>
              <a:gd name="connsiteY8" fmla="*/ 4796961 h 7950764"/>
              <a:gd name="connsiteX9" fmla="*/ 19507 w 19507"/>
              <a:gd name="connsiteY9" fmla="*/ 5459525 h 7950764"/>
              <a:gd name="connsiteX10" fmla="*/ 19507 w 19507"/>
              <a:gd name="connsiteY10" fmla="*/ 6042581 h 7950764"/>
              <a:gd name="connsiteX11" fmla="*/ 19507 w 19507"/>
              <a:gd name="connsiteY11" fmla="*/ 6625637 h 7950764"/>
              <a:gd name="connsiteX12" fmla="*/ 19507 w 19507"/>
              <a:gd name="connsiteY12" fmla="*/ 7367708 h 7950764"/>
              <a:gd name="connsiteX13" fmla="*/ 19507 w 19507"/>
              <a:gd name="connsiteY13" fmla="*/ 7950764 h 7950764"/>
              <a:gd name="connsiteX14" fmla="*/ 0 w 19507"/>
              <a:gd name="connsiteY14" fmla="*/ 7950764 h 7950764"/>
              <a:gd name="connsiteX15" fmla="*/ 0 w 19507"/>
              <a:gd name="connsiteY15" fmla="*/ 7208693 h 7950764"/>
              <a:gd name="connsiteX16" fmla="*/ 0 w 19507"/>
              <a:gd name="connsiteY16" fmla="*/ 6625637 h 7950764"/>
              <a:gd name="connsiteX17" fmla="*/ 0 w 19507"/>
              <a:gd name="connsiteY17" fmla="*/ 6042581 h 7950764"/>
              <a:gd name="connsiteX18" fmla="*/ 0 w 19507"/>
              <a:gd name="connsiteY18" fmla="*/ 5459525 h 7950764"/>
              <a:gd name="connsiteX19" fmla="*/ 0 w 19507"/>
              <a:gd name="connsiteY19" fmla="*/ 5035484 h 7950764"/>
              <a:gd name="connsiteX20" fmla="*/ 0 w 19507"/>
              <a:gd name="connsiteY20" fmla="*/ 4213905 h 7950764"/>
              <a:gd name="connsiteX21" fmla="*/ 0 w 19507"/>
              <a:gd name="connsiteY21" fmla="*/ 3392326 h 7950764"/>
              <a:gd name="connsiteX22" fmla="*/ 0 w 19507"/>
              <a:gd name="connsiteY22" fmla="*/ 2570747 h 7950764"/>
              <a:gd name="connsiteX23" fmla="*/ 0 w 19507"/>
              <a:gd name="connsiteY23" fmla="*/ 2067199 h 7950764"/>
              <a:gd name="connsiteX24" fmla="*/ 0 w 19507"/>
              <a:gd name="connsiteY24" fmla="*/ 1245620 h 7950764"/>
              <a:gd name="connsiteX25" fmla="*/ 0 w 19507"/>
              <a:gd name="connsiteY25" fmla="*/ 662564 h 7950764"/>
              <a:gd name="connsiteX26" fmla="*/ 0 w 19507"/>
              <a:gd name="connsiteY26" fmla="*/ 0 h 795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507" h="7950764" fill="none" extrusionOk="0">
                <a:moveTo>
                  <a:pt x="0" y="0"/>
                </a:moveTo>
                <a:cubicBezTo>
                  <a:pt x="9651" y="-932"/>
                  <a:pt x="9913" y="-722"/>
                  <a:pt x="19507" y="0"/>
                </a:cubicBezTo>
                <a:cubicBezTo>
                  <a:pt x="-17562" y="343305"/>
                  <a:pt x="41040" y="525061"/>
                  <a:pt x="19507" y="742071"/>
                </a:cubicBezTo>
                <a:cubicBezTo>
                  <a:pt x="22087" y="956883"/>
                  <a:pt x="753" y="1061025"/>
                  <a:pt x="19507" y="1245620"/>
                </a:cubicBezTo>
                <a:cubicBezTo>
                  <a:pt x="47526" y="1408477"/>
                  <a:pt x="12713" y="1585335"/>
                  <a:pt x="19507" y="1908183"/>
                </a:cubicBezTo>
                <a:cubicBezTo>
                  <a:pt x="25131" y="2226914"/>
                  <a:pt x="11712" y="2229361"/>
                  <a:pt x="19507" y="2332224"/>
                </a:cubicBezTo>
                <a:cubicBezTo>
                  <a:pt x="15439" y="2417585"/>
                  <a:pt x="74476" y="2640009"/>
                  <a:pt x="19507" y="2915280"/>
                </a:cubicBezTo>
                <a:cubicBezTo>
                  <a:pt x="-3826" y="3200940"/>
                  <a:pt x="16162" y="3195372"/>
                  <a:pt x="19507" y="3418829"/>
                </a:cubicBezTo>
                <a:cubicBezTo>
                  <a:pt x="2489" y="3673396"/>
                  <a:pt x="-150" y="3871550"/>
                  <a:pt x="19507" y="4001885"/>
                </a:cubicBezTo>
                <a:cubicBezTo>
                  <a:pt x="39517" y="4185384"/>
                  <a:pt x="67441" y="4314553"/>
                  <a:pt x="19507" y="4505433"/>
                </a:cubicBezTo>
                <a:cubicBezTo>
                  <a:pt x="3456" y="4717956"/>
                  <a:pt x="-9265" y="4763408"/>
                  <a:pt x="19507" y="4929474"/>
                </a:cubicBezTo>
                <a:cubicBezTo>
                  <a:pt x="36047" y="5056807"/>
                  <a:pt x="31557" y="5466586"/>
                  <a:pt x="19507" y="5671545"/>
                </a:cubicBezTo>
                <a:cubicBezTo>
                  <a:pt x="34705" y="5933169"/>
                  <a:pt x="-1867" y="6069256"/>
                  <a:pt x="19507" y="6254601"/>
                </a:cubicBezTo>
                <a:cubicBezTo>
                  <a:pt x="38655" y="6429125"/>
                  <a:pt x="7804" y="6864925"/>
                  <a:pt x="19507" y="6996672"/>
                </a:cubicBezTo>
                <a:cubicBezTo>
                  <a:pt x="72036" y="7110252"/>
                  <a:pt x="-11815" y="7631831"/>
                  <a:pt x="19507" y="7950764"/>
                </a:cubicBezTo>
                <a:cubicBezTo>
                  <a:pt x="15111" y="7950995"/>
                  <a:pt x="4941" y="7951081"/>
                  <a:pt x="0" y="7950764"/>
                </a:cubicBezTo>
                <a:cubicBezTo>
                  <a:pt x="30093" y="7812618"/>
                  <a:pt x="-7094" y="7426592"/>
                  <a:pt x="0" y="7288200"/>
                </a:cubicBezTo>
                <a:cubicBezTo>
                  <a:pt x="-9415" y="7137844"/>
                  <a:pt x="-26705" y="6996893"/>
                  <a:pt x="0" y="6784652"/>
                </a:cubicBezTo>
                <a:cubicBezTo>
                  <a:pt x="-48600" y="6566312"/>
                  <a:pt x="14042" y="6316558"/>
                  <a:pt x="0" y="6042581"/>
                </a:cubicBezTo>
                <a:cubicBezTo>
                  <a:pt x="31315" y="5759384"/>
                  <a:pt x="-13858" y="5781210"/>
                  <a:pt x="0" y="5539032"/>
                </a:cubicBezTo>
                <a:cubicBezTo>
                  <a:pt x="10773" y="5302569"/>
                  <a:pt x="-19756" y="5093746"/>
                  <a:pt x="0" y="4955976"/>
                </a:cubicBezTo>
                <a:cubicBezTo>
                  <a:pt x="9967" y="4793935"/>
                  <a:pt x="-13005" y="4648108"/>
                  <a:pt x="0" y="4452428"/>
                </a:cubicBezTo>
                <a:cubicBezTo>
                  <a:pt x="-14219" y="4286497"/>
                  <a:pt x="-28028" y="3852641"/>
                  <a:pt x="0" y="3710357"/>
                </a:cubicBezTo>
                <a:cubicBezTo>
                  <a:pt x="-35861" y="3596168"/>
                  <a:pt x="7261" y="3277973"/>
                  <a:pt x="0" y="3047793"/>
                </a:cubicBezTo>
                <a:cubicBezTo>
                  <a:pt x="-28411" y="2797171"/>
                  <a:pt x="16566" y="2664174"/>
                  <a:pt x="0" y="2464737"/>
                </a:cubicBezTo>
                <a:cubicBezTo>
                  <a:pt x="-31948" y="2296855"/>
                  <a:pt x="-75382" y="2000901"/>
                  <a:pt x="0" y="1722666"/>
                </a:cubicBezTo>
                <a:cubicBezTo>
                  <a:pt x="32726" y="1424040"/>
                  <a:pt x="10954" y="1466181"/>
                  <a:pt x="0" y="1219117"/>
                </a:cubicBezTo>
                <a:cubicBezTo>
                  <a:pt x="4975" y="929958"/>
                  <a:pt x="45231" y="343076"/>
                  <a:pt x="0" y="0"/>
                </a:cubicBezTo>
                <a:close/>
              </a:path>
              <a:path w="19507" h="7950764" stroke="0" extrusionOk="0">
                <a:moveTo>
                  <a:pt x="0" y="0"/>
                </a:moveTo>
                <a:cubicBezTo>
                  <a:pt x="8523" y="-322"/>
                  <a:pt x="10718" y="-190"/>
                  <a:pt x="19507" y="0"/>
                </a:cubicBezTo>
                <a:cubicBezTo>
                  <a:pt x="542" y="256554"/>
                  <a:pt x="7851" y="401008"/>
                  <a:pt x="19507" y="662564"/>
                </a:cubicBezTo>
                <a:cubicBezTo>
                  <a:pt x="39279" y="937459"/>
                  <a:pt x="-18283" y="1143807"/>
                  <a:pt x="19507" y="1325127"/>
                </a:cubicBezTo>
                <a:cubicBezTo>
                  <a:pt x="91284" y="1484450"/>
                  <a:pt x="-4553" y="1856915"/>
                  <a:pt x="19507" y="2067199"/>
                </a:cubicBezTo>
                <a:cubicBezTo>
                  <a:pt x="-2668" y="2295117"/>
                  <a:pt x="-9875" y="2458095"/>
                  <a:pt x="19507" y="2570747"/>
                </a:cubicBezTo>
                <a:cubicBezTo>
                  <a:pt x="64504" y="2670620"/>
                  <a:pt x="-10790" y="3080830"/>
                  <a:pt x="19507" y="3312818"/>
                </a:cubicBezTo>
                <a:cubicBezTo>
                  <a:pt x="-5570" y="3535727"/>
                  <a:pt x="87637" y="3794750"/>
                  <a:pt x="19507" y="4134397"/>
                </a:cubicBezTo>
                <a:cubicBezTo>
                  <a:pt x="-20323" y="4519100"/>
                  <a:pt x="-12940" y="4539447"/>
                  <a:pt x="19507" y="4796961"/>
                </a:cubicBezTo>
                <a:cubicBezTo>
                  <a:pt x="30051" y="5024991"/>
                  <a:pt x="20012" y="5237196"/>
                  <a:pt x="19507" y="5459525"/>
                </a:cubicBezTo>
                <a:cubicBezTo>
                  <a:pt x="60899" y="5728779"/>
                  <a:pt x="37976" y="5864552"/>
                  <a:pt x="19507" y="6042581"/>
                </a:cubicBezTo>
                <a:cubicBezTo>
                  <a:pt x="18897" y="6214144"/>
                  <a:pt x="28540" y="6337610"/>
                  <a:pt x="19507" y="6625637"/>
                </a:cubicBezTo>
                <a:cubicBezTo>
                  <a:pt x="47893" y="6864928"/>
                  <a:pt x="45350" y="7145807"/>
                  <a:pt x="19507" y="7367708"/>
                </a:cubicBezTo>
                <a:cubicBezTo>
                  <a:pt x="-6875" y="7627764"/>
                  <a:pt x="-15313" y="7693187"/>
                  <a:pt x="19507" y="7950764"/>
                </a:cubicBezTo>
                <a:cubicBezTo>
                  <a:pt x="12124" y="7950047"/>
                  <a:pt x="7988" y="7950116"/>
                  <a:pt x="0" y="7950764"/>
                </a:cubicBezTo>
                <a:cubicBezTo>
                  <a:pt x="-32676" y="7577312"/>
                  <a:pt x="36078" y="7385930"/>
                  <a:pt x="0" y="7208693"/>
                </a:cubicBezTo>
                <a:cubicBezTo>
                  <a:pt x="-4376" y="7053159"/>
                  <a:pt x="50606" y="6778294"/>
                  <a:pt x="0" y="6625637"/>
                </a:cubicBezTo>
                <a:cubicBezTo>
                  <a:pt x="-14960" y="6454123"/>
                  <a:pt x="-23017" y="6177926"/>
                  <a:pt x="0" y="6042581"/>
                </a:cubicBezTo>
                <a:cubicBezTo>
                  <a:pt x="23760" y="5864346"/>
                  <a:pt x="-22391" y="5692185"/>
                  <a:pt x="0" y="5459525"/>
                </a:cubicBezTo>
                <a:cubicBezTo>
                  <a:pt x="-767" y="5238660"/>
                  <a:pt x="-9382" y="5210175"/>
                  <a:pt x="0" y="5035484"/>
                </a:cubicBezTo>
                <a:cubicBezTo>
                  <a:pt x="-28024" y="4827607"/>
                  <a:pt x="-33669" y="4488323"/>
                  <a:pt x="0" y="4213905"/>
                </a:cubicBezTo>
                <a:cubicBezTo>
                  <a:pt x="-21694" y="3915235"/>
                  <a:pt x="-40705" y="3586914"/>
                  <a:pt x="0" y="3392326"/>
                </a:cubicBezTo>
                <a:cubicBezTo>
                  <a:pt x="7000" y="3270481"/>
                  <a:pt x="-58353" y="2849504"/>
                  <a:pt x="0" y="2570747"/>
                </a:cubicBezTo>
                <a:cubicBezTo>
                  <a:pt x="10884" y="2299189"/>
                  <a:pt x="2196" y="2289262"/>
                  <a:pt x="0" y="2067199"/>
                </a:cubicBezTo>
                <a:cubicBezTo>
                  <a:pt x="-16420" y="1824846"/>
                  <a:pt x="26028" y="1440178"/>
                  <a:pt x="0" y="1245620"/>
                </a:cubicBezTo>
                <a:cubicBezTo>
                  <a:pt x="1649" y="1061979"/>
                  <a:pt x="58080" y="835667"/>
                  <a:pt x="0" y="662564"/>
                </a:cubicBezTo>
                <a:cubicBezTo>
                  <a:pt x="-6343" y="492065"/>
                  <a:pt x="7505" y="235861"/>
                  <a:pt x="0" y="0"/>
                </a:cubicBezTo>
                <a:close/>
              </a:path>
              <a:path w="19507" h="7950764" fill="none" stroke="0" extrusionOk="0">
                <a:moveTo>
                  <a:pt x="0" y="0"/>
                </a:moveTo>
                <a:cubicBezTo>
                  <a:pt x="9605" y="-881"/>
                  <a:pt x="9837" y="-664"/>
                  <a:pt x="19507" y="0"/>
                </a:cubicBezTo>
                <a:cubicBezTo>
                  <a:pt x="-80" y="325587"/>
                  <a:pt x="36857" y="573650"/>
                  <a:pt x="19507" y="742071"/>
                </a:cubicBezTo>
                <a:cubicBezTo>
                  <a:pt x="-2463" y="936739"/>
                  <a:pt x="-16405" y="1075894"/>
                  <a:pt x="19507" y="1245620"/>
                </a:cubicBezTo>
                <a:cubicBezTo>
                  <a:pt x="26243" y="1402971"/>
                  <a:pt x="-4663" y="1590547"/>
                  <a:pt x="19507" y="1908183"/>
                </a:cubicBezTo>
                <a:cubicBezTo>
                  <a:pt x="28734" y="2226212"/>
                  <a:pt x="10860" y="2231786"/>
                  <a:pt x="19507" y="2332224"/>
                </a:cubicBezTo>
                <a:cubicBezTo>
                  <a:pt x="46946" y="2403732"/>
                  <a:pt x="41377" y="2594262"/>
                  <a:pt x="19507" y="2915280"/>
                </a:cubicBezTo>
                <a:cubicBezTo>
                  <a:pt x="-8306" y="3204589"/>
                  <a:pt x="14674" y="3196758"/>
                  <a:pt x="19507" y="3418829"/>
                </a:cubicBezTo>
                <a:cubicBezTo>
                  <a:pt x="2914" y="3633790"/>
                  <a:pt x="4432" y="3821458"/>
                  <a:pt x="19507" y="4001885"/>
                </a:cubicBezTo>
                <a:cubicBezTo>
                  <a:pt x="31369" y="4161493"/>
                  <a:pt x="51749" y="4305050"/>
                  <a:pt x="19507" y="4505433"/>
                </a:cubicBezTo>
                <a:cubicBezTo>
                  <a:pt x="-2243" y="4713558"/>
                  <a:pt x="13369" y="4759842"/>
                  <a:pt x="19507" y="4929474"/>
                </a:cubicBezTo>
                <a:cubicBezTo>
                  <a:pt x="38569" y="5105227"/>
                  <a:pt x="-46041" y="5394591"/>
                  <a:pt x="19507" y="5671545"/>
                </a:cubicBezTo>
                <a:cubicBezTo>
                  <a:pt x="45711" y="5941941"/>
                  <a:pt x="9328" y="6063946"/>
                  <a:pt x="19507" y="6254601"/>
                </a:cubicBezTo>
                <a:cubicBezTo>
                  <a:pt x="51376" y="6431483"/>
                  <a:pt x="32718" y="6839114"/>
                  <a:pt x="19507" y="6996672"/>
                </a:cubicBezTo>
                <a:cubicBezTo>
                  <a:pt x="51491" y="7116604"/>
                  <a:pt x="-27169" y="7639668"/>
                  <a:pt x="19507" y="7950764"/>
                </a:cubicBezTo>
                <a:cubicBezTo>
                  <a:pt x="13898" y="7952720"/>
                  <a:pt x="6557" y="7951219"/>
                  <a:pt x="0" y="7950764"/>
                </a:cubicBezTo>
                <a:cubicBezTo>
                  <a:pt x="5362" y="7834418"/>
                  <a:pt x="23190" y="7435125"/>
                  <a:pt x="0" y="7288200"/>
                </a:cubicBezTo>
                <a:cubicBezTo>
                  <a:pt x="-15500" y="7136392"/>
                  <a:pt x="28658" y="6998384"/>
                  <a:pt x="0" y="6784652"/>
                </a:cubicBezTo>
                <a:cubicBezTo>
                  <a:pt x="54993" y="6581499"/>
                  <a:pt x="-3388" y="6305026"/>
                  <a:pt x="0" y="6042581"/>
                </a:cubicBezTo>
                <a:cubicBezTo>
                  <a:pt x="28999" y="5755909"/>
                  <a:pt x="-6708" y="5780854"/>
                  <a:pt x="0" y="5539032"/>
                </a:cubicBezTo>
                <a:cubicBezTo>
                  <a:pt x="49043" y="5307216"/>
                  <a:pt x="-15110" y="5094247"/>
                  <a:pt x="0" y="4955976"/>
                </a:cubicBezTo>
                <a:cubicBezTo>
                  <a:pt x="45262" y="4808823"/>
                  <a:pt x="-15924" y="4630225"/>
                  <a:pt x="0" y="4452428"/>
                </a:cubicBezTo>
                <a:cubicBezTo>
                  <a:pt x="-19427" y="4301336"/>
                  <a:pt x="-24614" y="3838345"/>
                  <a:pt x="0" y="3710357"/>
                </a:cubicBezTo>
                <a:cubicBezTo>
                  <a:pt x="-20785" y="3513119"/>
                  <a:pt x="1093" y="3295180"/>
                  <a:pt x="0" y="3047793"/>
                </a:cubicBezTo>
                <a:cubicBezTo>
                  <a:pt x="-48628" y="2794832"/>
                  <a:pt x="26706" y="2607188"/>
                  <a:pt x="0" y="2464737"/>
                </a:cubicBezTo>
                <a:cubicBezTo>
                  <a:pt x="-18075" y="2288664"/>
                  <a:pt x="-51652" y="2076964"/>
                  <a:pt x="0" y="1722666"/>
                </a:cubicBezTo>
                <a:cubicBezTo>
                  <a:pt x="36790" y="1427089"/>
                  <a:pt x="10409" y="1469397"/>
                  <a:pt x="0" y="1219117"/>
                </a:cubicBezTo>
                <a:cubicBezTo>
                  <a:pt x="-49720" y="970738"/>
                  <a:pt x="12565" y="289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custGeom>
                    <a:avLst/>
                    <a:gdLst>
                      <a:gd name="connsiteX0" fmla="*/ 0 w 19507"/>
                      <a:gd name="connsiteY0" fmla="*/ 0 h 7950764"/>
                      <a:gd name="connsiteX1" fmla="*/ 19507 w 19507"/>
                      <a:gd name="connsiteY1" fmla="*/ 0 h 7950764"/>
                      <a:gd name="connsiteX2" fmla="*/ 19507 w 19507"/>
                      <a:gd name="connsiteY2" fmla="*/ 742071 h 7950764"/>
                      <a:gd name="connsiteX3" fmla="*/ 19507 w 19507"/>
                      <a:gd name="connsiteY3" fmla="*/ 1245620 h 7950764"/>
                      <a:gd name="connsiteX4" fmla="*/ 19507 w 19507"/>
                      <a:gd name="connsiteY4" fmla="*/ 1908183 h 7950764"/>
                      <a:gd name="connsiteX5" fmla="*/ 19507 w 19507"/>
                      <a:gd name="connsiteY5" fmla="*/ 2332224 h 7950764"/>
                      <a:gd name="connsiteX6" fmla="*/ 19507 w 19507"/>
                      <a:gd name="connsiteY6" fmla="*/ 2915280 h 7950764"/>
                      <a:gd name="connsiteX7" fmla="*/ 19507 w 19507"/>
                      <a:gd name="connsiteY7" fmla="*/ 3418829 h 7950764"/>
                      <a:gd name="connsiteX8" fmla="*/ 19507 w 19507"/>
                      <a:gd name="connsiteY8" fmla="*/ 4001885 h 7950764"/>
                      <a:gd name="connsiteX9" fmla="*/ 19507 w 19507"/>
                      <a:gd name="connsiteY9" fmla="*/ 4505433 h 7950764"/>
                      <a:gd name="connsiteX10" fmla="*/ 19507 w 19507"/>
                      <a:gd name="connsiteY10" fmla="*/ 4929474 h 7950764"/>
                      <a:gd name="connsiteX11" fmla="*/ 19507 w 19507"/>
                      <a:gd name="connsiteY11" fmla="*/ 5671545 h 7950764"/>
                      <a:gd name="connsiteX12" fmla="*/ 19507 w 19507"/>
                      <a:gd name="connsiteY12" fmla="*/ 6254601 h 7950764"/>
                      <a:gd name="connsiteX13" fmla="*/ 19507 w 19507"/>
                      <a:gd name="connsiteY13" fmla="*/ 6996672 h 7950764"/>
                      <a:gd name="connsiteX14" fmla="*/ 19507 w 19507"/>
                      <a:gd name="connsiteY14" fmla="*/ 7950764 h 7950764"/>
                      <a:gd name="connsiteX15" fmla="*/ 0 w 19507"/>
                      <a:gd name="connsiteY15" fmla="*/ 7950764 h 7950764"/>
                      <a:gd name="connsiteX16" fmla="*/ 0 w 19507"/>
                      <a:gd name="connsiteY16" fmla="*/ 7288200 h 7950764"/>
                      <a:gd name="connsiteX17" fmla="*/ 0 w 19507"/>
                      <a:gd name="connsiteY17" fmla="*/ 6784652 h 7950764"/>
                      <a:gd name="connsiteX18" fmla="*/ 0 w 19507"/>
                      <a:gd name="connsiteY18" fmla="*/ 6042581 h 7950764"/>
                      <a:gd name="connsiteX19" fmla="*/ 0 w 19507"/>
                      <a:gd name="connsiteY19" fmla="*/ 5539032 h 7950764"/>
                      <a:gd name="connsiteX20" fmla="*/ 0 w 19507"/>
                      <a:gd name="connsiteY20" fmla="*/ 4955976 h 7950764"/>
                      <a:gd name="connsiteX21" fmla="*/ 0 w 19507"/>
                      <a:gd name="connsiteY21" fmla="*/ 4452428 h 7950764"/>
                      <a:gd name="connsiteX22" fmla="*/ 0 w 19507"/>
                      <a:gd name="connsiteY22" fmla="*/ 3710357 h 7950764"/>
                      <a:gd name="connsiteX23" fmla="*/ 0 w 19507"/>
                      <a:gd name="connsiteY23" fmla="*/ 3047793 h 7950764"/>
                      <a:gd name="connsiteX24" fmla="*/ 0 w 19507"/>
                      <a:gd name="connsiteY24" fmla="*/ 2464737 h 7950764"/>
                      <a:gd name="connsiteX25" fmla="*/ 0 w 19507"/>
                      <a:gd name="connsiteY25" fmla="*/ 1722666 h 7950764"/>
                      <a:gd name="connsiteX26" fmla="*/ 0 w 19507"/>
                      <a:gd name="connsiteY26" fmla="*/ 1219117 h 7950764"/>
                      <a:gd name="connsiteX27" fmla="*/ 0 w 19507"/>
                      <a:gd name="connsiteY27" fmla="*/ 0 h 7950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9507" h="7950764" fill="none" extrusionOk="0">
                        <a:moveTo>
                          <a:pt x="0" y="0"/>
                        </a:moveTo>
                        <a:cubicBezTo>
                          <a:pt x="9579" y="-885"/>
                          <a:pt x="9914" y="-678"/>
                          <a:pt x="19507" y="0"/>
                        </a:cubicBezTo>
                        <a:cubicBezTo>
                          <a:pt x="1650" y="341298"/>
                          <a:pt x="36323" y="527366"/>
                          <a:pt x="19507" y="742071"/>
                        </a:cubicBezTo>
                        <a:cubicBezTo>
                          <a:pt x="2691" y="956776"/>
                          <a:pt x="-4428" y="1056712"/>
                          <a:pt x="19507" y="1245620"/>
                        </a:cubicBezTo>
                        <a:cubicBezTo>
                          <a:pt x="43442" y="1434528"/>
                          <a:pt x="13142" y="1589354"/>
                          <a:pt x="19507" y="1908183"/>
                        </a:cubicBezTo>
                        <a:cubicBezTo>
                          <a:pt x="25872" y="2227012"/>
                          <a:pt x="10309" y="2230437"/>
                          <a:pt x="19507" y="2332224"/>
                        </a:cubicBezTo>
                        <a:cubicBezTo>
                          <a:pt x="28705" y="2434011"/>
                          <a:pt x="46422" y="2625083"/>
                          <a:pt x="19507" y="2915280"/>
                        </a:cubicBezTo>
                        <a:cubicBezTo>
                          <a:pt x="-7408" y="3205477"/>
                          <a:pt x="14313" y="3194284"/>
                          <a:pt x="19507" y="3418829"/>
                        </a:cubicBezTo>
                        <a:cubicBezTo>
                          <a:pt x="24701" y="3643374"/>
                          <a:pt x="7769" y="3838676"/>
                          <a:pt x="19507" y="4001885"/>
                        </a:cubicBezTo>
                        <a:cubicBezTo>
                          <a:pt x="31245" y="4165094"/>
                          <a:pt x="39851" y="4297369"/>
                          <a:pt x="19507" y="4505433"/>
                        </a:cubicBezTo>
                        <a:cubicBezTo>
                          <a:pt x="-837" y="4713497"/>
                          <a:pt x="2202" y="4763808"/>
                          <a:pt x="19507" y="4929474"/>
                        </a:cubicBezTo>
                        <a:cubicBezTo>
                          <a:pt x="36812" y="5095140"/>
                          <a:pt x="-8418" y="5424857"/>
                          <a:pt x="19507" y="5671545"/>
                        </a:cubicBezTo>
                        <a:cubicBezTo>
                          <a:pt x="47432" y="5918233"/>
                          <a:pt x="3347" y="6059684"/>
                          <a:pt x="19507" y="6254601"/>
                        </a:cubicBezTo>
                        <a:cubicBezTo>
                          <a:pt x="35667" y="6449518"/>
                          <a:pt x="1459" y="6847272"/>
                          <a:pt x="19507" y="6996672"/>
                        </a:cubicBezTo>
                        <a:cubicBezTo>
                          <a:pt x="37555" y="7146072"/>
                          <a:pt x="-18706" y="7636267"/>
                          <a:pt x="19507" y="7950764"/>
                        </a:cubicBezTo>
                        <a:cubicBezTo>
                          <a:pt x="14339" y="7951567"/>
                          <a:pt x="5353" y="7950711"/>
                          <a:pt x="0" y="7950764"/>
                        </a:cubicBezTo>
                        <a:cubicBezTo>
                          <a:pt x="26403" y="7807202"/>
                          <a:pt x="19279" y="7429429"/>
                          <a:pt x="0" y="7288200"/>
                        </a:cubicBezTo>
                        <a:cubicBezTo>
                          <a:pt x="-19279" y="7146971"/>
                          <a:pt x="-413" y="6990517"/>
                          <a:pt x="0" y="6784652"/>
                        </a:cubicBezTo>
                        <a:cubicBezTo>
                          <a:pt x="413" y="6578787"/>
                          <a:pt x="-36711" y="6325475"/>
                          <a:pt x="0" y="6042581"/>
                        </a:cubicBezTo>
                        <a:cubicBezTo>
                          <a:pt x="36711" y="5759687"/>
                          <a:pt x="-16086" y="5778729"/>
                          <a:pt x="0" y="5539032"/>
                        </a:cubicBezTo>
                        <a:cubicBezTo>
                          <a:pt x="16086" y="5299335"/>
                          <a:pt x="-12052" y="5095884"/>
                          <a:pt x="0" y="4955976"/>
                        </a:cubicBezTo>
                        <a:cubicBezTo>
                          <a:pt x="12052" y="4816068"/>
                          <a:pt x="6844" y="4625028"/>
                          <a:pt x="0" y="4452428"/>
                        </a:cubicBezTo>
                        <a:cubicBezTo>
                          <a:pt x="-6844" y="4279828"/>
                          <a:pt x="-8887" y="3860003"/>
                          <a:pt x="0" y="3710357"/>
                        </a:cubicBezTo>
                        <a:cubicBezTo>
                          <a:pt x="8887" y="3560711"/>
                          <a:pt x="18413" y="3293893"/>
                          <a:pt x="0" y="3047793"/>
                        </a:cubicBezTo>
                        <a:cubicBezTo>
                          <a:pt x="-18413" y="2801693"/>
                          <a:pt x="23343" y="2637004"/>
                          <a:pt x="0" y="2464737"/>
                        </a:cubicBezTo>
                        <a:cubicBezTo>
                          <a:pt x="-23343" y="2292470"/>
                          <a:pt x="-33420" y="2023382"/>
                          <a:pt x="0" y="1722666"/>
                        </a:cubicBezTo>
                        <a:cubicBezTo>
                          <a:pt x="33420" y="1421950"/>
                          <a:pt x="17570" y="1465203"/>
                          <a:pt x="0" y="1219117"/>
                        </a:cubicBezTo>
                        <a:cubicBezTo>
                          <a:pt x="-17570" y="973031"/>
                          <a:pt x="21432" y="317463"/>
                          <a:pt x="0" y="0"/>
                        </a:cubicBezTo>
                        <a:close/>
                      </a:path>
                      <a:path w="19507" h="7950764" stroke="0" extrusionOk="0">
                        <a:moveTo>
                          <a:pt x="0" y="0"/>
                        </a:moveTo>
                        <a:cubicBezTo>
                          <a:pt x="7854" y="-410"/>
                          <a:pt x="11065" y="29"/>
                          <a:pt x="19507" y="0"/>
                        </a:cubicBezTo>
                        <a:cubicBezTo>
                          <a:pt x="16069" y="269751"/>
                          <a:pt x="8040" y="387413"/>
                          <a:pt x="19507" y="662564"/>
                        </a:cubicBezTo>
                        <a:cubicBezTo>
                          <a:pt x="30974" y="937715"/>
                          <a:pt x="-12991" y="1143466"/>
                          <a:pt x="19507" y="1325127"/>
                        </a:cubicBezTo>
                        <a:cubicBezTo>
                          <a:pt x="52005" y="1506788"/>
                          <a:pt x="46601" y="1850305"/>
                          <a:pt x="19507" y="2067199"/>
                        </a:cubicBezTo>
                        <a:cubicBezTo>
                          <a:pt x="-7587" y="2284093"/>
                          <a:pt x="-388" y="2460750"/>
                          <a:pt x="19507" y="2570747"/>
                        </a:cubicBezTo>
                        <a:cubicBezTo>
                          <a:pt x="39402" y="2680744"/>
                          <a:pt x="27145" y="3109198"/>
                          <a:pt x="19507" y="3312818"/>
                        </a:cubicBezTo>
                        <a:cubicBezTo>
                          <a:pt x="11869" y="3516438"/>
                          <a:pt x="59689" y="3748085"/>
                          <a:pt x="19507" y="4134397"/>
                        </a:cubicBezTo>
                        <a:cubicBezTo>
                          <a:pt x="-20675" y="4520709"/>
                          <a:pt x="-11244" y="4537157"/>
                          <a:pt x="19507" y="4796961"/>
                        </a:cubicBezTo>
                        <a:cubicBezTo>
                          <a:pt x="50258" y="5056765"/>
                          <a:pt x="-8001" y="5230638"/>
                          <a:pt x="19507" y="5459525"/>
                        </a:cubicBezTo>
                        <a:cubicBezTo>
                          <a:pt x="47015" y="5688412"/>
                          <a:pt x="29177" y="5864494"/>
                          <a:pt x="19507" y="6042581"/>
                        </a:cubicBezTo>
                        <a:cubicBezTo>
                          <a:pt x="9837" y="6220668"/>
                          <a:pt x="9095" y="6356910"/>
                          <a:pt x="19507" y="6625637"/>
                        </a:cubicBezTo>
                        <a:cubicBezTo>
                          <a:pt x="29919" y="6894364"/>
                          <a:pt x="48921" y="7108378"/>
                          <a:pt x="19507" y="7367708"/>
                        </a:cubicBezTo>
                        <a:cubicBezTo>
                          <a:pt x="-9907" y="7627038"/>
                          <a:pt x="-9370" y="7686986"/>
                          <a:pt x="19507" y="7950764"/>
                        </a:cubicBezTo>
                        <a:cubicBezTo>
                          <a:pt x="12265" y="7949987"/>
                          <a:pt x="7808" y="7950613"/>
                          <a:pt x="0" y="7950764"/>
                        </a:cubicBezTo>
                        <a:cubicBezTo>
                          <a:pt x="-29093" y="7579835"/>
                          <a:pt x="7942" y="7368070"/>
                          <a:pt x="0" y="7208693"/>
                        </a:cubicBezTo>
                        <a:cubicBezTo>
                          <a:pt x="-7942" y="7049316"/>
                          <a:pt x="15942" y="6779776"/>
                          <a:pt x="0" y="6625637"/>
                        </a:cubicBezTo>
                        <a:cubicBezTo>
                          <a:pt x="-15942" y="6471498"/>
                          <a:pt x="-20588" y="6172282"/>
                          <a:pt x="0" y="6042581"/>
                        </a:cubicBezTo>
                        <a:cubicBezTo>
                          <a:pt x="20588" y="5912880"/>
                          <a:pt x="-8413" y="5680038"/>
                          <a:pt x="0" y="5459525"/>
                        </a:cubicBezTo>
                        <a:cubicBezTo>
                          <a:pt x="8413" y="5239012"/>
                          <a:pt x="-10323" y="5206216"/>
                          <a:pt x="0" y="5035484"/>
                        </a:cubicBezTo>
                        <a:cubicBezTo>
                          <a:pt x="10323" y="4864752"/>
                          <a:pt x="15269" y="4511890"/>
                          <a:pt x="0" y="4213905"/>
                        </a:cubicBezTo>
                        <a:cubicBezTo>
                          <a:pt x="-15269" y="3915920"/>
                          <a:pt x="-21982" y="3568106"/>
                          <a:pt x="0" y="3392326"/>
                        </a:cubicBezTo>
                        <a:cubicBezTo>
                          <a:pt x="21982" y="3216546"/>
                          <a:pt x="-10723" y="2841807"/>
                          <a:pt x="0" y="2570747"/>
                        </a:cubicBezTo>
                        <a:cubicBezTo>
                          <a:pt x="10723" y="2299687"/>
                          <a:pt x="1492" y="2287601"/>
                          <a:pt x="0" y="2067199"/>
                        </a:cubicBezTo>
                        <a:cubicBezTo>
                          <a:pt x="-1492" y="1846797"/>
                          <a:pt x="-1690" y="1421459"/>
                          <a:pt x="0" y="1245620"/>
                        </a:cubicBezTo>
                        <a:cubicBezTo>
                          <a:pt x="1690" y="1069781"/>
                          <a:pt x="24089" y="829587"/>
                          <a:pt x="0" y="662564"/>
                        </a:cubicBezTo>
                        <a:cubicBezTo>
                          <a:pt x="-24089" y="495541"/>
                          <a:pt x="-16882" y="21282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2758A52C-97C9-F991-E188-BF4DC4F397D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4582" y="897331"/>
            <a:ext cx="6835504" cy="55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>
            <a:extLst>
              <a:ext uri="{FF2B5EF4-FFF2-40B4-BE49-F238E27FC236}">
                <a16:creationId xmlns:a16="http://schemas.microsoft.com/office/drawing/2014/main" id="{BABFC2D9-B5BF-6975-4245-BEC475E83776}"/>
              </a:ext>
            </a:extLst>
          </p:cNvPr>
          <p:cNvSpPr>
            <a:spLocks/>
          </p:cNvSpPr>
          <p:nvPr/>
        </p:nvSpPr>
        <p:spPr bwMode="auto">
          <a:xfrm>
            <a:off x="4964582" y="6824642"/>
            <a:ext cx="7354214" cy="20316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sz="2700" i="1">
                <a:latin typeface="+mn-lt"/>
                <a:ea typeface="+mn-ea"/>
              </a:rPr>
              <a:t>A computer worm is a self-replicating computer program. It uses a network to send copies of itself to other nodes  and do so without any user intervention.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E3BDD325-D42C-BF1F-3396-25C09215B11D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History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6BBA5B91-0816-0168-F0D1-9B268E3AEFD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298306" y="2140496"/>
            <a:ext cx="13249472" cy="6286500"/>
          </a:xfrm>
          <a:ln/>
        </p:spPr>
        <p:txBody>
          <a:bodyPr/>
          <a:lstStyle/>
          <a:p>
            <a:pPr marL="842963"/>
            <a:r>
              <a:rPr lang="en-US" altLang="it-IT" sz="2400" dirty="0"/>
              <a:t>1981 First reported virus : Elk Cloner (Apple 2)</a:t>
            </a:r>
          </a:p>
          <a:p>
            <a:pPr marL="842963">
              <a:spcBef>
                <a:spcPts val="2150"/>
              </a:spcBef>
            </a:pPr>
            <a:r>
              <a:rPr lang="en-US" altLang="it-IT" sz="2400" dirty="0"/>
              <a:t>1983 Virus get defined</a:t>
            </a:r>
          </a:p>
          <a:p>
            <a:pPr marL="842963">
              <a:spcBef>
                <a:spcPts val="2150"/>
              </a:spcBef>
            </a:pPr>
            <a:r>
              <a:rPr lang="en-US" altLang="it-IT" sz="2400" dirty="0"/>
              <a:t>1986 First PC virus MS DOS</a:t>
            </a:r>
          </a:p>
          <a:p>
            <a:pPr marL="842963">
              <a:spcBef>
                <a:spcPts val="2150"/>
              </a:spcBef>
            </a:pPr>
            <a:r>
              <a:rPr lang="en-US" altLang="it-IT" sz="2400" dirty="0"/>
              <a:t>1988 First worm: Morris worm</a:t>
            </a:r>
          </a:p>
          <a:p>
            <a:pPr marL="842963">
              <a:spcBef>
                <a:spcPts val="2150"/>
              </a:spcBef>
            </a:pPr>
            <a:r>
              <a:rPr lang="en-US" altLang="it-IT" sz="2400" dirty="0"/>
              <a:t>1990 First polymorphic virus </a:t>
            </a:r>
          </a:p>
          <a:p>
            <a:pPr marL="842963">
              <a:spcBef>
                <a:spcPts val="2150"/>
              </a:spcBef>
            </a:pPr>
            <a:r>
              <a:rPr lang="en-US" altLang="it-IT" sz="2400" dirty="0"/>
              <a:t>1998 First Java virus</a:t>
            </a:r>
          </a:p>
          <a:p>
            <a:pPr marL="842963">
              <a:spcBef>
                <a:spcPts val="2150"/>
              </a:spcBef>
            </a:pPr>
            <a:r>
              <a:rPr lang="en-US" altLang="it-IT" sz="2400" dirty="0"/>
              <a:t>1998 Back orifice </a:t>
            </a:r>
          </a:p>
          <a:p>
            <a:pPr marL="842963">
              <a:spcBef>
                <a:spcPts val="2150"/>
              </a:spcBef>
            </a:pPr>
            <a:r>
              <a:rPr lang="en-US" altLang="it-IT" sz="2400" dirty="0"/>
              <a:t>1999 Melissa virus Zombie concept </a:t>
            </a:r>
            <a:r>
              <a:rPr lang="en-US" altLang="it-IT" sz="2400" dirty="0" err="1"/>
              <a:t>Knark</a:t>
            </a:r>
            <a:r>
              <a:rPr lang="en-US" altLang="it-IT" sz="2400" dirty="0"/>
              <a:t> rootkit</a:t>
            </a:r>
          </a:p>
          <a:p>
            <a:pPr marL="842963">
              <a:spcBef>
                <a:spcPts val="2150"/>
              </a:spcBef>
            </a:pPr>
            <a:r>
              <a:rPr lang="en-US" altLang="it-IT" sz="2400" dirty="0"/>
              <a:t>2000 love bug</a:t>
            </a:r>
          </a:p>
          <a:p>
            <a:pPr marL="842963">
              <a:spcBef>
                <a:spcPts val="2150"/>
              </a:spcBef>
            </a:pPr>
            <a:r>
              <a:rPr lang="en-US" altLang="it-IT" sz="2400" dirty="0"/>
              <a:t>2001 Code Red Worm Kernel Intrusion System </a:t>
            </a:r>
            <a:r>
              <a:rPr lang="en-US" altLang="it-IT" sz="2400" dirty="0" err="1"/>
              <a:t>Nimda</a:t>
            </a:r>
            <a:r>
              <a:rPr lang="en-US" altLang="it-IT" sz="2400" dirty="0"/>
              <a:t> worm</a:t>
            </a:r>
          </a:p>
          <a:p>
            <a:pPr marL="842963">
              <a:spcBef>
                <a:spcPts val="2150"/>
              </a:spcBef>
            </a:pPr>
            <a:r>
              <a:rPr lang="en-US" altLang="it-IT" sz="2400" dirty="0"/>
              <a:t>2003 SQL Slammer worm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3299D711-69C4-2CB3-4FC2-5E38D56ECC77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Malware Repartition</a:t>
            </a:r>
          </a:p>
        </p:txBody>
      </p:sp>
      <p:graphicFrame>
        <p:nvGraphicFramePr>
          <p:cNvPr id="33794" name="Object 2">
            <a:extLst>
              <a:ext uri="{FF2B5EF4-FFF2-40B4-BE49-F238E27FC236}">
                <a16:creationId xmlns:a16="http://schemas.microsoft.com/office/drawing/2014/main" id="{D031E0E7-8EDA-33C1-C4CD-47CDB72E79B2}"/>
              </a:ext>
            </a:extLst>
          </p:cNvPr>
          <p:cNvGraphicFramePr>
            <a:graphicFrameLocks/>
          </p:cNvGraphicFramePr>
          <p:nvPr/>
        </p:nvGraphicFramePr>
        <p:xfrm>
          <a:off x="3930650" y="3411538"/>
          <a:ext cx="8020050" cy="479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5638800" imgH="3371850" progId="MSGraph.Chart.8">
                  <p:embed/>
                </p:oleObj>
              </mc:Choice>
              <mc:Fallback>
                <p:oleObj name="Chart" r:id="rId2" imgW="5638800" imgH="3371850" progId="MSGraph.Char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0" y="3411538"/>
                        <a:ext cx="8020050" cy="479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3" name="Rectangle 3482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9" name="Picture 34818" descr="Researcher examining growth in a petrie dish">
            <a:extLst>
              <a:ext uri="{FF2B5EF4-FFF2-40B4-BE49-F238E27FC236}">
                <a16:creationId xmlns:a16="http://schemas.microsoft.com/office/drawing/2014/main" id="{F6E7E082-4DF6-37F8-B509-D8508A64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5" r="7504" b="-1"/>
          <a:stretch/>
        </p:blipFill>
        <p:spPr>
          <a:xfrm>
            <a:off x="20" y="10"/>
            <a:ext cx="13004781" cy="9753590"/>
          </a:xfrm>
          <a:prstGeom prst="rect">
            <a:avLst/>
          </a:prstGeom>
        </p:spPr>
      </p:pic>
      <p:sp>
        <p:nvSpPr>
          <p:cNvPr id="34825" name="Rectangle 3482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236789" y="-14415"/>
            <a:ext cx="6531228" cy="130048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817" name="Rectangle 1">
            <a:extLst>
              <a:ext uri="{FF2B5EF4-FFF2-40B4-BE49-F238E27FC236}">
                <a16:creationId xmlns:a16="http://schemas.microsoft.com/office/drawing/2014/main" id="{D2467698-E1A6-2F22-3A15-99C12F1C76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523" y="4397408"/>
            <a:ext cx="9683799" cy="3395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it-IT" sz="8200">
                <a:solidFill>
                  <a:schemeClr val="tx1"/>
                </a:solidFill>
              </a:rPr>
              <a:t>Infection methods</a:t>
            </a:r>
          </a:p>
        </p:txBody>
      </p:sp>
      <p:sp>
        <p:nvSpPr>
          <p:cNvPr id="34827" name="Rectangle: Rounded Corners 3482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28944"/>
            <a:ext cx="10438290" cy="97536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48" name="Rectangle 3584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1" name="Rectangle 1">
            <a:extLst>
              <a:ext uri="{FF2B5EF4-FFF2-40B4-BE49-F238E27FC236}">
                <a16:creationId xmlns:a16="http://schemas.microsoft.com/office/drawing/2014/main" id="{4D5A61EF-D65A-F0DB-EA80-106B6E779D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18755" y="713459"/>
            <a:ext cx="4709171" cy="2440896"/>
          </a:xfrm>
        </p:spPr>
        <p:txBody>
          <a:bodyPr anchor="b">
            <a:normAutofit/>
          </a:bodyPr>
          <a:lstStyle/>
          <a:p>
            <a:r>
              <a:rPr lang="en-US" altLang="it-IT" sz="6900"/>
              <a:t>Outline</a:t>
            </a:r>
          </a:p>
        </p:txBody>
      </p:sp>
      <p:sp>
        <p:nvSpPr>
          <p:cNvPr id="35850" name="Rectangle 3584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65238" cy="97536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FAE1DDE8-A766-5E84-D6A5-F7376F125EFF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r="25516"/>
          <a:stretch/>
        </p:blipFill>
        <p:spPr bwMode="auto">
          <a:xfrm>
            <a:off x="297752" y="425968"/>
            <a:ext cx="5569733" cy="890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>
            <a:extLst>
              <a:ext uri="{FF2B5EF4-FFF2-40B4-BE49-F238E27FC236}">
                <a16:creationId xmlns:a16="http://schemas.microsoft.com/office/drawing/2014/main" id="{55AA9693-3B98-BC97-AC5F-8F51DBEEE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18755" y="3763089"/>
            <a:ext cx="4730369" cy="5277051"/>
          </a:xfrm>
        </p:spPr>
        <p:txBody>
          <a:bodyPr anchor="t">
            <a:normAutofit/>
          </a:bodyPr>
          <a:lstStyle/>
          <a:p>
            <a:pPr marL="889000"/>
            <a:r>
              <a:rPr lang="en-US" altLang="it-IT" sz="2500">
                <a:solidFill>
                  <a:schemeClr val="tx1">
                    <a:alpha val="80000"/>
                  </a:schemeClr>
                </a:solidFill>
              </a:rPr>
              <a:t>What malware are</a:t>
            </a:r>
          </a:p>
          <a:p>
            <a:pPr marL="889000"/>
            <a:r>
              <a:rPr lang="en-US" altLang="it-IT" sz="2500">
                <a:solidFill>
                  <a:schemeClr val="tx1">
                    <a:alpha val="80000"/>
                  </a:schemeClr>
                </a:solidFill>
              </a:rPr>
              <a:t>How do they infect  hosts</a:t>
            </a:r>
          </a:p>
          <a:p>
            <a:pPr marL="889000"/>
            <a:r>
              <a:rPr lang="en-US" altLang="it-IT" sz="2500">
                <a:solidFill>
                  <a:schemeClr val="tx1">
                    <a:alpha val="80000"/>
                  </a:schemeClr>
                </a:solidFill>
              </a:rPr>
              <a:t>How do they propagate</a:t>
            </a:r>
          </a:p>
          <a:p>
            <a:pPr marL="889000"/>
            <a:r>
              <a:rPr lang="en-US" altLang="it-IT" sz="2500">
                <a:solidFill>
                  <a:schemeClr val="tx1">
                    <a:alpha val="80000"/>
                  </a:schemeClr>
                </a:solidFill>
              </a:rPr>
              <a:t>Zoo visit !</a:t>
            </a:r>
          </a:p>
          <a:p>
            <a:pPr marL="889000"/>
            <a:r>
              <a:rPr lang="en-US" altLang="it-IT" sz="2500">
                <a:solidFill>
                  <a:schemeClr val="tx1">
                    <a:alpha val="80000"/>
                  </a:schemeClr>
                </a:solidFill>
              </a:rPr>
              <a:t>How to detect them</a:t>
            </a:r>
          </a:p>
          <a:p>
            <a:pPr marL="889000"/>
            <a:r>
              <a:rPr lang="en-US" altLang="it-IT" sz="2500">
                <a:solidFill>
                  <a:schemeClr val="tx1">
                    <a:alpha val="80000"/>
                  </a:schemeClr>
                </a:solidFill>
              </a:rPr>
              <a:t>Worms</a:t>
            </a:r>
          </a:p>
        </p:txBody>
      </p:sp>
      <p:cxnSp>
        <p:nvCxnSpPr>
          <p:cNvPr id="35852" name="Straight Connector 3585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58572" y="5147409"/>
            <a:ext cx="0" cy="460619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2" name="Rectangle 3687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5" name="Rectangle 1">
            <a:extLst>
              <a:ext uri="{FF2B5EF4-FFF2-40B4-BE49-F238E27FC236}">
                <a16:creationId xmlns:a16="http://schemas.microsoft.com/office/drawing/2014/main" id="{57C4ABFE-DB3E-A8E8-7E4A-42E9121BF5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2998" y="909539"/>
            <a:ext cx="3657600" cy="2444902"/>
          </a:xfrm>
        </p:spPr>
        <p:txBody>
          <a:bodyPr anchor="b">
            <a:normAutofit/>
          </a:bodyPr>
          <a:lstStyle/>
          <a:p>
            <a:r>
              <a:rPr lang="en-US" altLang="it-IT" sz="6700"/>
              <a:t>What to Infect</a:t>
            </a:r>
          </a:p>
        </p:txBody>
      </p:sp>
      <p:sp>
        <p:nvSpPr>
          <p:cNvPr id="36874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163" y="3660452"/>
            <a:ext cx="3472101" cy="26010"/>
          </a:xfrm>
          <a:custGeom>
            <a:avLst/>
            <a:gdLst>
              <a:gd name="connsiteX0" fmla="*/ 0 w 3472101"/>
              <a:gd name="connsiteY0" fmla="*/ 0 h 26010"/>
              <a:gd name="connsiteX1" fmla="*/ 659699 w 3472101"/>
              <a:gd name="connsiteY1" fmla="*/ 0 h 26010"/>
              <a:gd name="connsiteX2" fmla="*/ 1354119 w 3472101"/>
              <a:gd name="connsiteY2" fmla="*/ 0 h 26010"/>
              <a:gd name="connsiteX3" fmla="*/ 2083261 w 3472101"/>
              <a:gd name="connsiteY3" fmla="*/ 0 h 26010"/>
              <a:gd name="connsiteX4" fmla="*/ 2812402 w 3472101"/>
              <a:gd name="connsiteY4" fmla="*/ 0 h 26010"/>
              <a:gd name="connsiteX5" fmla="*/ 3472101 w 3472101"/>
              <a:gd name="connsiteY5" fmla="*/ 0 h 26010"/>
              <a:gd name="connsiteX6" fmla="*/ 3472101 w 3472101"/>
              <a:gd name="connsiteY6" fmla="*/ 26010 h 26010"/>
              <a:gd name="connsiteX7" fmla="*/ 2708239 w 3472101"/>
              <a:gd name="connsiteY7" fmla="*/ 26010 h 26010"/>
              <a:gd name="connsiteX8" fmla="*/ 1944377 w 3472101"/>
              <a:gd name="connsiteY8" fmla="*/ 26010 h 26010"/>
              <a:gd name="connsiteX9" fmla="*/ 1249956 w 3472101"/>
              <a:gd name="connsiteY9" fmla="*/ 26010 h 26010"/>
              <a:gd name="connsiteX10" fmla="*/ 0 w 3472101"/>
              <a:gd name="connsiteY10" fmla="*/ 26010 h 26010"/>
              <a:gd name="connsiteX11" fmla="*/ 0 w 3472101"/>
              <a:gd name="connsiteY11" fmla="*/ 0 h 26010"/>
              <a:gd name="connsiteX0" fmla="*/ 0 w 3472101"/>
              <a:gd name="connsiteY0" fmla="*/ 0 h 26010"/>
              <a:gd name="connsiteX1" fmla="*/ 659699 w 3472101"/>
              <a:gd name="connsiteY1" fmla="*/ 0 h 26010"/>
              <a:gd name="connsiteX2" fmla="*/ 1249956 w 3472101"/>
              <a:gd name="connsiteY2" fmla="*/ 0 h 26010"/>
              <a:gd name="connsiteX3" fmla="*/ 2013819 w 3472101"/>
              <a:gd name="connsiteY3" fmla="*/ 0 h 26010"/>
              <a:gd name="connsiteX4" fmla="*/ 2673518 w 3472101"/>
              <a:gd name="connsiteY4" fmla="*/ 0 h 26010"/>
              <a:gd name="connsiteX5" fmla="*/ 3472101 w 3472101"/>
              <a:gd name="connsiteY5" fmla="*/ 0 h 26010"/>
              <a:gd name="connsiteX6" fmla="*/ 3472101 w 3472101"/>
              <a:gd name="connsiteY6" fmla="*/ 26010 h 26010"/>
              <a:gd name="connsiteX7" fmla="*/ 2777681 w 3472101"/>
              <a:gd name="connsiteY7" fmla="*/ 26010 h 26010"/>
              <a:gd name="connsiteX8" fmla="*/ 2013819 w 3472101"/>
              <a:gd name="connsiteY8" fmla="*/ 26010 h 26010"/>
              <a:gd name="connsiteX9" fmla="*/ 1423561 w 3472101"/>
              <a:gd name="connsiteY9" fmla="*/ 26010 h 26010"/>
              <a:gd name="connsiteX10" fmla="*/ 729141 w 3472101"/>
              <a:gd name="connsiteY10" fmla="*/ 26010 h 26010"/>
              <a:gd name="connsiteX11" fmla="*/ 0 w 3472101"/>
              <a:gd name="connsiteY11" fmla="*/ 26010 h 26010"/>
              <a:gd name="connsiteX12" fmla="*/ 0 w 3472101"/>
              <a:gd name="connsiteY12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2101" h="26010" fill="none" extrusionOk="0">
                <a:moveTo>
                  <a:pt x="0" y="0"/>
                </a:moveTo>
                <a:cubicBezTo>
                  <a:pt x="240163" y="-4026"/>
                  <a:pt x="443186" y="-37572"/>
                  <a:pt x="659699" y="0"/>
                </a:cubicBezTo>
                <a:cubicBezTo>
                  <a:pt x="876996" y="-6391"/>
                  <a:pt x="1027493" y="-15269"/>
                  <a:pt x="1354119" y="0"/>
                </a:cubicBezTo>
                <a:cubicBezTo>
                  <a:pt x="1652912" y="-1237"/>
                  <a:pt x="1817259" y="-44371"/>
                  <a:pt x="2083261" y="0"/>
                </a:cubicBezTo>
                <a:cubicBezTo>
                  <a:pt x="2343779" y="-1180"/>
                  <a:pt x="2444511" y="42894"/>
                  <a:pt x="2812402" y="0"/>
                </a:cubicBezTo>
                <a:cubicBezTo>
                  <a:pt x="3151554" y="-23736"/>
                  <a:pt x="3185391" y="10541"/>
                  <a:pt x="3472101" y="0"/>
                </a:cubicBezTo>
                <a:cubicBezTo>
                  <a:pt x="3472833" y="9304"/>
                  <a:pt x="3472566" y="14378"/>
                  <a:pt x="3472101" y="26010"/>
                </a:cubicBezTo>
                <a:cubicBezTo>
                  <a:pt x="3102020" y="17931"/>
                  <a:pt x="2909778" y="60934"/>
                  <a:pt x="2708239" y="26010"/>
                </a:cubicBezTo>
                <a:cubicBezTo>
                  <a:pt x="2506529" y="12179"/>
                  <a:pt x="2124580" y="27412"/>
                  <a:pt x="1944377" y="26010"/>
                </a:cubicBezTo>
                <a:cubicBezTo>
                  <a:pt x="1729607" y="-3072"/>
                  <a:pt x="1462069" y="29597"/>
                  <a:pt x="1249956" y="26010"/>
                </a:cubicBezTo>
                <a:cubicBezTo>
                  <a:pt x="1051397" y="55516"/>
                  <a:pt x="256620" y="115512"/>
                  <a:pt x="0" y="26010"/>
                </a:cubicBezTo>
                <a:cubicBezTo>
                  <a:pt x="-949" y="14131"/>
                  <a:pt x="-341" y="11325"/>
                  <a:pt x="0" y="0"/>
                </a:cubicBezTo>
                <a:close/>
              </a:path>
              <a:path w="3472101" h="26010" stroke="0" extrusionOk="0">
                <a:moveTo>
                  <a:pt x="0" y="0"/>
                </a:moveTo>
                <a:cubicBezTo>
                  <a:pt x="266155" y="-6464"/>
                  <a:pt x="359860" y="2991"/>
                  <a:pt x="659699" y="0"/>
                </a:cubicBezTo>
                <a:cubicBezTo>
                  <a:pt x="981307" y="6531"/>
                  <a:pt x="1107231" y="28620"/>
                  <a:pt x="1249956" y="0"/>
                </a:cubicBezTo>
                <a:cubicBezTo>
                  <a:pt x="1359864" y="2737"/>
                  <a:pt x="1782429" y="-9025"/>
                  <a:pt x="2013819" y="0"/>
                </a:cubicBezTo>
                <a:cubicBezTo>
                  <a:pt x="2265562" y="-29220"/>
                  <a:pt x="2392876" y="-48394"/>
                  <a:pt x="2673518" y="0"/>
                </a:cubicBezTo>
                <a:cubicBezTo>
                  <a:pt x="2950605" y="24937"/>
                  <a:pt x="3148259" y="-10304"/>
                  <a:pt x="3472101" y="0"/>
                </a:cubicBezTo>
                <a:cubicBezTo>
                  <a:pt x="3470347" y="6550"/>
                  <a:pt x="3473312" y="19817"/>
                  <a:pt x="3472101" y="26010"/>
                </a:cubicBezTo>
                <a:cubicBezTo>
                  <a:pt x="3197687" y="24487"/>
                  <a:pt x="2927244" y="58037"/>
                  <a:pt x="2777681" y="26010"/>
                </a:cubicBezTo>
                <a:cubicBezTo>
                  <a:pt x="2639663" y="3831"/>
                  <a:pt x="2214701" y="44329"/>
                  <a:pt x="2013819" y="26010"/>
                </a:cubicBezTo>
                <a:cubicBezTo>
                  <a:pt x="1840162" y="-4741"/>
                  <a:pt x="1582099" y="29047"/>
                  <a:pt x="1423561" y="26010"/>
                </a:cubicBezTo>
                <a:cubicBezTo>
                  <a:pt x="1319129" y="76462"/>
                  <a:pt x="994333" y="29321"/>
                  <a:pt x="729141" y="26010"/>
                </a:cubicBezTo>
                <a:cubicBezTo>
                  <a:pt x="496069" y="68715"/>
                  <a:pt x="148996" y="-6903"/>
                  <a:pt x="0" y="26010"/>
                </a:cubicBezTo>
                <a:cubicBezTo>
                  <a:pt x="510" y="18319"/>
                  <a:pt x="1183" y="9661"/>
                  <a:pt x="0" y="0"/>
                </a:cubicBezTo>
                <a:close/>
              </a:path>
              <a:path w="3472101" h="26010" fill="none" stroke="0" extrusionOk="0">
                <a:moveTo>
                  <a:pt x="0" y="0"/>
                </a:moveTo>
                <a:cubicBezTo>
                  <a:pt x="176191" y="15621"/>
                  <a:pt x="424351" y="11293"/>
                  <a:pt x="659699" y="0"/>
                </a:cubicBezTo>
                <a:cubicBezTo>
                  <a:pt x="895569" y="-5806"/>
                  <a:pt x="1018797" y="1951"/>
                  <a:pt x="1354119" y="0"/>
                </a:cubicBezTo>
                <a:cubicBezTo>
                  <a:pt x="1643886" y="12143"/>
                  <a:pt x="1818015" y="9645"/>
                  <a:pt x="2083261" y="0"/>
                </a:cubicBezTo>
                <a:cubicBezTo>
                  <a:pt x="2318940" y="16309"/>
                  <a:pt x="2493175" y="37730"/>
                  <a:pt x="2812402" y="0"/>
                </a:cubicBezTo>
                <a:cubicBezTo>
                  <a:pt x="3159543" y="-26552"/>
                  <a:pt x="3185710" y="1506"/>
                  <a:pt x="3472101" y="0"/>
                </a:cubicBezTo>
                <a:cubicBezTo>
                  <a:pt x="3471649" y="7513"/>
                  <a:pt x="3470267" y="15967"/>
                  <a:pt x="3472101" y="26010"/>
                </a:cubicBezTo>
                <a:cubicBezTo>
                  <a:pt x="3106540" y="1166"/>
                  <a:pt x="2910185" y="74454"/>
                  <a:pt x="2708239" y="26010"/>
                </a:cubicBezTo>
                <a:cubicBezTo>
                  <a:pt x="2528056" y="9505"/>
                  <a:pt x="2183540" y="8259"/>
                  <a:pt x="1944377" y="26010"/>
                </a:cubicBezTo>
                <a:cubicBezTo>
                  <a:pt x="1677891" y="40565"/>
                  <a:pt x="1497751" y="38503"/>
                  <a:pt x="1249956" y="26010"/>
                </a:cubicBezTo>
                <a:cubicBezTo>
                  <a:pt x="1023580" y="39334"/>
                  <a:pt x="277474" y="139392"/>
                  <a:pt x="0" y="26010"/>
                </a:cubicBezTo>
                <a:cubicBezTo>
                  <a:pt x="-561" y="14264"/>
                  <a:pt x="328" y="121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472101"/>
                      <a:gd name="connsiteY0" fmla="*/ 0 h 26010"/>
                      <a:gd name="connsiteX1" fmla="*/ 659699 w 3472101"/>
                      <a:gd name="connsiteY1" fmla="*/ 0 h 26010"/>
                      <a:gd name="connsiteX2" fmla="*/ 1354119 w 3472101"/>
                      <a:gd name="connsiteY2" fmla="*/ 0 h 26010"/>
                      <a:gd name="connsiteX3" fmla="*/ 2083261 w 3472101"/>
                      <a:gd name="connsiteY3" fmla="*/ 0 h 26010"/>
                      <a:gd name="connsiteX4" fmla="*/ 2812402 w 3472101"/>
                      <a:gd name="connsiteY4" fmla="*/ 0 h 26010"/>
                      <a:gd name="connsiteX5" fmla="*/ 3472101 w 3472101"/>
                      <a:gd name="connsiteY5" fmla="*/ 0 h 26010"/>
                      <a:gd name="connsiteX6" fmla="*/ 3472101 w 3472101"/>
                      <a:gd name="connsiteY6" fmla="*/ 26010 h 26010"/>
                      <a:gd name="connsiteX7" fmla="*/ 2708239 w 3472101"/>
                      <a:gd name="connsiteY7" fmla="*/ 26010 h 26010"/>
                      <a:gd name="connsiteX8" fmla="*/ 1944377 w 3472101"/>
                      <a:gd name="connsiteY8" fmla="*/ 26010 h 26010"/>
                      <a:gd name="connsiteX9" fmla="*/ 1249956 w 3472101"/>
                      <a:gd name="connsiteY9" fmla="*/ 26010 h 26010"/>
                      <a:gd name="connsiteX10" fmla="*/ 0 w 3472101"/>
                      <a:gd name="connsiteY10" fmla="*/ 26010 h 26010"/>
                      <a:gd name="connsiteX11" fmla="*/ 0 w 3472101"/>
                      <a:gd name="connsiteY11" fmla="*/ 0 h 26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101" h="26010" fill="none" extrusionOk="0">
                        <a:moveTo>
                          <a:pt x="0" y="0"/>
                        </a:moveTo>
                        <a:cubicBezTo>
                          <a:pt x="200558" y="30651"/>
                          <a:pt x="433530" y="7848"/>
                          <a:pt x="659699" y="0"/>
                        </a:cubicBezTo>
                        <a:cubicBezTo>
                          <a:pt x="885868" y="-7848"/>
                          <a:pt x="1050967" y="928"/>
                          <a:pt x="1354119" y="0"/>
                        </a:cubicBezTo>
                        <a:cubicBezTo>
                          <a:pt x="1657271" y="-928"/>
                          <a:pt x="1824951" y="-28691"/>
                          <a:pt x="2083261" y="0"/>
                        </a:cubicBezTo>
                        <a:cubicBezTo>
                          <a:pt x="2341571" y="28691"/>
                          <a:pt x="2471276" y="27266"/>
                          <a:pt x="2812402" y="0"/>
                        </a:cubicBezTo>
                        <a:cubicBezTo>
                          <a:pt x="3153528" y="-27266"/>
                          <a:pt x="3182400" y="8319"/>
                          <a:pt x="3472101" y="0"/>
                        </a:cubicBezTo>
                        <a:cubicBezTo>
                          <a:pt x="3472900" y="7705"/>
                          <a:pt x="3470914" y="15358"/>
                          <a:pt x="3472101" y="26010"/>
                        </a:cubicBezTo>
                        <a:cubicBezTo>
                          <a:pt x="3107402" y="9387"/>
                          <a:pt x="2920318" y="60372"/>
                          <a:pt x="2708239" y="26010"/>
                        </a:cubicBezTo>
                        <a:cubicBezTo>
                          <a:pt x="2496160" y="-8352"/>
                          <a:pt x="2167990" y="4520"/>
                          <a:pt x="1944377" y="26010"/>
                        </a:cubicBezTo>
                        <a:cubicBezTo>
                          <a:pt x="1720764" y="47500"/>
                          <a:pt x="1488704" y="31104"/>
                          <a:pt x="1249956" y="26010"/>
                        </a:cubicBezTo>
                        <a:cubicBezTo>
                          <a:pt x="1011208" y="20916"/>
                          <a:pt x="270981" y="72148"/>
                          <a:pt x="0" y="26010"/>
                        </a:cubicBezTo>
                        <a:cubicBezTo>
                          <a:pt x="-818" y="13868"/>
                          <a:pt x="-23" y="11747"/>
                          <a:pt x="0" y="0"/>
                        </a:cubicBezTo>
                        <a:close/>
                      </a:path>
                      <a:path w="3472101" h="26010" stroke="0" extrusionOk="0">
                        <a:moveTo>
                          <a:pt x="0" y="0"/>
                        </a:moveTo>
                        <a:cubicBezTo>
                          <a:pt x="251532" y="-11046"/>
                          <a:pt x="360068" y="7315"/>
                          <a:pt x="659699" y="0"/>
                        </a:cubicBezTo>
                        <a:cubicBezTo>
                          <a:pt x="959330" y="-7315"/>
                          <a:pt x="1131713" y="23248"/>
                          <a:pt x="1249956" y="0"/>
                        </a:cubicBezTo>
                        <a:cubicBezTo>
                          <a:pt x="1368199" y="-23248"/>
                          <a:pt x="1788315" y="9511"/>
                          <a:pt x="2013819" y="0"/>
                        </a:cubicBezTo>
                        <a:cubicBezTo>
                          <a:pt x="2239323" y="-9511"/>
                          <a:pt x="2382452" y="-30296"/>
                          <a:pt x="2673518" y="0"/>
                        </a:cubicBezTo>
                        <a:cubicBezTo>
                          <a:pt x="2964584" y="30296"/>
                          <a:pt x="3138268" y="-480"/>
                          <a:pt x="3472101" y="0"/>
                        </a:cubicBezTo>
                        <a:cubicBezTo>
                          <a:pt x="3471160" y="6094"/>
                          <a:pt x="3473253" y="19656"/>
                          <a:pt x="3472101" y="26010"/>
                        </a:cubicBezTo>
                        <a:cubicBezTo>
                          <a:pt x="3170744" y="29834"/>
                          <a:pt x="2928866" y="51966"/>
                          <a:pt x="2777681" y="26010"/>
                        </a:cubicBezTo>
                        <a:cubicBezTo>
                          <a:pt x="2626496" y="54"/>
                          <a:pt x="2218820" y="57757"/>
                          <a:pt x="2013819" y="26010"/>
                        </a:cubicBezTo>
                        <a:cubicBezTo>
                          <a:pt x="1808818" y="-5737"/>
                          <a:pt x="1560747" y="6922"/>
                          <a:pt x="1423561" y="26010"/>
                        </a:cubicBezTo>
                        <a:cubicBezTo>
                          <a:pt x="1286375" y="45098"/>
                          <a:pt x="984545" y="5397"/>
                          <a:pt x="729141" y="26010"/>
                        </a:cubicBezTo>
                        <a:cubicBezTo>
                          <a:pt x="473737" y="46623"/>
                          <a:pt x="166357" y="16313"/>
                          <a:pt x="0" y="26010"/>
                        </a:cubicBezTo>
                        <a:cubicBezTo>
                          <a:pt x="1188" y="17646"/>
                          <a:pt x="803" y="95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A6DC56C1-83BC-B281-F8D3-8FED533FF4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2998" y="3992473"/>
            <a:ext cx="3657600" cy="4850791"/>
          </a:xfrm>
        </p:spPr>
        <p:txBody>
          <a:bodyPr anchor="t">
            <a:normAutofit/>
          </a:bodyPr>
          <a:lstStyle/>
          <a:p>
            <a:pPr marL="889000"/>
            <a:r>
              <a:rPr lang="en-US" altLang="it-IT" sz="2700"/>
              <a:t>Executable</a:t>
            </a:r>
          </a:p>
          <a:p>
            <a:pPr marL="889000"/>
            <a:r>
              <a:rPr lang="en-US" altLang="it-IT" sz="2700"/>
              <a:t>Interpreted file</a:t>
            </a:r>
          </a:p>
          <a:p>
            <a:pPr marL="889000"/>
            <a:r>
              <a:rPr lang="en-US" altLang="it-IT" sz="2700"/>
              <a:t>Kernel</a:t>
            </a:r>
          </a:p>
          <a:p>
            <a:pPr marL="889000"/>
            <a:r>
              <a:rPr lang="en-US" altLang="it-IT" sz="2700"/>
              <a:t>Service</a:t>
            </a:r>
          </a:p>
          <a:p>
            <a:pPr marL="889000"/>
            <a:r>
              <a:rPr lang="en-US" altLang="it-IT" sz="2700"/>
              <a:t>MBR </a:t>
            </a:r>
          </a:p>
          <a:p>
            <a:pPr marL="889000"/>
            <a:r>
              <a:rPr lang="en-US" altLang="it-IT" sz="2700"/>
              <a:t>Hypervisor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789F7FF3-46E8-A569-DFB7-4B83E0E577F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4582" y="1947638"/>
            <a:ext cx="7363968" cy="585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2C92B6C7-E29F-2C4F-DB96-949DE03B8D9A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Overwriting malware</a:t>
            </a: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51E6DE74-FF82-18FA-7D9C-FFB07C20D66D}"/>
              </a:ext>
            </a:extLst>
          </p:cNvPr>
          <p:cNvSpPr>
            <a:spLocks/>
          </p:cNvSpPr>
          <p:nvPr/>
        </p:nvSpPr>
        <p:spPr bwMode="auto">
          <a:xfrm>
            <a:off x="4521200" y="3492500"/>
            <a:ext cx="2578100" cy="45339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Targeted</a:t>
            </a:r>
          </a:p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Executable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DEFF28E8-7B73-7252-C88A-F00EB1FF4B6F}"/>
              </a:ext>
            </a:extLst>
          </p:cNvPr>
          <p:cNvSpPr>
            <a:spLocks/>
          </p:cNvSpPr>
          <p:nvPr/>
        </p:nvSpPr>
        <p:spPr bwMode="auto">
          <a:xfrm>
            <a:off x="9131300" y="5168900"/>
            <a:ext cx="2578100" cy="952500"/>
          </a:xfrm>
          <a:prstGeom prst="rect">
            <a:avLst/>
          </a:prstGeom>
          <a:solidFill>
            <a:srgbClr val="640E2F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Malware</a:t>
            </a:r>
          </a:p>
        </p:txBody>
      </p:sp>
      <p:sp>
        <p:nvSpPr>
          <p:cNvPr id="37892" name="Line 4">
            <a:extLst>
              <a:ext uri="{FF2B5EF4-FFF2-40B4-BE49-F238E27FC236}">
                <a16:creationId xmlns:a16="http://schemas.microsoft.com/office/drawing/2014/main" id="{93323CC4-9FD3-BC4A-53E3-A52E7B5F0BE4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803900" y="6565900"/>
            <a:ext cx="12700" cy="1257300"/>
          </a:xfrm>
          <a:prstGeom prst="line">
            <a:avLst/>
          </a:prstGeom>
          <a:noFill/>
          <a:ln w="76200" cap="flat">
            <a:solidFill>
              <a:srgbClr val="FFFFFF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7893" name="AutoShape 5">
            <a:extLst>
              <a:ext uri="{FF2B5EF4-FFF2-40B4-BE49-F238E27FC236}">
                <a16:creationId xmlns:a16="http://schemas.microsoft.com/office/drawing/2014/main" id="{EFABB3D4-435F-71FB-73F4-C0672155CC07}"/>
              </a:ext>
            </a:extLst>
          </p:cNvPr>
          <p:cNvSpPr>
            <a:spLocks/>
          </p:cNvSpPr>
          <p:nvPr/>
        </p:nvSpPr>
        <p:spPr bwMode="auto">
          <a:xfrm>
            <a:off x="7480300" y="5016500"/>
            <a:ext cx="1270000" cy="1270000"/>
          </a:xfrm>
          <a:prstGeom prst="rightArrow">
            <a:avLst>
              <a:gd name="adj1" fmla="val 32000"/>
              <a:gd name="adj2" fmla="val 44000"/>
            </a:avLst>
          </a:prstGeom>
          <a:solidFill>
            <a:srgbClr val="FE936A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D780F4D0-30AE-7688-936B-676C76C64196}"/>
              </a:ext>
            </a:extLst>
          </p:cNvPr>
          <p:cNvSpPr>
            <a:spLocks/>
          </p:cNvSpPr>
          <p:nvPr/>
        </p:nvSpPr>
        <p:spPr bwMode="auto">
          <a:xfrm>
            <a:off x="1168400" y="5283200"/>
            <a:ext cx="2578100" cy="952500"/>
          </a:xfrm>
          <a:prstGeom prst="rect">
            <a:avLst/>
          </a:prstGeom>
          <a:solidFill>
            <a:srgbClr val="640E2F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Malware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335AB9B8-C2F9-FCE7-938B-DBC52E40C249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prepending malware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D41A7AA0-3113-3F35-EB20-2BA708ED924B}"/>
              </a:ext>
            </a:extLst>
          </p:cNvPr>
          <p:cNvSpPr>
            <a:spLocks/>
          </p:cNvSpPr>
          <p:nvPr/>
        </p:nvSpPr>
        <p:spPr bwMode="auto">
          <a:xfrm>
            <a:off x="4521200" y="3492500"/>
            <a:ext cx="2578100" cy="45339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Targeted</a:t>
            </a:r>
          </a:p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Executable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E877D376-A3FB-408F-5358-10353D5D125D}"/>
              </a:ext>
            </a:extLst>
          </p:cNvPr>
          <p:cNvSpPr>
            <a:spLocks/>
          </p:cNvSpPr>
          <p:nvPr/>
        </p:nvSpPr>
        <p:spPr bwMode="auto">
          <a:xfrm>
            <a:off x="9131300" y="2540000"/>
            <a:ext cx="2578100" cy="952500"/>
          </a:xfrm>
          <a:prstGeom prst="rect">
            <a:avLst/>
          </a:prstGeom>
          <a:solidFill>
            <a:srgbClr val="640E2F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Malware</a:t>
            </a:r>
          </a:p>
        </p:txBody>
      </p:sp>
      <p:sp>
        <p:nvSpPr>
          <p:cNvPr id="38916" name="Line 4">
            <a:extLst>
              <a:ext uri="{FF2B5EF4-FFF2-40B4-BE49-F238E27FC236}">
                <a16:creationId xmlns:a16="http://schemas.microsoft.com/office/drawing/2014/main" id="{EC6B9AF6-E1C4-C2BD-2837-C8DA9D7312FD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803900" y="6565900"/>
            <a:ext cx="12700" cy="1257300"/>
          </a:xfrm>
          <a:prstGeom prst="line">
            <a:avLst/>
          </a:prstGeom>
          <a:noFill/>
          <a:ln w="76200" cap="flat">
            <a:solidFill>
              <a:srgbClr val="FFFFFF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8917" name="AutoShape 5">
            <a:extLst>
              <a:ext uri="{FF2B5EF4-FFF2-40B4-BE49-F238E27FC236}">
                <a16:creationId xmlns:a16="http://schemas.microsoft.com/office/drawing/2014/main" id="{AAC6ED0E-2BE7-F36E-BCCC-BD4BE5A7F2F7}"/>
              </a:ext>
            </a:extLst>
          </p:cNvPr>
          <p:cNvSpPr>
            <a:spLocks/>
          </p:cNvSpPr>
          <p:nvPr/>
        </p:nvSpPr>
        <p:spPr bwMode="auto">
          <a:xfrm>
            <a:off x="7480300" y="5016500"/>
            <a:ext cx="1270000" cy="1270000"/>
          </a:xfrm>
          <a:prstGeom prst="rightArrow">
            <a:avLst>
              <a:gd name="adj1" fmla="val 32000"/>
              <a:gd name="adj2" fmla="val 44000"/>
            </a:avLst>
          </a:prstGeom>
          <a:solidFill>
            <a:srgbClr val="FE936A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8918" name="Rectangle 6">
            <a:extLst>
              <a:ext uri="{FF2B5EF4-FFF2-40B4-BE49-F238E27FC236}">
                <a16:creationId xmlns:a16="http://schemas.microsoft.com/office/drawing/2014/main" id="{E80170D4-78DA-FA5B-B9D2-0B198B4E042B}"/>
              </a:ext>
            </a:extLst>
          </p:cNvPr>
          <p:cNvSpPr>
            <a:spLocks/>
          </p:cNvSpPr>
          <p:nvPr/>
        </p:nvSpPr>
        <p:spPr bwMode="auto">
          <a:xfrm>
            <a:off x="9131300" y="3492500"/>
            <a:ext cx="2578100" cy="45339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Infected host</a:t>
            </a:r>
          </a:p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Executable</a:t>
            </a:r>
          </a:p>
        </p:txBody>
      </p:sp>
      <p:sp>
        <p:nvSpPr>
          <p:cNvPr id="38919" name="Rectangle 7">
            <a:extLst>
              <a:ext uri="{FF2B5EF4-FFF2-40B4-BE49-F238E27FC236}">
                <a16:creationId xmlns:a16="http://schemas.microsoft.com/office/drawing/2014/main" id="{99DF359B-EF4B-E843-7053-0FA2FCA9D094}"/>
              </a:ext>
            </a:extLst>
          </p:cNvPr>
          <p:cNvSpPr>
            <a:spLocks/>
          </p:cNvSpPr>
          <p:nvPr/>
        </p:nvSpPr>
        <p:spPr bwMode="auto">
          <a:xfrm>
            <a:off x="1168400" y="5283200"/>
            <a:ext cx="2578100" cy="952500"/>
          </a:xfrm>
          <a:prstGeom prst="rect">
            <a:avLst/>
          </a:prstGeom>
          <a:solidFill>
            <a:srgbClr val="640E2F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Malware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EB1B04DE-CCA0-1B7B-6876-807B12A0D18B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appending malware</a:t>
            </a: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66DF149D-CD28-922A-6B8A-8539690AA780}"/>
              </a:ext>
            </a:extLst>
          </p:cNvPr>
          <p:cNvSpPr>
            <a:spLocks/>
          </p:cNvSpPr>
          <p:nvPr/>
        </p:nvSpPr>
        <p:spPr bwMode="auto">
          <a:xfrm>
            <a:off x="4521200" y="3492500"/>
            <a:ext cx="2578100" cy="45339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Targeted</a:t>
            </a:r>
          </a:p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Executable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ECB370E-C757-1A2F-3F4E-3633E7009139}"/>
              </a:ext>
            </a:extLst>
          </p:cNvPr>
          <p:cNvSpPr>
            <a:spLocks/>
          </p:cNvSpPr>
          <p:nvPr/>
        </p:nvSpPr>
        <p:spPr bwMode="auto">
          <a:xfrm>
            <a:off x="9423400" y="8013700"/>
            <a:ext cx="2578100" cy="952500"/>
          </a:xfrm>
          <a:prstGeom prst="rect">
            <a:avLst/>
          </a:prstGeom>
          <a:solidFill>
            <a:srgbClr val="4900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 Malware</a:t>
            </a:r>
          </a:p>
        </p:txBody>
      </p:sp>
      <p:sp>
        <p:nvSpPr>
          <p:cNvPr id="39940" name="Line 4">
            <a:extLst>
              <a:ext uri="{FF2B5EF4-FFF2-40B4-BE49-F238E27FC236}">
                <a16:creationId xmlns:a16="http://schemas.microsoft.com/office/drawing/2014/main" id="{87503835-8376-F5F3-14FE-8A817208CF6E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803900" y="6565900"/>
            <a:ext cx="12700" cy="1257300"/>
          </a:xfrm>
          <a:prstGeom prst="line">
            <a:avLst/>
          </a:prstGeom>
          <a:noFill/>
          <a:ln w="76200" cap="flat">
            <a:solidFill>
              <a:srgbClr val="FFFFFF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9941" name="AutoShape 5">
            <a:extLst>
              <a:ext uri="{FF2B5EF4-FFF2-40B4-BE49-F238E27FC236}">
                <a16:creationId xmlns:a16="http://schemas.microsoft.com/office/drawing/2014/main" id="{AFF80EE3-9616-56AD-FA0D-19A6E66E3F80}"/>
              </a:ext>
            </a:extLst>
          </p:cNvPr>
          <p:cNvSpPr>
            <a:spLocks/>
          </p:cNvSpPr>
          <p:nvPr/>
        </p:nvSpPr>
        <p:spPr bwMode="auto">
          <a:xfrm>
            <a:off x="7378700" y="5130800"/>
            <a:ext cx="1270000" cy="1270000"/>
          </a:xfrm>
          <a:prstGeom prst="rightArrow">
            <a:avLst>
              <a:gd name="adj1" fmla="val 32000"/>
              <a:gd name="adj2" fmla="val 44000"/>
            </a:avLst>
          </a:prstGeom>
          <a:solidFill>
            <a:srgbClr val="FE936A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E450F5B5-6F0E-C48D-250D-8AB9E7EF610F}"/>
              </a:ext>
            </a:extLst>
          </p:cNvPr>
          <p:cNvSpPr>
            <a:spLocks/>
          </p:cNvSpPr>
          <p:nvPr/>
        </p:nvSpPr>
        <p:spPr bwMode="auto">
          <a:xfrm>
            <a:off x="9423400" y="3492500"/>
            <a:ext cx="2578100" cy="45339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Infected</a:t>
            </a:r>
          </a:p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host</a:t>
            </a:r>
          </a:p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Executable</a:t>
            </a:r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60E8B945-6CBF-0AEF-D3C2-EFCF7F6C914E}"/>
              </a:ext>
            </a:extLst>
          </p:cNvPr>
          <p:cNvSpPr>
            <a:spLocks/>
          </p:cNvSpPr>
          <p:nvPr/>
        </p:nvSpPr>
        <p:spPr bwMode="auto">
          <a:xfrm>
            <a:off x="1168400" y="5283200"/>
            <a:ext cx="2578100" cy="952500"/>
          </a:xfrm>
          <a:prstGeom prst="rect">
            <a:avLst/>
          </a:prstGeom>
          <a:solidFill>
            <a:srgbClr val="4900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Malware</a:t>
            </a:r>
          </a:p>
        </p:txBody>
      </p:sp>
      <p:sp>
        <p:nvSpPr>
          <p:cNvPr id="39944" name="Rectangle 8">
            <a:extLst>
              <a:ext uri="{FF2B5EF4-FFF2-40B4-BE49-F238E27FC236}">
                <a16:creationId xmlns:a16="http://schemas.microsoft.com/office/drawing/2014/main" id="{FA47D9F9-CFDC-6AAA-2937-BA2F212350AE}"/>
              </a:ext>
            </a:extLst>
          </p:cNvPr>
          <p:cNvSpPr>
            <a:spLocks/>
          </p:cNvSpPr>
          <p:nvPr/>
        </p:nvSpPr>
        <p:spPr bwMode="auto">
          <a:xfrm>
            <a:off x="11404600" y="3492500"/>
            <a:ext cx="609600" cy="698500"/>
          </a:xfrm>
          <a:prstGeom prst="rect">
            <a:avLst/>
          </a:prstGeom>
          <a:solidFill>
            <a:srgbClr val="49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000000">
                    <a:alpha val="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9945" name="Rectangle 9">
            <a:extLst>
              <a:ext uri="{FF2B5EF4-FFF2-40B4-BE49-F238E27FC236}">
                <a16:creationId xmlns:a16="http://schemas.microsoft.com/office/drawing/2014/main" id="{E6EFEE87-EC32-89F0-3B93-B5AE3F2AF575}"/>
              </a:ext>
            </a:extLst>
          </p:cNvPr>
          <p:cNvSpPr>
            <a:spLocks/>
          </p:cNvSpPr>
          <p:nvPr/>
        </p:nvSpPr>
        <p:spPr bwMode="auto">
          <a:xfrm>
            <a:off x="9423400" y="8597900"/>
            <a:ext cx="279400" cy="355600"/>
          </a:xfrm>
          <a:prstGeom prst="rect">
            <a:avLst/>
          </a:prstGeom>
          <a:solidFill>
            <a:srgbClr val="14004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40404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9946" name="Line 10">
            <a:extLst>
              <a:ext uri="{FF2B5EF4-FFF2-40B4-BE49-F238E27FC236}">
                <a16:creationId xmlns:a16="http://schemas.microsoft.com/office/drawing/2014/main" id="{778A660D-746D-0ADE-FA48-3AC0B317DF2D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0706100" y="6731000"/>
            <a:ext cx="11113" cy="1092200"/>
          </a:xfrm>
          <a:prstGeom prst="line">
            <a:avLst/>
          </a:prstGeom>
          <a:noFill/>
          <a:ln w="76200" cap="flat">
            <a:solidFill>
              <a:srgbClr val="FFFFFF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9947" name="Freeform 11">
            <a:extLst>
              <a:ext uri="{FF2B5EF4-FFF2-40B4-BE49-F238E27FC236}">
                <a16:creationId xmlns:a16="http://schemas.microsoft.com/office/drawing/2014/main" id="{C4E44FFA-BAC8-5C7B-6C22-2A9CCB5E81AE}"/>
              </a:ext>
            </a:extLst>
          </p:cNvPr>
          <p:cNvSpPr>
            <a:spLocks/>
          </p:cNvSpPr>
          <p:nvPr/>
        </p:nvSpPr>
        <p:spPr bwMode="auto">
          <a:xfrm>
            <a:off x="11874500" y="3835400"/>
            <a:ext cx="1039813" cy="4813300"/>
          </a:xfrm>
          <a:custGeom>
            <a:avLst/>
            <a:gdLst>
              <a:gd name="T0" fmla="*/ 0 w 9779"/>
              <a:gd name="T1" fmla="*/ 0 h 21600"/>
              <a:gd name="T2" fmla="*/ 597 w 9779"/>
              <a:gd name="T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79" h="21600">
                <a:moveTo>
                  <a:pt x="0" y="0"/>
                </a:moveTo>
                <a:cubicBezTo>
                  <a:pt x="0" y="0"/>
                  <a:pt x="21600" y="20289"/>
                  <a:pt x="597" y="21600"/>
                </a:cubicBezTo>
              </a:path>
            </a:pathLst>
          </a:custGeom>
          <a:noFill/>
          <a:ln w="50800" cap="flat">
            <a:solidFill>
              <a:srgbClr val="0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9948" name="Freeform 12">
            <a:extLst>
              <a:ext uri="{FF2B5EF4-FFF2-40B4-BE49-F238E27FC236}">
                <a16:creationId xmlns:a16="http://schemas.microsoft.com/office/drawing/2014/main" id="{ACEC04A6-5A2D-2B5C-401A-115B879E4C4A}"/>
              </a:ext>
            </a:extLst>
          </p:cNvPr>
          <p:cNvSpPr>
            <a:spLocks/>
          </p:cNvSpPr>
          <p:nvPr/>
        </p:nvSpPr>
        <p:spPr bwMode="auto">
          <a:xfrm>
            <a:off x="8966200" y="4133850"/>
            <a:ext cx="622300" cy="4654550"/>
          </a:xfrm>
          <a:custGeom>
            <a:avLst/>
            <a:gdLst>
              <a:gd name="T0" fmla="+- 0 20591 11731"/>
              <a:gd name="T1" fmla="*/ T0 w 9869"/>
              <a:gd name="T2" fmla="+- 0 21600 1460"/>
              <a:gd name="T3" fmla="*/ 21600 h 20140"/>
              <a:gd name="T4" fmla="+- 0 21600 11731"/>
              <a:gd name="T5" fmla="*/ T4 w 9869"/>
              <a:gd name="T6" fmla="+- 0 1539 1460"/>
              <a:gd name="T7" fmla="*/ 1539 h 2014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9869" h="20140">
                <a:moveTo>
                  <a:pt x="8860" y="20140"/>
                </a:moveTo>
                <a:cubicBezTo>
                  <a:pt x="8860" y="20140"/>
                  <a:pt x="-11731" y="-1460"/>
                  <a:pt x="9869" y="79"/>
                </a:cubicBezTo>
              </a:path>
            </a:pathLst>
          </a:custGeom>
          <a:noFill/>
          <a:ln w="50800" cap="flat">
            <a:solidFill>
              <a:srgbClr val="0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2BFF48C1-725C-D61B-F72B-96DECB6F0B1D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Cavity malware</a:t>
            </a: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C5F28970-2F7E-3E90-EDB4-EC0F226E4660}"/>
              </a:ext>
            </a:extLst>
          </p:cNvPr>
          <p:cNvSpPr>
            <a:spLocks/>
          </p:cNvSpPr>
          <p:nvPr/>
        </p:nvSpPr>
        <p:spPr bwMode="auto">
          <a:xfrm>
            <a:off x="4521200" y="3492500"/>
            <a:ext cx="2578100" cy="45339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Targeted</a:t>
            </a:r>
          </a:p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Executable</a:t>
            </a:r>
          </a:p>
        </p:txBody>
      </p:sp>
      <p:sp>
        <p:nvSpPr>
          <p:cNvPr id="40963" name="Line 3">
            <a:extLst>
              <a:ext uri="{FF2B5EF4-FFF2-40B4-BE49-F238E27FC236}">
                <a16:creationId xmlns:a16="http://schemas.microsoft.com/office/drawing/2014/main" id="{6F7A9213-E9E0-8168-DE10-745336003721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803900" y="6565900"/>
            <a:ext cx="12700" cy="1257300"/>
          </a:xfrm>
          <a:prstGeom prst="line">
            <a:avLst/>
          </a:prstGeom>
          <a:noFill/>
          <a:ln w="76200" cap="flat">
            <a:solidFill>
              <a:srgbClr val="FFFFFF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0964" name="AutoShape 4">
            <a:extLst>
              <a:ext uri="{FF2B5EF4-FFF2-40B4-BE49-F238E27FC236}">
                <a16:creationId xmlns:a16="http://schemas.microsoft.com/office/drawing/2014/main" id="{92BA490E-E109-7628-5142-88308E5793A6}"/>
              </a:ext>
            </a:extLst>
          </p:cNvPr>
          <p:cNvSpPr>
            <a:spLocks/>
          </p:cNvSpPr>
          <p:nvPr/>
        </p:nvSpPr>
        <p:spPr bwMode="auto">
          <a:xfrm>
            <a:off x="7480300" y="5016500"/>
            <a:ext cx="1270000" cy="1270000"/>
          </a:xfrm>
          <a:prstGeom prst="rightArrow">
            <a:avLst>
              <a:gd name="adj1" fmla="val 32000"/>
              <a:gd name="adj2" fmla="val 44000"/>
            </a:avLst>
          </a:prstGeom>
          <a:solidFill>
            <a:srgbClr val="FE936A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9125AF21-5921-BE9A-4BC8-EDFD1A77496D}"/>
              </a:ext>
            </a:extLst>
          </p:cNvPr>
          <p:cNvSpPr>
            <a:spLocks/>
          </p:cNvSpPr>
          <p:nvPr/>
        </p:nvSpPr>
        <p:spPr bwMode="auto">
          <a:xfrm>
            <a:off x="9131300" y="3657600"/>
            <a:ext cx="2578100" cy="45339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endParaRPr lang="en-US" altLang="it-IT" sz="4000">
              <a:solidFill>
                <a:srgbClr val="F0EECF"/>
              </a:solidFill>
              <a:effectLst>
                <a:outerShdw blurRad="38100" dist="38100" dir="2700000" algn="tl">
                  <a:srgbClr val="000000"/>
                </a:outerShdw>
              </a:effectLst>
              <a:ea typeface="Palatino" pitchFamily="2" charset="77"/>
              <a:cs typeface="Palatino" pitchFamily="2" charset="77"/>
            </a:endParaRPr>
          </a:p>
          <a:p>
            <a:pPr algn="ctr"/>
            <a:endParaRPr lang="en-US" altLang="it-IT" sz="4000">
              <a:solidFill>
                <a:srgbClr val="F0EECF"/>
              </a:solidFill>
              <a:effectLst>
                <a:outerShdw blurRad="38100" dist="38100" dir="2700000" algn="tl">
                  <a:srgbClr val="000000"/>
                </a:outerShdw>
              </a:effectLst>
              <a:ea typeface="Palatino" pitchFamily="2" charset="77"/>
              <a:cs typeface="Palatino" pitchFamily="2" charset="77"/>
            </a:endParaRPr>
          </a:p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Infected host</a:t>
            </a:r>
          </a:p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Executable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461C13FE-A5FE-7944-DCE9-C56B9C4BDBC7}"/>
              </a:ext>
            </a:extLst>
          </p:cNvPr>
          <p:cNvSpPr>
            <a:spLocks/>
          </p:cNvSpPr>
          <p:nvPr/>
        </p:nvSpPr>
        <p:spPr bwMode="auto">
          <a:xfrm>
            <a:off x="1168400" y="5283200"/>
            <a:ext cx="2578100" cy="952500"/>
          </a:xfrm>
          <a:prstGeom prst="rect">
            <a:avLst/>
          </a:prstGeom>
          <a:solidFill>
            <a:srgbClr val="640E2F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Malware</a:t>
            </a:r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595D2607-AE6D-6DA0-33CF-E57E5D0A88F7}"/>
              </a:ext>
            </a:extLst>
          </p:cNvPr>
          <p:cNvSpPr>
            <a:spLocks/>
          </p:cNvSpPr>
          <p:nvPr/>
        </p:nvSpPr>
        <p:spPr bwMode="auto">
          <a:xfrm>
            <a:off x="9131300" y="4572000"/>
            <a:ext cx="2578100" cy="952500"/>
          </a:xfrm>
          <a:prstGeom prst="rect">
            <a:avLst/>
          </a:prstGeom>
          <a:solidFill>
            <a:srgbClr val="640E2F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Malware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8" name="Rectangle 2048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1" name="Rectangle 1">
            <a:extLst>
              <a:ext uri="{FF2B5EF4-FFF2-40B4-BE49-F238E27FC236}">
                <a16:creationId xmlns:a16="http://schemas.microsoft.com/office/drawing/2014/main" id="{6F2D65C4-9937-CEC7-0D5F-8ADC52C401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2752" y="462747"/>
            <a:ext cx="4659842" cy="2783062"/>
          </a:xfrm>
        </p:spPr>
        <p:txBody>
          <a:bodyPr anchor="b">
            <a:normAutofit/>
          </a:bodyPr>
          <a:lstStyle/>
          <a:p>
            <a:r>
              <a:rPr lang="en-US" altLang="it-IT" sz="6700" dirty="0"/>
              <a:t>Detection	</a:t>
            </a:r>
          </a:p>
        </p:txBody>
      </p:sp>
      <p:sp>
        <p:nvSpPr>
          <p:cNvPr id="2049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752" y="3679280"/>
            <a:ext cx="3706368" cy="26009"/>
          </a:xfrm>
          <a:custGeom>
            <a:avLst/>
            <a:gdLst>
              <a:gd name="connsiteX0" fmla="*/ 0 w 3706368"/>
              <a:gd name="connsiteY0" fmla="*/ 0 h 26009"/>
              <a:gd name="connsiteX1" fmla="*/ 617728 w 3706368"/>
              <a:gd name="connsiteY1" fmla="*/ 0 h 26009"/>
              <a:gd name="connsiteX2" fmla="*/ 1309583 w 3706368"/>
              <a:gd name="connsiteY2" fmla="*/ 0 h 26009"/>
              <a:gd name="connsiteX3" fmla="*/ 1853184 w 3706368"/>
              <a:gd name="connsiteY3" fmla="*/ 0 h 26009"/>
              <a:gd name="connsiteX4" fmla="*/ 2396785 w 3706368"/>
              <a:gd name="connsiteY4" fmla="*/ 0 h 26009"/>
              <a:gd name="connsiteX5" fmla="*/ 3051576 w 3706368"/>
              <a:gd name="connsiteY5" fmla="*/ 0 h 26009"/>
              <a:gd name="connsiteX6" fmla="*/ 3706368 w 3706368"/>
              <a:gd name="connsiteY6" fmla="*/ 0 h 26009"/>
              <a:gd name="connsiteX7" fmla="*/ 3706368 w 3706368"/>
              <a:gd name="connsiteY7" fmla="*/ 26009 h 26009"/>
              <a:gd name="connsiteX8" fmla="*/ 3014513 w 3706368"/>
              <a:gd name="connsiteY8" fmla="*/ 26009 h 26009"/>
              <a:gd name="connsiteX9" fmla="*/ 2359721 w 3706368"/>
              <a:gd name="connsiteY9" fmla="*/ 26009 h 26009"/>
              <a:gd name="connsiteX10" fmla="*/ 1741993 w 3706368"/>
              <a:gd name="connsiteY10" fmla="*/ 26009 h 26009"/>
              <a:gd name="connsiteX11" fmla="*/ 1087201 w 3706368"/>
              <a:gd name="connsiteY11" fmla="*/ 26009 h 26009"/>
              <a:gd name="connsiteX12" fmla="*/ 0 w 3706368"/>
              <a:gd name="connsiteY12" fmla="*/ 26009 h 26009"/>
              <a:gd name="connsiteX13" fmla="*/ 0 w 3706368"/>
              <a:gd name="connsiteY13" fmla="*/ 0 h 26009"/>
              <a:gd name="connsiteX0" fmla="*/ 0 w 3706368"/>
              <a:gd name="connsiteY0" fmla="*/ 0 h 26009"/>
              <a:gd name="connsiteX1" fmla="*/ 543601 w 3706368"/>
              <a:gd name="connsiteY1" fmla="*/ 0 h 26009"/>
              <a:gd name="connsiteX2" fmla="*/ 1235456 w 3706368"/>
              <a:gd name="connsiteY2" fmla="*/ 0 h 26009"/>
              <a:gd name="connsiteX3" fmla="*/ 1741993 w 3706368"/>
              <a:gd name="connsiteY3" fmla="*/ 0 h 26009"/>
              <a:gd name="connsiteX4" fmla="*/ 2248530 w 3706368"/>
              <a:gd name="connsiteY4" fmla="*/ 0 h 26009"/>
              <a:gd name="connsiteX5" fmla="*/ 2866258 w 3706368"/>
              <a:gd name="connsiteY5" fmla="*/ 0 h 26009"/>
              <a:gd name="connsiteX6" fmla="*/ 3706368 w 3706368"/>
              <a:gd name="connsiteY6" fmla="*/ 0 h 26009"/>
              <a:gd name="connsiteX7" fmla="*/ 3706368 w 3706368"/>
              <a:gd name="connsiteY7" fmla="*/ 26009 h 26009"/>
              <a:gd name="connsiteX8" fmla="*/ 3162767 w 3706368"/>
              <a:gd name="connsiteY8" fmla="*/ 26009 h 26009"/>
              <a:gd name="connsiteX9" fmla="*/ 2582103 w 3706368"/>
              <a:gd name="connsiteY9" fmla="*/ 26009 h 26009"/>
              <a:gd name="connsiteX10" fmla="*/ 1890248 w 3706368"/>
              <a:gd name="connsiteY10" fmla="*/ 26009 h 26009"/>
              <a:gd name="connsiteX11" fmla="*/ 1309583 w 3706368"/>
              <a:gd name="connsiteY11" fmla="*/ 26009 h 26009"/>
              <a:gd name="connsiteX12" fmla="*/ 728919 w 3706368"/>
              <a:gd name="connsiteY12" fmla="*/ 26009 h 26009"/>
              <a:gd name="connsiteX13" fmla="*/ 0 w 3706368"/>
              <a:gd name="connsiteY13" fmla="*/ 26009 h 26009"/>
              <a:gd name="connsiteX14" fmla="*/ 0 w 3706368"/>
              <a:gd name="connsiteY14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6368" h="26009" fill="none" extrusionOk="0">
                <a:moveTo>
                  <a:pt x="0" y="0"/>
                </a:moveTo>
                <a:cubicBezTo>
                  <a:pt x="197555" y="-21022"/>
                  <a:pt x="452307" y="-32530"/>
                  <a:pt x="617728" y="0"/>
                </a:cubicBezTo>
                <a:cubicBezTo>
                  <a:pt x="770494" y="27595"/>
                  <a:pt x="1181405" y="-16227"/>
                  <a:pt x="1309583" y="0"/>
                </a:cubicBezTo>
                <a:cubicBezTo>
                  <a:pt x="1465060" y="40217"/>
                  <a:pt x="1704229" y="8158"/>
                  <a:pt x="1853184" y="0"/>
                </a:cubicBezTo>
                <a:cubicBezTo>
                  <a:pt x="2027455" y="-19018"/>
                  <a:pt x="2206159" y="-42736"/>
                  <a:pt x="2396785" y="0"/>
                </a:cubicBezTo>
                <a:cubicBezTo>
                  <a:pt x="2605013" y="-1465"/>
                  <a:pt x="2800051" y="-42133"/>
                  <a:pt x="3051576" y="0"/>
                </a:cubicBezTo>
                <a:cubicBezTo>
                  <a:pt x="3268181" y="25306"/>
                  <a:pt x="3561643" y="-823"/>
                  <a:pt x="3706368" y="0"/>
                </a:cubicBezTo>
                <a:cubicBezTo>
                  <a:pt x="3706547" y="8535"/>
                  <a:pt x="3706490" y="17912"/>
                  <a:pt x="3706368" y="26009"/>
                </a:cubicBezTo>
                <a:cubicBezTo>
                  <a:pt x="3515428" y="22678"/>
                  <a:pt x="3243539" y="12151"/>
                  <a:pt x="3014513" y="26009"/>
                </a:cubicBezTo>
                <a:cubicBezTo>
                  <a:pt x="2738107" y="35363"/>
                  <a:pt x="2506531" y="47623"/>
                  <a:pt x="2359721" y="26009"/>
                </a:cubicBezTo>
                <a:cubicBezTo>
                  <a:pt x="2208907" y="28585"/>
                  <a:pt x="1950049" y="32674"/>
                  <a:pt x="1741993" y="26009"/>
                </a:cubicBezTo>
                <a:cubicBezTo>
                  <a:pt x="1538708" y="20110"/>
                  <a:pt x="1329062" y="48257"/>
                  <a:pt x="1087201" y="26009"/>
                </a:cubicBezTo>
                <a:cubicBezTo>
                  <a:pt x="841387" y="-75922"/>
                  <a:pt x="558998" y="-46453"/>
                  <a:pt x="0" y="26009"/>
                </a:cubicBezTo>
                <a:cubicBezTo>
                  <a:pt x="-219" y="17456"/>
                  <a:pt x="-1479" y="7467"/>
                  <a:pt x="0" y="0"/>
                </a:cubicBezTo>
                <a:close/>
              </a:path>
              <a:path w="3706368" h="26009" stroke="0" extrusionOk="0">
                <a:moveTo>
                  <a:pt x="0" y="0"/>
                </a:moveTo>
                <a:cubicBezTo>
                  <a:pt x="132386" y="-8193"/>
                  <a:pt x="440128" y="-13875"/>
                  <a:pt x="543601" y="0"/>
                </a:cubicBezTo>
                <a:cubicBezTo>
                  <a:pt x="721632" y="40280"/>
                  <a:pt x="968001" y="-54805"/>
                  <a:pt x="1235456" y="0"/>
                </a:cubicBezTo>
                <a:cubicBezTo>
                  <a:pt x="1507990" y="33069"/>
                  <a:pt x="1528581" y="15853"/>
                  <a:pt x="1741993" y="0"/>
                </a:cubicBezTo>
                <a:cubicBezTo>
                  <a:pt x="1956876" y="-23552"/>
                  <a:pt x="2003590" y="18943"/>
                  <a:pt x="2248530" y="0"/>
                </a:cubicBezTo>
                <a:cubicBezTo>
                  <a:pt x="2498884" y="5949"/>
                  <a:pt x="2642838" y="22277"/>
                  <a:pt x="2866258" y="0"/>
                </a:cubicBezTo>
                <a:cubicBezTo>
                  <a:pt x="3094300" y="-67289"/>
                  <a:pt x="3356924" y="-29269"/>
                  <a:pt x="3706368" y="0"/>
                </a:cubicBezTo>
                <a:cubicBezTo>
                  <a:pt x="3706474" y="10967"/>
                  <a:pt x="3705642" y="19170"/>
                  <a:pt x="3706368" y="26009"/>
                </a:cubicBezTo>
                <a:cubicBezTo>
                  <a:pt x="3459572" y="-7561"/>
                  <a:pt x="3305300" y="5627"/>
                  <a:pt x="3162767" y="26009"/>
                </a:cubicBezTo>
                <a:cubicBezTo>
                  <a:pt x="2982082" y="20322"/>
                  <a:pt x="2688579" y="40427"/>
                  <a:pt x="2582103" y="26009"/>
                </a:cubicBezTo>
                <a:cubicBezTo>
                  <a:pt x="2446215" y="49900"/>
                  <a:pt x="2079658" y="30630"/>
                  <a:pt x="1890248" y="26009"/>
                </a:cubicBezTo>
                <a:cubicBezTo>
                  <a:pt x="1683670" y="34247"/>
                  <a:pt x="1539532" y="15688"/>
                  <a:pt x="1309583" y="26009"/>
                </a:cubicBezTo>
                <a:cubicBezTo>
                  <a:pt x="1043858" y="36490"/>
                  <a:pt x="951280" y="16246"/>
                  <a:pt x="728919" y="26009"/>
                </a:cubicBezTo>
                <a:cubicBezTo>
                  <a:pt x="499070" y="59448"/>
                  <a:pt x="201652" y="24357"/>
                  <a:pt x="0" y="26009"/>
                </a:cubicBezTo>
                <a:cubicBezTo>
                  <a:pt x="633" y="15057"/>
                  <a:pt x="-1375" y="7659"/>
                  <a:pt x="0" y="0"/>
                </a:cubicBezTo>
                <a:close/>
              </a:path>
              <a:path w="3706368" h="26009" fill="none" stroke="0" extrusionOk="0">
                <a:moveTo>
                  <a:pt x="0" y="0"/>
                </a:moveTo>
                <a:cubicBezTo>
                  <a:pt x="216188" y="-23662"/>
                  <a:pt x="448560" y="-11576"/>
                  <a:pt x="617728" y="0"/>
                </a:cubicBezTo>
                <a:cubicBezTo>
                  <a:pt x="800060" y="-1517"/>
                  <a:pt x="1127786" y="-13641"/>
                  <a:pt x="1309583" y="0"/>
                </a:cubicBezTo>
                <a:cubicBezTo>
                  <a:pt x="1449279" y="-30407"/>
                  <a:pt x="1660788" y="58558"/>
                  <a:pt x="1853184" y="0"/>
                </a:cubicBezTo>
                <a:cubicBezTo>
                  <a:pt x="2028222" y="-1962"/>
                  <a:pt x="2177771" y="-21240"/>
                  <a:pt x="2396785" y="0"/>
                </a:cubicBezTo>
                <a:cubicBezTo>
                  <a:pt x="2578131" y="29381"/>
                  <a:pt x="2804330" y="10356"/>
                  <a:pt x="3051576" y="0"/>
                </a:cubicBezTo>
                <a:cubicBezTo>
                  <a:pt x="3302880" y="27563"/>
                  <a:pt x="3546962" y="-19989"/>
                  <a:pt x="3706368" y="0"/>
                </a:cubicBezTo>
                <a:cubicBezTo>
                  <a:pt x="3704993" y="8943"/>
                  <a:pt x="3705161" y="18377"/>
                  <a:pt x="3706368" y="26009"/>
                </a:cubicBezTo>
                <a:cubicBezTo>
                  <a:pt x="3518578" y="15570"/>
                  <a:pt x="3320844" y="11828"/>
                  <a:pt x="3014513" y="26009"/>
                </a:cubicBezTo>
                <a:cubicBezTo>
                  <a:pt x="2749268" y="30736"/>
                  <a:pt x="2498659" y="26380"/>
                  <a:pt x="2359721" y="26009"/>
                </a:cubicBezTo>
                <a:cubicBezTo>
                  <a:pt x="2232676" y="54766"/>
                  <a:pt x="1930448" y="48561"/>
                  <a:pt x="1741993" y="26009"/>
                </a:cubicBezTo>
                <a:cubicBezTo>
                  <a:pt x="1548168" y="-9252"/>
                  <a:pt x="1285804" y="67699"/>
                  <a:pt x="1087201" y="26009"/>
                </a:cubicBezTo>
                <a:cubicBezTo>
                  <a:pt x="850417" y="-18928"/>
                  <a:pt x="468268" y="-38139"/>
                  <a:pt x="0" y="26009"/>
                </a:cubicBezTo>
                <a:cubicBezTo>
                  <a:pt x="178" y="16165"/>
                  <a:pt x="-1867" y="62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3706368"/>
                      <a:gd name="connsiteY0" fmla="*/ 0 h 26009"/>
                      <a:gd name="connsiteX1" fmla="*/ 617728 w 3706368"/>
                      <a:gd name="connsiteY1" fmla="*/ 0 h 26009"/>
                      <a:gd name="connsiteX2" fmla="*/ 1309583 w 3706368"/>
                      <a:gd name="connsiteY2" fmla="*/ 0 h 26009"/>
                      <a:gd name="connsiteX3" fmla="*/ 1853184 w 3706368"/>
                      <a:gd name="connsiteY3" fmla="*/ 0 h 26009"/>
                      <a:gd name="connsiteX4" fmla="*/ 2396785 w 3706368"/>
                      <a:gd name="connsiteY4" fmla="*/ 0 h 26009"/>
                      <a:gd name="connsiteX5" fmla="*/ 3051576 w 3706368"/>
                      <a:gd name="connsiteY5" fmla="*/ 0 h 26009"/>
                      <a:gd name="connsiteX6" fmla="*/ 3706368 w 3706368"/>
                      <a:gd name="connsiteY6" fmla="*/ 0 h 26009"/>
                      <a:gd name="connsiteX7" fmla="*/ 3706368 w 3706368"/>
                      <a:gd name="connsiteY7" fmla="*/ 26009 h 26009"/>
                      <a:gd name="connsiteX8" fmla="*/ 3014513 w 3706368"/>
                      <a:gd name="connsiteY8" fmla="*/ 26009 h 26009"/>
                      <a:gd name="connsiteX9" fmla="*/ 2359721 w 3706368"/>
                      <a:gd name="connsiteY9" fmla="*/ 26009 h 26009"/>
                      <a:gd name="connsiteX10" fmla="*/ 1741993 w 3706368"/>
                      <a:gd name="connsiteY10" fmla="*/ 26009 h 26009"/>
                      <a:gd name="connsiteX11" fmla="*/ 1087201 w 3706368"/>
                      <a:gd name="connsiteY11" fmla="*/ 26009 h 26009"/>
                      <a:gd name="connsiteX12" fmla="*/ 0 w 3706368"/>
                      <a:gd name="connsiteY12" fmla="*/ 26009 h 26009"/>
                      <a:gd name="connsiteX13" fmla="*/ 0 w 3706368"/>
                      <a:gd name="connsiteY13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706368" h="26009" fill="none" extrusionOk="0">
                        <a:moveTo>
                          <a:pt x="0" y="0"/>
                        </a:moveTo>
                        <a:cubicBezTo>
                          <a:pt x="206410" y="-9146"/>
                          <a:pt x="450604" y="-20859"/>
                          <a:pt x="617728" y="0"/>
                        </a:cubicBezTo>
                        <a:cubicBezTo>
                          <a:pt x="784852" y="20859"/>
                          <a:pt x="1162156" y="-11189"/>
                          <a:pt x="1309583" y="0"/>
                        </a:cubicBezTo>
                        <a:cubicBezTo>
                          <a:pt x="1457010" y="11189"/>
                          <a:pt x="1679360" y="23082"/>
                          <a:pt x="1853184" y="0"/>
                        </a:cubicBezTo>
                        <a:cubicBezTo>
                          <a:pt x="2027008" y="-23082"/>
                          <a:pt x="2188064" y="-22101"/>
                          <a:pt x="2396785" y="0"/>
                        </a:cubicBezTo>
                        <a:cubicBezTo>
                          <a:pt x="2605506" y="22101"/>
                          <a:pt x="2825547" y="-29871"/>
                          <a:pt x="3051576" y="0"/>
                        </a:cubicBezTo>
                        <a:cubicBezTo>
                          <a:pt x="3277605" y="29871"/>
                          <a:pt x="3568489" y="-10979"/>
                          <a:pt x="3706368" y="0"/>
                        </a:cubicBezTo>
                        <a:cubicBezTo>
                          <a:pt x="3706437" y="7510"/>
                          <a:pt x="3706093" y="17836"/>
                          <a:pt x="3706368" y="26009"/>
                        </a:cubicBezTo>
                        <a:cubicBezTo>
                          <a:pt x="3491429" y="168"/>
                          <a:pt x="3292757" y="13291"/>
                          <a:pt x="3014513" y="26009"/>
                        </a:cubicBezTo>
                        <a:cubicBezTo>
                          <a:pt x="2736269" y="38727"/>
                          <a:pt x="2505489" y="26388"/>
                          <a:pt x="2359721" y="26009"/>
                        </a:cubicBezTo>
                        <a:cubicBezTo>
                          <a:pt x="2213953" y="25630"/>
                          <a:pt x="1938998" y="31740"/>
                          <a:pt x="1741993" y="26009"/>
                        </a:cubicBezTo>
                        <a:cubicBezTo>
                          <a:pt x="1544988" y="20278"/>
                          <a:pt x="1318933" y="54803"/>
                          <a:pt x="1087201" y="26009"/>
                        </a:cubicBezTo>
                        <a:cubicBezTo>
                          <a:pt x="855469" y="-2785"/>
                          <a:pt x="496978" y="-17878"/>
                          <a:pt x="0" y="26009"/>
                        </a:cubicBezTo>
                        <a:cubicBezTo>
                          <a:pt x="-231" y="15639"/>
                          <a:pt x="-760" y="7461"/>
                          <a:pt x="0" y="0"/>
                        </a:cubicBezTo>
                        <a:close/>
                      </a:path>
                      <a:path w="3706368" h="26009" stroke="0" extrusionOk="0">
                        <a:moveTo>
                          <a:pt x="0" y="0"/>
                        </a:moveTo>
                        <a:cubicBezTo>
                          <a:pt x="132087" y="2621"/>
                          <a:pt x="412109" y="294"/>
                          <a:pt x="543601" y="0"/>
                        </a:cubicBezTo>
                        <a:cubicBezTo>
                          <a:pt x="675093" y="-294"/>
                          <a:pt x="961514" y="-29404"/>
                          <a:pt x="1235456" y="0"/>
                        </a:cubicBezTo>
                        <a:cubicBezTo>
                          <a:pt x="1509398" y="29404"/>
                          <a:pt x="1527437" y="18751"/>
                          <a:pt x="1741993" y="0"/>
                        </a:cubicBezTo>
                        <a:cubicBezTo>
                          <a:pt x="1956549" y="-18751"/>
                          <a:pt x="1999360" y="18770"/>
                          <a:pt x="2248530" y="0"/>
                        </a:cubicBezTo>
                        <a:cubicBezTo>
                          <a:pt x="2497700" y="-18770"/>
                          <a:pt x="2614677" y="28757"/>
                          <a:pt x="2866258" y="0"/>
                        </a:cubicBezTo>
                        <a:cubicBezTo>
                          <a:pt x="3117839" y="-28757"/>
                          <a:pt x="3366796" y="-36633"/>
                          <a:pt x="3706368" y="0"/>
                        </a:cubicBezTo>
                        <a:cubicBezTo>
                          <a:pt x="3706686" y="12563"/>
                          <a:pt x="3705425" y="19101"/>
                          <a:pt x="3706368" y="26009"/>
                        </a:cubicBezTo>
                        <a:cubicBezTo>
                          <a:pt x="3457584" y="571"/>
                          <a:pt x="3333396" y="3454"/>
                          <a:pt x="3162767" y="26009"/>
                        </a:cubicBezTo>
                        <a:cubicBezTo>
                          <a:pt x="2992138" y="48564"/>
                          <a:pt x="2706133" y="39728"/>
                          <a:pt x="2582103" y="26009"/>
                        </a:cubicBezTo>
                        <a:cubicBezTo>
                          <a:pt x="2458073" y="12290"/>
                          <a:pt x="2095876" y="22193"/>
                          <a:pt x="1890248" y="26009"/>
                        </a:cubicBezTo>
                        <a:cubicBezTo>
                          <a:pt x="1684621" y="29825"/>
                          <a:pt x="1546299" y="23827"/>
                          <a:pt x="1309583" y="26009"/>
                        </a:cubicBezTo>
                        <a:cubicBezTo>
                          <a:pt x="1072868" y="28191"/>
                          <a:pt x="951698" y="34450"/>
                          <a:pt x="728919" y="26009"/>
                        </a:cubicBezTo>
                        <a:cubicBezTo>
                          <a:pt x="506140" y="17568"/>
                          <a:pt x="209622" y="23600"/>
                          <a:pt x="0" y="26009"/>
                        </a:cubicBezTo>
                        <a:cubicBezTo>
                          <a:pt x="833" y="14661"/>
                          <a:pt x="-1028" y="79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F25E385F-2944-83FE-0457-6E333F3CB3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2752" y="4085900"/>
            <a:ext cx="4526494" cy="4722728"/>
          </a:xfrm>
        </p:spPr>
        <p:txBody>
          <a:bodyPr>
            <a:normAutofit/>
          </a:bodyPr>
          <a:lstStyle/>
          <a:p>
            <a:pPr marL="889000"/>
            <a:r>
              <a:rPr lang="en-US" altLang="it-IT" sz="2500"/>
              <a:t>What malware are</a:t>
            </a:r>
          </a:p>
          <a:p>
            <a:pPr marL="889000">
              <a:spcBef>
                <a:spcPts val="1763"/>
              </a:spcBef>
            </a:pPr>
            <a:r>
              <a:rPr lang="en-US" altLang="it-IT" sz="2500"/>
              <a:t>How do they infect  hosts</a:t>
            </a:r>
          </a:p>
          <a:p>
            <a:pPr marL="889000">
              <a:spcBef>
                <a:spcPts val="1763"/>
              </a:spcBef>
            </a:pPr>
            <a:r>
              <a:rPr lang="en-US" altLang="it-IT" sz="2500"/>
              <a:t>How do they hide</a:t>
            </a:r>
          </a:p>
          <a:p>
            <a:pPr marL="889000">
              <a:spcBef>
                <a:spcPts val="1763"/>
              </a:spcBef>
            </a:pPr>
            <a:r>
              <a:rPr lang="en-US" altLang="it-IT" sz="2500"/>
              <a:t>How do they propagate</a:t>
            </a:r>
          </a:p>
          <a:p>
            <a:pPr marL="889000">
              <a:spcBef>
                <a:spcPts val="1763"/>
              </a:spcBef>
            </a:pPr>
            <a:r>
              <a:rPr lang="en-US" altLang="it-IT" sz="2500"/>
              <a:t>Zoo visit !</a:t>
            </a:r>
          </a:p>
          <a:p>
            <a:pPr marL="889000">
              <a:spcBef>
                <a:spcPts val="1763"/>
              </a:spcBef>
            </a:pPr>
            <a:r>
              <a:rPr lang="en-US" altLang="it-IT" sz="2500"/>
              <a:t>How to detect them</a:t>
            </a:r>
          </a:p>
          <a:p>
            <a:pPr marL="889000">
              <a:spcBef>
                <a:spcPts val="1763"/>
              </a:spcBef>
            </a:pPr>
            <a:r>
              <a:rPr lang="en-US" altLang="it-IT" sz="2500"/>
              <a:t>Worms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9A7A8C9E-4848-B5F1-A76B-DB3284D26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6" r="20302"/>
          <a:stretch/>
        </p:blipFill>
        <p:spPr bwMode="auto">
          <a:xfrm>
            <a:off x="5665815" y="10"/>
            <a:ext cx="7337360" cy="97535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DDDCA351-6DD1-3B74-FA8F-D8F0745234BC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Multi-Cavity malware</a:t>
            </a: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05550937-EB78-B69E-F4BF-EF2EE28F1B5A}"/>
              </a:ext>
            </a:extLst>
          </p:cNvPr>
          <p:cNvSpPr>
            <a:spLocks/>
          </p:cNvSpPr>
          <p:nvPr/>
        </p:nvSpPr>
        <p:spPr bwMode="auto">
          <a:xfrm>
            <a:off x="4521200" y="3492500"/>
            <a:ext cx="2578100" cy="45339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Targeted</a:t>
            </a:r>
          </a:p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Executable</a:t>
            </a:r>
          </a:p>
        </p:txBody>
      </p:sp>
      <p:sp>
        <p:nvSpPr>
          <p:cNvPr id="41987" name="Line 3">
            <a:extLst>
              <a:ext uri="{FF2B5EF4-FFF2-40B4-BE49-F238E27FC236}">
                <a16:creationId xmlns:a16="http://schemas.microsoft.com/office/drawing/2014/main" id="{6EAAFB64-3614-9EF2-22BA-11D7F715BD68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803900" y="6565900"/>
            <a:ext cx="12700" cy="1257300"/>
          </a:xfrm>
          <a:prstGeom prst="line">
            <a:avLst/>
          </a:prstGeom>
          <a:noFill/>
          <a:ln w="76200" cap="flat">
            <a:solidFill>
              <a:srgbClr val="FFFFFF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988" name="AutoShape 4">
            <a:extLst>
              <a:ext uri="{FF2B5EF4-FFF2-40B4-BE49-F238E27FC236}">
                <a16:creationId xmlns:a16="http://schemas.microsoft.com/office/drawing/2014/main" id="{5A5C21A0-8C93-E5C2-2D06-5475074BAE88}"/>
              </a:ext>
            </a:extLst>
          </p:cNvPr>
          <p:cNvSpPr>
            <a:spLocks/>
          </p:cNvSpPr>
          <p:nvPr/>
        </p:nvSpPr>
        <p:spPr bwMode="auto">
          <a:xfrm>
            <a:off x="7480300" y="5016500"/>
            <a:ext cx="1270000" cy="1270000"/>
          </a:xfrm>
          <a:prstGeom prst="rightArrow">
            <a:avLst>
              <a:gd name="adj1" fmla="val 32000"/>
              <a:gd name="adj2" fmla="val 44000"/>
            </a:avLst>
          </a:prstGeom>
          <a:solidFill>
            <a:srgbClr val="FE936A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6455314A-5A96-B51A-187D-F57F331787E5}"/>
              </a:ext>
            </a:extLst>
          </p:cNvPr>
          <p:cNvSpPr>
            <a:spLocks/>
          </p:cNvSpPr>
          <p:nvPr/>
        </p:nvSpPr>
        <p:spPr bwMode="auto">
          <a:xfrm>
            <a:off x="9131300" y="3263900"/>
            <a:ext cx="2578100" cy="51943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73881A33-31E0-97A0-8DBA-A46EAF2D5EF6}"/>
              </a:ext>
            </a:extLst>
          </p:cNvPr>
          <p:cNvSpPr>
            <a:spLocks/>
          </p:cNvSpPr>
          <p:nvPr/>
        </p:nvSpPr>
        <p:spPr bwMode="auto">
          <a:xfrm>
            <a:off x="1168400" y="5283200"/>
            <a:ext cx="2578100" cy="952500"/>
          </a:xfrm>
          <a:prstGeom prst="rect">
            <a:avLst/>
          </a:prstGeom>
          <a:solidFill>
            <a:srgbClr val="640E2F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Malware</a:t>
            </a:r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E6B8FF92-0DB4-40F0-422E-D0D6D53FD10E}"/>
              </a:ext>
            </a:extLst>
          </p:cNvPr>
          <p:cNvSpPr>
            <a:spLocks/>
          </p:cNvSpPr>
          <p:nvPr/>
        </p:nvSpPr>
        <p:spPr bwMode="auto">
          <a:xfrm>
            <a:off x="9131300" y="4178300"/>
            <a:ext cx="2578100" cy="673100"/>
          </a:xfrm>
          <a:prstGeom prst="rect">
            <a:avLst/>
          </a:prstGeom>
          <a:solidFill>
            <a:srgbClr val="640E2F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24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Malware</a:t>
            </a:r>
          </a:p>
        </p:txBody>
      </p:sp>
      <p:sp>
        <p:nvSpPr>
          <p:cNvPr id="41992" name="Rectangle 8">
            <a:extLst>
              <a:ext uri="{FF2B5EF4-FFF2-40B4-BE49-F238E27FC236}">
                <a16:creationId xmlns:a16="http://schemas.microsoft.com/office/drawing/2014/main" id="{4BA56878-8101-E3A5-D5B7-7774458DDACF}"/>
              </a:ext>
            </a:extLst>
          </p:cNvPr>
          <p:cNvSpPr>
            <a:spLocks/>
          </p:cNvSpPr>
          <p:nvPr/>
        </p:nvSpPr>
        <p:spPr bwMode="auto">
          <a:xfrm>
            <a:off x="9131300" y="5956300"/>
            <a:ext cx="2578100" cy="673100"/>
          </a:xfrm>
          <a:prstGeom prst="rect">
            <a:avLst/>
          </a:prstGeom>
          <a:solidFill>
            <a:srgbClr val="640E2F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24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Malware</a:t>
            </a:r>
          </a:p>
        </p:txBody>
      </p:sp>
      <p:sp>
        <p:nvSpPr>
          <p:cNvPr id="41993" name="Rectangle 9">
            <a:extLst>
              <a:ext uri="{FF2B5EF4-FFF2-40B4-BE49-F238E27FC236}">
                <a16:creationId xmlns:a16="http://schemas.microsoft.com/office/drawing/2014/main" id="{BD09B559-2ADE-8415-CC58-0F95CB5667DF}"/>
              </a:ext>
            </a:extLst>
          </p:cNvPr>
          <p:cNvSpPr>
            <a:spLocks/>
          </p:cNvSpPr>
          <p:nvPr/>
        </p:nvSpPr>
        <p:spPr bwMode="auto">
          <a:xfrm>
            <a:off x="9131300" y="7035800"/>
            <a:ext cx="2578100" cy="673100"/>
          </a:xfrm>
          <a:prstGeom prst="rect">
            <a:avLst/>
          </a:prstGeom>
          <a:solidFill>
            <a:srgbClr val="640E2F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24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Malware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82D736BA-B7C5-EF5C-1AC8-ECDD1A883DC9}"/>
              </a:ext>
            </a:extLst>
          </p:cNvPr>
          <p:cNvSpPr>
            <a:spLocks/>
          </p:cNvSpPr>
          <p:nvPr/>
        </p:nvSpPr>
        <p:spPr bwMode="auto">
          <a:xfrm>
            <a:off x="4114800" y="3975100"/>
            <a:ext cx="7302500" cy="2260600"/>
          </a:xfrm>
          <a:prstGeom prst="rect">
            <a:avLst/>
          </a:prstGeom>
          <a:solidFill>
            <a:srgbClr val="EFF7A9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FBAC9CD6-E9BD-D009-7DF0-33F004C74534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Packers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B0C25AEC-99B9-CF26-AB7A-3DAD65EAECEF}"/>
              </a:ext>
            </a:extLst>
          </p:cNvPr>
          <p:cNvSpPr>
            <a:spLocks/>
          </p:cNvSpPr>
          <p:nvPr/>
        </p:nvSpPr>
        <p:spPr bwMode="auto">
          <a:xfrm>
            <a:off x="4178300" y="4673600"/>
            <a:ext cx="2184400" cy="1460500"/>
          </a:xfrm>
          <a:prstGeom prst="rect">
            <a:avLst/>
          </a:prstGeom>
          <a:solidFill>
            <a:srgbClr val="640E2F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Malware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AA719D4A-4856-4CB1-1759-66C0D0969DD9}"/>
              </a:ext>
            </a:extLst>
          </p:cNvPr>
          <p:cNvSpPr>
            <a:spLocks/>
          </p:cNvSpPr>
          <p:nvPr/>
        </p:nvSpPr>
        <p:spPr bwMode="auto">
          <a:xfrm>
            <a:off x="6426200" y="4673600"/>
            <a:ext cx="4826000" cy="14605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Infected host</a:t>
            </a:r>
          </a:p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Executable</a:t>
            </a:r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92C645A4-9E93-9716-458E-52F22BA7E8C2}"/>
              </a:ext>
            </a:extLst>
          </p:cNvPr>
          <p:cNvSpPr>
            <a:spLocks/>
          </p:cNvSpPr>
          <p:nvPr/>
        </p:nvSpPr>
        <p:spPr bwMode="auto">
          <a:xfrm>
            <a:off x="1930400" y="3975100"/>
            <a:ext cx="2184400" cy="2260600"/>
          </a:xfrm>
          <a:prstGeom prst="rect">
            <a:avLst/>
          </a:prstGeom>
          <a:solidFill>
            <a:srgbClr val="FDA531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Packer</a:t>
            </a:r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D5CBBA83-2FBA-38F7-FDA0-A88891DDDCA9}"/>
              </a:ext>
            </a:extLst>
          </p:cNvPr>
          <p:cNvSpPr>
            <a:spLocks/>
          </p:cNvSpPr>
          <p:nvPr/>
        </p:nvSpPr>
        <p:spPr bwMode="auto">
          <a:xfrm>
            <a:off x="6015038" y="3860800"/>
            <a:ext cx="194786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a typeface="Palatino" pitchFamily="2" charset="77"/>
                <a:cs typeface="Palatino" pitchFamily="2" charset="77"/>
              </a:rPr>
              <a:t>Payload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40" name="Rectangle 4403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3" name="Rectangle 1">
            <a:extLst>
              <a:ext uri="{FF2B5EF4-FFF2-40B4-BE49-F238E27FC236}">
                <a16:creationId xmlns:a16="http://schemas.microsoft.com/office/drawing/2014/main" id="{0228A941-6492-4A5B-A59C-CC357DE488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48909" y="36608"/>
            <a:ext cx="6667850" cy="2535936"/>
          </a:xfrm>
        </p:spPr>
        <p:txBody>
          <a:bodyPr anchor="b">
            <a:normAutofit fontScale="90000"/>
          </a:bodyPr>
          <a:lstStyle/>
          <a:p>
            <a:r>
              <a:rPr lang="en-US" altLang="it-IT" sz="6700" dirty="0"/>
              <a:t>Packer functionalities</a:t>
            </a:r>
          </a:p>
        </p:txBody>
      </p:sp>
      <p:pic>
        <p:nvPicPr>
          <p:cNvPr id="44036" name="Picture 44035" descr="Technological background">
            <a:extLst>
              <a:ext uri="{FF2B5EF4-FFF2-40B4-BE49-F238E27FC236}">
                <a16:creationId xmlns:a16="http://schemas.microsoft.com/office/drawing/2014/main" id="{DC80B59D-6849-79F4-6879-C00329E51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33" r="40469" b="-1"/>
          <a:stretch/>
        </p:blipFill>
        <p:spPr>
          <a:xfrm>
            <a:off x="1" y="10"/>
            <a:ext cx="4967833" cy="97535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04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46" y="3377702"/>
            <a:ext cx="4526495" cy="26010"/>
          </a:xfrm>
          <a:custGeom>
            <a:avLst/>
            <a:gdLst>
              <a:gd name="connsiteX0" fmla="*/ 0 w 4526495"/>
              <a:gd name="connsiteY0" fmla="*/ 0 h 26010"/>
              <a:gd name="connsiteX1" fmla="*/ 510847 w 4526495"/>
              <a:gd name="connsiteY1" fmla="*/ 0 h 26010"/>
              <a:gd name="connsiteX2" fmla="*/ 1021695 w 4526495"/>
              <a:gd name="connsiteY2" fmla="*/ 0 h 26010"/>
              <a:gd name="connsiteX3" fmla="*/ 1623072 w 4526495"/>
              <a:gd name="connsiteY3" fmla="*/ 0 h 26010"/>
              <a:gd name="connsiteX4" fmla="*/ 2360244 w 4526495"/>
              <a:gd name="connsiteY4" fmla="*/ 0 h 26010"/>
              <a:gd name="connsiteX5" fmla="*/ 2916356 w 4526495"/>
              <a:gd name="connsiteY5" fmla="*/ 0 h 26010"/>
              <a:gd name="connsiteX6" fmla="*/ 3472468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278476 w 4526495"/>
              <a:gd name="connsiteY10" fmla="*/ 26010 h 26010"/>
              <a:gd name="connsiteX11" fmla="*/ 2722363 w 4526495"/>
              <a:gd name="connsiteY11" fmla="*/ 26010 h 26010"/>
              <a:gd name="connsiteX12" fmla="*/ 2030456 w 4526495"/>
              <a:gd name="connsiteY12" fmla="*/ 26010 h 26010"/>
              <a:gd name="connsiteX13" fmla="*/ 1293284 w 4526495"/>
              <a:gd name="connsiteY13" fmla="*/ 26010 h 26010"/>
              <a:gd name="connsiteX14" fmla="*/ 782437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  <a:gd name="connsiteX0" fmla="*/ 0 w 4526495"/>
              <a:gd name="connsiteY0" fmla="*/ 0 h 26010"/>
              <a:gd name="connsiteX1" fmla="*/ 556112 w 4526495"/>
              <a:gd name="connsiteY1" fmla="*/ 0 h 26010"/>
              <a:gd name="connsiteX2" fmla="*/ 1066960 w 4526495"/>
              <a:gd name="connsiteY2" fmla="*/ 0 h 26010"/>
              <a:gd name="connsiteX3" fmla="*/ 1623072 w 4526495"/>
              <a:gd name="connsiteY3" fmla="*/ 0 h 26010"/>
              <a:gd name="connsiteX4" fmla="*/ 2269714 w 4526495"/>
              <a:gd name="connsiteY4" fmla="*/ 0 h 26010"/>
              <a:gd name="connsiteX5" fmla="*/ 2961621 w 4526495"/>
              <a:gd name="connsiteY5" fmla="*/ 0 h 26010"/>
              <a:gd name="connsiteX6" fmla="*/ 3698793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097416 w 4526495"/>
              <a:gd name="connsiteY10" fmla="*/ 26010 h 26010"/>
              <a:gd name="connsiteX11" fmla="*/ 2360244 w 4526495"/>
              <a:gd name="connsiteY11" fmla="*/ 26010 h 26010"/>
              <a:gd name="connsiteX12" fmla="*/ 1849397 w 4526495"/>
              <a:gd name="connsiteY12" fmla="*/ 26010 h 26010"/>
              <a:gd name="connsiteX13" fmla="*/ 1157489 w 4526495"/>
              <a:gd name="connsiteY13" fmla="*/ 26010 h 26010"/>
              <a:gd name="connsiteX14" fmla="*/ 556112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26010" fill="none" extrusionOk="0">
                <a:moveTo>
                  <a:pt x="0" y="0"/>
                </a:moveTo>
                <a:cubicBezTo>
                  <a:pt x="208854" y="549"/>
                  <a:pt x="425021" y="16302"/>
                  <a:pt x="510847" y="0"/>
                </a:cubicBezTo>
                <a:cubicBezTo>
                  <a:pt x="631018" y="-16325"/>
                  <a:pt x="788460" y="26472"/>
                  <a:pt x="1021695" y="0"/>
                </a:cubicBezTo>
                <a:cubicBezTo>
                  <a:pt x="1264120" y="-51624"/>
                  <a:pt x="1492201" y="-5697"/>
                  <a:pt x="1623072" y="0"/>
                </a:cubicBezTo>
                <a:cubicBezTo>
                  <a:pt x="1754434" y="18534"/>
                  <a:pt x="2188859" y="-38541"/>
                  <a:pt x="2360244" y="0"/>
                </a:cubicBezTo>
                <a:cubicBezTo>
                  <a:pt x="2480464" y="28527"/>
                  <a:pt x="2711161" y="20353"/>
                  <a:pt x="2916356" y="0"/>
                </a:cubicBezTo>
                <a:cubicBezTo>
                  <a:pt x="3127495" y="1885"/>
                  <a:pt x="3313465" y="-5748"/>
                  <a:pt x="3472468" y="0"/>
                </a:cubicBezTo>
                <a:cubicBezTo>
                  <a:pt x="3643376" y="40973"/>
                  <a:pt x="4267063" y="-37297"/>
                  <a:pt x="4526495" y="0"/>
                </a:cubicBezTo>
                <a:cubicBezTo>
                  <a:pt x="4525553" y="8406"/>
                  <a:pt x="4525910" y="12906"/>
                  <a:pt x="4526495" y="26010"/>
                </a:cubicBezTo>
                <a:cubicBezTo>
                  <a:pt x="4250288" y="32379"/>
                  <a:pt x="4122977" y="23772"/>
                  <a:pt x="3834588" y="26010"/>
                </a:cubicBezTo>
                <a:cubicBezTo>
                  <a:pt x="3544800" y="28366"/>
                  <a:pt x="3470241" y="21104"/>
                  <a:pt x="3278476" y="26010"/>
                </a:cubicBezTo>
                <a:cubicBezTo>
                  <a:pt x="3006101" y="28620"/>
                  <a:pt x="2921958" y="46220"/>
                  <a:pt x="2722363" y="26010"/>
                </a:cubicBezTo>
                <a:cubicBezTo>
                  <a:pt x="2466210" y="43071"/>
                  <a:pt x="2339304" y="12280"/>
                  <a:pt x="2030456" y="26010"/>
                </a:cubicBezTo>
                <a:cubicBezTo>
                  <a:pt x="1725489" y="34792"/>
                  <a:pt x="1632135" y="38929"/>
                  <a:pt x="1293284" y="26010"/>
                </a:cubicBezTo>
                <a:cubicBezTo>
                  <a:pt x="940029" y="18846"/>
                  <a:pt x="937397" y="30098"/>
                  <a:pt x="782437" y="26010"/>
                </a:cubicBezTo>
                <a:cubicBezTo>
                  <a:pt x="583859" y="76334"/>
                  <a:pt x="332457" y="262"/>
                  <a:pt x="0" y="26010"/>
                </a:cubicBezTo>
                <a:cubicBezTo>
                  <a:pt x="146" y="16995"/>
                  <a:pt x="-979" y="9558"/>
                  <a:pt x="0" y="0"/>
                </a:cubicBezTo>
                <a:close/>
              </a:path>
              <a:path w="4526495" h="26010" stroke="0" extrusionOk="0">
                <a:moveTo>
                  <a:pt x="0" y="0"/>
                </a:moveTo>
                <a:cubicBezTo>
                  <a:pt x="296876" y="-9695"/>
                  <a:pt x="439855" y="-17075"/>
                  <a:pt x="556112" y="0"/>
                </a:cubicBezTo>
                <a:cubicBezTo>
                  <a:pt x="678952" y="37024"/>
                  <a:pt x="939382" y="3021"/>
                  <a:pt x="1066960" y="0"/>
                </a:cubicBezTo>
                <a:cubicBezTo>
                  <a:pt x="1224834" y="-22110"/>
                  <a:pt x="1402938" y="-39480"/>
                  <a:pt x="1623072" y="0"/>
                </a:cubicBezTo>
                <a:cubicBezTo>
                  <a:pt x="1882193" y="15550"/>
                  <a:pt x="2124340" y="20084"/>
                  <a:pt x="2269714" y="0"/>
                </a:cubicBezTo>
                <a:cubicBezTo>
                  <a:pt x="2406525" y="-10322"/>
                  <a:pt x="2789678" y="10250"/>
                  <a:pt x="2961621" y="0"/>
                </a:cubicBezTo>
                <a:cubicBezTo>
                  <a:pt x="3166314" y="-18144"/>
                  <a:pt x="3449148" y="43996"/>
                  <a:pt x="3698793" y="0"/>
                </a:cubicBezTo>
                <a:cubicBezTo>
                  <a:pt x="3942406" y="-12209"/>
                  <a:pt x="4166470" y="17777"/>
                  <a:pt x="4526495" y="0"/>
                </a:cubicBezTo>
                <a:cubicBezTo>
                  <a:pt x="4527669" y="7781"/>
                  <a:pt x="4526045" y="16626"/>
                  <a:pt x="4526495" y="26010"/>
                </a:cubicBezTo>
                <a:cubicBezTo>
                  <a:pt x="4411180" y="35616"/>
                  <a:pt x="3948284" y="65126"/>
                  <a:pt x="3834588" y="26010"/>
                </a:cubicBezTo>
                <a:cubicBezTo>
                  <a:pt x="3733248" y="-7243"/>
                  <a:pt x="3323374" y="-47495"/>
                  <a:pt x="3097416" y="26010"/>
                </a:cubicBezTo>
                <a:cubicBezTo>
                  <a:pt x="2916896" y="53386"/>
                  <a:pt x="2509123" y="25826"/>
                  <a:pt x="2360244" y="26010"/>
                </a:cubicBezTo>
                <a:cubicBezTo>
                  <a:pt x="2187936" y="73679"/>
                  <a:pt x="2074814" y="-13197"/>
                  <a:pt x="1849397" y="26010"/>
                </a:cubicBezTo>
                <a:cubicBezTo>
                  <a:pt x="1642909" y="40740"/>
                  <a:pt x="1369365" y="46757"/>
                  <a:pt x="1157489" y="26010"/>
                </a:cubicBezTo>
                <a:cubicBezTo>
                  <a:pt x="941038" y="46161"/>
                  <a:pt x="730876" y="-1127"/>
                  <a:pt x="556112" y="26010"/>
                </a:cubicBezTo>
                <a:cubicBezTo>
                  <a:pt x="387960" y="84361"/>
                  <a:pt x="143705" y="-16605"/>
                  <a:pt x="0" y="26010"/>
                </a:cubicBezTo>
                <a:cubicBezTo>
                  <a:pt x="824" y="19321"/>
                  <a:pt x="-2601" y="8699"/>
                  <a:pt x="0" y="0"/>
                </a:cubicBezTo>
                <a:close/>
              </a:path>
              <a:path w="4526495" h="26010" fill="none" stroke="0" extrusionOk="0">
                <a:moveTo>
                  <a:pt x="0" y="0"/>
                </a:moveTo>
                <a:cubicBezTo>
                  <a:pt x="173382" y="20809"/>
                  <a:pt x="386814" y="-1139"/>
                  <a:pt x="510847" y="0"/>
                </a:cubicBezTo>
                <a:cubicBezTo>
                  <a:pt x="607733" y="-16237"/>
                  <a:pt x="783802" y="27449"/>
                  <a:pt x="1021695" y="0"/>
                </a:cubicBezTo>
                <a:cubicBezTo>
                  <a:pt x="1253320" y="-23858"/>
                  <a:pt x="1467232" y="-4277"/>
                  <a:pt x="1623072" y="0"/>
                </a:cubicBezTo>
                <a:cubicBezTo>
                  <a:pt x="1785789" y="34878"/>
                  <a:pt x="2232906" y="-8888"/>
                  <a:pt x="2360244" y="0"/>
                </a:cubicBezTo>
                <a:cubicBezTo>
                  <a:pt x="2525242" y="28214"/>
                  <a:pt x="2710762" y="-47889"/>
                  <a:pt x="2916356" y="0"/>
                </a:cubicBezTo>
                <a:cubicBezTo>
                  <a:pt x="3109804" y="-23237"/>
                  <a:pt x="3325275" y="-1709"/>
                  <a:pt x="3472468" y="0"/>
                </a:cubicBezTo>
                <a:cubicBezTo>
                  <a:pt x="3619400" y="28861"/>
                  <a:pt x="4264298" y="-21034"/>
                  <a:pt x="4526495" y="0"/>
                </a:cubicBezTo>
                <a:cubicBezTo>
                  <a:pt x="4526276" y="8433"/>
                  <a:pt x="4526063" y="12787"/>
                  <a:pt x="4526495" y="26010"/>
                </a:cubicBezTo>
                <a:cubicBezTo>
                  <a:pt x="4249626" y="-149"/>
                  <a:pt x="4113416" y="12603"/>
                  <a:pt x="3834588" y="26010"/>
                </a:cubicBezTo>
                <a:cubicBezTo>
                  <a:pt x="3548568" y="19669"/>
                  <a:pt x="3472514" y="25391"/>
                  <a:pt x="3278476" y="26010"/>
                </a:cubicBezTo>
                <a:cubicBezTo>
                  <a:pt x="3061469" y="32145"/>
                  <a:pt x="2854979" y="52526"/>
                  <a:pt x="2722363" y="26010"/>
                </a:cubicBezTo>
                <a:cubicBezTo>
                  <a:pt x="2434298" y="19361"/>
                  <a:pt x="2301695" y="2788"/>
                  <a:pt x="2030456" y="26010"/>
                </a:cubicBezTo>
                <a:cubicBezTo>
                  <a:pt x="1730858" y="55628"/>
                  <a:pt x="1645771" y="51547"/>
                  <a:pt x="1293284" y="26010"/>
                </a:cubicBezTo>
                <a:cubicBezTo>
                  <a:pt x="943400" y="17837"/>
                  <a:pt x="936288" y="31929"/>
                  <a:pt x="782437" y="26010"/>
                </a:cubicBezTo>
                <a:cubicBezTo>
                  <a:pt x="678831" y="13822"/>
                  <a:pt x="368352" y="-12715"/>
                  <a:pt x="0" y="26010"/>
                </a:cubicBezTo>
                <a:cubicBezTo>
                  <a:pt x="-467" y="17969"/>
                  <a:pt x="-631" y="91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4526495"/>
                      <a:gd name="connsiteY0" fmla="*/ 0 h 26010"/>
                      <a:gd name="connsiteX1" fmla="*/ 510847 w 4526495"/>
                      <a:gd name="connsiteY1" fmla="*/ 0 h 26010"/>
                      <a:gd name="connsiteX2" fmla="*/ 1021695 w 4526495"/>
                      <a:gd name="connsiteY2" fmla="*/ 0 h 26010"/>
                      <a:gd name="connsiteX3" fmla="*/ 1623072 w 4526495"/>
                      <a:gd name="connsiteY3" fmla="*/ 0 h 26010"/>
                      <a:gd name="connsiteX4" fmla="*/ 2360244 w 4526495"/>
                      <a:gd name="connsiteY4" fmla="*/ 0 h 26010"/>
                      <a:gd name="connsiteX5" fmla="*/ 2916356 w 4526495"/>
                      <a:gd name="connsiteY5" fmla="*/ 0 h 26010"/>
                      <a:gd name="connsiteX6" fmla="*/ 3472468 w 4526495"/>
                      <a:gd name="connsiteY6" fmla="*/ 0 h 26010"/>
                      <a:gd name="connsiteX7" fmla="*/ 4526495 w 4526495"/>
                      <a:gd name="connsiteY7" fmla="*/ 0 h 26010"/>
                      <a:gd name="connsiteX8" fmla="*/ 4526495 w 4526495"/>
                      <a:gd name="connsiteY8" fmla="*/ 26010 h 26010"/>
                      <a:gd name="connsiteX9" fmla="*/ 3834588 w 4526495"/>
                      <a:gd name="connsiteY9" fmla="*/ 26010 h 26010"/>
                      <a:gd name="connsiteX10" fmla="*/ 3278476 w 4526495"/>
                      <a:gd name="connsiteY10" fmla="*/ 26010 h 26010"/>
                      <a:gd name="connsiteX11" fmla="*/ 2722363 w 4526495"/>
                      <a:gd name="connsiteY11" fmla="*/ 26010 h 26010"/>
                      <a:gd name="connsiteX12" fmla="*/ 2030456 w 4526495"/>
                      <a:gd name="connsiteY12" fmla="*/ 26010 h 26010"/>
                      <a:gd name="connsiteX13" fmla="*/ 1293284 w 4526495"/>
                      <a:gd name="connsiteY13" fmla="*/ 26010 h 26010"/>
                      <a:gd name="connsiteX14" fmla="*/ 782437 w 4526495"/>
                      <a:gd name="connsiteY14" fmla="*/ 26010 h 26010"/>
                      <a:gd name="connsiteX15" fmla="*/ 0 w 4526495"/>
                      <a:gd name="connsiteY15" fmla="*/ 26010 h 26010"/>
                      <a:gd name="connsiteX16" fmla="*/ 0 w 4526495"/>
                      <a:gd name="connsiteY16" fmla="*/ 0 h 26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5" h="26010" fill="none" extrusionOk="0">
                        <a:moveTo>
                          <a:pt x="0" y="0"/>
                        </a:moveTo>
                        <a:cubicBezTo>
                          <a:pt x="191615" y="12424"/>
                          <a:pt x="400933" y="15168"/>
                          <a:pt x="510847" y="0"/>
                        </a:cubicBezTo>
                        <a:cubicBezTo>
                          <a:pt x="620761" y="-15168"/>
                          <a:pt x="793894" y="21866"/>
                          <a:pt x="1021695" y="0"/>
                        </a:cubicBezTo>
                        <a:cubicBezTo>
                          <a:pt x="1249496" y="-21866"/>
                          <a:pt x="1486470" y="-14157"/>
                          <a:pt x="1623072" y="0"/>
                        </a:cubicBezTo>
                        <a:cubicBezTo>
                          <a:pt x="1759674" y="14157"/>
                          <a:pt x="2207510" y="-22127"/>
                          <a:pt x="2360244" y="0"/>
                        </a:cubicBezTo>
                        <a:cubicBezTo>
                          <a:pt x="2512978" y="22127"/>
                          <a:pt x="2713508" y="-3058"/>
                          <a:pt x="2916356" y="0"/>
                        </a:cubicBezTo>
                        <a:cubicBezTo>
                          <a:pt x="3119204" y="3058"/>
                          <a:pt x="3338586" y="-25574"/>
                          <a:pt x="3472468" y="0"/>
                        </a:cubicBezTo>
                        <a:cubicBezTo>
                          <a:pt x="3606350" y="25574"/>
                          <a:pt x="4308748" y="-7563"/>
                          <a:pt x="4526495" y="0"/>
                        </a:cubicBezTo>
                        <a:cubicBezTo>
                          <a:pt x="4526472" y="8768"/>
                          <a:pt x="4525929" y="13169"/>
                          <a:pt x="4526495" y="26010"/>
                        </a:cubicBezTo>
                        <a:cubicBezTo>
                          <a:pt x="4240726" y="14291"/>
                          <a:pt x="4118508" y="16596"/>
                          <a:pt x="3834588" y="26010"/>
                        </a:cubicBezTo>
                        <a:cubicBezTo>
                          <a:pt x="3550668" y="35424"/>
                          <a:pt x="3469094" y="26337"/>
                          <a:pt x="3278476" y="26010"/>
                        </a:cubicBezTo>
                        <a:cubicBezTo>
                          <a:pt x="3087858" y="25683"/>
                          <a:pt x="2998614" y="24916"/>
                          <a:pt x="2722363" y="26010"/>
                        </a:cubicBezTo>
                        <a:cubicBezTo>
                          <a:pt x="2446112" y="27104"/>
                          <a:pt x="2328452" y="-1734"/>
                          <a:pt x="2030456" y="26010"/>
                        </a:cubicBezTo>
                        <a:cubicBezTo>
                          <a:pt x="1732460" y="53754"/>
                          <a:pt x="1646339" y="33446"/>
                          <a:pt x="1293284" y="26010"/>
                        </a:cubicBezTo>
                        <a:cubicBezTo>
                          <a:pt x="940229" y="18574"/>
                          <a:pt x="938192" y="31686"/>
                          <a:pt x="782437" y="26010"/>
                        </a:cubicBezTo>
                        <a:cubicBezTo>
                          <a:pt x="626682" y="20334"/>
                          <a:pt x="323645" y="40"/>
                          <a:pt x="0" y="26010"/>
                        </a:cubicBezTo>
                        <a:cubicBezTo>
                          <a:pt x="494" y="16530"/>
                          <a:pt x="-1130" y="9777"/>
                          <a:pt x="0" y="0"/>
                        </a:cubicBezTo>
                        <a:close/>
                      </a:path>
                      <a:path w="4526495" h="26010" stroke="0" extrusionOk="0">
                        <a:moveTo>
                          <a:pt x="0" y="0"/>
                        </a:moveTo>
                        <a:cubicBezTo>
                          <a:pt x="276818" y="7941"/>
                          <a:pt x="420681" y="-14696"/>
                          <a:pt x="556112" y="0"/>
                        </a:cubicBezTo>
                        <a:cubicBezTo>
                          <a:pt x="691543" y="14696"/>
                          <a:pt x="903918" y="19354"/>
                          <a:pt x="1066960" y="0"/>
                        </a:cubicBezTo>
                        <a:cubicBezTo>
                          <a:pt x="1230002" y="-19354"/>
                          <a:pt x="1385763" y="-7867"/>
                          <a:pt x="1623072" y="0"/>
                        </a:cubicBezTo>
                        <a:cubicBezTo>
                          <a:pt x="1860381" y="7867"/>
                          <a:pt x="2120483" y="12778"/>
                          <a:pt x="2269714" y="0"/>
                        </a:cubicBezTo>
                        <a:cubicBezTo>
                          <a:pt x="2418945" y="-12778"/>
                          <a:pt x="2798494" y="-20338"/>
                          <a:pt x="2961621" y="0"/>
                        </a:cubicBezTo>
                        <a:cubicBezTo>
                          <a:pt x="3124748" y="20338"/>
                          <a:pt x="3449356" y="34348"/>
                          <a:pt x="3698793" y="0"/>
                        </a:cubicBezTo>
                        <a:cubicBezTo>
                          <a:pt x="3948230" y="-34348"/>
                          <a:pt x="4181749" y="11685"/>
                          <a:pt x="4526495" y="0"/>
                        </a:cubicBezTo>
                        <a:cubicBezTo>
                          <a:pt x="4526639" y="8007"/>
                          <a:pt x="4525913" y="15867"/>
                          <a:pt x="4526495" y="26010"/>
                        </a:cubicBezTo>
                        <a:cubicBezTo>
                          <a:pt x="4382318" y="24645"/>
                          <a:pt x="3977483" y="48164"/>
                          <a:pt x="3834588" y="26010"/>
                        </a:cubicBezTo>
                        <a:cubicBezTo>
                          <a:pt x="3691693" y="3856"/>
                          <a:pt x="3296161" y="-6050"/>
                          <a:pt x="3097416" y="26010"/>
                        </a:cubicBezTo>
                        <a:cubicBezTo>
                          <a:pt x="2898671" y="58070"/>
                          <a:pt x="2531759" y="9653"/>
                          <a:pt x="2360244" y="26010"/>
                        </a:cubicBezTo>
                        <a:cubicBezTo>
                          <a:pt x="2188729" y="42367"/>
                          <a:pt x="2064184" y="10011"/>
                          <a:pt x="1849397" y="26010"/>
                        </a:cubicBezTo>
                        <a:cubicBezTo>
                          <a:pt x="1634610" y="42009"/>
                          <a:pt x="1362964" y="37247"/>
                          <a:pt x="1157489" y="26010"/>
                        </a:cubicBezTo>
                        <a:cubicBezTo>
                          <a:pt x="952014" y="14773"/>
                          <a:pt x="739583" y="-4022"/>
                          <a:pt x="556112" y="26010"/>
                        </a:cubicBezTo>
                        <a:cubicBezTo>
                          <a:pt x="372641" y="56042"/>
                          <a:pt x="167676" y="3301"/>
                          <a:pt x="0" y="26010"/>
                        </a:cubicBezTo>
                        <a:cubicBezTo>
                          <a:pt x="643" y="19183"/>
                          <a:pt x="-772" y="97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47C3E85E-20B7-4744-ABC9-2762C24D3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50946" y="3849420"/>
            <a:ext cx="7044142" cy="5436008"/>
          </a:xfrm>
        </p:spPr>
        <p:txBody>
          <a:bodyPr>
            <a:normAutofit/>
          </a:bodyPr>
          <a:lstStyle/>
          <a:p>
            <a:pPr marL="889000"/>
            <a:r>
              <a:rPr lang="en-US" altLang="it-IT" sz="3200" dirty="0"/>
              <a:t>Compress </a:t>
            </a:r>
          </a:p>
          <a:p>
            <a:pPr marL="889000"/>
            <a:r>
              <a:rPr lang="en-US" altLang="it-IT" sz="3200" dirty="0"/>
              <a:t>Encrypt</a:t>
            </a:r>
          </a:p>
          <a:p>
            <a:pPr marL="889000"/>
            <a:r>
              <a:rPr lang="en-US" altLang="it-IT" sz="3200" dirty="0"/>
              <a:t>Randomize (polymorphism)</a:t>
            </a:r>
          </a:p>
          <a:p>
            <a:pPr marL="889000"/>
            <a:r>
              <a:rPr lang="en-US" altLang="it-IT" sz="3200" dirty="0"/>
              <a:t>Anti-debug technique (int / fake </a:t>
            </a:r>
            <a:r>
              <a:rPr lang="en-US" altLang="it-IT" sz="3200" dirty="0" err="1"/>
              <a:t>jmp</a:t>
            </a:r>
            <a:r>
              <a:rPr lang="en-US" altLang="it-IT" sz="3200" dirty="0"/>
              <a:t>)</a:t>
            </a:r>
          </a:p>
          <a:p>
            <a:pPr marL="889000"/>
            <a:r>
              <a:rPr lang="en-US" altLang="it-IT" sz="3200" dirty="0"/>
              <a:t>Add-junk</a:t>
            </a:r>
          </a:p>
          <a:p>
            <a:pPr marL="889000"/>
            <a:r>
              <a:rPr lang="en-US" altLang="it-IT" sz="3200" dirty="0"/>
              <a:t>Anti-VM</a:t>
            </a:r>
          </a:p>
          <a:p>
            <a:pPr marL="889000"/>
            <a:r>
              <a:rPr lang="en-US" altLang="it-IT" sz="3200" dirty="0"/>
              <a:t>Virtualization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064" name="Rectangle 4506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57" name="Rectangle 1">
            <a:extLst>
              <a:ext uri="{FF2B5EF4-FFF2-40B4-BE49-F238E27FC236}">
                <a16:creationId xmlns:a16="http://schemas.microsoft.com/office/drawing/2014/main" id="{1FE218C9-D2C2-AD34-B76F-2E6BE0A793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62240" y="-314102"/>
            <a:ext cx="6667850" cy="2535936"/>
          </a:xfrm>
        </p:spPr>
        <p:txBody>
          <a:bodyPr anchor="b">
            <a:normAutofit/>
          </a:bodyPr>
          <a:lstStyle/>
          <a:p>
            <a:r>
              <a:rPr lang="en-US" altLang="it-IT" sz="6700" dirty="0"/>
              <a:t>Auto start</a:t>
            </a:r>
          </a:p>
        </p:txBody>
      </p:sp>
      <p:pic>
        <p:nvPicPr>
          <p:cNvPr id="45060" name="Picture 45059" descr="Light switch on green wall">
            <a:extLst>
              <a:ext uri="{FF2B5EF4-FFF2-40B4-BE49-F238E27FC236}">
                <a16:creationId xmlns:a16="http://schemas.microsoft.com/office/drawing/2014/main" id="{1BBED19E-B3A7-3022-685C-3F4B336A0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02" r="6900" b="-1"/>
          <a:stretch/>
        </p:blipFill>
        <p:spPr>
          <a:xfrm>
            <a:off x="1" y="10"/>
            <a:ext cx="4967833" cy="97535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506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46" y="3377702"/>
            <a:ext cx="4526495" cy="26010"/>
          </a:xfrm>
          <a:custGeom>
            <a:avLst/>
            <a:gdLst>
              <a:gd name="connsiteX0" fmla="*/ 0 w 4526495"/>
              <a:gd name="connsiteY0" fmla="*/ 0 h 26010"/>
              <a:gd name="connsiteX1" fmla="*/ 510847 w 4526495"/>
              <a:gd name="connsiteY1" fmla="*/ 0 h 26010"/>
              <a:gd name="connsiteX2" fmla="*/ 1021695 w 4526495"/>
              <a:gd name="connsiteY2" fmla="*/ 0 h 26010"/>
              <a:gd name="connsiteX3" fmla="*/ 1623072 w 4526495"/>
              <a:gd name="connsiteY3" fmla="*/ 0 h 26010"/>
              <a:gd name="connsiteX4" fmla="*/ 2360244 w 4526495"/>
              <a:gd name="connsiteY4" fmla="*/ 0 h 26010"/>
              <a:gd name="connsiteX5" fmla="*/ 2916356 w 4526495"/>
              <a:gd name="connsiteY5" fmla="*/ 0 h 26010"/>
              <a:gd name="connsiteX6" fmla="*/ 3472468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278476 w 4526495"/>
              <a:gd name="connsiteY10" fmla="*/ 26010 h 26010"/>
              <a:gd name="connsiteX11" fmla="*/ 2722363 w 4526495"/>
              <a:gd name="connsiteY11" fmla="*/ 26010 h 26010"/>
              <a:gd name="connsiteX12" fmla="*/ 2030456 w 4526495"/>
              <a:gd name="connsiteY12" fmla="*/ 26010 h 26010"/>
              <a:gd name="connsiteX13" fmla="*/ 1293284 w 4526495"/>
              <a:gd name="connsiteY13" fmla="*/ 26010 h 26010"/>
              <a:gd name="connsiteX14" fmla="*/ 782437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  <a:gd name="connsiteX0" fmla="*/ 0 w 4526495"/>
              <a:gd name="connsiteY0" fmla="*/ 0 h 26010"/>
              <a:gd name="connsiteX1" fmla="*/ 556112 w 4526495"/>
              <a:gd name="connsiteY1" fmla="*/ 0 h 26010"/>
              <a:gd name="connsiteX2" fmla="*/ 1066960 w 4526495"/>
              <a:gd name="connsiteY2" fmla="*/ 0 h 26010"/>
              <a:gd name="connsiteX3" fmla="*/ 1623072 w 4526495"/>
              <a:gd name="connsiteY3" fmla="*/ 0 h 26010"/>
              <a:gd name="connsiteX4" fmla="*/ 2269714 w 4526495"/>
              <a:gd name="connsiteY4" fmla="*/ 0 h 26010"/>
              <a:gd name="connsiteX5" fmla="*/ 2961621 w 4526495"/>
              <a:gd name="connsiteY5" fmla="*/ 0 h 26010"/>
              <a:gd name="connsiteX6" fmla="*/ 3698793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097416 w 4526495"/>
              <a:gd name="connsiteY10" fmla="*/ 26010 h 26010"/>
              <a:gd name="connsiteX11" fmla="*/ 2360244 w 4526495"/>
              <a:gd name="connsiteY11" fmla="*/ 26010 h 26010"/>
              <a:gd name="connsiteX12" fmla="*/ 1849397 w 4526495"/>
              <a:gd name="connsiteY12" fmla="*/ 26010 h 26010"/>
              <a:gd name="connsiteX13" fmla="*/ 1157489 w 4526495"/>
              <a:gd name="connsiteY13" fmla="*/ 26010 h 26010"/>
              <a:gd name="connsiteX14" fmla="*/ 556112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26010" fill="none" extrusionOk="0">
                <a:moveTo>
                  <a:pt x="0" y="0"/>
                </a:moveTo>
                <a:cubicBezTo>
                  <a:pt x="208854" y="549"/>
                  <a:pt x="425021" y="16302"/>
                  <a:pt x="510847" y="0"/>
                </a:cubicBezTo>
                <a:cubicBezTo>
                  <a:pt x="631018" y="-16325"/>
                  <a:pt x="788460" y="26472"/>
                  <a:pt x="1021695" y="0"/>
                </a:cubicBezTo>
                <a:cubicBezTo>
                  <a:pt x="1264120" y="-51624"/>
                  <a:pt x="1492201" y="-5697"/>
                  <a:pt x="1623072" y="0"/>
                </a:cubicBezTo>
                <a:cubicBezTo>
                  <a:pt x="1754434" y="18534"/>
                  <a:pt x="2188859" y="-38541"/>
                  <a:pt x="2360244" y="0"/>
                </a:cubicBezTo>
                <a:cubicBezTo>
                  <a:pt x="2480464" y="28527"/>
                  <a:pt x="2711161" y="20353"/>
                  <a:pt x="2916356" y="0"/>
                </a:cubicBezTo>
                <a:cubicBezTo>
                  <a:pt x="3127495" y="1885"/>
                  <a:pt x="3313465" y="-5748"/>
                  <a:pt x="3472468" y="0"/>
                </a:cubicBezTo>
                <a:cubicBezTo>
                  <a:pt x="3643376" y="40973"/>
                  <a:pt x="4267063" y="-37297"/>
                  <a:pt x="4526495" y="0"/>
                </a:cubicBezTo>
                <a:cubicBezTo>
                  <a:pt x="4525553" y="8406"/>
                  <a:pt x="4525910" y="12906"/>
                  <a:pt x="4526495" y="26010"/>
                </a:cubicBezTo>
                <a:cubicBezTo>
                  <a:pt x="4250288" y="32379"/>
                  <a:pt x="4122977" y="23772"/>
                  <a:pt x="3834588" y="26010"/>
                </a:cubicBezTo>
                <a:cubicBezTo>
                  <a:pt x="3544800" y="28366"/>
                  <a:pt x="3470241" y="21104"/>
                  <a:pt x="3278476" y="26010"/>
                </a:cubicBezTo>
                <a:cubicBezTo>
                  <a:pt x="3006101" y="28620"/>
                  <a:pt x="2921958" y="46220"/>
                  <a:pt x="2722363" y="26010"/>
                </a:cubicBezTo>
                <a:cubicBezTo>
                  <a:pt x="2466210" y="43071"/>
                  <a:pt x="2339304" y="12280"/>
                  <a:pt x="2030456" y="26010"/>
                </a:cubicBezTo>
                <a:cubicBezTo>
                  <a:pt x="1725489" y="34792"/>
                  <a:pt x="1632135" y="38929"/>
                  <a:pt x="1293284" y="26010"/>
                </a:cubicBezTo>
                <a:cubicBezTo>
                  <a:pt x="940029" y="18846"/>
                  <a:pt x="937397" y="30098"/>
                  <a:pt x="782437" y="26010"/>
                </a:cubicBezTo>
                <a:cubicBezTo>
                  <a:pt x="583859" y="76334"/>
                  <a:pt x="332457" y="262"/>
                  <a:pt x="0" y="26010"/>
                </a:cubicBezTo>
                <a:cubicBezTo>
                  <a:pt x="146" y="16995"/>
                  <a:pt x="-979" y="9558"/>
                  <a:pt x="0" y="0"/>
                </a:cubicBezTo>
                <a:close/>
              </a:path>
              <a:path w="4526495" h="26010" stroke="0" extrusionOk="0">
                <a:moveTo>
                  <a:pt x="0" y="0"/>
                </a:moveTo>
                <a:cubicBezTo>
                  <a:pt x="296876" y="-9695"/>
                  <a:pt x="439855" y="-17075"/>
                  <a:pt x="556112" y="0"/>
                </a:cubicBezTo>
                <a:cubicBezTo>
                  <a:pt x="678952" y="37024"/>
                  <a:pt x="939382" y="3021"/>
                  <a:pt x="1066960" y="0"/>
                </a:cubicBezTo>
                <a:cubicBezTo>
                  <a:pt x="1224834" y="-22110"/>
                  <a:pt x="1402938" y="-39480"/>
                  <a:pt x="1623072" y="0"/>
                </a:cubicBezTo>
                <a:cubicBezTo>
                  <a:pt x="1882193" y="15550"/>
                  <a:pt x="2124340" y="20084"/>
                  <a:pt x="2269714" y="0"/>
                </a:cubicBezTo>
                <a:cubicBezTo>
                  <a:pt x="2406525" y="-10322"/>
                  <a:pt x="2789678" y="10250"/>
                  <a:pt x="2961621" y="0"/>
                </a:cubicBezTo>
                <a:cubicBezTo>
                  <a:pt x="3166314" y="-18144"/>
                  <a:pt x="3449148" y="43996"/>
                  <a:pt x="3698793" y="0"/>
                </a:cubicBezTo>
                <a:cubicBezTo>
                  <a:pt x="3942406" y="-12209"/>
                  <a:pt x="4166470" y="17777"/>
                  <a:pt x="4526495" y="0"/>
                </a:cubicBezTo>
                <a:cubicBezTo>
                  <a:pt x="4527669" y="7781"/>
                  <a:pt x="4526045" y="16626"/>
                  <a:pt x="4526495" y="26010"/>
                </a:cubicBezTo>
                <a:cubicBezTo>
                  <a:pt x="4411180" y="35616"/>
                  <a:pt x="3948284" y="65126"/>
                  <a:pt x="3834588" y="26010"/>
                </a:cubicBezTo>
                <a:cubicBezTo>
                  <a:pt x="3733248" y="-7243"/>
                  <a:pt x="3323374" y="-47495"/>
                  <a:pt x="3097416" y="26010"/>
                </a:cubicBezTo>
                <a:cubicBezTo>
                  <a:pt x="2916896" y="53386"/>
                  <a:pt x="2509123" y="25826"/>
                  <a:pt x="2360244" y="26010"/>
                </a:cubicBezTo>
                <a:cubicBezTo>
                  <a:pt x="2187936" y="73679"/>
                  <a:pt x="2074814" y="-13197"/>
                  <a:pt x="1849397" y="26010"/>
                </a:cubicBezTo>
                <a:cubicBezTo>
                  <a:pt x="1642909" y="40740"/>
                  <a:pt x="1369365" y="46757"/>
                  <a:pt x="1157489" y="26010"/>
                </a:cubicBezTo>
                <a:cubicBezTo>
                  <a:pt x="941038" y="46161"/>
                  <a:pt x="730876" y="-1127"/>
                  <a:pt x="556112" y="26010"/>
                </a:cubicBezTo>
                <a:cubicBezTo>
                  <a:pt x="387960" y="84361"/>
                  <a:pt x="143705" y="-16605"/>
                  <a:pt x="0" y="26010"/>
                </a:cubicBezTo>
                <a:cubicBezTo>
                  <a:pt x="824" y="19321"/>
                  <a:pt x="-2601" y="8699"/>
                  <a:pt x="0" y="0"/>
                </a:cubicBezTo>
                <a:close/>
              </a:path>
              <a:path w="4526495" h="26010" fill="none" stroke="0" extrusionOk="0">
                <a:moveTo>
                  <a:pt x="0" y="0"/>
                </a:moveTo>
                <a:cubicBezTo>
                  <a:pt x="173382" y="20809"/>
                  <a:pt x="386814" y="-1139"/>
                  <a:pt x="510847" y="0"/>
                </a:cubicBezTo>
                <a:cubicBezTo>
                  <a:pt x="607733" y="-16237"/>
                  <a:pt x="783802" y="27449"/>
                  <a:pt x="1021695" y="0"/>
                </a:cubicBezTo>
                <a:cubicBezTo>
                  <a:pt x="1253320" y="-23858"/>
                  <a:pt x="1467232" y="-4277"/>
                  <a:pt x="1623072" y="0"/>
                </a:cubicBezTo>
                <a:cubicBezTo>
                  <a:pt x="1785789" y="34878"/>
                  <a:pt x="2232906" y="-8888"/>
                  <a:pt x="2360244" y="0"/>
                </a:cubicBezTo>
                <a:cubicBezTo>
                  <a:pt x="2525242" y="28214"/>
                  <a:pt x="2710762" y="-47889"/>
                  <a:pt x="2916356" y="0"/>
                </a:cubicBezTo>
                <a:cubicBezTo>
                  <a:pt x="3109804" y="-23237"/>
                  <a:pt x="3325275" y="-1709"/>
                  <a:pt x="3472468" y="0"/>
                </a:cubicBezTo>
                <a:cubicBezTo>
                  <a:pt x="3619400" y="28861"/>
                  <a:pt x="4264298" y="-21034"/>
                  <a:pt x="4526495" y="0"/>
                </a:cubicBezTo>
                <a:cubicBezTo>
                  <a:pt x="4526276" y="8433"/>
                  <a:pt x="4526063" y="12787"/>
                  <a:pt x="4526495" y="26010"/>
                </a:cubicBezTo>
                <a:cubicBezTo>
                  <a:pt x="4249626" y="-149"/>
                  <a:pt x="4113416" y="12603"/>
                  <a:pt x="3834588" y="26010"/>
                </a:cubicBezTo>
                <a:cubicBezTo>
                  <a:pt x="3548568" y="19669"/>
                  <a:pt x="3472514" y="25391"/>
                  <a:pt x="3278476" y="26010"/>
                </a:cubicBezTo>
                <a:cubicBezTo>
                  <a:pt x="3061469" y="32145"/>
                  <a:pt x="2854979" y="52526"/>
                  <a:pt x="2722363" y="26010"/>
                </a:cubicBezTo>
                <a:cubicBezTo>
                  <a:pt x="2434298" y="19361"/>
                  <a:pt x="2301695" y="2788"/>
                  <a:pt x="2030456" y="26010"/>
                </a:cubicBezTo>
                <a:cubicBezTo>
                  <a:pt x="1730858" y="55628"/>
                  <a:pt x="1645771" y="51547"/>
                  <a:pt x="1293284" y="26010"/>
                </a:cubicBezTo>
                <a:cubicBezTo>
                  <a:pt x="943400" y="17837"/>
                  <a:pt x="936288" y="31929"/>
                  <a:pt x="782437" y="26010"/>
                </a:cubicBezTo>
                <a:cubicBezTo>
                  <a:pt x="678831" y="13822"/>
                  <a:pt x="368352" y="-12715"/>
                  <a:pt x="0" y="26010"/>
                </a:cubicBezTo>
                <a:cubicBezTo>
                  <a:pt x="-467" y="17969"/>
                  <a:pt x="-631" y="91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4526495"/>
                      <a:gd name="connsiteY0" fmla="*/ 0 h 26010"/>
                      <a:gd name="connsiteX1" fmla="*/ 510847 w 4526495"/>
                      <a:gd name="connsiteY1" fmla="*/ 0 h 26010"/>
                      <a:gd name="connsiteX2" fmla="*/ 1021695 w 4526495"/>
                      <a:gd name="connsiteY2" fmla="*/ 0 h 26010"/>
                      <a:gd name="connsiteX3" fmla="*/ 1623072 w 4526495"/>
                      <a:gd name="connsiteY3" fmla="*/ 0 h 26010"/>
                      <a:gd name="connsiteX4" fmla="*/ 2360244 w 4526495"/>
                      <a:gd name="connsiteY4" fmla="*/ 0 h 26010"/>
                      <a:gd name="connsiteX5" fmla="*/ 2916356 w 4526495"/>
                      <a:gd name="connsiteY5" fmla="*/ 0 h 26010"/>
                      <a:gd name="connsiteX6" fmla="*/ 3472468 w 4526495"/>
                      <a:gd name="connsiteY6" fmla="*/ 0 h 26010"/>
                      <a:gd name="connsiteX7" fmla="*/ 4526495 w 4526495"/>
                      <a:gd name="connsiteY7" fmla="*/ 0 h 26010"/>
                      <a:gd name="connsiteX8" fmla="*/ 4526495 w 4526495"/>
                      <a:gd name="connsiteY8" fmla="*/ 26010 h 26010"/>
                      <a:gd name="connsiteX9" fmla="*/ 3834588 w 4526495"/>
                      <a:gd name="connsiteY9" fmla="*/ 26010 h 26010"/>
                      <a:gd name="connsiteX10" fmla="*/ 3278476 w 4526495"/>
                      <a:gd name="connsiteY10" fmla="*/ 26010 h 26010"/>
                      <a:gd name="connsiteX11" fmla="*/ 2722363 w 4526495"/>
                      <a:gd name="connsiteY11" fmla="*/ 26010 h 26010"/>
                      <a:gd name="connsiteX12" fmla="*/ 2030456 w 4526495"/>
                      <a:gd name="connsiteY12" fmla="*/ 26010 h 26010"/>
                      <a:gd name="connsiteX13" fmla="*/ 1293284 w 4526495"/>
                      <a:gd name="connsiteY13" fmla="*/ 26010 h 26010"/>
                      <a:gd name="connsiteX14" fmla="*/ 782437 w 4526495"/>
                      <a:gd name="connsiteY14" fmla="*/ 26010 h 26010"/>
                      <a:gd name="connsiteX15" fmla="*/ 0 w 4526495"/>
                      <a:gd name="connsiteY15" fmla="*/ 26010 h 26010"/>
                      <a:gd name="connsiteX16" fmla="*/ 0 w 4526495"/>
                      <a:gd name="connsiteY16" fmla="*/ 0 h 26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5" h="26010" fill="none" extrusionOk="0">
                        <a:moveTo>
                          <a:pt x="0" y="0"/>
                        </a:moveTo>
                        <a:cubicBezTo>
                          <a:pt x="191615" y="12424"/>
                          <a:pt x="400933" y="15168"/>
                          <a:pt x="510847" y="0"/>
                        </a:cubicBezTo>
                        <a:cubicBezTo>
                          <a:pt x="620761" y="-15168"/>
                          <a:pt x="793894" y="21866"/>
                          <a:pt x="1021695" y="0"/>
                        </a:cubicBezTo>
                        <a:cubicBezTo>
                          <a:pt x="1249496" y="-21866"/>
                          <a:pt x="1486470" y="-14157"/>
                          <a:pt x="1623072" y="0"/>
                        </a:cubicBezTo>
                        <a:cubicBezTo>
                          <a:pt x="1759674" y="14157"/>
                          <a:pt x="2207510" y="-22127"/>
                          <a:pt x="2360244" y="0"/>
                        </a:cubicBezTo>
                        <a:cubicBezTo>
                          <a:pt x="2512978" y="22127"/>
                          <a:pt x="2713508" y="-3058"/>
                          <a:pt x="2916356" y="0"/>
                        </a:cubicBezTo>
                        <a:cubicBezTo>
                          <a:pt x="3119204" y="3058"/>
                          <a:pt x="3338586" y="-25574"/>
                          <a:pt x="3472468" y="0"/>
                        </a:cubicBezTo>
                        <a:cubicBezTo>
                          <a:pt x="3606350" y="25574"/>
                          <a:pt x="4308748" y="-7563"/>
                          <a:pt x="4526495" y="0"/>
                        </a:cubicBezTo>
                        <a:cubicBezTo>
                          <a:pt x="4526472" y="8768"/>
                          <a:pt x="4525929" y="13169"/>
                          <a:pt x="4526495" y="26010"/>
                        </a:cubicBezTo>
                        <a:cubicBezTo>
                          <a:pt x="4240726" y="14291"/>
                          <a:pt x="4118508" y="16596"/>
                          <a:pt x="3834588" y="26010"/>
                        </a:cubicBezTo>
                        <a:cubicBezTo>
                          <a:pt x="3550668" y="35424"/>
                          <a:pt x="3469094" y="26337"/>
                          <a:pt x="3278476" y="26010"/>
                        </a:cubicBezTo>
                        <a:cubicBezTo>
                          <a:pt x="3087858" y="25683"/>
                          <a:pt x="2998614" y="24916"/>
                          <a:pt x="2722363" y="26010"/>
                        </a:cubicBezTo>
                        <a:cubicBezTo>
                          <a:pt x="2446112" y="27104"/>
                          <a:pt x="2328452" y="-1734"/>
                          <a:pt x="2030456" y="26010"/>
                        </a:cubicBezTo>
                        <a:cubicBezTo>
                          <a:pt x="1732460" y="53754"/>
                          <a:pt x="1646339" y="33446"/>
                          <a:pt x="1293284" y="26010"/>
                        </a:cubicBezTo>
                        <a:cubicBezTo>
                          <a:pt x="940229" y="18574"/>
                          <a:pt x="938192" y="31686"/>
                          <a:pt x="782437" y="26010"/>
                        </a:cubicBezTo>
                        <a:cubicBezTo>
                          <a:pt x="626682" y="20334"/>
                          <a:pt x="323645" y="40"/>
                          <a:pt x="0" y="26010"/>
                        </a:cubicBezTo>
                        <a:cubicBezTo>
                          <a:pt x="494" y="16530"/>
                          <a:pt x="-1130" y="9777"/>
                          <a:pt x="0" y="0"/>
                        </a:cubicBezTo>
                        <a:close/>
                      </a:path>
                      <a:path w="4526495" h="26010" stroke="0" extrusionOk="0">
                        <a:moveTo>
                          <a:pt x="0" y="0"/>
                        </a:moveTo>
                        <a:cubicBezTo>
                          <a:pt x="276818" y="7941"/>
                          <a:pt x="420681" y="-14696"/>
                          <a:pt x="556112" y="0"/>
                        </a:cubicBezTo>
                        <a:cubicBezTo>
                          <a:pt x="691543" y="14696"/>
                          <a:pt x="903918" y="19354"/>
                          <a:pt x="1066960" y="0"/>
                        </a:cubicBezTo>
                        <a:cubicBezTo>
                          <a:pt x="1230002" y="-19354"/>
                          <a:pt x="1385763" y="-7867"/>
                          <a:pt x="1623072" y="0"/>
                        </a:cubicBezTo>
                        <a:cubicBezTo>
                          <a:pt x="1860381" y="7867"/>
                          <a:pt x="2120483" y="12778"/>
                          <a:pt x="2269714" y="0"/>
                        </a:cubicBezTo>
                        <a:cubicBezTo>
                          <a:pt x="2418945" y="-12778"/>
                          <a:pt x="2798494" y="-20338"/>
                          <a:pt x="2961621" y="0"/>
                        </a:cubicBezTo>
                        <a:cubicBezTo>
                          <a:pt x="3124748" y="20338"/>
                          <a:pt x="3449356" y="34348"/>
                          <a:pt x="3698793" y="0"/>
                        </a:cubicBezTo>
                        <a:cubicBezTo>
                          <a:pt x="3948230" y="-34348"/>
                          <a:pt x="4181749" y="11685"/>
                          <a:pt x="4526495" y="0"/>
                        </a:cubicBezTo>
                        <a:cubicBezTo>
                          <a:pt x="4526639" y="8007"/>
                          <a:pt x="4525913" y="15867"/>
                          <a:pt x="4526495" y="26010"/>
                        </a:cubicBezTo>
                        <a:cubicBezTo>
                          <a:pt x="4382318" y="24645"/>
                          <a:pt x="3977483" y="48164"/>
                          <a:pt x="3834588" y="26010"/>
                        </a:cubicBezTo>
                        <a:cubicBezTo>
                          <a:pt x="3691693" y="3856"/>
                          <a:pt x="3296161" y="-6050"/>
                          <a:pt x="3097416" y="26010"/>
                        </a:cubicBezTo>
                        <a:cubicBezTo>
                          <a:pt x="2898671" y="58070"/>
                          <a:pt x="2531759" y="9653"/>
                          <a:pt x="2360244" y="26010"/>
                        </a:cubicBezTo>
                        <a:cubicBezTo>
                          <a:pt x="2188729" y="42367"/>
                          <a:pt x="2064184" y="10011"/>
                          <a:pt x="1849397" y="26010"/>
                        </a:cubicBezTo>
                        <a:cubicBezTo>
                          <a:pt x="1634610" y="42009"/>
                          <a:pt x="1362964" y="37247"/>
                          <a:pt x="1157489" y="26010"/>
                        </a:cubicBezTo>
                        <a:cubicBezTo>
                          <a:pt x="952014" y="14773"/>
                          <a:pt x="739583" y="-4022"/>
                          <a:pt x="556112" y="26010"/>
                        </a:cubicBezTo>
                        <a:cubicBezTo>
                          <a:pt x="372641" y="56042"/>
                          <a:pt x="167676" y="3301"/>
                          <a:pt x="0" y="26010"/>
                        </a:cubicBezTo>
                        <a:cubicBezTo>
                          <a:pt x="643" y="19183"/>
                          <a:pt x="-772" y="97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3FE985EA-A361-B6FB-5DB0-3B34186E0C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50272" y="3658238"/>
            <a:ext cx="7871270" cy="5840836"/>
          </a:xfrm>
        </p:spPr>
        <p:txBody>
          <a:bodyPr>
            <a:normAutofit lnSpcReduction="10000"/>
          </a:bodyPr>
          <a:lstStyle/>
          <a:p>
            <a:pPr marL="889000"/>
            <a:r>
              <a:rPr lang="en-US" altLang="it-IT" sz="3600" dirty="0"/>
              <a:t>Folder auto-start : C:\Documents and Settings\[</a:t>
            </a:r>
            <a:r>
              <a:rPr lang="en-US" altLang="it-IT" sz="3600" dirty="0" err="1"/>
              <a:t>user_name</a:t>
            </a:r>
            <a:r>
              <a:rPr lang="en-US" altLang="it-IT" sz="3600" dirty="0"/>
              <a:t>]\Start Menu\Programs\Startup</a:t>
            </a:r>
          </a:p>
          <a:p>
            <a:pPr marL="889000"/>
            <a:r>
              <a:rPr lang="en-US" altLang="it-IT" sz="3600" dirty="0" err="1"/>
              <a:t>Win.ini</a:t>
            </a:r>
            <a:r>
              <a:rPr lang="en-US" altLang="it-IT" sz="3600" dirty="0"/>
              <a:t> : run=[backdoor]" or "load=[backdoor]".</a:t>
            </a:r>
          </a:p>
          <a:p>
            <a:pPr marL="889000"/>
            <a:r>
              <a:rPr lang="en-US" altLang="it-IT" sz="3600" dirty="0" err="1"/>
              <a:t>System.ini</a:t>
            </a:r>
            <a:r>
              <a:rPr lang="en-US" altLang="it-IT" sz="3600" dirty="0"/>
              <a:t> : shell=”</a:t>
            </a:r>
            <a:r>
              <a:rPr lang="en-US" altLang="it-IT" sz="3600" dirty="0" err="1"/>
              <a:t>myexplorer.exe</a:t>
            </a:r>
            <a:r>
              <a:rPr lang="en-US" altLang="it-IT" sz="3600" dirty="0"/>
              <a:t>”</a:t>
            </a:r>
          </a:p>
          <a:p>
            <a:pPr marL="889000"/>
            <a:r>
              <a:rPr lang="en-US" altLang="it-IT" sz="3600" dirty="0" err="1"/>
              <a:t>Wininit</a:t>
            </a:r>
            <a:endParaRPr lang="en-US" altLang="it-IT" sz="3600" dirty="0"/>
          </a:p>
          <a:p>
            <a:pPr marL="889000"/>
            <a:r>
              <a:rPr lang="en-US" altLang="it-IT" sz="3600" dirty="0" err="1"/>
              <a:t>Config.sys</a:t>
            </a:r>
            <a:endParaRPr lang="en-US" altLang="it-IT" sz="3600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136" name="Rectangle 4813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29" name="Rectangle 1">
            <a:extLst>
              <a:ext uri="{FF2B5EF4-FFF2-40B4-BE49-F238E27FC236}">
                <a16:creationId xmlns:a16="http://schemas.microsoft.com/office/drawing/2014/main" id="{448F7783-55F5-986A-3D97-0227A7F6F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50946" y="468172"/>
            <a:ext cx="6667850" cy="2535936"/>
          </a:xfrm>
        </p:spPr>
        <p:txBody>
          <a:bodyPr anchor="b">
            <a:normAutofit/>
          </a:bodyPr>
          <a:lstStyle/>
          <a:p>
            <a:r>
              <a:rPr lang="en-US" altLang="it-IT" sz="6700"/>
              <a:t>Auto start cont.</a:t>
            </a:r>
          </a:p>
        </p:txBody>
      </p:sp>
      <p:pic>
        <p:nvPicPr>
          <p:cNvPr id="48132" name="Picture 48131" descr="Antique cash register keys">
            <a:extLst>
              <a:ext uri="{FF2B5EF4-FFF2-40B4-BE49-F238E27FC236}">
                <a16:creationId xmlns:a16="http://schemas.microsoft.com/office/drawing/2014/main" id="{0F44A7CE-9059-F147-C6AA-64B6506B9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3" r="34746" b="1"/>
          <a:stretch/>
        </p:blipFill>
        <p:spPr>
          <a:xfrm>
            <a:off x="1" y="10"/>
            <a:ext cx="4967833" cy="97535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813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46" y="3377702"/>
            <a:ext cx="4526495" cy="26010"/>
          </a:xfrm>
          <a:custGeom>
            <a:avLst/>
            <a:gdLst>
              <a:gd name="connsiteX0" fmla="*/ 0 w 4526495"/>
              <a:gd name="connsiteY0" fmla="*/ 0 h 26010"/>
              <a:gd name="connsiteX1" fmla="*/ 510847 w 4526495"/>
              <a:gd name="connsiteY1" fmla="*/ 0 h 26010"/>
              <a:gd name="connsiteX2" fmla="*/ 1021695 w 4526495"/>
              <a:gd name="connsiteY2" fmla="*/ 0 h 26010"/>
              <a:gd name="connsiteX3" fmla="*/ 1623072 w 4526495"/>
              <a:gd name="connsiteY3" fmla="*/ 0 h 26010"/>
              <a:gd name="connsiteX4" fmla="*/ 2360244 w 4526495"/>
              <a:gd name="connsiteY4" fmla="*/ 0 h 26010"/>
              <a:gd name="connsiteX5" fmla="*/ 2916356 w 4526495"/>
              <a:gd name="connsiteY5" fmla="*/ 0 h 26010"/>
              <a:gd name="connsiteX6" fmla="*/ 3472468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278476 w 4526495"/>
              <a:gd name="connsiteY10" fmla="*/ 26010 h 26010"/>
              <a:gd name="connsiteX11" fmla="*/ 2722363 w 4526495"/>
              <a:gd name="connsiteY11" fmla="*/ 26010 h 26010"/>
              <a:gd name="connsiteX12" fmla="*/ 2030456 w 4526495"/>
              <a:gd name="connsiteY12" fmla="*/ 26010 h 26010"/>
              <a:gd name="connsiteX13" fmla="*/ 1293284 w 4526495"/>
              <a:gd name="connsiteY13" fmla="*/ 26010 h 26010"/>
              <a:gd name="connsiteX14" fmla="*/ 782437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  <a:gd name="connsiteX0" fmla="*/ 0 w 4526495"/>
              <a:gd name="connsiteY0" fmla="*/ 0 h 26010"/>
              <a:gd name="connsiteX1" fmla="*/ 556112 w 4526495"/>
              <a:gd name="connsiteY1" fmla="*/ 0 h 26010"/>
              <a:gd name="connsiteX2" fmla="*/ 1066960 w 4526495"/>
              <a:gd name="connsiteY2" fmla="*/ 0 h 26010"/>
              <a:gd name="connsiteX3" fmla="*/ 1623072 w 4526495"/>
              <a:gd name="connsiteY3" fmla="*/ 0 h 26010"/>
              <a:gd name="connsiteX4" fmla="*/ 2269714 w 4526495"/>
              <a:gd name="connsiteY4" fmla="*/ 0 h 26010"/>
              <a:gd name="connsiteX5" fmla="*/ 2961621 w 4526495"/>
              <a:gd name="connsiteY5" fmla="*/ 0 h 26010"/>
              <a:gd name="connsiteX6" fmla="*/ 3698793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097416 w 4526495"/>
              <a:gd name="connsiteY10" fmla="*/ 26010 h 26010"/>
              <a:gd name="connsiteX11" fmla="*/ 2360244 w 4526495"/>
              <a:gd name="connsiteY11" fmla="*/ 26010 h 26010"/>
              <a:gd name="connsiteX12" fmla="*/ 1849397 w 4526495"/>
              <a:gd name="connsiteY12" fmla="*/ 26010 h 26010"/>
              <a:gd name="connsiteX13" fmla="*/ 1157489 w 4526495"/>
              <a:gd name="connsiteY13" fmla="*/ 26010 h 26010"/>
              <a:gd name="connsiteX14" fmla="*/ 556112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26010" fill="none" extrusionOk="0">
                <a:moveTo>
                  <a:pt x="0" y="0"/>
                </a:moveTo>
                <a:cubicBezTo>
                  <a:pt x="208854" y="549"/>
                  <a:pt x="425021" y="16302"/>
                  <a:pt x="510847" y="0"/>
                </a:cubicBezTo>
                <a:cubicBezTo>
                  <a:pt x="631018" y="-16325"/>
                  <a:pt x="788460" y="26472"/>
                  <a:pt x="1021695" y="0"/>
                </a:cubicBezTo>
                <a:cubicBezTo>
                  <a:pt x="1264120" y="-51624"/>
                  <a:pt x="1492201" y="-5697"/>
                  <a:pt x="1623072" y="0"/>
                </a:cubicBezTo>
                <a:cubicBezTo>
                  <a:pt x="1754434" y="18534"/>
                  <a:pt x="2188859" y="-38541"/>
                  <a:pt x="2360244" y="0"/>
                </a:cubicBezTo>
                <a:cubicBezTo>
                  <a:pt x="2480464" y="28527"/>
                  <a:pt x="2711161" y="20353"/>
                  <a:pt x="2916356" y="0"/>
                </a:cubicBezTo>
                <a:cubicBezTo>
                  <a:pt x="3127495" y="1885"/>
                  <a:pt x="3313465" y="-5748"/>
                  <a:pt x="3472468" y="0"/>
                </a:cubicBezTo>
                <a:cubicBezTo>
                  <a:pt x="3643376" y="40973"/>
                  <a:pt x="4267063" y="-37297"/>
                  <a:pt x="4526495" y="0"/>
                </a:cubicBezTo>
                <a:cubicBezTo>
                  <a:pt x="4525553" y="8406"/>
                  <a:pt x="4525910" y="12906"/>
                  <a:pt x="4526495" y="26010"/>
                </a:cubicBezTo>
                <a:cubicBezTo>
                  <a:pt x="4250288" y="32379"/>
                  <a:pt x="4122977" y="23772"/>
                  <a:pt x="3834588" y="26010"/>
                </a:cubicBezTo>
                <a:cubicBezTo>
                  <a:pt x="3544800" y="28366"/>
                  <a:pt x="3470241" y="21104"/>
                  <a:pt x="3278476" y="26010"/>
                </a:cubicBezTo>
                <a:cubicBezTo>
                  <a:pt x="3006101" y="28620"/>
                  <a:pt x="2921958" y="46220"/>
                  <a:pt x="2722363" y="26010"/>
                </a:cubicBezTo>
                <a:cubicBezTo>
                  <a:pt x="2466210" y="43071"/>
                  <a:pt x="2339304" y="12280"/>
                  <a:pt x="2030456" y="26010"/>
                </a:cubicBezTo>
                <a:cubicBezTo>
                  <a:pt x="1725489" y="34792"/>
                  <a:pt x="1632135" y="38929"/>
                  <a:pt x="1293284" y="26010"/>
                </a:cubicBezTo>
                <a:cubicBezTo>
                  <a:pt x="940029" y="18846"/>
                  <a:pt x="937397" y="30098"/>
                  <a:pt x="782437" y="26010"/>
                </a:cubicBezTo>
                <a:cubicBezTo>
                  <a:pt x="583859" y="76334"/>
                  <a:pt x="332457" y="262"/>
                  <a:pt x="0" y="26010"/>
                </a:cubicBezTo>
                <a:cubicBezTo>
                  <a:pt x="146" y="16995"/>
                  <a:pt x="-979" y="9558"/>
                  <a:pt x="0" y="0"/>
                </a:cubicBezTo>
                <a:close/>
              </a:path>
              <a:path w="4526495" h="26010" stroke="0" extrusionOk="0">
                <a:moveTo>
                  <a:pt x="0" y="0"/>
                </a:moveTo>
                <a:cubicBezTo>
                  <a:pt x="296876" y="-9695"/>
                  <a:pt x="439855" y="-17075"/>
                  <a:pt x="556112" y="0"/>
                </a:cubicBezTo>
                <a:cubicBezTo>
                  <a:pt x="678952" y="37024"/>
                  <a:pt x="939382" y="3021"/>
                  <a:pt x="1066960" y="0"/>
                </a:cubicBezTo>
                <a:cubicBezTo>
                  <a:pt x="1224834" y="-22110"/>
                  <a:pt x="1402938" y="-39480"/>
                  <a:pt x="1623072" y="0"/>
                </a:cubicBezTo>
                <a:cubicBezTo>
                  <a:pt x="1882193" y="15550"/>
                  <a:pt x="2124340" y="20084"/>
                  <a:pt x="2269714" y="0"/>
                </a:cubicBezTo>
                <a:cubicBezTo>
                  <a:pt x="2406525" y="-10322"/>
                  <a:pt x="2789678" y="10250"/>
                  <a:pt x="2961621" y="0"/>
                </a:cubicBezTo>
                <a:cubicBezTo>
                  <a:pt x="3166314" y="-18144"/>
                  <a:pt x="3449148" y="43996"/>
                  <a:pt x="3698793" y="0"/>
                </a:cubicBezTo>
                <a:cubicBezTo>
                  <a:pt x="3942406" y="-12209"/>
                  <a:pt x="4166470" y="17777"/>
                  <a:pt x="4526495" y="0"/>
                </a:cubicBezTo>
                <a:cubicBezTo>
                  <a:pt x="4527669" y="7781"/>
                  <a:pt x="4526045" y="16626"/>
                  <a:pt x="4526495" y="26010"/>
                </a:cubicBezTo>
                <a:cubicBezTo>
                  <a:pt x="4411180" y="35616"/>
                  <a:pt x="3948284" y="65126"/>
                  <a:pt x="3834588" y="26010"/>
                </a:cubicBezTo>
                <a:cubicBezTo>
                  <a:pt x="3733248" y="-7243"/>
                  <a:pt x="3323374" y="-47495"/>
                  <a:pt x="3097416" y="26010"/>
                </a:cubicBezTo>
                <a:cubicBezTo>
                  <a:pt x="2916896" y="53386"/>
                  <a:pt x="2509123" y="25826"/>
                  <a:pt x="2360244" y="26010"/>
                </a:cubicBezTo>
                <a:cubicBezTo>
                  <a:pt x="2187936" y="73679"/>
                  <a:pt x="2074814" y="-13197"/>
                  <a:pt x="1849397" y="26010"/>
                </a:cubicBezTo>
                <a:cubicBezTo>
                  <a:pt x="1642909" y="40740"/>
                  <a:pt x="1369365" y="46757"/>
                  <a:pt x="1157489" y="26010"/>
                </a:cubicBezTo>
                <a:cubicBezTo>
                  <a:pt x="941038" y="46161"/>
                  <a:pt x="730876" y="-1127"/>
                  <a:pt x="556112" y="26010"/>
                </a:cubicBezTo>
                <a:cubicBezTo>
                  <a:pt x="387960" y="84361"/>
                  <a:pt x="143705" y="-16605"/>
                  <a:pt x="0" y="26010"/>
                </a:cubicBezTo>
                <a:cubicBezTo>
                  <a:pt x="824" y="19321"/>
                  <a:pt x="-2601" y="8699"/>
                  <a:pt x="0" y="0"/>
                </a:cubicBezTo>
                <a:close/>
              </a:path>
              <a:path w="4526495" h="26010" fill="none" stroke="0" extrusionOk="0">
                <a:moveTo>
                  <a:pt x="0" y="0"/>
                </a:moveTo>
                <a:cubicBezTo>
                  <a:pt x="173382" y="20809"/>
                  <a:pt x="386814" y="-1139"/>
                  <a:pt x="510847" y="0"/>
                </a:cubicBezTo>
                <a:cubicBezTo>
                  <a:pt x="607733" y="-16237"/>
                  <a:pt x="783802" y="27449"/>
                  <a:pt x="1021695" y="0"/>
                </a:cubicBezTo>
                <a:cubicBezTo>
                  <a:pt x="1253320" y="-23858"/>
                  <a:pt x="1467232" y="-4277"/>
                  <a:pt x="1623072" y="0"/>
                </a:cubicBezTo>
                <a:cubicBezTo>
                  <a:pt x="1785789" y="34878"/>
                  <a:pt x="2232906" y="-8888"/>
                  <a:pt x="2360244" y="0"/>
                </a:cubicBezTo>
                <a:cubicBezTo>
                  <a:pt x="2525242" y="28214"/>
                  <a:pt x="2710762" y="-47889"/>
                  <a:pt x="2916356" y="0"/>
                </a:cubicBezTo>
                <a:cubicBezTo>
                  <a:pt x="3109804" y="-23237"/>
                  <a:pt x="3325275" y="-1709"/>
                  <a:pt x="3472468" y="0"/>
                </a:cubicBezTo>
                <a:cubicBezTo>
                  <a:pt x="3619400" y="28861"/>
                  <a:pt x="4264298" y="-21034"/>
                  <a:pt x="4526495" y="0"/>
                </a:cubicBezTo>
                <a:cubicBezTo>
                  <a:pt x="4526276" y="8433"/>
                  <a:pt x="4526063" y="12787"/>
                  <a:pt x="4526495" y="26010"/>
                </a:cubicBezTo>
                <a:cubicBezTo>
                  <a:pt x="4249626" y="-149"/>
                  <a:pt x="4113416" y="12603"/>
                  <a:pt x="3834588" y="26010"/>
                </a:cubicBezTo>
                <a:cubicBezTo>
                  <a:pt x="3548568" y="19669"/>
                  <a:pt x="3472514" y="25391"/>
                  <a:pt x="3278476" y="26010"/>
                </a:cubicBezTo>
                <a:cubicBezTo>
                  <a:pt x="3061469" y="32145"/>
                  <a:pt x="2854979" y="52526"/>
                  <a:pt x="2722363" y="26010"/>
                </a:cubicBezTo>
                <a:cubicBezTo>
                  <a:pt x="2434298" y="19361"/>
                  <a:pt x="2301695" y="2788"/>
                  <a:pt x="2030456" y="26010"/>
                </a:cubicBezTo>
                <a:cubicBezTo>
                  <a:pt x="1730858" y="55628"/>
                  <a:pt x="1645771" y="51547"/>
                  <a:pt x="1293284" y="26010"/>
                </a:cubicBezTo>
                <a:cubicBezTo>
                  <a:pt x="943400" y="17837"/>
                  <a:pt x="936288" y="31929"/>
                  <a:pt x="782437" y="26010"/>
                </a:cubicBezTo>
                <a:cubicBezTo>
                  <a:pt x="678831" y="13822"/>
                  <a:pt x="368352" y="-12715"/>
                  <a:pt x="0" y="26010"/>
                </a:cubicBezTo>
                <a:cubicBezTo>
                  <a:pt x="-467" y="17969"/>
                  <a:pt x="-631" y="91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4526495"/>
                      <a:gd name="connsiteY0" fmla="*/ 0 h 26010"/>
                      <a:gd name="connsiteX1" fmla="*/ 510847 w 4526495"/>
                      <a:gd name="connsiteY1" fmla="*/ 0 h 26010"/>
                      <a:gd name="connsiteX2" fmla="*/ 1021695 w 4526495"/>
                      <a:gd name="connsiteY2" fmla="*/ 0 h 26010"/>
                      <a:gd name="connsiteX3" fmla="*/ 1623072 w 4526495"/>
                      <a:gd name="connsiteY3" fmla="*/ 0 h 26010"/>
                      <a:gd name="connsiteX4" fmla="*/ 2360244 w 4526495"/>
                      <a:gd name="connsiteY4" fmla="*/ 0 h 26010"/>
                      <a:gd name="connsiteX5" fmla="*/ 2916356 w 4526495"/>
                      <a:gd name="connsiteY5" fmla="*/ 0 h 26010"/>
                      <a:gd name="connsiteX6" fmla="*/ 3472468 w 4526495"/>
                      <a:gd name="connsiteY6" fmla="*/ 0 h 26010"/>
                      <a:gd name="connsiteX7" fmla="*/ 4526495 w 4526495"/>
                      <a:gd name="connsiteY7" fmla="*/ 0 h 26010"/>
                      <a:gd name="connsiteX8" fmla="*/ 4526495 w 4526495"/>
                      <a:gd name="connsiteY8" fmla="*/ 26010 h 26010"/>
                      <a:gd name="connsiteX9" fmla="*/ 3834588 w 4526495"/>
                      <a:gd name="connsiteY9" fmla="*/ 26010 h 26010"/>
                      <a:gd name="connsiteX10" fmla="*/ 3278476 w 4526495"/>
                      <a:gd name="connsiteY10" fmla="*/ 26010 h 26010"/>
                      <a:gd name="connsiteX11" fmla="*/ 2722363 w 4526495"/>
                      <a:gd name="connsiteY11" fmla="*/ 26010 h 26010"/>
                      <a:gd name="connsiteX12" fmla="*/ 2030456 w 4526495"/>
                      <a:gd name="connsiteY12" fmla="*/ 26010 h 26010"/>
                      <a:gd name="connsiteX13" fmla="*/ 1293284 w 4526495"/>
                      <a:gd name="connsiteY13" fmla="*/ 26010 h 26010"/>
                      <a:gd name="connsiteX14" fmla="*/ 782437 w 4526495"/>
                      <a:gd name="connsiteY14" fmla="*/ 26010 h 26010"/>
                      <a:gd name="connsiteX15" fmla="*/ 0 w 4526495"/>
                      <a:gd name="connsiteY15" fmla="*/ 26010 h 26010"/>
                      <a:gd name="connsiteX16" fmla="*/ 0 w 4526495"/>
                      <a:gd name="connsiteY16" fmla="*/ 0 h 26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5" h="26010" fill="none" extrusionOk="0">
                        <a:moveTo>
                          <a:pt x="0" y="0"/>
                        </a:moveTo>
                        <a:cubicBezTo>
                          <a:pt x="191615" y="12424"/>
                          <a:pt x="400933" y="15168"/>
                          <a:pt x="510847" y="0"/>
                        </a:cubicBezTo>
                        <a:cubicBezTo>
                          <a:pt x="620761" y="-15168"/>
                          <a:pt x="793894" y="21866"/>
                          <a:pt x="1021695" y="0"/>
                        </a:cubicBezTo>
                        <a:cubicBezTo>
                          <a:pt x="1249496" y="-21866"/>
                          <a:pt x="1486470" y="-14157"/>
                          <a:pt x="1623072" y="0"/>
                        </a:cubicBezTo>
                        <a:cubicBezTo>
                          <a:pt x="1759674" y="14157"/>
                          <a:pt x="2207510" y="-22127"/>
                          <a:pt x="2360244" y="0"/>
                        </a:cubicBezTo>
                        <a:cubicBezTo>
                          <a:pt x="2512978" y="22127"/>
                          <a:pt x="2713508" y="-3058"/>
                          <a:pt x="2916356" y="0"/>
                        </a:cubicBezTo>
                        <a:cubicBezTo>
                          <a:pt x="3119204" y="3058"/>
                          <a:pt x="3338586" y="-25574"/>
                          <a:pt x="3472468" y="0"/>
                        </a:cubicBezTo>
                        <a:cubicBezTo>
                          <a:pt x="3606350" y="25574"/>
                          <a:pt x="4308748" y="-7563"/>
                          <a:pt x="4526495" y="0"/>
                        </a:cubicBezTo>
                        <a:cubicBezTo>
                          <a:pt x="4526472" y="8768"/>
                          <a:pt x="4525929" y="13169"/>
                          <a:pt x="4526495" y="26010"/>
                        </a:cubicBezTo>
                        <a:cubicBezTo>
                          <a:pt x="4240726" y="14291"/>
                          <a:pt x="4118508" y="16596"/>
                          <a:pt x="3834588" y="26010"/>
                        </a:cubicBezTo>
                        <a:cubicBezTo>
                          <a:pt x="3550668" y="35424"/>
                          <a:pt x="3469094" y="26337"/>
                          <a:pt x="3278476" y="26010"/>
                        </a:cubicBezTo>
                        <a:cubicBezTo>
                          <a:pt x="3087858" y="25683"/>
                          <a:pt x="2998614" y="24916"/>
                          <a:pt x="2722363" y="26010"/>
                        </a:cubicBezTo>
                        <a:cubicBezTo>
                          <a:pt x="2446112" y="27104"/>
                          <a:pt x="2328452" y="-1734"/>
                          <a:pt x="2030456" y="26010"/>
                        </a:cubicBezTo>
                        <a:cubicBezTo>
                          <a:pt x="1732460" y="53754"/>
                          <a:pt x="1646339" y="33446"/>
                          <a:pt x="1293284" y="26010"/>
                        </a:cubicBezTo>
                        <a:cubicBezTo>
                          <a:pt x="940229" y="18574"/>
                          <a:pt x="938192" y="31686"/>
                          <a:pt x="782437" y="26010"/>
                        </a:cubicBezTo>
                        <a:cubicBezTo>
                          <a:pt x="626682" y="20334"/>
                          <a:pt x="323645" y="40"/>
                          <a:pt x="0" y="26010"/>
                        </a:cubicBezTo>
                        <a:cubicBezTo>
                          <a:pt x="494" y="16530"/>
                          <a:pt x="-1130" y="9777"/>
                          <a:pt x="0" y="0"/>
                        </a:cubicBezTo>
                        <a:close/>
                      </a:path>
                      <a:path w="4526495" h="26010" stroke="0" extrusionOk="0">
                        <a:moveTo>
                          <a:pt x="0" y="0"/>
                        </a:moveTo>
                        <a:cubicBezTo>
                          <a:pt x="276818" y="7941"/>
                          <a:pt x="420681" y="-14696"/>
                          <a:pt x="556112" y="0"/>
                        </a:cubicBezTo>
                        <a:cubicBezTo>
                          <a:pt x="691543" y="14696"/>
                          <a:pt x="903918" y="19354"/>
                          <a:pt x="1066960" y="0"/>
                        </a:cubicBezTo>
                        <a:cubicBezTo>
                          <a:pt x="1230002" y="-19354"/>
                          <a:pt x="1385763" y="-7867"/>
                          <a:pt x="1623072" y="0"/>
                        </a:cubicBezTo>
                        <a:cubicBezTo>
                          <a:pt x="1860381" y="7867"/>
                          <a:pt x="2120483" y="12778"/>
                          <a:pt x="2269714" y="0"/>
                        </a:cubicBezTo>
                        <a:cubicBezTo>
                          <a:pt x="2418945" y="-12778"/>
                          <a:pt x="2798494" y="-20338"/>
                          <a:pt x="2961621" y="0"/>
                        </a:cubicBezTo>
                        <a:cubicBezTo>
                          <a:pt x="3124748" y="20338"/>
                          <a:pt x="3449356" y="34348"/>
                          <a:pt x="3698793" y="0"/>
                        </a:cubicBezTo>
                        <a:cubicBezTo>
                          <a:pt x="3948230" y="-34348"/>
                          <a:pt x="4181749" y="11685"/>
                          <a:pt x="4526495" y="0"/>
                        </a:cubicBezTo>
                        <a:cubicBezTo>
                          <a:pt x="4526639" y="8007"/>
                          <a:pt x="4525913" y="15867"/>
                          <a:pt x="4526495" y="26010"/>
                        </a:cubicBezTo>
                        <a:cubicBezTo>
                          <a:pt x="4382318" y="24645"/>
                          <a:pt x="3977483" y="48164"/>
                          <a:pt x="3834588" y="26010"/>
                        </a:cubicBezTo>
                        <a:cubicBezTo>
                          <a:pt x="3691693" y="3856"/>
                          <a:pt x="3296161" y="-6050"/>
                          <a:pt x="3097416" y="26010"/>
                        </a:cubicBezTo>
                        <a:cubicBezTo>
                          <a:pt x="2898671" y="58070"/>
                          <a:pt x="2531759" y="9653"/>
                          <a:pt x="2360244" y="26010"/>
                        </a:cubicBezTo>
                        <a:cubicBezTo>
                          <a:pt x="2188729" y="42367"/>
                          <a:pt x="2064184" y="10011"/>
                          <a:pt x="1849397" y="26010"/>
                        </a:cubicBezTo>
                        <a:cubicBezTo>
                          <a:pt x="1634610" y="42009"/>
                          <a:pt x="1362964" y="37247"/>
                          <a:pt x="1157489" y="26010"/>
                        </a:cubicBezTo>
                        <a:cubicBezTo>
                          <a:pt x="952014" y="14773"/>
                          <a:pt x="739583" y="-4022"/>
                          <a:pt x="556112" y="26010"/>
                        </a:cubicBezTo>
                        <a:cubicBezTo>
                          <a:pt x="372641" y="56042"/>
                          <a:pt x="167676" y="3301"/>
                          <a:pt x="0" y="26010"/>
                        </a:cubicBezTo>
                        <a:cubicBezTo>
                          <a:pt x="643" y="19183"/>
                          <a:pt x="-772" y="97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C136278C-8BE0-4DA0-E752-D8F95D5673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06256" y="3849420"/>
            <a:ext cx="7112540" cy="5436008"/>
          </a:xfrm>
        </p:spPr>
        <p:txBody>
          <a:bodyPr>
            <a:normAutofit lnSpcReduction="10000"/>
          </a:bodyPr>
          <a:lstStyle/>
          <a:p>
            <a:pPr marL="889000"/>
            <a:r>
              <a:rPr lang="en-US" altLang="it-IT" sz="3600" dirty="0"/>
              <a:t>Assign know extension (.doc) to the malware</a:t>
            </a:r>
          </a:p>
          <a:p>
            <a:pPr marL="889000"/>
            <a:r>
              <a:rPr lang="en-US" altLang="it-IT" sz="3600" dirty="0"/>
              <a:t>Add a Registry key such as </a:t>
            </a:r>
            <a:r>
              <a:rPr lang="en-US" altLang="it-IT" sz="3600" i="1" dirty="0"/>
              <a:t>HKCU\SOFTWARE\Microsoft\Windows \CurrentVersion\Run</a:t>
            </a:r>
          </a:p>
          <a:p>
            <a:pPr marL="889000"/>
            <a:r>
              <a:rPr lang="en-US" altLang="it-IT" sz="3600" dirty="0"/>
              <a:t>Add a task in the task scheduler</a:t>
            </a:r>
          </a:p>
          <a:p>
            <a:pPr marL="889000"/>
            <a:r>
              <a:rPr lang="en-US" altLang="it-IT" sz="3600" dirty="0"/>
              <a:t>Run as service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161" name="Rectangle 49160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53" name="Rectangle 1">
            <a:extLst>
              <a:ext uri="{FF2B5EF4-FFF2-40B4-BE49-F238E27FC236}">
                <a16:creationId xmlns:a16="http://schemas.microsoft.com/office/drawing/2014/main" id="{E69D1DBB-D0F6-BF0D-1D7C-BB7B49E90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8180" y="-527974"/>
            <a:ext cx="5290244" cy="2336667"/>
          </a:xfrm>
        </p:spPr>
        <p:txBody>
          <a:bodyPr anchor="b">
            <a:normAutofit/>
          </a:bodyPr>
          <a:lstStyle/>
          <a:p>
            <a:r>
              <a:rPr lang="en-US" altLang="it-IT" sz="5000" dirty="0"/>
              <a:t>Unix </a:t>
            </a:r>
            <a:r>
              <a:rPr lang="en-US" altLang="it-IT" sz="5000" dirty="0" err="1"/>
              <a:t>autostart</a:t>
            </a:r>
            <a:endParaRPr lang="en-US" altLang="it-IT" sz="5000" dirty="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43514FC0-AB38-1E2C-3AB0-5E5F71DDE7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4272" y="2644552"/>
            <a:ext cx="6082332" cy="5009876"/>
          </a:xfrm>
        </p:spPr>
        <p:txBody>
          <a:bodyPr anchor="t">
            <a:normAutofit/>
          </a:bodyPr>
          <a:lstStyle/>
          <a:p>
            <a:pPr marL="889000"/>
            <a:r>
              <a:rPr lang="en-US" altLang="it-IT" sz="4000" dirty="0" err="1"/>
              <a:t>Init.d</a:t>
            </a:r>
            <a:endParaRPr lang="en-US" altLang="it-IT" sz="4000" dirty="0"/>
          </a:p>
          <a:p>
            <a:pPr marL="889000"/>
            <a:r>
              <a:rPr lang="en-US" altLang="it-IT" sz="4000" dirty="0"/>
              <a:t>/</a:t>
            </a:r>
            <a:r>
              <a:rPr lang="en-US" altLang="it-IT" sz="4000" dirty="0" err="1"/>
              <a:t>etc</a:t>
            </a:r>
            <a:r>
              <a:rPr lang="en-US" altLang="it-IT" sz="4000" dirty="0"/>
              <a:t>/</a:t>
            </a:r>
            <a:r>
              <a:rPr lang="en-US" altLang="it-IT" sz="4000" dirty="0" err="1"/>
              <a:t>rc.local</a:t>
            </a:r>
            <a:endParaRPr lang="en-US" altLang="it-IT" sz="4000" dirty="0"/>
          </a:p>
          <a:p>
            <a:pPr marL="889000"/>
            <a:r>
              <a:rPr lang="en-US" altLang="it-IT" sz="4000" dirty="0"/>
              <a:t>.login .</a:t>
            </a:r>
            <a:r>
              <a:rPr lang="en-US" altLang="it-IT" sz="4000" dirty="0" err="1"/>
              <a:t>xsession</a:t>
            </a:r>
            <a:r>
              <a:rPr lang="en-US" altLang="it-IT" sz="4000" dirty="0"/>
              <a:t> </a:t>
            </a:r>
          </a:p>
          <a:p>
            <a:pPr marL="889000"/>
            <a:r>
              <a:rPr lang="en-US" altLang="it-IT" sz="4000" dirty="0"/>
              <a:t>crontab </a:t>
            </a:r>
          </a:p>
          <a:p>
            <a:pPr marL="1333500" lvl="1"/>
            <a:r>
              <a:rPr lang="en-US" altLang="it-IT" sz="4000" dirty="0"/>
              <a:t>crontab -e</a:t>
            </a:r>
          </a:p>
          <a:p>
            <a:pPr marL="1333500" lvl="1"/>
            <a:r>
              <a:rPr lang="en-US" altLang="it-IT" sz="4000" dirty="0"/>
              <a:t>/</a:t>
            </a:r>
            <a:r>
              <a:rPr lang="en-US" altLang="it-IT" sz="4000" dirty="0" err="1"/>
              <a:t>etc</a:t>
            </a:r>
            <a:r>
              <a:rPr lang="en-US" altLang="it-IT" sz="4000" dirty="0"/>
              <a:t>/crontab</a:t>
            </a:r>
          </a:p>
        </p:txBody>
      </p:sp>
      <p:pic>
        <p:nvPicPr>
          <p:cNvPr id="49158" name="Graphic 49157" descr="Processore">
            <a:extLst>
              <a:ext uri="{FF2B5EF4-FFF2-40B4-BE49-F238E27FC236}">
                <a16:creationId xmlns:a16="http://schemas.microsoft.com/office/drawing/2014/main" id="{0E20F02F-C99F-D9B9-EAC7-6F560525A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6604" y="1808693"/>
            <a:ext cx="5547758" cy="5547758"/>
          </a:xfrm>
          <a:prstGeom prst="rect">
            <a:avLst/>
          </a:prstGeom>
        </p:spPr>
      </p:pic>
      <p:sp>
        <p:nvSpPr>
          <p:cNvPr id="49163" name="Rectangle 4916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65" name="Rectangle 4916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07840" y="9103358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185" name="Rectangle 50184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id="{4264CE79-7C9E-D7F3-CD7E-F4836E8E0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1354" y="-527974"/>
            <a:ext cx="5290244" cy="2336667"/>
          </a:xfrm>
        </p:spPr>
        <p:txBody>
          <a:bodyPr anchor="b">
            <a:normAutofit/>
          </a:bodyPr>
          <a:lstStyle/>
          <a:p>
            <a:r>
              <a:rPr lang="en-US" altLang="it-IT" sz="5000" dirty="0"/>
              <a:t>Macro virus</a:t>
            </a: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1F27B9DE-5595-30E9-CE48-9BF4D1AFE6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438" y="2500536"/>
            <a:ext cx="7936178" cy="5948853"/>
          </a:xfrm>
        </p:spPr>
        <p:txBody>
          <a:bodyPr anchor="t">
            <a:normAutofit/>
          </a:bodyPr>
          <a:lstStyle/>
          <a:p>
            <a:pPr marL="889000"/>
            <a:r>
              <a:rPr lang="en-US" altLang="it-IT" sz="3600" dirty="0"/>
              <a:t>Use the </a:t>
            </a:r>
            <a:r>
              <a:rPr lang="en-US" altLang="it-IT" sz="3600" dirty="0" err="1"/>
              <a:t>builtin</a:t>
            </a:r>
            <a:r>
              <a:rPr lang="en-US" altLang="it-IT" sz="3600" dirty="0"/>
              <a:t> script engine</a:t>
            </a:r>
          </a:p>
          <a:p>
            <a:pPr marL="889000"/>
            <a:r>
              <a:rPr lang="en-US" altLang="it-IT" sz="3600" dirty="0"/>
              <a:t>Example of call back used (word)</a:t>
            </a:r>
          </a:p>
          <a:p>
            <a:pPr marL="1333500" lvl="1"/>
            <a:r>
              <a:rPr lang="en-US" altLang="it-IT" sz="3600" dirty="0" err="1"/>
              <a:t>AutoExec</a:t>
            </a:r>
            <a:r>
              <a:rPr lang="en-US" altLang="it-IT" sz="3600" dirty="0"/>
              <a:t>()</a:t>
            </a:r>
          </a:p>
          <a:p>
            <a:pPr marL="1333500" lvl="1"/>
            <a:r>
              <a:rPr lang="en-US" altLang="it-IT" sz="3600" dirty="0" err="1"/>
              <a:t>AutoClose</a:t>
            </a:r>
            <a:r>
              <a:rPr lang="en-US" altLang="it-IT" sz="3600" dirty="0"/>
              <a:t>()</a:t>
            </a:r>
          </a:p>
          <a:p>
            <a:pPr marL="1333500" lvl="1"/>
            <a:r>
              <a:rPr lang="en-US" altLang="it-IT" sz="3600" dirty="0"/>
              <a:t>AutoOpen()</a:t>
            </a:r>
          </a:p>
          <a:p>
            <a:pPr marL="1333500" lvl="1"/>
            <a:r>
              <a:rPr lang="en-US" altLang="it-IT" sz="3600" dirty="0" err="1"/>
              <a:t>AutoNew</a:t>
            </a:r>
            <a:r>
              <a:rPr lang="en-US" altLang="it-IT" sz="3600" dirty="0"/>
              <a:t>()</a:t>
            </a:r>
          </a:p>
        </p:txBody>
      </p:sp>
      <p:pic>
        <p:nvPicPr>
          <p:cNvPr id="50182" name="Graphic 50181" descr="Struttura robot">
            <a:extLst>
              <a:ext uri="{FF2B5EF4-FFF2-40B4-BE49-F238E27FC236}">
                <a16:creationId xmlns:a16="http://schemas.microsoft.com/office/drawing/2014/main" id="{70EFE6C1-4DEA-04BC-ED54-82893E101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94303" y="2284512"/>
            <a:ext cx="5547758" cy="5547758"/>
          </a:xfrm>
          <a:prstGeom prst="rect">
            <a:avLst/>
          </a:prstGeom>
        </p:spPr>
      </p:pic>
      <p:sp>
        <p:nvSpPr>
          <p:cNvPr id="50187" name="Rectangle 50186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89" name="Rectangle 50188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07840" y="9103358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22" name="Rectangle 5122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1" name="Rectangle 1">
            <a:extLst>
              <a:ext uri="{FF2B5EF4-FFF2-40B4-BE49-F238E27FC236}">
                <a16:creationId xmlns:a16="http://schemas.microsoft.com/office/drawing/2014/main" id="{DC238EAB-22F5-BD96-F8FC-F7DADB1C46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0664" y="416964"/>
            <a:ext cx="3657600" cy="244490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it-IT" sz="5200"/>
              <a:t>Document based malware</a:t>
            </a:r>
          </a:p>
        </p:txBody>
      </p:sp>
      <p:sp>
        <p:nvSpPr>
          <p:cNvPr id="51224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163" y="3660452"/>
            <a:ext cx="3472101" cy="26010"/>
          </a:xfrm>
          <a:custGeom>
            <a:avLst/>
            <a:gdLst>
              <a:gd name="connsiteX0" fmla="*/ 0 w 3472101"/>
              <a:gd name="connsiteY0" fmla="*/ 0 h 26010"/>
              <a:gd name="connsiteX1" fmla="*/ 659699 w 3472101"/>
              <a:gd name="connsiteY1" fmla="*/ 0 h 26010"/>
              <a:gd name="connsiteX2" fmla="*/ 1354119 w 3472101"/>
              <a:gd name="connsiteY2" fmla="*/ 0 h 26010"/>
              <a:gd name="connsiteX3" fmla="*/ 2083261 w 3472101"/>
              <a:gd name="connsiteY3" fmla="*/ 0 h 26010"/>
              <a:gd name="connsiteX4" fmla="*/ 2812402 w 3472101"/>
              <a:gd name="connsiteY4" fmla="*/ 0 h 26010"/>
              <a:gd name="connsiteX5" fmla="*/ 3472101 w 3472101"/>
              <a:gd name="connsiteY5" fmla="*/ 0 h 26010"/>
              <a:gd name="connsiteX6" fmla="*/ 3472101 w 3472101"/>
              <a:gd name="connsiteY6" fmla="*/ 26010 h 26010"/>
              <a:gd name="connsiteX7" fmla="*/ 2708239 w 3472101"/>
              <a:gd name="connsiteY7" fmla="*/ 26010 h 26010"/>
              <a:gd name="connsiteX8" fmla="*/ 1944377 w 3472101"/>
              <a:gd name="connsiteY8" fmla="*/ 26010 h 26010"/>
              <a:gd name="connsiteX9" fmla="*/ 1249956 w 3472101"/>
              <a:gd name="connsiteY9" fmla="*/ 26010 h 26010"/>
              <a:gd name="connsiteX10" fmla="*/ 0 w 3472101"/>
              <a:gd name="connsiteY10" fmla="*/ 26010 h 26010"/>
              <a:gd name="connsiteX11" fmla="*/ 0 w 3472101"/>
              <a:gd name="connsiteY11" fmla="*/ 0 h 26010"/>
              <a:gd name="connsiteX0" fmla="*/ 0 w 3472101"/>
              <a:gd name="connsiteY0" fmla="*/ 0 h 26010"/>
              <a:gd name="connsiteX1" fmla="*/ 659699 w 3472101"/>
              <a:gd name="connsiteY1" fmla="*/ 0 h 26010"/>
              <a:gd name="connsiteX2" fmla="*/ 1249956 w 3472101"/>
              <a:gd name="connsiteY2" fmla="*/ 0 h 26010"/>
              <a:gd name="connsiteX3" fmla="*/ 2013819 w 3472101"/>
              <a:gd name="connsiteY3" fmla="*/ 0 h 26010"/>
              <a:gd name="connsiteX4" fmla="*/ 2673518 w 3472101"/>
              <a:gd name="connsiteY4" fmla="*/ 0 h 26010"/>
              <a:gd name="connsiteX5" fmla="*/ 3472101 w 3472101"/>
              <a:gd name="connsiteY5" fmla="*/ 0 h 26010"/>
              <a:gd name="connsiteX6" fmla="*/ 3472101 w 3472101"/>
              <a:gd name="connsiteY6" fmla="*/ 26010 h 26010"/>
              <a:gd name="connsiteX7" fmla="*/ 2777681 w 3472101"/>
              <a:gd name="connsiteY7" fmla="*/ 26010 h 26010"/>
              <a:gd name="connsiteX8" fmla="*/ 2013819 w 3472101"/>
              <a:gd name="connsiteY8" fmla="*/ 26010 h 26010"/>
              <a:gd name="connsiteX9" fmla="*/ 1423561 w 3472101"/>
              <a:gd name="connsiteY9" fmla="*/ 26010 h 26010"/>
              <a:gd name="connsiteX10" fmla="*/ 729141 w 3472101"/>
              <a:gd name="connsiteY10" fmla="*/ 26010 h 26010"/>
              <a:gd name="connsiteX11" fmla="*/ 0 w 3472101"/>
              <a:gd name="connsiteY11" fmla="*/ 26010 h 26010"/>
              <a:gd name="connsiteX12" fmla="*/ 0 w 3472101"/>
              <a:gd name="connsiteY12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2101" h="26010" fill="none" extrusionOk="0">
                <a:moveTo>
                  <a:pt x="0" y="0"/>
                </a:moveTo>
                <a:cubicBezTo>
                  <a:pt x="240163" y="-4026"/>
                  <a:pt x="443186" y="-37572"/>
                  <a:pt x="659699" y="0"/>
                </a:cubicBezTo>
                <a:cubicBezTo>
                  <a:pt x="876996" y="-6391"/>
                  <a:pt x="1027493" y="-15269"/>
                  <a:pt x="1354119" y="0"/>
                </a:cubicBezTo>
                <a:cubicBezTo>
                  <a:pt x="1652912" y="-1237"/>
                  <a:pt x="1817259" y="-44371"/>
                  <a:pt x="2083261" y="0"/>
                </a:cubicBezTo>
                <a:cubicBezTo>
                  <a:pt x="2343779" y="-1180"/>
                  <a:pt x="2444511" y="42894"/>
                  <a:pt x="2812402" y="0"/>
                </a:cubicBezTo>
                <a:cubicBezTo>
                  <a:pt x="3151554" y="-23736"/>
                  <a:pt x="3185391" y="10541"/>
                  <a:pt x="3472101" y="0"/>
                </a:cubicBezTo>
                <a:cubicBezTo>
                  <a:pt x="3472833" y="9304"/>
                  <a:pt x="3472566" y="14378"/>
                  <a:pt x="3472101" y="26010"/>
                </a:cubicBezTo>
                <a:cubicBezTo>
                  <a:pt x="3102020" y="17931"/>
                  <a:pt x="2909778" y="60934"/>
                  <a:pt x="2708239" y="26010"/>
                </a:cubicBezTo>
                <a:cubicBezTo>
                  <a:pt x="2506529" y="12179"/>
                  <a:pt x="2124580" y="27412"/>
                  <a:pt x="1944377" y="26010"/>
                </a:cubicBezTo>
                <a:cubicBezTo>
                  <a:pt x="1729607" y="-3072"/>
                  <a:pt x="1462069" y="29597"/>
                  <a:pt x="1249956" y="26010"/>
                </a:cubicBezTo>
                <a:cubicBezTo>
                  <a:pt x="1051397" y="55516"/>
                  <a:pt x="256620" y="115512"/>
                  <a:pt x="0" y="26010"/>
                </a:cubicBezTo>
                <a:cubicBezTo>
                  <a:pt x="-949" y="14131"/>
                  <a:pt x="-341" y="11325"/>
                  <a:pt x="0" y="0"/>
                </a:cubicBezTo>
                <a:close/>
              </a:path>
              <a:path w="3472101" h="26010" stroke="0" extrusionOk="0">
                <a:moveTo>
                  <a:pt x="0" y="0"/>
                </a:moveTo>
                <a:cubicBezTo>
                  <a:pt x="266155" y="-6464"/>
                  <a:pt x="359860" y="2991"/>
                  <a:pt x="659699" y="0"/>
                </a:cubicBezTo>
                <a:cubicBezTo>
                  <a:pt x="981307" y="6531"/>
                  <a:pt x="1107231" y="28620"/>
                  <a:pt x="1249956" y="0"/>
                </a:cubicBezTo>
                <a:cubicBezTo>
                  <a:pt x="1359864" y="2737"/>
                  <a:pt x="1782429" y="-9025"/>
                  <a:pt x="2013819" y="0"/>
                </a:cubicBezTo>
                <a:cubicBezTo>
                  <a:pt x="2265562" y="-29220"/>
                  <a:pt x="2392876" y="-48394"/>
                  <a:pt x="2673518" y="0"/>
                </a:cubicBezTo>
                <a:cubicBezTo>
                  <a:pt x="2950605" y="24937"/>
                  <a:pt x="3148259" y="-10304"/>
                  <a:pt x="3472101" y="0"/>
                </a:cubicBezTo>
                <a:cubicBezTo>
                  <a:pt x="3470347" y="6550"/>
                  <a:pt x="3473312" y="19817"/>
                  <a:pt x="3472101" y="26010"/>
                </a:cubicBezTo>
                <a:cubicBezTo>
                  <a:pt x="3197687" y="24487"/>
                  <a:pt x="2927244" y="58037"/>
                  <a:pt x="2777681" y="26010"/>
                </a:cubicBezTo>
                <a:cubicBezTo>
                  <a:pt x="2639663" y="3831"/>
                  <a:pt x="2214701" y="44329"/>
                  <a:pt x="2013819" y="26010"/>
                </a:cubicBezTo>
                <a:cubicBezTo>
                  <a:pt x="1840162" y="-4741"/>
                  <a:pt x="1582099" y="29047"/>
                  <a:pt x="1423561" y="26010"/>
                </a:cubicBezTo>
                <a:cubicBezTo>
                  <a:pt x="1319129" y="76462"/>
                  <a:pt x="994333" y="29321"/>
                  <a:pt x="729141" y="26010"/>
                </a:cubicBezTo>
                <a:cubicBezTo>
                  <a:pt x="496069" y="68715"/>
                  <a:pt x="148996" y="-6903"/>
                  <a:pt x="0" y="26010"/>
                </a:cubicBezTo>
                <a:cubicBezTo>
                  <a:pt x="510" y="18319"/>
                  <a:pt x="1183" y="9661"/>
                  <a:pt x="0" y="0"/>
                </a:cubicBezTo>
                <a:close/>
              </a:path>
              <a:path w="3472101" h="26010" fill="none" stroke="0" extrusionOk="0">
                <a:moveTo>
                  <a:pt x="0" y="0"/>
                </a:moveTo>
                <a:cubicBezTo>
                  <a:pt x="176191" y="15621"/>
                  <a:pt x="424351" y="11293"/>
                  <a:pt x="659699" y="0"/>
                </a:cubicBezTo>
                <a:cubicBezTo>
                  <a:pt x="895569" y="-5806"/>
                  <a:pt x="1018797" y="1951"/>
                  <a:pt x="1354119" y="0"/>
                </a:cubicBezTo>
                <a:cubicBezTo>
                  <a:pt x="1643886" y="12143"/>
                  <a:pt x="1818015" y="9645"/>
                  <a:pt x="2083261" y="0"/>
                </a:cubicBezTo>
                <a:cubicBezTo>
                  <a:pt x="2318940" y="16309"/>
                  <a:pt x="2493175" y="37730"/>
                  <a:pt x="2812402" y="0"/>
                </a:cubicBezTo>
                <a:cubicBezTo>
                  <a:pt x="3159543" y="-26552"/>
                  <a:pt x="3185710" y="1506"/>
                  <a:pt x="3472101" y="0"/>
                </a:cubicBezTo>
                <a:cubicBezTo>
                  <a:pt x="3471649" y="7513"/>
                  <a:pt x="3470267" y="15967"/>
                  <a:pt x="3472101" y="26010"/>
                </a:cubicBezTo>
                <a:cubicBezTo>
                  <a:pt x="3106540" y="1166"/>
                  <a:pt x="2910185" y="74454"/>
                  <a:pt x="2708239" y="26010"/>
                </a:cubicBezTo>
                <a:cubicBezTo>
                  <a:pt x="2528056" y="9505"/>
                  <a:pt x="2183540" y="8259"/>
                  <a:pt x="1944377" y="26010"/>
                </a:cubicBezTo>
                <a:cubicBezTo>
                  <a:pt x="1677891" y="40565"/>
                  <a:pt x="1497751" y="38503"/>
                  <a:pt x="1249956" y="26010"/>
                </a:cubicBezTo>
                <a:cubicBezTo>
                  <a:pt x="1023580" y="39334"/>
                  <a:pt x="277474" y="139392"/>
                  <a:pt x="0" y="26010"/>
                </a:cubicBezTo>
                <a:cubicBezTo>
                  <a:pt x="-561" y="14264"/>
                  <a:pt x="328" y="121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472101"/>
                      <a:gd name="connsiteY0" fmla="*/ 0 h 26010"/>
                      <a:gd name="connsiteX1" fmla="*/ 659699 w 3472101"/>
                      <a:gd name="connsiteY1" fmla="*/ 0 h 26010"/>
                      <a:gd name="connsiteX2" fmla="*/ 1354119 w 3472101"/>
                      <a:gd name="connsiteY2" fmla="*/ 0 h 26010"/>
                      <a:gd name="connsiteX3" fmla="*/ 2083261 w 3472101"/>
                      <a:gd name="connsiteY3" fmla="*/ 0 h 26010"/>
                      <a:gd name="connsiteX4" fmla="*/ 2812402 w 3472101"/>
                      <a:gd name="connsiteY4" fmla="*/ 0 h 26010"/>
                      <a:gd name="connsiteX5" fmla="*/ 3472101 w 3472101"/>
                      <a:gd name="connsiteY5" fmla="*/ 0 h 26010"/>
                      <a:gd name="connsiteX6" fmla="*/ 3472101 w 3472101"/>
                      <a:gd name="connsiteY6" fmla="*/ 26010 h 26010"/>
                      <a:gd name="connsiteX7" fmla="*/ 2708239 w 3472101"/>
                      <a:gd name="connsiteY7" fmla="*/ 26010 h 26010"/>
                      <a:gd name="connsiteX8" fmla="*/ 1944377 w 3472101"/>
                      <a:gd name="connsiteY8" fmla="*/ 26010 h 26010"/>
                      <a:gd name="connsiteX9" fmla="*/ 1249956 w 3472101"/>
                      <a:gd name="connsiteY9" fmla="*/ 26010 h 26010"/>
                      <a:gd name="connsiteX10" fmla="*/ 0 w 3472101"/>
                      <a:gd name="connsiteY10" fmla="*/ 26010 h 26010"/>
                      <a:gd name="connsiteX11" fmla="*/ 0 w 3472101"/>
                      <a:gd name="connsiteY11" fmla="*/ 0 h 26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101" h="26010" fill="none" extrusionOk="0">
                        <a:moveTo>
                          <a:pt x="0" y="0"/>
                        </a:moveTo>
                        <a:cubicBezTo>
                          <a:pt x="200558" y="30651"/>
                          <a:pt x="433530" y="7848"/>
                          <a:pt x="659699" y="0"/>
                        </a:cubicBezTo>
                        <a:cubicBezTo>
                          <a:pt x="885868" y="-7848"/>
                          <a:pt x="1050967" y="928"/>
                          <a:pt x="1354119" y="0"/>
                        </a:cubicBezTo>
                        <a:cubicBezTo>
                          <a:pt x="1657271" y="-928"/>
                          <a:pt x="1824951" y="-28691"/>
                          <a:pt x="2083261" y="0"/>
                        </a:cubicBezTo>
                        <a:cubicBezTo>
                          <a:pt x="2341571" y="28691"/>
                          <a:pt x="2471276" y="27266"/>
                          <a:pt x="2812402" y="0"/>
                        </a:cubicBezTo>
                        <a:cubicBezTo>
                          <a:pt x="3153528" y="-27266"/>
                          <a:pt x="3182400" y="8319"/>
                          <a:pt x="3472101" y="0"/>
                        </a:cubicBezTo>
                        <a:cubicBezTo>
                          <a:pt x="3472900" y="7705"/>
                          <a:pt x="3470914" y="15358"/>
                          <a:pt x="3472101" y="26010"/>
                        </a:cubicBezTo>
                        <a:cubicBezTo>
                          <a:pt x="3107402" y="9387"/>
                          <a:pt x="2920318" y="60372"/>
                          <a:pt x="2708239" y="26010"/>
                        </a:cubicBezTo>
                        <a:cubicBezTo>
                          <a:pt x="2496160" y="-8352"/>
                          <a:pt x="2167990" y="4520"/>
                          <a:pt x="1944377" y="26010"/>
                        </a:cubicBezTo>
                        <a:cubicBezTo>
                          <a:pt x="1720764" y="47500"/>
                          <a:pt x="1488704" y="31104"/>
                          <a:pt x="1249956" y="26010"/>
                        </a:cubicBezTo>
                        <a:cubicBezTo>
                          <a:pt x="1011208" y="20916"/>
                          <a:pt x="270981" y="72148"/>
                          <a:pt x="0" y="26010"/>
                        </a:cubicBezTo>
                        <a:cubicBezTo>
                          <a:pt x="-818" y="13868"/>
                          <a:pt x="-23" y="11747"/>
                          <a:pt x="0" y="0"/>
                        </a:cubicBezTo>
                        <a:close/>
                      </a:path>
                      <a:path w="3472101" h="26010" stroke="0" extrusionOk="0">
                        <a:moveTo>
                          <a:pt x="0" y="0"/>
                        </a:moveTo>
                        <a:cubicBezTo>
                          <a:pt x="251532" y="-11046"/>
                          <a:pt x="360068" y="7315"/>
                          <a:pt x="659699" y="0"/>
                        </a:cubicBezTo>
                        <a:cubicBezTo>
                          <a:pt x="959330" y="-7315"/>
                          <a:pt x="1131713" y="23248"/>
                          <a:pt x="1249956" y="0"/>
                        </a:cubicBezTo>
                        <a:cubicBezTo>
                          <a:pt x="1368199" y="-23248"/>
                          <a:pt x="1788315" y="9511"/>
                          <a:pt x="2013819" y="0"/>
                        </a:cubicBezTo>
                        <a:cubicBezTo>
                          <a:pt x="2239323" y="-9511"/>
                          <a:pt x="2382452" y="-30296"/>
                          <a:pt x="2673518" y="0"/>
                        </a:cubicBezTo>
                        <a:cubicBezTo>
                          <a:pt x="2964584" y="30296"/>
                          <a:pt x="3138268" y="-480"/>
                          <a:pt x="3472101" y="0"/>
                        </a:cubicBezTo>
                        <a:cubicBezTo>
                          <a:pt x="3471160" y="6094"/>
                          <a:pt x="3473253" y="19656"/>
                          <a:pt x="3472101" y="26010"/>
                        </a:cubicBezTo>
                        <a:cubicBezTo>
                          <a:pt x="3170744" y="29834"/>
                          <a:pt x="2928866" y="51966"/>
                          <a:pt x="2777681" y="26010"/>
                        </a:cubicBezTo>
                        <a:cubicBezTo>
                          <a:pt x="2626496" y="54"/>
                          <a:pt x="2218820" y="57757"/>
                          <a:pt x="2013819" y="26010"/>
                        </a:cubicBezTo>
                        <a:cubicBezTo>
                          <a:pt x="1808818" y="-5737"/>
                          <a:pt x="1560747" y="6922"/>
                          <a:pt x="1423561" y="26010"/>
                        </a:cubicBezTo>
                        <a:cubicBezTo>
                          <a:pt x="1286375" y="45098"/>
                          <a:pt x="984545" y="5397"/>
                          <a:pt x="729141" y="26010"/>
                        </a:cubicBezTo>
                        <a:cubicBezTo>
                          <a:pt x="473737" y="46623"/>
                          <a:pt x="166357" y="16313"/>
                          <a:pt x="0" y="26010"/>
                        </a:cubicBezTo>
                        <a:cubicBezTo>
                          <a:pt x="1188" y="17646"/>
                          <a:pt x="803" y="95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82C295B4-8801-9080-041F-E9C3EEAE3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6574" y="4084712"/>
            <a:ext cx="3657600" cy="4850791"/>
          </a:xfrm>
        </p:spPr>
        <p:txBody>
          <a:bodyPr anchor="t">
            <a:normAutofit/>
          </a:bodyPr>
          <a:lstStyle/>
          <a:p>
            <a:pPr marL="889000"/>
            <a:r>
              <a:rPr lang="en-US" altLang="it-IT" sz="3200" dirty="0"/>
              <a:t>MS Office</a:t>
            </a:r>
          </a:p>
          <a:p>
            <a:pPr marL="889000"/>
            <a:r>
              <a:rPr lang="en-US" altLang="it-IT" sz="3200" dirty="0"/>
              <a:t>Open Office</a:t>
            </a:r>
          </a:p>
          <a:p>
            <a:pPr marL="889000"/>
            <a:r>
              <a:rPr lang="en-US" altLang="it-IT" sz="3200" dirty="0"/>
              <a:t>Acrobat</a:t>
            </a:r>
          </a:p>
        </p:txBody>
      </p:sp>
      <p:pic>
        <p:nvPicPr>
          <p:cNvPr id="51203" name="Picture 3" descr="Immagine che contiene testo, schermata, software, schermo&#10;&#10;Descrizione generata automaticamente">
            <a:extLst>
              <a:ext uri="{FF2B5EF4-FFF2-40B4-BE49-F238E27FC236}">
                <a16:creationId xmlns:a16="http://schemas.microsoft.com/office/drawing/2014/main" id="{39586300-EEBB-2A05-0BB2-E16E0239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8354" y="2157954"/>
            <a:ext cx="8326356" cy="584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2" name="Rectangle 52231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5" name="Rectangle 1">
            <a:extLst>
              <a:ext uri="{FF2B5EF4-FFF2-40B4-BE49-F238E27FC236}">
                <a16:creationId xmlns:a16="http://schemas.microsoft.com/office/drawing/2014/main" id="{90176996-DADF-E149-E232-D44AE2C64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4080" y="654027"/>
            <a:ext cx="11216640" cy="1428756"/>
          </a:xfrm>
        </p:spPr>
        <p:txBody>
          <a:bodyPr>
            <a:normAutofit/>
          </a:bodyPr>
          <a:lstStyle/>
          <a:p>
            <a:r>
              <a:rPr lang="en-US" altLang="it-IT">
                <a:solidFill>
                  <a:srgbClr val="FFFFFF"/>
                </a:solidFill>
              </a:rPr>
              <a:t>Userland root kit</a:t>
            </a:r>
          </a:p>
        </p:txBody>
      </p:sp>
      <p:sp>
        <p:nvSpPr>
          <p:cNvPr id="52234" name="Rectangle: Rounded Corners 52233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129" y="2258446"/>
            <a:ext cx="11768541" cy="6781696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228" name="Rectangle 2">
            <a:extLst>
              <a:ext uri="{FF2B5EF4-FFF2-40B4-BE49-F238E27FC236}">
                <a16:creationId xmlns:a16="http://schemas.microsoft.com/office/drawing/2014/main" id="{D4F83805-78AE-AD70-9263-A248F00F50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9367995"/>
              </p:ext>
            </p:extLst>
          </p:nvPr>
        </p:nvGraphicFramePr>
        <p:xfrm>
          <a:off x="894080" y="2561295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273" name="Rectangle 53272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2B66ECAC-4962-65C4-E0DA-B9823D83DD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4080" y="519288"/>
            <a:ext cx="5746668" cy="1885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it-IT" sz="4400">
                <a:solidFill>
                  <a:schemeClr val="tx1"/>
                </a:solidFill>
              </a:rPr>
              <a:t>Subverting the Kernel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7AB655FE-1DC4-3B01-F730-861234BCCA60}"/>
              </a:ext>
            </a:extLst>
          </p:cNvPr>
          <p:cNvSpPr>
            <a:spLocks/>
          </p:cNvSpPr>
          <p:nvPr/>
        </p:nvSpPr>
        <p:spPr bwMode="auto">
          <a:xfrm>
            <a:off x="8026400" y="2997200"/>
            <a:ext cx="4445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it-IT" sz="4200">
                <a:solidFill>
                  <a:srgbClr val="6E0500"/>
                </a:solidFill>
                <a:ea typeface="Palatino" pitchFamily="2" charset="77"/>
                <a:cs typeface="Palatino" pitchFamily="2" charset="77"/>
              </a:rPr>
              <a:t>What to hide</a:t>
            </a:r>
          </a:p>
          <a:p>
            <a:pPr>
              <a:spcBef>
                <a:spcPts val="1800"/>
              </a:spcBef>
            </a:pPr>
            <a:endParaRPr lang="en-US" altLang="it-IT" sz="1800">
              <a:solidFill>
                <a:srgbClr val="6E0500"/>
              </a:solidFill>
              <a:ea typeface="Palatino" pitchFamily="2" charset="77"/>
              <a:cs typeface="Palatino" pitchFamily="2" charset="77"/>
            </a:endParaRPr>
          </a:p>
          <a:p>
            <a:pPr>
              <a:spcBef>
                <a:spcPts val="1800"/>
              </a:spcBef>
              <a:buSzPct val="100000"/>
              <a:buFont typeface="Zapf Dingbats" charset="0"/>
              <a:buChar char="➡"/>
            </a:pPr>
            <a:r>
              <a:rPr lang="en-US" altLang="it-IT" sz="4200">
                <a:solidFill>
                  <a:srgbClr val="404040"/>
                </a:solidFill>
                <a:ea typeface="Palatino" pitchFamily="2" charset="77"/>
                <a:cs typeface="Palatino" pitchFamily="2" charset="77"/>
              </a:rPr>
              <a:t>Process</a:t>
            </a:r>
          </a:p>
          <a:p>
            <a:pPr>
              <a:spcBef>
                <a:spcPts val="1800"/>
              </a:spcBef>
              <a:buSzPct val="100000"/>
              <a:buFont typeface="Zapf Dingbats" charset="0"/>
              <a:buChar char="➡"/>
            </a:pPr>
            <a:r>
              <a:rPr lang="en-US" altLang="it-IT" sz="4200">
                <a:solidFill>
                  <a:srgbClr val="404040"/>
                </a:solidFill>
                <a:ea typeface="Palatino" pitchFamily="2" charset="77"/>
                <a:cs typeface="Palatino" pitchFamily="2" charset="77"/>
              </a:rPr>
              <a:t>Files   </a:t>
            </a:r>
          </a:p>
          <a:p>
            <a:pPr>
              <a:spcBef>
                <a:spcPts val="1800"/>
              </a:spcBef>
              <a:buSzPct val="100000"/>
              <a:buFont typeface="Zapf Dingbats" charset="0"/>
              <a:buChar char="➡"/>
            </a:pPr>
            <a:r>
              <a:rPr lang="en-US" altLang="it-IT" sz="4200">
                <a:solidFill>
                  <a:srgbClr val="404040"/>
                </a:solidFill>
                <a:ea typeface="Palatino" pitchFamily="2" charset="77"/>
                <a:cs typeface="Palatino" pitchFamily="2" charset="77"/>
              </a:rPr>
              <a:t>Network traffic  </a:t>
            </a:r>
          </a:p>
          <a:p>
            <a:pPr>
              <a:spcBef>
                <a:spcPts val="1800"/>
              </a:spcBef>
            </a:pPr>
            <a:endParaRPr lang="en-US" altLang="it-IT" sz="4200">
              <a:solidFill>
                <a:srgbClr val="404040"/>
              </a:solidFill>
              <a:ea typeface="Palatino" pitchFamily="2" charset="77"/>
              <a:cs typeface="Palatino" pitchFamily="2" charset="77"/>
            </a:endParaRPr>
          </a:p>
        </p:txBody>
      </p:sp>
      <p:pic>
        <p:nvPicPr>
          <p:cNvPr id="53269" name="Picture 53268">
            <a:extLst>
              <a:ext uri="{FF2B5EF4-FFF2-40B4-BE49-F238E27FC236}">
                <a16:creationId xmlns:a16="http://schemas.microsoft.com/office/drawing/2014/main" id="{AE07CFBB-78AE-12B6-E370-F0F7D1E88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82" r="27795" b="-1"/>
          <a:stretch/>
        </p:blipFill>
        <p:spPr>
          <a:xfrm>
            <a:off x="7062713" y="1842369"/>
            <a:ext cx="5942087" cy="7911231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53275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6347" y="2355409"/>
            <a:ext cx="582507" cy="7766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77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7054" y="835578"/>
            <a:ext cx="3187093" cy="4249456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3253" name="Rectangle 2">
            <a:extLst>
              <a:ext uri="{FF2B5EF4-FFF2-40B4-BE49-F238E27FC236}">
                <a16:creationId xmlns:a16="http://schemas.microsoft.com/office/drawing/2014/main" id="{C358A4AF-0A7D-258E-5A18-5DF206CC42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7543380"/>
              </p:ext>
            </p:extLst>
          </p:nvPr>
        </p:nvGraphicFramePr>
        <p:xfrm>
          <a:off x="894080" y="2596444"/>
          <a:ext cx="5746668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2" name="Rectangle 2151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05" name="Rectangle 1">
            <a:extLst>
              <a:ext uri="{FF2B5EF4-FFF2-40B4-BE49-F238E27FC236}">
                <a16:creationId xmlns:a16="http://schemas.microsoft.com/office/drawing/2014/main" id="{11E36A73-B5D5-1645-245F-CA03CC7218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01562" y="664563"/>
            <a:ext cx="4475386" cy="2919142"/>
          </a:xfrm>
        </p:spPr>
        <p:txBody>
          <a:bodyPr anchor="b">
            <a:normAutofit fontScale="90000"/>
          </a:bodyPr>
          <a:lstStyle/>
          <a:p>
            <a:r>
              <a:rPr lang="en-US" altLang="it-IT" sz="6900"/>
              <a:t>What is a malware ?</a:t>
            </a:r>
          </a:p>
        </p:txBody>
      </p:sp>
      <p:sp>
        <p:nvSpPr>
          <p:cNvPr id="21514" name="Oval 2151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496" y="788127"/>
            <a:ext cx="6125001" cy="816666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E6643BAE-BB6A-924A-0494-3C34C0267D1F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1" r="17595" b="1"/>
          <a:stretch/>
        </p:blipFill>
        <p:spPr bwMode="auto">
          <a:xfrm>
            <a:off x="539112" y="788125"/>
            <a:ext cx="6125002" cy="816666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1953" y="1000787"/>
            <a:ext cx="182949" cy="243933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518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936" y="2222500"/>
            <a:ext cx="168048" cy="224064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EFE7846-BB00-6D2A-4C29-D695D23C4F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01562" y="4253607"/>
            <a:ext cx="4475385" cy="4144174"/>
          </a:xfrm>
        </p:spPr>
        <p:txBody>
          <a:bodyPr anchor="t">
            <a:normAutofit/>
          </a:bodyPr>
          <a:lstStyle/>
          <a:p>
            <a:r>
              <a:rPr lang="en-US" altLang="it-IT" sz="2500">
                <a:solidFill>
                  <a:schemeClr val="tx1">
                    <a:alpha val="80000"/>
                  </a:schemeClr>
                </a:solidFill>
              </a:rPr>
              <a:t>A Malware is a set of instructions that run on your computer and make your system do something that an attacker wants it to do.</a:t>
            </a:r>
          </a:p>
        </p:txBody>
      </p:sp>
      <p:sp>
        <p:nvSpPr>
          <p:cNvPr id="21520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17758" y="8213449"/>
            <a:ext cx="119922" cy="159895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522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58572" y="5147409"/>
            <a:ext cx="0" cy="460619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82B7CBFC-E25E-4EE1-636E-33CBB6588A34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Kernel rootkit</a:t>
            </a:r>
          </a:p>
        </p:txBody>
      </p:sp>
      <p:sp>
        <p:nvSpPr>
          <p:cNvPr id="54274" name="Oval 2">
            <a:extLst>
              <a:ext uri="{FF2B5EF4-FFF2-40B4-BE49-F238E27FC236}">
                <a16:creationId xmlns:a16="http://schemas.microsoft.com/office/drawing/2014/main" id="{33FF4790-AAEC-36B2-3C2D-74E6E12D7801}"/>
              </a:ext>
            </a:extLst>
          </p:cNvPr>
          <p:cNvSpPr>
            <a:spLocks/>
          </p:cNvSpPr>
          <p:nvPr/>
        </p:nvSpPr>
        <p:spPr bwMode="auto">
          <a:xfrm>
            <a:off x="2730500" y="2857500"/>
            <a:ext cx="1270000" cy="1270000"/>
          </a:xfrm>
          <a:prstGeom prst="ellipse">
            <a:avLst/>
          </a:prstGeom>
          <a:solidFill>
            <a:srgbClr val="D9EACA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PS</a:t>
            </a:r>
          </a:p>
        </p:txBody>
      </p:sp>
      <p:sp>
        <p:nvSpPr>
          <p:cNvPr id="54275" name="Line 3">
            <a:extLst>
              <a:ext uri="{FF2B5EF4-FFF2-40B4-BE49-F238E27FC236}">
                <a16:creationId xmlns:a16="http://schemas.microsoft.com/office/drawing/2014/main" id="{2BDFD163-9430-F55D-09F9-70D69A77B74A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651000" y="4786313"/>
            <a:ext cx="9675813" cy="1587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60F28C93-C48C-D431-0FBF-90E3F42A29B0}"/>
              </a:ext>
            </a:extLst>
          </p:cNvPr>
          <p:cNvSpPr>
            <a:spLocks/>
          </p:cNvSpPr>
          <p:nvPr/>
        </p:nvSpPr>
        <p:spPr bwMode="auto">
          <a:xfrm>
            <a:off x="1663700" y="5448300"/>
            <a:ext cx="9677400" cy="1270000"/>
          </a:xfrm>
          <a:prstGeom prst="rect">
            <a:avLst/>
          </a:prstGeom>
          <a:solidFill>
            <a:srgbClr val="3B00A4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KERNEL</a:t>
            </a:r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414E66B0-7E00-2B12-8F0C-603FA885B73E}"/>
              </a:ext>
            </a:extLst>
          </p:cNvPr>
          <p:cNvSpPr>
            <a:spLocks/>
          </p:cNvSpPr>
          <p:nvPr/>
        </p:nvSpPr>
        <p:spPr bwMode="auto">
          <a:xfrm>
            <a:off x="1689100" y="6959600"/>
            <a:ext cx="9652000" cy="2146300"/>
          </a:xfrm>
          <a:prstGeom prst="rect">
            <a:avLst/>
          </a:prstGeom>
          <a:solidFill>
            <a:srgbClr val="9569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Hardware : </a:t>
            </a:r>
          </a:p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HD, keyboard, mouse, NIC, GPU</a:t>
            </a:r>
          </a:p>
        </p:txBody>
      </p:sp>
      <p:sp>
        <p:nvSpPr>
          <p:cNvPr id="54278" name="Oval 6">
            <a:extLst>
              <a:ext uri="{FF2B5EF4-FFF2-40B4-BE49-F238E27FC236}">
                <a16:creationId xmlns:a16="http://schemas.microsoft.com/office/drawing/2014/main" id="{815E3F5E-0756-D502-CFCD-EA82756AF51B}"/>
              </a:ext>
            </a:extLst>
          </p:cNvPr>
          <p:cNvSpPr>
            <a:spLocks/>
          </p:cNvSpPr>
          <p:nvPr/>
        </p:nvSpPr>
        <p:spPr bwMode="auto">
          <a:xfrm>
            <a:off x="6807200" y="2019300"/>
            <a:ext cx="1270000" cy="1270000"/>
          </a:xfrm>
          <a:prstGeom prst="ellipse">
            <a:avLst/>
          </a:prstGeom>
          <a:solidFill>
            <a:srgbClr val="D9EACA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P1</a:t>
            </a:r>
          </a:p>
        </p:txBody>
      </p:sp>
      <p:sp>
        <p:nvSpPr>
          <p:cNvPr id="54279" name="Oval 7">
            <a:extLst>
              <a:ext uri="{FF2B5EF4-FFF2-40B4-BE49-F238E27FC236}">
                <a16:creationId xmlns:a16="http://schemas.microsoft.com/office/drawing/2014/main" id="{9059A689-1148-B7DC-956C-E7162E2040F7}"/>
              </a:ext>
            </a:extLst>
          </p:cNvPr>
          <p:cNvSpPr>
            <a:spLocks/>
          </p:cNvSpPr>
          <p:nvPr/>
        </p:nvSpPr>
        <p:spPr bwMode="auto">
          <a:xfrm>
            <a:off x="8369300" y="2019300"/>
            <a:ext cx="1270000" cy="1270000"/>
          </a:xfrm>
          <a:prstGeom prst="ellipse">
            <a:avLst/>
          </a:prstGeom>
          <a:solidFill>
            <a:srgbClr val="D9EACA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P2</a:t>
            </a:r>
          </a:p>
        </p:txBody>
      </p:sp>
      <p:sp>
        <p:nvSpPr>
          <p:cNvPr id="54280" name="Oval 8">
            <a:extLst>
              <a:ext uri="{FF2B5EF4-FFF2-40B4-BE49-F238E27FC236}">
                <a16:creationId xmlns:a16="http://schemas.microsoft.com/office/drawing/2014/main" id="{205B867D-51F5-60E5-BA03-2CF17EFF4A15}"/>
              </a:ext>
            </a:extLst>
          </p:cNvPr>
          <p:cNvSpPr>
            <a:spLocks/>
          </p:cNvSpPr>
          <p:nvPr/>
        </p:nvSpPr>
        <p:spPr bwMode="auto">
          <a:xfrm>
            <a:off x="6807200" y="3441700"/>
            <a:ext cx="1270000" cy="1270000"/>
          </a:xfrm>
          <a:prstGeom prst="ellipse">
            <a:avLst/>
          </a:prstGeom>
          <a:solidFill>
            <a:srgbClr val="D9EACA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P3</a:t>
            </a:r>
          </a:p>
        </p:txBody>
      </p:sp>
      <p:sp>
        <p:nvSpPr>
          <p:cNvPr id="54281" name="Oval 9">
            <a:extLst>
              <a:ext uri="{FF2B5EF4-FFF2-40B4-BE49-F238E27FC236}">
                <a16:creationId xmlns:a16="http://schemas.microsoft.com/office/drawing/2014/main" id="{483A6AC2-06C5-2D8A-93D8-F22256C902DD}"/>
              </a:ext>
            </a:extLst>
          </p:cNvPr>
          <p:cNvSpPr>
            <a:spLocks/>
          </p:cNvSpPr>
          <p:nvPr/>
        </p:nvSpPr>
        <p:spPr bwMode="auto">
          <a:xfrm>
            <a:off x="8369300" y="3441700"/>
            <a:ext cx="1270000" cy="1270000"/>
          </a:xfrm>
          <a:prstGeom prst="ellipse">
            <a:avLst/>
          </a:prstGeom>
          <a:solidFill>
            <a:srgbClr val="A40800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P3</a:t>
            </a:r>
          </a:p>
        </p:txBody>
      </p:sp>
      <p:sp>
        <p:nvSpPr>
          <p:cNvPr id="54282" name="Rectangle 10">
            <a:extLst>
              <a:ext uri="{FF2B5EF4-FFF2-40B4-BE49-F238E27FC236}">
                <a16:creationId xmlns:a16="http://schemas.microsoft.com/office/drawing/2014/main" id="{2DDB3B7B-FADD-5F83-C839-50D5538E82EB}"/>
              </a:ext>
            </a:extLst>
          </p:cNvPr>
          <p:cNvSpPr>
            <a:spLocks/>
          </p:cNvSpPr>
          <p:nvPr/>
        </p:nvSpPr>
        <p:spPr bwMode="auto">
          <a:xfrm>
            <a:off x="1676400" y="5448300"/>
            <a:ext cx="3467100" cy="774700"/>
          </a:xfrm>
          <a:prstGeom prst="rect">
            <a:avLst/>
          </a:prstGeom>
          <a:solidFill>
            <a:srgbClr val="6E05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rootkit</a:t>
            </a:r>
          </a:p>
        </p:txBody>
      </p:sp>
      <p:sp>
        <p:nvSpPr>
          <p:cNvPr id="54283" name="Line 11">
            <a:extLst>
              <a:ext uri="{FF2B5EF4-FFF2-40B4-BE49-F238E27FC236}">
                <a16:creationId xmlns:a16="http://schemas.microsoft.com/office/drawing/2014/main" id="{F7688028-4A1C-CC1F-E7A2-38EB9BE27362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022600" y="4089400"/>
            <a:ext cx="0" cy="1295400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4284" name="Line 12">
            <a:extLst>
              <a:ext uri="{FF2B5EF4-FFF2-40B4-BE49-F238E27FC236}">
                <a16:creationId xmlns:a16="http://schemas.microsoft.com/office/drawing/2014/main" id="{EEF8F3C2-1781-81FA-4FCB-E90403CBB2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1100" y="4013200"/>
            <a:ext cx="0" cy="1384300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304" name="Rectangle 55303">
            <a:extLst>
              <a:ext uri="{FF2B5EF4-FFF2-40B4-BE49-F238E27FC236}">
                <a16:creationId xmlns:a16="http://schemas.microsoft.com/office/drawing/2014/main" id="{4D1248EE-67D1-4BDE-AB0E-01D7CD8DD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3004800" cy="9753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A6B6F4C7-8BBF-D675-ADCA-AAC3F25A0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5362" y="7105890"/>
            <a:ext cx="11672982" cy="1473396"/>
          </a:xfrm>
        </p:spPr>
        <p:txBody>
          <a:bodyPr anchor="t">
            <a:normAutofit/>
          </a:bodyPr>
          <a:lstStyle/>
          <a:p>
            <a:pPr algn="r"/>
            <a:r>
              <a:rPr lang="en-US" altLang="it-IT" sz="5000"/>
              <a:t>Subverting techniques</a:t>
            </a: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CFB8DB3A-AC95-FCC1-6BB7-F026333A2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7744" y="650238"/>
            <a:ext cx="3340157" cy="5931578"/>
          </a:xfrm>
        </p:spPr>
        <p:txBody>
          <a:bodyPr anchor="b">
            <a:normAutofit/>
          </a:bodyPr>
          <a:lstStyle/>
          <a:p>
            <a:pPr marL="889000" algn="r"/>
            <a:r>
              <a:rPr lang="en-US" altLang="it-IT" sz="2500" dirty="0"/>
              <a:t>Kernel patch</a:t>
            </a:r>
          </a:p>
          <a:p>
            <a:pPr marL="889000" algn="r"/>
            <a:r>
              <a:rPr lang="en-US" altLang="it-IT" sz="2500" dirty="0"/>
              <a:t>Loadable Kernel Module </a:t>
            </a:r>
          </a:p>
          <a:p>
            <a:pPr marL="889000" algn="r"/>
            <a:r>
              <a:rPr lang="en-US" altLang="it-IT" sz="2500" dirty="0"/>
              <a:t>Kernel memory patching (/dev/</a:t>
            </a:r>
            <a:r>
              <a:rPr lang="en-US" altLang="it-IT" sz="2500" dirty="0" err="1"/>
              <a:t>kmem</a:t>
            </a:r>
            <a:r>
              <a:rPr lang="en-US" altLang="it-IT" sz="2500" dirty="0"/>
              <a:t>)</a:t>
            </a:r>
          </a:p>
        </p:txBody>
      </p:sp>
      <p:pic>
        <p:nvPicPr>
          <p:cNvPr id="55300" name="Picture 55299" descr="Microscopic view of cells">
            <a:extLst>
              <a:ext uri="{FF2B5EF4-FFF2-40B4-BE49-F238E27FC236}">
                <a16:creationId xmlns:a16="http://schemas.microsoft.com/office/drawing/2014/main" id="{A5A69AE2-4ADE-C930-BA05-1868B7C26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" r="6030" b="-2"/>
          <a:stretch/>
        </p:blipFill>
        <p:spPr>
          <a:xfrm>
            <a:off x="4307840" y="-612"/>
            <a:ext cx="8209281" cy="6582430"/>
          </a:xfrm>
          <a:prstGeom prst="rect">
            <a:avLst/>
          </a:prstGeom>
        </p:spPr>
      </p:pic>
      <p:sp>
        <p:nvSpPr>
          <p:cNvPr id="55306" name="Rectangle 55305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308" name="Rectangle 55307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07840" y="9103358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066BDCA3-2940-A558-DC41-1AF0731F7681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Windows Kernel</a:t>
            </a:r>
          </a:p>
        </p:txBody>
      </p:sp>
      <p:sp>
        <p:nvSpPr>
          <p:cNvPr id="56322" name="Oval 2">
            <a:extLst>
              <a:ext uri="{FF2B5EF4-FFF2-40B4-BE49-F238E27FC236}">
                <a16:creationId xmlns:a16="http://schemas.microsoft.com/office/drawing/2014/main" id="{658FA446-4ED1-8820-3100-7451AF3134D1}"/>
              </a:ext>
            </a:extLst>
          </p:cNvPr>
          <p:cNvSpPr>
            <a:spLocks/>
          </p:cNvSpPr>
          <p:nvPr/>
        </p:nvSpPr>
        <p:spPr bwMode="auto">
          <a:xfrm>
            <a:off x="1993900" y="2590800"/>
            <a:ext cx="1270000" cy="1270000"/>
          </a:xfrm>
          <a:prstGeom prst="ellipse">
            <a:avLst/>
          </a:prstGeom>
          <a:solidFill>
            <a:srgbClr val="D9EACA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P1</a:t>
            </a:r>
          </a:p>
        </p:txBody>
      </p:sp>
      <p:sp>
        <p:nvSpPr>
          <p:cNvPr id="56323" name="Oval 3">
            <a:extLst>
              <a:ext uri="{FF2B5EF4-FFF2-40B4-BE49-F238E27FC236}">
                <a16:creationId xmlns:a16="http://schemas.microsoft.com/office/drawing/2014/main" id="{8FB95E35-90C2-7DE3-94AA-F7A84B81C932}"/>
              </a:ext>
            </a:extLst>
          </p:cNvPr>
          <p:cNvSpPr>
            <a:spLocks/>
          </p:cNvSpPr>
          <p:nvPr/>
        </p:nvSpPr>
        <p:spPr bwMode="auto">
          <a:xfrm>
            <a:off x="3759200" y="2590800"/>
            <a:ext cx="1270000" cy="1270000"/>
          </a:xfrm>
          <a:prstGeom prst="ellipse">
            <a:avLst/>
          </a:prstGeom>
          <a:solidFill>
            <a:srgbClr val="D9EACA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P2</a:t>
            </a:r>
          </a:p>
        </p:txBody>
      </p:sp>
      <p:sp>
        <p:nvSpPr>
          <p:cNvPr id="56324" name="Oval 4">
            <a:extLst>
              <a:ext uri="{FF2B5EF4-FFF2-40B4-BE49-F238E27FC236}">
                <a16:creationId xmlns:a16="http://schemas.microsoft.com/office/drawing/2014/main" id="{6C3EF1B0-FC12-E751-981F-DE137E185BBD}"/>
              </a:ext>
            </a:extLst>
          </p:cNvPr>
          <p:cNvSpPr>
            <a:spLocks/>
          </p:cNvSpPr>
          <p:nvPr/>
        </p:nvSpPr>
        <p:spPr bwMode="auto">
          <a:xfrm>
            <a:off x="6019800" y="2590800"/>
            <a:ext cx="1270000" cy="1270000"/>
          </a:xfrm>
          <a:prstGeom prst="ellipse">
            <a:avLst/>
          </a:prstGeom>
          <a:solidFill>
            <a:srgbClr val="D9EACA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Pn</a:t>
            </a:r>
          </a:p>
        </p:txBody>
      </p:sp>
      <p:sp>
        <p:nvSpPr>
          <p:cNvPr id="56325" name="Oval 5">
            <a:extLst>
              <a:ext uri="{FF2B5EF4-FFF2-40B4-BE49-F238E27FC236}">
                <a16:creationId xmlns:a16="http://schemas.microsoft.com/office/drawing/2014/main" id="{EE6D2B13-ABD9-FC5F-3268-BADA52C4B597}"/>
              </a:ext>
            </a:extLst>
          </p:cNvPr>
          <p:cNvSpPr>
            <a:spLocks/>
          </p:cNvSpPr>
          <p:nvPr/>
        </p:nvSpPr>
        <p:spPr bwMode="auto">
          <a:xfrm>
            <a:off x="8597900" y="2374900"/>
            <a:ext cx="2501900" cy="1701800"/>
          </a:xfrm>
          <a:prstGeom prst="ellipse">
            <a:avLst/>
          </a:prstGeom>
          <a:solidFill>
            <a:srgbClr val="DA77FE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Csrss.exe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1991E3BC-D908-B0AE-21A4-054F5DF3FD1E}"/>
              </a:ext>
            </a:extLst>
          </p:cNvPr>
          <p:cNvSpPr>
            <a:spLocks/>
          </p:cNvSpPr>
          <p:nvPr/>
        </p:nvSpPr>
        <p:spPr bwMode="auto">
          <a:xfrm>
            <a:off x="825500" y="4292600"/>
            <a:ext cx="7150100" cy="1155700"/>
          </a:xfrm>
          <a:prstGeom prst="rect">
            <a:avLst/>
          </a:prstGeom>
          <a:solidFill>
            <a:srgbClr val="6293FE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Win32 subsystem DLLs</a:t>
            </a:r>
          </a:p>
          <a:p>
            <a:pPr algn="ctr"/>
            <a:r>
              <a:rPr lang="en-US" altLang="it-IT" sz="24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User32.dll, Gdi32.dll and Kernel32.dll</a:t>
            </a:r>
          </a:p>
          <a:p>
            <a:pPr algn="ctr"/>
            <a:endParaRPr lang="en-US" altLang="it-IT" sz="2400">
              <a:solidFill>
                <a:srgbClr val="F0EECF"/>
              </a:solidFill>
              <a:effectLst>
                <a:outerShdw blurRad="38100" dist="38100" dir="2700000" algn="tl">
                  <a:srgbClr val="000000"/>
                </a:outerShdw>
              </a:effectLst>
              <a:ea typeface="Palatino" pitchFamily="2" charset="77"/>
              <a:cs typeface="Palatino" pitchFamily="2" charset="77"/>
            </a:endParaRPr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1F02DA61-7CB4-C8CF-C7F7-5E7265728819}"/>
              </a:ext>
            </a:extLst>
          </p:cNvPr>
          <p:cNvSpPr>
            <a:spLocks/>
          </p:cNvSpPr>
          <p:nvPr/>
        </p:nvSpPr>
        <p:spPr bwMode="auto">
          <a:xfrm>
            <a:off x="8242300" y="4292600"/>
            <a:ext cx="4178300" cy="1155700"/>
          </a:xfrm>
          <a:prstGeom prst="rect">
            <a:avLst/>
          </a:prstGeom>
          <a:solidFill>
            <a:srgbClr val="6293FE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Other Subsytems</a:t>
            </a:r>
          </a:p>
          <a:p>
            <a:pPr algn="ctr"/>
            <a:r>
              <a:rPr lang="en-US" altLang="it-IT" sz="24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(OS/2 Posix)</a:t>
            </a:r>
          </a:p>
        </p:txBody>
      </p:sp>
      <p:sp>
        <p:nvSpPr>
          <p:cNvPr id="56328" name="Rectangle 8">
            <a:extLst>
              <a:ext uri="{FF2B5EF4-FFF2-40B4-BE49-F238E27FC236}">
                <a16:creationId xmlns:a16="http://schemas.microsoft.com/office/drawing/2014/main" id="{DA59AB73-652B-D06B-E3AD-56439C849C5C}"/>
              </a:ext>
            </a:extLst>
          </p:cNvPr>
          <p:cNvSpPr>
            <a:spLocks/>
          </p:cNvSpPr>
          <p:nvPr/>
        </p:nvSpPr>
        <p:spPr bwMode="auto">
          <a:xfrm>
            <a:off x="889000" y="5689600"/>
            <a:ext cx="11557000" cy="673100"/>
          </a:xfrm>
          <a:prstGeom prst="rect">
            <a:avLst/>
          </a:prstGeom>
          <a:solidFill>
            <a:srgbClr val="4A00E6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Ntdll.dll</a:t>
            </a:r>
          </a:p>
        </p:txBody>
      </p:sp>
      <p:sp>
        <p:nvSpPr>
          <p:cNvPr id="56329" name="Line 9">
            <a:extLst>
              <a:ext uri="{FF2B5EF4-FFF2-40B4-BE49-F238E27FC236}">
                <a16:creationId xmlns:a16="http://schemas.microsoft.com/office/drawing/2014/main" id="{90C57663-3F62-254D-8569-B5B66E79573A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813" y="6577013"/>
            <a:ext cx="11507787" cy="26987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6330" name="Rectangle 10">
            <a:extLst>
              <a:ext uri="{FF2B5EF4-FFF2-40B4-BE49-F238E27FC236}">
                <a16:creationId xmlns:a16="http://schemas.microsoft.com/office/drawing/2014/main" id="{3A6F12C2-C537-EE3F-6E85-EBD79686EF61}"/>
              </a:ext>
            </a:extLst>
          </p:cNvPr>
          <p:cNvSpPr>
            <a:spLocks/>
          </p:cNvSpPr>
          <p:nvPr/>
        </p:nvSpPr>
        <p:spPr bwMode="auto">
          <a:xfrm>
            <a:off x="889000" y="6731000"/>
            <a:ext cx="11557000" cy="1270000"/>
          </a:xfrm>
          <a:prstGeom prst="rect">
            <a:avLst/>
          </a:prstGeom>
          <a:solidFill>
            <a:srgbClr val="FD9A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ntoskrnl.exe</a:t>
            </a:r>
          </a:p>
        </p:txBody>
      </p:sp>
      <p:sp>
        <p:nvSpPr>
          <p:cNvPr id="56331" name="Rectangle 11">
            <a:extLst>
              <a:ext uri="{FF2B5EF4-FFF2-40B4-BE49-F238E27FC236}">
                <a16:creationId xmlns:a16="http://schemas.microsoft.com/office/drawing/2014/main" id="{49E50C5F-D272-8125-EC7E-267825B805B8}"/>
              </a:ext>
            </a:extLst>
          </p:cNvPr>
          <p:cNvSpPr>
            <a:spLocks/>
          </p:cNvSpPr>
          <p:nvPr/>
        </p:nvSpPr>
        <p:spPr bwMode="auto">
          <a:xfrm>
            <a:off x="889000" y="8166100"/>
            <a:ext cx="11557000" cy="673100"/>
          </a:xfrm>
          <a:prstGeom prst="rect">
            <a:avLst/>
          </a:prstGeom>
          <a:solidFill>
            <a:srgbClr val="9755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Hardware Abstraction Layer (HAL.dll)</a:t>
            </a:r>
          </a:p>
        </p:txBody>
      </p:sp>
      <p:sp>
        <p:nvSpPr>
          <p:cNvPr id="56332" name="Rectangle 12">
            <a:extLst>
              <a:ext uri="{FF2B5EF4-FFF2-40B4-BE49-F238E27FC236}">
                <a16:creationId xmlns:a16="http://schemas.microsoft.com/office/drawing/2014/main" id="{31534C20-8C92-AEB4-42DB-E8212B533227}"/>
              </a:ext>
            </a:extLst>
          </p:cNvPr>
          <p:cNvSpPr>
            <a:spLocks/>
          </p:cNvSpPr>
          <p:nvPr/>
        </p:nvSpPr>
        <p:spPr bwMode="auto">
          <a:xfrm>
            <a:off x="889000" y="9004300"/>
            <a:ext cx="11557000" cy="673100"/>
          </a:xfrm>
          <a:prstGeom prst="rect">
            <a:avLst/>
          </a:prstGeom>
          <a:solidFill>
            <a:srgbClr val="6446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Hardware</a:t>
            </a:r>
          </a:p>
        </p:txBody>
      </p:sp>
      <p:sp>
        <p:nvSpPr>
          <p:cNvPr id="56333" name="Rectangle 13">
            <a:extLst>
              <a:ext uri="{FF2B5EF4-FFF2-40B4-BE49-F238E27FC236}">
                <a16:creationId xmlns:a16="http://schemas.microsoft.com/office/drawing/2014/main" id="{C6AA20C5-EC8E-F3CA-52A1-DC3B80167860}"/>
              </a:ext>
            </a:extLst>
          </p:cNvPr>
          <p:cNvSpPr>
            <a:spLocks/>
          </p:cNvSpPr>
          <p:nvPr/>
        </p:nvSpPr>
        <p:spPr bwMode="auto">
          <a:xfrm>
            <a:off x="3898900" y="7283450"/>
            <a:ext cx="8445500" cy="660400"/>
          </a:xfrm>
          <a:prstGeom prst="rect">
            <a:avLst/>
          </a:prstGeom>
          <a:solidFill>
            <a:srgbClr val="F6C7D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40404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Underlying kernel</a:t>
            </a:r>
          </a:p>
        </p:txBody>
      </p:sp>
      <p:sp>
        <p:nvSpPr>
          <p:cNvPr id="56334" name="Rectangle 14">
            <a:extLst>
              <a:ext uri="{FF2B5EF4-FFF2-40B4-BE49-F238E27FC236}">
                <a16:creationId xmlns:a16="http://schemas.microsoft.com/office/drawing/2014/main" id="{A3AFDF3C-B77E-843D-FE05-531771C4D6D4}"/>
              </a:ext>
            </a:extLst>
          </p:cNvPr>
          <p:cNvSpPr>
            <a:spLocks/>
          </p:cNvSpPr>
          <p:nvPr/>
        </p:nvSpPr>
        <p:spPr bwMode="auto">
          <a:xfrm>
            <a:off x="3911600" y="6769100"/>
            <a:ext cx="8445500" cy="622300"/>
          </a:xfrm>
          <a:prstGeom prst="rect">
            <a:avLst/>
          </a:prstGeom>
          <a:solidFill>
            <a:srgbClr val="FEFDD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40404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Executive</a:t>
            </a:r>
          </a:p>
        </p:txBody>
      </p:sp>
      <p:sp>
        <p:nvSpPr>
          <p:cNvPr id="56335" name="Freeform 15">
            <a:extLst>
              <a:ext uri="{FF2B5EF4-FFF2-40B4-BE49-F238E27FC236}">
                <a16:creationId xmlns:a16="http://schemas.microsoft.com/office/drawing/2014/main" id="{D87ED04E-9A8D-3944-B466-7B48941B4907}"/>
              </a:ext>
            </a:extLst>
          </p:cNvPr>
          <p:cNvSpPr>
            <a:spLocks/>
          </p:cNvSpPr>
          <p:nvPr/>
        </p:nvSpPr>
        <p:spPr bwMode="auto">
          <a:xfrm>
            <a:off x="2311400" y="3759200"/>
            <a:ext cx="495300" cy="647700"/>
          </a:xfrm>
          <a:custGeom>
            <a:avLst/>
            <a:gdLst>
              <a:gd name="T0" fmla="*/ 0 w 21600"/>
              <a:gd name="T1" fmla="*/ 0 h 21600"/>
              <a:gd name="T2" fmla="*/ 13292 w 21600"/>
              <a:gd name="T3" fmla="*/ 21600 h 21600"/>
              <a:gd name="T4" fmla="*/ 21600 w 21600"/>
              <a:gd name="T5" fmla="*/ 21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3292" y="21600"/>
                </a:lnTo>
                <a:lnTo>
                  <a:pt x="21600" y="2118"/>
                </a:lnTo>
              </a:path>
            </a:pathLst>
          </a:custGeom>
          <a:noFill/>
          <a:ln w="50800" cap="flat">
            <a:solidFill>
              <a:srgbClr val="40404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6336" name="Line 16">
            <a:extLst>
              <a:ext uri="{FF2B5EF4-FFF2-40B4-BE49-F238E27FC236}">
                <a16:creationId xmlns:a16="http://schemas.microsoft.com/office/drawing/2014/main" id="{249EFC65-FFAA-E739-8251-9DE7D4515ADD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279900" y="3835400"/>
            <a:ext cx="25400" cy="3302000"/>
          </a:xfrm>
          <a:prstGeom prst="line">
            <a:avLst/>
          </a:prstGeom>
          <a:noFill/>
          <a:ln w="50800" cap="flat">
            <a:solidFill>
              <a:srgbClr val="40404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6337" name="Freeform 17">
            <a:extLst>
              <a:ext uri="{FF2B5EF4-FFF2-40B4-BE49-F238E27FC236}">
                <a16:creationId xmlns:a16="http://schemas.microsoft.com/office/drawing/2014/main" id="{C1332DAE-42CD-A53D-6296-2105194E4FE4}"/>
              </a:ext>
            </a:extLst>
          </p:cNvPr>
          <p:cNvSpPr>
            <a:spLocks/>
          </p:cNvSpPr>
          <p:nvPr/>
        </p:nvSpPr>
        <p:spPr bwMode="auto">
          <a:xfrm>
            <a:off x="6578600" y="3708400"/>
            <a:ext cx="2324100" cy="723900"/>
          </a:xfrm>
          <a:custGeom>
            <a:avLst/>
            <a:gdLst>
              <a:gd name="T0" fmla="*/ 0 w 21600"/>
              <a:gd name="T1" fmla="*/ 3411 h 21600"/>
              <a:gd name="T2" fmla="*/ 7554 w 21600"/>
              <a:gd name="T3" fmla="*/ 2160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3411"/>
                </a:moveTo>
                <a:lnTo>
                  <a:pt x="7554" y="21600"/>
                </a:lnTo>
                <a:lnTo>
                  <a:pt x="21600" y="0"/>
                </a:lnTo>
              </a:path>
            </a:pathLst>
          </a:custGeom>
          <a:noFill/>
          <a:ln w="50800" cap="flat">
            <a:solidFill>
              <a:srgbClr val="40404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62F78C75-25EC-455E-8DAC-C41C5619E98D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Kernel Device driver</a:t>
            </a:r>
          </a:p>
        </p:txBody>
      </p:sp>
      <p:sp>
        <p:nvSpPr>
          <p:cNvPr id="58370" name="Oval 2">
            <a:extLst>
              <a:ext uri="{FF2B5EF4-FFF2-40B4-BE49-F238E27FC236}">
                <a16:creationId xmlns:a16="http://schemas.microsoft.com/office/drawing/2014/main" id="{9FBE3D5C-6F13-4F1E-4F35-9E454B6488C4}"/>
              </a:ext>
            </a:extLst>
          </p:cNvPr>
          <p:cNvSpPr>
            <a:spLocks/>
          </p:cNvSpPr>
          <p:nvPr/>
        </p:nvSpPr>
        <p:spPr bwMode="auto">
          <a:xfrm>
            <a:off x="4914900" y="2298700"/>
            <a:ext cx="1270000" cy="1270000"/>
          </a:xfrm>
          <a:prstGeom prst="ellipse">
            <a:avLst/>
          </a:prstGeom>
          <a:solidFill>
            <a:srgbClr val="D9EACA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P2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02DFFFAA-FBFF-5A22-3393-5C5181C3EA92}"/>
              </a:ext>
            </a:extLst>
          </p:cNvPr>
          <p:cNvSpPr>
            <a:spLocks/>
          </p:cNvSpPr>
          <p:nvPr/>
        </p:nvSpPr>
        <p:spPr bwMode="auto">
          <a:xfrm>
            <a:off x="800100" y="3822700"/>
            <a:ext cx="10439400" cy="787400"/>
          </a:xfrm>
          <a:prstGeom prst="rect">
            <a:avLst/>
          </a:prstGeom>
          <a:solidFill>
            <a:srgbClr val="6293FE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Win32 subsystem DLLs</a:t>
            </a:r>
          </a:p>
          <a:p>
            <a:pPr algn="ctr"/>
            <a:endParaRPr lang="en-US" altLang="it-IT" sz="2400">
              <a:solidFill>
                <a:srgbClr val="F0EECF"/>
              </a:solidFill>
              <a:effectLst>
                <a:outerShdw blurRad="38100" dist="38100" dir="2700000" algn="tl">
                  <a:srgbClr val="000000"/>
                </a:outerShdw>
              </a:effectLst>
              <a:ea typeface="Palatino" pitchFamily="2" charset="77"/>
              <a:cs typeface="Palatino" pitchFamily="2" charset="77"/>
            </a:endParaRP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B39E0FF1-0D4C-CDB9-2FF2-A19CC83D45E0}"/>
              </a:ext>
            </a:extLst>
          </p:cNvPr>
          <p:cNvSpPr>
            <a:spLocks/>
          </p:cNvSpPr>
          <p:nvPr/>
        </p:nvSpPr>
        <p:spPr bwMode="auto">
          <a:xfrm>
            <a:off x="787400" y="4737100"/>
            <a:ext cx="11557000" cy="673100"/>
          </a:xfrm>
          <a:prstGeom prst="rect">
            <a:avLst/>
          </a:prstGeom>
          <a:solidFill>
            <a:srgbClr val="4A00E6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Ntdll.dll</a:t>
            </a:r>
          </a:p>
        </p:txBody>
      </p:sp>
      <p:sp>
        <p:nvSpPr>
          <p:cNvPr id="58373" name="Line 5">
            <a:extLst>
              <a:ext uri="{FF2B5EF4-FFF2-40B4-BE49-F238E27FC236}">
                <a16:creationId xmlns:a16="http://schemas.microsoft.com/office/drawing/2014/main" id="{E140A75F-BC31-5745-0A78-622D846060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213" y="5776913"/>
            <a:ext cx="11507787" cy="26987"/>
          </a:xfrm>
          <a:prstGeom prst="line">
            <a:avLst/>
          </a:prstGeom>
          <a:noFill/>
          <a:ln w="1905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0627764E-AC04-15BE-F831-393DF32499CC}"/>
              </a:ext>
            </a:extLst>
          </p:cNvPr>
          <p:cNvSpPr>
            <a:spLocks/>
          </p:cNvSpPr>
          <p:nvPr/>
        </p:nvSpPr>
        <p:spPr bwMode="auto">
          <a:xfrm>
            <a:off x="787400" y="6096000"/>
            <a:ext cx="11557000" cy="3606800"/>
          </a:xfrm>
          <a:prstGeom prst="rect">
            <a:avLst/>
          </a:prstGeom>
          <a:solidFill>
            <a:srgbClr val="FD9A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ntoskrnl.exe</a:t>
            </a:r>
          </a:p>
        </p:txBody>
      </p:sp>
      <p:sp>
        <p:nvSpPr>
          <p:cNvPr id="58375" name="Rectangle 7">
            <a:extLst>
              <a:ext uri="{FF2B5EF4-FFF2-40B4-BE49-F238E27FC236}">
                <a16:creationId xmlns:a16="http://schemas.microsoft.com/office/drawing/2014/main" id="{DD5D0BFC-B11D-15FB-44F3-634A36F5786D}"/>
              </a:ext>
            </a:extLst>
          </p:cNvPr>
          <p:cNvSpPr>
            <a:spLocks/>
          </p:cNvSpPr>
          <p:nvPr/>
        </p:nvSpPr>
        <p:spPr bwMode="auto">
          <a:xfrm>
            <a:off x="3810000" y="8655050"/>
            <a:ext cx="8445500" cy="939800"/>
          </a:xfrm>
          <a:prstGeom prst="rect">
            <a:avLst/>
          </a:prstGeom>
          <a:solidFill>
            <a:srgbClr val="F6C7D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40404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8376" name="Rectangle 8">
            <a:extLst>
              <a:ext uri="{FF2B5EF4-FFF2-40B4-BE49-F238E27FC236}">
                <a16:creationId xmlns:a16="http://schemas.microsoft.com/office/drawing/2014/main" id="{6E1A39CE-7C13-F623-E9A3-66582CE023E6}"/>
              </a:ext>
            </a:extLst>
          </p:cNvPr>
          <p:cNvSpPr>
            <a:spLocks/>
          </p:cNvSpPr>
          <p:nvPr/>
        </p:nvSpPr>
        <p:spPr bwMode="auto">
          <a:xfrm>
            <a:off x="3810000" y="6235700"/>
            <a:ext cx="8445500" cy="2463800"/>
          </a:xfrm>
          <a:prstGeom prst="rect">
            <a:avLst/>
          </a:prstGeom>
          <a:solidFill>
            <a:srgbClr val="FEFDD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40404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8377" name="Line 9">
            <a:extLst>
              <a:ext uri="{FF2B5EF4-FFF2-40B4-BE49-F238E27FC236}">
                <a16:creationId xmlns:a16="http://schemas.microsoft.com/office/drawing/2014/main" id="{605E6566-14E2-1125-8CA0-52102D904DC0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549900" y="3530600"/>
            <a:ext cx="12700" cy="2844800"/>
          </a:xfrm>
          <a:prstGeom prst="line">
            <a:avLst/>
          </a:prstGeom>
          <a:noFill/>
          <a:ln w="50800" cap="flat">
            <a:solidFill>
              <a:srgbClr val="40404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8378" name="Rectangle 10">
            <a:extLst>
              <a:ext uri="{FF2B5EF4-FFF2-40B4-BE49-F238E27FC236}">
                <a16:creationId xmlns:a16="http://schemas.microsoft.com/office/drawing/2014/main" id="{3CCAA112-FA72-BE6A-66B8-55263983870B}"/>
              </a:ext>
            </a:extLst>
          </p:cNvPr>
          <p:cNvSpPr>
            <a:spLocks/>
          </p:cNvSpPr>
          <p:nvPr/>
        </p:nvSpPr>
        <p:spPr bwMode="auto">
          <a:xfrm>
            <a:off x="4559300" y="6337300"/>
            <a:ext cx="2006600" cy="469900"/>
          </a:xfrm>
          <a:prstGeom prst="rect">
            <a:avLst/>
          </a:prstGeom>
          <a:solidFill>
            <a:srgbClr val="008040"/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18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Interrupt Hook</a:t>
            </a:r>
          </a:p>
        </p:txBody>
      </p:sp>
      <p:sp>
        <p:nvSpPr>
          <p:cNvPr id="58379" name="Rectangle 11">
            <a:extLst>
              <a:ext uri="{FF2B5EF4-FFF2-40B4-BE49-F238E27FC236}">
                <a16:creationId xmlns:a16="http://schemas.microsoft.com/office/drawing/2014/main" id="{FDFF2CE6-A320-1448-C28F-A4C612CBD36F}"/>
              </a:ext>
            </a:extLst>
          </p:cNvPr>
          <p:cNvSpPr>
            <a:spLocks/>
          </p:cNvSpPr>
          <p:nvPr/>
        </p:nvSpPr>
        <p:spPr bwMode="auto">
          <a:xfrm>
            <a:off x="4089400" y="6807200"/>
            <a:ext cx="2476500" cy="1155700"/>
          </a:xfrm>
          <a:prstGeom prst="rect">
            <a:avLst/>
          </a:prstGeom>
          <a:solidFill>
            <a:srgbClr val="2B4714"/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18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System service dispatcher</a:t>
            </a:r>
          </a:p>
        </p:txBody>
      </p:sp>
      <p:sp>
        <p:nvSpPr>
          <p:cNvPr id="58380" name="Rectangle 12">
            <a:extLst>
              <a:ext uri="{FF2B5EF4-FFF2-40B4-BE49-F238E27FC236}">
                <a16:creationId xmlns:a16="http://schemas.microsoft.com/office/drawing/2014/main" id="{77B53EE6-6127-36F2-8200-EEF6FE612BFE}"/>
              </a:ext>
            </a:extLst>
          </p:cNvPr>
          <p:cNvSpPr>
            <a:spLocks/>
          </p:cNvSpPr>
          <p:nvPr/>
        </p:nvSpPr>
        <p:spPr bwMode="auto">
          <a:xfrm>
            <a:off x="7429500" y="6324600"/>
            <a:ext cx="2476500" cy="1689100"/>
          </a:xfrm>
          <a:prstGeom prst="rect">
            <a:avLst/>
          </a:prstGeom>
          <a:solidFill>
            <a:srgbClr val="2B4714"/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18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System service dispatch table</a:t>
            </a:r>
          </a:p>
        </p:txBody>
      </p:sp>
      <p:sp>
        <p:nvSpPr>
          <p:cNvPr id="58381" name="Rectangle 13">
            <a:extLst>
              <a:ext uri="{FF2B5EF4-FFF2-40B4-BE49-F238E27FC236}">
                <a16:creationId xmlns:a16="http://schemas.microsoft.com/office/drawing/2014/main" id="{E34137A2-8696-4CB1-C6AC-D007917C7BE1}"/>
              </a:ext>
            </a:extLst>
          </p:cNvPr>
          <p:cNvSpPr>
            <a:spLocks/>
          </p:cNvSpPr>
          <p:nvPr/>
        </p:nvSpPr>
        <p:spPr bwMode="auto">
          <a:xfrm>
            <a:off x="3822700" y="8661400"/>
            <a:ext cx="3378200" cy="927100"/>
          </a:xfrm>
          <a:prstGeom prst="rect">
            <a:avLst/>
          </a:prstGeom>
          <a:solidFill>
            <a:srgbClr val="4900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14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Driver Overwriting functions</a:t>
            </a:r>
          </a:p>
        </p:txBody>
      </p:sp>
      <p:sp>
        <p:nvSpPr>
          <p:cNvPr id="58382" name="Rectangle 14">
            <a:extLst>
              <a:ext uri="{FF2B5EF4-FFF2-40B4-BE49-F238E27FC236}">
                <a16:creationId xmlns:a16="http://schemas.microsoft.com/office/drawing/2014/main" id="{1EF6F720-2E53-B592-52A8-0EF86C5A37EA}"/>
              </a:ext>
            </a:extLst>
          </p:cNvPr>
          <p:cNvSpPr>
            <a:spLocks/>
          </p:cNvSpPr>
          <p:nvPr/>
        </p:nvSpPr>
        <p:spPr bwMode="auto">
          <a:xfrm>
            <a:off x="7200900" y="8661400"/>
            <a:ext cx="3543300" cy="927100"/>
          </a:xfrm>
          <a:prstGeom prst="rect">
            <a:avLst/>
          </a:prstGeom>
          <a:solidFill>
            <a:srgbClr val="4900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14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Driver Replacing Functions</a:t>
            </a:r>
          </a:p>
        </p:txBody>
      </p:sp>
      <p:sp>
        <p:nvSpPr>
          <p:cNvPr id="58383" name="Line 15">
            <a:extLst>
              <a:ext uri="{FF2B5EF4-FFF2-40B4-BE49-F238E27FC236}">
                <a16:creationId xmlns:a16="http://schemas.microsoft.com/office/drawing/2014/main" id="{0F0383C8-D060-CD7C-0D49-0EA63EBBEEC8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6591300" y="7453313"/>
            <a:ext cx="812800" cy="14287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8384" name="Rectangle 16">
            <a:extLst>
              <a:ext uri="{FF2B5EF4-FFF2-40B4-BE49-F238E27FC236}">
                <a16:creationId xmlns:a16="http://schemas.microsoft.com/office/drawing/2014/main" id="{F2A22472-FEC1-9739-9B5E-D8F0589E5DDE}"/>
              </a:ext>
            </a:extLst>
          </p:cNvPr>
          <p:cNvSpPr>
            <a:spLocks/>
          </p:cNvSpPr>
          <p:nvPr/>
        </p:nvSpPr>
        <p:spPr bwMode="auto">
          <a:xfrm>
            <a:off x="7416800" y="8013700"/>
            <a:ext cx="2501900" cy="533400"/>
          </a:xfrm>
          <a:prstGeom prst="rect">
            <a:avLst/>
          </a:prstGeom>
          <a:solidFill>
            <a:srgbClr val="4900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14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New pointer</a:t>
            </a:r>
          </a:p>
        </p:txBody>
      </p:sp>
      <p:sp>
        <p:nvSpPr>
          <p:cNvPr id="58385" name="Freeform 17">
            <a:extLst>
              <a:ext uri="{FF2B5EF4-FFF2-40B4-BE49-F238E27FC236}">
                <a16:creationId xmlns:a16="http://schemas.microsoft.com/office/drawing/2014/main" id="{DDF4788E-6797-AB9D-C90C-35787FCA99DA}"/>
              </a:ext>
            </a:extLst>
          </p:cNvPr>
          <p:cNvSpPr>
            <a:spLocks/>
          </p:cNvSpPr>
          <p:nvPr/>
        </p:nvSpPr>
        <p:spPr bwMode="auto">
          <a:xfrm>
            <a:off x="9893300" y="7035800"/>
            <a:ext cx="793750" cy="1625600"/>
          </a:xfrm>
          <a:custGeom>
            <a:avLst/>
            <a:gdLst>
              <a:gd name="T0" fmla="*/ 0 w 10907"/>
              <a:gd name="T1" fmla="*/ 0 h 21600"/>
              <a:gd name="T2" fmla="*/ 4006 w 10907"/>
              <a:gd name="T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907" h="21600">
                <a:moveTo>
                  <a:pt x="0" y="0"/>
                </a:moveTo>
                <a:cubicBezTo>
                  <a:pt x="0" y="0"/>
                  <a:pt x="21600" y="4556"/>
                  <a:pt x="4006" y="21600"/>
                </a:cubicBezTo>
              </a:path>
            </a:pathLst>
          </a:custGeom>
          <a:noFill/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8386" name="Oval 18">
            <a:extLst>
              <a:ext uri="{FF2B5EF4-FFF2-40B4-BE49-F238E27FC236}">
                <a16:creationId xmlns:a16="http://schemas.microsoft.com/office/drawing/2014/main" id="{6A2408F6-593F-5157-5071-4A239E31C166}"/>
              </a:ext>
            </a:extLst>
          </p:cNvPr>
          <p:cNvSpPr>
            <a:spLocks/>
          </p:cNvSpPr>
          <p:nvPr/>
        </p:nvSpPr>
        <p:spPr bwMode="auto">
          <a:xfrm>
            <a:off x="3581400" y="8496300"/>
            <a:ext cx="508000" cy="520700"/>
          </a:xfrm>
          <a:prstGeom prst="ellipse">
            <a:avLst/>
          </a:prstGeom>
          <a:solidFill>
            <a:srgbClr val="FE4940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18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A</a:t>
            </a:r>
          </a:p>
        </p:txBody>
      </p:sp>
      <p:sp>
        <p:nvSpPr>
          <p:cNvPr id="58387" name="Oval 19">
            <a:extLst>
              <a:ext uri="{FF2B5EF4-FFF2-40B4-BE49-F238E27FC236}">
                <a16:creationId xmlns:a16="http://schemas.microsoft.com/office/drawing/2014/main" id="{041E1F1B-FF0B-64A4-FD86-2D3E82F2A827}"/>
              </a:ext>
            </a:extLst>
          </p:cNvPr>
          <p:cNvSpPr>
            <a:spLocks/>
          </p:cNvSpPr>
          <p:nvPr/>
        </p:nvSpPr>
        <p:spPr bwMode="auto">
          <a:xfrm>
            <a:off x="6286500" y="6032500"/>
            <a:ext cx="508000" cy="520700"/>
          </a:xfrm>
          <a:prstGeom prst="ellipse">
            <a:avLst/>
          </a:prstGeom>
          <a:solidFill>
            <a:srgbClr val="FE4940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18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C</a:t>
            </a:r>
          </a:p>
        </p:txBody>
      </p:sp>
      <p:sp>
        <p:nvSpPr>
          <p:cNvPr id="58388" name="Oval 20">
            <a:extLst>
              <a:ext uri="{FF2B5EF4-FFF2-40B4-BE49-F238E27FC236}">
                <a16:creationId xmlns:a16="http://schemas.microsoft.com/office/drawing/2014/main" id="{B80A02FB-EF98-6283-7C67-5312D8952221}"/>
              </a:ext>
            </a:extLst>
          </p:cNvPr>
          <p:cNvSpPr>
            <a:spLocks/>
          </p:cNvSpPr>
          <p:nvPr/>
        </p:nvSpPr>
        <p:spPr bwMode="auto">
          <a:xfrm>
            <a:off x="9601200" y="8153400"/>
            <a:ext cx="508000" cy="520700"/>
          </a:xfrm>
          <a:prstGeom prst="ellipse">
            <a:avLst/>
          </a:prstGeom>
          <a:solidFill>
            <a:srgbClr val="FE4940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18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B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430" name="Rectangle 6042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17" name="Rectangle 1">
            <a:extLst>
              <a:ext uri="{FF2B5EF4-FFF2-40B4-BE49-F238E27FC236}">
                <a16:creationId xmlns:a16="http://schemas.microsoft.com/office/drawing/2014/main" id="{45160B3E-16A3-C35B-51F6-DF0E12A8B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2910" y="-523800"/>
            <a:ext cx="5601403" cy="2570390"/>
          </a:xfrm>
        </p:spPr>
        <p:txBody>
          <a:bodyPr>
            <a:normAutofit/>
          </a:bodyPr>
          <a:lstStyle/>
          <a:p>
            <a:r>
              <a:rPr lang="en-US" altLang="it-IT" dirty="0"/>
              <a:t>MBR/</a:t>
            </a:r>
            <a:r>
              <a:rPr lang="en-US" altLang="it-IT" dirty="0" err="1"/>
              <a:t>Bootkit</a:t>
            </a:r>
            <a:endParaRPr lang="en-US" altLang="it-IT" dirty="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46DCC776-50CC-A268-09FD-DA0D993F02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9136" y="2860576"/>
            <a:ext cx="5466225" cy="5466548"/>
          </a:xfrm>
        </p:spPr>
        <p:txBody>
          <a:bodyPr>
            <a:normAutofit fontScale="92500"/>
          </a:bodyPr>
          <a:lstStyle/>
          <a:p>
            <a:r>
              <a:rPr lang="en-US" altLang="it-IT" sz="4000" dirty="0" err="1"/>
              <a:t>Bootkits</a:t>
            </a:r>
            <a:r>
              <a:rPr lang="en-US" altLang="it-IT" sz="4000" dirty="0"/>
              <a:t> can be used to avoid all protections of an OS, because OS consider that the system was in trusted stated at the moment the OS boot loader took control</a:t>
            </a:r>
            <a:r>
              <a:rPr lang="en-US" altLang="it-IT" sz="2500" dirty="0"/>
              <a:t>.</a:t>
            </a:r>
          </a:p>
        </p:txBody>
      </p:sp>
      <p:pic>
        <p:nvPicPr>
          <p:cNvPr id="60431" name="Picture 60419" descr="Person pressing button">
            <a:extLst>
              <a:ext uri="{FF2B5EF4-FFF2-40B4-BE49-F238E27FC236}">
                <a16:creationId xmlns:a16="http://schemas.microsoft.com/office/drawing/2014/main" id="{62282F19-3263-4F41-E65D-97ED02006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77" r="29695" b="-1"/>
          <a:stretch/>
        </p:blipFill>
        <p:spPr>
          <a:xfrm>
            <a:off x="6644496" y="10"/>
            <a:ext cx="6360304" cy="97535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B9903C9B-9E1F-62EB-16F2-7933DF4ED0AF}"/>
              </a:ext>
            </a:extLst>
          </p:cNvPr>
          <p:cNvSpPr>
            <a:spLocks/>
          </p:cNvSpPr>
          <p:nvPr/>
        </p:nvSpPr>
        <p:spPr bwMode="auto">
          <a:xfrm>
            <a:off x="1993900" y="2857500"/>
            <a:ext cx="1536700" cy="736600"/>
          </a:xfrm>
          <a:prstGeom prst="rect">
            <a:avLst/>
          </a:prstGeom>
          <a:solidFill>
            <a:schemeClr val="accent1"/>
          </a:solidFill>
          <a:ln w="127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C0C0C0"/>
                  </a:outerShdw>
                </a:effectLst>
                <a:ea typeface="Palatino" pitchFamily="2" charset="77"/>
                <a:cs typeface="Palatino" pitchFamily="2" charset="77"/>
              </a:rPr>
              <a:t>BIOS</a:t>
            </a: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83DFA659-C9C7-0DF8-1B64-460341D646D6}"/>
              </a:ext>
            </a:extLst>
          </p:cNvPr>
          <p:cNvSpPr>
            <a:spLocks/>
          </p:cNvSpPr>
          <p:nvPr/>
        </p:nvSpPr>
        <p:spPr bwMode="auto">
          <a:xfrm>
            <a:off x="4546600" y="2857500"/>
            <a:ext cx="1536700" cy="736600"/>
          </a:xfrm>
          <a:prstGeom prst="rect">
            <a:avLst/>
          </a:prstGeom>
          <a:solidFill>
            <a:srgbClr val="C2E5A6"/>
          </a:solidFill>
          <a:ln w="127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MBR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0EC2826-6427-66C0-EA24-5313851F791F}"/>
              </a:ext>
            </a:extLst>
          </p:cNvPr>
          <p:cNvSpPr>
            <a:spLocks/>
          </p:cNvSpPr>
          <p:nvPr/>
        </p:nvSpPr>
        <p:spPr bwMode="auto">
          <a:xfrm>
            <a:off x="7048500" y="2857500"/>
            <a:ext cx="1536700" cy="736600"/>
          </a:xfrm>
          <a:prstGeom prst="rect">
            <a:avLst/>
          </a:prstGeom>
          <a:solidFill>
            <a:srgbClr val="C2E5A6"/>
          </a:solidFill>
          <a:ln w="127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VBS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5526ECB7-564D-0F56-7AD9-D4BA7A229638}"/>
              </a:ext>
            </a:extLst>
          </p:cNvPr>
          <p:cNvSpPr>
            <a:spLocks/>
          </p:cNvSpPr>
          <p:nvPr/>
        </p:nvSpPr>
        <p:spPr bwMode="auto">
          <a:xfrm>
            <a:off x="9347200" y="2870200"/>
            <a:ext cx="1536700" cy="2705100"/>
          </a:xfrm>
          <a:prstGeom prst="rect">
            <a:avLst/>
          </a:prstGeom>
          <a:solidFill>
            <a:srgbClr val="C2E5A6"/>
          </a:solidFill>
          <a:ln w="127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NT</a:t>
            </a:r>
          </a:p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Boot</a:t>
            </a:r>
          </a:p>
          <a:p>
            <a:pPr algn="ctr"/>
            <a:r>
              <a:rPr lang="en-US" altLang="it-IT" sz="40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Sector</a:t>
            </a:r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0EC22160-E008-84AD-FB27-B7331E1AFD4E}"/>
              </a:ext>
            </a:extLst>
          </p:cNvPr>
          <p:cNvSpPr>
            <a:spLocks/>
          </p:cNvSpPr>
          <p:nvPr/>
        </p:nvSpPr>
        <p:spPr bwMode="auto">
          <a:xfrm>
            <a:off x="5740400" y="4800600"/>
            <a:ext cx="2921000" cy="736600"/>
          </a:xfrm>
          <a:prstGeom prst="rect">
            <a:avLst/>
          </a:prstGeom>
          <a:solidFill>
            <a:srgbClr val="FFB79B"/>
          </a:solidFill>
          <a:ln w="127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24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BOOTMGR.EXE</a:t>
            </a:r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9335E9A0-0B96-A473-3A10-32D416596B21}"/>
              </a:ext>
            </a:extLst>
          </p:cNvPr>
          <p:cNvSpPr>
            <a:spLocks/>
          </p:cNvSpPr>
          <p:nvPr/>
        </p:nvSpPr>
        <p:spPr bwMode="auto">
          <a:xfrm>
            <a:off x="1993900" y="4800600"/>
            <a:ext cx="3009900" cy="736600"/>
          </a:xfrm>
          <a:prstGeom prst="rect">
            <a:avLst/>
          </a:prstGeom>
          <a:solidFill>
            <a:srgbClr val="CADBFE"/>
          </a:solidFill>
          <a:ln w="127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280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WINLOAD.EXE</a:t>
            </a:r>
          </a:p>
        </p:txBody>
      </p:sp>
      <p:sp>
        <p:nvSpPr>
          <p:cNvPr id="61447" name="Rectangle 7">
            <a:extLst>
              <a:ext uri="{FF2B5EF4-FFF2-40B4-BE49-F238E27FC236}">
                <a16:creationId xmlns:a16="http://schemas.microsoft.com/office/drawing/2014/main" id="{73079EB0-CD3A-AAEB-498C-DA73AFCC2A54}"/>
              </a:ext>
            </a:extLst>
          </p:cNvPr>
          <p:cNvSpPr>
            <a:spLocks/>
          </p:cNvSpPr>
          <p:nvPr/>
        </p:nvSpPr>
        <p:spPr bwMode="auto">
          <a:xfrm>
            <a:off x="1993900" y="6426200"/>
            <a:ext cx="9004300" cy="736600"/>
          </a:xfrm>
          <a:prstGeom prst="rect">
            <a:avLst/>
          </a:prstGeom>
          <a:solidFill>
            <a:srgbClr val="CADBFE"/>
          </a:solidFill>
          <a:ln w="127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 dirty="0"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Windows  kernel HAL.DLL</a:t>
            </a:r>
          </a:p>
        </p:txBody>
      </p:sp>
      <p:sp>
        <p:nvSpPr>
          <p:cNvPr id="61448" name="Line 8">
            <a:extLst>
              <a:ext uri="{FF2B5EF4-FFF2-40B4-BE49-F238E27FC236}">
                <a16:creationId xmlns:a16="http://schemas.microsoft.com/office/drawing/2014/main" id="{428E4596-8A6B-76C2-F4BB-2DC9C7A591B4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556000" y="3263900"/>
            <a:ext cx="1016000" cy="0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449" name="Line 9">
            <a:extLst>
              <a:ext uri="{FF2B5EF4-FFF2-40B4-BE49-F238E27FC236}">
                <a16:creationId xmlns:a16="http://schemas.microsoft.com/office/drawing/2014/main" id="{910F77F2-FC9E-0F95-98A6-DDD64A29AE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34100" y="3238500"/>
            <a:ext cx="939800" cy="12700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450" name="Line 10">
            <a:extLst>
              <a:ext uri="{FF2B5EF4-FFF2-40B4-BE49-F238E27FC236}">
                <a16:creationId xmlns:a16="http://schemas.microsoft.com/office/drawing/2014/main" id="{8BE2279B-7AC2-C4FA-4A02-6D4F706CB6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36000" y="3251200"/>
            <a:ext cx="723900" cy="0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451" name="Line 11">
            <a:extLst>
              <a:ext uri="{FF2B5EF4-FFF2-40B4-BE49-F238E27FC236}">
                <a16:creationId xmlns:a16="http://schemas.microsoft.com/office/drawing/2014/main" id="{58C566FE-B2A8-7DC4-5F67-1436526C9EF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74100" y="5181600"/>
            <a:ext cx="635000" cy="0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452" name="Line 12">
            <a:extLst>
              <a:ext uri="{FF2B5EF4-FFF2-40B4-BE49-F238E27FC236}">
                <a16:creationId xmlns:a16="http://schemas.microsoft.com/office/drawing/2014/main" id="{4AF849A0-25E3-4F00-FC7D-0A9D183283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800" y="5168900"/>
            <a:ext cx="635000" cy="0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453" name="Line 13">
            <a:extLst>
              <a:ext uri="{FF2B5EF4-FFF2-40B4-BE49-F238E27FC236}">
                <a16:creationId xmlns:a16="http://schemas.microsoft.com/office/drawing/2014/main" id="{3FDBAEB8-FE8C-AA3D-9830-827E373CE5FC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670300" y="5575300"/>
            <a:ext cx="12700" cy="863600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454" name="AutoShape 14">
            <a:extLst>
              <a:ext uri="{FF2B5EF4-FFF2-40B4-BE49-F238E27FC236}">
                <a16:creationId xmlns:a16="http://schemas.microsoft.com/office/drawing/2014/main" id="{FBC95A60-DC2D-D639-6137-6E16B8F06625}"/>
              </a:ext>
            </a:extLst>
          </p:cNvPr>
          <p:cNvSpPr>
            <a:spLocks/>
          </p:cNvSpPr>
          <p:nvPr/>
        </p:nvSpPr>
        <p:spPr bwMode="auto">
          <a:xfrm>
            <a:off x="4787900" y="2298700"/>
            <a:ext cx="1003300" cy="901700"/>
          </a:xfrm>
          <a:custGeom>
            <a:avLst/>
            <a:gdLst/>
            <a:ahLst/>
            <a:cxnLst/>
            <a:rect l="0" t="0" r="r" b="b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solidFill>
            <a:srgbClr val="A408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455" name="AutoShape 15">
            <a:extLst>
              <a:ext uri="{FF2B5EF4-FFF2-40B4-BE49-F238E27FC236}">
                <a16:creationId xmlns:a16="http://schemas.microsoft.com/office/drawing/2014/main" id="{AB8B53D3-9411-DF81-2D63-BC32DE184FDC}"/>
              </a:ext>
            </a:extLst>
          </p:cNvPr>
          <p:cNvSpPr>
            <a:spLocks/>
          </p:cNvSpPr>
          <p:nvPr/>
        </p:nvSpPr>
        <p:spPr bwMode="auto">
          <a:xfrm>
            <a:off x="6705600" y="4203700"/>
            <a:ext cx="1003300" cy="901700"/>
          </a:xfrm>
          <a:custGeom>
            <a:avLst/>
            <a:gdLst/>
            <a:ahLst/>
            <a:cxnLst/>
            <a:rect l="0" t="0" r="r" b="b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solidFill>
            <a:srgbClr val="A408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456" name="AutoShape 16">
            <a:extLst>
              <a:ext uri="{FF2B5EF4-FFF2-40B4-BE49-F238E27FC236}">
                <a16:creationId xmlns:a16="http://schemas.microsoft.com/office/drawing/2014/main" id="{63C5FEA6-DC37-5E66-59C2-350A3E59E838}"/>
              </a:ext>
            </a:extLst>
          </p:cNvPr>
          <p:cNvSpPr>
            <a:spLocks/>
          </p:cNvSpPr>
          <p:nvPr/>
        </p:nvSpPr>
        <p:spPr bwMode="auto">
          <a:xfrm>
            <a:off x="2997200" y="4178300"/>
            <a:ext cx="1003300" cy="901700"/>
          </a:xfrm>
          <a:custGeom>
            <a:avLst/>
            <a:gdLst/>
            <a:ahLst/>
            <a:cxnLst/>
            <a:rect l="0" t="0" r="r" b="b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solidFill>
            <a:srgbClr val="A408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457" name="AutoShape 17">
            <a:extLst>
              <a:ext uri="{FF2B5EF4-FFF2-40B4-BE49-F238E27FC236}">
                <a16:creationId xmlns:a16="http://schemas.microsoft.com/office/drawing/2014/main" id="{67E79690-BC89-192D-9B8F-58990A07B226}"/>
              </a:ext>
            </a:extLst>
          </p:cNvPr>
          <p:cNvSpPr>
            <a:spLocks/>
          </p:cNvSpPr>
          <p:nvPr/>
        </p:nvSpPr>
        <p:spPr bwMode="auto">
          <a:xfrm>
            <a:off x="2489200" y="5867400"/>
            <a:ext cx="1003300" cy="901700"/>
          </a:xfrm>
          <a:custGeom>
            <a:avLst/>
            <a:gdLst/>
            <a:ahLst/>
            <a:cxnLst/>
            <a:rect l="0" t="0" r="r" b="b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solidFill>
            <a:srgbClr val="A408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>
            <a:extLst>
              <a:ext uri="{FF2B5EF4-FFF2-40B4-BE49-F238E27FC236}">
                <a16:creationId xmlns:a16="http://schemas.microsoft.com/office/drawing/2014/main" id="{D2AAAC50-1910-A977-1405-5254BAAD666B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Vboot</a:t>
            </a: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741EDCB3-A26C-C092-AA03-F7052FA4937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r>
              <a:rPr lang="en-US" altLang="it-IT" dirty="0"/>
              <a:t>Work on historic Windows </a:t>
            </a:r>
          </a:p>
          <a:p>
            <a:pPr marL="889000"/>
            <a:r>
              <a:rPr lang="en-US" altLang="it-IT" dirty="0"/>
              <a:t>3ko</a:t>
            </a:r>
          </a:p>
          <a:p>
            <a:pPr marL="889000"/>
            <a:r>
              <a:rPr lang="en-US" altLang="it-IT" dirty="0"/>
              <a:t>Bypass checks by letting them  run and then do inflight patching</a:t>
            </a:r>
          </a:p>
          <a:p>
            <a:pPr marL="889000"/>
            <a:r>
              <a:rPr lang="en-US" altLang="it-IT" dirty="0"/>
              <a:t>Communicate via ping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>
            <a:extLst>
              <a:ext uri="{FF2B5EF4-FFF2-40B4-BE49-F238E27FC236}">
                <a16:creationId xmlns:a16="http://schemas.microsoft.com/office/drawing/2014/main" id="{DA0A5E25-E509-996A-20C0-82F87EBB066E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Hypervisor rootkit</a:t>
            </a: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32F5FA11-360A-E36D-5A78-59F1F96CF22F}"/>
              </a:ext>
            </a:extLst>
          </p:cNvPr>
          <p:cNvSpPr>
            <a:spLocks/>
          </p:cNvSpPr>
          <p:nvPr/>
        </p:nvSpPr>
        <p:spPr bwMode="auto">
          <a:xfrm>
            <a:off x="1892300" y="5702300"/>
            <a:ext cx="9677400" cy="1270000"/>
          </a:xfrm>
          <a:prstGeom prst="rect">
            <a:avLst/>
          </a:prstGeom>
          <a:solidFill>
            <a:srgbClr val="001F67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Target OS 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B564A08-E5DD-B6E5-F2EA-BB0F5C3F07E9}"/>
              </a:ext>
            </a:extLst>
          </p:cNvPr>
          <p:cNvSpPr>
            <a:spLocks/>
          </p:cNvSpPr>
          <p:nvPr/>
        </p:nvSpPr>
        <p:spPr bwMode="auto">
          <a:xfrm>
            <a:off x="1879600" y="7023100"/>
            <a:ext cx="9677400" cy="1270000"/>
          </a:xfrm>
          <a:prstGeom prst="rect">
            <a:avLst/>
          </a:prstGeom>
          <a:solidFill>
            <a:srgbClr val="C971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Hardware</a:t>
            </a:r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C49D37B5-B9E8-84C2-190B-353733C6E868}"/>
              </a:ext>
            </a:extLst>
          </p:cNvPr>
          <p:cNvSpPr>
            <a:spLocks/>
          </p:cNvSpPr>
          <p:nvPr/>
        </p:nvSpPr>
        <p:spPr bwMode="auto">
          <a:xfrm>
            <a:off x="7378700" y="4381500"/>
            <a:ext cx="1803400" cy="1270000"/>
          </a:xfrm>
          <a:prstGeom prst="rect">
            <a:avLst/>
          </a:prstGeom>
          <a:solidFill>
            <a:srgbClr val="001F67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marL="342900"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App</a:t>
            </a:r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0691C1A1-CC27-4302-E77E-037C34EF40A3}"/>
              </a:ext>
            </a:extLst>
          </p:cNvPr>
          <p:cNvSpPr>
            <a:spLocks/>
          </p:cNvSpPr>
          <p:nvPr/>
        </p:nvSpPr>
        <p:spPr bwMode="auto">
          <a:xfrm>
            <a:off x="4051300" y="4381500"/>
            <a:ext cx="1803400" cy="1270000"/>
          </a:xfrm>
          <a:prstGeom prst="rect">
            <a:avLst/>
          </a:prstGeom>
          <a:solidFill>
            <a:srgbClr val="001F67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marL="342900"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App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>
            <a:extLst>
              <a:ext uri="{FF2B5EF4-FFF2-40B4-BE49-F238E27FC236}">
                <a16:creationId xmlns:a16="http://schemas.microsoft.com/office/drawing/2014/main" id="{5B1A58BF-798E-1C4B-3673-952F92D8A360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Hypervisor rootkit</a:t>
            </a: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973E42BD-1967-5D6A-8685-F1A25CB128B4}"/>
              </a:ext>
            </a:extLst>
          </p:cNvPr>
          <p:cNvSpPr>
            <a:spLocks/>
          </p:cNvSpPr>
          <p:nvPr/>
        </p:nvSpPr>
        <p:spPr bwMode="auto">
          <a:xfrm>
            <a:off x="5829300" y="4368800"/>
            <a:ext cx="5638800" cy="1270000"/>
          </a:xfrm>
          <a:prstGeom prst="rect">
            <a:avLst/>
          </a:prstGeom>
          <a:solidFill>
            <a:srgbClr val="001F67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Target OS 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7F673F7C-FE85-EC83-E730-6C1B7FCB6AF4}"/>
              </a:ext>
            </a:extLst>
          </p:cNvPr>
          <p:cNvSpPr>
            <a:spLocks/>
          </p:cNvSpPr>
          <p:nvPr/>
        </p:nvSpPr>
        <p:spPr bwMode="auto">
          <a:xfrm>
            <a:off x="1879600" y="7023100"/>
            <a:ext cx="9677400" cy="1270000"/>
          </a:xfrm>
          <a:prstGeom prst="rect">
            <a:avLst/>
          </a:prstGeom>
          <a:solidFill>
            <a:srgbClr val="C97100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Hardware</a:t>
            </a:r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FED43859-9284-2735-A1E4-05D88FEC8B54}"/>
              </a:ext>
            </a:extLst>
          </p:cNvPr>
          <p:cNvSpPr>
            <a:spLocks/>
          </p:cNvSpPr>
          <p:nvPr/>
        </p:nvSpPr>
        <p:spPr bwMode="auto">
          <a:xfrm>
            <a:off x="9093200" y="2984500"/>
            <a:ext cx="1803400" cy="1270000"/>
          </a:xfrm>
          <a:prstGeom prst="rect">
            <a:avLst/>
          </a:prstGeom>
          <a:solidFill>
            <a:srgbClr val="001F67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marL="342900"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App</a:t>
            </a:r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8BABB805-2001-6ED5-94F6-53EF3C40EBAD}"/>
              </a:ext>
            </a:extLst>
          </p:cNvPr>
          <p:cNvSpPr>
            <a:spLocks/>
          </p:cNvSpPr>
          <p:nvPr/>
        </p:nvSpPr>
        <p:spPr bwMode="auto">
          <a:xfrm>
            <a:off x="6362700" y="2984500"/>
            <a:ext cx="1803400" cy="1270000"/>
          </a:xfrm>
          <a:prstGeom prst="rect">
            <a:avLst/>
          </a:prstGeom>
          <a:solidFill>
            <a:srgbClr val="001F67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marL="342900"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App</a:t>
            </a:r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06A1E181-AE87-2BAE-68E2-41038E51BE8E}"/>
              </a:ext>
            </a:extLst>
          </p:cNvPr>
          <p:cNvSpPr>
            <a:spLocks/>
          </p:cNvSpPr>
          <p:nvPr/>
        </p:nvSpPr>
        <p:spPr bwMode="auto">
          <a:xfrm>
            <a:off x="5842000" y="5689600"/>
            <a:ext cx="5638800" cy="1270000"/>
          </a:xfrm>
          <a:prstGeom prst="rect">
            <a:avLst/>
          </a:prstGeom>
          <a:solidFill>
            <a:srgbClr val="640E2F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Virtual machine monitor </a:t>
            </a:r>
          </a:p>
        </p:txBody>
      </p:sp>
      <p:sp>
        <p:nvSpPr>
          <p:cNvPr id="66567" name="Rectangle 7">
            <a:extLst>
              <a:ext uri="{FF2B5EF4-FFF2-40B4-BE49-F238E27FC236}">
                <a16:creationId xmlns:a16="http://schemas.microsoft.com/office/drawing/2014/main" id="{F6CDE0B4-ED00-2F63-CFC1-2B078334046A}"/>
              </a:ext>
            </a:extLst>
          </p:cNvPr>
          <p:cNvSpPr>
            <a:spLocks/>
          </p:cNvSpPr>
          <p:nvPr/>
        </p:nvSpPr>
        <p:spPr bwMode="auto">
          <a:xfrm>
            <a:off x="1879600" y="5689600"/>
            <a:ext cx="3949700" cy="1270000"/>
          </a:xfrm>
          <a:prstGeom prst="rect">
            <a:avLst/>
          </a:prstGeom>
          <a:solidFill>
            <a:srgbClr val="640E2F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Host OS </a:t>
            </a:r>
          </a:p>
        </p:txBody>
      </p:sp>
      <p:sp>
        <p:nvSpPr>
          <p:cNvPr id="66568" name="Rectangle 8">
            <a:extLst>
              <a:ext uri="{FF2B5EF4-FFF2-40B4-BE49-F238E27FC236}">
                <a16:creationId xmlns:a16="http://schemas.microsoft.com/office/drawing/2014/main" id="{1C48FB45-CBA0-4B82-3AC0-A26F11B8B874}"/>
              </a:ext>
            </a:extLst>
          </p:cNvPr>
          <p:cNvSpPr>
            <a:spLocks/>
          </p:cNvSpPr>
          <p:nvPr/>
        </p:nvSpPr>
        <p:spPr bwMode="auto">
          <a:xfrm>
            <a:off x="2222500" y="4368800"/>
            <a:ext cx="2971800" cy="1270000"/>
          </a:xfrm>
          <a:prstGeom prst="rect">
            <a:avLst/>
          </a:prstGeom>
          <a:solidFill>
            <a:srgbClr val="640E2F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Rogue app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614" name="Rectangle 68613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" y="0"/>
            <a:ext cx="13001549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16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200" y="1546528"/>
            <a:ext cx="8737600" cy="8207072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609" name="Rectangle 1">
            <a:extLst>
              <a:ext uri="{FF2B5EF4-FFF2-40B4-BE49-F238E27FC236}">
                <a16:creationId xmlns:a16="http://schemas.microsoft.com/office/drawing/2014/main" id="{103484E9-1A18-F0D8-F487-3D08837DDB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33088" y="3903519"/>
            <a:ext cx="7029020" cy="3395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altLang="it-IT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Propagation</a:t>
            </a:r>
            <a:br>
              <a:rPr lang="en-US" altLang="it-IT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it-IT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Vector</a:t>
            </a:r>
          </a:p>
        </p:txBody>
      </p:sp>
      <p:cxnSp>
        <p:nvCxnSpPr>
          <p:cNvPr id="68621" name="Straight Connector 68617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323" y="261593"/>
            <a:ext cx="0" cy="2272296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20" name="Freeform: Shape 68619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45171" y="1"/>
            <a:ext cx="2431725" cy="1803072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8622" name="Freeform: Shape 68621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9274" y="1"/>
            <a:ext cx="1210737" cy="67981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624" name="Oval 68623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3646" y="732299"/>
            <a:ext cx="2552908" cy="331153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626" name="Freeform: Shape 68625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195185"/>
            <a:ext cx="1265547" cy="251968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628" name="Arc 68627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16385" y="6704151"/>
            <a:ext cx="5807549" cy="4355662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43" name="Rectangle 2254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9" name="Rectangle 1">
            <a:extLst>
              <a:ext uri="{FF2B5EF4-FFF2-40B4-BE49-F238E27FC236}">
                <a16:creationId xmlns:a16="http://schemas.microsoft.com/office/drawing/2014/main" id="{E429345A-BD83-A299-EBE1-58C111BA1A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50946" y="468172"/>
            <a:ext cx="6667850" cy="2535936"/>
          </a:xfrm>
        </p:spPr>
        <p:txBody>
          <a:bodyPr anchor="b">
            <a:normAutofit/>
          </a:bodyPr>
          <a:lstStyle/>
          <a:p>
            <a:r>
              <a:rPr lang="en-US" altLang="it-IT" sz="6700" dirty="0"/>
              <a:t>What is its PURPOSE ?</a:t>
            </a:r>
          </a:p>
        </p:txBody>
      </p:sp>
      <p:pic>
        <p:nvPicPr>
          <p:cNvPr id="22539" name="Picture 22538" descr="Programming data on computer monitor">
            <a:extLst>
              <a:ext uri="{FF2B5EF4-FFF2-40B4-BE49-F238E27FC236}">
                <a16:creationId xmlns:a16="http://schemas.microsoft.com/office/drawing/2014/main" id="{58C47BFD-0C10-9F9A-82AB-DC2792D4E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73" r="28029" b="-1"/>
          <a:stretch/>
        </p:blipFill>
        <p:spPr>
          <a:xfrm>
            <a:off x="1" y="10"/>
            <a:ext cx="4967833" cy="97535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54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46" y="3377702"/>
            <a:ext cx="4526495" cy="26010"/>
          </a:xfrm>
          <a:custGeom>
            <a:avLst/>
            <a:gdLst>
              <a:gd name="connsiteX0" fmla="*/ 0 w 4526495"/>
              <a:gd name="connsiteY0" fmla="*/ 0 h 26010"/>
              <a:gd name="connsiteX1" fmla="*/ 510847 w 4526495"/>
              <a:gd name="connsiteY1" fmla="*/ 0 h 26010"/>
              <a:gd name="connsiteX2" fmla="*/ 1021695 w 4526495"/>
              <a:gd name="connsiteY2" fmla="*/ 0 h 26010"/>
              <a:gd name="connsiteX3" fmla="*/ 1623072 w 4526495"/>
              <a:gd name="connsiteY3" fmla="*/ 0 h 26010"/>
              <a:gd name="connsiteX4" fmla="*/ 2360244 w 4526495"/>
              <a:gd name="connsiteY4" fmla="*/ 0 h 26010"/>
              <a:gd name="connsiteX5" fmla="*/ 2916356 w 4526495"/>
              <a:gd name="connsiteY5" fmla="*/ 0 h 26010"/>
              <a:gd name="connsiteX6" fmla="*/ 3472468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278476 w 4526495"/>
              <a:gd name="connsiteY10" fmla="*/ 26010 h 26010"/>
              <a:gd name="connsiteX11" fmla="*/ 2722363 w 4526495"/>
              <a:gd name="connsiteY11" fmla="*/ 26010 h 26010"/>
              <a:gd name="connsiteX12" fmla="*/ 2030456 w 4526495"/>
              <a:gd name="connsiteY12" fmla="*/ 26010 h 26010"/>
              <a:gd name="connsiteX13" fmla="*/ 1293284 w 4526495"/>
              <a:gd name="connsiteY13" fmla="*/ 26010 h 26010"/>
              <a:gd name="connsiteX14" fmla="*/ 782437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  <a:gd name="connsiteX0" fmla="*/ 0 w 4526495"/>
              <a:gd name="connsiteY0" fmla="*/ 0 h 26010"/>
              <a:gd name="connsiteX1" fmla="*/ 556112 w 4526495"/>
              <a:gd name="connsiteY1" fmla="*/ 0 h 26010"/>
              <a:gd name="connsiteX2" fmla="*/ 1066960 w 4526495"/>
              <a:gd name="connsiteY2" fmla="*/ 0 h 26010"/>
              <a:gd name="connsiteX3" fmla="*/ 1623072 w 4526495"/>
              <a:gd name="connsiteY3" fmla="*/ 0 h 26010"/>
              <a:gd name="connsiteX4" fmla="*/ 2269714 w 4526495"/>
              <a:gd name="connsiteY4" fmla="*/ 0 h 26010"/>
              <a:gd name="connsiteX5" fmla="*/ 2961621 w 4526495"/>
              <a:gd name="connsiteY5" fmla="*/ 0 h 26010"/>
              <a:gd name="connsiteX6" fmla="*/ 3698793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097416 w 4526495"/>
              <a:gd name="connsiteY10" fmla="*/ 26010 h 26010"/>
              <a:gd name="connsiteX11" fmla="*/ 2360244 w 4526495"/>
              <a:gd name="connsiteY11" fmla="*/ 26010 h 26010"/>
              <a:gd name="connsiteX12" fmla="*/ 1849397 w 4526495"/>
              <a:gd name="connsiteY12" fmla="*/ 26010 h 26010"/>
              <a:gd name="connsiteX13" fmla="*/ 1157489 w 4526495"/>
              <a:gd name="connsiteY13" fmla="*/ 26010 h 26010"/>
              <a:gd name="connsiteX14" fmla="*/ 556112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26010" fill="none" extrusionOk="0">
                <a:moveTo>
                  <a:pt x="0" y="0"/>
                </a:moveTo>
                <a:cubicBezTo>
                  <a:pt x="208854" y="549"/>
                  <a:pt x="425021" y="16302"/>
                  <a:pt x="510847" y="0"/>
                </a:cubicBezTo>
                <a:cubicBezTo>
                  <a:pt x="631018" y="-16325"/>
                  <a:pt x="788460" y="26472"/>
                  <a:pt x="1021695" y="0"/>
                </a:cubicBezTo>
                <a:cubicBezTo>
                  <a:pt x="1264120" y="-51624"/>
                  <a:pt x="1492201" y="-5697"/>
                  <a:pt x="1623072" y="0"/>
                </a:cubicBezTo>
                <a:cubicBezTo>
                  <a:pt x="1754434" y="18534"/>
                  <a:pt x="2188859" y="-38541"/>
                  <a:pt x="2360244" y="0"/>
                </a:cubicBezTo>
                <a:cubicBezTo>
                  <a:pt x="2480464" y="28527"/>
                  <a:pt x="2711161" y="20353"/>
                  <a:pt x="2916356" y="0"/>
                </a:cubicBezTo>
                <a:cubicBezTo>
                  <a:pt x="3127495" y="1885"/>
                  <a:pt x="3313465" y="-5748"/>
                  <a:pt x="3472468" y="0"/>
                </a:cubicBezTo>
                <a:cubicBezTo>
                  <a:pt x="3643376" y="40973"/>
                  <a:pt x="4267063" y="-37297"/>
                  <a:pt x="4526495" y="0"/>
                </a:cubicBezTo>
                <a:cubicBezTo>
                  <a:pt x="4525553" y="8406"/>
                  <a:pt x="4525910" y="12906"/>
                  <a:pt x="4526495" y="26010"/>
                </a:cubicBezTo>
                <a:cubicBezTo>
                  <a:pt x="4250288" y="32379"/>
                  <a:pt x="4122977" y="23772"/>
                  <a:pt x="3834588" y="26010"/>
                </a:cubicBezTo>
                <a:cubicBezTo>
                  <a:pt x="3544800" y="28366"/>
                  <a:pt x="3470241" y="21104"/>
                  <a:pt x="3278476" y="26010"/>
                </a:cubicBezTo>
                <a:cubicBezTo>
                  <a:pt x="3006101" y="28620"/>
                  <a:pt x="2921958" y="46220"/>
                  <a:pt x="2722363" y="26010"/>
                </a:cubicBezTo>
                <a:cubicBezTo>
                  <a:pt x="2466210" y="43071"/>
                  <a:pt x="2339304" y="12280"/>
                  <a:pt x="2030456" y="26010"/>
                </a:cubicBezTo>
                <a:cubicBezTo>
                  <a:pt x="1725489" y="34792"/>
                  <a:pt x="1632135" y="38929"/>
                  <a:pt x="1293284" y="26010"/>
                </a:cubicBezTo>
                <a:cubicBezTo>
                  <a:pt x="940029" y="18846"/>
                  <a:pt x="937397" y="30098"/>
                  <a:pt x="782437" y="26010"/>
                </a:cubicBezTo>
                <a:cubicBezTo>
                  <a:pt x="583859" y="76334"/>
                  <a:pt x="332457" y="262"/>
                  <a:pt x="0" y="26010"/>
                </a:cubicBezTo>
                <a:cubicBezTo>
                  <a:pt x="146" y="16995"/>
                  <a:pt x="-979" y="9558"/>
                  <a:pt x="0" y="0"/>
                </a:cubicBezTo>
                <a:close/>
              </a:path>
              <a:path w="4526495" h="26010" stroke="0" extrusionOk="0">
                <a:moveTo>
                  <a:pt x="0" y="0"/>
                </a:moveTo>
                <a:cubicBezTo>
                  <a:pt x="296876" y="-9695"/>
                  <a:pt x="439855" y="-17075"/>
                  <a:pt x="556112" y="0"/>
                </a:cubicBezTo>
                <a:cubicBezTo>
                  <a:pt x="678952" y="37024"/>
                  <a:pt x="939382" y="3021"/>
                  <a:pt x="1066960" y="0"/>
                </a:cubicBezTo>
                <a:cubicBezTo>
                  <a:pt x="1224834" y="-22110"/>
                  <a:pt x="1402938" y="-39480"/>
                  <a:pt x="1623072" y="0"/>
                </a:cubicBezTo>
                <a:cubicBezTo>
                  <a:pt x="1882193" y="15550"/>
                  <a:pt x="2124340" y="20084"/>
                  <a:pt x="2269714" y="0"/>
                </a:cubicBezTo>
                <a:cubicBezTo>
                  <a:pt x="2406525" y="-10322"/>
                  <a:pt x="2789678" y="10250"/>
                  <a:pt x="2961621" y="0"/>
                </a:cubicBezTo>
                <a:cubicBezTo>
                  <a:pt x="3166314" y="-18144"/>
                  <a:pt x="3449148" y="43996"/>
                  <a:pt x="3698793" y="0"/>
                </a:cubicBezTo>
                <a:cubicBezTo>
                  <a:pt x="3942406" y="-12209"/>
                  <a:pt x="4166470" y="17777"/>
                  <a:pt x="4526495" y="0"/>
                </a:cubicBezTo>
                <a:cubicBezTo>
                  <a:pt x="4527669" y="7781"/>
                  <a:pt x="4526045" y="16626"/>
                  <a:pt x="4526495" y="26010"/>
                </a:cubicBezTo>
                <a:cubicBezTo>
                  <a:pt x="4411180" y="35616"/>
                  <a:pt x="3948284" y="65126"/>
                  <a:pt x="3834588" y="26010"/>
                </a:cubicBezTo>
                <a:cubicBezTo>
                  <a:pt x="3733248" y="-7243"/>
                  <a:pt x="3323374" y="-47495"/>
                  <a:pt x="3097416" y="26010"/>
                </a:cubicBezTo>
                <a:cubicBezTo>
                  <a:pt x="2916896" y="53386"/>
                  <a:pt x="2509123" y="25826"/>
                  <a:pt x="2360244" y="26010"/>
                </a:cubicBezTo>
                <a:cubicBezTo>
                  <a:pt x="2187936" y="73679"/>
                  <a:pt x="2074814" y="-13197"/>
                  <a:pt x="1849397" y="26010"/>
                </a:cubicBezTo>
                <a:cubicBezTo>
                  <a:pt x="1642909" y="40740"/>
                  <a:pt x="1369365" y="46757"/>
                  <a:pt x="1157489" y="26010"/>
                </a:cubicBezTo>
                <a:cubicBezTo>
                  <a:pt x="941038" y="46161"/>
                  <a:pt x="730876" y="-1127"/>
                  <a:pt x="556112" y="26010"/>
                </a:cubicBezTo>
                <a:cubicBezTo>
                  <a:pt x="387960" y="84361"/>
                  <a:pt x="143705" y="-16605"/>
                  <a:pt x="0" y="26010"/>
                </a:cubicBezTo>
                <a:cubicBezTo>
                  <a:pt x="824" y="19321"/>
                  <a:pt x="-2601" y="8699"/>
                  <a:pt x="0" y="0"/>
                </a:cubicBezTo>
                <a:close/>
              </a:path>
              <a:path w="4526495" h="26010" fill="none" stroke="0" extrusionOk="0">
                <a:moveTo>
                  <a:pt x="0" y="0"/>
                </a:moveTo>
                <a:cubicBezTo>
                  <a:pt x="173382" y="20809"/>
                  <a:pt x="386814" y="-1139"/>
                  <a:pt x="510847" y="0"/>
                </a:cubicBezTo>
                <a:cubicBezTo>
                  <a:pt x="607733" y="-16237"/>
                  <a:pt x="783802" y="27449"/>
                  <a:pt x="1021695" y="0"/>
                </a:cubicBezTo>
                <a:cubicBezTo>
                  <a:pt x="1253320" y="-23858"/>
                  <a:pt x="1467232" y="-4277"/>
                  <a:pt x="1623072" y="0"/>
                </a:cubicBezTo>
                <a:cubicBezTo>
                  <a:pt x="1785789" y="34878"/>
                  <a:pt x="2232906" y="-8888"/>
                  <a:pt x="2360244" y="0"/>
                </a:cubicBezTo>
                <a:cubicBezTo>
                  <a:pt x="2525242" y="28214"/>
                  <a:pt x="2710762" y="-47889"/>
                  <a:pt x="2916356" y="0"/>
                </a:cubicBezTo>
                <a:cubicBezTo>
                  <a:pt x="3109804" y="-23237"/>
                  <a:pt x="3325275" y="-1709"/>
                  <a:pt x="3472468" y="0"/>
                </a:cubicBezTo>
                <a:cubicBezTo>
                  <a:pt x="3619400" y="28861"/>
                  <a:pt x="4264298" y="-21034"/>
                  <a:pt x="4526495" y="0"/>
                </a:cubicBezTo>
                <a:cubicBezTo>
                  <a:pt x="4526276" y="8433"/>
                  <a:pt x="4526063" y="12787"/>
                  <a:pt x="4526495" y="26010"/>
                </a:cubicBezTo>
                <a:cubicBezTo>
                  <a:pt x="4249626" y="-149"/>
                  <a:pt x="4113416" y="12603"/>
                  <a:pt x="3834588" y="26010"/>
                </a:cubicBezTo>
                <a:cubicBezTo>
                  <a:pt x="3548568" y="19669"/>
                  <a:pt x="3472514" y="25391"/>
                  <a:pt x="3278476" y="26010"/>
                </a:cubicBezTo>
                <a:cubicBezTo>
                  <a:pt x="3061469" y="32145"/>
                  <a:pt x="2854979" y="52526"/>
                  <a:pt x="2722363" y="26010"/>
                </a:cubicBezTo>
                <a:cubicBezTo>
                  <a:pt x="2434298" y="19361"/>
                  <a:pt x="2301695" y="2788"/>
                  <a:pt x="2030456" y="26010"/>
                </a:cubicBezTo>
                <a:cubicBezTo>
                  <a:pt x="1730858" y="55628"/>
                  <a:pt x="1645771" y="51547"/>
                  <a:pt x="1293284" y="26010"/>
                </a:cubicBezTo>
                <a:cubicBezTo>
                  <a:pt x="943400" y="17837"/>
                  <a:pt x="936288" y="31929"/>
                  <a:pt x="782437" y="26010"/>
                </a:cubicBezTo>
                <a:cubicBezTo>
                  <a:pt x="678831" y="13822"/>
                  <a:pt x="368352" y="-12715"/>
                  <a:pt x="0" y="26010"/>
                </a:cubicBezTo>
                <a:cubicBezTo>
                  <a:pt x="-467" y="17969"/>
                  <a:pt x="-631" y="91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4526495"/>
                      <a:gd name="connsiteY0" fmla="*/ 0 h 26010"/>
                      <a:gd name="connsiteX1" fmla="*/ 510847 w 4526495"/>
                      <a:gd name="connsiteY1" fmla="*/ 0 h 26010"/>
                      <a:gd name="connsiteX2" fmla="*/ 1021695 w 4526495"/>
                      <a:gd name="connsiteY2" fmla="*/ 0 h 26010"/>
                      <a:gd name="connsiteX3" fmla="*/ 1623072 w 4526495"/>
                      <a:gd name="connsiteY3" fmla="*/ 0 h 26010"/>
                      <a:gd name="connsiteX4" fmla="*/ 2360244 w 4526495"/>
                      <a:gd name="connsiteY4" fmla="*/ 0 h 26010"/>
                      <a:gd name="connsiteX5" fmla="*/ 2916356 w 4526495"/>
                      <a:gd name="connsiteY5" fmla="*/ 0 h 26010"/>
                      <a:gd name="connsiteX6" fmla="*/ 3472468 w 4526495"/>
                      <a:gd name="connsiteY6" fmla="*/ 0 h 26010"/>
                      <a:gd name="connsiteX7" fmla="*/ 4526495 w 4526495"/>
                      <a:gd name="connsiteY7" fmla="*/ 0 h 26010"/>
                      <a:gd name="connsiteX8" fmla="*/ 4526495 w 4526495"/>
                      <a:gd name="connsiteY8" fmla="*/ 26010 h 26010"/>
                      <a:gd name="connsiteX9" fmla="*/ 3834588 w 4526495"/>
                      <a:gd name="connsiteY9" fmla="*/ 26010 h 26010"/>
                      <a:gd name="connsiteX10" fmla="*/ 3278476 w 4526495"/>
                      <a:gd name="connsiteY10" fmla="*/ 26010 h 26010"/>
                      <a:gd name="connsiteX11" fmla="*/ 2722363 w 4526495"/>
                      <a:gd name="connsiteY11" fmla="*/ 26010 h 26010"/>
                      <a:gd name="connsiteX12" fmla="*/ 2030456 w 4526495"/>
                      <a:gd name="connsiteY12" fmla="*/ 26010 h 26010"/>
                      <a:gd name="connsiteX13" fmla="*/ 1293284 w 4526495"/>
                      <a:gd name="connsiteY13" fmla="*/ 26010 h 26010"/>
                      <a:gd name="connsiteX14" fmla="*/ 782437 w 4526495"/>
                      <a:gd name="connsiteY14" fmla="*/ 26010 h 26010"/>
                      <a:gd name="connsiteX15" fmla="*/ 0 w 4526495"/>
                      <a:gd name="connsiteY15" fmla="*/ 26010 h 26010"/>
                      <a:gd name="connsiteX16" fmla="*/ 0 w 4526495"/>
                      <a:gd name="connsiteY16" fmla="*/ 0 h 26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5" h="26010" fill="none" extrusionOk="0">
                        <a:moveTo>
                          <a:pt x="0" y="0"/>
                        </a:moveTo>
                        <a:cubicBezTo>
                          <a:pt x="191615" y="12424"/>
                          <a:pt x="400933" y="15168"/>
                          <a:pt x="510847" y="0"/>
                        </a:cubicBezTo>
                        <a:cubicBezTo>
                          <a:pt x="620761" y="-15168"/>
                          <a:pt x="793894" y="21866"/>
                          <a:pt x="1021695" y="0"/>
                        </a:cubicBezTo>
                        <a:cubicBezTo>
                          <a:pt x="1249496" y="-21866"/>
                          <a:pt x="1486470" y="-14157"/>
                          <a:pt x="1623072" y="0"/>
                        </a:cubicBezTo>
                        <a:cubicBezTo>
                          <a:pt x="1759674" y="14157"/>
                          <a:pt x="2207510" y="-22127"/>
                          <a:pt x="2360244" y="0"/>
                        </a:cubicBezTo>
                        <a:cubicBezTo>
                          <a:pt x="2512978" y="22127"/>
                          <a:pt x="2713508" y="-3058"/>
                          <a:pt x="2916356" y="0"/>
                        </a:cubicBezTo>
                        <a:cubicBezTo>
                          <a:pt x="3119204" y="3058"/>
                          <a:pt x="3338586" y="-25574"/>
                          <a:pt x="3472468" y="0"/>
                        </a:cubicBezTo>
                        <a:cubicBezTo>
                          <a:pt x="3606350" y="25574"/>
                          <a:pt x="4308748" y="-7563"/>
                          <a:pt x="4526495" y="0"/>
                        </a:cubicBezTo>
                        <a:cubicBezTo>
                          <a:pt x="4526472" y="8768"/>
                          <a:pt x="4525929" y="13169"/>
                          <a:pt x="4526495" y="26010"/>
                        </a:cubicBezTo>
                        <a:cubicBezTo>
                          <a:pt x="4240726" y="14291"/>
                          <a:pt x="4118508" y="16596"/>
                          <a:pt x="3834588" y="26010"/>
                        </a:cubicBezTo>
                        <a:cubicBezTo>
                          <a:pt x="3550668" y="35424"/>
                          <a:pt x="3469094" y="26337"/>
                          <a:pt x="3278476" y="26010"/>
                        </a:cubicBezTo>
                        <a:cubicBezTo>
                          <a:pt x="3087858" y="25683"/>
                          <a:pt x="2998614" y="24916"/>
                          <a:pt x="2722363" y="26010"/>
                        </a:cubicBezTo>
                        <a:cubicBezTo>
                          <a:pt x="2446112" y="27104"/>
                          <a:pt x="2328452" y="-1734"/>
                          <a:pt x="2030456" y="26010"/>
                        </a:cubicBezTo>
                        <a:cubicBezTo>
                          <a:pt x="1732460" y="53754"/>
                          <a:pt x="1646339" y="33446"/>
                          <a:pt x="1293284" y="26010"/>
                        </a:cubicBezTo>
                        <a:cubicBezTo>
                          <a:pt x="940229" y="18574"/>
                          <a:pt x="938192" y="31686"/>
                          <a:pt x="782437" y="26010"/>
                        </a:cubicBezTo>
                        <a:cubicBezTo>
                          <a:pt x="626682" y="20334"/>
                          <a:pt x="323645" y="40"/>
                          <a:pt x="0" y="26010"/>
                        </a:cubicBezTo>
                        <a:cubicBezTo>
                          <a:pt x="494" y="16530"/>
                          <a:pt x="-1130" y="9777"/>
                          <a:pt x="0" y="0"/>
                        </a:cubicBezTo>
                        <a:close/>
                      </a:path>
                      <a:path w="4526495" h="26010" stroke="0" extrusionOk="0">
                        <a:moveTo>
                          <a:pt x="0" y="0"/>
                        </a:moveTo>
                        <a:cubicBezTo>
                          <a:pt x="276818" y="7941"/>
                          <a:pt x="420681" y="-14696"/>
                          <a:pt x="556112" y="0"/>
                        </a:cubicBezTo>
                        <a:cubicBezTo>
                          <a:pt x="691543" y="14696"/>
                          <a:pt x="903918" y="19354"/>
                          <a:pt x="1066960" y="0"/>
                        </a:cubicBezTo>
                        <a:cubicBezTo>
                          <a:pt x="1230002" y="-19354"/>
                          <a:pt x="1385763" y="-7867"/>
                          <a:pt x="1623072" y="0"/>
                        </a:cubicBezTo>
                        <a:cubicBezTo>
                          <a:pt x="1860381" y="7867"/>
                          <a:pt x="2120483" y="12778"/>
                          <a:pt x="2269714" y="0"/>
                        </a:cubicBezTo>
                        <a:cubicBezTo>
                          <a:pt x="2418945" y="-12778"/>
                          <a:pt x="2798494" y="-20338"/>
                          <a:pt x="2961621" y="0"/>
                        </a:cubicBezTo>
                        <a:cubicBezTo>
                          <a:pt x="3124748" y="20338"/>
                          <a:pt x="3449356" y="34348"/>
                          <a:pt x="3698793" y="0"/>
                        </a:cubicBezTo>
                        <a:cubicBezTo>
                          <a:pt x="3948230" y="-34348"/>
                          <a:pt x="4181749" y="11685"/>
                          <a:pt x="4526495" y="0"/>
                        </a:cubicBezTo>
                        <a:cubicBezTo>
                          <a:pt x="4526639" y="8007"/>
                          <a:pt x="4525913" y="15867"/>
                          <a:pt x="4526495" y="26010"/>
                        </a:cubicBezTo>
                        <a:cubicBezTo>
                          <a:pt x="4382318" y="24645"/>
                          <a:pt x="3977483" y="48164"/>
                          <a:pt x="3834588" y="26010"/>
                        </a:cubicBezTo>
                        <a:cubicBezTo>
                          <a:pt x="3691693" y="3856"/>
                          <a:pt x="3296161" y="-6050"/>
                          <a:pt x="3097416" y="26010"/>
                        </a:cubicBezTo>
                        <a:cubicBezTo>
                          <a:pt x="2898671" y="58070"/>
                          <a:pt x="2531759" y="9653"/>
                          <a:pt x="2360244" y="26010"/>
                        </a:cubicBezTo>
                        <a:cubicBezTo>
                          <a:pt x="2188729" y="42367"/>
                          <a:pt x="2064184" y="10011"/>
                          <a:pt x="1849397" y="26010"/>
                        </a:cubicBezTo>
                        <a:cubicBezTo>
                          <a:pt x="1634610" y="42009"/>
                          <a:pt x="1362964" y="37247"/>
                          <a:pt x="1157489" y="26010"/>
                        </a:cubicBezTo>
                        <a:cubicBezTo>
                          <a:pt x="952014" y="14773"/>
                          <a:pt x="739583" y="-4022"/>
                          <a:pt x="556112" y="26010"/>
                        </a:cubicBezTo>
                        <a:cubicBezTo>
                          <a:pt x="372641" y="56042"/>
                          <a:pt x="167676" y="3301"/>
                          <a:pt x="0" y="26010"/>
                        </a:cubicBezTo>
                        <a:cubicBezTo>
                          <a:pt x="643" y="19183"/>
                          <a:pt x="-772" y="97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59EDA4C-9790-C79A-2B17-8E967CBF0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50946" y="3849420"/>
            <a:ext cx="6667850" cy="4954829"/>
          </a:xfrm>
        </p:spPr>
        <p:txBody>
          <a:bodyPr>
            <a:normAutofit/>
          </a:bodyPr>
          <a:lstStyle/>
          <a:p>
            <a:pPr marL="889000"/>
            <a:r>
              <a:rPr lang="en-US" altLang="it-IT" sz="3600" dirty="0"/>
              <a:t>Exfiltrate information</a:t>
            </a:r>
          </a:p>
          <a:p>
            <a:pPr marL="889000"/>
            <a:r>
              <a:rPr lang="en-US" altLang="it-IT" sz="3600" dirty="0"/>
              <a:t>Delete files</a:t>
            </a:r>
          </a:p>
          <a:p>
            <a:pPr marL="889000"/>
            <a:r>
              <a:rPr lang="en-US" altLang="it-IT" sz="3600" dirty="0"/>
              <a:t>Click fraud</a:t>
            </a:r>
          </a:p>
          <a:p>
            <a:pPr marL="889000"/>
            <a:r>
              <a:rPr lang="en-US" altLang="it-IT" sz="3600" dirty="0"/>
              <a:t>Steal software serial numbers</a:t>
            </a:r>
          </a:p>
          <a:p>
            <a:pPr marL="889000"/>
            <a:r>
              <a:rPr lang="en-US" altLang="it-IT" sz="3600" dirty="0"/>
              <a:t>Use your computer as relay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640" name="Rectangle 6963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3004800" cy="9753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33" name="Rectangle 1">
            <a:extLst>
              <a:ext uri="{FF2B5EF4-FFF2-40B4-BE49-F238E27FC236}">
                <a16:creationId xmlns:a16="http://schemas.microsoft.com/office/drawing/2014/main" id="{776727BC-1FC0-ACC9-FF9A-0E7425CC73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19405" y="696187"/>
            <a:ext cx="3297715" cy="2354465"/>
          </a:xfrm>
        </p:spPr>
        <p:txBody>
          <a:bodyPr anchor="b">
            <a:normAutofit/>
          </a:bodyPr>
          <a:lstStyle/>
          <a:p>
            <a:r>
              <a:rPr lang="en-US" altLang="it-IT" sz="5000"/>
              <a:t>Outline</a:t>
            </a:r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B48229C1-BB11-0D9A-ADF3-6F077E3C7780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r="11289" b="-1"/>
          <a:stretch/>
        </p:blipFill>
        <p:spPr bwMode="auto">
          <a:xfrm>
            <a:off x="20" y="612"/>
            <a:ext cx="8656300" cy="911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2">
            <a:extLst>
              <a:ext uri="{FF2B5EF4-FFF2-40B4-BE49-F238E27FC236}">
                <a16:creationId xmlns:a16="http://schemas.microsoft.com/office/drawing/2014/main" id="{36246861-F7DB-2608-D128-7EC346F579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19405" y="3439513"/>
            <a:ext cx="3139001" cy="5035044"/>
          </a:xfrm>
        </p:spPr>
        <p:txBody>
          <a:bodyPr>
            <a:normAutofit/>
          </a:bodyPr>
          <a:lstStyle/>
          <a:p>
            <a:pPr marL="889000">
              <a:lnSpc>
                <a:spcPct val="90000"/>
              </a:lnSpc>
            </a:pPr>
            <a:r>
              <a:rPr lang="en-US" altLang="it-IT" sz="2500"/>
              <a:t>What malware are</a:t>
            </a:r>
          </a:p>
          <a:p>
            <a:pPr marL="889000">
              <a:lnSpc>
                <a:spcPct val="90000"/>
              </a:lnSpc>
            </a:pPr>
            <a:r>
              <a:rPr lang="en-US" altLang="it-IT" sz="2500"/>
              <a:t>How do they infect  hosts</a:t>
            </a:r>
          </a:p>
          <a:p>
            <a:pPr marL="889000">
              <a:lnSpc>
                <a:spcPct val="90000"/>
              </a:lnSpc>
            </a:pPr>
            <a:r>
              <a:rPr lang="en-US" altLang="it-IT" sz="2500"/>
              <a:t>How do they propagate</a:t>
            </a:r>
          </a:p>
          <a:p>
            <a:pPr marL="889000">
              <a:lnSpc>
                <a:spcPct val="90000"/>
              </a:lnSpc>
            </a:pPr>
            <a:r>
              <a:rPr lang="en-US" altLang="it-IT" sz="2500"/>
              <a:t>Zoo visit !</a:t>
            </a:r>
          </a:p>
          <a:p>
            <a:pPr marL="889000">
              <a:lnSpc>
                <a:spcPct val="90000"/>
              </a:lnSpc>
            </a:pPr>
            <a:r>
              <a:rPr lang="en-US" altLang="it-IT" sz="2500"/>
              <a:t>How to detect them</a:t>
            </a:r>
          </a:p>
          <a:p>
            <a:pPr marL="889000">
              <a:lnSpc>
                <a:spcPct val="90000"/>
              </a:lnSpc>
            </a:pPr>
            <a:r>
              <a:rPr lang="en-US" altLang="it-IT" sz="2500"/>
              <a:t>Worms</a:t>
            </a:r>
          </a:p>
        </p:txBody>
      </p:sp>
      <p:sp>
        <p:nvSpPr>
          <p:cNvPr id="69642" name="Rectangle 6964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9114653"/>
            <a:ext cx="13004797" cy="650243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44" name="Rectangle 6964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9114655"/>
            <a:ext cx="8656319" cy="63894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663" name="Rectangle 7066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65" name="Rectangle 7066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734409" y="2734409"/>
            <a:ext cx="9778941" cy="431012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667" name="Rectangle 7066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943389" y="4501758"/>
            <a:ext cx="6194623" cy="430784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69" name="Rectangle 7066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2478731" y="2966414"/>
            <a:ext cx="9752991" cy="382016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671" name="Freeform: Shape 7067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651988" y="2435407"/>
            <a:ext cx="6838474" cy="4361244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0657" name="Rectangle 1">
            <a:extLst>
              <a:ext uri="{FF2B5EF4-FFF2-40B4-BE49-F238E27FC236}">
                <a16:creationId xmlns:a16="http://schemas.microsoft.com/office/drawing/2014/main" id="{4E1F9B71-5742-5373-A302-190367BADB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4043" y="3935439"/>
            <a:ext cx="3072883" cy="43689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it-IT" sz="5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Shared folder</a:t>
            </a:r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1ECE0F72-E570-7E4E-080B-D1A0B452A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2589" y="2289027"/>
            <a:ext cx="7707465" cy="517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>
            <a:extLst>
              <a:ext uri="{FF2B5EF4-FFF2-40B4-BE49-F238E27FC236}">
                <a16:creationId xmlns:a16="http://schemas.microsoft.com/office/drawing/2014/main" id="{D76A48CE-C3CB-2E2A-B12A-AF643C9812B8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 dirty="0"/>
              <a:t>Phishing</a:t>
            </a:r>
          </a:p>
        </p:txBody>
      </p:sp>
      <p:pic>
        <p:nvPicPr>
          <p:cNvPr id="73730" name="Picture 2">
            <a:extLst>
              <a:ext uri="{FF2B5EF4-FFF2-40B4-BE49-F238E27FC236}">
                <a16:creationId xmlns:a16="http://schemas.microsoft.com/office/drawing/2014/main" id="{439F4CEF-3BB7-B990-2872-1DB1B1502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2794000"/>
            <a:ext cx="7112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>
            <a:extLst>
              <a:ext uri="{FF2B5EF4-FFF2-40B4-BE49-F238E27FC236}">
                <a16:creationId xmlns:a16="http://schemas.microsoft.com/office/drawing/2014/main" id="{06B3FA79-29DB-2A6A-7F0B-1604FF80ECCC}"/>
              </a:ext>
            </a:extLst>
          </p:cNvPr>
          <p:cNvSpPr>
            <a:spLocks/>
          </p:cNvSpPr>
          <p:nvPr/>
        </p:nvSpPr>
        <p:spPr bwMode="auto">
          <a:xfrm>
            <a:off x="10671175" y="9175750"/>
            <a:ext cx="21097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2400">
                <a:ea typeface="Palatino" pitchFamily="2" charset="77"/>
                <a:cs typeface="Palatino" pitchFamily="2" charset="77"/>
              </a:rPr>
              <a:t>Symantec 2009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>
            <a:extLst>
              <a:ext uri="{FF2B5EF4-FFF2-40B4-BE49-F238E27FC236}">
                <a16:creationId xmlns:a16="http://schemas.microsoft.com/office/drawing/2014/main" id="{EBA5740A-69E9-10C8-380F-1F1A2D09592B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Fake codec</a:t>
            </a:r>
          </a:p>
        </p:txBody>
      </p:sp>
      <p:pic>
        <p:nvPicPr>
          <p:cNvPr id="74754" name="fakecodecs-1.mov">
            <a:hlinkClick r:id="" action="ppaction://media"/>
            <a:extLst>
              <a:ext uri="{FF2B5EF4-FFF2-40B4-BE49-F238E27FC236}">
                <a16:creationId xmlns:a16="http://schemas.microsoft.com/office/drawing/2014/main" id="{B2D6B00A-52CC-0819-FA5D-7C521F62B0B9}"/>
              </a:ext>
            </a:extLst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3263900"/>
            <a:ext cx="63881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7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475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4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47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5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>
            <a:extLst>
              <a:ext uri="{FF2B5EF4-FFF2-40B4-BE49-F238E27FC236}">
                <a16:creationId xmlns:a16="http://schemas.microsoft.com/office/drawing/2014/main" id="{6430C50B-FFC3-1509-254F-5F02B0EAE367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Fake antivirus</a:t>
            </a:r>
          </a:p>
        </p:txBody>
      </p:sp>
      <p:pic>
        <p:nvPicPr>
          <p:cNvPr id="75778" name="Picture 2">
            <a:extLst>
              <a:ext uri="{FF2B5EF4-FFF2-40B4-BE49-F238E27FC236}">
                <a16:creationId xmlns:a16="http://schemas.microsoft.com/office/drawing/2014/main" id="{483A3033-A892-85C0-3FFC-EBCC4A68F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692400"/>
            <a:ext cx="8890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3">
            <a:extLst>
              <a:ext uri="{FF2B5EF4-FFF2-40B4-BE49-F238E27FC236}">
                <a16:creationId xmlns:a16="http://schemas.microsoft.com/office/drawing/2014/main" id="{7AD8C702-6983-CE7D-C704-E9C904FBC24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0439400" y="9347200"/>
            <a:ext cx="2425700" cy="381000"/>
          </a:xfrm>
          <a:ln/>
        </p:spPr>
        <p:txBody>
          <a:bodyPr/>
          <a:lstStyle/>
          <a:p>
            <a:r>
              <a:rPr lang="en-US" altLang="it-IT" sz="1400">
                <a:solidFill>
                  <a:srgbClr val="808080"/>
                </a:solidFill>
              </a:rPr>
              <a:t>from pandalab blog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>
            <a:extLst>
              <a:ext uri="{FF2B5EF4-FFF2-40B4-BE49-F238E27FC236}">
                <a16:creationId xmlns:a16="http://schemas.microsoft.com/office/drawing/2014/main" id="{0A6CAA61-7013-8669-A0F4-6FA49F1C6D80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Hijack you browser</a:t>
            </a:r>
          </a:p>
        </p:txBody>
      </p:sp>
      <p:pic>
        <p:nvPicPr>
          <p:cNvPr id="76802" name="Picture 2">
            <a:extLst>
              <a:ext uri="{FF2B5EF4-FFF2-40B4-BE49-F238E27FC236}">
                <a16:creationId xmlns:a16="http://schemas.microsoft.com/office/drawing/2014/main" id="{AE9739B4-E1D2-17EB-B2E6-257C446E9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59300"/>
            <a:ext cx="8890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3">
            <a:extLst>
              <a:ext uri="{FF2B5EF4-FFF2-40B4-BE49-F238E27FC236}">
                <a16:creationId xmlns:a16="http://schemas.microsoft.com/office/drawing/2014/main" id="{30A10EBA-3AC2-0A86-6705-117E4EF28F9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0439400" y="9347200"/>
            <a:ext cx="2425700" cy="381000"/>
          </a:xfrm>
          <a:ln/>
        </p:spPr>
        <p:txBody>
          <a:bodyPr/>
          <a:lstStyle/>
          <a:p>
            <a:r>
              <a:rPr lang="en-US" altLang="it-IT" sz="1400">
                <a:solidFill>
                  <a:srgbClr val="808080"/>
                </a:solidFill>
              </a:rPr>
              <a:t>from pandalab blog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>
            <a:extLst>
              <a:ext uri="{FF2B5EF4-FFF2-40B4-BE49-F238E27FC236}">
                <a16:creationId xmlns:a16="http://schemas.microsoft.com/office/drawing/2014/main" id="{10DAF19E-5B86-C30A-C81F-3307677C0598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Fake page !</a:t>
            </a:r>
          </a:p>
        </p:txBody>
      </p:sp>
      <p:pic>
        <p:nvPicPr>
          <p:cNvPr id="77826" name="Picture 2">
            <a:extLst>
              <a:ext uri="{FF2B5EF4-FFF2-40B4-BE49-F238E27FC236}">
                <a16:creationId xmlns:a16="http://schemas.microsoft.com/office/drawing/2014/main" id="{815F626D-2761-1BBC-68CB-9B1F20623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2425700"/>
            <a:ext cx="8890000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>
            <a:extLst>
              <a:ext uri="{FF2B5EF4-FFF2-40B4-BE49-F238E27FC236}">
                <a16:creationId xmlns:a16="http://schemas.microsoft.com/office/drawing/2014/main" id="{8D1A8533-7E11-E6FF-1D58-CC125ED2B2C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0439400" y="9347200"/>
            <a:ext cx="2425700" cy="381000"/>
          </a:xfrm>
          <a:ln/>
        </p:spPr>
        <p:txBody>
          <a:bodyPr/>
          <a:lstStyle/>
          <a:p>
            <a:r>
              <a:rPr lang="en-US" altLang="it-IT" sz="1400">
                <a:solidFill>
                  <a:srgbClr val="808080"/>
                </a:solidFill>
              </a:rPr>
              <a:t>from pandalab blog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879" name="Rectangle 79878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881" name="Rectangle 7988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79875" name="Picture 79874" descr="Zahlenschloss auf Computer-Hauptplatine">
            <a:extLst>
              <a:ext uri="{FF2B5EF4-FFF2-40B4-BE49-F238E27FC236}">
                <a16:creationId xmlns:a16="http://schemas.microsoft.com/office/drawing/2014/main" id="{BA7EA3A9-165C-83F4-81FD-44B06B6E71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10999" b="-1"/>
          <a:stretch/>
        </p:blipFill>
        <p:spPr>
          <a:xfrm>
            <a:off x="-1" y="10"/>
            <a:ext cx="13004801" cy="9753590"/>
          </a:xfrm>
          <a:prstGeom prst="rect">
            <a:avLst/>
          </a:prstGeom>
        </p:spPr>
      </p:pic>
      <p:sp>
        <p:nvSpPr>
          <p:cNvPr id="79873" name="Rectangle 1">
            <a:extLst>
              <a:ext uri="{FF2B5EF4-FFF2-40B4-BE49-F238E27FC236}">
                <a16:creationId xmlns:a16="http://schemas.microsoft.com/office/drawing/2014/main" id="{FFF6B413-602B-6775-474C-50D30B2DF0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8059" y="1596249"/>
            <a:ext cx="10448680" cy="315843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it-IT" sz="6400">
                <a:solidFill>
                  <a:srgbClr val="FFFFFF"/>
                </a:solidFill>
              </a:rPr>
              <a:t>Backdoor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B4CF532B-8BF2-C47F-D148-63F227DB47BE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Basic</a:t>
            </a:r>
          </a:p>
        </p:txBody>
      </p:sp>
      <p:sp>
        <p:nvSpPr>
          <p:cNvPr id="80898" name="AutoShape 2">
            <a:extLst>
              <a:ext uri="{FF2B5EF4-FFF2-40B4-BE49-F238E27FC236}">
                <a16:creationId xmlns:a16="http://schemas.microsoft.com/office/drawing/2014/main" id="{235796C2-74D6-D53A-7448-BBA060479A77}"/>
              </a:ext>
            </a:extLst>
          </p:cNvPr>
          <p:cNvSpPr>
            <a:spLocks/>
          </p:cNvSpPr>
          <p:nvPr/>
        </p:nvSpPr>
        <p:spPr bwMode="auto">
          <a:xfrm>
            <a:off x="2336800" y="4495800"/>
            <a:ext cx="2247900" cy="1993900"/>
          </a:xfrm>
          <a:prstGeom prst="roundRect">
            <a:avLst>
              <a:gd name="adj" fmla="val 9551"/>
            </a:avLst>
          </a:prstGeom>
          <a:solidFill>
            <a:srgbClr val="003DCC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InfectedHost</a:t>
            </a:r>
          </a:p>
        </p:txBody>
      </p:sp>
      <p:sp>
        <p:nvSpPr>
          <p:cNvPr id="80899" name="AutoShape 3">
            <a:extLst>
              <a:ext uri="{FF2B5EF4-FFF2-40B4-BE49-F238E27FC236}">
                <a16:creationId xmlns:a16="http://schemas.microsoft.com/office/drawing/2014/main" id="{46036D7F-D019-CB15-D073-06987F7A0635}"/>
              </a:ext>
            </a:extLst>
          </p:cNvPr>
          <p:cNvSpPr>
            <a:spLocks/>
          </p:cNvSpPr>
          <p:nvPr/>
        </p:nvSpPr>
        <p:spPr bwMode="auto">
          <a:xfrm>
            <a:off x="8026400" y="4495800"/>
            <a:ext cx="2247900" cy="1993900"/>
          </a:xfrm>
          <a:prstGeom prst="roundRect">
            <a:avLst>
              <a:gd name="adj" fmla="val 9551"/>
            </a:avLst>
          </a:prstGeom>
          <a:solidFill>
            <a:srgbClr val="003DCC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Attacker</a:t>
            </a:r>
          </a:p>
        </p:txBody>
      </p:sp>
      <p:sp>
        <p:nvSpPr>
          <p:cNvPr id="80900" name="Line 4">
            <a:extLst>
              <a:ext uri="{FF2B5EF4-FFF2-40B4-BE49-F238E27FC236}">
                <a16:creationId xmlns:a16="http://schemas.microsoft.com/office/drawing/2014/main" id="{91F026B0-355C-6839-74CB-4DA4DA5E24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4700" y="5499100"/>
            <a:ext cx="3429000" cy="12700"/>
          </a:xfrm>
          <a:prstGeom prst="line">
            <a:avLst/>
          </a:prstGeom>
          <a:noFill/>
          <a:ln w="50800" cap="flat">
            <a:solidFill>
              <a:srgbClr val="40404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19FE0C86-FF87-91AD-DF52-EB5F801F5C3E}"/>
              </a:ext>
            </a:extLst>
          </p:cNvPr>
          <p:cNvSpPr>
            <a:spLocks/>
          </p:cNvSpPr>
          <p:nvPr/>
        </p:nvSpPr>
        <p:spPr bwMode="auto">
          <a:xfrm>
            <a:off x="5519738" y="4768850"/>
            <a:ext cx="121126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a typeface="Palatino" pitchFamily="2" charset="77"/>
                <a:cs typeface="Palatino" pitchFamily="2" charset="77"/>
              </a:rPr>
              <a:t>TCP </a:t>
            </a:r>
          </a:p>
          <a:p>
            <a:pPr algn="ctr"/>
            <a:endParaRPr lang="en-US" altLang="it-IT" sz="4000">
              <a:ea typeface="Palatino" pitchFamily="2" charset="77"/>
              <a:cs typeface="Palatino" pitchFamily="2" charset="77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3A93B156-848E-56CC-CDDB-12E94AE88F5D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Reverse</a:t>
            </a:r>
          </a:p>
        </p:txBody>
      </p:sp>
      <p:sp>
        <p:nvSpPr>
          <p:cNvPr id="81922" name="AutoShape 2">
            <a:extLst>
              <a:ext uri="{FF2B5EF4-FFF2-40B4-BE49-F238E27FC236}">
                <a16:creationId xmlns:a16="http://schemas.microsoft.com/office/drawing/2014/main" id="{BC8C5DA0-5154-D82D-32E5-FE9B76D216CA}"/>
              </a:ext>
            </a:extLst>
          </p:cNvPr>
          <p:cNvSpPr>
            <a:spLocks/>
          </p:cNvSpPr>
          <p:nvPr/>
        </p:nvSpPr>
        <p:spPr bwMode="auto">
          <a:xfrm>
            <a:off x="2336800" y="4495800"/>
            <a:ext cx="2247900" cy="1993900"/>
          </a:xfrm>
          <a:prstGeom prst="roundRect">
            <a:avLst>
              <a:gd name="adj" fmla="val 9551"/>
            </a:avLst>
          </a:prstGeom>
          <a:solidFill>
            <a:srgbClr val="003DCC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InfectedHost</a:t>
            </a:r>
          </a:p>
        </p:txBody>
      </p:sp>
      <p:sp>
        <p:nvSpPr>
          <p:cNvPr id="81923" name="AutoShape 3">
            <a:extLst>
              <a:ext uri="{FF2B5EF4-FFF2-40B4-BE49-F238E27FC236}">
                <a16:creationId xmlns:a16="http://schemas.microsoft.com/office/drawing/2014/main" id="{A43CFD2F-ED1A-1A05-E24B-EA45340A9517}"/>
              </a:ext>
            </a:extLst>
          </p:cNvPr>
          <p:cNvSpPr>
            <a:spLocks/>
          </p:cNvSpPr>
          <p:nvPr/>
        </p:nvSpPr>
        <p:spPr bwMode="auto">
          <a:xfrm>
            <a:off x="8026400" y="4495800"/>
            <a:ext cx="2247900" cy="1993900"/>
          </a:xfrm>
          <a:prstGeom prst="roundRect">
            <a:avLst>
              <a:gd name="adj" fmla="val 9551"/>
            </a:avLst>
          </a:prstGeom>
          <a:solidFill>
            <a:srgbClr val="003DCC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Attacker</a:t>
            </a:r>
          </a:p>
        </p:txBody>
      </p:sp>
      <p:sp>
        <p:nvSpPr>
          <p:cNvPr id="81924" name="Line 4">
            <a:extLst>
              <a:ext uri="{FF2B5EF4-FFF2-40B4-BE49-F238E27FC236}">
                <a16:creationId xmlns:a16="http://schemas.microsoft.com/office/drawing/2014/main" id="{1436781E-2319-FCE8-F426-2558DA67A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4700" y="5499100"/>
            <a:ext cx="3429000" cy="12700"/>
          </a:xfrm>
          <a:prstGeom prst="line">
            <a:avLst/>
          </a:prstGeom>
          <a:noFill/>
          <a:ln w="50800" cap="flat">
            <a:solidFill>
              <a:srgbClr val="404040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8E59DC9B-7326-AB0D-BC2A-CCF651D37395}"/>
              </a:ext>
            </a:extLst>
          </p:cNvPr>
          <p:cNvSpPr>
            <a:spLocks/>
          </p:cNvSpPr>
          <p:nvPr/>
        </p:nvSpPr>
        <p:spPr bwMode="auto">
          <a:xfrm>
            <a:off x="5519738" y="4768850"/>
            <a:ext cx="121126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a typeface="Palatino" pitchFamily="2" charset="77"/>
                <a:cs typeface="Palatino" pitchFamily="2" charset="77"/>
              </a:rPr>
              <a:t>TCP </a:t>
            </a:r>
          </a:p>
          <a:p>
            <a:pPr algn="ctr"/>
            <a:endParaRPr lang="en-US" altLang="it-IT" sz="4000">
              <a:ea typeface="Palatino" pitchFamily="2" charset="77"/>
              <a:cs typeface="Palatino" pitchFamily="2" charset="77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9" name="Rectangle 24583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591" name="Freeform: Shape 24585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752717" cy="97536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588" name="Freeform: Shape 24587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42964" cy="97536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7" name="Rectangle 1">
            <a:extLst>
              <a:ext uri="{FF2B5EF4-FFF2-40B4-BE49-F238E27FC236}">
                <a16:creationId xmlns:a16="http://schemas.microsoft.com/office/drawing/2014/main" id="{4048D6F6-5698-8CF5-6D7B-1F3117E8D2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833" y="1651609"/>
            <a:ext cx="3667354" cy="1599591"/>
          </a:xfrm>
        </p:spPr>
        <p:txBody>
          <a:bodyPr anchor="b">
            <a:normAutofit/>
          </a:bodyPr>
          <a:lstStyle/>
          <a:p>
            <a:r>
              <a:rPr lang="en-US" altLang="it-IT" sz="3500"/>
              <a:t>The Malware Zoo</a:t>
            </a:r>
          </a:p>
        </p:txBody>
      </p:sp>
      <p:sp>
        <p:nvSpPr>
          <p:cNvPr id="24590" name="Rectangle 245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3725" y="959104"/>
            <a:ext cx="104038" cy="5852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592" name="Rectangle 245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793" y="3475171"/>
            <a:ext cx="3560064" cy="26010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CDEB66F7-ADC3-2176-ED4D-97EE07C7C6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833" y="3865676"/>
            <a:ext cx="3668167" cy="4561434"/>
          </a:xfrm>
        </p:spPr>
        <p:txBody>
          <a:bodyPr anchor="t">
            <a:normAutofit/>
          </a:bodyPr>
          <a:lstStyle/>
          <a:p>
            <a:pPr marL="889000"/>
            <a:r>
              <a:rPr lang="en-US" altLang="it-IT" sz="2100"/>
              <a:t>Virus</a:t>
            </a:r>
          </a:p>
          <a:p>
            <a:pPr marL="889000">
              <a:spcBef>
                <a:spcPts val="1763"/>
              </a:spcBef>
            </a:pPr>
            <a:r>
              <a:rPr lang="en-US" altLang="it-IT" sz="2100"/>
              <a:t>Backdoor</a:t>
            </a:r>
          </a:p>
          <a:p>
            <a:pPr marL="889000">
              <a:spcBef>
                <a:spcPts val="1763"/>
              </a:spcBef>
            </a:pPr>
            <a:r>
              <a:rPr lang="en-US" altLang="it-IT" sz="2100"/>
              <a:t>Trojan horse</a:t>
            </a:r>
          </a:p>
          <a:p>
            <a:pPr marL="889000">
              <a:spcBef>
                <a:spcPts val="1763"/>
              </a:spcBef>
            </a:pPr>
            <a:r>
              <a:rPr lang="en-US" altLang="it-IT" sz="2100"/>
              <a:t>Rootkit</a:t>
            </a:r>
          </a:p>
          <a:p>
            <a:pPr marL="889000">
              <a:spcBef>
                <a:spcPts val="1763"/>
              </a:spcBef>
            </a:pPr>
            <a:r>
              <a:rPr lang="en-US" altLang="it-IT" sz="2100"/>
              <a:t>Scareware</a:t>
            </a:r>
          </a:p>
          <a:p>
            <a:pPr marL="889000">
              <a:spcBef>
                <a:spcPts val="1763"/>
              </a:spcBef>
            </a:pPr>
            <a:r>
              <a:rPr lang="en-US" altLang="it-IT" sz="2100"/>
              <a:t>Adware</a:t>
            </a:r>
          </a:p>
          <a:p>
            <a:pPr marL="889000">
              <a:spcBef>
                <a:spcPts val="1763"/>
              </a:spcBef>
            </a:pPr>
            <a:r>
              <a:rPr lang="en-US" altLang="it-IT" sz="2100"/>
              <a:t>Worm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8C5E23A4-5B59-C01E-C9A6-AAA924838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5564" y="1521200"/>
            <a:ext cx="7383403" cy="686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1D0205E3-038F-A53E-2979-D427DF0D9B95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covert</a:t>
            </a:r>
          </a:p>
        </p:txBody>
      </p:sp>
      <p:sp>
        <p:nvSpPr>
          <p:cNvPr id="82946" name="AutoShape 2">
            <a:extLst>
              <a:ext uri="{FF2B5EF4-FFF2-40B4-BE49-F238E27FC236}">
                <a16:creationId xmlns:a16="http://schemas.microsoft.com/office/drawing/2014/main" id="{C9CDED67-3B6E-E0B8-ED1D-F67A1E62E8E8}"/>
              </a:ext>
            </a:extLst>
          </p:cNvPr>
          <p:cNvSpPr>
            <a:spLocks/>
          </p:cNvSpPr>
          <p:nvPr/>
        </p:nvSpPr>
        <p:spPr bwMode="auto">
          <a:xfrm>
            <a:off x="2336800" y="4495800"/>
            <a:ext cx="2247900" cy="1993900"/>
          </a:xfrm>
          <a:prstGeom prst="roundRect">
            <a:avLst>
              <a:gd name="adj" fmla="val 9551"/>
            </a:avLst>
          </a:prstGeom>
          <a:solidFill>
            <a:srgbClr val="003DCC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InfectedHost</a:t>
            </a:r>
          </a:p>
        </p:txBody>
      </p:sp>
      <p:sp>
        <p:nvSpPr>
          <p:cNvPr id="82947" name="AutoShape 3">
            <a:extLst>
              <a:ext uri="{FF2B5EF4-FFF2-40B4-BE49-F238E27FC236}">
                <a16:creationId xmlns:a16="http://schemas.microsoft.com/office/drawing/2014/main" id="{9A21BFBF-B8CA-D9B0-C9EF-BB10EFB7C13B}"/>
              </a:ext>
            </a:extLst>
          </p:cNvPr>
          <p:cNvSpPr>
            <a:spLocks/>
          </p:cNvSpPr>
          <p:nvPr/>
        </p:nvSpPr>
        <p:spPr bwMode="auto">
          <a:xfrm>
            <a:off x="8026400" y="4495800"/>
            <a:ext cx="2247900" cy="1993900"/>
          </a:xfrm>
          <a:prstGeom prst="roundRect">
            <a:avLst>
              <a:gd name="adj" fmla="val 9551"/>
            </a:avLst>
          </a:prstGeom>
          <a:solidFill>
            <a:srgbClr val="003DCC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Attacker</a:t>
            </a:r>
          </a:p>
        </p:txBody>
      </p:sp>
      <p:sp>
        <p:nvSpPr>
          <p:cNvPr id="82948" name="Line 4">
            <a:extLst>
              <a:ext uri="{FF2B5EF4-FFF2-40B4-BE49-F238E27FC236}">
                <a16:creationId xmlns:a16="http://schemas.microsoft.com/office/drawing/2014/main" id="{6CC725C7-D687-54CD-2EC0-6577C2D563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4700" y="5499100"/>
            <a:ext cx="3429000" cy="12700"/>
          </a:xfrm>
          <a:prstGeom prst="line">
            <a:avLst/>
          </a:prstGeom>
          <a:noFill/>
          <a:ln w="50800" cap="flat">
            <a:solidFill>
              <a:srgbClr val="40404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82949" name="Rectangle 5">
            <a:extLst>
              <a:ext uri="{FF2B5EF4-FFF2-40B4-BE49-F238E27FC236}">
                <a16:creationId xmlns:a16="http://schemas.microsoft.com/office/drawing/2014/main" id="{00E5C1F4-8606-BE24-991E-0007ECA61F92}"/>
              </a:ext>
            </a:extLst>
          </p:cNvPr>
          <p:cNvSpPr>
            <a:spLocks/>
          </p:cNvSpPr>
          <p:nvPr/>
        </p:nvSpPr>
        <p:spPr bwMode="auto">
          <a:xfrm>
            <a:off x="5349875" y="4768850"/>
            <a:ext cx="155098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ea typeface="Palatino" pitchFamily="2" charset="77"/>
                <a:cs typeface="Palatino" pitchFamily="2" charset="77"/>
              </a:rPr>
              <a:t>ICMP </a:t>
            </a:r>
          </a:p>
          <a:p>
            <a:pPr algn="ctr"/>
            <a:endParaRPr lang="en-US" altLang="it-IT" sz="4000">
              <a:ea typeface="Palatino" pitchFamily="2" charset="77"/>
              <a:cs typeface="Palatino" pitchFamily="2" charset="77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45BB8CAD-D883-0FBD-F156-C3178906A1A4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Rendez vous backdoor</a:t>
            </a:r>
          </a:p>
        </p:txBody>
      </p:sp>
      <p:sp>
        <p:nvSpPr>
          <p:cNvPr id="83970" name="AutoShape 2">
            <a:extLst>
              <a:ext uri="{FF2B5EF4-FFF2-40B4-BE49-F238E27FC236}">
                <a16:creationId xmlns:a16="http://schemas.microsoft.com/office/drawing/2014/main" id="{070B007D-6DF9-A0CE-E9E5-01BB5AD8DF73}"/>
              </a:ext>
            </a:extLst>
          </p:cNvPr>
          <p:cNvSpPr>
            <a:spLocks/>
          </p:cNvSpPr>
          <p:nvPr/>
        </p:nvSpPr>
        <p:spPr bwMode="auto">
          <a:xfrm>
            <a:off x="2527300" y="5626100"/>
            <a:ext cx="2247900" cy="1993900"/>
          </a:xfrm>
          <a:prstGeom prst="roundRect">
            <a:avLst>
              <a:gd name="adj" fmla="val 9551"/>
            </a:avLst>
          </a:prstGeom>
          <a:solidFill>
            <a:srgbClr val="003DCC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InfectedHost</a:t>
            </a:r>
          </a:p>
        </p:txBody>
      </p:sp>
      <p:sp>
        <p:nvSpPr>
          <p:cNvPr id="83971" name="AutoShape 3">
            <a:extLst>
              <a:ext uri="{FF2B5EF4-FFF2-40B4-BE49-F238E27FC236}">
                <a16:creationId xmlns:a16="http://schemas.microsoft.com/office/drawing/2014/main" id="{F4AE95C3-41CC-F9B0-035D-0B4D753017D9}"/>
              </a:ext>
            </a:extLst>
          </p:cNvPr>
          <p:cNvSpPr>
            <a:spLocks/>
          </p:cNvSpPr>
          <p:nvPr/>
        </p:nvSpPr>
        <p:spPr bwMode="auto">
          <a:xfrm>
            <a:off x="8293100" y="5626100"/>
            <a:ext cx="2247900" cy="1993900"/>
          </a:xfrm>
          <a:prstGeom prst="roundRect">
            <a:avLst>
              <a:gd name="adj" fmla="val 9551"/>
            </a:avLst>
          </a:prstGeom>
          <a:solidFill>
            <a:srgbClr val="003DCC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Attacker</a:t>
            </a:r>
          </a:p>
        </p:txBody>
      </p:sp>
      <p:sp>
        <p:nvSpPr>
          <p:cNvPr id="83972" name="Line 4">
            <a:extLst>
              <a:ext uri="{FF2B5EF4-FFF2-40B4-BE49-F238E27FC236}">
                <a16:creationId xmlns:a16="http://schemas.microsoft.com/office/drawing/2014/main" id="{41878E6C-99E2-5A0E-25FB-63526C0A6B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75200" y="4737100"/>
            <a:ext cx="1219200" cy="1638300"/>
          </a:xfrm>
          <a:prstGeom prst="line">
            <a:avLst/>
          </a:prstGeom>
          <a:noFill/>
          <a:ln w="50800" cap="flat">
            <a:solidFill>
              <a:srgbClr val="40404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83973" name="AutoShape 5">
            <a:extLst>
              <a:ext uri="{FF2B5EF4-FFF2-40B4-BE49-F238E27FC236}">
                <a16:creationId xmlns:a16="http://schemas.microsoft.com/office/drawing/2014/main" id="{E563CFE9-CF4B-A38F-A726-BCD2CC5384E6}"/>
              </a:ext>
            </a:extLst>
          </p:cNvPr>
          <p:cNvSpPr>
            <a:spLocks/>
          </p:cNvSpPr>
          <p:nvPr/>
        </p:nvSpPr>
        <p:spPr bwMode="auto">
          <a:xfrm>
            <a:off x="5194300" y="2667000"/>
            <a:ext cx="2247900" cy="1993900"/>
          </a:xfrm>
          <a:prstGeom prst="roundRect">
            <a:avLst>
              <a:gd name="adj" fmla="val 9551"/>
            </a:avLst>
          </a:prstGeom>
          <a:solidFill>
            <a:srgbClr val="003DCC"/>
          </a:solidFill>
          <a:ln w="25400" cap="flat">
            <a:solidFill>
              <a:srgbClr val="40404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RDV</a:t>
            </a:r>
          </a:p>
          <a:p>
            <a:pPr algn="ctr"/>
            <a:r>
              <a:rPr lang="en-US" altLang="it-IT" sz="4000">
                <a:solidFill>
                  <a:srgbClr val="F0E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alatino" pitchFamily="2" charset="77"/>
                <a:cs typeface="Palatino" pitchFamily="2" charset="77"/>
              </a:rPr>
              <a:t>Point</a:t>
            </a:r>
          </a:p>
        </p:txBody>
      </p:sp>
      <p:sp>
        <p:nvSpPr>
          <p:cNvPr id="83974" name="Line 6">
            <a:extLst>
              <a:ext uri="{FF2B5EF4-FFF2-40B4-BE49-F238E27FC236}">
                <a16:creationId xmlns:a16="http://schemas.microsoft.com/office/drawing/2014/main" id="{3A952795-0A6F-1372-7C41-295EE14D5C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6700" y="4737100"/>
            <a:ext cx="1638300" cy="1625600"/>
          </a:xfrm>
          <a:prstGeom prst="line">
            <a:avLst/>
          </a:prstGeom>
          <a:noFill/>
          <a:ln w="50800" cap="flat">
            <a:solidFill>
              <a:srgbClr val="40404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999" name="Rectangle 84998">
            <a:extLst>
              <a:ext uri="{FF2B5EF4-FFF2-40B4-BE49-F238E27FC236}">
                <a16:creationId xmlns:a16="http://schemas.microsoft.com/office/drawing/2014/main" id="{C8320351-9FA2-4A26-885B-BB8F3E490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3001548" cy="97535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001" name="Rectangle 85000">
            <a:extLst>
              <a:ext uri="{FF2B5EF4-FFF2-40B4-BE49-F238E27FC236}">
                <a16:creationId xmlns:a16="http://schemas.microsoft.com/office/drawing/2014/main" id="{68CD2EFB-78C2-4C6E-A6B9-4ED12FAD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4995" name="Picture 84994" descr="Round shaped plants">
            <a:extLst>
              <a:ext uri="{FF2B5EF4-FFF2-40B4-BE49-F238E27FC236}">
                <a16:creationId xmlns:a16="http://schemas.microsoft.com/office/drawing/2014/main" id="{C00D0871-4E87-82D3-92C4-D866C8317F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6772" r="4562" b="1"/>
          <a:stretch/>
        </p:blipFill>
        <p:spPr>
          <a:xfrm>
            <a:off x="-1" y="10"/>
            <a:ext cx="13004801" cy="9753590"/>
          </a:xfrm>
          <a:prstGeom prst="rect">
            <a:avLst/>
          </a:prstGeom>
        </p:spPr>
      </p:pic>
      <p:sp>
        <p:nvSpPr>
          <p:cNvPr id="84993" name="Rectangle 1">
            <a:extLst>
              <a:ext uri="{FF2B5EF4-FFF2-40B4-BE49-F238E27FC236}">
                <a16:creationId xmlns:a16="http://schemas.microsoft.com/office/drawing/2014/main" id="{A06DFD97-13D7-282C-2982-1A1DC7A1A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7331" y="853940"/>
            <a:ext cx="10533888" cy="46931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it-IT" sz="10200">
                <a:solidFill>
                  <a:srgbClr val="FFFFFF"/>
                </a:solidFill>
              </a:rPr>
              <a:t>Bestiary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029" name="Rectangle 8602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17" name="Rectangle 1">
            <a:extLst>
              <a:ext uri="{FF2B5EF4-FFF2-40B4-BE49-F238E27FC236}">
                <a16:creationId xmlns:a16="http://schemas.microsoft.com/office/drawing/2014/main" id="{252885C5-E1DD-749E-774A-A5D66B320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2752" y="462747"/>
            <a:ext cx="4659842" cy="2783062"/>
          </a:xfrm>
        </p:spPr>
        <p:txBody>
          <a:bodyPr anchor="b">
            <a:normAutofit/>
          </a:bodyPr>
          <a:lstStyle/>
          <a:p>
            <a:r>
              <a:rPr lang="en-US" altLang="it-IT" sz="6700"/>
              <a:t>Outline</a:t>
            </a:r>
          </a:p>
        </p:txBody>
      </p:sp>
      <p:sp>
        <p:nvSpPr>
          <p:cNvPr id="8603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752" y="3679280"/>
            <a:ext cx="3706368" cy="26009"/>
          </a:xfrm>
          <a:custGeom>
            <a:avLst/>
            <a:gdLst>
              <a:gd name="connsiteX0" fmla="*/ 0 w 3706368"/>
              <a:gd name="connsiteY0" fmla="*/ 0 h 26009"/>
              <a:gd name="connsiteX1" fmla="*/ 617728 w 3706368"/>
              <a:gd name="connsiteY1" fmla="*/ 0 h 26009"/>
              <a:gd name="connsiteX2" fmla="*/ 1309583 w 3706368"/>
              <a:gd name="connsiteY2" fmla="*/ 0 h 26009"/>
              <a:gd name="connsiteX3" fmla="*/ 1853184 w 3706368"/>
              <a:gd name="connsiteY3" fmla="*/ 0 h 26009"/>
              <a:gd name="connsiteX4" fmla="*/ 2396785 w 3706368"/>
              <a:gd name="connsiteY4" fmla="*/ 0 h 26009"/>
              <a:gd name="connsiteX5" fmla="*/ 3051576 w 3706368"/>
              <a:gd name="connsiteY5" fmla="*/ 0 h 26009"/>
              <a:gd name="connsiteX6" fmla="*/ 3706368 w 3706368"/>
              <a:gd name="connsiteY6" fmla="*/ 0 h 26009"/>
              <a:gd name="connsiteX7" fmla="*/ 3706368 w 3706368"/>
              <a:gd name="connsiteY7" fmla="*/ 26009 h 26009"/>
              <a:gd name="connsiteX8" fmla="*/ 3014513 w 3706368"/>
              <a:gd name="connsiteY8" fmla="*/ 26009 h 26009"/>
              <a:gd name="connsiteX9" fmla="*/ 2359721 w 3706368"/>
              <a:gd name="connsiteY9" fmla="*/ 26009 h 26009"/>
              <a:gd name="connsiteX10" fmla="*/ 1741993 w 3706368"/>
              <a:gd name="connsiteY10" fmla="*/ 26009 h 26009"/>
              <a:gd name="connsiteX11" fmla="*/ 1087201 w 3706368"/>
              <a:gd name="connsiteY11" fmla="*/ 26009 h 26009"/>
              <a:gd name="connsiteX12" fmla="*/ 0 w 3706368"/>
              <a:gd name="connsiteY12" fmla="*/ 26009 h 26009"/>
              <a:gd name="connsiteX13" fmla="*/ 0 w 3706368"/>
              <a:gd name="connsiteY13" fmla="*/ 0 h 26009"/>
              <a:gd name="connsiteX0" fmla="*/ 0 w 3706368"/>
              <a:gd name="connsiteY0" fmla="*/ 0 h 26009"/>
              <a:gd name="connsiteX1" fmla="*/ 543601 w 3706368"/>
              <a:gd name="connsiteY1" fmla="*/ 0 h 26009"/>
              <a:gd name="connsiteX2" fmla="*/ 1235456 w 3706368"/>
              <a:gd name="connsiteY2" fmla="*/ 0 h 26009"/>
              <a:gd name="connsiteX3" fmla="*/ 1741993 w 3706368"/>
              <a:gd name="connsiteY3" fmla="*/ 0 h 26009"/>
              <a:gd name="connsiteX4" fmla="*/ 2248530 w 3706368"/>
              <a:gd name="connsiteY4" fmla="*/ 0 h 26009"/>
              <a:gd name="connsiteX5" fmla="*/ 2866258 w 3706368"/>
              <a:gd name="connsiteY5" fmla="*/ 0 h 26009"/>
              <a:gd name="connsiteX6" fmla="*/ 3706368 w 3706368"/>
              <a:gd name="connsiteY6" fmla="*/ 0 h 26009"/>
              <a:gd name="connsiteX7" fmla="*/ 3706368 w 3706368"/>
              <a:gd name="connsiteY7" fmla="*/ 26009 h 26009"/>
              <a:gd name="connsiteX8" fmla="*/ 3162767 w 3706368"/>
              <a:gd name="connsiteY8" fmla="*/ 26009 h 26009"/>
              <a:gd name="connsiteX9" fmla="*/ 2582103 w 3706368"/>
              <a:gd name="connsiteY9" fmla="*/ 26009 h 26009"/>
              <a:gd name="connsiteX10" fmla="*/ 1890248 w 3706368"/>
              <a:gd name="connsiteY10" fmla="*/ 26009 h 26009"/>
              <a:gd name="connsiteX11" fmla="*/ 1309583 w 3706368"/>
              <a:gd name="connsiteY11" fmla="*/ 26009 h 26009"/>
              <a:gd name="connsiteX12" fmla="*/ 728919 w 3706368"/>
              <a:gd name="connsiteY12" fmla="*/ 26009 h 26009"/>
              <a:gd name="connsiteX13" fmla="*/ 0 w 3706368"/>
              <a:gd name="connsiteY13" fmla="*/ 26009 h 26009"/>
              <a:gd name="connsiteX14" fmla="*/ 0 w 3706368"/>
              <a:gd name="connsiteY14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6368" h="26009" fill="none" extrusionOk="0">
                <a:moveTo>
                  <a:pt x="0" y="0"/>
                </a:moveTo>
                <a:cubicBezTo>
                  <a:pt x="197555" y="-21022"/>
                  <a:pt x="452307" y="-32530"/>
                  <a:pt x="617728" y="0"/>
                </a:cubicBezTo>
                <a:cubicBezTo>
                  <a:pt x="770494" y="27595"/>
                  <a:pt x="1181405" y="-16227"/>
                  <a:pt x="1309583" y="0"/>
                </a:cubicBezTo>
                <a:cubicBezTo>
                  <a:pt x="1465060" y="40217"/>
                  <a:pt x="1704229" y="8158"/>
                  <a:pt x="1853184" y="0"/>
                </a:cubicBezTo>
                <a:cubicBezTo>
                  <a:pt x="2027455" y="-19018"/>
                  <a:pt x="2206159" y="-42736"/>
                  <a:pt x="2396785" y="0"/>
                </a:cubicBezTo>
                <a:cubicBezTo>
                  <a:pt x="2605013" y="-1465"/>
                  <a:pt x="2800051" y="-42133"/>
                  <a:pt x="3051576" y="0"/>
                </a:cubicBezTo>
                <a:cubicBezTo>
                  <a:pt x="3268181" y="25306"/>
                  <a:pt x="3561643" y="-823"/>
                  <a:pt x="3706368" y="0"/>
                </a:cubicBezTo>
                <a:cubicBezTo>
                  <a:pt x="3706547" y="8535"/>
                  <a:pt x="3706490" y="17912"/>
                  <a:pt x="3706368" y="26009"/>
                </a:cubicBezTo>
                <a:cubicBezTo>
                  <a:pt x="3515428" y="22678"/>
                  <a:pt x="3243539" y="12151"/>
                  <a:pt x="3014513" y="26009"/>
                </a:cubicBezTo>
                <a:cubicBezTo>
                  <a:pt x="2738107" y="35363"/>
                  <a:pt x="2506531" y="47623"/>
                  <a:pt x="2359721" y="26009"/>
                </a:cubicBezTo>
                <a:cubicBezTo>
                  <a:pt x="2208907" y="28585"/>
                  <a:pt x="1950049" y="32674"/>
                  <a:pt x="1741993" y="26009"/>
                </a:cubicBezTo>
                <a:cubicBezTo>
                  <a:pt x="1538708" y="20110"/>
                  <a:pt x="1329062" y="48257"/>
                  <a:pt x="1087201" y="26009"/>
                </a:cubicBezTo>
                <a:cubicBezTo>
                  <a:pt x="841387" y="-75922"/>
                  <a:pt x="558998" y="-46453"/>
                  <a:pt x="0" y="26009"/>
                </a:cubicBezTo>
                <a:cubicBezTo>
                  <a:pt x="-219" y="17456"/>
                  <a:pt x="-1479" y="7467"/>
                  <a:pt x="0" y="0"/>
                </a:cubicBezTo>
                <a:close/>
              </a:path>
              <a:path w="3706368" h="26009" stroke="0" extrusionOk="0">
                <a:moveTo>
                  <a:pt x="0" y="0"/>
                </a:moveTo>
                <a:cubicBezTo>
                  <a:pt x="132386" y="-8193"/>
                  <a:pt x="440128" y="-13875"/>
                  <a:pt x="543601" y="0"/>
                </a:cubicBezTo>
                <a:cubicBezTo>
                  <a:pt x="721632" y="40280"/>
                  <a:pt x="968001" y="-54805"/>
                  <a:pt x="1235456" y="0"/>
                </a:cubicBezTo>
                <a:cubicBezTo>
                  <a:pt x="1507990" y="33069"/>
                  <a:pt x="1528581" y="15853"/>
                  <a:pt x="1741993" y="0"/>
                </a:cubicBezTo>
                <a:cubicBezTo>
                  <a:pt x="1956876" y="-23552"/>
                  <a:pt x="2003590" y="18943"/>
                  <a:pt x="2248530" y="0"/>
                </a:cubicBezTo>
                <a:cubicBezTo>
                  <a:pt x="2498884" y="5949"/>
                  <a:pt x="2642838" y="22277"/>
                  <a:pt x="2866258" y="0"/>
                </a:cubicBezTo>
                <a:cubicBezTo>
                  <a:pt x="3094300" y="-67289"/>
                  <a:pt x="3356924" y="-29269"/>
                  <a:pt x="3706368" y="0"/>
                </a:cubicBezTo>
                <a:cubicBezTo>
                  <a:pt x="3706474" y="10967"/>
                  <a:pt x="3705642" y="19170"/>
                  <a:pt x="3706368" y="26009"/>
                </a:cubicBezTo>
                <a:cubicBezTo>
                  <a:pt x="3459572" y="-7561"/>
                  <a:pt x="3305300" y="5627"/>
                  <a:pt x="3162767" y="26009"/>
                </a:cubicBezTo>
                <a:cubicBezTo>
                  <a:pt x="2982082" y="20322"/>
                  <a:pt x="2688579" y="40427"/>
                  <a:pt x="2582103" y="26009"/>
                </a:cubicBezTo>
                <a:cubicBezTo>
                  <a:pt x="2446215" y="49900"/>
                  <a:pt x="2079658" y="30630"/>
                  <a:pt x="1890248" y="26009"/>
                </a:cubicBezTo>
                <a:cubicBezTo>
                  <a:pt x="1683670" y="34247"/>
                  <a:pt x="1539532" y="15688"/>
                  <a:pt x="1309583" y="26009"/>
                </a:cubicBezTo>
                <a:cubicBezTo>
                  <a:pt x="1043858" y="36490"/>
                  <a:pt x="951280" y="16246"/>
                  <a:pt x="728919" y="26009"/>
                </a:cubicBezTo>
                <a:cubicBezTo>
                  <a:pt x="499070" y="59448"/>
                  <a:pt x="201652" y="24357"/>
                  <a:pt x="0" y="26009"/>
                </a:cubicBezTo>
                <a:cubicBezTo>
                  <a:pt x="633" y="15057"/>
                  <a:pt x="-1375" y="7659"/>
                  <a:pt x="0" y="0"/>
                </a:cubicBezTo>
                <a:close/>
              </a:path>
              <a:path w="3706368" h="26009" fill="none" stroke="0" extrusionOk="0">
                <a:moveTo>
                  <a:pt x="0" y="0"/>
                </a:moveTo>
                <a:cubicBezTo>
                  <a:pt x="216188" y="-23662"/>
                  <a:pt x="448560" y="-11576"/>
                  <a:pt x="617728" y="0"/>
                </a:cubicBezTo>
                <a:cubicBezTo>
                  <a:pt x="800060" y="-1517"/>
                  <a:pt x="1127786" y="-13641"/>
                  <a:pt x="1309583" y="0"/>
                </a:cubicBezTo>
                <a:cubicBezTo>
                  <a:pt x="1449279" y="-30407"/>
                  <a:pt x="1660788" y="58558"/>
                  <a:pt x="1853184" y="0"/>
                </a:cubicBezTo>
                <a:cubicBezTo>
                  <a:pt x="2028222" y="-1962"/>
                  <a:pt x="2177771" y="-21240"/>
                  <a:pt x="2396785" y="0"/>
                </a:cubicBezTo>
                <a:cubicBezTo>
                  <a:pt x="2578131" y="29381"/>
                  <a:pt x="2804330" y="10356"/>
                  <a:pt x="3051576" y="0"/>
                </a:cubicBezTo>
                <a:cubicBezTo>
                  <a:pt x="3302880" y="27563"/>
                  <a:pt x="3546962" y="-19989"/>
                  <a:pt x="3706368" y="0"/>
                </a:cubicBezTo>
                <a:cubicBezTo>
                  <a:pt x="3704993" y="8943"/>
                  <a:pt x="3705161" y="18377"/>
                  <a:pt x="3706368" y="26009"/>
                </a:cubicBezTo>
                <a:cubicBezTo>
                  <a:pt x="3518578" y="15570"/>
                  <a:pt x="3320844" y="11828"/>
                  <a:pt x="3014513" y="26009"/>
                </a:cubicBezTo>
                <a:cubicBezTo>
                  <a:pt x="2749268" y="30736"/>
                  <a:pt x="2498659" y="26380"/>
                  <a:pt x="2359721" y="26009"/>
                </a:cubicBezTo>
                <a:cubicBezTo>
                  <a:pt x="2232676" y="54766"/>
                  <a:pt x="1930448" y="48561"/>
                  <a:pt x="1741993" y="26009"/>
                </a:cubicBezTo>
                <a:cubicBezTo>
                  <a:pt x="1548168" y="-9252"/>
                  <a:pt x="1285804" y="67699"/>
                  <a:pt x="1087201" y="26009"/>
                </a:cubicBezTo>
                <a:cubicBezTo>
                  <a:pt x="850417" y="-18928"/>
                  <a:pt x="468268" y="-38139"/>
                  <a:pt x="0" y="26009"/>
                </a:cubicBezTo>
                <a:cubicBezTo>
                  <a:pt x="178" y="16165"/>
                  <a:pt x="-1867" y="62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3706368"/>
                      <a:gd name="connsiteY0" fmla="*/ 0 h 26009"/>
                      <a:gd name="connsiteX1" fmla="*/ 617728 w 3706368"/>
                      <a:gd name="connsiteY1" fmla="*/ 0 h 26009"/>
                      <a:gd name="connsiteX2" fmla="*/ 1309583 w 3706368"/>
                      <a:gd name="connsiteY2" fmla="*/ 0 h 26009"/>
                      <a:gd name="connsiteX3" fmla="*/ 1853184 w 3706368"/>
                      <a:gd name="connsiteY3" fmla="*/ 0 h 26009"/>
                      <a:gd name="connsiteX4" fmla="*/ 2396785 w 3706368"/>
                      <a:gd name="connsiteY4" fmla="*/ 0 h 26009"/>
                      <a:gd name="connsiteX5" fmla="*/ 3051576 w 3706368"/>
                      <a:gd name="connsiteY5" fmla="*/ 0 h 26009"/>
                      <a:gd name="connsiteX6" fmla="*/ 3706368 w 3706368"/>
                      <a:gd name="connsiteY6" fmla="*/ 0 h 26009"/>
                      <a:gd name="connsiteX7" fmla="*/ 3706368 w 3706368"/>
                      <a:gd name="connsiteY7" fmla="*/ 26009 h 26009"/>
                      <a:gd name="connsiteX8" fmla="*/ 3014513 w 3706368"/>
                      <a:gd name="connsiteY8" fmla="*/ 26009 h 26009"/>
                      <a:gd name="connsiteX9" fmla="*/ 2359721 w 3706368"/>
                      <a:gd name="connsiteY9" fmla="*/ 26009 h 26009"/>
                      <a:gd name="connsiteX10" fmla="*/ 1741993 w 3706368"/>
                      <a:gd name="connsiteY10" fmla="*/ 26009 h 26009"/>
                      <a:gd name="connsiteX11" fmla="*/ 1087201 w 3706368"/>
                      <a:gd name="connsiteY11" fmla="*/ 26009 h 26009"/>
                      <a:gd name="connsiteX12" fmla="*/ 0 w 3706368"/>
                      <a:gd name="connsiteY12" fmla="*/ 26009 h 26009"/>
                      <a:gd name="connsiteX13" fmla="*/ 0 w 3706368"/>
                      <a:gd name="connsiteY13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706368" h="26009" fill="none" extrusionOk="0">
                        <a:moveTo>
                          <a:pt x="0" y="0"/>
                        </a:moveTo>
                        <a:cubicBezTo>
                          <a:pt x="206410" y="-9146"/>
                          <a:pt x="450604" y="-20859"/>
                          <a:pt x="617728" y="0"/>
                        </a:cubicBezTo>
                        <a:cubicBezTo>
                          <a:pt x="784852" y="20859"/>
                          <a:pt x="1162156" y="-11189"/>
                          <a:pt x="1309583" y="0"/>
                        </a:cubicBezTo>
                        <a:cubicBezTo>
                          <a:pt x="1457010" y="11189"/>
                          <a:pt x="1679360" y="23082"/>
                          <a:pt x="1853184" y="0"/>
                        </a:cubicBezTo>
                        <a:cubicBezTo>
                          <a:pt x="2027008" y="-23082"/>
                          <a:pt x="2188064" y="-22101"/>
                          <a:pt x="2396785" y="0"/>
                        </a:cubicBezTo>
                        <a:cubicBezTo>
                          <a:pt x="2605506" y="22101"/>
                          <a:pt x="2825547" y="-29871"/>
                          <a:pt x="3051576" y="0"/>
                        </a:cubicBezTo>
                        <a:cubicBezTo>
                          <a:pt x="3277605" y="29871"/>
                          <a:pt x="3568489" y="-10979"/>
                          <a:pt x="3706368" y="0"/>
                        </a:cubicBezTo>
                        <a:cubicBezTo>
                          <a:pt x="3706437" y="7510"/>
                          <a:pt x="3706093" y="17836"/>
                          <a:pt x="3706368" y="26009"/>
                        </a:cubicBezTo>
                        <a:cubicBezTo>
                          <a:pt x="3491429" y="168"/>
                          <a:pt x="3292757" y="13291"/>
                          <a:pt x="3014513" y="26009"/>
                        </a:cubicBezTo>
                        <a:cubicBezTo>
                          <a:pt x="2736269" y="38727"/>
                          <a:pt x="2505489" y="26388"/>
                          <a:pt x="2359721" y="26009"/>
                        </a:cubicBezTo>
                        <a:cubicBezTo>
                          <a:pt x="2213953" y="25630"/>
                          <a:pt x="1938998" y="31740"/>
                          <a:pt x="1741993" y="26009"/>
                        </a:cubicBezTo>
                        <a:cubicBezTo>
                          <a:pt x="1544988" y="20278"/>
                          <a:pt x="1318933" y="54803"/>
                          <a:pt x="1087201" y="26009"/>
                        </a:cubicBezTo>
                        <a:cubicBezTo>
                          <a:pt x="855469" y="-2785"/>
                          <a:pt x="496978" y="-17878"/>
                          <a:pt x="0" y="26009"/>
                        </a:cubicBezTo>
                        <a:cubicBezTo>
                          <a:pt x="-231" y="15639"/>
                          <a:pt x="-760" y="7461"/>
                          <a:pt x="0" y="0"/>
                        </a:cubicBezTo>
                        <a:close/>
                      </a:path>
                      <a:path w="3706368" h="26009" stroke="0" extrusionOk="0">
                        <a:moveTo>
                          <a:pt x="0" y="0"/>
                        </a:moveTo>
                        <a:cubicBezTo>
                          <a:pt x="132087" y="2621"/>
                          <a:pt x="412109" y="294"/>
                          <a:pt x="543601" y="0"/>
                        </a:cubicBezTo>
                        <a:cubicBezTo>
                          <a:pt x="675093" y="-294"/>
                          <a:pt x="961514" y="-29404"/>
                          <a:pt x="1235456" y="0"/>
                        </a:cubicBezTo>
                        <a:cubicBezTo>
                          <a:pt x="1509398" y="29404"/>
                          <a:pt x="1527437" y="18751"/>
                          <a:pt x="1741993" y="0"/>
                        </a:cubicBezTo>
                        <a:cubicBezTo>
                          <a:pt x="1956549" y="-18751"/>
                          <a:pt x="1999360" y="18770"/>
                          <a:pt x="2248530" y="0"/>
                        </a:cubicBezTo>
                        <a:cubicBezTo>
                          <a:pt x="2497700" y="-18770"/>
                          <a:pt x="2614677" y="28757"/>
                          <a:pt x="2866258" y="0"/>
                        </a:cubicBezTo>
                        <a:cubicBezTo>
                          <a:pt x="3117839" y="-28757"/>
                          <a:pt x="3366796" y="-36633"/>
                          <a:pt x="3706368" y="0"/>
                        </a:cubicBezTo>
                        <a:cubicBezTo>
                          <a:pt x="3706686" y="12563"/>
                          <a:pt x="3705425" y="19101"/>
                          <a:pt x="3706368" y="26009"/>
                        </a:cubicBezTo>
                        <a:cubicBezTo>
                          <a:pt x="3457584" y="571"/>
                          <a:pt x="3333396" y="3454"/>
                          <a:pt x="3162767" y="26009"/>
                        </a:cubicBezTo>
                        <a:cubicBezTo>
                          <a:pt x="2992138" y="48564"/>
                          <a:pt x="2706133" y="39728"/>
                          <a:pt x="2582103" y="26009"/>
                        </a:cubicBezTo>
                        <a:cubicBezTo>
                          <a:pt x="2458073" y="12290"/>
                          <a:pt x="2095876" y="22193"/>
                          <a:pt x="1890248" y="26009"/>
                        </a:cubicBezTo>
                        <a:cubicBezTo>
                          <a:pt x="1684621" y="29825"/>
                          <a:pt x="1546299" y="23827"/>
                          <a:pt x="1309583" y="26009"/>
                        </a:cubicBezTo>
                        <a:cubicBezTo>
                          <a:pt x="1072868" y="28191"/>
                          <a:pt x="951698" y="34450"/>
                          <a:pt x="728919" y="26009"/>
                        </a:cubicBezTo>
                        <a:cubicBezTo>
                          <a:pt x="506140" y="17568"/>
                          <a:pt x="209622" y="23600"/>
                          <a:pt x="0" y="26009"/>
                        </a:cubicBezTo>
                        <a:cubicBezTo>
                          <a:pt x="833" y="14661"/>
                          <a:pt x="-1028" y="79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265CC78A-EC3A-F462-C3AE-FCE0894CC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2752" y="4085900"/>
            <a:ext cx="4526494" cy="4722728"/>
          </a:xfrm>
        </p:spPr>
        <p:txBody>
          <a:bodyPr>
            <a:normAutofit/>
          </a:bodyPr>
          <a:lstStyle/>
          <a:p>
            <a:pPr marL="889000"/>
            <a:r>
              <a:rPr lang="en-US" altLang="it-IT" sz="2700"/>
              <a:t>What malware are</a:t>
            </a:r>
          </a:p>
          <a:p>
            <a:pPr marL="889000"/>
            <a:r>
              <a:rPr lang="en-US" altLang="it-IT" sz="2700"/>
              <a:t>How do they infect  hosts</a:t>
            </a:r>
          </a:p>
          <a:p>
            <a:pPr marL="889000"/>
            <a:r>
              <a:rPr lang="en-US" altLang="it-IT" sz="2700"/>
              <a:t>How do they propagate</a:t>
            </a:r>
          </a:p>
          <a:p>
            <a:pPr marL="889000"/>
            <a:r>
              <a:rPr lang="en-US" altLang="it-IT" sz="2700"/>
              <a:t>Zoo visit !</a:t>
            </a:r>
          </a:p>
          <a:p>
            <a:pPr marL="889000"/>
            <a:r>
              <a:rPr lang="en-US" altLang="it-IT" sz="2700"/>
              <a:t>How to detect them</a:t>
            </a:r>
          </a:p>
          <a:p>
            <a:pPr marL="889000"/>
            <a:r>
              <a:rPr lang="en-US" altLang="it-IT" sz="2700"/>
              <a:t>Worms</a:t>
            </a:r>
          </a:p>
        </p:txBody>
      </p:sp>
      <p:pic>
        <p:nvPicPr>
          <p:cNvPr id="86019" name="Pictur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95DB37ED-AA0B-4A9A-B892-BE5BDF301C1A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r="19960" b="1"/>
          <a:stretch/>
        </p:blipFill>
        <p:spPr bwMode="auto">
          <a:xfrm>
            <a:off x="5665815" y="10"/>
            <a:ext cx="7337360" cy="97535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>
            <a:extLst>
              <a:ext uri="{FF2B5EF4-FFF2-40B4-BE49-F238E27FC236}">
                <a16:creationId xmlns:a16="http://schemas.microsoft.com/office/drawing/2014/main" id="{AC17CDED-27F5-A333-D89F-3DBC1AA95254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Adware</a:t>
            </a:r>
          </a:p>
        </p:txBody>
      </p:sp>
      <p:pic>
        <p:nvPicPr>
          <p:cNvPr id="87042" name="Picture 2">
            <a:extLst>
              <a:ext uri="{FF2B5EF4-FFF2-40B4-BE49-F238E27FC236}">
                <a16:creationId xmlns:a16="http://schemas.microsoft.com/office/drawing/2014/main" id="{AE84BB19-89C6-D5FB-3616-0E28A6F4D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603500"/>
            <a:ext cx="8255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>
            <a:extLst>
              <a:ext uri="{FF2B5EF4-FFF2-40B4-BE49-F238E27FC236}">
                <a16:creationId xmlns:a16="http://schemas.microsoft.com/office/drawing/2014/main" id="{61A7B87C-61DD-65E7-9258-37F62A14FD9E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BackOrifice</a:t>
            </a: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4251B54D-D75B-F7B3-65DC-4111F4AB1FE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42963"/>
            <a:r>
              <a:rPr lang="en-US" altLang="it-IT"/>
              <a:t>Defcon 1998</a:t>
            </a:r>
          </a:p>
          <a:p>
            <a:pPr marL="842963"/>
            <a:r>
              <a:rPr lang="en-US" altLang="it-IT"/>
              <a:t>new version in 2000</a:t>
            </a:r>
          </a:p>
        </p:txBody>
      </p:sp>
      <p:pic>
        <p:nvPicPr>
          <p:cNvPr id="88067" name="Picture 3">
            <a:extLst>
              <a:ext uri="{FF2B5EF4-FFF2-40B4-BE49-F238E27FC236}">
                <a16:creationId xmlns:a16="http://schemas.microsoft.com/office/drawing/2014/main" id="{63995CFC-BEF9-A4DE-F9D2-F4523C34D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6" t="16110"/>
          <a:stretch>
            <a:fillRect/>
          </a:stretch>
        </p:blipFill>
        <p:spPr bwMode="auto">
          <a:xfrm>
            <a:off x="7213600" y="2438400"/>
            <a:ext cx="42418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4">
            <a:extLst>
              <a:ext uri="{FF2B5EF4-FFF2-40B4-BE49-F238E27FC236}">
                <a16:creationId xmlns:a16="http://schemas.microsoft.com/office/drawing/2014/main" id="{18BB93EF-B624-AD89-A210-0571B23FA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477000"/>
            <a:ext cx="3810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>
            <a:extLst>
              <a:ext uri="{FF2B5EF4-FFF2-40B4-BE49-F238E27FC236}">
                <a16:creationId xmlns:a16="http://schemas.microsoft.com/office/drawing/2014/main" id="{93A9095D-D9AB-B082-3FB2-54AC6E704DBC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Netbus</a:t>
            </a: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2A7F0E6B-2D72-EE44-0BE4-877C6B536BB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42963"/>
            <a:r>
              <a:rPr lang="en-US" altLang="it-IT"/>
              <a:t>1998</a:t>
            </a:r>
          </a:p>
          <a:p>
            <a:pPr marL="842963"/>
            <a:r>
              <a:rPr lang="en-US" altLang="it-IT"/>
              <a:t>Used for “prank”</a:t>
            </a:r>
          </a:p>
        </p:txBody>
      </p:sp>
      <p:pic>
        <p:nvPicPr>
          <p:cNvPr id="90115" name="Picture 3">
            <a:extLst>
              <a:ext uri="{FF2B5EF4-FFF2-40B4-BE49-F238E27FC236}">
                <a16:creationId xmlns:a16="http://schemas.microsoft.com/office/drawing/2014/main" id="{E2FCD66D-EFCE-1608-C365-724AF54D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3683000"/>
            <a:ext cx="59944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>
            <a:extLst>
              <a:ext uri="{FF2B5EF4-FFF2-40B4-BE49-F238E27FC236}">
                <a16:creationId xmlns:a16="http://schemas.microsoft.com/office/drawing/2014/main" id="{2D93AAE2-DE01-8A98-218A-43C022C99DB1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Symantec pcAnywhere</a:t>
            </a:r>
          </a:p>
        </p:txBody>
      </p:sp>
      <p:pic>
        <p:nvPicPr>
          <p:cNvPr id="92162" name="Picture 2">
            <a:extLst>
              <a:ext uri="{FF2B5EF4-FFF2-40B4-BE49-F238E27FC236}">
                <a16:creationId xmlns:a16="http://schemas.microsoft.com/office/drawing/2014/main" id="{45375E60-B1D6-A600-2DF9-4423B443D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r="246" b="8255"/>
          <a:stretch>
            <a:fillRect/>
          </a:stretch>
        </p:blipFill>
        <p:spPr bwMode="auto">
          <a:xfrm>
            <a:off x="1541463" y="2362200"/>
            <a:ext cx="10307637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>
            <a:extLst>
              <a:ext uri="{FF2B5EF4-FFF2-40B4-BE49-F238E27FC236}">
                <a16:creationId xmlns:a16="http://schemas.microsoft.com/office/drawing/2014/main" id="{25FC80ED-64A1-93F7-F70D-FC77C4F17A0E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Browser Toolbar ...</a:t>
            </a:r>
          </a:p>
        </p:txBody>
      </p:sp>
      <p:pic>
        <p:nvPicPr>
          <p:cNvPr id="93186" name="Picture 2">
            <a:extLst>
              <a:ext uri="{FF2B5EF4-FFF2-40B4-BE49-F238E27FC236}">
                <a16:creationId xmlns:a16="http://schemas.microsoft.com/office/drawing/2014/main" id="{BFA8E265-08D7-5EDC-E751-8B290C3E9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2171700"/>
            <a:ext cx="9583737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>
            <a:extLst>
              <a:ext uri="{FF2B5EF4-FFF2-40B4-BE49-F238E27FC236}">
                <a16:creationId xmlns:a16="http://schemas.microsoft.com/office/drawing/2014/main" id="{2AB0AEDE-CC34-9390-0013-0C51AEE74F63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Toolbar again</a:t>
            </a:r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A99699C7-49B8-A8F3-64CF-043BE472089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endParaRPr lang="en-US" altLang="it-IT"/>
          </a:p>
        </p:txBody>
      </p:sp>
      <p:pic>
        <p:nvPicPr>
          <p:cNvPr id="94211" name="Picture 3">
            <a:extLst>
              <a:ext uri="{FF2B5EF4-FFF2-40B4-BE49-F238E27FC236}">
                <a16:creationId xmlns:a16="http://schemas.microsoft.com/office/drawing/2014/main" id="{B4D04D37-C523-E659-8C8A-A14FDBAA6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2676525"/>
            <a:ext cx="95123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8" name="Rectangle 2560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601" name="Rectangle 1">
            <a:extLst>
              <a:ext uri="{FF2B5EF4-FFF2-40B4-BE49-F238E27FC236}">
                <a16:creationId xmlns:a16="http://schemas.microsoft.com/office/drawing/2014/main" id="{4562AD5B-83F7-8638-5DC8-4FBF37DB2B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01562" y="664563"/>
            <a:ext cx="4475386" cy="2919142"/>
          </a:xfrm>
        </p:spPr>
        <p:txBody>
          <a:bodyPr anchor="b">
            <a:normAutofit/>
          </a:bodyPr>
          <a:lstStyle/>
          <a:p>
            <a:r>
              <a:rPr lang="en-US" altLang="it-IT" sz="6900"/>
              <a:t>What is a Virus ?</a:t>
            </a:r>
          </a:p>
        </p:txBody>
      </p:sp>
      <p:sp>
        <p:nvSpPr>
          <p:cNvPr id="25610" name="Oval 2560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496" y="788127"/>
            <a:ext cx="6125001" cy="816666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D5B6611C-D72E-AE3F-34FF-F4D8BC3F4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r="13891" b="-1"/>
          <a:stretch/>
        </p:blipFill>
        <p:spPr bwMode="auto">
          <a:xfrm>
            <a:off x="539112" y="788125"/>
            <a:ext cx="6125002" cy="816666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1953" y="1000787"/>
            <a:ext cx="182949" cy="243933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614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936" y="2222500"/>
            <a:ext cx="168048" cy="224064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8A0F8D46-2B98-6D29-3E48-8E176884F9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01562" y="4253607"/>
            <a:ext cx="4475385" cy="4144174"/>
          </a:xfrm>
        </p:spPr>
        <p:txBody>
          <a:bodyPr anchor="t">
            <a:normAutofit/>
          </a:bodyPr>
          <a:lstStyle/>
          <a:p>
            <a:r>
              <a:rPr lang="en-US" altLang="it-IT" sz="2500" i="1">
                <a:solidFill>
                  <a:schemeClr val="tx1">
                    <a:alpha val="80000"/>
                  </a:schemeClr>
                </a:solidFill>
              </a:rPr>
              <a:t>a program that can infect other programs by modifying them to include a, possibly evolved, version of itself</a:t>
            </a:r>
          </a:p>
          <a:p>
            <a:endParaRPr lang="en-US" altLang="it-IT" sz="25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altLang="it-IT" sz="2500">
                <a:solidFill>
                  <a:schemeClr val="tx1">
                    <a:alpha val="80000"/>
                  </a:schemeClr>
                </a:solidFill>
              </a:rPr>
              <a:t>Fred Cohen 1983</a:t>
            </a:r>
          </a:p>
        </p:txBody>
      </p:sp>
      <p:sp>
        <p:nvSpPr>
          <p:cNvPr id="25616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17758" y="8213449"/>
            <a:ext cx="119922" cy="159895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5618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58572" y="5147409"/>
            <a:ext cx="0" cy="460619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>
            <a:extLst>
              <a:ext uri="{FF2B5EF4-FFF2-40B4-BE49-F238E27FC236}">
                <a16:creationId xmlns:a16="http://schemas.microsoft.com/office/drawing/2014/main" id="{74983399-9658-0B5E-90AF-2F6A6C760CC2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Ransomware</a:t>
            </a:r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AD2CBBCD-600E-BE57-C0EB-EB530E79E27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257300" y="2616200"/>
            <a:ext cx="5041900" cy="6286500"/>
          </a:xfrm>
          <a:ln/>
        </p:spPr>
        <p:txBody>
          <a:bodyPr/>
          <a:lstStyle/>
          <a:p>
            <a:pPr marL="842963"/>
            <a:r>
              <a:rPr lang="en-US" altLang="it-IT"/>
              <a:t>Trj/SMSlock.A</a:t>
            </a:r>
          </a:p>
          <a:p>
            <a:pPr marL="842963"/>
            <a:r>
              <a:rPr lang="en-US" altLang="it-IT"/>
              <a:t>Russian ransomware</a:t>
            </a:r>
          </a:p>
          <a:p>
            <a:pPr marL="842963"/>
            <a:r>
              <a:rPr lang="en-US" altLang="it-IT"/>
              <a:t>April 2009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82CCC896-2FA4-D122-9B95-946D18208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616200"/>
            <a:ext cx="6019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4">
            <a:extLst>
              <a:ext uri="{FF2B5EF4-FFF2-40B4-BE49-F238E27FC236}">
                <a16:creationId xmlns:a16="http://schemas.microsoft.com/office/drawing/2014/main" id="{6640AABE-E546-F240-59B3-5E1EB9155167}"/>
              </a:ext>
            </a:extLst>
          </p:cNvPr>
          <p:cNvSpPr>
            <a:spLocks/>
          </p:cNvSpPr>
          <p:nvPr/>
        </p:nvSpPr>
        <p:spPr bwMode="auto">
          <a:xfrm>
            <a:off x="6553200" y="6800850"/>
            <a:ext cx="6019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1800" i="1">
                <a:ea typeface="Palatino" pitchFamily="2" charset="77"/>
                <a:cs typeface="Palatino" pitchFamily="2" charset="77"/>
              </a:rPr>
              <a:t>To unlock you need to send an SMS with the text4121800286to the number3649Enter the resulting code:Any attempt to reinstall the system may lead to loss of important information and computer damage</a:t>
            </a:r>
          </a:p>
        </p:txBody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8F83B69B-B81E-D514-A0F5-99279D28EA6D}"/>
              </a:ext>
            </a:extLst>
          </p:cNvPr>
          <p:cNvSpPr>
            <a:spLocks/>
          </p:cNvSpPr>
          <p:nvPr/>
        </p:nvSpPr>
        <p:spPr bwMode="auto">
          <a:xfrm>
            <a:off x="-88900" y="9271000"/>
            <a:ext cx="4572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it-IT" sz="1400">
                <a:solidFill>
                  <a:srgbClr val="808080"/>
                </a:solidFill>
                <a:ea typeface="Palatino" pitchFamily="2" charset="77"/>
                <a:cs typeface="Palatino" pitchFamily="2" charset="77"/>
              </a:rPr>
              <a:t> from pandalab blog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>
            <a:extLst>
              <a:ext uri="{FF2B5EF4-FFF2-40B4-BE49-F238E27FC236}">
                <a16:creationId xmlns:a16="http://schemas.microsoft.com/office/drawing/2014/main" id="{57C28554-F9AE-A70E-5352-2940D10C5C1E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Detection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288" name="Rectangle 9728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281" name="Rectangle 1">
            <a:extLst>
              <a:ext uri="{FF2B5EF4-FFF2-40B4-BE49-F238E27FC236}">
                <a16:creationId xmlns:a16="http://schemas.microsoft.com/office/drawing/2014/main" id="{5F1D3698-8F23-B964-C5E1-7331BD6AE2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4081" y="519288"/>
            <a:ext cx="5601403" cy="2570390"/>
          </a:xfrm>
        </p:spPr>
        <p:txBody>
          <a:bodyPr>
            <a:normAutofit/>
          </a:bodyPr>
          <a:lstStyle/>
          <a:p>
            <a:r>
              <a:rPr lang="en-US" altLang="it-IT"/>
              <a:t>Outline</a:t>
            </a:r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9313C92D-38AC-9FED-2B27-93FF33B040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4080" y="3318466"/>
            <a:ext cx="4927595" cy="5466548"/>
          </a:xfrm>
        </p:spPr>
        <p:txBody>
          <a:bodyPr>
            <a:normAutofit/>
          </a:bodyPr>
          <a:lstStyle/>
          <a:p>
            <a:pPr marL="889000"/>
            <a:r>
              <a:rPr lang="en-US" altLang="it-IT" sz="2500"/>
              <a:t>What malware are</a:t>
            </a:r>
          </a:p>
          <a:p>
            <a:pPr marL="889000"/>
            <a:r>
              <a:rPr lang="en-US" altLang="it-IT" sz="2500"/>
              <a:t>How do they infect  hosts</a:t>
            </a:r>
          </a:p>
          <a:p>
            <a:pPr marL="889000"/>
            <a:r>
              <a:rPr lang="en-US" altLang="it-IT" sz="2500"/>
              <a:t>How do they propagate</a:t>
            </a:r>
          </a:p>
          <a:p>
            <a:pPr marL="889000"/>
            <a:r>
              <a:rPr lang="en-US" altLang="it-IT" sz="2500"/>
              <a:t>Zoo visit !</a:t>
            </a:r>
          </a:p>
          <a:p>
            <a:pPr marL="889000"/>
            <a:r>
              <a:rPr lang="en-US" altLang="it-IT" sz="2500"/>
              <a:t>How to detect them</a:t>
            </a:r>
          </a:p>
          <a:p>
            <a:pPr marL="889000"/>
            <a:r>
              <a:rPr lang="en-US" altLang="it-IT" sz="2500"/>
              <a:t>Worms</a:t>
            </a:r>
          </a:p>
        </p:txBody>
      </p:sp>
      <p:pic>
        <p:nvPicPr>
          <p:cNvPr id="97283" name="Picture 3">
            <a:extLst>
              <a:ext uri="{FF2B5EF4-FFF2-40B4-BE49-F238E27FC236}">
                <a16:creationId xmlns:a16="http://schemas.microsoft.com/office/drawing/2014/main" id="{DDF7ECAB-2DEA-84E0-BB66-870485FBFA84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6" r="24357" b="1"/>
          <a:stretch/>
        </p:blipFill>
        <p:spPr bwMode="auto">
          <a:xfrm>
            <a:off x="6644496" y="10"/>
            <a:ext cx="6360304" cy="97535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315" name="Rectangle 98311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05" name="Rectangle 1">
            <a:extLst>
              <a:ext uri="{FF2B5EF4-FFF2-40B4-BE49-F238E27FC236}">
                <a16:creationId xmlns:a16="http://schemas.microsoft.com/office/drawing/2014/main" id="{76A58642-CE73-A03F-A456-707F9996E7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403" y="907504"/>
            <a:ext cx="5140147" cy="2100339"/>
          </a:xfrm>
        </p:spPr>
        <p:txBody>
          <a:bodyPr anchor="b">
            <a:normAutofit/>
          </a:bodyPr>
          <a:lstStyle/>
          <a:p>
            <a:r>
              <a:rPr lang="en-US" altLang="it-IT" sz="6700"/>
              <a:t>Anti-virus</a:t>
            </a:r>
          </a:p>
        </p:txBody>
      </p:sp>
      <p:pic>
        <p:nvPicPr>
          <p:cNvPr id="98307" name="Picture 3">
            <a:extLst>
              <a:ext uri="{FF2B5EF4-FFF2-40B4-BE49-F238E27FC236}">
                <a16:creationId xmlns:a16="http://schemas.microsoft.com/office/drawing/2014/main" id="{CEE07E4A-58CC-131B-E157-1C1A94AA4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998" y="2518526"/>
            <a:ext cx="5822899" cy="471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4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8403" y="3374745"/>
            <a:ext cx="3472101" cy="26010"/>
          </a:xfrm>
          <a:custGeom>
            <a:avLst/>
            <a:gdLst>
              <a:gd name="connsiteX0" fmla="*/ 0 w 3472101"/>
              <a:gd name="connsiteY0" fmla="*/ 0 h 26010"/>
              <a:gd name="connsiteX1" fmla="*/ 659699 w 3472101"/>
              <a:gd name="connsiteY1" fmla="*/ 0 h 26010"/>
              <a:gd name="connsiteX2" fmla="*/ 1354119 w 3472101"/>
              <a:gd name="connsiteY2" fmla="*/ 0 h 26010"/>
              <a:gd name="connsiteX3" fmla="*/ 2083261 w 3472101"/>
              <a:gd name="connsiteY3" fmla="*/ 0 h 26010"/>
              <a:gd name="connsiteX4" fmla="*/ 2812402 w 3472101"/>
              <a:gd name="connsiteY4" fmla="*/ 0 h 26010"/>
              <a:gd name="connsiteX5" fmla="*/ 3472101 w 3472101"/>
              <a:gd name="connsiteY5" fmla="*/ 0 h 26010"/>
              <a:gd name="connsiteX6" fmla="*/ 3472101 w 3472101"/>
              <a:gd name="connsiteY6" fmla="*/ 26010 h 26010"/>
              <a:gd name="connsiteX7" fmla="*/ 2708239 w 3472101"/>
              <a:gd name="connsiteY7" fmla="*/ 26010 h 26010"/>
              <a:gd name="connsiteX8" fmla="*/ 1944377 w 3472101"/>
              <a:gd name="connsiteY8" fmla="*/ 26010 h 26010"/>
              <a:gd name="connsiteX9" fmla="*/ 1249956 w 3472101"/>
              <a:gd name="connsiteY9" fmla="*/ 26010 h 26010"/>
              <a:gd name="connsiteX10" fmla="*/ 0 w 3472101"/>
              <a:gd name="connsiteY10" fmla="*/ 26010 h 26010"/>
              <a:gd name="connsiteX11" fmla="*/ 0 w 3472101"/>
              <a:gd name="connsiteY11" fmla="*/ 0 h 26010"/>
              <a:gd name="connsiteX0" fmla="*/ 0 w 3472101"/>
              <a:gd name="connsiteY0" fmla="*/ 0 h 26010"/>
              <a:gd name="connsiteX1" fmla="*/ 659699 w 3472101"/>
              <a:gd name="connsiteY1" fmla="*/ 0 h 26010"/>
              <a:gd name="connsiteX2" fmla="*/ 1249956 w 3472101"/>
              <a:gd name="connsiteY2" fmla="*/ 0 h 26010"/>
              <a:gd name="connsiteX3" fmla="*/ 2013819 w 3472101"/>
              <a:gd name="connsiteY3" fmla="*/ 0 h 26010"/>
              <a:gd name="connsiteX4" fmla="*/ 2673518 w 3472101"/>
              <a:gd name="connsiteY4" fmla="*/ 0 h 26010"/>
              <a:gd name="connsiteX5" fmla="*/ 3472101 w 3472101"/>
              <a:gd name="connsiteY5" fmla="*/ 0 h 26010"/>
              <a:gd name="connsiteX6" fmla="*/ 3472101 w 3472101"/>
              <a:gd name="connsiteY6" fmla="*/ 26010 h 26010"/>
              <a:gd name="connsiteX7" fmla="*/ 2777681 w 3472101"/>
              <a:gd name="connsiteY7" fmla="*/ 26010 h 26010"/>
              <a:gd name="connsiteX8" fmla="*/ 2013819 w 3472101"/>
              <a:gd name="connsiteY8" fmla="*/ 26010 h 26010"/>
              <a:gd name="connsiteX9" fmla="*/ 1423561 w 3472101"/>
              <a:gd name="connsiteY9" fmla="*/ 26010 h 26010"/>
              <a:gd name="connsiteX10" fmla="*/ 729141 w 3472101"/>
              <a:gd name="connsiteY10" fmla="*/ 26010 h 26010"/>
              <a:gd name="connsiteX11" fmla="*/ 0 w 3472101"/>
              <a:gd name="connsiteY11" fmla="*/ 26010 h 26010"/>
              <a:gd name="connsiteX12" fmla="*/ 0 w 3472101"/>
              <a:gd name="connsiteY12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2101" h="26010" fill="none" extrusionOk="0">
                <a:moveTo>
                  <a:pt x="0" y="0"/>
                </a:moveTo>
                <a:cubicBezTo>
                  <a:pt x="240163" y="-4026"/>
                  <a:pt x="443186" y="-37572"/>
                  <a:pt x="659699" y="0"/>
                </a:cubicBezTo>
                <a:cubicBezTo>
                  <a:pt x="876996" y="-6391"/>
                  <a:pt x="1027493" y="-15269"/>
                  <a:pt x="1354119" y="0"/>
                </a:cubicBezTo>
                <a:cubicBezTo>
                  <a:pt x="1652912" y="-1237"/>
                  <a:pt x="1817259" y="-44371"/>
                  <a:pt x="2083261" y="0"/>
                </a:cubicBezTo>
                <a:cubicBezTo>
                  <a:pt x="2343779" y="-1180"/>
                  <a:pt x="2444511" y="42894"/>
                  <a:pt x="2812402" y="0"/>
                </a:cubicBezTo>
                <a:cubicBezTo>
                  <a:pt x="3151554" y="-23736"/>
                  <a:pt x="3185391" y="10541"/>
                  <a:pt x="3472101" y="0"/>
                </a:cubicBezTo>
                <a:cubicBezTo>
                  <a:pt x="3472833" y="9304"/>
                  <a:pt x="3472566" y="14378"/>
                  <a:pt x="3472101" y="26010"/>
                </a:cubicBezTo>
                <a:cubicBezTo>
                  <a:pt x="3102020" y="17931"/>
                  <a:pt x="2909778" y="60934"/>
                  <a:pt x="2708239" y="26010"/>
                </a:cubicBezTo>
                <a:cubicBezTo>
                  <a:pt x="2506529" y="12179"/>
                  <a:pt x="2124580" y="27412"/>
                  <a:pt x="1944377" y="26010"/>
                </a:cubicBezTo>
                <a:cubicBezTo>
                  <a:pt x="1729607" y="-3072"/>
                  <a:pt x="1462069" y="29597"/>
                  <a:pt x="1249956" y="26010"/>
                </a:cubicBezTo>
                <a:cubicBezTo>
                  <a:pt x="1051397" y="55516"/>
                  <a:pt x="256620" y="115512"/>
                  <a:pt x="0" y="26010"/>
                </a:cubicBezTo>
                <a:cubicBezTo>
                  <a:pt x="-949" y="14131"/>
                  <a:pt x="-341" y="11325"/>
                  <a:pt x="0" y="0"/>
                </a:cubicBezTo>
                <a:close/>
              </a:path>
              <a:path w="3472101" h="26010" stroke="0" extrusionOk="0">
                <a:moveTo>
                  <a:pt x="0" y="0"/>
                </a:moveTo>
                <a:cubicBezTo>
                  <a:pt x="266155" y="-6464"/>
                  <a:pt x="359860" y="2991"/>
                  <a:pt x="659699" y="0"/>
                </a:cubicBezTo>
                <a:cubicBezTo>
                  <a:pt x="981307" y="6531"/>
                  <a:pt x="1107231" y="28620"/>
                  <a:pt x="1249956" y="0"/>
                </a:cubicBezTo>
                <a:cubicBezTo>
                  <a:pt x="1359864" y="2737"/>
                  <a:pt x="1782429" y="-9025"/>
                  <a:pt x="2013819" y="0"/>
                </a:cubicBezTo>
                <a:cubicBezTo>
                  <a:pt x="2265562" y="-29220"/>
                  <a:pt x="2392876" y="-48394"/>
                  <a:pt x="2673518" y="0"/>
                </a:cubicBezTo>
                <a:cubicBezTo>
                  <a:pt x="2950605" y="24937"/>
                  <a:pt x="3148259" y="-10304"/>
                  <a:pt x="3472101" y="0"/>
                </a:cubicBezTo>
                <a:cubicBezTo>
                  <a:pt x="3470347" y="6550"/>
                  <a:pt x="3473312" y="19817"/>
                  <a:pt x="3472101" y="26010"/>
                </a:cubicBezTo>
                <a:cubicBezTo>
                  <a:pt x="3197687" y="24487"/>
                  <a:pt x="2927244" y="58037"/>
                  <a:pt x="2777681" y="26010"/>
                </a:cubicBezTo>
                <a:cubicBezTo>
                  <a:pt x="2639663" y="3831"/>
                  <a:pt x="2214701" y="44329"/>
                  <a:pt x="2013819" y="26010"/>
                </a:cubicBezTo>
                <a:cubicBezTo>
                  <a:pt x="1840162" y="-4741"/>
                  <a:pt x="1582099" y="29047"/>
                  <a:pt x="1423561" y="26010"/>
                </a:cubicBezTo>
                <a:cubicBezTo>
                  <a:pt x="1319129" y="76462"/>
                  <a:pt x="994333" y="29321"/>
                  <a:pt x="729141" y="26010"/>
                </a:cubicBezTo>
                <a:cubicBezTo>
                  <a:pt x="496069" y="68715"/>
                  <a:pt x="148996" y="-6903"/>
                  <a:pt x="0" y="26010"/>
                </a:cubicBezTo>
                <a:cubicBezTo>
                  <a:pt x="510" y="18319"/>
                  <a:pt x="1183" y="9661"/>
                  <a:pt x="0" y="0"/>
                </a:cubicBezTo>
                <a:close/>
              </a:path>
              <a:path w="3472101" h="26010" fill="none" stroke="0" extrusionOk="0">
                <a:moveTo>
                  <a:pt x="0" y="0"/>
                </a:moveTo>
                <a:cubicBezTo>
                  <a:pt x="176191" y="15621"/>
                  <a:pt x="424351" y="11293"/>
                  <a:pt x="659699" y="0"/>
                </a:cubicBezTo>
                <a:cubicBezTo>
                  <a:pt x="895569" y="-5806"/>
                  <a:pt x="1018797" y="1951"/>
                  <a:pt x="1354119" y="0"/>
                </a:cubicBezTo>
                <a:cubicBezTo>
                  <a:pt x="1643886" y="12143"/>
                  <a:pt x="1818015" y="9645"/>
                  <a:pt x="2083261" y="0"/>
                </a:cubicBezTo>
                <a:cubicBezTo>
                  <a:pt x="2318940" y="16309"/>
                  <a:pt x="2493175" y="37730"/>
                  <a:pt x="2812402" y="0"/>
                </a:cubicBezTo>
                <a:cubicBezTo>
                  <a:pt x="3159543" y="-26552"/>
                  <a:pt x="3185710" y="1506"/>
                  <a:pt x="3472101" y="0"/>
                </a:cubicBezTo>
                <a:cubicBezTo>
                  <a:pt x="3471649" y="7513"/>
                  <a:pt x="3470267" y="15967"/>
                  <a:pt x="3472101" y="26010"/>
                </a:cubicBezTo>
                <a:cubicBezTo>
                  <a:pt x="3106540" y="1166"/>
                  <a:pt x="2910185" y="74454"/>
                  <a:pt x="2708239" y="26010"/>
                </a:cubicBezTo>
                <a:cubicBezTo>
                  <a:pt x="2528056" y="9505"/>
                  <a:pt x="2183540" y="8259"/>
                  <a:pt x="1944377" y="26010"/>
                </a:cubicBezTo>
                <a:cubicBezTo>
                  <a:pt x="1677891" y="40565"/>
                  <a:pt x="1497751" y="38503"/>
                  <a:pt x="1249956" y="26010"/>
                </a:cubicBezTo>
                <a:cubicBezTo>
                  <a:pt x="1023580" y="39334"/>
                  <a:pt x="277474" y="139392"/>
                  <a:pt x="0" y="26010"/>
                </a:cubicBezTo>
                <a:cubicBezTo>
                  <a:pt x="-561" y="14264"/>
                  <a:pt x="328" y="121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472101"/>
                      <a:gd name="connsiteY0" fmla="*/ 0 h 26010"/>
                      <a:gd name="connsiteX1" fmla="*/ 659699 w 3472101"/>
                      <a:gd name="connsiteY1" fmla="*/ 0 h 26010"/>
                      <a:gd name="connsiteX2" fmla="*/ 1354119 w 3472101"/>
                      <a:gd name="connsiteY2" fmla="*/ 0 h 26010"/>
                      <a:gd name="connsiteX3" fmla="*/ 2083261 w 3472101"/>
                      <a:gd name="connsiteY3" fmla="*/ 0 h 26010"/>
                      <a:gd name="connsiteX4" fmla="*/ 2812402 w 3472101"/>
                      <a:gd name="connsiteY4" fmla="*/ 0 h 26010"/>
                      <a:gd name="connsiteX5" fmla="*/ 3472101 w 3472101"/>
                      <a:gd name="connsiteY5" fmla="*/ 0 h 26010"/>
                      <a:gd name="connsiteX6" fmla="*/ 3472101 w 3472101"/>
                      <a:gd name="connsiteY6" fmla="*/ 26010 h 26010"/>
                      <a:gd name="connsiteX7" fmla="*/ 2708239 w 3472101"/>
                      <a:gd name="connsiteY7" fmla="*/ 26010 h 26010"/>
                      <a:gd name="connsiteX8" fmla="*/ 1944377 w 3472101"/>
                      <a:gd name="connsiteY8" fmla="*/ 26010 h 26010"/>
                      <a:gd name="connsiteX9" fmla="*/ 1249956 w 3472101"/>
                      <a:gd name="connsiteY9" fmla="*/ 26010 h 26010"/>
                      <a:gd name="connsiteX10" fmla="*/ 0 w 3472101"/>
                      <a:gd name="connsiteY10" fmla="*/ 26010 h 26010"/>
                      <a:gd name="connsiteX11" fmla="*/ 0 w 3472101"/>
                      <a:gd name="connsiteY11" fmla="*/ 0 h 26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101" h="26010" fill="none" extrusionOk="0">
                        <a:moveTo>
                          <a:pt x="0" y="0"/>
                        </a:moveTo>
                        <a:cubicBezTo>
                          <a:pt x="200558" y="30651"/>
                          <a:pt x="433530" y="7848"/>
                          <a:pt x="659699" y="0"/>
                        </a:cubicBezTo>
                        <a:cubicBezTo>
                          <a:pt x="885868" y="-7848"/>
                          <a:pt x="1050967" y="928"/>
                          <a:pt x="1354119" y="0"/>
                        </a:cubicBezTo>
                        <a:cubicBezTo>
                          <a:pt x="1657271" y="-928"/>
                          <a:pt x="1824951" y="-28691"/>
                          <a:pt x="2083261" y="0"/>
                        </a:cubicBezTo>
                        <a:cubicBezTo>
                          <a:pt x="2341571" y="28691"/>
                          <a:pt x="2471276" y="27266"/>
                          <a:pt x="2812402" y="0"/>
                        </a:cubicBezTo>
                        <a:cubicBezTo>
                          <a:pt x="3153528" y="-27266"/>
                          <a:pt x="3182400" y="8319"/>
                          <a:pt x="3472101" y="0"/>
                        </a:cubicBezTo>
                        <a:cubicBezTo>
                          <a:pt x="3472900" y="7705"/>
                          <a:pt x="3470914" y="15358"/>
                          <a:pt x="3472101" y="26010"/>
                        </a:cubicBezTo>
                        <a:cubicBezTo>
                          <a:pt x="3107402" y="9387"/>
                          <a:pt x="2920318" y="60372"/>
                          <a:pt x="2708239" y="26010"/>
                        </a:cubicBezTo>
                        <a:cubicBezTo>
                          <a:pt x="2496160" y="-8352"/>
                          <a:pt x="2167990" y="4520"/>
                          <a:pt x="1944377" y="26010"/>
                        </a:cubicBezTo>
                        <a:cubicBezTo>
                          <a:pt x="1720764" y="47500"/>
                          <a:pt x="1488704" y="31104"/>
                          <a:pt x="1249956" y="26010"/>
                        </a:cubicBezTo>
                        <a:cubicBezTo>
                          <a:pt x="1011208" y="20916"/>
                          <a:pt x="270981" y="72148"/>
                          <a:pt x="0" y="26010"/>
                        </a:cubicBezTo>
                        <a:cubicBezTo>
                          <a:pt x="-818" y="13868"/>
                          <a:pt x="-23" y="11747"/>
                          <a:pt x="0" y="0"/>
                        </a:cubicBezTo>
                        <a:close/>
                      </a:path>
                      <a:path w="3472101" h="26010" stroke="0" extrusionOk="0">
                        <a:moveTo>
                          <a:pt x="0" y="0"/>
                        </a:moveTo>
                        <a:cubicBezTo>
                          <a:pt x="251532" y="-11046"/>
                          <a:pt x="360068" y="7315"/>
                          <a:pt x="659699" y="0"/>
                        </a:cubicBezTo>
                        <a:cubicBezTo>
                          <a:pt x="959330" y="-7315"/>
                          <a:pt x="1131713" y="23248"/>
                          <a:pt x="1249956" y="0"/>
                        </a:cubicBezTo>
                        <a:cubicBezTo>
                          <a:pt x="1368199" y="-23248"/>
                          <a:pt x="1788315" y="9511"/>
                          <a:pt x="2013819" y="0"/>
                        </a:cubicBezTo>
                        <a:cubicBezTo>
                          <a:pt x="2239323" y="-9511"/>
                          <a:pt x="2382452" y="-30296"/>
                          <a:pt x="2673518" y="0"/>
                        </a:cubicBezTo>
                        <a:cubicBezTo>
                          <a:pt x="2964584" y="30296"/>
                          <a:pt x="3138268" y="-480"/>
                          <a:pt x="3472101" y="0"/>
                        </a:cubicBezTo>
                        <a:cubicBezTo>
                          <a:pt x="3471160" y="6094"/>
                          <a:pt x="3473253" y="19656"/>
                          <a:pt x="3472101" y="26010"/>
                        </a:cubicBezTo>
                        <a:cubicBezTo>
                          <a:pt x="3170744" y="29834"/>
                          <a:pt x="2928866" y="51966"/>
                          <a:pt x="2777681" y="26010"/>
                        </a:cubicBezTo>
                        <a:cubicBezTo>
                          <a:pt x="2626496" y="54"/>
                          <a:pt x="2218820" y="57757"/>
                          <a:pt x="2013819" y="26010"/>
                        </a:cubicBezTo>
                        <a:cubicBezTo>
                          <a:pt x="1808818" y="-5737"/>
                          <a:pt x="1560747" y="6922"/>
                          <a:pt x="1423561" y="26010"/>
                        </a:cubicBezTo>
                        <a:cubicBezTo>
                          <a:pt x="1286375" y="45098"/>
                          <a:pt x="984545" y="5397"/>
                          <a:pt x="729141" y="26010"/>
                        </a:cubicBezTo>
                        <a:cubicBezTo>
                          <a:pt x="473737" y="46623"/>
                          <a:pt x="166357" y="16313"/>
                          <a:pt x="0" y="26010"/>
                        </a:cubicBezTo>
                        <a:cubicBezTo>
                          <a:pt x="1188" y="17646"/>
                          <a:pt x="803" y="95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84A7C925-5FDB-55EC-ADE3-D050DA16C3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88403" y="3790060"/>
            <a:ext cx="5140147" cy="5050011"/>
          </a:xfrm>
        </p:spPr>
        <p:txBody>
          <a:bodyPr anchor="t">
            <a:normAutofit/>
          </a:bodyPr>
          <a:lstStyle/>
          <a:p>
            <a:pPr marL="842963"/>
            <a:r>
              <a:rPr lang="en-US" altLang="it-IT" sz="2700"/>
              <a:t>Analyze system behavior</a:t>
            </a:r>
          </a:p>
          <a:p>
            <a:pPr marL="842963"/>
            <a:r>
              <a:rPr lang="en-US" altLang="it-IT" sz="2700"/>
              <a:t>Analyze binary to decide if it a virus</a:t>
            </a:r>
          </a:p>
          <a:p>
            <a:pPr marL="842963"/>
            <a:r>
              <a:rPr lang="en-US" altLang="it-IT" sz="2700"/>
              <a:t>Type :</a:t>
            </a:r>
          </a:p>
          <a:p>
            <a:pPr marL="1287463" lvl="1"/>
            <a:r>
              <a:rPr lang="en-US" altLang="it-IT" sz="2700"/>
              <a:t>Scanner</a:t>
            </a:r>
          </a:p>
          <a:p>
            <a:pPr marL="1287463" lvl="1"/>
            <a:r>
              <a:rPr lang="en-US" altLang="it-IT" sz="2700"/>
              <a:t>Real time monitor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335" name="Rectangle 99334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" y="0"/>
            <a:ext cx="13001549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337" name="Rectangle 99336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9339" name="Rectangle 99338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341" name="Oval 99340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3657" y="211810"/>
            <a:ext cx="6997485" cy="93299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329" name="Rectangle 1">
            <a:extLst>
              <a:ext uri="{FF2B5EF4-FFF2-40B4-BE49-F238E27FC236}">
                <a16:creationId xmlns:a16="http://schemas.microsoft.com/office/drawing/2014/main" id="{A6993E3A-796B-5FE8-8509-2CC0868AA2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36033" y="1963739"/>
            <a:ext cx="5932733" cy="357477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it-IT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Impossibility result</a:t>
            </a: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BDB0FDE6-9F2D-03DA-BA47-691B460977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36033" y="5798118"/>
            <a:ext cx="5932733" cy="21825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it-IT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not possible to build a perfect virus/malware detector (Cohen)</a:t>
            </a:r>
          </a:p>
        </p:txBody>
      </p:sp>
      <p:sp>
        <p:nvSpPr>
          <p:cNvPr id="99343" name="Arc 99342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660393" y="8775"/>
            <a:ext cx="7270680" cy="9694239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345" name="Oval 99344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47728" y="7553383"/>
            <a:ext cx="753011" cy="9767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360" name="Rectangle 10035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356" name="Picture 100355" descr="Metal tic-tac-toe game pieces">
            <a:extLst>
              <a:ext uri="{FF2B5EF4-FFF2-40B4-BE49-F238E27FC236}">
                <a16:creationId xmlns:a16="http://schemas.microsoft.com/office/drawing/2014/main" id="{6F6183A2-0CEE-3A49-372B-0C6617163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900"/>
          <a:stretch/>
        </p:blipFill>
        <p:spPr>
          <a:xfrm>
            <a:off x="3758385" y="10"/>
            <a:ext cx="9246413" cy="9753590"/>
          </a:xfrm>
          <a:prstGeom prst="rect">
            <a:avLst/>
          </a:prstGeom>
        </p:spPr>
      </p:pic>
      <p:sp>
        <p:nvSpPr>
          <p:cNvPr id="100362" name="Rectangle 10036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0407041" cy="97536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353" name="Rectangle 1">
            <a:extLst>
              <a:ext uri="{FF2B5EF4-FFF2-40B4-BE49-F238E27FC236}">
                <a16:creationId xmlns:a16="http://schemas.microsoft.com/office/drawing/2014/main" id="{476A804C-FE39-D625-B41F-864F592AEA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832" y="1651609"/>
            <a:ext cx="4378375" cy="1599591"/>
          </a:xfrm>
        </p:spPr>
        <p:txBody>
          <a:bodyPr anchor="b">
            <a:normAutofit/>
          </a:bodyPr>
          <a:lstStyle/>
          <a:p>
            <a:r>
              <a:rPr lang="en-US" altLang="it-IT" sz="4400" dirty="0"/>
              <a:t>Impossibility result</a:t>
            </a:r>
          </a:p>
        </p:txBody>
      </p:sp>
      <p:sp>
        <p:nvSpPr>
          <p:cNvPr id="100364" name="Rectangle 10036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3725" y="959104"/>
            <a:ext cx="104038" cy="5852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0366" name="Rectangle 10036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793" y="3475171"/>
            <a:ext cx="3521050" cy="13005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ECD59B2E-1EEA-25AA-1C06-10B0F829D2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833" y="3865675"/>
            <a:ext cx="5314479" cy="5606631"/>
          </a:xfrm>
        </p:spPr>
        <p:txBody>
          <a:bodyPr anchor="t">
            <a:normAutofit lnSpcReduction="10000"/>
          </a:bodyPr>
          <a:lstStyle/>
          <a:p>
            <a:pPr marL="889000"/>
            <a:r>
              <a:rPr lang="en-US" altLang="it-IT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Diagonal argument </a:t>
            </a:r>
          </a:p>
          <a:p>
            <a:pPr marL="889000"/>
            <a:r>
              <a:rPr lang="en-US" altLang="it-IT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 is a perfect detection program</a:t>
            </a:r>
          </a:p>
          <a:p>
            <a:pPr marL="889000"/>
            <a:r>
              <a:rPr lang="en-US" altLang="it-IT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V is a virus</a:t>
            </a:r>
          </a:p>
          <a:p>
            <a:pPr marL="889000"/>
            <a:r>
              <a:rPr lang="en-US" altLang="it-IT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V can call P </a:t>
            </a:r>
          </a:p>
          <a:p>
            <a:pPr marL="1333500" lvl="1"/>
            <a:r>
              <a:rPr lang="en-US" altLang="it-IT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if P(V) = true -&gt; halt</a:t>
            </a:r>
          </a:p>
          <a:p>
            <a:pPr marL="1333500" lvl="1"/>
            <a:r>
              <a:rPr lang="en-US" altLang="it-IT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if P(V) = false -&gt; spread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389" name="Rectangle 10138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391" name="Picture 101379" descr="Red twisted thread">
            <a:extLst>
              <a:ext uri="{FF2B5EF4-FFF2-40B4-BE49-F238E27FC236}">
                <a16:creationId xmlns:a16="http://schemas.microsoft.com/office/drawing/2014/main" id="{EF72A16F-D827-7B84-63B7-CC073752F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720" b="-1"/>
          <a:stretch/>
        </p:blipFill>
        <p:spPr>
          <a:xfrm>
            <a:off x="3758387" y="10"/>
            <a:ext cx="9246413" cy="9753590"/>
          </a:xfrm>
          <a:prstGeom prst="rect">
            <a:avLst/>
          </a:prstGeom>
        </p:spPr>
      </p:pic>
      <p:sp>
        <p:nvSpPr>
          <p:cNvPr id="101392" name="Rectangle 10138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0407041" cy="97536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377" name="Rectangle 1">
            <a:extLst>
              <a:ext uri="{FF2B5EF4-FFF2-40B4-BE49-F238E27FC236}">
                <a16:creationId xmlns:a16="http://schemas.microsoft.com/office/drawing/2014/main" id="{A474AEF8-E02D-7004-463F-80674D4046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6590" y="2191131"/>
            <a:ext cx="3667354" cy="1599591"/>
          </a:xfrm>
        </p:spPr>
        <p:txBody>
          <a:bodyPr anchor="b">
            <a:normAutofit fontScale="90000"/>
          </a:bodyPr>
          <a:lstStyle/>
          <a:p>
            <a:r>
              <a:rPr lang="en-US" altLang="it-IT" sz="6000" dirty="0"/>
              <a:t>Virus signature</a:t>
            </a:r>
            <a:r>
              <a:rPr lang="en-US" altLang="it-IT" sz="3500" dirty="0"/>
              <a:t>	</a:t>
            </a:r>
          </a:p>
        </p:txBody>
      </p:sp>
      <p:sp>
        <p:nvSpPr>
          <p:cNvPr id="101388" name="Rectangle 10138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3725" y="959104"/>
            <a:ext cx="104038" cy="5852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1390" name="Rectangle 10138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793" y="3475171"/>
            <a:ext cx="3521050" cy="13005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CA22CC73-0BD4-8C2E-55FD-B1F3A89CD4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0768" y="4093268"/>
            <a:ext cx="4713978" cy="4561434"/>
          </a:xfrm>
        </p:spPr>
        <p:txBody>
          <a:bodyPr anchor="t">
            <a:normAutofit/>
          </a:bodyPr>
          <a:lstStyle/>
          <a:p>
            <a:pPr marL="889000"/>
            <a:r>
              <a:rPr lang="en-US" altLang="it-IT" sz="4000" dirty="0"/>
              <a:t>Find a string that can identify the virus</a:t>
            </a:r>
          </a:p>
          <a:p>
            <a:pPr marL="889000"/>
            <a:r>
              <a:rPr lang="en-US" altLang="it-IT" sz="4000" dirty="0"/>
              <a:t>Fingerprint like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08" name="Rectangle 10240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2" y="0"/>
            <a:ext cx="13001549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04" name="Picture 102403" descr="Illuminated server room panel">
            <a:extLst>
              <a:ext uri="{FF2B5EF4-FFF2-40B4-BE49-F238E27FC236}">
                <a16:creationId xmlns:a16="http://schemas.microsoft.com/office/drawing/2014/main" id="{BA5D4C11-D4BD-DB6D-9637-55F3314E3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40" r="18072" b="-1"/>
          <a:stretch/>
        </p:blipFill>
        <p:spPr>
          <a:xfrm>
            <a:off x="3282060" y="72008"/>
            <a:ext cx="9725994" cy="9197280"/>
          </a:xfrm>
          <a:prstGeom prst="rect">
            <a:avLst/>
          </a:prstGeom>
        </p:spPr>
      </p:pic>
      <p:sp>
        <p:nvSpPr>
          <p:cNvPr id="102410" name="Rectangle 10240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882947" cy="97536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401" name="Rectangle 1">
            <a:extLst>
              <a:ext uri="{FF2B5EF4-FFF2-40B4-BE49-F238E27FC236}">
                <a16:creationId xmlns:a16="http://schemas.microsoft.com/office/drawing/2014/main" id="{5275D639-9FF3-A52F-6FA4-F95712D8BF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712" y="-591176"/>
            <a:ext cx="4077001" cy="2702097"/>
          </a:xfrm>
        </p:spPr>
        <p:txBody>
          <a:bodyPr>
            <a:normAutofit/>
          </a:bodyPr>
          <a:lstStyle/>
          <a:p>
            <a:r>
              <a:rPr lang="en-US" altLang="it-IT" sz="5000" dirty="0"/>
              <a:t>Heuristics</a:t>
            </a:r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0E1A958D-02A4-88D0-E58A-9D4DA58CB5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956" y="2978987"/>
            <a:ext cx="4608512" cy="5323040"/>
          </a:xfrm>
        </p:spPr>
        <p:txBody>
          <a:bodyPr>
            <a:normAutofit lnSpcReduction="10000"/>
          </a:bodyPr>
          <a:lstStyle/>
          <a:p>
            <a:pPr marL="889000"/>
            <a:r>
              <a:rPr lang="en-US" altLang="it-IT" sz="3200" b="1" dirty="0"/>
              <a:t>Analyze program behavior</a:t>
            </a:r>
          </a:p>
          <a:p>
            <a:pPr marL="1333500" lvl="1"/>
            <a:r>
              <a:rPr lang="en-US" altLang="it-IT" sz="3200" b="1" dirty="0"/>
              <a:t>Network access</a:t>
            </a:r>
          </a:p>
          <a:p>
            <a:pPr marL="1333500" lvl="1"/>
            <a:r>
              <a:rPr lang="en-US" altLang="it-IT" sz="3200" b="1" dirty="0"/>
              <a:t>File open</a:t>
            </a:r>
          </a:p>
          <a:p>
            <a:pPr marL="1333500" lvl="1"/>
            <a:r>
              <a:rPr lang="en-US" altLang="it-IT" sz="3200" b="1" dirty="0"/>
              <a:t>Attempt to delete file</a:t>
            </a:r>
          </a:p>
          <a:p>
            <a:pPr marL="1333500" lvl="1"/>
            <a:r>
              <a:rPr lang="en-US" altLang="it-IT" sz="3200" b="1" dirty="0"/>
              <a:t>Attempt to modify the boot sector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56" name="Rectangle 10445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49" name="Rectangle 1">
            <a:extLst>
              <a:ext uri="{FF2B5EF4-FFF2-40B4-BE49-F238E27FC236}">
                <a16:creationId xmlns:a16="http://schemas.microsoft.com/office/drawing/2014/main" id="{F9023646-1A43-0523-2ECB-6D314CAF0E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50946" y="468172"/>
            <a:ext cx="6667850" cy="2535936"/>
          </a:xfrm>
        </p:spPr>
        <p:txBody>
          <a:bodyPr anchor="b">
            <a:normAutofit/>
          </a:bodyPr>
          <a:lstStyle/>
          <a:p>
            <a:r>
              <a:rPr lang="en-US" altLang="it-IT" sz="6700"/>
              <a:t>Checksum</a:t>
            </a:r>
          </a:p>
        </p:txBody>
      </p:sp>
      <p:pic>
        <p:nvPicPr>
          <p:cNvPr id="104452" name="Picture 104451" descr="Graph on document with pen">
            <a:extLst>
              <a:ext uri="{FF2B5EF4-FFF2-40B4-BE49-F238E27FC236}">
                <a16:creationId xmlns:a16="http://schemas.microsoft.com/office/drawing/2014/main" id="{986C7511-A35E-6F25-8322-9B1A798B1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62" r="26140" b="-1"/>
          <a:stretch/>
        </p:blipFill>
        <p:spPr>
          <a:xfrm>
            <a:off x="1" y="10"/>
            <a:ext cx="4967833" cy="97535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445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46" y="3377702"/>
            <a:ext cx="4526495" cy="26010"/>
          </a:xfrm>
          <a:custGeom>
            <a:avLst/>
            <a:gdLst>
              <a:gd name="connsiteX0" fmla="*/ 0 w 4526495"/>
              <a:gd name="connsiteY0" fmla="*/ 0 h 26010"/>
              <a:gd name="connsiteX1" fmla="*/ 510847 w 4526495"/>
              <a:gd name="connsiteY1" fmla="*/ 0 h 26010"/>
              <a:gd name="connsiteX2" fmla="*/ 1021695 w 4526495"/>
              <a:gd name="connsiteY2" fmla="*/ 0 h 26010"/>
              <a:gd name="connsiteX3" fmla="*/ 1623072 w 4526495"/>
              <a:gd name="connsiteY3" fmla="*/ 0 h 26010"/>
              <a:gd name="connsiteX4" fmla="*/ 2360244 w 4526495"/>
              <a:gd name="connsiteY4" fmla="*/ 0 h 26010"/>
              <a:gd name="connsiteX5" fmla="*/ 2916356 w 4526495"/>
              <a:gd name="connsiteY5" fmla="*/ 0 h 26010"/>
              <a:gd name="connsiteX6" fmla="*/ 3472468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278476 w 4526495"/>
              <a:gd name="connsiteY10" fmla="*/ 26010 h 26010"/>
              <a:gd name="connsiteX11" fmla="*/ 2722363 w 4526495"/>
              <a:gd name="connsiteY11" fmla="*/ 26010 h 26010"/>
              <a:gd name="connsiteX12" fmla="*/ 2030456 w 4526495"/>
              <a:gd name="connsiteY12" fmla="*/ 26010 h 26010"/>
              <a:gd name="connsiteX13" fmla="*/ 1293284 w 4526495"/>
              <a:gd name="connsiteY13" fmla="*/ 26010 h 26010"/>
              <a:gd name="connsiteX14" fmla="*/ 782437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  <a:gd name="connsiteX0" fmla="*/ 0 w 4526495"/>
              <a:gd name="connsiteY0" fmla="*/ 0 h 26010"/>
              <a:gd name="connsiteX1" fmla="*/ 556112 w 4526495"/>
              <a:gd name="connsiteY1" fmla="*/ 0 h 26010"/>
              <a:gd name="connsiteX2" fmla="*/ 1066960 w 4526495"/>
              <a:gd name="connsiteY2" fmla="*/ 0 h 26010"/>
              <a:gd name="connsiteX3" fmla="*/ 1623072 w 4526495"/>
              <a:gd name="connsiteY3" fmla="*/ 0 h 26010"/>
              <a:gd name="connsiteX4" fmla="*/ 2269714 w 4526495"/>
              <a:gd name="connsiteY4" fmla="*/ 0 h 26010"/>
              <a:gd name="connsiteX5" fmla="*/ 2961621 w 4526495"/>
              <a:gd name="connsiteY5" fmla="*/ 0 h 26010"/>
              <a:gd name="connsiteX6" fmla="*/ 3698793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097416 w 4526495"/>
              <a:gd name="connsiteY10" fmla="*/ 26010 h 26010"/>
              <a:gd name="connsiteX11" fmla="*/ 2360244 w 4526495"/>
              <a:gd name="connsiteY11" fmla="*/ 26010 h 26010"/>
              <a:gd name="connsiteX12" fmla="*/ 1849397 w 4526495"/>
              <a:gd name="connsiteY12" fmla="*/ 26010 h 26010"/>
              <a:gd name="connsiteX13" fmla="*/ 1157489 w 4526495"/>
              <a:gd name="connsiteY13" fmla="*/ 26010 h 26010"/>
              <a:gd name="connsiteX14" fmla="*/ 556112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26010" fill="none" extrusionOk="0">
                <a:moveTo>
                  <a:pt x="0" y="0"/>
                </a:moveTo>
                <a:cubicBezTo>
                  <a:pt x="208854" y="549"/>
                  <a:pt x="425021" y="16302"/>
                  <a:pt x="510847" y="0"/>
                </a:cubicBezTo>
                <a:cubicBezTo>
                  <a:pt x="631018" y="-16325"/>
                  <a:pt x="788460" y="26472"/>
                  <a:pt x="1021695" y="0"/>
                </a:cubicBezTo>
                <a:cubicBezTo>
                  <a:pt x="1264120" y="-51624"/>
                  <a:pt x="1492201" y="-5697"/>
                  <a:pt x="1623072" y="0"/>
                </a:cubicBezTo>
                <a:cubicBezTo>
                  <a:pt x="1754434" y="18534"/>
                  <a:pt x="2188859" y="-38541"/>
                  <a:pt x="2360244" y="0"/>
                </a:cubicBezTo>
                <a:cubicBezTo>
                  <a:pt x="2480464" y="28527"/>
                  <a:pt x="2711161" y="20353"/>
                  <a:pt x="2916356" y="0"/>
                </a:cubicBezTo>
                <a:cubicBezTo>
                  <a:pt x="3127495" y="1885"/>
                  <a:pt x="3313465" y="-5748"/>
                  <a:pt x="3472468" y="0"/>
                </a:cubicBezTo>
                <a:cubicBezTo>
                  <a:pt x="3643376" y="40973"/>
                  <a:pt x="4267063" y="-37297"/>
                  <a:pt x="4526495" y="0"/>
                </a:cubicBezTo>
                <a:cubicBezTo>
                  <a:pt x="4525553" y="8406"/>
                  <a:pt x="4525910" y="12906"/>
                  <a:pt x="4526495" y="26010"/>
                </a:cubicBezTo>
                <a:cubicBezTo>
                  <a:pt x="4250288" y="32379"/>
                  <a:pt x="4122977" y="23772"/>
                  <a:pt x="3834588" y="26010"/>
                </a:cubicBezTo>
                <a:cubicBezTo>
                  <a:pt x="3544800" y="28366"/>
                  <a:pt x="3470241" y="21104"/>
                  <a:pt x="3278476" y="26010"/>
                </a:cubicBezTo>
                <a:cubicBezTo>
                  <a:pt x="3006101" y="28620"/>
                  <a:pt x="2921958" y="46220"/>
                  <a:pt x="2722363" y="26010"/>
                </a:cubicBezTo>
                <a:cubicBezTo>
                  <a:pt x="2466210" y="43071"/>
                  <a:pt x="2339304" y="12280"/>
                  <a:pt x="2030456" y="26010"/>
                </a:cubicBezTo>
                <a:cubicBezTo>
                  <a:pt x="1725489" y="34792"/>
                  <a:pt x="1632135" y="38929"/>
                  <a:pt x="1293284" y="26010"/>
                </a:cubicBezTo>
                <a:cubicBezTo>
                  <a:pt x="940029" y="18846"/>
                  <a:pt x="937397" y="30098"/>
                  <a:pt x="782437" y="26010"/>
                </a:cubicBezTo>
                <a:cubicBezTo>
                  <a:pt x="583859" y="76334"/>
                  <a:pt x="332457" y="262"/>
                  <a:pt x="0" y="26010"/>
                </a:cubicBezTo>
                <a:cubicBezTo>
                  <a:pt x="146" y="16995"/>
                  <a:pt x="-979" y="9558"/>
                  <a:pt x="0" y="0"/>
                </a:cubicBezTo>
                <a:close/>
              </a:path>
              <a:path w="4526495" h="26010" stroke="0" extrusionOk="0">
                <a:moveTo>
                  <a:pt x="0" y="0"/>
                </a:moveTo>
                <a:cubicBezTo>
                  <a:pt x="296876" y="-9695"/>
                  <a:pt x="439855" y="-17075"/>
                  <a:pt x="556112" y="0"/>
                </a:cubicBezTo>
                <a:cubicBezTo>
                  <a:pt x="678952" y="37024"/>
                  <a:pt x="939382" y="3021"/>
                  <a:pt x="1066960" y="0"/>
                </a:cubicBezTo>
                <a:cubicBezTo>
                  <a:pt x="1224834" y="-22110"/>
                  <a:pt x="1402938" y="-39480"/>
                  <a:pt x="1623072" y="0"/>
                </a:cubicBezTo>
                <a:cubicBezTo>
                  <a:pt x="1882193" y="15550"/>
                  <a:pt x="2124340" y="20084"/>
                  <a:pt x="2269714" y="0"/>
                </a:cubicBezTo>
                <a:cubicBezTo>
                  <a:pt x="2406525" y="-10322"/>
                  <a:pt x="2789678" y="10250"/>
                  <a:pt x="2961621" y="0"/>
                </a:cubicBezTo>
                <a:cubicBezTo>
                  <a:pt x="3166314" y="-18144"/>
                  <a:pt x="3449148" y="43996"/>
                  <a:pt x="3698793" y="0"/>
                </a:cubicBezTo>
                <a:cubicBezTo>
                  <a:pt x="3942406" y="-12209"/>
                  <a:pt x="4166470" y="17777"/>
                  <a:pt x="4526495" y="0"/>
                </a:cubicBezTo>
                <a:cubicBezTo>
                  <a:pt x="4527669" y="7781"/>
                  <a:pt x="4526045" y="16626"/>
                  <a:pt x="4526495" y="26010"/>
                </a:cubicBezTo>
                <a:cubicBezTo>
                  <a:pt x="4411180" y="35616"/>
                  <a:pt x="3948284" y="65126"/>
                  <a:pt x="3834588" y="26010"/>
                </a:cubicBezTo>
                <a:cubicBezTo>
                  <a:pt x="3733248" y="-7243"/>
                  <a:pt x="3323374" y="-47495"/>
                  <a:pt x="3097416" y="26010"/>
                </a:cubicBezTo>
                <a:cubicBezTo>
                  <a:pt x="2916896" y="53386"/>
                  <a:pt x="2509123" y="25826"/>
                  <a:pt x="2360244" y="26010"/>
                </a:cubicBezTo>
                <a:cubicBezTo>
                  <a:pt x="2187936" y="73679"/>
                  <a:pt x="2074814" y="-13197"/>
                  <a:pt x="1849397" y="26010"/>
                </a:cubicBezTo>
                <a:cubicBezTo>
                  <a:pt x="1642909" y="40740"/>
                  <a:pt x="1369365" y="46757"/>
                  <a:pt x="1157489" y="26010"/>
                </a:cubicBezTo>
                <a:cubicBezTo>
                  <a:pt x="941038" y="46161"/>
                  <a:pt x="730876" y="-1127"/>
                  <a:pt x="556112" y="26010"/>
                </a:cubicBezTo>
                <a:cubicBezTo>
                  <a:pt x="387960" y="84361"/>
                  <a:pt x="143705" y="-16605"/>
                  <a:pt x="0" y="26010"/>
                </a:cubicBezTo>
                <a:cubicBezTo>
                  <a:pt x="824" y="19321"/>
                  <a:pt x="-2601" y="8699"/>
                  <a:pt x="0" y="0"/>
                </a:cubicBezTo>
                <a:close/>
              </a:path>
              <a:path w="4526495" h="26010" fill="none" stroke="0" extrusionOk="0">
                <a:moveTo>
                  <a:pt x="0" y="0"/>
                </a:moveTo>
                <a:cubicBezTo>
                  <a:pt x="173382" y="20809"/>
                  <a:pt x="386814" y="-1139"/>
                  <a:pt x="510847" y="0"/>
                </a:cubicBezTo>
                <a:cubicBezTo>
                  <a:pt x="607733" y="-16237"/>
                  <a:pt x="783802" y="27449"/>
                  <a:pt x="1021695" y="0"/>
                </a:cubicBezTo>
                <a:cubicBezTo>
                  <a:pt x="1253320" y="-23858"/>
                  <a:pt x="1467232" y="-4277"/>
                  <a:pt x="1623072" y="0"/>
                </a:cubicBezTo>
                <a:cubicBezTo>
                  <a:pt x="1785789" y="34878"/>
                  <a:pt x="2232906" y="-8888"/>
                  <a:pt x="2360244" y="0"/>
                </a:cubicBezTo>
                <a:cubicBezTo>
                  <a:pt x="2525242" y="28214"/>
                  <a:pt x="2710762" y="-47889"/>
                  <a:pt x="2916356" y="0"/>
                </a:cubicBezTo>
                <a:cubicBezTo>
                  <a:pt x="3109804" y="-23237"/>
                  <a:pt x="3325275" y="-1709"/>
                  <a:pt x="3472468" y="0"/>
                </a:cubicBezTo>
                <a:cubicBezTo>
                  <a:pt x="3619400" y="28861"/>
                  <a:pt x="4264298" y="-21034"/>
                  <a:pt x="4526495" y="0"/>
                </a:cubicBezTo>
                <a:cubicBezTo>
                  <a:pt x="4526276" y="8433"/>
                  <a:pt x="4526063" y="12787"/>
                  <a:pt x="4526495" y="26010"/>
                </a:cubicBezTo>
                <a:cubicBezTo>
                  <a:pt x="4249626" y="-149"/>
                  <a:pt x="4113416" y="12603"/>
                  <a:pt x="3834588" y="26010"/>
                </a:cubicBezTo>
                <a:cubicBezTo>
                  <a:pt x="3548568" y="19669"/>
                  <a:pt x="3472514" y="25391"/>
                  <a:pt x="3278476" y="26010"/>
                </a:cubicBezTo>
                <a:cubicBezTo>
                  <a:pt x="3061469" y="32145"/>
                  <a:pt x="2854979" y="52526"/>
                  <a:pt x="2722363" y="26010"/>
                </a:cubicBezTo>
                <a:cubicBezTo>
                  <a:pt x="2434298" y="19361"/>
                  <a:pt x="2301695" y="2788"/>
                  <a:pt x="2030456" y="26010"/>
                </a:cubicBezTo>
                <a:cubicBezTo>
                  <a:pt x="1730858" y="55628"/>
                  <a:pt x="1645771" y="51547"/>
                  <a:pt x="1293284" y="26010"/>
                </a:cubicBezTo>
                <a:cubicBezTo>
                  <a:pt x="943400" y="17837"/>
                  <a:pt x="936288" y="31929"/>
                  <a:pt x="782437" y="26010"/>
                </a:cubicBezTo>
                <a:cubicBezTo>
                  <a:pt x="678831" y="13822"/>
                  <a:pt x="368352" y="-12715"/>
                  <a:pt x="0" y="26010"/>
                </a:cubicBezTo>
                <a:cubicBezTo>
                  <a:pt x="-467" y="17969"/>
                  <a:pt x="-631" y="91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4526495"/>
                      <a:gd name="connsiteY0" fmla="*/ 0 h 26010"/>
                      <a:gd name="connsiteX1" fmla="*/ 510847 w 4526495"/>
                      <a:gd name="connsiteY1" fmla="*/ 0 h 26010"/>
                      <a:gd name="connsiteX2" fmla="*/ 1021695 w 4526495"/>
                      <a:gd name="connsiteY2" fmla="*/ 0 h 26010"/>
                      <a:gd name="connsiteX3" fmla="*/ 1623072 w 4526495"/>
                      <a:gd name="connsiteY3" fmla="*/ 0 h 26010"/>
                      <a:gd name="connsiteX4" fmla="*/ 2360244 w 4526495"/>
                      <a:gd name="connsiteY4" fmla="*/ 0 h 26010"/>
                      <a:gd name="connsiteX5" fmla="*/ 2916356 w 4526495"/>
                      <a:gd name="connsiteY5" fmla="*/ 0 h 26010"/>
                      <a:gd name="connsiteX6" fmla="*/ 3472468 w 4526495"/>
                      <a:gd name="connsiteY6" fmla="*/ 0 h 26010"/>
                      <a:gd name="connsiteX7" fmla="*/ 4526495 w 4526495"/>
                      <a:gd name="connsiteY7" fmla="*/ 0 h 26010"/>
                      <a:gd name="connsiteX8" fmla="*/ 4526495 w 4526495"/>
                      <a:gd name="connsiteY8" fmla="*/ 26010 h 26010"/>
                      <a:gd name="connsiteX9" fmla="*/ 3834588 w 4526495"/>
                      <a:gd name="connsiteY9" fmla="*/ 26010 h 26010"/>
                      <a:gd name="connsiteX10" fmla="*/ 3278476 w 4526495"/>
                      <a:gd name="connsiteY10" fmla="*/ 26010 h 26010"/>
                      <a:gd name="connsiteX11" fmla="*/ 2722363 w 4526495"/>
                      <a:gd name="connsiteY11" fmla="*/ 26010 h 26010"/>
                      <a:gd name="connsiteX12" fmla="*/ 2030456 w 4526495"/>
                      <a:gd name="connsiteY12" fmla="*/ 26010 h 26010"/>
                      <a:gd name="connsiteX13" fmla="*/ 1293284 w 4526495"/>
                      <a:gd name="connsiteY13" fmla="*/ 26010 h 26010"/>
                      <a:gd name="connsiteX14" fmla="*/ 782437 w 4526495"/>
                      <a:gd name="connsiteY14" fmla="*/ 26010 h 26010"/>
                      <a:gd name="connsiteX15" fmla="*/ 0 w 4526495"/>
                      <a:gd name="connsiteY15" fmla="*/ 26010 h 26010"/>
                      <a:gd name="connsiteX16" fmla="*/ 0 w 4526495"/>
                      <a:gd name="connsiteY16" fmla="*/ 0 h 26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5" h="26010" fill="none" extrusionOk="0">
                        <a:moveTo>
                          <a:pt x="0" y="0"/>
                        </a:moveTo>
                        <a:cubicBezTo>
                          <a:pt x="191615" y="12424"/>
                          <a:pt x="400933" y="15168"/>
                          <a:pt x="510847" y="0"/>
                        </a:cubicBezTo>
                        <a:cubicBezTo>
                          <a:pt x="620761" y="-15168"/>
                          <a:pt x="793894" y="21866"/>
                          <a:pt x="1021695" y="0"/>
                        </a:cubicBezTo>
                        <a:cubicBezTo>
                          <a:pt x="1249496" y="-21866"/>
                          <a:pt x="1486470" y="-14157"/>
                          <a:pt x="1623072" y="0"/>
                        </a:cubicBezTo>
                        <a:cubicBezTo>
                          <a:pt x="1759674" y="14157"/>
                          <a:pt x="2207510" y="-22127"/>
                          <a:pt x="2360244" y="0"/>
                        </a:cubicBezTo>
                        <a:cubicBezTo>
                          <a:pt x="2512978" y="22127"/>
                          <a:pt x="2713508" y="-3058"/>
                          <a:pt x="2916356" y="0"/>
                        </a:cubicBezTo>
                        <a:cubicBezTo>
                          <a:pt x="3119204" y="3058"/>
                          <a:pt x="3338586" y="-25574"/>
                          <a:pt x="3472468" y="0"/>
                        </a:cubicBezTo>
                        <a:cubicBezTo>
                          <a:pt x="3606350" y="25574"/>
                          <a:pt x="4308748" y="-7563"/>
                          <a:pt x="4526495" y="0"/>
                        </a:cubicBezTo>
                        <a:cubicBezTo>
                          <a:pt x="4526472" y="8768"/>
                          <a:pt x="4525929" y="13169"/>
                          <a:pt x="4526495" y="26010"/>
                        </a:cubicBezTo>
                        <a:cubicBezTo>
                          <a:pt x="4240726" y="14291"/>
                          <a:pt x="4118508" y="16596"/>
                          <a:pt x="3834588" y="26010"/>
                        </a:cubicBezTo>
                        <a:cubicBezTo>
                          <a:pt x="3550668" y="35424"/>
                          <a:pt x="3469094" y="26337"/>
                          <a:pt x="3278476" y="26010"/>
                        </a:cubicBezTo>
                        <a:cubicBezTo>
                          <a:pt x="3087858" y="25683"/>
                          <a:pt x="2998614" y="24916"/>
                          <a:pt x="2722363" y="26010"/>
                        </a:cubicBezTo>
                        <a:cubicBezTo>
                          <a:pt x="2446112" y="27104"/>
                          <a:pt x="2328452" y="-1734"/>
                          <a:pt x="2030456" y="26010"/>
                        </a:cubicBezTo>
                        <a:cubicBezTo>
                          <a:pt x="1732460" y="53754"/>
                          <a:pt x="1646339" y="33446"/>
                          <a:pt x="1293284" y="26010"/>
                        </a:cubicBezTo>
                        <a:cubicBezTo>
                          <a:pt x="940229" y="18574"/>
                          <a:pt x="938192" y="31686"/>
                          <a:pt x="782437" y="26010"/>
                        </a:cubicBezTo>
                        <a:cubicBezTo>
                          <a:pt x="626682" y="20334"/>
                          <a:pt x="323645" y="40"/>
                          <a:pt x="0" y="26010"/>
                        </a:cubicBezTo>
                        <a:cubicBezTo>
                          <a:pt x="494" y="16530"/>
                          <a:pt x="-1130" y="9777"/>
                          <a:pt x="0" y="0"/>
                        </a:cubicBezTo>
                        <a:close/>
                      </a:path>
                      <a:path w="4526495" h="26010" stroke="0" extrusionOk="0">
                        <a:moveTo>
                          <a:pt x="0" y="0"/>
                        </a:moveTo>
                        <a:cubicBezTo>
                          <a:pt x="276818" y="7941"/>
                          <a:pt x="420681" y="-14696"/>
                          <a:pt x="556112" y="0"/>
                        </a:cubicBezTo>
                        <a:cubicBezTo>
                          <a:pt x="691543" y="14696"/>
                          <a:pt x="903918" y="19354"/>
                          <a:pt x="1066960" y="0"/>
                        </a:cubicBezTo>
                        <a:cubicBezTo>
                          <a:pt x="1230002" y="-19354"/>
                          <a:pt x="1385763" y="-7867"/>
                          <a:pt x="1623072" y="0"/>
                        </a:cubicBezTo>
                        <a:cubicBezTo>
                          <a:pt x="1860381" y="7867"/>
                          <a:pt x="2120483" y="12778"/>
                          <a:pt x="2269714" y="0"/>
                        </a:cubicBezTo>
                        <a:cubicBezTo>
                          <a:pt x="2418945" y="-12778"/>
                          <a:pt x="2798494" y="-20338"/>
                          <a:pt x="2961621" y="0"/>
                        </a:cubicBezTo>
                        <a:cubicBezTo>
                          <a:pt x="3124748" y="20338"/>
                          <a:pt x="3449356" y="34348"/>
                          <a:pt x="3698793" y="0"/>
                        </a:cubicBezTo>
                        <a:cubicBezTo>
                          <a:pt x="3948230" y="-34348"/>
                          <a:pt x="4181749" y="11685"/>
                          <a:pt x="4526495" y="0"/>
                        </a:cubicBezTo>
                        <a:cubicBezTo>
                          <a:pt x="4526639" y="8007"/>
                          <a:pt x="4525913" y="15867"/>
                          <a:pt x="4526495" y="26010"/>
                        </a:cubicBezTo>
                        <a:cubicBezTo>
                          <a:pt x="4382318" y="24645"/>
                          <a:pt x="3977483" y="48164"/>
                          <a:pt x="3834588" y="26010"/>
                        </a:cubicBezTo>
                        <a:cubicBezTo>
                          <a:pt x="3691693" y="3856"/>
                          <a:pt x="3296161" y="-6050"/>
                          <a:pt x="3097416" y="26010"/>
                        </a:cubicBezTo>
                        <a:cubicBezTo>
                          <a:pt x="2898671" y="58070"/>
                          <a:pt x="2531759" y="9653"/>
                          <a:pt x="2360244" y="26010"/>
                        </a:cubicBezTo>
                        <a:cubicBezTo>
                          <a:pt x="2188729" y="42367"/>
                          <a:pt x="2064184" y="10011"/>
                          <a:pt x="1849397" y="26010"/>
                        </a:cubicBezTo>
                        <a:cubicBezTo>
                          <a:pt x="1634610" y="42009"/>
                          <a:pt x="1362964" y="37247"/>
                          <a:pt x="1157489" y="26010"/>
                        </a:cubicBezTo>
                        <a:cubicBezTo>
                          <a:pt x="952014" y="14773"/>
                          <a:pt x="739583" y="-4022"/>
                          <a:pt x="556112" y="26010"/>
                        </a:cubicBezTo>
                        <a:cubicBezTo>
                          <a:pt x="372641" y="56042"/>
                          <a:pt x="167676" y="3301"/>
                          <a:pt x="0" y="26010"/>
                        </a:cubicBezTo>
                        <a:cubicBezTo>
                          <a:pt x="643" y="19183"/>
                          <a:pt x="-772" y="97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248ADEB8-E208-BC98-90D7-A0A797B1BE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50946" y="3849420"/>
            <a:ext cx="6667850" cy="4954829"/>
          </a:xfrm>
        </p:spPr>
        <p:txBody>
          <a:bodyPr>
            <a:normAutofit/>
          </a:bodyPr>
          <a:lstStyle/>
          <a:p>
            <a:pPr marL="889000"/>
            <a:r>
              <a:rPr lang="en-US" altLang="it-IT" sz="2700"/>
              <a:t>Compute a checksum for</a:t>
            </a:r>
          </a:p>
          <a:p>
            <a:pPr marL="1333500" lvl="1"/>
            <a:r>
              <a:rPr lang="en-US" altLang="it-IT" sz="2700"/>
              <a:t>Good binary</a:t>
            </a:r>
          </a:p>
          <a:p>
            <a:pPr marL="1333500" lvl="1"/>
            <a:r>
              <a:rPr lang="en-US" altLang="it-IT" sz="2700"/>
              <a:t>Configuration file</a:t>
            </a:r>
          </a:p>
          <a:p>
            <a:pPr marL="889000"/>
            <a:r>
              <a:rPr lang="en-US" altLang="it-IT" sz="2700"/>
              <a:t>Detect change by comparing checksum</a:t>
            </a:r>
          </a:p>
          <a:p>
            <a:pPr marL="889000"/>
            <a:r>
              <a:rPr lang="en-US" altLang="it-IT" sz="2700"/>
              <a:t>At some point there will more malware than “goodware” ...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480" name="Rectangle 10547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73" name="Rectangle 1">
            <a:extLst>
              <a:ext uri="{FF2B5EF4-FFF2-40B4-BE49-F238E27FC236}">
                <a16:creationId xmlns:a16="http://schemas.microsoft.com/office/drawing/2014/main" id="{DCAD4161-1519-63EA-FB67-5C9C1323B5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50946" y="468172"/>
            <a:ext cx="6667850" cy="2535936"/>
          </a:xfrm>
        </p:spPr>
        <p:txBody>
          <a:bodyPr anchor="b">
            <a:normAutofit/>
          </a:bodyPr>
          <a:lstStyle/>
          <a:p>
            <a:r>
              <a:rPr lang="en-US" altLang="it-IT" sz="6700"/>
              <a:t>Sandbox analysis</a:t>
            </a:r>
          </a:p>
        </p:txBody>
      </p:sp>
      <p:pic>
        <p:nvPicPr>
          <p:cNvPr id="105476" name="Picture 105475" descr="High speed train with motion blur effect">
            <a:extLst>
              <a:ext uri="{FF2B5EF4-FFF2-40B4-BE49-F238E27FC236}">
                <a16:creationId xmlns:a16="http://schemas.microsoft.com/office/drawing/2014/main" id="{ED876BB5-9698-A474-C12A-A040DC817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2" r="46370" b="-1"/>
          <a:stretch/>
        </p:blipFill>
        <p:spPr>
          <a:xfrm>
            <a:off x="1" y="10"/>
            <a:ext cx="4967833" cy="97535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548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46" y="3377702"/>
            <a:ext cx="4526495" cy="26010"/>
          </a:xfrm>
          <a:custGeom>
            <a:avLst/>
            <a:gdLst>
              <a:gd name="connsiteX0" fmla="*/ 0 w 4526495"/>
              <a:gd name="connsiteY0" fmla="*/ 0 h 26010"/>
              <a:gd name="connsiteX1" fmla="*/ 510847 w 4526495"/>
              <a:gd name="connsiteY1" fmla="*/ 0 h 26010"/>
              <a:gd name="connsiteX2" fmla="*/ 1021695 w 4526495"/>
              <a:gd name="connsiteY2" fmla="*/ 0 h 26010"/>
              <a:gd name="connsiteX3" fmla="*/ 1623072 w 4526495"/>
              <a:gd name="connsiteY3" fmla="*/ 0 h 26010"/>
              <a:gd name="connsiteX4" fmla="*/ 2360244 w 4526495"/>
              <a:gd name="connsiteY4" fmla="*/ 0 h 26010"/>
              <a:gd name="connsiteX5" fmla="*/ 2916356 w 4526495"/>
              <a:gd name="connsiteY5" fmla="*/ 0 h 26010"/>
              <a:gd name="connsiteX6" fmla="*/ 3472468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278476 w 4526495"/>
              <a:gd name="connsiteY10" fmla="*/ 26010 h 26010"/>
              <a:gd name="connsiteX11" fmla="*/ 2722363 w 4526495"/>
              <a:gd name="connsiteY11" fmla="*/ 26010 h 26010"/>
              <a:gd name="connsiteX12" fmla="*/ 2030456 w 4526495"/>
              <a:gd name="connsiteY12" fmla="*/ 26010 h 26010"/>
              <a:gd name="connsiteX13" fmla="*/ 1293284 w 4526495"/>
              <a:gd name="connsiteY13" fmla="*/ 26010 h 26010"/>
              <a:gd name="connsiteX14" fmla="*/ 782437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  <a:gd name="connsiteX0" fmla="*/ 0 w 4526495"/>
              <a:gd name="connsiteY0" fmla="*/ 0 h 26010"/>
              <a:gd name="connsiteX1" fmla="*/ 556112 w 4526495"/>
              <a:gd name="connsiteY1" fmla="*/ 0 h 26010"/>
              <a:gd name="connsiteX2" fmla="*/ 1066960 w 4526495"/>
              <a:gd name="connsiteY2" fmla="*/ 0 h 26010"/>
              <a:gd name="connsiteX3" fmla="*/ 1623072 w 4526495"/>
              <a:gd name="connsiteY3" fmla="*/ 0 h 26010"/>
              <a:gd name="connsiteX4" fmla="*/ 2269714 w 4526495"/>
              <a:gd name="connsiteY4" fmla="*/ 0 h 26010"/>
              <a:gd name="connsiteX5" fmla="*/ 2961621 w 4526495"/>
              <a:gd name="connsiteY5" fmla="*/ 0 h 26010"/>
              <a:gd name="connsiteX6" fmla="*/ 3698793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097416 w 4526495"/>
              <a:gd name="connsiteY10" fmla="*/ 26010 h 26010"/>
              <a:gd name="connsiteX11" fmla="*/ 2360244 w 4526495"/>
              <a:gd name="connsiteY11" fmla="*/ 26010 h 26010"/>
              <a:gd name="connsiteX12" fmla="*/ 1849397 w 4526495"/>
              <a:gd name="connsiteY12" fmla="*/ 26010 h 26010"/>
              <a:gd name="connsiteX13" fmla="*/ 1157489 w 4526495"/>
              <a:gd name="connsiteY13" fmla="*/ 26010 h 26010"/>
              <a:gd name="connsiteX14" fmla="*/ 556112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26010" fill="none" extrusionOk="0">
                <a:moveTo>
                  <a:pt x="0" y="0"/>
                </a:moveTo>
                <a:cubicBezTo>
                  <a:pt x="208854" y="549"/>
                  <a:pt x="425021" y="16302"/>
                  <a:pt x="510847" y="0"/>
                </a:cubicBezTo>
                <a:cubicBezTo>
                  <a:pt x="631018" y="-16325"/>
                  <a:pt x="788460" y="26472"/>
                  <a:pt x="1021695" y="0"/>
                </a:cubicBezTo>
                <a:cubicBezTo>
                  <a:pt x="1264120" y="-51624"/>
                  <a:pt x="1492201" y="-5697"/>
                  <a:pt x="1623072" y="0"/>
                </a:cubicBezTo>
                <a:cubicBezTo>
                  <a:pt x="1754434" y="18534"/>
                  <a:pt x="2188859" y="-38541"/>
                  <a:pt x="2360244" y="0"/>
                </a:cubicBezTo>
                <a:cubicBezTo>
                  <a:pt x="2480464" y="28527"/>
                  <a:pt x="2711161" y="20353"/>
                  <a:pt x="2916356" y="0"/>
                </a:cubicBezTo>
                <a:cubicBezTo>
                  <a:pt x="3127495" y="1885"/>
                  <a:pt x="3313465" y="-5748"/>
                  <a:pt x="3472468" y="0"/>
                </a:cubicBezTo>
                <a:cubicBezTo>
                  <a:pt x="3643376" y="40973"/>
                  <a:pt x="4267063" y="-37297"/>
                  <a:pt x="4526495" y="0"/>
                </a:cubicBezTo>
                <a:cubicBezTo>
                  <a:pt x="4525553" y="8406"/>
                  <a:pt x="4525910" y="12906"/>
                  <a:pt x="4526495" y="26010"/>
                </a:cubicBezTo>
                <a:cubicBezTo>
                  <a:pt x="4250288" y="32379"/>
                  <a:pt x="4122977" y="23772"/>
                  <a:pt x="3834588" y="26010"/>
                </a:cubicBezTo>
                <a:cubicBezTo>
                  <a:pt x="3544800" y="28366"/>
                  <a:pt x="3470241" y="21104"/>
                  <a:pt x="3278476" y="26010"/>
                </a:cubicBezTo>
                <a:cubicBezTo>
                  <a:pt x="3006101" y="28620"/>
                  <a:pt x="2921958" y="46220"/>
                  <a:pt x="2722363" y="26010"/>
                </a:cubicBezTo>
                <a:cubicBezTo>
                  <a:pt x="2466210" y="43071"/>
                  <a:pt x="2339304" y="12280"/>
                  <a:pt x="2030456" y="26010"/>
                </a:cubicBezTo>
                <a:cubicBezTo>
                  <a:pt x="1725489" y="34792"/>
                  <a:pt x="1632135" y="38929"/>
                  <a:pt x="1293284" y="26010"/>
                </a:cubicBezTo>
                <a:cubicBezTo>
                  <a:pt x="940029" y="18846"/>
                  <a:pt x="937397" y="30098"/>
                  <a:pt x="782437" y="26010"/>
                </a:cubicBezTo>
                <a:cubicBezTo>
                  <a:pt x="583859" y="76334"/>
                  <a:pt x="332457" y="262"/>
                  <a:pt x="0" y="26010"/>
                </a:cubicBezTo>
                <a:cubicBezTo>
                  <a:pt x="146" y="16995"/>
                  <a:pt x="-979" y="9558"/>
                  <a:pt x="0" y="0"/>
                </a:cubicBezTo>
                <a:close/>
              </a:path>
              <a:path w="4526495" h="26010" stroke="0" extrusionOk="0">
                <a:moveTo>
                  <a:pt x="0" y="0"/>
                </a:moveTo>
                <a:cubicBezTo>
                  <a:pt x="296876" y="-9695"/>
                  <a:pt x="439855" y="-17075"/>
                  <a:pt x="556112" y="0"/>
                </a:cubicBezTo>
                <a:cubicBezTo>
                  <a:pt x="678952" y="37024"/>
                  <a:pt x="939382" y="3021"/>
                  <a:pt x="1066960" y="0"/>
                </a:cubicBezTo>
                <a:cubicBezTo>
                  <a:pt x="1224834" y="-22110"/>
                  <a:pt x="1402938" y="-39480"/>
                  <a:pt x="1623072" y="0"/>
                </a:cubicBezTo>
                <a:cubicBezTo>
                  <a:pt x="1882193" y="15550"/>
                  <a:pt x="2124340" y="20084"/>
                  <a:pt x="2269714" y="0"/>
                </a:cubicBezTo>
                <a:cubicBezTo>
                  <a:pt x="2406525" y="-10322"/>
                  <a:pt x="2789678" y="10250"/>
                  <a:pt x="2961621" y="0"/>
                </a:cubicBezTo>
                <a:cubicBezTo>
                  <a:pt x="3166314" y="-18144"/>
                  <a:pt x="3449148" y="43996"/>
                  <a:pt x="3698793" y="0"/>
                </a:cubicBezTo>
                <a:cubicBezTo>
                  <a:pt x="3942406" y="-12209"/>
                  <a:pt x="4166470" y="17777"/>
                  <a:pt x="4526495" y="0"/>
                </a:cubicBezTo>
                <a:cubicBezTo>
                  <a:pt x="4527669" y="7781"/>
                  <a:pt x="4526045" y="16626"/>
                  <a:pt x="4526495" y="26010"/>
                </a:cubicBezTo>
                <a:cubicBezTo>
                  <a:pt x="4411180" y="35616"/>
                  <a:pt x="3948284" y="65126"/>
                  <a:pt x="3834588" y="26010"/>
                </a:cubicBezTo>
                <a:cubicBezTo>
                  <a:pt x="3733248" y="-7243"/>
                  <a:pt x="3323374" y="-47495"/>
                  <a:pt x="3097416" y="26010"/>
                </a:cubicBezTo>
                <a:cubicBezTo>
                  <a:pt x="2916896" y="53386"/>
                  <a:pt x="2509123" y="25826"/>
                  <a:pt x="2360244" y="26010"/>
                </a:cubicBezTo>
                <a:cubicBezTo>
                  <a:pt x="2187936" y="73679"/>
                  <a:pt x="2074814" y="-13197"/>
                  <a:pt x="1849397" y="26010"/>
                </a:cubicBezTo>
                <a:cubicBezTo>
                  <a:pt x="1642909" y="40740"/>
                  <a:pt x="1369365" y="46757"/>
                  <a:pt x="1157489" y="26010"/>
                </a:cubicBezTo>
                <a:cubicBezTo>
                  <a:pt x="941038" y="46161"/>
                  <a:pt x="730876" y="-1127"/>
                  <a:pt x="556112" y="26010"/>
                </a:cubicBezTo>
                <a:cubicBezTo>
                  <a:pt x="387960" y="84361"/>
                  <a:pt x="143705" y="-16605"/>
                  <a:pt x="0" y="26010"/>
                </a:cubicBezTo>
                <a:cubicBezTo>
                  <a:pt x="824" y="19321"/>
                  <a:pt x="-2601" y="8699"/>
                  <a:pt x="0" y="0"/>
                </a:cubicBezTo>
                <a:close/>
              </a:path>
              <a:path w="4526495" h="26010" fill="none" stroke="0" extrusionOk="0">
                <a:moveTo>
                  <a:pt x="0" y="0"/>
                </a:moveTo>
                <a:cubicBezTo>
                  <a:pt x="173382" y="20809"/>
                  <a:pt x="386814" y="-1139"/>
                  <a:pt x="510847" y="0"/>
                </a:cubicBezTo>
                <a:cubicBezTo>
                  <a:pt x="607733" y="-16237"/>
                  <a:pt x="783802" y="27449"/>
                  <a:pt x="1021695" y="0"/>
                </a:cubicBezTo>
                <a:cubicBezTo>
                  <a:pt x="1253320" y="-23858"/>
                  <a:pt x="1467232" y="-4277"/>
                  <a:pt x="1623072" y="0"/>
                </a:cubicBezTo>
                <a:cubicBezTo>
                  <a:pt x="1785789" y="34878"/>
                  <a:pt x="2232906" y="-8888"/>
                  <a:pt x="2360244" y="0"/>
                </a:cubicBezTo>
                <a:cubicBezTo>
                  <a:pt x="2525242" y="28214"/>
                  <a:pt x="2710762" y="-47889"/>
                  <a:pt x="2916356" y="0"/>
                </a:cubicBezTo>
                <a:cubicBezTo>
                  <a:pt x="3109804" y="-23237"/>
                  <a:pt x="3325275" y="-1709"/>
                  <a:pt x="3472468" y="0"/>
                </a:cubicBezTo>
                <a:cubicBezTo>
                  <a:pt x="3619400" y="28861"/>
                  <a:pt x="4264298" y="-21034"/>
                  <a:pt x="4526495" y="0"/>
                </a:cubicBezTo>
                <a:cubicBezTo>
                  <a:pt x="4526276" y="8433"/>
                  <a:pt x="4526063" y="12787"/>
                  <a:pt x="4526495" y="26010"/>
                </a:cubicBezTo>
                <a:cubicBezTo>
                  <a:pt x="4249626" y="-149"/>
                  <a:pt x="4113416" y="12603"/>
                  <a:pt x="3834588" y="26010"/>
                </a:cubicBezTo>
                <a:cubicBezTo>
                  <a:pt x="3548568" y="19669"/>
                  <a:pt x="3472514" y="25391"/>
                  <a:pt x="3278476" y="26010"/>
                </a:cubicBezTo>
                <a:cubicBezTo>
                  <a:pt x="3061469" y="32145"/>
                  <a:pt x="2854979" y="52526"/>
                  <a:pt x="2722363" y="26010"/>
                </a:cubicBezTo>
                <a:cubicBezTo>
                  <a:pt x="2434298" y="19361"/>
                  <a:pt x="2301695" y="2788"/>
                  <a:pt x="2030456" y="26010"/>
                </a:cubicBezTo>
                <a:cubicBezTo>
                  <a:pt x="1730858" y="55628"/>
                  <a:pt x="1645771" y="51547"/>
                  <a:pt x="1293284" y="26010"/>
                </a:cubicBezTo>
                <a:cubicBezTo>
                  <a:pt x="943400" y="17837"/>
                  <a:pt x="936288" y="31929"/>
                  <a:pt x="782437" y="26010"/>
                </a:cubicBezTo>
                <a:cubicBezTo>
                  <a:pt x="678831" y="13822"/>
                  <a:pt x="368352" y="-12715"/>
                  <a:pt x="0" y="26010"/>
                </a:cubicBezTo>
                <a:cubicBezTo>
                  <a:pt x="-467" y="17969"/>
                  <a:pt x="-631" y="91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4526495"/>
                      <a:gd name="connsiteY0" fmla="*/ 0 h 26010"/>
                      <a:gd name="connsiteX1" fmla="*/ 510847 w 4526495"/>
                      <a:gd name="connsiteY1" fmla="*/ 0 h 26010"/>
                      <a:gd name="connsiteX2" fmla="*/ 1021695 w 4526495"/>
                      <a:gd name="connsiteY2" fmla="*/ 0 h 26010"/>
                      <a:gd name="connsiteX3" fmla="*/ 1623072 w 4526495"/>
                      <a:gd name="connsiteY3" fmla="*/ 0 h 26010"/>
                      <a:gd name="connsiteX4" fmla="*/ 2360244 w 4526495"/>
                      <a:gd name="connsiteY4" fmla="*/ 0 h 26010"/>
                      <a:gd name="connsiteX5" fmla="*/ 2916356 w 4526495"/>
                      <a:gd name="connsiteY5" fmla="*/ 0 h 26010"/>
                      <a:gd name="connsiteX6" fmla="*/ 3472468 w 4526495"/>
                      <a:gd name="connsiteY6" fmla="*/ 0 h 26010"/>
                      <a:gd name="connsiteX7" fmla="*/ 4526495 w 4526495"/>
                      <a:gd name="connsiteY7" fmla="*/ 0 h 26010"/>
                      <a:gd name="connsiteX8" fmla="*/ 4526495 w 4526495"/>
                      <a:gd name="connsiteY8" fmla="*/ 26010 h 26010"/>
                      <a:gd name="connsiteX9" fmla="*/ 3834588 w 4526495"/>
                      <a:gd name="connsiteY9" fmla="*/ 26010 h 26010"/>
                      <a:gd name="connsiteX10" fmla="*/ 3278476 w 4526495"/>
                      <a:gd name="connsiteY10" fmla="*/ 26010 h 26010"/>
                      <a:gd name="connsiteX11" fmla="*/ 2722363 w 4526495"/>
                      <a:gd name="connsiteY11" fmla="*/ 26010 h 26010"/>
                      <a:gd name="connsiteX12" fmla="*/ 2030456 w 4526495"/>
                      <a:gd name="connsiteY12" fmla="*/ 26010 h 26010"/>
                      <a:gd name="connsiteX13" fmla="*/ 1293284 w 4526495"/>
                      <a:gd name="connsiteY13" fmla="*/ 26010 h 26010"/>
                      <a:gd name="connsiteX14" fmla="*/ 782437 w 4526495"/>
                      <a:gd name="connsiteY14" fmla="*/ 26010 h 26010"/>
                      <a:gd name="connsiteX15" fmla="*/ 0 w 4526495"/>
                      <a:gd name="connsiteY15" fmla="*/ 26010 h 26010"/>
                      <a:gd name="connsiteX16" fmla="*/ 0 w 4526495"/>
                      <a:gd name="connsiteY16" fmla="*/ 0 h 26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5" h="26010" fill="none" extrusionOk="0">
                        <a:moveTo>
                          <a:pt x="0" y="0"/>
                        </a:moveTo>
                        <a:cubicBezTo>
                          <a:pt x="191615" y="12424"/>
                          <a:pt x="400933" y="15168"/>
                          <a:pt x="510847" y="0"/>
                        </a:cubicBezTo>
                        <a:cubicBezTo>
                          <a:pt x="620761" y="-15168"/>
                          <a:pt x="793894" y="21866"/>
                          <a:pt x="1021695" y="0"/>
                        </a:cubicBezTo>
                        <a:cubicBezTo>
                          <a:pt x="1249496" y="-21866"/>
                          <a:pt x="1486470" y="-14157"/>
                          <a:pt x="1623072" y="0"/>
                        </a:cubicBezTo>
                        <a:cubicBezTo>
                          <a:pt x="1759674" y="14157"/>
                          <a:pt x="2207510" y="-22127"/>
                          <a:pt x="2360244" y="0"/>
                        </a:cubicBezTo>
                        <a:cubicBezTo>
                          <a:pt x="2512978" y="22127"/>
                          <a:pt x="2713508" y="-3058"/>
                          <a:pt x="2916356" y="0"/>
                        </a:cubicBezTo>
                        <a:cubicBezTo>
                          <a:pt x="3119204" y="3058"/>
                          <a:pt x="3338586" y="-25574"/>
                          <a:pt x="3472468" y="0"/>
                        </a:cubicBezTo>
                        <a:cubicBezTo>
                          <a:pt x="3606350" y="25574"/>
                          <a:pt x="4308748" y="-7563"/>
                          <a:pt x="4526495" y="0"/>
                        </a:cubicBezTo>
                        <a:cubicBezTo>
                          <a:pt x="4526472" y="8768"/>
                          <a:pt x="4525929" y="13169"/>
                          <a:pt x="4526495" y="26010"/>
                        </a:cubicBezTo>
                        <a:cubicBezTo>
                          <a:pt x="4240726" y="14291"/>
                          <a:pt x="4118508" y="16596"/>
                          <a:pt x="3834588" y="26010"/>
                        </a:cubicBezTo>
                        <a:cubicBezTo>
                          <a:pt x="3550668" y="35424"/>
                          <a:pt x="3469094" y="26337"/>
                          <a:pt x="3278476" y="26010"/>
                        </a:cubicBezTo>
                        <a:cubicBezTo>
                          <a:pt x="3087858" y="25683"/>
                          <a:pt x="2998614" y="24916"/>
                          <a:pt x="2722363" y="26010"/>
                        </a:cubicBezTo>
                        <a:cubicBezTo>
                          <a:pt x="2446112" y="27104"/>
                          <a:pt x="2328452" y="-1734"/>
                          <a:pt x="2030456" y="26010"/>
                        </a:cubicBezTo>
                        <a:cubicBezTo>
                          <a:pt x="1732460" y="53754"/>
                          <a:pt x="1646339" y="33446"/>
                          <a:pt x="1293284" y="26010"/>
                        </a:cubicBezTo>
                        <a:cubicBezTo>
                          <a:pt x="940229" y="18574"/>
                          <a:pt x="938192" y="31686"/>
                          <a:pt x="782437" y="26010"/>
                        </a:cubicBezTo>
                        <a:cubicBezTo>
                          <a:pt x="626682" y="20334"/>
                          <a:pt x="323645" y="40"/>
                          <a:pt x="0" y="26010"/>
                        </a:cubicBezTo>
                        <a:cubicBezTo>
                          <a:pt x="494" y="16530"/>
                          <a:pt x="-1130" y="9777"/>
                          <a:pt x="0" y="0"/>
                        </a:cubicBezTo>
                        <a:close/>
                      </a:path>
                      <a:path w="4526495" h="26010" stroke="0" extrusionOk="0">
                        <a:moveTo>
                          <a:pt x="0" y="0"/>
                        </a:moveTo>
                        <a:cubicBezTo>
                          <a:pt x="276818" y="7941"/>
                          <a:pt x="420681" y="-14696"/>
                          <a:pt x="556112" y="0"/>
                        </a:cubicBezTo>
                        <a:cubicBezTo>
                          <a:pt x="691543" y="14696"/>
                          <a:pt x="903918" y="19354"/>
                          <a:pt x="1066960" y="0"/>
                        </a:cubicBezTo>
                        <a:cubicBezTo>
                          <a:pt x="1230002" y="-19354"/>
                          <a:pt x="1385763" y="-7867"/>
                          <a:pt x="1623072" y="0"/>
                        </a:cubicBezTo>
                        <a:cubicBezTo>
                          <a:pt x="1860381" y="7867"/>
                          <a:pt x="2120483" y="12778"/>
                          <a:pt x="2269714" y="0"/>
                        </a:cubicBezTo>
                        <a:cubicBezTo>
                          <a:pt x="2418945" y="-12778"/>
                          <a:pt x="2798494" y="-20338"/>
                          <a:pt x="2961621" y="0"/>
                        </a:cubicBezTo>
                        <a:cubicBezTo>
                          <a:pt x="3124748" y="20338"/>
                          <a:pt x="3449356" y="34348"/>
                          <a:pt x="3698793" y="0"/>
                        </a:cubicBezTo>
                        <a:cubicBezTo>
                          <a:pt x="3948230" y="-34348"/>
                          <a:pt x="4181749" y="11685"/>
                          <a:pt x="4526495" y="0"/>
                        </a:cubicBezTo>
                        <a:cubicBezTo>
                          <a:pt x="4526639" y="8007"/>
                          <a:pt x="4525913" y="15867"/>
                          <a:pt x="4526495" y="26010"/>
                        </a:cubicBezTo>
                        <a:cubicBezTo>
                          <a:pt x="4382318" y="24645"/>
                          <a:pt x="3977483" y="48164"/>
                          <a:pt x="3834588" y="26010"/>
                        </a:cubicBezTo>
                        <a:cubicBezTo>
                          <a:pt x="3691693" y="3856"/>
                          <a:pt x="3296161" y="-6050"/>
                          <a:pt x="3097416" y="26010"/>
                        </a:cubicBezTo>
                        <a:cubicBezTo>
                          <a:pt x="2898671" y="58070"/>
                          <a:pt x="2531759" y="9653"/>
                          <a:pt x="2360244" y="26010"/>
                        </a:cubicBezTo>
                        <a:cubicBezTo>
                          <a:pt x="2188729" y="42367"/>
                          <a:pt x="2064184" y="10011"/>
                          <a:pt x="1849397" y="26010"/>
                        </a:cubicBezTo>
                        <a:cubicBezTo>
                          <a:pt x="1634610" y="42009"/>
                          <a:pt x="1362964" y="37247"/>
                          <a:pt x="1157489" y="26010"/>
                        </a:cubicBezTo>
                        <a:cubicBezTo>
                          <a:pt x="952014" y="14773"/>
                          <a:pt x="739583" y="-4022"/>
                          <a:pt x="556112" y="26010"/>
                        </a:cubicBezTo>
                        <a:cubicBezTo>
                          <a:pt x="372641" y="56042"/>
                          <a:pt x="167676" y="3301"/>
                          <a:pt x="0" y="26010"/>
                        </a:cubicBezTo>
                        <a:cubicBezTo>
                          <a:pt x="643" y="19183"/>
                          <a:pt x="-772" y="97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E7851A2F-EDC5-FE7F-3D3B-95EFF81BA9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50946" y="3849420"/>
            <a:ext cx="6667850" cy="4954829"/>
          </a:xfrm>
        </p:spPr>
        <p:txBody>
          <a:bodyPr>
            <a:normAutofit/>
          </a:bodyPr>
          <a:lstStyle/>
          <a:p>
            <a:pPr marL="889000"/>
            <a:r>
              <a:rPr lang="en-US" altLang="it-IT" sz="2700"/>
              <a:t>Running the executable in a VM</a:t>
            </a:r>
          </a:p>
          <a:p>
            <a:pPr marL="889000"/>
            <a:r>
              <a:rPr lang="en-US" altLang="it-IT" sz="2700"/>
              <a:t>Observe it</a:t>
            </a:r>
          </a:p>
          <a:p>
            <a:pPr marL="1333500" lvl="1"/>
            <a:r>
              <a:rPr lang="en-US" altLang="it-IT" sz="2700"/>
              <a:t>File activity</a:t>
            </a:r>
          </a:p>
          <a:p>
            <a:pPr marL="1333500" lvl="1"/>
            <a:r>
              <a:rPr lang="en-US" altLang="it-IT" sz="2700"/>
              <a:t>Network</a:t>
            </a:r>
          </a:p>
          <a:p>
            <a:pPr marL="1333500" lvl="1"/>
            <a:r>
              <a:rPr lang="en-US" altLang="it-IT" sz="2700"/>
              <a:t>Memory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2" name="Rectangle 2663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5" name="Rectangle 1">
            <a:extLst>
              <a:ext uri="{FF2B5EF4-FFF2-40B4-BE49-F238E27FC236}">
                <a16:creationId xmlns:a16="http://schemas.microsoft.com/office/drawing/2014/main" id="{D9445B78-7B2B-11C6-BA73-788E913327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2998" y="910336"/>
            <a:ext cx="5140147" cy="210677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it-IT" sz="6700"/>
              <a:t>Some Virus Type</a:t>
            </a:r>
          </a:p>
        </p:txBody>
      </p:sp>
      <p:sp>
        <p:nvSpPr>
          <p:cNvPr id="2663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163" y="3374745"/>
            <a:ext cx="3472101" cy="26010"/>
          </a:xfrm>
          <a:custGeom>
            <a:avLst/>
            <a:gdLst>
              <a:gd name="connsiteX0" fmla="*/ 0 w 3472101"/>
              <a:gd name="connsiteY0" fmla="*/ 0 h 26010"/>
              <a:gd name="connsiteX1" fmla="*/ 659699 w 3472101"/>
              <a:gd name="connsiteY1" fmla="*/ 0 h 26010"/>
              <a:gd name="connsiteX2" fmla="*/ 1354119 w 3472101"/>
              <a:gd name="connsiteY2" fmla="*/ 0 h 26010"/>
              <a:gd name="connsiteX3" fmla="*/ 2083261 w 3472101"/>
              <a:gd name="connsiteY3" fmla="*/ 0 h 26010"/>
              <a:gd name="connsiteX4" fmla="*/ 2812402 w 3472101"/>
              <a:gd name="connsiteY4" fmla="*/ 0 h 26010"/>
              <a:gd name="connsiteX5" fmla="*/ 3472101 w 3472101"/>
              <a:gd name="connsiteY5" fmla="*/ 0 h 26010"/>
              <a:gd name="connsiteX6" fmla="*/ 3472101 w 3472101"/>
              <a:gd name="connsiteY6" fmla="*/ 26010 h 26010"/>
              <a:gd name="connsiteX7" fmla="*/ 2708239 w 3472101"/>
              <a:gd name="connsiteY7" fmla="*/ 26010 h 26010"/>
              <a:gd name="connsiteX8" fmla="*/ 1944377 w 3472101"/>
              <a:gd name="connsiteY8" fmla="*/ 26010 h 26010"/>
              <a:gd name="connsiteX9" fmla="*/ 1249956 w 3472101"/>
              <a:gd name="connsiteY9" fmla="*/ 26010 h 26010"/>
              <a:gd name="connsiteX10" fmla="*/ 0 w 3472101"/>
              <a:gd name="connsiteY10" fmla="*/ 26010 h 26010"/>
              <a:gd name="connsiteX11" fmla="*/ 0 w 3472101"/>
              <a:gd name="connsiteY11" fmla="*/ 0 h 26010"/>
              <a:gd name="connsiteX0" fmla="*/ 0 w 3472101"/>
              <a:gd name="connsiteY0" fmla="*/ 0 h 26010"/>
              <a:gd name="connsiteX1" fmla="*/ 659699 w 3472101"/>
              <a:gd name="connsiteY1" fmla="*/ 0 h 26010"/>
              <a:gd name="connsiteX2" fmla="*/ 1249956 w 3472101"/>
              <a:gd name="connsiteY2" fmla="*/ 0 h 26010"/>
              <a:gd name="connsiteX3" fmla="*/ 2013819 w 3472101"/>
              <a:gd name="connsiteY3" fmla="*/ 0 h 26010"/>
              <a:gd name="connsiteX4" fmla="*/ 2673518 w 3472101"/>
              <a:gd name="connsiteY4" fmla="*/ 0 h 26010"/>
              <a:gd name="connsiteX5" fmla="*/ 3472101 w 3472101"/>
              <a:gd name="connsiteY5" fmla="*/ 0 h 26010"/>
              <a:gd name="connsiteX6" fmla="*/ 3472101 w 3472101"/>
              <a:gd name="connsiteY6" fmla="*/ 26010 h 26010"/>
              <a:gd name="connsiteX7" fmla="*/ 2777681 w 3472101"/>
              <a:gd name="connsiteY7" fmla="*/ 26010 h 26010"/>
              <a:gd name="connsiteX8" fmla="*/ 2013819 w 3472101"/>
              <a:gd name="connsiteY8" fmla="*/ 26010 h 26010"/>
              <a:gd name="connsiteX9" fmla="*/ 1423561 w 3472101"/>
              <a:gd name="connsiteY9" fmla="*/ 26010 h 26010"/>
              <a:gd name="connsiteX10" fmla="*/ 729141 w 3472101"/>
              <a:gd name="connsiteY10" fmla="*/ 26010 h 26010"/>
              <a:gd name="connsiteX11" fmla="*/ 0 w 3472101"/>
              <a:gd name="connsiteY11" fmla="*/ 26010 h 26010"/>
              <a:gd name="connsiteX12" fmla="*/ 0 w 3472101"/>
              <a:gd name="connsiteY12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2101" h="26010" fill="none" extrusionOk="0">
                <a:moveTo>
                  <a:pt x="0" y="0"/>
                </a:moveTo>
                <a:cubicBezTo>
                  <a:pt x="240163" y="-4026"/>
                  <a:pt x="443186" y="-37572"/>
                  <a:pt x="659699" y="0"/>
                </a:cubicBezTo>
                <a:cubicBezTo>
                  <a:pt x="876996" y="-6391"/>
                  <a:pt x="1027493" y="-15269"/>
                  <a:pt x="1354119" y="0"/>
                </a:cubicBezTo>
                <a:cubicBezTo>
                  <a:pt x="1652912" y="-1237"/>
                  <a:pt x="1817259" y="-44371"/>
                  <a:pt x="2083261" y="0"/>
                </a:cubicBezTo>
                <a:cubicBezTo>
                  <a:pt x="2343779" y="-1180"/>
                  <a:pt x="2444511" y="42894"/>
                  <a:pt x="2812402" y="0"/>
                </a:cubicBezTo>
                <a:cubicBezTo>
                  <a:pt x="3151554" y="-23736"/>
                  <a:pt x="3185391" y="10541"/>
                  <a:pt x="3472101" y="0"/>
                </a:cubicBezTo>
                <a:cubicBezTo>
                  <a:pt x="3472833" y="9304"/>
                  <a:pt x="3472566" y="14378"/>
                  <a:pt x="3472101" y="26010"/>
                </a:cubicBezTo>
                <a:cubicBezTo>
                  <a:pt x="3102020" y="17931"/>
                  <a:pt x="2909778" y="60934"/>
                  <a:pt x="2708239" y="26010"/>
                </a:cubicBezTo>
                <a:cubicBezTo>
                  <a:pt x="2506529" y="12179"/>
                  <a:pt x="2124580" y="27412"/>
                  <a:pt x="1944377" y="26010"/>
                </a:cubicBezTo>
                <a:cubicBezTo>
                  <a:pt x="1729607" y="-3072"/>
                  <a:pt x="1462069" y="29597"/>
                  <a:pt x="1249956" y="26010"/>
                </a:cubicBezTo>
                <a:cubicBezTo>
                  <a:pt x="1051397" y="55516"/>
                  <a:pt x="256620" y="115512"/>
                  <a:pt x="0" y="26010"/>
                </a:cubicBezTo>
                <a:cubicBezTo>
                  <a:pt x="-949" y="14131"/>
                  <a:pt x="-341" y="11325"/>
                  <a:pt x="0" y="0"/>
                </a:cubicBezTo>
                <a:close/>
              </a:path>
              <a:path w="3472101" h="26010" stroke="0" extrusionOk="0">
                <a:moveTo>
                  <a:pt x="0" y="0"/>
                </a:moveTo>
                <a:cubicBezTo>
                  <a:pt x="266155" y="-6464"/>
                  <a:pt x="359860" y="2991"/>
                  <a:pt x="659699" y="0"/>
                </a:cubicBezTo>
                <a:cubicBezTo>
                  <a:pt x="981307" y="6531"/>
                  <a:pt x="1107231" y="28620"/>
                  <a:pt x="1249956" y="0"/>
                </a:cubicBezTo>
                <a:cubicBezTo>
                  <a:pt x="1359864" y="2737"/>
                  <a:pt x="1782429" y="-9025"/>
                  <a:pt x="2013819" y="0"/>
                </a:cubicBezTo>
                <a:cubicBezTo>
                  <a:pt x="2265562" y="-29220"/>
                  <a:pt x="2392876" y="-48394"/>
                  <a:pt x="2673518" y="0"/>
                </a:cubicBezTo>
                <a:cubicBezTo>
                  <a:pt x="2950605" y="24937"/>
                  <a:pt x="3148259" y="-10304"/>
                  <a:pt x="3472101" y="0"/>
                </a:cubicBezTo>
                <a:cubicBezTo>
                  <a:pt x="3470347" y="6550"/>
                  <a:pt x="3473312" y="19817"/>
                  <a:pt x="3472101" y="26010"/>
                </a:cubicBezTo>
                <a:cubicBezTo>
                  <a:pt x="3197687" y="24487"/>
                  <a:pt x="2927244" y="58037"/>
                  <a:pt x="2777681" y="26010"/>
                </a:cubicBezTo>
                <a:cubicBezTo>
                  <a:pt x="2639663" y="3831"/>
                  <a:pt x="2214701" y="44329"/>
                  <a:pt x="2013819" y="26010"/>
                </a:cubicBezTo>
                <a:cubicBezTo>
                  <a:pt x="1840162" y="-4741"/>
                  <a:pt x="1582099" y="29047"/>
                  <a:pt x="1423561" y="26010"/>
                </a:cubicBezTo>
                <a:cubicBezTo>
                  <a:pt x="1319129" y="76462"/>
                  <a:pt x="994333" y="29321"/>
                  <a:pt x="729141" y="26010"/>
                </a:cubicBezTo>
                <a:cubicBezTo>
                  <a:pt x="496069" y="68715"/>
                  <a:pt x="148996" y="-6903"/>
                  <a:pt x="0" y="26010"/>
                </a:cubicBezTo>
                <a:cubicBezTo>
                  <a:pt x="510" y="18319"/>
                  <a:pt x="1183" y="9661"/>
                  <a:pt x="0" y="0"/>
                </a:cubicBezTo>
                <a:close/>
              </a:path>
              <a:path w="3472101" h="26010" fill="none" stroke="0" extrusionOk="0">
                <a:moveTo>
                  <a:pt x="0" y="0"/>
                </a:moveTo>
                <a:cubicBezTo>
                  <a:pt x="176191" y="15621"/>
                  <a:pt x="424351" y="11293"/>
                  <a:pt x="659699" y="0"/>
                </a:cubicBezTo>
                <a:cubicBezTo>
                  <a:pt x="895569" y="-5806"/>
                  <a:pt x="1018797" y="1951"/>
                  <a:pt x="1354119" y="0"/>
                </a:cubicBezTo>
                <a:cubicBezTo>
                  <a:pt x="1643886" y="12143"/>
                  <a:pt x="1818015" y="9645"/>
                  <a:pt x="2083261" y="0"/>
                </a:cubicBezTo>
                <a:cubicBezTo>
                  <a:pt x="2318940" y="16309"/>
                  <a:pt x="2493175" y="37730"/>
                  <a:pt x="2812402" y="0"/>
                </a:cubicBezTo>
                <a:cubicBezTo>
                  <a:pt x="3159543" y="-26552"/>
                  <a:pt x="3185710" y="1506"/>
                  <a:pt x="3472101" y="0"/>
                </a:cubicBezTo>
                <a:cubicBezTo>
                  <a:pt x="3471649" y="7513"/>
                  <a:pt x="3470267" y="15967"/>
                  <a:pt x="3472101" y="26010"/>
                </a:cubicBezTo>
                <a:cubicBezTo>
                  <a:pt x="3106540" y="1166"/>
                  <a:pt x="2910185" y="74454"/>
                  <a:pt x="2708239" y="26010"/>
                </a:cubicBezTo>
                <a:cubicBezTo>
                  <a:pt x="2528056" y="9505"/>
                  <a:pt x="2183540" y="8259"/>
                  <a:pt x="1944377" y="26010"/>
                </a:cubicBezTo>
                <a:cubicBezTo>
                  <a:pt x="1677891" y="40565"/>
                  <a:pt x="1497751" y="38503"/>
                  <a:pt x="1249956" y="26010"/>
                </a:cubicBezTo>
                <a:cubicBezTo>
                  <a:pt x="1023580" y="39334"/>
                  <a:pt x="277474" y="139392"/>
                  <a:pt x="0" y="26010"/>
                </a:cubicBezTo>
                <a:cubicBezTo>
                  <a:pt x="-561" y="14264"/>
                  <a:pt x="328" y="121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472101"/>
                      <a:gd name="connsiteY0" fmla="*/ 0 h 26010"/>
                      <a:gd name="connsiteX1" fmla="*/ 659699 w 3472101"/>
                      <a:gd name="connsiteY1" fmla="*/ 0 h 26010"/>
                      <a:gd name="connsiteX2" fmla="*/ 1354119 w 3472101"/>
                      <a:gd name="connsiteY2" fmla="*/ 0 h 26010"/>
                      <a:gd name="connsiteX3" fmla="*/ 2083261 w 3472101"/>
                      <a:gd name="connsiteY3" fmla="*/ 0 h 26010"/>
                      <a:gd name="connsiteX4" fmla="*/ 2812402 w 3472101"/>
                      <a:gd name="connsiteY4" fmla="*/ 0 h 26010"/>
                      <a:gd name="connsiteX5" fmla="*/ 3472101 w 3472101"/>
                      <a:gd name="connsiteY5" fmla="*/ 0 h 26010"/>
                      <a:gd name="connsiteX6" fmla="*/ 3472101 w 3472101"/>
                      <a:gd name="connsiteY6" fmla="*/ 26010 h 26010"/>
                      <a:gd name="connsiteX7" fmla="*/ 2708239 w 3472101"/>
                      <a:gd name="connsiteY7" fmla="*/ 26010 h 26010"/>
                      <a:gd name="connsiteX8" fmla="*/ 1944377 w 3472101"/>
                      <a:gd name="connsiteY8" fmla="*/ 26010 h 26010"/>
                      <a:gd name="connsiteX9" fmla="*/ 1249956 w 3472101"/>
                      <a:gd name="connsiteY9" fmla="*/ 26010 h 26010"/>
                      <a:gd name="connsiteX10" fmla="*/ 0 w 3472101"/>
                      <a:gd name="connsiteY10" fmla="*/ 26010 h 26010"/>
                      <a:gd name="connsiteX11" fmla="*/ 0 w 3472101"/>
                      <a:gd name="connsiteY11" fmla="*/ 0 h 26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101" h="26010" fill="none" extrusionOk="0">
                        <a:moveTo>
                          <a:pt x="0" y="0"/>
                        </a:moveTo>
                        <a:cubicBezTo>
                          <a:pt x="200558" y="30651"/>
                          <a:pt x="433530" y="7848"/>
                          <a:pt x="659699" y="0"/>
                        </a:cubicBezTo>
                        <a:cubicBezTo>
                          <a:pt x="885868" y="-7848"/>
                          <a:pt x="1050967" y="928"/>
                          <a:pt x="1354119" y="0"/>
                        </a:cubicBezTo>
                        <a:cubicBezTo>
                          <a:pt x="1657271" y="-928"/>
                          <a:pt x="1824951" y="-28691"/>
                          <a:pt x="2083261" y="0"/>
                        </a:cubicBezTo>
                        <a:cubicBezTo>
                          <a:pt x="2341571" y="28691"/>
                          <a:pt x="2471276" y="27266"/>
                          <a:pt x="2812402" y="0"/>
                        </a:cubicBezTo>
                        <a:cubicBezTo>
                          <a:pt x="3153528" y="-27266"/>
                          <a:pt x="3182400" y="8319"/>
                          <a:pt x="3472101" y="0"/>
                        </a:cubicBezTo>
                        <a:cubicBezTo>
                          <a:pt x="3472900" y="7705"/>
                          <a:pt x="3470914" y="15358"/>
                          <a:pt x="3472101" y="26010"/>
                        </a:cubicBezTo>
                        <a:cubicBezTo>
                          <a:pt x="3107402" y="9387"/>
                          <a:pt x="2920318" y="60372"/>
                          <a:pt x="2708239" y="26010"/>
                        </a:cubicBezTo>
                        <a:cubicBezTo>
                          <a:pt x="2496160" y="-8352"/>
                          <a:pt x="2167990" y="4520"/>
                          <a:pt x="1944377" y="26010"/>
                        </a:cubicBezTo>
                        <a:cubicBezTo>
                          <a:pt x="1720764" y="47500"/>
                          <a:pt x="1488704" y="31104"/>
                          <a:pt x="1249956" y="26010"/>
                        </a:cubicBezTo>
                        <a:cubicBezTo>
                          <a:pt x="1011208" y="20916"/>
                          <a:pt x="270981" y="72148"/>
                          <a:pt x="0" y="26010"/>
                        </a:cubicBezTo>
                        <a:cubicBezTo>
                          <a:pt x="-818" y="13868"/>
                          <a:pt x="-23" y="11747"/>
                          <a:pt x="0" y="0"/>
                        </a:cubicBezTo>
                        <a:close/>
                      </a:path>
                      <a:path w="3472101" h="26010" stroke="0" extrusionOk="0">
                        <a:moveTo>
                          <a:pt x="0" y="0"/>
                        </a:moveTo>
                        <a:cubicBezTo>
                          <a:pt x="251532" y="-11046"/>
                          <a:pt x="360068" y="7315"/>
                          <a:pt x="659699" y="0"/>
                        </a:cubicBezTo>
                        <a:cubicBezTo>
                          <a:pt x="959330" y="-7315"/>
                          <a:pt x="1131713" y="23248"/>
                          <a:pt x="1249956" y="0"/>
                        </a:cubicBezTo>
                        <a:cubicBezTo>
                          <a:pt x="1368199" y="-23248"/>
                          <a:pt x="1788315" y="9511"/>
                          <a:pt x="2013819" y="0"/>
                        </a:cubicBezTo>
                        <a:cubicBezTo>
                          <a:pt x="2239323" y="-9511"/>
                          <a:pt x="2382452" y="-30296"/>
                          <a:pt x="2673518" y="0"/>
                        </a:cubicBezTo>
                        <a:cubicBezTo>
                          <a:pt x="2964584" y="30296"/>
                          <a:pt x="3138268" y="-480"/>
                          <a:pt x="3472101" y="0"/>
                        </a:cubicBezTo>
                        <a:cubicBezTo>
                          <a:pt x="3471160" y="6094"/>
                          <a:pt x="3473253" y="19656"/>
                          <a:pt x="3472101" y="26010"/>
                        </a:cubicBezTo>
                        <a:cubicBezTo>
                          <a:pt x="3170744" y="29834"/>
                          <a:pt x="2928866" y="51966"/>
                          <a:pt x="2777681" y="26010"/>
                        </a:cubicBezTo>
                        <a:cubicBezTo>
                          <a:pt x="2626496" y="54"/>
                          <a:pt x="2218820" y="57757"/>
                          <a:pt x="2013819" y="26010"/>
                        </a:cubicBezTo>
                        <a:cubicBezTo>
                          <a:pt x="1808818" y="-5737"/>
                          <a:pt x="1560747" y="6922"/>
                          <a:pt x="1423561" y="26010"/>
                        </a:cubicBezTo>
                        <a:cubicBezTo>
                          <a:pt x="1286375" y="45098"/>
                          <a:pt x="984545" y="5397"/>
                          <a:pt x="729141" y="26010"/>
                        </a:cubicBezTo>
                        <a:cubicBezTo>
                          <a:pt x="473737" y="46623"/>
                          <a:pt x="166357" y="16313"/>
                          <a:pt x="0" y="26010"/>
                        </a:cubicBezTo>
                        <a:cubicBezTo>
                          <a:pt x="1188" y="17646"/>
                          <a:pt x="803" y="95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4AC0C2C0-8A87-BFA9-6F73-B438317643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2998" y="3784396"/>
            <a:ext cx="6117434" cy="5045863"/>
          </a:xfrm>
        </p:spPr>
        <p:txBody>
          <a:bodyPr anchor="t">
            <a:normAutofit lnSpcReduction="10000"/>
          </a:bodyPr>
          <a:lstStyle/>
          <a:p>
            <a:pPr marL="889000"/>
            <a:r>
              <a:rPr lang="en-US" altLang="it-IT" sz="4000" dirty="0"/>
              <a:t>Polymorphic : uses a polymorphic engine to mutate while keeping the original algorithm intact (packer)</a:t>
            </a:r>
          </a:p>
          <a:p>
            <a:pPr marL="889000"/>
            <a:r>
              <a:rPr lang="en-US" altLang="it-IT" sz="4000" dirty="0" err="1"/>
              <a:t>Methamorpic</a:t>
            </a:r>
            <a:r>
              <a:rPr lang="en-US" altLang="it-IT" sz="4000" dirty="0"/>
              <a:t> : Change after each infection</a:t>
            </a:r>
          </a:p>
        </p:txBody>
      </p:sp>
      <p:pic>
        <p:nvPicPr>
          <p:cNvPr id="26627" name="Picture 3" descr="Immagine che contiene disegno, arte, schizzo, illustrazione&#10;&#10;Descrizione generata automaticamente">
            <a:extLst>
              <a:ext uri="{FF2B5EF4-FFF2-40B4-BE49-F238E27FC236}">
                <a16:creationId xmlns:a16="http://schemas.microsoft.com/office/drawing/2014/main" id="{3A1DCAAF-2CAC-2204-E7F1-F8F67AFE5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5651" y="2269063"/>
            <a:ext cx="5822899" cy="521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504" name="Rectangle 10650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97" name="Rectangle 1">
            <a:extLst>
              <a:ext uri="{FF2B5EF4-FFF2-40B4-BE49-F238E27FC236}">
                <a16:creationId xmlns:a16="http://schemas.microsoft.com/office/drawing/2014/main" id="{2BD5ED3B-A0E3-0948-AF6E-283F8B37A9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50946" y="468172"/>
            <a:ext cx="6667850" cy="2535936"/>
          </a:xfrm>
        </p:spPr>
        <p:txBody>
          <a:bodyPr anchor="b">
            <a:normAutofit/>
          </a:bodyPr>
          <a:lstStyle/>
          <a:p>
            <a:r>
              <a:rPr lang="en-US" altLang="it-IT" sz="6700"/>
              <a:t>Dealing with Packer </a:t>
            </a:r>
          </a:p>
        </p:txBody>
      </p:sp>
      <p:pic>
        <p:nvPicPr>
          <p:cNvPr id="106500" name="Picture 106499" descr="Antique cash register keys">
            <a:extLst>
              <a:ext uri="{FF2B5EF4-FFF2-40B4-BE49-F238E27FC236}">
                <a16:creationId xmlns:a16="http://schemas.microsoft.com/office/drawing/2014/main" id="{22DDC7C8-AFB7-E9BF-CEFE-A00CFAADF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3" r="34746" b="1"/>
          <a:stretch/>
        </p:blipFill>
        <p:spPr>
          <a:xfrm>
            <a:off x="1" y="10"/>
            <a:ext cx="4967833" cy="97535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650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46" y="3377702"/>
            <a:ext cx="4526495" cy="26010"/>
          </a:xfrm>
          <a:custGeom>
            <a:avLst/>
            <a:gdLst>
              <a:gd name="connsiteX0" fmla="*/ 0 w 4526495"/>
              <a:gd name="connsiteY0" fmla="*/ 0 h 26010"/>
              <a:gd name="connsiteX1" fmla="*/ 510847 w 4526495"/>
              <a:gd name="connsiteY1" fmla="*/ 0 h 26010"/>
              <a:gd name="connsiteX2" fmla="*/ 1021695 w 4526495"/>
              <a:gd name="connsiteY2" fmla="*/ 0 h 26010"/>
              <a:gd name="connsiteX3" fmla="*/ 1623072 w 4526495"/>
              <a:gd name="connsiteY3" fmla="*/ 0 h 26010"/>
              <a:gd name="connsiteX4" fmla="*/ 2360244 w 4526495"/>
              <a:gd name="connsiteY4" fmla="*/ 0 h 26010"/>
              <a:gd name="connsiteX5" fmla="*/ 2916356 w 4526495"/>
              <a:gd name="connsiteY5" fmla="*/ 0 h 26010"/>
              <a:gd name="connsiteX6" fmla="*/ 3472468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278476 w 4526495"/>
              <a:gd name="connsiteY10" fmla="*/ 26010 h 26010"/>
              <a:gd name="connsiteX11" fmla="*/ 2722363 w 4526495"/>
              <a:gd name="connsiteY11" fmla="*/ 26010 h 26010"/>
              <a:gd name="connsiteX12" fmla="*/ 2030456 w 4526495"/>
              <a:gd name="connsiteY12" fmla="*/ 26010 h 26010"/>
              <a:gd name="connsiteX13" fmla="*/ 1293284 w 4526495"/>
              <a:gd name="connsiteY13" fmla="*/ 26010 h 26010"/>
              <a:gd name="connsiteX14" fmla="*/ 782437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  <a:gd name="connsiteX0" fmla="*/ 0 w 4526495"/>
              <a:gd name="connsiteY0" fmla="*/ 0 h 26010"/>
              <a:gd name="connsiteX1" fmla="*/ 556112 w 4526495"/>
              <a:gd name="connsiteY1" fmla="*/ 0 h 26010"/>
              <a:gd name="connsiteX2" fmla="*/ 1066960 w 4526495"/>
              <a:gd name="connsiteY2" fmla="*/ 0 h 26010"/>
              <a:gd name="connsiteX3" fmla="*/ 1623072 w 4526495"/>
              <a:gd name="connsiteY3" fmla="*/ 0 h 26010"/>
              <a:gd name="connsiteX4" fmla="*/ 2269714 w 4526495"/>
              <a:gd name="connsiteY4" fmla="*/ 0 h 26010"/>
              <a:gd name="connsiteX5" fmla="*/ 2961621 w 4526495"/>
              <a:gd name="connsiteY5" fmla="*/ 0 h 26010"/>
              <a:gd name="connsiteX6" fmla="*/ 3698793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097416 w 4526495"/>
              <a:gd name="connsiteY10" fmla="*/ 26010 h 26010"/>
              <a:gd name="connsiteX11" fmla="*/ 2360244 w 4526495"/>
              <a:gd name="connsiteY11" fmla="*/ 26010 h 26010"/>
              <a:gd name="connsiteX12" fmla="*/ 1849397 w 4526495"/>
              <a:gd name="connsiteY12" fmla="*/ 26010 h 26010"/>
              <a:gd name="connsiteX13" fmla="*/ 1157489 w 4526495"/>
              <a:gd name="connsiteY13" fmla="*/ 26010 h 26010"/>
              <a:gd name="connsiteX14" fmla="*/ 556112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26010" fill="none" extrusionOk="0">
                <a:moveTo>
                  <a:pt x="0" y="0"/>
                </a:moveTo>
                <a:cubicBezTo>
                  <a:pt x="208854" y="549"/>
                  <a:pt x="425021" y="16302"/>
                  <a:pt x="510847" y="0"/>
                </a:cubicBezTo>
                <a:cubicBezTo>
                  <a:pt x="631018" y="-16325"/>
                  <a:pt x="788460" y="26472"/>
                  <a:pt x="1021695" y="0"/>
                </a:cubicBezTo>
                <a:cubicBezTo>
                  <a:pt x="1264120" y="-51624"/>
                  <a:pt x="1492201" y="-5697"/>
                  <a:pt x="1623072" y="0"/>
                </a:cubicBezTo>
                <a:cubicBezTo>
                  <a:pt x="1754434" y="18534"/>
                  <a:pt x="2188859" y="-38541"/>
                  <a:pt x="2360244" y="0"/>
                </a:cubicBezTo>
                <a:cubicBezTo>
                  <a:pt x="2480464" y="28527"/>
                  <a:pt x="2711161" y="20353"/>
                  <a:pt x="2916356" y="0"/>
                </a:cubicBezTo>
                <a:cubicBezTo>
                  <a:pt x="3127495" y="1885"/>
                  <a:pt x="3313465" y="-5748"/>
                  <a:pt x="3472468" y="0"/>
                </a:cubicBezTo>
                <a:cubicBezTo>
                  <a:pt x="3643376" y="40973"/>
                  <a:pt x="4267063" y="-37297"/>
                  <a:pt x="4526495" y="0"/>
                </a:cubicBezTo>
                <a:cubicBezTo>
                  <a:pt x="4525553" y="8406"/>
                  <a:pt x="4525910" y="12906"/>
                  <a:pt x="4526495" y="26010"/>
                </a:cubicBezTo>
                <a:cubicBezTo>
                  <a:pt x="4250288" y="32379"/>
                  <a:pt x="4122977" y="23772"/>
                  <a:pt x="3834588" y="26010"/>
                </a:cubicBezTo>
                <a:cubicBezTo>
                  <a:pt x="3544800" y="28366"/>
                  <a:pt x="3470241" y="21104"/>
                  <a:pt x="3278476" y="26010"/>
                </a:cubicBezTo>
                <a:cubicBezTo>
                  <a:pt x="3006101" y="28620"/>
                  <a:pt x="2921958" y="46220"/>
                  <a:pt x="2722363" y="26010"/>
                </a:cubicBezTo>
                <a:cubicBezTo>
                  <a:pt x="2466210" y="43071"/>
                  <a:pt x="2339304" y="12280"/>
                  <a:pt x="2030456" y="26010"/>
                </a:cubicBezTo>
                <a:cubicBezTo>
                  <a:pt x="1725489" y="34792"/>
                  <a:pt x="1632135" y="38929"/>
                  <a:pt x="1293284" y="26010"/>
                </a:cubicBezTo>
                <a:cubicBezTo>
                  <a:pt x="940029" y="18846"/>
                  <a:pt x="937397" y="30098"/>
                  <a:pt x="782437" y="26010"/>
                </a:cubicBezTo>
                <a:cubicBezTo>
                  <a:pt x="583859" y="76334"/>
                  <a:pt x="332457" y="262"/>
                  <a:pt x="0" y="26010"/>
                </a:cubicBezTo>
                <a:cubicBezTo>
                  <a:pt x="146" y="16995"/>
                  <a:pt x="-979" y="9558"/>
                  <a:pt x="0" y="0"/>
                </a:cubicBezTo>
                <a:close/>
              </a:path>
              <a:path w="4526495" h="26010" stroke="0" extrusionOk="0">
                <a:moveTo>
                  <a:pt x="0" y="0"/>
                </a:moveTo>
                <a:cubicBezTo>
                  <a:pt x="296876" y="-9695"/>
                  <a:pt x="439855" y="-17075"/>
                  <a:pt x="556112" y="0"/>
                </a:cubicBezTo>
                <a:cubicBezTo>
                  <a:pt x="678952" y="37024"/>
                  <a:pt x="939382" y="3021"/>
                  <a:pt x="1066960" y="0"/>
                </a:cubicBezTo>
                <a:cubicBezTo>
                  <a:pt x="1224834" y="-22110"/>
                  <a:pt x="1402938" y="-39480"/>
                  <a:pt x="1623072" y="0"/>
                </a:cubicBezTo>
                <a:cubicBezTo>
                  <a:pt x="1882193" y="15550"/>
                  <a:pt x="2124340" y="20084"/>
                  <a:pt x="2269714" y="0"/>
                </a:cubicBezTo>
                <a:cubicBezTo>
                  <a:pt x="2406525" y="-10322"/>
                  <a:pt x="2789678" y="10250"/>
                  <a:pt x="2961621" y="0"/>
                </a:cubicBezTo>
                <a:cubicBezTo>
                  <a:pt x="3166314" y="-18144"/>
                  <a:pt x="3449148" y="43996"/>
                  <a:pt x="3698793" y="0"/>
                </a:cubicBezTo>
                <a:cubicBezTo>
                  <a:pt x="3942406" y="-12209"/>
                  <a:pt x="4166470" y="17777"/>
                  <a:pt x="4526495" y="0"/>
                </a:cubicBezTo>
                <a:cubicBezTo>
                  <a:pt x="4527669" y="7781"/>
                  <a:pt x="4526045" y="16626"/>
                  <a:pt x="4526495" y="26010"/>
                </a:cubicBezTo>
                <a:cubicBezTo>
                  <a:pt x="4411180" y="35616"/>
                  <a:pt x="3948284" y="65126"/>
                  <a:pt x="3834588" y="26010"/>
                </a:cubicBezTo>
                <a:cubicBezTo>
                  <a:pt x="3733248" y="-7243"/>
                  <a:pt x="3323374" y="-47495"/>
                  <a:pt x="3097416" y="26010"/>
                </a:cubicBezTo>
                <a:cubicBezTo>
                  <a:pt x="2916896" y="53386"/>
                  <a:pt x="2509123" y="25826"/>
                  <a:pt x="2360244" y="26010"/>
                </a:cubicBezTo>
                <a:cubicBezTo>
                  <a:pt x="2187936" y="73679"/>
                  <a:pt x="2074814" y="-13197"/>
                  <a:pt x="1849397" y="26010"/>
                </a:cubicBezTo>
                <a:cubicBezTo>
                  <a:pt x="1642909" y="40740"/>
                  <a:pt x="1369365" y="46757"/>
                  <a:pt x="1157489" y="26010"/>
                </a:cubicBezTo>
                <a:cubicBezTo>
                  <a:pt x="941038" y="46161"/>
                  <a:pt x="730876" y="-1127"/>
                  <a:pt x="556112" y="26010"/>
                </a:cubicBezTo>
                <a:cubicBezTo>
                  <a:pt x="387960" y="84361"/>
                  <a:pt x="143705" y="-16605"/>
                  <a:pt x="0" y="26010"/>
                </a:cubicBezTo>
                <a:cubicBezTo>
                  <a:pt x="824" y="19321"/>
                  <a:pt x="-2601" y="8699"/>
                  <a:pt x="0" y="0"/>
                </a:cubicBezTo>
                <a:close/>
              </a:path>
              <a:path w="4526495" h="26010" fill="none" stroke="0" extrusionOk="0">
                <a:moveTo>
                  <a:pt x="0" y="0"/>
                </a:moveTo>
                <a:cubicBezTo>
                  <a:pt x="173382" y="20809"/>
                  <a:pt x="386814" y="-1139"/>
                  <a:pt x="510847" y="0"/>
                </a:cubicBezTo>
                <a:cubicBezTo>
                  <a:pt x="607733" y="-16237"/>
                  <a:pt x="783802" y="27449"/>
                  <a:pt x="1021695" y="0"/>
                </a:cubicBezTo>
                <a:cubicBezTo>
                  <a:pt x="1253320" y="-23858"/>
                  <a:pt x="1467232" y="-4277"/>
                  <a:pt x="1623072" y="0"/>
                </a:cubicBezTo>
                <a:cubicBezTo>
                  <a:pt x="1785789" y="34878"/>
                  <a:pt x="2232906" y="-8888"/>
                  <a:pt x="2360244" y="0"/>
                </a:cubicBezTo>
                <a:cubicBezTo>
                  <a:pt x="2525242" y="28214"/>
                  <a:pt x="2710762" y="-47889"/>
                  <a:pt x="2916356" y="0"/>
                </a:cubicBezTo>
                <a:cubicBezTo>
                  <a:pt x="3109804" y="-23237"/>
                  <a:pt x="3325275" y="-1709"/>
                  <a:pt x="3472468" y="0"/>
                </a:cubicBezTo>
                <a:cubicBezTo>
                  <a:pt x="3619400" y="28861"/>
                  <a:pt x="4264298" y="-21034"/>
                  <a:pt x="4526495" y="0"/>
                </a:cubicBezTo>
                <a:cubicBezTo>
                  <a:pt x="4526276" y="8433"/>
                  <a:pt x="4526063" y="12787"/>
                  <a:pt x="4526495" y="26010"/>
                </a:cubicBezTo>
                <a:cubicBezTo>
                  <a:pt x="4249626" y="-149"/>
                  <a:pt x="4113416" y="12603"/>
                  <a:pt x="3834588" y="26010"/>
                </a:cubicBezTo>
                <a:cubicBezTo>
                  <a:pt x="3548568" y="19669"/>
                  <a:pt x="3472514" y="25391"/>
                  <a:pt x="3278476" y="26010"/>
                </a:cubicBezTo>
                <a:cubicBezTo>
                  <a:pt x="3061469" y="32145"/>
                  <a:pt x="2854979" y="52526"/>
                  <a:pt x="2722363" y="26010"/>
                </a:cubicBezTo>
                <a:cubicBezTo>
                  <a:pt x="2434298" y="19361"/>
                  <a:pt x="2301695" y="2788"/>
                  <a:pt x="2030456" y="26010"/>
                </a:cubicBezTo>
                <a:cubicBezTo>
                  <a:pt x="1730858" y="55628"/>
                  <a:pt x="1645771" y="51547"/>
                  <a:pt x="1293284" y="26010"/>
                </a:cubicBezTo>
                <a:cubicBezTo>
                  <a:pt x="943400" y="17837"/>
                  <a:pt x="936288" y="31929"/>
                  <a:pt x="782437" y="26010"/>
                </a:cubicBezTo>
                <a:cubicBezTo>
                  <a:pt x="678831" y="13822"/>
                  <a:pt x="368352" y="-12715"/>
                  <a:pt x="0" y="26010"/>
                </a:cubicBezTo>
                <a:cubicBezTo>
                  <a:pt x="-467" y="17969"/>
                  <a:pt x="-631" y="91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4526495"/>
                      <a:gd name="connsiteY0" fmla="*/ 0 h 26010"/>
                      <a:gd name="connsiteX1" fmla="*/ 510847 w 4526495"/>
                      <a:gd name="connsiteY1" fmla="*/ 0 h 26010"/>
                      <a:gd name="connsiteX2" fmla="*/ 1021695 w 4526495"/>
                      <a:gd name="connsiteY2" fmla="*/ 0 h 26010"/>
                      <a:gd name="connsiteX3" fmla="*/ 1623072 w 4526495"/>
                      <a:gd name="connsiteY3" fmla="*/ 0 h 26010"/>
                      <a:gd name="connsiteX4" fmla="*/ 2360244 w 4526495"/>
                      <a:gd name="connsiteY4" fmla="*/ 0 h 26010"/>
                      <a:gd name="connsiteX5" fmla="*/ 2916356 w 4526495"/>
                      <a:gd name="connsiteY5" fmla="*/ 0 h 26010"/>
                      <a:gd name="connsiteX6" fmla="*/ 3472468 w 4526495"/>
                      <a:gd name="connsiteY6" fmla="*/ 0 h 26010"/>
                      <a:gd name="connsiteX7" fmla="*/ 4526495 w 4526495"/>
                      <a:gd name="connsiteY7" fmla="*/ 0 h 26010"/>
                      <a:gd name="connsiteX8" fmla="*/ 4526495 w 4526495"/>
                      <a:gd name="connsiteY8" fmla="*/ 26010 h 26010"/>
                      <a:gd name="connsiteX9" fmla="*/ 3834588 w 4526495"/>
                      <a:gd name="connsiteY9" fmla="*/ 26010 h 26010"/>
                      <a:gd name="connsiteX10" fmla="*/ 3278476 w 4526495"/>
                      <a:gd name="connsiteY10" fmla="*/ 26010 h 26010"/>
                      <a:gd name="connsiteX11" fmla="*/ 2722363 w 4526495"/>
                      <a:gd name="connsiteY11" fmla="*/ 26010 h 26010"/>
                      <a:gd name="connsiteX12" fmla="*/ 2030456 w 4526495"/>
                      <a:gd name="connsiteY12" fmla="*/ 26010 h 26010"/>
                      <a:gd name="connsiteX13" fmla="*/ 1293284 w 4526495"/>
                      <a:gd name="connsiteY13" fmla="*/ 26010 h 26010"/>
                      <a:gd name="connsiteX14" fmla="*/ 782437 w 4526495"/>
                      <a:gd name="connsiteY14" fmla="*/ 26010 h 26010"/>
                      <a:gd name="connsiteX15" fmla="*/ 0 w 4526495"/>
                      <a:gd name="connsiteY15" fmla="*/ 26010 h 26010"/>
                      <a:gd name="connsiteX16" fmla="*/ 0 w 4526495"/>
                      <a:gd name="connsiteY16" fmla="*/ 0 h 26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5" h="26010" fill="none" extrusionOk="0">
                        <a:moveTo>
                          <a:pt x="0" y="0"/>
                        </a:moveTo>
                        <a:cubicBezTo>
                          <a:pt x="191615" y="12424"/>
                          <a:pt x="400933" y="15168"/>
                          <a:pt x="510847" y="0"/>
                        </a:cubicBezTo>
                        <a:cubicBezTo>
                          <a:pt x="620761" y="-15168"/>
                          <a:pt x="793894" y="21866"/>
                          <a:pt x="1021695" y="0"/>
                        </a:cubicBezTo>
                        <a:cubicBezTo>
                          <a:pt x="1249496" y="-21866"/>
                          <a:pt x="1486470" y="-14157"/>
                          <a:pt x="1623072" y="0"/>
                        </a:cubicBezTo>
                        <a:cubicBezTo>
                          <a:pt x="1759674" y="14157"/>
                          <a:pt x="2207510" y="-22127"/>
                          <a:pt x="2360244" y="0"/>
                        </a:cubicBezTo>
                        <a:cubicBezTo>
                          <a:pt x="2512978" y="22127"/>
                          <a:pt x="2713508" y="-3058"/>
                          <a:pt x="2916356" y="0"/>
                        </a:cubicBezTo>
                        <a:cubicBezTo>
                          <a:pt x="3119204" y="3058"/>
                          <a:pt x="3338586" y="-25574"/>
                          <a:pt x="3472468" y="0"/>
                        </a:cubicBezTo>
                        <a:cubicBezTo>
                          <a:pt x="3606350" y="25574"/>
                          <a:pt x="4308748" y="-7563"/>
                          <a:pt x="4526495" y="0"/>
                        </a:cubicBezTo>
                        <a:cubicBezTo>
                          <a:pt x="4526472" y="8768"/>
                          <a:pt x="4525929" y="13169"/>
                          <a:pt x="4526495" y="26010"/>
                        </a:cubicBezTo>
                        <a:cubicBezTo>
                          <a:pt x="4240726" y="14291"/>
                          <a:pt x="4118508" y="16596"/>
                          <a:pt x="3834588" y="26010"/>
                        </a:cubicBezTo>
                        <a:cubicBezTo>
                          <a:pt x="3550668" y="35424"/>
                          <a:pt x="3469094" y="26337"/>
                          <a:pt x="3278476" y="26010"/>
                        </a:cubicBezTo>
                        <a:cubicBezTo>
                          <a:pt x="3087858" y="25683"/>
                          <a:pt x="2998614" y="24916"/>
                          <a:pt x="2722363" y="26010"/>
                        </a:cubicBezTo>
                        <a:cubicBezTo>
                          <a:pt x="2446112" y="27104"/>
                          <a:pt x="2328452" y="-1734"/>
                          <a:pt x="2030456" y="26010"/>
                        </a:cubicBezTo>
                        <a:cubicBezTo>
                          <a:pt x="1732460" y="53754"/>
                          <a:pt x="1646339" y="33446"/>
                          <a:pt x="1293284" y="26010"/>
                        </a:cubicBezTo>
                        <a:cubicBezTo>
                          <a:pt x="940229" y="18574"/>
                          <a:pt x="938192" y="31686"/>
                          <a:pt x="782437" y="26010"/>
                        </a:cubicBezTo>
                        <a:cubicBezTo>
                          <a:pt x="626682" y="20334"/>
                          <a:pt x="323645" y="40"/>
                          <a:pt x="0" y="26010"/>
                        </a:cubicBezTo>
                        <a:cubicBezTo>
                          <a:pt x="494" y="16530"/>
                          <a:pt x="-1130" y="9777"/>
                          <a:pt x="0" y="0"/>
                        </a:cubicBezTo>
                        <a:close/>
                      </a:path>
                      <a:path w="4526495" h="26010" stroke="0" extrusionOk="0">
                        <a:moveTo>
                          <a:pt x="0" y="0"/>
                        </a:moveTo>
                        <a:cubicBezTo>
                          <a:pt x="276818" y="7941"/>
                          <a:pt x="420681" y="-14696"/>
                          <a:pt x="556112" y="0"/>
                        </a:cubicBezTo>
                        <a:cubicBezTo>
                          <a:pt x="691543" y="14696"/>
                          <a:pt x="903918" y="19354"/>
                          <a:pt x="1066960" y="0"/>
                        </a:cubicBezTo>
                        <a:cubicBezTo>
                          <a:pt x="1230002" y="-19354"/>
                          <a:pt x="1385763" y="-7867"/>
                          <a:pt x="1623072" y="0"/>
                        </a:cubicBezTo>
                        <a:cubicBezTo>
                          <a:pt x="1860381" y="7867"/>
                          <a:pt x="2120483" y="12778"/>
                          <a:pt x="2269714" y="0"/>
                        </a:cubicBezTo>
                        <a:cubicBezTo>
                          <a:pt x="2418945" y="-12778"/>
                          <a:pt x="2798494" y="-20338"/>
                          <a:pt x="2961621" y="0"/>
                        </a:cubicBezTo>
                        <a:cubicBezTo>
                          <a:pt x="3124748" y="20338"/>
                          <a:pt x="3449356" y="34348"/>
                          <a:pt x="3698793" y="0"/>
                        </a:cubicBezTo>
                        <a:cubicBezTo>
                          <a:pt x="3948230" y="-34348"/>
                          <a:pt x="4181749" y="11685"/>
                          <a:pt x="4526495" y="0"/>
                        </a:cubicBezTo>
                        <a:cubicBezTo>
                          <a:pt x="4526639" y="8007"/>
                          <a:pt x="4525913" y="15867"/>
                          <a:pt x="4526495" y="26010"/>
                        </a:cubicBezTo>
                        <a:cubicBezTo>
                          <a:pt x="4382318" y="24645"/>
                          <a:pt x="3977483" y="48164"/>
                          <a:pt x="3834588" y="26010"/>
                        </a:cubicBezTo>
                        <a:cubicBezTo>
                          <a:pt x="3691693" y="3856"/>
                          <a:pt x="3296161" y="-6050"/>
                          <a:pt x="3097416" y="26010"/>
                        </a:cubicBezTo>
                        <a:cubicBezTo>
                          <a:pt x="2898671" y="58070"/>
                          <a:pt x="2531759" y="9653"/>
                          <a:pt x="2360244" y="26010"/>
                        </a:cubicBezTo>
                        <a:cubicBezTo>
                          <a:pt x="2188729" y="42367"/>
                          <a:pt x="2064184" y="10011"/>
                          <a:pt x="1849397" y="26010"/>
                        </a:cubicBezTo>
                        <a:cubicBezTo>
                          <a:pt x="1634610" y="42009"/>
                          <a:pt x="1362964" y="37247"/>
                          <a:pt x="1157489" y="26010"/>
                        </a:cubicBezTo>
                        <a:cubicBezTo>
                          <a:pt x="952014" y="14773"/>
                          <a:pt x="739583" y="-4022"/>
                          <a:pt x="556112" y="26010"/>
                        </a:cubicBezTo>
                        <a:cubicBezTo>
                          <a:pt x="372641" y="56042"/>
                          <a:pt x="167676" y="3301"/>
                          <a:pt x="0" y="26010"/>
                        </a:cubicBezTo>
                        <a:cubicBezTo>
                          <a:pt x="643" y="19183"/>
                          <a:pt x="-772" y="97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1AC18155-BCB7-26A2-1877-43C79B832C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50946" y="3849420"/>
            <a:ext cx="6667850" cy="4954829"/>
          </a:xfrm>
        </p:spPr>
        <p:txBody>
          <a:bodyPr>
            <a:normAutofit/>
          </a:bodyPr>
          <a:lstStyle/>
          <a:p>
            <a:pPr marL="889000"/>
            <a:r>
              <a:rPr lang="en-US" altLang="it-IT" sz="5400" dirty="0"/>
              <a:t>Launch the exe</a:t>
            </a:r>
          </a:p>
          <a:p>
            <a:pPr marL="889000"/>
            <a:r>
              <a:rPr lang="en-US" altLang="it-IT" sz="5400" dirty="0"/>
              <a:t>Wait until it is unpack</a:t>
            </a:r>
          </a:p>
          <a:p>
            <a:pPr marL="889000"/>
            <a:r>
              <a:rPr lang="en-US" altLang="it-IT" sz="5400" dirty="0"/>
              <a:t>Dump the memory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527" name="Rectangle 107526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523" name="Picture 107522">
            <a:extLst>
              <a:ext uri="{FF2B5EF4-FFF2-40B4-BE49-F238E27FC236}">
                <a16:creationId xmlns:a16="http://schemas.microsoft.com/office/drawing/2014/main" id="{2C4F6335-A243-10F1-66CE-A7F26BBD2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98" r="16377" b="-1"/>
          <a:stretch/>
        </p:blipFill>
        <p:spPr>
          <a:xfrm>
            <a:off x="0" y="340296"/>
            <a:ext cx="9246392" cy="9753590"/>
          </a:xfrm>
          <a:prstGeom prst="rect">
            <a:avLst/>
          </a:prstGeom>
        </p:spPr>
      </p:pic>
      <p:sp>
        <p:nvSpPr>
          <p:cNvPr id="107529" name="Rectangle 107528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59095" y="0"/>
            <a:ext cx="9045703" cy="97536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521" name="Rectangle 1">
            <a:extLst>
              <a:ext uri="{FF2B5EF4-FFF2-40B4-BE49-F238E27FC236}">
                <a16:creationId xmlns:a16="http://schemas.microsoft.com/office/drawing/2014/main" id="{8B702234-C8C3-E7EA-6EBD-CFE48834B0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71840" y="1596249"/>
            <a:ext cx="4291584" cy="45569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it-IT" sz="6000">
                <a:solidFill>
                  <a:schemeClr val="tx1"/>
                </a:solidFill>
              </a:rPr>
              <a:t>Worms</a:t>
            </a:r>
          </a:p>
        </p:txBody>
      </p:sp>
      <p:sp>
        <p:nvSpPr>
          <p:cNvPr id="107531" name="Rectangle 10753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46566" y="618385"/>
            <a:ext cx="208077" cy="7510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7533" name="Rectangle 10753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5091" y="6466730"/>
            <a:ext cx="4291584" cy="26010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552" name="Rectangle 10855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45" name="Rectangle 1">
            <a:extLst>
              <a:ext uri="{FF2B5EF4-FFF2-40B4-BE49-F238E27FC236}">
                <a16:creationId xmlns:a16="http://schemas.microsoft.com/office/drawing/2014/main" id="{08B28174-954C-40DF-0FE2-C001FE3AA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2752" y="462747"/>
            <a:ext cx="4659842" cy="2783062"/>
          </a:xfrm>
        </p:spPr>
        <p:txBody>
          <a:bodyPr anchor="b">
            <a:normAutofit/>
          </a:bodyPr>
          <a:lstStyle/>
          <a:p>
            <a:r>
              <a:rPr lang="en-US" altLang="it-IT" sz="6700"/>
              <a:t>Outline</a:t>
            </a:r>
          </a:p>
        </p:txBody>
      </p:sp>
      <p:sp>
        <p:nvSpPr>
          <p:cNvPr id="10855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752" y="3679280"/>
            <a:ext cx="3706368" cy="26009"/>
          </a:xfrm>
          <a:custGeom>
            <a:avLst/>
            <a:gdLst>
              <a:gd name="connsiteX0" fmla="*/ 0 w 3706368"/>
              <a:gd name="connsiteY0" fmla="*/ 0 h 26009"/>
              <a:gd name="connsiteX1" fmla="*/ 617728 w 3706368"/>
              <a:gd name="connsiteY1" fmla="*/ 0 h 26009"/>
              <a:gd name="connsiteX2" fmla="*/ 1309583 w 3706368"/>
              <a:gd name="connsiteY2" fmla="*/ 0 h 26009"/>
              <a:gd name="connsiteX3" fmla="*/ 1853184 w 3706368"/>
              <a:gd name="connsiteY3" fmla="*/ 0 h 26009"/>
              <a:gd name="connsiteX4" fmla="*/ 2396785 w 3706368"/>
              <a:gd name="connsiteY4" fmla="*/ 0 h 26009"/>
              <a:gd name="connsiteX5" fmla="*/ 3051576 w 3706368"/>
              <a:gd name="connsiteY5" fmla="*/ 0 h 26009"/>
              <a:gd name="connsiteX6" fmla="*/ 3706368 w 3706368"/>
              <a:gd name="connsiteY6" fmla="*/ 0 h 26009"/>
              <a:gd name="connsiteX7" fmla="*/ 3706368 w 3706368"/>
              <a:gd name="connsiteY7" fmla="*/ 26009 h 26009"/>
              <a:gd name="connsiteX8" fmla="*/ 3014513 w 3706368"/>
              <a:gd name="connsiteY8" fmla="*/ 26009 h 26009"/>
              <a:gd name="connsiteX9" fmla="*/ 2359721 w 3706368"/>
              <a:gd name="connsiteY9" fmla="*/ 26009 h 26009"/>
              <a:gd name="connsiteX10" fmla="*/ 1741993 w 3706368"/>
              <a:gd name="connsiteY10" fmla="*/ 26009 h 26009"/>
              <a:gd name="connsiteX11" fmla="*/ 1087201 w 3706368"/>
              <a:gd name="connsiteY11" fmla="*/ 26009 h 26009"/>
              <a:gd name="connsiteX12" fmla="*/ 0 w 3706368"/>
              <a:gd name="connsiteY12" fmla="*/ 26009 h 26009"/>
              <a:gd name="connsiteX13" fmla="*/ 0 w 3706368"/>
              <a:gd name="connsiteY13" fmla="*/ 0 h 26009"/>
              <a:gd name="connsiteX0" fmla="*/ 0 w 3706368"/>
              <a:gd name="connsiteY0" fmla="*/ 0 h 26009"/>
              <a:gd name="connsiteX1" fmla="*/ 543601 w 3706368"/>
              <a:gd name="connsiteY1" fmla="*/ 0 h 26009"/>
              <a:gd name="connsiteX2" fmla="*/ 1235456 w 3706368"/>
              <a:gd name="connsiteY2" fmla="*/ 0 h 26009"/>
              <a:gd name="connsiteX3" fmla="*/ 1741993 w 3706368"/>
              <a:gd name="connsiteY3" fmla="*/ 0 h 26009"/>
              <a:gd name="connsiteX4" fmla="*/ 2248530 w 3706368"/>
              <a:gd name="connsiteY4" fmla="*/ 0 h 26009"/>
              <a:gd name="connsiteX5" fmla="*/ 2866258 w 3706368"/>
              <a:gd name="connsiteY5" fmla="*/ 0 h 26009"/>
              <a:gd name="connsiteX6" fmla="*/ 3706368 w 3706368"/>
              <a:gd name="connsiteY6" fmla="*/ 0 h 26009"/>
              <a:gd name="connsiteX7" fmla="*/ 3706368 w 3706368"/>
              <a:gd name="connsiteY7" fmla="*/ 26009 h 26009"/>
              <a:gd name="connsiteX8" fmla="*/ 3162767 w 3706368"/>
              <a:gd name="connsiteY8" fmla="*/ 26009 h 26009"/>
              <a:gd name="connsiteX9" fmla="*/ 2582103 w 3706368"/>
              <a:gd name="connsiteY9" fmla="*/ 26009 h 26009"/>
              <a:gd name="connsiteX10" fmla="*/ 1890248 w 3706368"/>
              <a:gd name="connsiteY10" fmla="*/ 26009 h 26009"/>
              <a:gd name="connsiteX11" fmla="*/ 1309583 w 3706368"/>
              <a:gd name="connsiteY11" fmla="*/ 26009 h 26009"/>
              <a:gd name="connsiteX12" fmla="*/ 728919 w 3706368"/>
              <a:gd name="connsiteY12" fmla="*/ 26009 h 26009"/>
              <a:gd name="connsiteX13" fmla="*/ 0 w 3706368"/>
              <a:gd name="connsiteY13" fmla="*/ 26009 h 26009"/>
              <a:gd name="connsiteX14" fmla="*/ 0 w 3706368"/>
              <a:gd name="connsiteY14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6368" h="26009" fill="none" extrusionOk="0">
                <a:moveTo>
                  <a:pt x="0" y="0"/>
                </a:moveTo>
                <a:cubicBezTo>
                  <a:pt x="197555" y="-21022"/>
                  <a:pt x="452307" y="-32530"/>
                  <a:pt x="617728" y="0"/>
                </a:cubicBezTo>
                <a:cubicBezTo>
                  <a:pt x="770494" y="27595"/>
                  <a:pt x="1181405" y="-16227"/>
                  <a:pt x="1309583" y="0"/>
                </a:cubicBezTo>
                <a:cubicBezTo>
                  <a:pt x="1465060" y="40217"/>
                  <a:pt x="1704229" y="8158"/>
                  <a:pt x="1853184" y="0"/>
                </a:cubicBezTo>
                <a:cubicBezTo>
                  <a:pt x="2027455" y="-19018"/>
                  <a:pt x="2206159" y="-42736"/>
                  <a:pt x="2396785" y="0"/>
                </a:cubicBezTo>
                <a:cubicBezTo>
                  <a:pt x="2605013" y="-1465"/>
                  <a:pt x="2800051" y="-42133"/>
                  <a:pt x="3051576" y="0"/>
                </a:cubicBezTo>
                <a:cubicBezTo>
                  <a:pt x="3268181" y="25306"/>
                  <a:pt x="3561643" y="-823"/>
                  <a:pt x="3706368" y="0"/>
                </a:cubicBezTo>
                <a:cubicBezTo>
                  <a:pt x="3706547" y="8535"/>
                  <a:pt x="3706490" y="17912"/>
                  <a:pt x="3706368" y="26009"/>
                </a:cubicBezTo>
                <a:cubicBezTo>
                  <a:pt x="3515428" y="22678"/>
                  <a:pt x="3243539" y="12151"/>
                  <a:pt x="3014513" y="26009"/>
                </a:cubicBezTo>
                <a:cubicBezTo>
                  <a:pt x="2738107" y="35363"/>
                  <a:pt x="2506531" y="47623"/>
                  <a:pt x="2359721" y="26009"/>
                </a:cubicBezTo>
                <a:cubicBezTo>
                  <a:pt x="2208907" y="28585"/>
                  <a:pt x="1950049" y="32674"/>
                  <a:pt x="1741993" y="26009"/>
                </a:cubicBezTo>
                <a:cubicBezTo>
                  <a:pt x="1538708" y="20110"/>
                  <a:pt x="1329062" y="48257"/>
                  <a:pt x="1087201" y="26009"/>
                </a:cubicBezTo>
                <a:cubicBezTo>
                  <a:pt x="841387" y="-75922"/>
                  <a:pt x="558998" y="-46453"/>
                  <a:pt x="0" y="26009"/>
                </a:cubicBezTo>
                <a:cubicBezTo>
                  <a:pt x="-219" y="17456"/>
                  <a:pt x="-1479" y="7467"/>
                  <a:pt x="0" y="0"/>
                </a:cubicBezTo>
                <a:close/>
              </a:path>
              <a:path w="3706368" h="26009" stroke="0" extrusionOk="0">
                <a:moveTo>
                  <a:pt x="0" y="0"/>
                </a:moveTo>
                <a:cubicBezTo>
                  <a:pt x="132386" y="-8193"/>
                  <a:pt x="440128" y="-13875"/>
                  <a:pt x="543601" y="0"/>
                </a:cubicBezTo>
                <a:cubicBezTo>
                  <a:pt x="721632" y="40280"/>
                  <a:pt x="968001" y="-54805"/>
                  <a:pt x="1235456" y="0"/>
                </a:cubicBezTo>
                <a:cubicBezTo>
                  <a:pt x="1507990" y="33069"/>
                  <a:pt x="1528581" y="15853"/>
                  <a:pt x="1741993" y="0"/>
                </a:cubicBezTo>
                <a:cubicBezTo>
                  <a:pt x="1956876" y="-23552"/>
                  <a:pt x="2003590" y="18943"/>
                  <a:pt x="2248530" y="0"/>
                </a:cubicBezTo>
                <a:cubicBezTo>
                  <a:pt x="2498884" y="5949"/>
                  <a:pt x="2642838" y="22277"/>
                  <a:pt x="2866258" y="0"/>
                </a:cubicBezTo>
                <a:cubicBezTo>
                  <a:pt x="3094300" y="-67289"/>
                  <a:pt x="3356924" y="-29269"/>
                  <a:pt x="3706368" y="0"/>
                </a:cubicBezTo>
                <a:cubicBezTo>
                  <a:pt x="3706474" y="10967"/>
                  <a:pt x="3705642" y="19170"/>
                  <a:pt x="3706368" y="26009"/>
                </a:cubicBezTo>
                <a:cubicBezTo>
                  <a:pt x="3459572" y="-7561"/>
                  <a:pt x="3305300" y="5627"/>
                  <a:pt x="3162767" y="26009"/>
                </a:cubicBezTo>
                <a:cubicBezTo>
                  <a:pt x="2982082" y="20322"/>
                  <a:pt x="2688579" y="40427"/>
                  <a:pt x="2582103" y="26009"/>
                </a:cubicBezTo>
                <a:cubicBezTo>
                  <a:pt x="2446215" y="49900"/>
                  <a:pt x="2079658" y="30630"/>
                  <a:pt x="1890248" y="26009"/>
                </a:cubicBezTo>
                <a:cubicBezTo>
                  <a:pt x="1683670" y="34247"/>
                  <a:pt x="1539532" y="15688"/>
                  <a:pt x="1309583" y="26009"/>
                </a:cubicBezTo>
                <a:cubicBezTo>
                  <a:pt x="1043858" y="36490"/>
                  <a:pt x="951280" y="16246"/>
                  <a:pt x="728919" y="26009"/>
                </a:cubicBezTo>
                <a:cubicBezTo>
                  <a:pt x="499070" y="59448"/>
                  <a:pt x="201652" y="24357"/>
                  <a:pt x="0" y="26009"/>
                </a:cubicBezTo>
                <a:cubicBezTo>
                  <a:pt x="633" y="15057"/>
                  <a:pt x="-1375" y="7659"/>
                  <a:pt x="0" y="0"/>
                </a:cubicBezTo>
                <a:close/>
              </a:path>
              <a:path w="3706368" h="26009" fill="none" stroke="0" extrusionOk="0">
                <a:moveTo>
                  <a:pt x="0" y="0"/>
                </a:moveTo>
                <a:cubicBezTo>
                  <a:pt x="216188" y="-23662"/>
                  <a:pt x="448560" y="-11576"/>
                  <a:pt x="617728" y="0"/>
                </a:cubicBezTo>
                <a:cubicBezTo>
                  <a:pt x="800060" y="-1517"/>
                  <a:pt x="1127786" y="-13641"/>
                  <a:pt x="1309583" y="0"/>
                </a:cubicBezTo>
                <a:cubicBezTo>
                  <a:pt x="1449279" y="-30407"/>
                  <a:pt x="1660788" y="58558"/>
                  <a:pt x="1853184" y="0"/>
                </a:cubicBezTo>
                <a:cubicBezTo>
                  <a:pt x="2028222" y="-1962"/>
                  <a:pt x="2177771" y="-21240"/>
                  <a:pt x="2396785" y="0"/>
                </a:cubicBezTo>
                <a:cubicBezTo>
                  <a:pt x="2578131" y="29381"/>
                  <a:pt x="2804330" y="10356"/>
                  <a:pt x="3051576" y="0"/>
                </a:cubicBezTo>
                <a:cubicBezTo>
                  <a:pt x="3302880" y="27563"/>
                  <a:pt x="3546962" y="-19989"/>
                  <a:pt x="3706368" y="0"/>
                </a:cubicBezTo>
                <a:cubicBezTo>
                  <a:pt x="3704993" y="8943"/>
                  <a:pt x="3705161" y="18377"/>
                  <a:pt x="3706368" y="26009"/>
                </a:cubicBezTo>
                <a:cubicBezTo>
                  <a:pt x="3518578" y="15570"/>
                  <a:pt x="3320844" y="11828"/>
                  <a:pt x="3014513" y="26009"/>
                </a:cubicBezTo>
                <a:cubicBezTo>
                  <a:pt x="2749268" y="30736"/>
                  <a:pt x="2498659" y="26380"/>
                  <a:pt x="2359721" y="26009"/>
                </a:cubicBezTo>
                <a:cubicBezTo>
                  <a:pt x="2232676" y="54766"/>
                  <a:pt x="1930448" y="48561"/>
                  <a:pt x="1741993" y="26009"/>
                </a:cubicBezTo>
                <a:cubicBezTo>
                  <a:pt x="1548168" y="-9252"/>
                  <a:pt x="1285804" y="67699"/>
                  <a:pt x="1087201" y="26009"/>
                </a:cubicBezTo>
                <a:cubicBezTo>
                  <a:pt x="850417" y="-18928"/>
                  <a:pt x="468268" y="-38139"/>
                  <a:pt x="0" y="26009"/>
                </a:cubicBezTo>
                <a:cubicBezTo>
                  <a:pt x="178" y="16165"/>
                  <a:pt x="-1867" y="62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3706368"/>
                      <a:gd name="connsiteY0" fmla="*/ 0 h 26009"/>
                      <a:gd name="connsiteX1" fmla="*/ 617728 w 3706368"/>
                      <a:gd name="connsiteY1" fmla="*/ 0 h 26009"/>
                      <a:gd name="connsiteX2" fmla="*/ 1309583 w 3706368"/>
                      <a:gd name="connsiteY2" fmla="*/ 0 h 26009"/>
                      <a:gd name="connsiteX3" fmla="*/ 1853184 w 3706368"/>
                      <a:gd name="connsiteY3" fmla="*/ 0 h 26009"/>
                      <a:gd name="connsiteX4" fmla="*/ 2396785 w 3706368"/>
                      <a:gd name="connsiteY4" fmla="*/ 0 h 26009"/>
                      <a:gd name="connsiteX5" fmla="*/ 3051576 w 3706368"/>
                      <a:gd name="connsiteY5" fmla="*/ 0 h 26009"/>
                      <a:gd name="connsiteX6" fmla="*/ 3706368 w 3706368"/>
                      <a:gd name="connsiteY6" fmla="*/ 0 h 26009"/>
                      <a:gd name="connsiteX7" fmla="*/ 3706368 w 3706368"/>
                      <a:gd name="connsiteY7" fmla="*/ 26009 h 26009"/>
                      <a:gd name="connsiteX8" fmla="*/ 3014513 w 3706368"/>
                      <a:gd name="connsiteY8" fmla="*/ 26009 h 26009"/>
                      <a:gd name="connsiteX9" fmla="*/ 2359721 w 3706368"/>
                      <a:gd name="connsiteY9" fmla="*/ 26009 h 26009"/>
                      <a:gd name="connsiteX10" fmla="*/ 1741993 w 3706368"/>
                      <a:gd name="connsiteY10" fmla="*/ 26009 h 26009"/>
                      <a:gd name="connsiteX11" fmla="*/ 1087201 w 3706368"/>
                      <a:gd name="connsiteY11" fmla="*/ 26009 h 26009"/>
                      <a:gd name="connsiteX12" fmla="*/ 0 w 3706368"/>
                      <a:gd name="connsiteY12" fmla="*/ 26009 h 26009"/>
                      <a:gd name="connsiteX13" fmla="*/ 0 w 3706368"/>
                      <a:gd name="connsiteY13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706368" h="26009" fill="none" extrusionOk="0">
                        <a:moveTo>
                          <a:pt x="0" y="0"/>
                        </a:moveTo>
                        <a:cubicBezTo>
                          <a:pt x="206410" y="-9146"/>
                          <a:pt x="450604" y="-20859"/>
                          <a:pt x="617728" y="0"/>
                        </a:cubicBezTo>
                        <a:cubicBezTo>
                          <a:pt x="784852" y="20859"/>
                          <a:pt x="1162156" y="-11189"/>
                          <a:pt x="1309583" y="0"/>
                        </a:cubicBezTo>
                        <a:cubicBezTo>
                          <a:pt x="1457010" y="11189"/>
                          <a:pt x="1679360" y="23082"/>
                          <a:pt x="1853184" y="0"/>
                        </a:cubicBezTo>
                        <a:cubicBezTo>
                          <a:pt x="2027008" y="-23082"/>
                          <a:pt x="2188064" y="-22101"/>
                          <a:pt x="2396785" y="0"/>
                        </a:cubicBezTo>
                        <a:cubicBezTo>
                          <a:pt x="2605506" y="22101"/>
                          <a:pt x="2825547" y="-29871"/>
                          <a:pt x="3051576" y="0"/>
                        </a:cubicBezTo>
                        <a:cubicBezTo>
                          <a:pt x="3277605" y="29871"/>
                          <a:pt x="3568489" y="-10979"/>
                          <a:pt x="3706368" y="0"/>
                        </a:cubicBezTo>
                        <a:cubicBezTo>
                          <a:pt x="3706437" y="7510"/>
                          <a:pt x="3706093" y="17836"/>
                          <a:pt x="3706368" y="26009"/>
                        </a:cubicBezTo>
                        <a:cubicBezTo>
                          <a:pt x="3491429" y="168"/>
                          <a:pt x="3292757" y="13291"/>
                          <a:pt x="3014513" y="26009"/>
                        </a:cubicBezTo>
                        <a:cubicBezTo>
                          <a:pt x="2736269" y="38727"/>
                          <a:pt x="2505489" y="26388"/>
                          <a:pt x="2359721" y="26009"/>
                        </a:cubicBezTo>
                        <a:cubicBezTo>
                          <a:pt x="2213953" y="25630"/>
                          <a:pt x="1938998" y="31740"/>
                          <a:pt x="1741993" y="26009"/>
                        </a:cubicBezTo>
                        <a:cubicBezTo>
                          <a:pt x="1544988" y="20278"/>
                          <a:pt x="1318933" y="54803"/>
                          <a:pt x="1087201" y="26009"/>
                        </a:cubicBezTo>
                        <a:cubicBezTo>
                          <a:pt x="855469" y="-2785"/>
                          <a:pt x="496978" y="-17878"/>
                          <a:pt x="0" y="26009"/>
                        </a:cubicBezTo>
                        <a:cubicBezTo>
                          <a:pt x="-231" y="15639"/>
                          <a:pt x="-760" y="7461"/>
                          <a:pt x="0" y="0"/>
                        </a:cubicBezTo>
                        <a:close/>
                      </a:path>
                      <a:path w="3706368" h="26009" stroke="0" extrusionOk="0">
                        <a:moveTo>
                          <a:pt x="0" y="0"/>
                        </a:moveTo>
                        <a:cubicBezTo>
                          <a:pt x="132087" y="2621"/>
                          <a:pt x="412109" y="294"/>
                          <a:pt x="543601" y="0"/>
                        </a:cubicBezTo>
                        <a:cubicBezTo>
                          <a:pt x="675093" y="-294"/>
                          <a:pt x="961514" y="-29404"/>
                          <a:pt x="1235456" y="0"/>
                        </a:cubicBezTo>
                        <a:cubicBezTo>
                          <a:pt x="1509398" y="29404"/>
                          <a:pt x="1527437" y="18751"/>
                          <a:pt x="1741993" y="0"/>
                        </a:cubicBezTo>
                        <a:cubicBezTo>
                          <a:pt x="1956549" y="-18751"/>
                          <a:pt x="1999360" y="18770"/>
                          <a:pt x="2248530" y="0"/>
                        </a:cubicBezTo>
                        <a:cubicBezTo>
                          <a:pt x="2497700" y="-18770"/>
                          <a:pt x="2614677" y="28757"/>
                          <a:pt x="2866258" y="0"/>
                        </a:cubicBezTo>
                        <a:cubicBezTo>
                          <a:pt x="3117839" y="-28757"/>
                          <a:pt x="3366796" y="-36633"/>
                          <a:pt x="3706368" y="0"/>
                        </a:cubicBezTo>
                        <a:cubicBezTo>
                          <a:pt x="3706686" y="12563"/>
                          <a:pt x="3705425" y="19101"/>
                          <a:pt x="3706368" y="26009"/>
                        </a:cubicBezTo>
                        <a:cubicBezTo>
                          <a:pt x="3457584" y="571"/>
                          <a:pt x="3333396" y="3454"/>
                          <a:pt x="3162767" y="26009"/>
                        </a:cubicBezTo>
                        <a:cubicBezTo>
                          <a:pt x="2992138" y="48564"/>
                          <a:pt x="2706133" y="39728"/>
                          <a:pt x="2582103" y="26009"/>
                        </a:cubicBezTo>
                        <a:cubicBezTo>
                          <a:pt x="2458073" y="12290"/>
                          <a:pt x="2095876" y="22193"/>
                          <a:pt x="1890248" y="26009"/>
                        </a:cubicBezTo>
                        <a:cubicBezTo>
                          <a:pt x="1684621" y="29825"/>
                          <a:pt x="1546299" y="23827"/>
                          <a:pt x="1309583" y="26009"/>
                        </a:cubicBezTo>
                        <a:cubicBezTo>
                          <a:pt x="1072868" y="28191"/>
                          <a:pt x="951698" y="34450"/>
                          <a:pt x="728919" y="26009"/>
                        </a:cubicBezTo>
                        <a:cubicBezTo>
                          <a:pt x="506140" y="17568"/>
                          <a:pt x="209622" y="23600"/>
                          <a:pt x="0" y="26009"/>
                        </a:cubicBezTo>
                        <a:cubicBezTo>
                          <a:pt x="833" y="14661"/>
                          <a:pt x="-1028" y="79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11C5EBC7-4651-105D-8B72-CDBDEACF1F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2752" y="4085900"/>
            <a:ext cx="4526494" cy="4722728"/>
          </a:xfrm>
        </p:spPr>
        <p:txBody>
          <a:bodyPr>
            <a:normAutofit/>
          </a:bodyPr>
          <a:lstStyle/>
          <a:p>
            <a:pPr marL="889000"/>
            <a:r>
              <a:rPr lang="en-US" altLang="it-IT" sz="2700"/>
              <a:t>What malware are</a:t>
            </a:r>
          </a:p>
          <a:p>
            <a:pPr marL="889000"/>
            <a:r>
              <a:rPr lang="en-US" altLang="it-IT" sz="2700"/>
              <a:t>How do they infect  hosts</a:t>
            </a:r>
          </a:p>
          <a:p>
            <a:pPr marL="889000"/>
            <a:r>
              <a:rPr lang="en-US" altLang="it-IT" sz="2700"/>
              <a:t>How do they propagate</a:t>
            </a:r>
          </a:p>
          <a:p>
            <a:pPr marL="889000"/>
            <a:r>
              <a:rPr lang="en-US" altLang="it-IT" sz="2700"/>
              <a:t>Zoo visit !</a:t>
            </a:r>
          </a:p>
          <a:p>
            <a:pPr marL="889000"/>
            <a:r>
              <a:rPr lang="en-US" altLang="it-IT" sz="2700"/>
              <a:t>How to detect them</a:t>
            </a:r>
          </a:p>
          <a:p>
            <a:pPr marL="889000"/>
            <a:r>
              <a:rPr lang="en-US" altLang="it-IT" sz="2700"/>
              <a:t>Worms</a:t>
            </a:r>
          </a:p>
        </p:txBody>
      </p:sp>
      <p:pic>
        <p:nvPicPr>
          <p:cNvPr id="108547" name="Picture 3">
            <a:extLst>
              <a:ext uri="{FF2B5EF4-FFF2-40B4-BE49-F238E27FC236}">
                <a16:creationId xmlns:a16="http://schemas.microsoft.com/office/drawing/2014/main" id="{5E5C6F07-BE2A-9C5D-2C09-ED0CB9E65E6D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r="19960" b="1"/>
          <a:stretch/>
        </p:blipFill>
        <p:spPr bwMode="auto">
          <a:xfrm>
            <a:off x="5665815" y="10"/>
            <a:ext cx="7337360" cy="97535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 Box 1">
            <a:extLst>
              <a:ext uri="{FF2B5EF4-FFF2-40B4-BE49-F238E27FC236}">
                <a16:creationId xmlns:a16="http://schemas.microsoft.com/office/drawing/2014/main" id="{A819B3C6-D830-A3FA-D7D5-BA7B6E114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220200"/>
            <a:ext cx="342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fld id="{F16FD5CD-2812-AF4B-A332-B49AAC60D162}" type="slidenum">
              <a:rPr lang="en-US" altLang="it-IT" sz="1800">
                <a:solidFill>
                  <a:srgbClr val="404040"/>
                </a:solidFill>
                <a:ea typeface="Palatino" pitchFamily="2" charset="77"/>
                <a:cs typeface="Palatino" pitchFamily="2" charset="77"/>
              </a:rPr>
              <a:pPr algn="ctr"/>
              <a:t>73</a:t>
            </a:fld>
            <a:endParaRPr lang="en-US" altLang="it-IT" sz="1800">
              <a:solidFill>
                <a:srgbClr val="404040"/>
              </a:solidFill>
              <a:ea typeface="Palatino" pitchFamily="2" charset="77"/>
              <a:cs typeface="Palatino" pitchFamily="2" charset="77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2AB55FA4-5F8A-C54F-534E-BF1FBFDB81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Worm</a:t>
            </a:r>
          </a:p>
        </p:txBody>
      </p:sp>
      <p:graphicFrame>
        <p:nvGraphicFramePr>
          <p:cNvPr id="109573" name="Rectangle 3">
            <a:extLst>
              <a:ext uri="{FF2B5EF4-FFF2-40B4-BE49-F238E27FC236}">
                <a16:creationId xmlns:a16="http://schemas.microsoft.com/office/drawing/2014/main" id="{D6418655-97D2-5A21-C84B-67178E099E4E}"/>
              </a:ext>
            </a:extLst>
          </p:cNvPr>
          <p:cNvGraphicFramePr/>
          <p:nvPr/>
        </p:nvGraphicFramePr>
        <p:xfrm>
          <a:off x="1270000" y="2616200"/>
          <a:ext cx="10464800" cy="628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 Box 1">
            <a:extLst>
              <a:ext uri="{FF2B5EF4-FFF2-40B4-BE49-F238E27FC236}">
                <a16:creationId xmlns:a16="http://schemas.microsoft.com/office/drawing/2014/main" id="{FAD1C459-408C-B47D-2DD1-4A50949A1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220200"/>
            <a:ext cx="342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fld id="{E8A76F3F-5847-114A-B944-089267A5D198}" type="slidenum">
              <a:rPr lang="en-US" altLang="it-IT" sz="1800">
                <a:solidFill>
                  <a:srgbClr val="404040"/>
                </a:solidFill>
                <a:ea typeface="Palatino" pitchFamily="2" charset="77"/>
                <a:cs typeface="Palatino" pitchFamily="2" charset="77"/>
              </a:rPr>
              <a:pPr algn="ctr"/>
              <a:t>74</a:t>
            </a:fld>
            <a:endParaRPr lang="en-US" altLang="it-IT" sz="1800">
              <a:solidFill>
                <a:srgbClr val="404040"/>
              </a:solidFill>
              <a:ea typeface="Palatino" pitchFamily="2" charset="77"/>
              <a:cs typeface="Palatino" pitchFamily="2" charset="77"/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F7FB191F-DF2A-A96B-FD2F-5F4F32D06ABE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Some historical worms of note</a:t>
            </a:r>
          </a:p>
        </p:txBody>
      </p:sp>
      <p:graphicFrame>
        <p:nvGraphicFramePr>
          <p:cNvPr id="112643" name="Group 3">
            <a:extLst>
              <a:ext uri="{FF2B5EF4-FFF2-40B4-BE49-F238E27FC236}">
                <a16:creationId xmlns:a16="http://schemas.microsoft.com/office/drawing/2014/main" id="{2DC82615-2962-5E2E-B4AC-AEB968F63C66}"/>
              </a:ext>
            </a:extLst>
          </p:cNvPr>
          <p:cNvGraphicFramePr>
            <a:graphicFrameLocks noGrp="1"/>
          </p:cNvGraphicFramePr>
          <p:nvPr/>
        </p:nvGraphicFramePr>
        <p:xfrm>
          <a:off x="863600" y="2171700"/>
          <a:ext cx="11493500" cy="6418268"/>
        </p:xfrm>
        <a:graphic>
          <a:graphicData uri="http://schemas.openxmlformats.org/drawingml/2006/table">
            <a:tbl>
              <a:tblPr/>
              <a:tblGrid>
                <a:gridCol w="1916113">
                  <a:extLst>
                    <a:ext uri="{9D8B030D-6E8A-4147-A177-3AD203B41FA5}">
                      <a16:colId xmlns:a16="http://schemas.microsoft.com/office/drawing/2014/main" val="154729417"/>
                    </a:ext>
                  </a:extLst>
                </a:gridCol>
                <a:gridCol w="1127125">
                  <a:extLst>
                    <a:ext uri="{9D8B030D-6E8A-4147-A177-3AD203B41FA5}">
                      <a16:colId xmlns:a16="http://schemas.microsoft.com/office/drawing/2014/main" val="741700618"/>
                    </a:ext>
                  </a:extLst>
                </a:gridCol>
                <a:gridCol w="8450262">
                  <a:extLst>
                    <a:ext uri="{9D8B030D-6E8A-4147-A177-3AD203B41FA5}">
                      <a16:colId xmlns:a16="http://schemas.microsoft.com/office/drawing/2014/main" val="3500578125"/>
                    </a:ext>
                  </a:extLst>
                </a:gridCol>
              </a:tblGrid>
              <a:tr h="550863"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 Bold" charset="0"/>
                          <a:ea typeface="华文宋体" panose="02010600040101010101" pitchFamily="2" charset="-122"/>
                          <a:sym typeface="Tahoma Bold" charset="0"/>
                        </a:rPr>
                        <a:t>Worm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 Bold" charset="0"/>
                          <a:ea typeface="华文宋体" panose="02010600040101010101" pitchFamily="2" charset="-122"/>
                          <a:sym typeface="Tahoma Bold" charset="0"/>
                        </a:rPr>
                        <a:t>Date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 Bold" charset="0"/>
                          <a:ea typeface="华文宋体" panose="02010600040101010101" pitchFamily="2" charset="-122"/>
                          <a:sym typeface="Tahoma Bold" charset="0"/>
                        </a:rPr>
                        <a:t>Distinction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755536"/>
                  </a:ext>
                </a:extLst>
              </a:tr>
              <a:tr h="550863"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Morris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11/88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Used multiple vulnerabilities, propagate to “nearby” sys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475299"/>
                  </a:ext>
                </a:extLst>
              </a:tr>
              <a:tr h="550863"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ADM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5/98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Random scanning of IP address space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72518"/>
                  </a:ext>
                </a:extLst>
              </a:tr>
              <a:tr h="550863"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Ramen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1/01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Exploited three vulnerabilities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36410"/>
                  </a:ext>
                </a:extLst>
              </a:tr>
              <a:tr h="550863"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Lion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3/01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Stealthy, rootkit worm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7710483"/>
                  </a:ext>
                </a:extLst>
              </a:tr>
              <a:tr h="550863"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Cheese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6/01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Vigilante worm that secured vulnerable systems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3067208"/>
                  </a:ext>
                </a:extLst>
              </a:tr>
              <a:tr h="550863"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Code Red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7/01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First sig Windows worm; Completely memory resident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058486"/>
                  </a:ext>
                </a:extLst>
              </a:tr>
              <a:tr h="550863"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Walk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8/01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Recompiled source code locally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6592488"/>
                  </a:ext>
                </a:extLst>
              </a:tr>
              <a:tr h="550863"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Nimda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9/01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Windows worm: client-to-server, c-to-c, s-to-s, …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572386"/>
                  </a:ext>
                </a:extLst>
              </a:tr>
              <a:tr h="909638"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Scalper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6/02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11 days after announcement of vulnerability; peer-to-peer network of compromised systems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5714445"/>
                  </a:ext>
                </a:extLst>
              </a:tr>
              <a:tr h="550863"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Slammer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1/03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715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1pPr>
                      <a:lvl2pPr marL="1282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2pPr>
                      <a:lvl3pPr marL="1727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3pPr>
                      <a:lvl4pPr marL="21717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4pPr>
                      <a:lvl5pPr marL="2616200" indent="-571500" algn="l">
                        <a:spcBef>
                          <a:spcPts val="1800"/>
                        </a:spcBef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5pPr>
                      <a:lvl6pPr marL="30734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6pPr>
                      <a:lvl7pPr marL="35306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7pPr>
                      <a:lvl8pPr marL="39878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8pPr>
                      <a:lvl9pPr marL="4445000" indent="-571500" fontAlgn="base">
                        <a:spcBef>
                          <a:spcPts val="1800"/>
                        </a:spcBef>
                        <a:spcAft>
                          <a:spcPct val="0"/>
                        </a:spcAft>
                        <a:buSzPct val="100000"/>
                        <a:buFont typeface="Palatino" pitchFamily="2" charset="77"/>
                        <a:defRPr sz="3800">
                          <a:solidFill>
                            <a:srgbClr val="404040"/>
                          </a:solidFill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defRPr>
                      </a:lvl9pPr>
                    </a:lstStyle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" pitchFamily="2" charset="77"/>
                        <a:buNone/>
                        <a:tabLst/>
                      </a:pPr>
                      <a:r>
                        <a:rPr kumimoji="0" lang="en-US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pitchFamily="2" charset="77"/>
                          <a:ea typeface="华文宋体" panose="02010600040101010101" pitchFamily="2" charset="-122"/>
                          <a:sym typeface="Palatino" pitchFamily="2" charset="77"/>
                        </a:rPr>
                        <a:t>Used a single UDP packet for explosive growth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89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961329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1">
            <a:extLst>
              <a:ext uri="{FF2B5EF4-FFF2-40B4-BE49-F238E27FC236}">
                <a16:creationId xmlns:a16="http://schemas.microsoft.com/office/drawing/2014/main" id="{15858582-0806-50A3-61AB-E48CEFF8D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220200"/>
            <a:ext cx="342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fld id="{6A20824A-C459-BC4B-8640-51CE17B04CC4}" type="slidenum">
              <a:rPr lang="en-US" altLang="it-IT" sz="1800">
                <a:solidFill>
                  <a:srgbClr val="404040"/>
                </a:solidFill>
                <a:ea typeface="Palatino" pitchFamily="2" charset="77"/>
                <a:cs typeface="Palatino" pitchFamily="2" charset="77"/>
              </a:rPr>
              <a:pPr algn="ctr"/>
              <a:t>75</a:t>
            </a:fld>
            <a:endParaRPr lang="en-US" altLang="it-IT" sz="1800">
              <a:solidFill>
                <a:srgbClr val="404040"/>
              </a:solidFill>
              <a:ea typeface="Palatino" pitchFamily="2" charset="77"/>
              <a:cs typeface="Palatino" pitchFamily="2" charset="77"/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8EC1EEC4-B95A-129E-A7ED-5900BBAB0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3600" y="0"/>
            <a:ext cx="11379200" cy="1739900"/>
          </a:xfrm>
          <a:ln/>
        </p:spPr>
        <p:txBody>
          <a:bodyPr/>
          <a:lstStyle/>
          <a:p>
            <a:r>
              <a:rPr lang="en-US" altLang="it-IT" sz="5000"/>
              <a:t>Measuring activity: network telescope</a:t>
            </a:r>
          </a:p>
        </p:txBody>
      </p:sp>
      <p:pic>
        <p:nvPicPr>
          <p:cNvPr id="117764" name="Picture 4">
            <a:extLst>
              <a:ext uri="{FF2B5EF4-FFF2-40B4-BE49-F238E27FC236}">
                <a16:creationId xmlns:a16="http://schemas.microsoft.com/office/drawing/2014/main" id="{611D2A6E-D1C6-573C-75EA-FFD4BF43024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2206625"/>
            <a:ext cx="765016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7766" name="Rectangle 3">
            <a:extLst>
              <a:ext uri="{FF2B5EF4-FFF2-40B4-BE49-F238E27FC236}">
                <a16:creationId xmlns:a16="http://schemas.microsoft.com/office/drawing/2014/main" id="{45EDA916-B2ED-9C03-6EE7-222D0B4B8438}"/>
              </a:ext>
            </a:extLst>
          </p:cNvPr>
          <p:cNvGraphicFramePr/>
          <p:nvPr/>
        </p:nvGraphicFramePr>
        <p:xfrm>
          <a:off x="1193800" y="6286500"/>
          <a:ext cx="11049000" cy="346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1">
            <a:extLst>
              <a:ext uri="{FF2B5EF4-FFF2-40B4-BE49-F238E27FC236}">
                <a16:creationId xmlns:a16="http://schemas.microsoft.com/office/drawing/2014/main" id="{F191C19C-9F5F-5D76-DA33-FDCDFE891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220200"/>
            <a:ext cx="342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fld id="{921E0530-3B6C-5F4F-97C9-A4487F3B0302}" type="slidenum">
              <a:rPr lang="en-US" altLang="it-IT" sz="1800">
                <a:solidFill>
                  <a:srgbClr val="404040"/>
                </a:solidFill>
                <a:ea typeface="Palatino" pitchFamily="2" charset="77"/>
                <a:cs typeface="Palatino" pitchFamily="2" charset="77"/>
              </a:rPr>
              <a:pPr algn="ctr"/>
              <a:t>76</a:t>
            </a:fld>
            <a:endParaRPr lang="en-US" altLang="it-IT" sz="1800">
              <a:solidFill>
                <a:srgbClr val="404040"/>
              </a:solidFill>
              <a:ea typeface="Palatino" pitchFamily="2" charset="77"/>
              <a:cs typeface="Palatino" pitchFamily="2" charset="77"/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27F3AF9E-E484-C40B-EB54-47ED9E312DB4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 sz="5000" dirty="0" err="1"/>
              <a:t>Nimda</a:t>
            </a:r>
            <a:endParaRPr lang="en-US" altLang="it-IT" sz="5000" dirty="0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F4A0A6FD-BD41-D47B-B6D5-3B9267E91D6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270000" y="2603500"/>
            <a:ext cx="10464800" cy="6286500"/>
          </a:xfrm>
          <a:ln/>
        </p:spPr>
        <p:txBody>
          <a:bodyPr/>
          <a:lstStyle/>
          <a:p>
            <a:pPr marL="382588" indent="-342900">
              <a:buSzPct val="110000"/>
              <a:buFont typeface="Palatino" pitchFamily="2" charset="77"/>
              <a:buBlip>
                <a:blip r:embed="rId2"/>
              </a:buBlip>
            </a:pPr>
            <a:r>
              <a:rPr lang="en-US" altLang="it-IT" sz="2900" dirty="0"/>
              <a:t>Released September 18, 2001.</a:t>
            </a:r>
          </a:p>
          <a:p>
            <a:pPr marL="382588" indent="-342900">
              <a:spcBef>
                <a:spcPts val="1250"/>
              </a:spcBef>
              <a:buSzPct val="110000"/>
              <a:buFont typeface="Palatino" pitchFamily="2" charset="77"/>
              <a:buBlip>
                <a:blip r:embed="rId2"/>
              </a:buBlip>
            </a:pPr>
            <a:r>
              <a:rPr lang="en-US" altLang="it-IT" sz="2900" dirty="0"/>
              <a:t>Multi-mode spreading:</a:t>
            </a:r>
          </a:p>
          <a:p>
            <a:pPr marL="782638" lvl="1" indent="-285750">
              <a:spcBef>
                <a:spcPts val="1250"/>
              </a:spcBef>
              <a:buClr>
                <a:srgbClr val="40458C"/>
              </a:buClr>
              <a:buSzPct val="60000"/>
              <a:buFont typeface="Wingdings" pitchFamily="2" charset="2"/>
              <a:buChar char="n"/>
            </a:pPr>
            <a:r>
              <a:rPr lang="en-US" altLang="it-IT" sz="2900" dirty="0"/>
              <a:t>attack IIS servers via infected clients </a:t>
            </a:r>
          </a:p>
          <a:p>
            <a:pPr marL="782638" lvl="1" indent="-285750">
              <a:spcBef>
                <a:spcPts val="1250"/>
              </a:spcBef>
              <a:buClr>
                <a:srgbClr val="40458C"/>
              </a:buClr>
              <a:buSzPct val="60000"/>
              <a:buFont typeface="Wingdings" pitchFamily="2" charset="2"/>
              <a:buChar char="n"/>
            </a:pPr>
            <a:r>
              <a:rPr lang="en-US" altLang="it-IT" sz="2900" dirty="0"/>
              <a:t>email itself to address book as a virus </a:t>
            </a:r>
          </a:p>
          <a:p>
            <a:pPr marL="782638" lvl="1" indent="-285750">
              <a:spcBef>
                <a:spcPts val="1250"/>
              </a:spcBef>
              <a:buClr>
                <a:srgbClr val="40458C"/>
              </a:buClr>
              <a:buSzPct val="60000"/>
              <a:buFont typeface="Wingdings" pitchFamily="2" charset="2"/>
              <a:buChar char="n"/>
            </a:pPr>
            <a:r>
              <a:rPr lang="en-US" altLang="it-IT" sz="2900" dirty="0"/>
              <a:t>copy itself across open network shares </a:t>
            </a:r>
          </a:p>
          <a:p>
            <a:pPr marL="782638" lvl="1" indent="-285750">
              <a:spcBef>
                <a:spcPts val="1250"/>
              </a:spcBef>
              <a:buClr>
                <a:srgbClr val="40458C"/>
              </a:buClr>
              <a:buSzPct val="60000"/>
              <a:buFont typeface="Wingdings" pitchFamily="2" charset="2"/>
              <a:buChar char="n"/>
            </a:pPr>
            <a:r>
              <a:rPr lang="en-US" altLang="it-IT" sz="2900" dirty="0"/>
              <a:t>modifying Web pages on infected servers w/ client exploit  </a:t>
            </a:r>
          </a:p>
          <a:p>
            <a:pPr marL="782638" lvl="1" indent="-285750">
              <a:spcBef>
                <a:spcPts val="1250"/>
              </a:spcBef>
              <a:buClr>
                <a:srgbClr val="40458C"/>
              </a:buClr>
              <a:buSzPct val="60000"/>
              <a:buFont typeface="Wingdings" pitchFamily="2" charset="2"/>
              <a:buChar char="n"/>
            </a:pPr>
            <a:r>
              <a:rPr lang="en-US" altLang="it-IT" sz="2900" dirty="0"/>
              <a:t>scanning for Code Red II backdoors (!)</a:t>
            </a:r>
          </a:p>
          <a:p>
            <a:pPr marL="382588" indent="-342900">
              <a:spcBef>
                <a:spcPts val="1250"/>
              </a:spcBef>
              <a:buSzPct val="110000"/>
              <a:buFont typeface="Palatino" pitchFamily="2" charset="77"/>
              <a:buBlip>
                <a:blip r:embed="rId2"/>
              </a:buBlip>
            </a:pPr>
            <a:r>
              <a:rPr lang="en-US" altLang="it-IT" sz="2900" dirty="0"/>
              <a:t> worms form an ecosystem!</a:t>
            </a:r>
          </a:p>
          <a:p>
            <a:pPr marL="382588" indent="-342900">
              <a:spcBef>
                <a:spcPts val="1250"/>
              </a:spcBef>
              <a:buSzPct val="110000"/>
              <a:buFont typeface="Palatino" pitchFamily="2" charset="77"/>
              <a:buBlip>
                <a:blip r:embed="rId2"/>
              </a:buBlip>
            </a:pPr>
            <a:r>
              <a:rPr lang="en-US" altLang="it-IT" sz="2900" dirty="0"/>
              <a:t>Leaped across firewalls.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1">
            <a:extLst>
              <a:ext uri="{FF2B5EF4-FFF2-40B4-BE49-F238E27FC236}">
                <a16:creationId xmlns:a16="http://schemas.microsoft.com/office/drawing/2014/main" id="{2E89D2B4-F24A-787D-781D-7D92098CA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220200"/>
            <a:ext cx="342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fld id="{21FC983B-513B-FB4F-8F07-1AB245065D41}" type="slidenum">
              <a:rPr lang="en-US" altLang="it-IT" sz="1800">
                <a:solidFill>
                  <a:srgbClr val="404040"/>
                </a:solidFill>
                <a:ea typeface="Palatino" pitchFamily="2" charset="77"/>
                <a:cs typeface="Palatino" pitchFamily="2" charset="77"/>
              </a:rPr>
              <a:pPr algn="ctr"/>
              <a:t>77</a:t>
            </a:fld>
            <a:endParaRPr lang="en-US" altLang="it-IT" sz="1800">
              <a:solidFill>
                <a:srgbClr val="404040"/>
              </a:solidFill>
              <a:ea typeface="Palatino" pitchFamily="2" charset="77"/>
              <a:cs typeface="Palatino" pitchFamily="2" charset="77"/>
            </a:endParaRPr>
          </a:p>
        </p:txBody>
      </p:sp>
      <p:pic>
        <p:nvPicPr>
          <p:cNvPr id="122882" name="Picture 2">
            <a:extLst>
              <a:ext uri="{FF2B5EF4-FFF2-40B4-BE49-F238E27FC236}">
                <a16:creationId xmlns:a16="http://schemas.microsoft.com/office/drawing/2014/main" id="{DF430E4B-D146-B004-DCB5-13524E2E865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100"/>
            <a:ext cx="13003213" cy="842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Rectangle 3">
            <a:extLst>
              <a:ext uri="{FF2B5EF4-FFF2-40B4-BE49-F238E27FC236}">
                <a16:creationId xmlns:a16="http://schemas.microsoft.com/office/drawing/2014/main" id="{6DABFEC9-F332-6AF1-1404-AB1FC76057E7}"/>
              </a:ext>
            </a:extLst>
          </p:cNvPr>
          <p:cNvSpPr>
            <a:spLocks/>
          </p:cNvSpPr>
          <p:nvPr/>
        </p:nvSpPr>
        <p:spPr bwMode="auto">
          <a:xfrm>
            <a:off x="4445000" y="1511300"/>
            <a:ext cx="2730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>
              <a:spcBef>
                <a:spcPts val="1488"/>
              </a:spcBef>
            </a:pPr>
            <a:r>
              <a:rPr lang="en-US" altLang="it-IT" sz="2400">
                <a:solidFill>
                  <a:srgbClr val="FF8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Code Red 2 kills off Code Red 1</a:t>
            </a:r>
          </a:p>
        </p:txBody>
      </p:sp>
      <p:sp>
        <p:nvSpPr>
          <p:cNvPr id="122884" name="Line 4">
            <a:extLst>
              <a:ext uri="{FF2B5EF4-FFF2-40B4-BE49-F238E27FC236}">
                <a16:creationId xmlns:a16="http://schemas.microsoft.com/office/drawing/2014/main" id="{EEE6717C-E5D5-2887-C672-C1EFDA6AE2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30700" y="2489200"/>
            <a:ext cx="647700" cy="431800"/>
          </a:xfrm>
          <a:prstGeom prst="line">
            <a:avLst/>
          </a:prstGeom>
          <a:noFill/>
          <a:ln w="25400" cap="flat">
            <a:solidFill>
              <a:srgbClr val="FF8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22885" name="Rectangle 5">
            <a:extLst>
              <a:ext uri="{FF2B5EF4-FFF2-40B4-BE49-F238E27FC236}">
                <a16:creationId xmlns:a16="http://schemas.microsoft.com/office/drawing/2014/main" id="{688A8364-8517-6C2F-E8B1-627A22EAC8EF}"/>
              </a:ext>
            </a:extLst>
          </p:cNvPr>
          <p:cNvSpPr>
            <a:spLocks/>
          </p:cNvSpPr>
          <p:nvPr/>
        </p:nvSpPr>
        <p:spPr bwMode="auto">
          <a:xfrm>
            <a:off x="5524500" y="5092700"/>
            <a:ext cx="3378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>
              <a:spcBef>
                <a:spcPts val="1488"/>
              </a:spcBef>
            </a:pPr>
            <a:r>
              <a:rPr lang="en-US" altLang="it-IT" sz="2400">
                <a:solidFill>
                  <a:srgbClr val="FF8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Code Red 2 settles into weekly pattern</a:t>
            </a:r>
          </a:p>
        </p:txBody>
      </p:sp>
      <p:sp>
        <p:nvSpPr>
          <p:cNvPr id="122886" name="Line 6">
            <a:extLst>
              <a:ext uri="{FF2B5EF4-FFF2-40B4-BE49-F238E27FC236}">
                <a16:creationId xmlns:a16="http://schemas.microsoft.com/office/drawing/2014/main" id="{1108EB36-D2D3-5EFC-FAD9-9541EA568C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5956300"/>
            <a:ext cx="647700" cy="431800"/>
          </a:xfrm>
          <a:prstGeom prst="line">
            <a:avLst/>
          </a:prstGeom>
          <a:noFill/>
          <a:ln w="25400" cap="flat">
            <a:solidFill>
              <a:srgbClr val="FF8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EAFCF55F-15BF-BBE7-841C-FC93709C9DE3}"/>
              </a:ext>
            </a:extLst>
          </p:cNvPr>
          <p:cNvSpPr>
            <a:spLocks/>
          </p:cNvSpPr>
          <p:nvPr/>
        </p:nvSpPr>
        <p:spPr bwMode="auto">
          <a:xfrm>
            <a:off x="9207500" y="3467100"/>
            <a:ext cx="3378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>
              <a:spcBef>
                <a:spcPts val="1488"/>
              </a:spcBef>
            </a:pPr>
            <a:r>
              <a:rPr lang="en-US" altLang="it-IT" sz="2400">
                <a:solidFill>
                  <a:srgbClr val="FF8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Nimda enters the ecosystem</a:t>
            </a:r>
          </a:p>
        </p:txBody>
      </p:sp>
      <p:sp>
        <p:nvSpPr>
          <p:cNvPr id="122888" name="Line 8">
            <a:extLst>
              <a:ext uri="{FF2B5EF4-FFF2-40B4-BE49-F238E27FC236}">
                <a16:creationId xmlns:a16="http://schemas.microsoft.com/office/drawing/2014/main" id="{7589FA17-A26E-643E-35A0-691EF8E608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21800" y="4330700"/>
            <a:ext cx="647700" cy="431800"/>
          </a:xfrm>
          <a:prstGeom prst="line">
            <a:avLst/>
          </a:prstGeom>
          <a:noFill/>
          <a:ln w="25400" cap="flat">
            <a:solidFill>
              <a:srgbClr val="FF8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22889" name="Rectangle 9">
            <a:extLst>
              <a:ext uri="{FF2B5EF4-FFF2-40B4-BE49-F238E27FC236}">
                <a16:creationId xmlns:a16="http://schemas.microsoft.com/office/drawing/2014/main" id="{6C4714D0-55E9-E398-5259-9BFE2C872BBC}"/>
              </a:ext>
            </a:extLst>
          </p:cNvPr>
          <p:cNvSpPr>
            <a:spLocks/>
          </p:cNvSpPr>
          <p:nvPr/>
        </p:nvSpPr>
        <p:spPr bwMode="auto">
          <a:xfrm>
            <a:off x="9321800" y="5092700"/>
            <a:ext cx="3378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>
              <a:spcBef>
                <a:spcPts val="1488"/>
              </a:spcBef>
            </a:pPr>
            <a:r>
              <a:rPr lang="en-US" altLang="it-IT" sz="2400">
                <a:solidFill>
                  <a:srgbClr val="FF8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Code Red 2 dies off as programmed</a:t>
            </a:r>
          </a:p>
        </p:txBody>
      </p:sp>
      <p:sp>
        <p:nvSpPr>
          <p:cNvPr id="122890" name="Line 10">
            <a:extLst>
              <a:ext uri="{FF2B5EF4-FFF2-40B4-BE49-F238E27FC236}">
                <a16:creationId xmlns:a16="http://schemas.microsoft.com/office/drawing/2014/main" id="{DF4A986B-40D5-5A03-F9B4-E0A8AE852A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17200" y="6070600"/>
            <a:ext cx="647700" cy="977900"/>
          </a:xfrm>
          <a:prstGeom prst="line">
            <a:avLst/>
          </a:prstGeom>
          <a:noFill/>
          <a:ln w="25400" cap="flat">
            <a:solidFill>
              <a:srgbClr val="FF8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22891" name="Rectangle 11">
            <a:extLst>
              <a:ext uri="{FF2B5EF4-FFF2-40B4-BE49-F238E27FC236}">
                <a16:creationId xmlns:a16="http://schemas.microsoft.com/office/drawing/2014/main" id="{3B41B5D7-0E1D-87C2-4502-EB040527DD0E}"/>
              </a:ext>
            </a:extLst>
          </p:cNvPr>
          <p:cNvSpPr>
            <a:spLocks/>
          </p:cNvSpPr>
          <p:nvPr/>
        </p:nvSpPr>
        <p:spPr bwMode="auto">
          <a:xfrm>
            <a:off x="2489200" y="3898900"/>
            <a:ext cx="16383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>
              <a:spcBef>
                <a:spcPts val="1488"/>
              </a:spcBef>
            </a:pPr>
            <a:r>
              <a:rPr lang="en-US" altLang="it-IT" sz="2400">
                <a:solidFill>
                  <a:srgbClr val="FF8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CR 1 returns thanks</a:t>
            </a:r>
            <a:br>
              <a:rPr lang="en-US" altLang="it-IT" sz="2400">
                <a:solidFill>
                  <a:srgbClr val="FF8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it-IT" sz="2400">
                <a:solidFill>
                  <a:srgbClr val="FF8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to bad clocks</a:t>
            </a:r>
          </a:p>
        </p:txBody>
      </p:sp>
      <p:sp>
        <p:nvSpPr>
          <p:cNvPr id="122892" name="Line 12">
            <a:extLst>
              <a:ext uri="{FF2B5EF4-FFF2-40B4-BE49-F238E27FC236}">
                <a16:creationId xmlns:a16="http://schemas.microsoft.com/office/drawing/2014/main" id="{996D0984-E342-63F9-FBF9-8D15788AC9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5300" y="5956300"/>
            <a:ext cx="647700" cy="1079500"/>
          </a:xfrm>
          <a:prstGeom prst="line">
            <a:avLst/>
          </a:prstGeom>
          <a:noFill/>
          <a:ln w="25400" cap="flat">
            <a:solidFill>
              <a:srgbClr val="FF8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1">
            <a:extLst>
              <a:ext uri="{FF2B5EF4-FFF2-40B4-BE49-F238E27FC236}">
                <a16:creationId xmlns:a16="http://schemas.microsoft.com/office/drawing/2014/main" id="{CD10D1FE-F276-D3EC-BACD-14DB42333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220200"/>
            <a:ext cx="342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fld id="{DA80421C-2160-1C4D-B664-512470496533}" type="slidenum">
              <a:rPr lang="en-US" altLang="it-IT" sz="1800">
                <a:solidFill>
                  <a:srgbClr val="404040"/>
                </a:solidFill>
                <a:ea typeface="Palatino" pitchFamily="2" charset="77"/>
                <a:cs typeface="Palatino" pitchFamily="2" charset="77"/>
              </a:rPr>
              <a:pPr algn="ctr"/>
              <a:t>78</a:t>
            </a:fld>
            <a:endParaRPr lang="en-US" altLang="it-IT" sz="1800">
              <a:solidFill>
                <a:srgbClr val="404040"/>
              </a:solidFill>
              <a:ea typeface="Palatino" pitchFamily="2" charset="77"/>
              <a:cs typeface="Palatino" pitchFamily="2" charset="77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223182E2-343F-DD14-17AB-21675F038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How do worms propagate?</a:t>
            </a:r>
          </a:p>
        </p:txBody>
      </p:sp>
      <p:graphicFrame>
        <p:nvGraphicFramePr>
          <p:cNvPr id="123911" name="Rectangle 3">
            <a:extLst>
              <a:ext uri="{FF2B5EF4-FFF2-40B4-BE49-F238E27FC236}">
                <a16:creationId xmlns:a16="http://schemas.microsoft.com/office/drawing/2014/main" id="{BD81AF43-BC64-138C-8ADE-2A49E75C8EFD}"/>
              </a:ext>
            </a:extLst>
          </p:cNvPr>
          <p:cNvGraphicFramePr/>
          <p:nvPr/>
        </p:nvGraphicFramePr>
        <p:xfrm>
          <a:off x="939800" y="2578100"/>
          <a:ext cx="11493500" cy="6692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 Box 1">
            <a:extLst>
              <a:ext uri="{FF2B5EF4-FFF2-40B4-BE49-F238E27FC236}">
                <a16:creationId xmlns:a16="http://schemas.microsoft.com/office/drawing/2014/main" id="{77607A83-A3CC-6248-27D4-749484021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220200"/>
            <a:ext cx="342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fld id="{38699751-FBC9-A944-9832-DF12C9714975}" type="slidenum">
              <a:rPr lang="en-US" altLang="it-IT" sz="1800">
                <a:solidFill>
                  <a:srgbClr val="404040"/>
                </a:solidFill>
                <a:ea typeface="Palatino" pitchFamily="2" charset="77"/>
                <a:cs typeface="Palatino" pitchFamily="2" charset="77"/>
              </a:rPr>
              <a:pPr algn="ctr"/>
              <a:t>79</a:t>
            </a:fld>
            <a:endParaRPr lang="en-US" altLang="it-IT" sz="1800">
              <a:solidFill>
                <a:srgbClr val="404040"/>
              </a:solidFill>
              <a:ea typeface="Palatino" pitchFamily="2" charset="77"/>
              <a:cs typeface="Palatino" pitchFamily="2" charset="77"/>
            </a:endParaRPr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766A54DD-DFD5-23D2-F728-218116310FEE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977900" y="0"/>
            <a:ext cx="11049000" cy="2057400"/>
          </a:xfrm>
          <a:ln/>
        </p:spPr>
        <p:txBody>
          <a:bodyPr/>
          <a:lstStyle/>
          <a:p>
            <a:r>
              <a:rPr lang="en-US" altLang="it-IT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Worm Detection and Defense</a:t>
            </a:r>
            <a:endParaRPr lang="en-US" altLang="it-IT">
              <a:latin typeface="Arial" panose="020B0604020202020204" pitchFamily="34" charset="0"/>
              <a:ea typeface="华文细黑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1AD20A80-A89B-D390-EC46-E39150C5C63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977900" y="2082800"/>
            <a:ext cx="11049000" cy="7366000"/>
          </a:xfrm>
          <a:ln/>
        </p:spPr>
        <p:txBody>
          <a:bodyPr/>
          <a:lstStyle/>
          <a:p>
            <a:pPr marL="382588" indent="-342900">
              <a:lnSpc>
                <a:spcPct val="90000"/>
              </a:lnSpc>
              <a:buSzPct val="94000"/>
              <a:buFont typeface="Palatino" pitchFamily="2" charset="77"/>
              <a:buBlip>
                <a:blip r:embed="rId2"/>
              </a:buBlip>
            </a:pPr>
            <a:r>
              <a:rPr lang="en-US" altLang="it-IT" sz="3400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Detect</a:t>
            </a:r>
            <a:r>
              <a:rPr lang="en-US" altLang="it-IT" sz="3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via </a:t>
            </a:r>
            <a:r>
              <a:rPr lang="en-US" altLang="it-IT" sz="3400">
                <a:latin typeface="Arial Italic" charset="0"/>
                <a:sym typeface="Arial Italic" charset="0"/>
              </a:rPr>
              <a:t>honeyfarms</a:t>
            </a:r>
            <a:r>
              <a:rPr lang="en-US" altLang="it-IT" sz="3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collections of “honeypots” fed by a network telescope.</a:t>
            </a:r>
            <a:endParaRPr lang="en-US" altLang="it-IT" sz="3400">
              <a:latin typeface="Arial" panose="020B0604020202020204" pitchFamily="34" charset="0"/>
              <a:ea typeface="华文细黑" panose="02010600040101010101" pitchFamily="2" charset="-122"/>
              <a:sym typeface="Arial" panose="020B0604020202020204" pitchFamily="34" charset="0"/>
            </a:endParaRPr>
          </a:p>
          <a:p>
            <a:pPr marL="782638" lvl="1" indent="-285750">
              <a:lnSpc>
                <a:spcPct val="90000"/>
              </a:lnSpc>
              <a:buClr>
                <a:srgbClr val="40458C"/>
              </a:buClr>
              <a:buSzPct val="60000"/>
              <a:buFont typeface="Wingdings" pitchFamily="2" charset="2"/>
              <a:buChar char="n"/>
            </a:pPr>
            <a:r>
              <a:rPr lang="en-US" altLang="it-IT" sz="2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Any outbound connection from honeyfarm = worm.</a:t>
            </a:r>
            <a:endParaRPr lang="en-US" altLang="it-IT" sz="2800">
              <a:latin typeface="Arial" panose="020B0604020202020204" pitchFamily="34" charset="0"/>
              <a:ea typeface="华文细黑" panose="02010600040101010101" pitchFamily="2" charset="-122"/>
              <a:sym typeface="Arial" panose="020B0604020202020204" pitchFamily="34" charset="0"/>
            </a:endParaRPr>
          </a:p>
          <a:p>
            <a:pPr marL="1682750" lvl="2" indent="-325438">
              <a:lnSpc>
                <a:spcPct val="90000"/>
              </a:lnSpc>
            </a:pPr>
            <a:r>
              <a:rPr lang="en-US" altLang="it-IT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(at least, that’s the theory)</a:t>
            </a:r>
            <a:endParaRPr lang="en-US" altLang="it-IT" sz="2400">
              <a:latin typeface="Arial" panose="020B0604020202020204" pitchFamily="34" charset="0"/>
              <a:ea typeface="华文细黑" panose="02010600040101010101" pitchFamily="2" charset="-122"/>
              <a:sym typeface="Arial" panose="020B0604020202020204" pitchFamily="34" charset="0"/>
            </a:endParaRPr>
          </a:p>
          <a:p>
            <a:pPr marL="782638" lvl="1" indent="-285750">
              <a:lnSpc>
                <a:spcPct val="90000"/>
              </a:lnSpc>
              <a:buClr>
                <a:srgbClr val="40458C"/>
              </a:buClr>
              <a:buSzPct val="60000"/>
              <a:buFont typeface="Wingdings" pitchFamily="2" charset="2"/>
              <a:buChar char="n"/>
            </a:pPr>
            <a:r>
              <a:rPr lang="en-US" altLang="it-IT" sz="2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Distill </a:t>
            </a:r>
            <a:r>
              <a:rPr lang="en-US" altLang="it-IT" sz="2800">
                <a:latin typeface="Arial Italic" charset="0"/>
                <a:sym typeface="Arial Italic" charset="0"/>
              </a:rPr>
              <a:t>signature</a:t>
            </a:r>
            <a:r>
              <a:rPr lang="en-US" altLang="it-IT" sz="2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from inbound/outbound traffic.</a:t>
            </a:r>
            <a:endParaRPr lang="en-US" altLang="it-IT" sz="2800">
              <a:latin typeface="Arial" panose="020B0604020202020204" pitchFamily="34" charset="0"/>
              <a:ea typeface="华文细黑" panose="02010600040101010101" pitchFamily="2" charset="-122"/>
              <a:sym typeface="Arial" panose="020B0604020202020204" pitchFamily="34" charset="0"/>
            </a:endParaRPr>
          </a:p>
          <a:p>
            <a:pPr marL="782638" lvl="1" indent="-285750">
              <a:lnSpc>
                <a:spcPct val="90000"/>
              </a:lnSpc>
              <a:buClr>
                <a:srgbClr val="40458C"/>
              </a:buClr>
              <a:buSzPct val="60000"/>
              <a:buFont typeface="Wingdings" pitchFamily="2" charset="2"/>
              <a:buChar char="n"/>
            </a:pPr>
            <a:r>
              <a:rPr lang="en-US" altLang="it-IT" sz="2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If telescope covers N addresses, expect detection when worm has infected 1/N of population.</a:t>
            </a:r>
            <a:endParaRPr lang="en-US" altLang="it-IT" sz="2800">
              <a:latin typeface="Arial" panose="020B0604020202020204" pitchFamily="34" charset="0"/>
              <a:ea typeface="华文细黑" panose="02010600040101010101" pitchFamily="2" charset="-122"/>
              <a:sym typeface="Arial" panose="020B0604020202020204" pitchFamily="34" charset="0"/>
            </a:endParaRPr>
          </a:p>
          <a:p>
            <a:pPr marL="382588" indent="-342900">
              <a:lnSpc>
                <a:spcPct val="90000"/>
              </a:lnSpc>
              <a:spcBef>
                <a:spcPts val="2400"/>
              </a:spcBef>
              <a:buSzPct val="94000"/>
              <a:buFont typeface="Palatino" pitchFamily="2" charset="77"/>
              <a:buBlip>
                <a:blip r:embed="rId2"/>
              </a:buBlip>
            </a:pPr>
            <a:r>
              <a:rPr lang="en-US" altLang="it-IT" sz="3400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Thwart</a:t>
            </a:r>
            <a:r>
              <a:rPr lang="en-US" altLang="it-IT" sz="3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via </a:t>
            </a:r>
            <a:r>
              <a:rPr lang="en-US" altLang="it-IT" sz="3400">
                <a:latin typeface="Arial Italic" charset="0"/>
                <a:sym typeface="Arial Italic" charset="0"/>
              </a:rPr>
              <a:t>scan suppressors</a:t>
            </a:r>
            <a:r>
              <a:rPr lang="en-US" altLang="it-IT" sz="3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network elements that block traffic from hosts that make failed connection attempts to too many other hosts</a:t>
            </a:r>
            <a:endParaRPr lang="en-US" altLang="it-IT" sz="3400">
              <a:latin typeface="Arial" panose="020B0604020202020204" pitchFamily="34" charset="0"/>
              <a:ea typeface="华文细黑" panose="02010600040101010101" pitchFamily="2" charset="-122"/>
              <a:sym typeface="Arial" panose="020B0604020202020204" pitchFamily="34" charset="0"/>
            </a:endParaRPr>
          </a:p>
          <a:p>
            <a:pPr marL="782638" lvl="1" indent="-285750">
              <a:lnSpc>
                <a:spcPct val="90000"/>
              </a:lnSpc>
              <a:buClr>
                <a:srgbClr val="40458C"/>
              </a:buClr>
              <a:buSzPct val="60000"/>
              <a:buFont typeface="Wingdings" pitchFamily="2" charset="2"/>
              <a:buChar char="n"/>
            </a:pPr>
            <a:r>
              <a:rPr lang="en-US" altLang="it-IT" sz="2800"/>
              <a:t>5 minutes to several weeks to write a signature</a:t>
            </a:r>
          </a:p>
          <a:p>
            <a:pPr marL="782638" lvl="1" indent="-285750">
              <a:lnSpc>
                <a:spcPct val="90000"/>
              </a:lnSpc>
              <a:buClr>
                <a:srgbClr val="40458C"/>
              </a:buClr>
              <a:buSzPct val="60000"/>
              <a:buFont typeface="Wingdings" pitchFamily="2" charset="2"/>
              <a:buChar char="n"/>
            </a:pPr>
            <a:r>
              <a:rPr lang="en-US" altLang="it-IT" sz="2800"/>
              <a:t>Several hours or more for testing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6" name="Rectangle 2765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49" name="Rectangle 1">
            <a:extLst>
              <a:ext uri="{FF2B5EF4-FFF2-40B4-BE49-F238E27FC236}">
                <a16:creationId xmlns:a16="http://schemas.microsoft.com/office/drawing/2014/main" id="{516EE439-1AFF-3FD9-146A-9656244FE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2752" y="462747"/>
            <a:ext cx="4659842" cy="27830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it-IT" sz="6700">
                <a:solidFill>
                  <a:schemeClr val="tx1"/>
                </a:solidFill>
              </a:rPr>
              <a:t>What is a trojan</a:t>
            </a:r>
          </a:p>
        </p:txBody>
      </p:sp>
      <p:sp>
        <p:nvSpPr>
          <p:cNvPr id="2765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752" y="3679280"/>
            <a:ext cx="3706368" cy="26009"/>
          </a:xfrm>
          <a:custGeom>
            <a:avLst/>
            <a:gdLst>
              <a:gd name="connsiteX0" fmla="*/ 0 w 3706368"/>
              <a:gd name="connsiteY0" fmla="*/ 0 h 26009"/>
              <a:gd name="connsiteX1" fmla="*/ 617728 w 3706368"/>
              <a:gd name="connsiteY1" fmla="*/ 0 h 26009"/>
              <a:gd name="connsiteX2" fmla="*/ 1309583 w 3706368"/>
              <a:gd name="connsiteY2" fmla="*/ 0 h 26009"/>
              <a:gd name="connsiteX3" fmla="*/ 1853184 w 3706368"/>
              <a:gd name="connsiteY3" fmla="*/ 0 h 26009"/>
              <a:gd name="connsiteX4" fmla="*/ 2396785 w 3706368"/>
              <a:gd name="connsiteY4" fmla="*/ 0 h 26009"/>
              <a:gd name="connsiteX5" fmla="*/ 3051576 w 3706368"/>
              <a:gd name="connsiteY5" fmla="*/ 0 h 26009"/>
              <a:gd name="connsiteX6" fmla="*/ 3706368 w 3706368"/>
              <a:gd name="connsiteY6" fmla="*/ 0 h 26009"/>
              <a:gd name="connsiteX7" fmla="*/ 3706368 w 3706368"/>
              <a:gd name="connsiteY7" fmla="*/ 26009 h 26009"/>
              <a:gd name="connsiteX8" fmla="*/ 3014513 w 3706368"/>
              <a:gd name="connsiteY8" fmla="*/ 26009 h 26009"/>
              <a:gd name="connsiteX9" fmla="*/ 2359721 w 3706368"/>
              <a:gd name="connsiteY9" fmla="*/ 26009 h 26009"/>
              <a:gd name="connsiteX10" fmla="*/ 1741993 w 3706368"/>
              <a:gd name="connsiteY10" fmla="*/ 26009 h 26009"/>
              <a:gd name="connsiteX11" fmla="*/ 1087201 w 3706368"/>
              <a:gd name="connsiteY11" fmla="*/ 26009 h 26009"/>
              <a:gd name="connsiteX12" fmla="*/ 0 w 3706368"/>
              <a:gd name="connsiteY12" fmla="*/ 26009 h 26009"/>
              <a:gd name="connsiteX13" fmla="*/ 0 w 3706368"/>
              <a:gd name="connsiteY13" fmla="*/ 0 h 26009"/>
              <a:gd name="connsiteX0" fmla="*/ 0 w 3706368"/>
              <a:gd name="connsiteY0" fmla="*/ 0 h 26009"/>
              <a:gd name="connsiteX1" fmla="*/ 543601 w 3706368"/>
              <a:gd name="connsiteY1" fmla="*/ 0 h 26009"/>
              <a:gd name="connsiteX2" fmla="*/ 1235456 w 3706368"/>
              <a:gd name="connsiteY2" fmla="*/ 0 h 26009"/>
              <a:gd name="connsiteX3" fmla="*/ 1741993 w 3706368"/>
              <a:gd name="connsiteY3" fmla="*/ 0 h 26009"/>
              <a:gd name="connsiteX4" fmla="*/ 2248530 w 3706368"/>
              <a:gd name="connsiteY4" fmla="*/ 0 h 26009"/>
              <a:gd name="connsiteX5" fmla="*/ 2866258 w 3706368"/>
              <a:gd name="connsiteY5" fmla="*/ 0 h 26009"/>
              <a:gd name="connsiteX6" fmla="*/ 3706368 w 3706368"/>
              <a:gd name="connsiteY6" fmla="*/ 0 h 26009"/>
              <a:gd name="connsiteX7" fmla="*/ 3706368 w 3706368"/>
              <a:gd name="connsiteY7" fmla="*/ 26009 h 26009"/>
              <a:gd name="connsiteX8" fmla="*/ 3162767 w 3706368"/>
              <a:gd name="connsiteY8" fmla="*/ 26009 h 26009"/>
              <a:gd name="connsiteX9" fmla="*/ 2582103 w 3706368"/>
              <a:gd name="connsiteY9" fmla="*/ 26009 h 26009"/>
              <a:gd name="connsiteX10" fmla="*/ 1890248 w 3706368"/>
              <a:gd name="connsiteY10" fmla="*/ 26009 h 26009"/>
              <a:gd name="connsiteX11" fmla="*/ 1309583 w 3706368"/>
              <a:gd name="connsiteY11" fmla="*/ 26009 h 26009"/>
              <a:gd name="connsiteX12" fmla="*/ 728919 w 3706368"/>
              <a:gd name="connsiteY12" fmla="*/ 26009 h 26009"/>
              <a:gd name="connsiteX13" fmla="*/ 0 w 3706368"/>
              <a:gd name="connsiteY13" fmla="*/ 26009 h 26009"/>
              <a:gd name="connsiteX14" fmla="*/ 0 w 3706368"/>
              <a:gd name="connsiteY14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6368" h="26009" fill="none" extrusionOk="0">
                <a:moveTo>
                  <a:pt x="0" y="0"/>
                </a:moveTo>
                <a:cubicBezTo>
                  <a:pt x="197555" y="-21022"/>
                  <a:pt x="452307" y="-32530"/>
                  <a:pt x="617728" y="0"/>
                </a:cubicBezTo>
                <a:cubicBezTo>
                  <a:pt x="770494" y="27595"/>
                  <a:pt x="1181405" y="-16227"/>
                  <a:pt x="1309583" y="0"/>
                </a:cubicBezTo>
                <a:cubicBezTo>
                  <a:pt x="1465060" y="40217"/>
                  <a:pt x="1704229" y="8158"/>
                  <a:pt x="1853184" y="0"/>
                </a:cubicBezTo>
                <a:cubicBezTo>
                  <a:pt x="2027455" y="-19018"/>
                  <a:pt x="2206159" y="-42736"/>
                  <a:pt x="2396785" y="0"/>
                </a:cubicBezTo>
                <a:cubicBezTo>
                  <a:pt x="2605013" y="-1465"/>
                  <a:pt x="2800051" y="-42133"/>
                  <a:pt x="3051576" y="0"/>
                </a:cubicBezTo>
                <a:cubicBezTo>
                  <a:pt x="3268181" y="25306"/>
                  <a:pt x="3561643" y="-823"/>
                  <a:pt x="3706368" y="0"/>
                </a:cubicBezTo>
                <a:cubicBezTo>
                  <a:pt x="3706547" y="8535"/>
                  <a:pt x="3706490" y="17912"/>
                  <a:pt x="3706368" y="26009"/>
                </a:cubicBezTo>
                <a:cubicBezTo>
                  <a:pt x="3515428" y="22678"/>
                  <a:pt x="3243539" y="12151"/>
                  <a:pt x="3014513" y="26009"/>
                </a:cubicBezTo>
                <a:cubicBezTo>
                  <a:pt x="2738107" y="35363"/>
                  <a:pt x="2506531" y="47623"/>
                  <a:pt x="2359721" y="26009"/>
                </a:cubicBezTo>
                <a:cubicBezTo>
                  <a:pt x="2208907" y="28585"/>
                  <a:pt x="1950049" y="32674"/>
                  <a:pt x="1741993" y="26009"/>
                </a:cubicBezTo>
                <a:cubicBezTo>
                  <a:pt x="1538708" y="20110"/>
                  <a:pt x="1329062" y="48257"/>
                  <a:pt x="1087201" y="26009"/>
                </a:cubicBezTo>
                <a:cubicBezTo>
                  <a:pt x="841387" y="-75922"/>
                  <a:pt x="558998" y="-46453"/>
                  <a:pt x="0" y="26009"/>
                </a:cubicBezTo>
                <a:cubicBezTo>
                  <a:pt x="-219" y="17456"/>
                  <a:pt x="-1479" y="7467"/>
                  <a:pt x="0" y="0"/>
                </a:cubicBezTo>
                <a:close/>
              </a:path>
              <a:path w="3706368" h="26009" stroke="0" extrusionOk="0">
                <a:moveTo>
                  <a:pt x="0" y="0"/>
                </a:moveTo>
                <a:cubicBezTo>
                  <a:pt x="132386" y="-8193"/>
                  <a:pt x="440128" y="-13875"/>
                  <a:pt x="543601" y="0"/>
                </a:cubicBezTo>
                <a:cubicBezTo>
                  <a:pt x="721632" y="40280"/>
                  <a:pt x="968001" y="-54805"/>
                  <a:pt x="1235456" y="0"/>
                </a:cubicBezTo>
                <a:cubicBezTo>
                  <a:pt x="1507990" y="33069"/>
                  <a:pt x="1528581" y="15853"/>
                  <a:pt x="1741993" y="0"/>
                </a:cubicBezTo>
                <a:cubicBezTo>
                  <a:pt x="1956876" y="-23552"/>
                  <a:pt x="2003590" y="18943"/>
                  <a:pt x="2248530" y="0"/>
                </a:cubicBezTo>
                <a:cubicBezTo>
                  <a:pt x="2498884" y="5949"/>
                  <a:pt x="2642838" y="22277"/>
                  <a:pt x="2866258" y="0"/>
                </a:cubicBezTo>
                <a:cubicBezTo>
                  <a:pt x="3094300" y="-67289"/>
                  <a:pt x="3356924" y="-29269"/>
                  <a:pt x="3706368" y="0"/>
                </a:cubicBezTo>
                <a:cubicBezTo>
                  <a:pt x="3706474" y="10967"/>
                  <a:pt x="3705642" y="19170"/>
                  <a:pt x="3706368" y="26009"/>
                </a:cubicBezTo>
                <a:cubicBezTo>
                  <a:pt x="3459572" y="-7561"/>
                  <a:pt x="3305300" y="5627"/>
                  <a:pt x="3162767" y="26009"/>
                </a:cubicBezTo>
                <a:cubicBezTo>
                  <a:pt x="2982082" y="20322"/>
                  <a:pt x="2688579" y="40427"/>
                  <a:pt x="2582103" y="26009"/>
                </a:cubicBezTo>
                <a:cubicBezTo>
                  <a:pt x="2446215" y="49900"/>
                  <a:pt x="2079658" y="30630"/>
                  <a:pt x="1890248" y="26009"/>
                </a:cubicBezTo>
                <a:cubicBezTo>
                  <a:pt x="1683670" y="34247"/>
                  <a:pt x="1539532" y="15688"/>
                  <a:pt x="1309583" y="26009"/>
                </a:cubicBezTo>
                <a:cubicBezTo>
                  <a:pt x="1043858" y="36490"/>
                  <a:pt x="951280" y="16246"/>
                  <a:pt x="728919" y="26009"/>
                </a:cubicBezTo>
                <a:cubicBezTo>
                  <a:pt x="499070" y="59448"/>
                  <a:pt x="201652" y="24357"/>
                  <a:pt x="0" y="26009"/>
                </a:cubicBezTo>
                <a:cubicBezTo>
                  <a:pt x="633" y="15057"/>
                  <a:pt x="-1375" y="7659"/>
                  <a:pt x="0" y="0"/>
                </a:cubicBezTo>
                <a:close/>
              </a:path>
              <a:path w="3706368" h="26009" fill="none" stroke="0" extrusionOk="0">
                <a:moveTo>
                  <a:pt x="0" y="0"/>
                </a:moveTo>
                <a:cubicBezTo>
                  <a:pt x="216188" y="-23662"/>
                  <a:pt x="448560" y="-11576"/>
                  <a:pt x="617728" y="0"/>
                </a:cubicBezTo>
                <a:cubicBezTo>
                  <a:pt x="800060" y="-1517"/>
                  <a:pt x="1127786" y="-13641"/>
                  <a:pt x="1309583" y="0"/>
                </a:cubicBezTo>
                <a:cubicBezTo>
                  <a:pt x="1449279" y="-30407"/>
                  <a:pt x="1660788" y="58558"/>
                  <a:pt x="1853184" y="0"/>
                </a:cubicBezTo>
                <a:cubicBezTo>
                  <a:pt x="2028222" y="-1962"/>
                  <a:pt x="2177771" y="-21240"/>
                  <a:pt x="2396785" y="0"/>
                </a:cubicBezTo>
                <a:cubicBezTo>
                  <a:pt x="2578131" y="29381"/>
                  <a:pt x="2804330" y="10356"/>
                  <a:pt x="3051576" y="0"/>
                </a:cubicBezTo>
                <a:cubicBezTo>
                  <a:pt x="3302880" y="27563"/>
                  <a:pt x="3546962" y="-19989"/>
                  <a:pt x="3706368" y="0"/>
                </a:cubicBezTo>
                <a:cubicBezTo>
                  <a:pt x="3704993" y="8943"/>
                  <a:pt x="3705161" y="18377"/>
                  <a:pt x="3706368" y="26009"/>
                </a:cubicBezTo>
                <a:cubicBezTo>
                  <a:pt x="3518578" y="15570"/>
                  <a:pt x="3320844" y="11828"/>
                  <a:pt x="3014513" y="26009"/>
                </a:cubicBezTo>
                <a:cubicBezTo>
                  <a:pt x="2749268" y="30736"/>
                  <a:pt x="2498659" y="26380"/>
                  <a:pt x="2359721" y="26009"/>
                </a:cubicBezTo>
                <a:cubicBezTo>
                  <a:pt x="2232676" y="54766"/>
                  <a:pt x="1930448" y="48561"/>
                  <a:pt x="1741993" y="26009"/>
                </a:cubicBezTo>
                <a:cubicBezTo>
                  <a:pt x="1548168" y="-9252"/>
                  <a:pt x="1285804" y="67699"/>
                  <a:pt x="1087201" y="26009"/>
                </a:cubicBezTo>
                <a:cubicBezTo>
                  <a:pt x="850417" y="-18928"/>
                  <a:pt x="468268" y="-38139"/>
                  <a:pt x="0" y="26009"/>
                </a:cubicBezTo>
                <a:cubicBezTo>
                  <a:pt x="178" y="16165"/>
                  <a:pt x="-1867" y="62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3706368"/>
                      <a:gd name="connsiteY0" fmla="*/ 0 h 26009"/>
                      <a:gd name="connsiteX1" fmla="*/ 617728 w 3706368"/>
                      <a:gd name="connsiteY1" fmla="*/ 0 h 26009"/>
                      <a:gd name="connsiteX2" fmla="*/ 1309583 w 3706368"/>
                      <a:gd name="connsiteY2" fmla="*/ 0 h 26009"/>
                      <a:gd name="connsiteX3" fmla="*/ 1853184 w 3706368"/>
                      <a:gd name="connsiteY3" fmla="*/ 0 h 26009"/>
                      <a:gd name="connsiteX4" fmla="*/ 2396785 w 3706368"/>
                      <a:gd name="connsiteY4" fmla="*/ 0 h 26009"/>
                      <a:gd name="connsiteX5" fmla="*/ 3051576 w 3706368"/>
                      <a:gd name="connsiteY5" fmla="*/ 0 h 26009"/>
                      <a:gd name="connsiteX6" fmla="*/ 3706368 w 3706368"/>
                      <a:gd name="connsiteY6" fmla="*/ 0 h 26009"/>
                      <a:gd name="connsiteX7" fmla="*/ 3706368 w 3706368"/>
                      <a:gd name="connsiteY7" fmla="*/ 26009 h 26009"/>
                      <a:gd name="connsiteX8" fmla="*/ 3014513 w 3706368"/>
                      <a:gd name="connsiteY8" fmla="*/ 26009 h 26009"/>
                      <a:gd name="connsiteX9" fmla="*/ 2359721 w 3706368"/>
                      <a:gd name="connsiteY9" fmla="*/ 26009 h 26009"/>
                      <a:gd name="connsiteX10" fmla="*/ 1741993 w 3706368"/>
                      <a:gd name="connsiteY10" fmla="*/ 26009 h 26009"/>
                      <a:gd name="connsiteX11" fmla="*/ 1087201 w 3706368"/>
                      <a:gd name="connsiteY11" fmla="*/ 26009 h 26009"/>
                      <a:gd name="connsiteX12" fmla="*/ 0 w 3706368"/>
                      <a:gd name="connsiteY12" fmla="*/ 26009 h 26009"/>
                      <a:gd name="connsiteX13" fmla="*/ 0 w 3706368"/>
                      <a:gd name="connsiteY13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706368" h="26009" fill="none" extrusionOk="0">
                        <a:moveTo>
                          <a:pt x="0" y="0"/>
                        </a:moveTo>
                        <a:cubicBezTo>
                          <a:pt x="206410" y="-9146"/>
                          <a:pt x="450604" y="-20859"/>
                          <a:pt x="617728" y="0"/>
                        </a:cubicBezTo>
                        <a:cubicBezTo>
                          <a:pt x="784852" y="20859"/>
                          <a:pt x="1162156" y="-11189"/>
                          <a:pt x="1309583" y="0"/>
                        </a:cubicBezTo>
                        <a:cubicBezTo>
                          <a:pt x="1457010" y="11189"/>
                          <a:pt x="1679360" y="23082"/>
                          <a:pt x="1853184" y="0"/>
                        </a:cubicBezTo>
                        <a:cubicBezTo>
                          <a:pt x="2027008" y="-23082"/>
                          <a:pt x="2188064" y="-22101"/>
                          <a:pt x="2396785" y="0"/>
                        </a:cubicBezTo>
                        <a:cubicBezTo>
                          <a:pt x="2605506" y="22101"/>
                          <a:pt x="2825547" y="-29871"/>
                          <a:pt x="3051576" y="0"/>
                        </a:cubicBezTo>
                        <a:cubicBezTo>
                          <a:pt x="3277605" y="29871"/>
                          <a:pt x="3568489" y="-10979"/>
                          <a:pt x="3706368" y="0"/>
                        </a:cubicBezTo>
                        <a:cubicBezTo>
                          <a:pt x="3706437" y="7510"/>
                          <a:pt x="3706093" y="17836"/>
                          <a:pt x="3706368" y="26009"/>
                        </a:cubicBezTo>
                        <a:cubicBezTo>
                          <a:pt x="3491429" y="168"/>
                          <a:pt x="3292757" y="13291"/>
                          <a:pt x="3014513" y="26009"/>
                        </a:cubicBezTo>
                        <a:cubicBezTo>
                          <a:pt x="2736269" y="38727"/>
                          <a:pt x="2505489" y="26388"/>
                          <a:pt x="2359721" y="26009"/>
                        </a:cubicBezTo>
                        <a:cubicBezTo>
                          <a:pt x="2213953" y="25630"/>
                          <a:pt x="1938998" y="31740"/>
                          <a:pt x="1741993" y="26009"/>
                        </a:cubicBezTo>
                        <a:cubicBezTo>
                          <a:pt x="1544988" y="20278"/>
                          <a:pt x="1318933" y="54803"/>
                          <a:pt x="1087201" y="26009"/>
                        </a:cubicBezTo>
                        <a:cubicBezTo>
                          <a:pt x="855469" y="-2785"/>
                          <a:pt x="496978" y="-17878"/>
                          <a:pt x="0" y="26009"/>
                        </a:cubicBezTo>
                        <a:cubicBezTo>
                          <a:pt x="-231" y="15639"/>
                          <a:pt x="-760" y="7461"/>
                          <a:pt x="0" y="0"/>
                        </a:cubicBezTo>
                        <a:close/>
                      </a:path>
                      <a:path w="3706368" h="26009" stroke="0" extrusionOk="0">
                        <a:moveTo>
                          <a:pt x="0" y="0"/>
                        </a:moveTo>
                        <a:cubicBezTo>
                          <a:pt x="132087" y="2621"/>
                          <a:pt x="412109" y="294"/>
                          <a:pt x="543601" y="0"/>
                        </a:cubicBezTo>
                        <a:cubicBezTo>
                          <a:pt x="675093" y="-294"/>
                          <a:pt x="961514" y="-29404"/>
                          <a:pt x="1235456" y="0"/>
                        </a:cubicBezTo>
                        <a:cubicBezTo>
                          <a:pt x="1509398" y="29404"/>
                          <a:pt x="1527437" y="18751"/>
                          <a:pt x="1741993" y="0"/>
                        </a:cubicBezTo>
                        <a:cubicBezTo>
                          <a:pt x="1956549" y="-18751"/>
                          <a:pt x="1999360" y="18770"/>
                          <a:pt x="2248530" y="0"/>
                        </a:cubicBezTo>
                        <a:cubicBezTo>
                          <a:pt x="2497700" y="-18770"/>
                          <a:pt x="2614677" y="28757"/>
                          <a:pt x="2866258" y="0"/>
                        </a:cubicBezTo>
                        <a:cubicBezTo>
                          <a:pt x="3117839" y="-28757"/>
                          <a:pt x="3366796" y="-36633"/>
                          <a:pt x="3706368" y="0"/>
                        </a:cubicBezTo>
                        <a:cubicBezTo>
                          <a:pt x="3706686" y="12563"/>
                          <a:pt x="3705425" y="19101"/>
                          <a:pt x="3706368" y="26009"/>
                        </a:cubicBezTo>
                        <a:cubicBezTo>
                          <a:pt x="3457584" y="571"/>
                          <a:pt x="3333396" y="3454"/>
                          <a:pt x="3162767" y="26009"/>
                        </a:cubicBezTo>
                        <a:cubicBezTo>
                          <a:pt x="2992138" y="48564"/>
                          <a:pt x="2706133" y="39728"/>
                          <a:pt x="2582103" y="26009"/>
                        </a:cubicBezTo>
                        <a:cubicBezTo>
                          <a:pt x="2458073" y="12290"/>
                          <a:pt x="2095876" y="22193"/>
                          <a:pt x="1890248" y="26009"/>
                        </a:cubicBezTo>
                        <a:cubicBezTo>
                          <a:pt x="1684621" y="29825"/>
                          <a:pt x="1546299" y="23827"/>
                          <a:pt x="1309583" y="26009"/>
                        </a:cubicBezTo>
                        <a:cubicBezTo>
                          <a:pt x="1072868" y="28191"/>
                          <a:pt x="951698" y="34450"/>
                          <a:pt x="728919" y="26009"/>
                        </a:cubicBezTo>
                        <a:cubicBezTo>
                          <a:pt x="506140" y="17568"/>
                          <a:pt x="209622" y="23600"/>
                          <a:pt x="0" y="26009"/>
                        </a:cubicBezTo>
                        <a:cubicBezTo>
                          <a:pt x="833" y="14661"/>
                          <a:pt x="-1028" y="79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6DC08EC5-D1DA-B789-089B-3A87E29E5213}"/>
              </a:ext>
            </a:extLst>
          </p:cNvPr>
          <p:cNvSpPr>
            <a:spLocks/>
          </p:cNvSpPr>
          <p:nvPr/>
        </p:nvSpPr>
        <p:spPr bwMode="auto">
          <a:xfrm>
            <a:off x="682752" y="4085900"/>
            <a:ext cx="4526494" cy="47227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it-IT" sz="2700" i="1">
                <a:latin typeface="+mn-lt"/>
                <a:ea typeface="+mn-ea"/>
              </a:rPr>
              <a:t>A trojan describes the class of malware that appears to perform a desirable function but in fact performs undisclosed malicious functions that allow unauthorized access to the victim computer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it-IT" sz="2700" i="1">
              <a:latin typeface="+mn-lt"/>
              <a:ea typeface="+mn-ea"/>
            </a:endParaRPr>
          </a:p>
          <a:p>
            <a:pPr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it-IT" sz="2700">
                <a:latin typeface="+mn-lt"/>
                <a:ea typeface="+mn-ea"/>
              </a:rPr>
              <a:t>Wikipedia</a:t>
            </a:r>
          </a:p>
        </p:txBody>
      </p:sp>
      <p:pic>
        <p:nvPicPr>
          <p:cNvPr id="27652" name="Picture 27651" descr="Abstract network of node and mesh">
            <a:extLst>
              <a:ext uri="{FF2B5EF4-FFF2-40B4-BE49-F238E27FC236}">
                <a16:creationId xmlns:a16="http://schemas.microsoft.com/office/drawing/2014/main" id="{C1613143-4BCF-F526-B274-F064DCC75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92" r="22888"/>
          <a:stretch/>
        </p:blipFill>
        <p:spPr>
          <a:xfrm>
            <a:off x="5665815" y="10"/>
            <a:ext cx="7337360" cy="97535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 Box 1">
            <a:extLst>
              <a:ext uri="{FF2B5EF4-FFF2-40B4-BE49-F238E27FC236}">
                <a16:creationId xmlns:a16="http://schemas.microsoft.com/office/drawing/2014/main" id="{21049516-0E24-4D05-45B7-007755463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220200"/>
            <a:ext cx="342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fld id="{D49B3A85-013A-864D-891F-FC0940EBD6C5}" type="slidenum">
              <a:rPr lang="en-US" altLang="it-IT" sz="1800">
                <a:solidFill>
                  <a:srgbClr val="404040"/>
                </a:solidFill>
                <a:ea typeface="Palatino" pitchFamily="2" charset="77"/>
                <a:cs typeface="Palatino" pitchFamily="2" charset="77"/>
              </a:rPr>
              <a:pPr algn="ctr"/>
              <a:t>80</a:t>
            </a:fld>
            <a:endParaRPr lang="en-US" altLang="it-IT" sz="1800">
              <a:solidFill>
                <a:srgbClr val="404040"/>
              </a:solidFill>
              <a:ea typeface="Palatino" pitchFamily="2" charset="77"/>
              <a:cs typeface="Palatino" pitchFamily="2" charset="77"/>
            </a:endParaRPr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8E6C7C2C-C640-FB34-608E-BD8FBDF7F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Signature inference</a:t>
            </a:r>
          </a:p>
        </p:txBody>
      </p:sp>
      <p:graphicFrame>
        <p:nvGraphicFramePr>
          <p:cNvPr id="133125" name="Rectangle 3">
            <a:extLst>
              <a:ext uri="{FF2B5EF4-FFF2-40B4-BE49-F238E27FC236}">
                <a16:creationId xmlns:a16="http://schemas.microsoft.com/office/drawing/2014/main" id="{F4D1B6A6-C9F6-67FA-DF6F-B9E911A7AF67}"/>
              </a:ext>
            </a:extLst>
          </p:cNvPr>
          <p:cNvGraphicFramePr/>
          <p:nvPr/>
        </p:nvGraphicFramePr>
        <p:xfrm>
          <a:off x="1270000" y="2616200"/>
          <a:ext cx="10464800" cy="628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1">
            <a:extLst>
              <a:ext uri="{FF2B5EF4-FFF2-40B4-BE49-F238E27FC236}">
                <a16:creationId xmlns:a16="http://schemas.microsoft.com/office/drawing/2014/main" id="{D87F817C-245C-C095-F839-AF25F9863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220200"/>
            <a:ext cx="342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fld id="{54743C70-EB0E-4E49-95F6-D58C6944B987}" type="slidenum">
              <a:rPr lang="en-US" altLang="it-IT" sz="1800">
                <a:solidFill>
                  <a:srgbClr val="404040"/>
                </a:solidFill>
                <a:ea typeface="Palatino" pitchFamily="2" charset="77"/>
                <a:cs typeface="Palatino" pitchFamily="2" charset="77"/>
              </a:rPr>
              <a:pPr algn="ctr"/>
              <a:t>81</a:t>
            </a:fld>
            <a:endParaRPr lang="en-US" altLang="it-IT" sz="1800">
              <a:solidFill>
                <a:srgbClr val="404040"/>
              </a:solidFill>
              <a:ea typeface="Palatino" pitchFamily="2" charset="77"/>
              <a:cs typeface="Palatino" pitchFamily="2" charset="77"/>
            </a:endParaRPr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48F1202D-81C1-19BA-2373-A4AFEB1F12B5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Signature inference</a:t>
            </a: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5994127E-621A-CCF8-DB70-23B5B7074AC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270000" y="1828800"/>
            <a:ext cx="10464800" cy="5384800"/>
          </a:xfrm>
          <a:ln/>
        </p:spPr>
        <p:txBody>
          <a:bodyPr/>
          <a:lstStyle/>
          <a:p>
            <a:pPr marL="382588" indent="-342900">
              <a:buSzPct val="110000"/>
              <a:buFont typeface="Palatino" pitchFamily="2" charset="77"/>
              <a:buBlip>
                <a:blip r:embed="rId2"/>
              </a:buBlip>
            </a:pPr>
            <a:r>
              <a:rPr lang="en-US" altLang="it-IT"/>
              <a:t>Monitor network and look for strings common to traffic with worm-like behavior</a:t>
            </a:r>
          </a:p>
          <a:p>
            <a:pPr marL="782638" lvl="1" indent="-285750">
              <a:buClr>
                <a:srgbClr val="40458C"/>
              </a:buClr>
              <a:buSzPct val="60000"/>
              <a:buFont typeface="Wingdings" pitchFamily="2" charset="2"/>
              <a:buChar char="n"/>
            </a:pPr>
            <a:r>
              <a:rPr lang="en-US" altLang="it-IT"/>
              <a:t>Signatures can then be used for content filtering</a:t>
            </a:r>
          </a:p>
        </p:txBody>
      </p:sp>
      <p:sp>
        <p:nvSpPr>
          <p:cNvPr id="134148" name="Rectangle 4">
            <a:extLst>
              <a:ext uri="{FF2B5EF4-FFF2-40B4-BE49-F238E27FC236}">
                <a16:creationId xmlns:a16="http://schemas.microsoft.com/office/drawing/2014/main" id="{21FA66DF-81FB-C40B-8529-9C1C0FD23B3A}"/>
              </a:ext>
            </a:extLst>
          </p:cNvPr>
          <p:cNvSpPr>
            <a:spLocks/>
          </p:cNvSpPr>
          <p:nvPr/>
        </p:nvSpPr>
        <p:spPr bwMode="auto">
          <a:xfrm>
            <a:off x="10469563" y="9144000"/>
            <a:ext cx="195738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2200">
                <a:solidFill>
                  <a:srgbClr val="660066"/>
                </a:solidFill>
                <a:ea typeface="Palatino" pitchFamily="2" charset="77"/>
                <a:cs typeface="Palatino" pitchFamily="2" charset="77"/>
              </a:rPr>
              <a:t>Slide: S Savage</a:t>
            </a:r>
          </a:p>
        </p:txBody>
      </p:sp>
      <p:pic>
        <p:nvPicPr>
          <p:cNvPr id="134149" name="Picture 5">
            <a:extLst>
              <a:ext uri="{FF2B5EF4-FFF2-40B4-BE49-F238E27FC236}">
                <a16:creationId xmlns:a16="http://schemas.microsoft.com/office/drawing/2014/main" id="{0637CCF6-FBEC-CBEE-996C-6A39B852C1E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6616700"/>
            <a:ext cx="973772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>
            <a:extLst>
              <a:ext uri="{FF2B5EF4-FFF2-40B4-BE49-F238E27FC236}">
                <a16:creationId xmlns:a16="http://schemas.microsoft.com/office/drawing/2014/main" id="{6206BF49-D6ED-F485-2130-D81279C41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220200"/>
            <a:ext cx="342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fld id="{93518259-2B10-6746-B3B6-04E715C58485}" type="slidenum">
              <a:rPr lang="en-US" altLang="it-IT" sz="1800">
                <a:solidFill>
                  <a:srgbClr val="404040"/>
                </a:solidFill>
                <a:ea typeface="Palatino" pitchFamily="2" charset="77"/>
                <a:cs typeface="Palatino" pitchFamily="2" charset="77"/>
              </a:rPr>
              <a:pPr algn="ctr"/>
              <a:t>82</a:t>
            </a:fld>
            <a:endParaRPr lang="en-US" altLang="it-IT" sz="1800">
              <a:solidFill>
                <a:srgbClr val="404040"/>
              </a:solidFill>
              <a:ea typeface="Palatino" pitchFamily="2" charset="77"/>
              <a:cs typeface="Palatino" pitchFamily="2" charset="77"/>
            </a:endParaRPr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BAC7303A-4BC4-1150-0AC1-0DA8E1ABA1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Content sifting</a:t>
            </a:r>
          </a:p>
        </p:txBody>
      </p:sp>
      <p:sp>
        <p:nvSpPr>
          <p:cNvPr id="135172" name="Rectangle 4">
            <a:extLst>
              <a:ext uri="{FF2B5EF4-FFF2-40B4-BE49-F238E27FC236}">
                <a16:creationId xmlns:a16="http://schemas.microsoft.com/office/drawing/2014/main" id="{ED740D62-5BED-0679-2E5B-C76EE566AA06}"/>
              </a:ext>
            </a:extLst>
          </p:cNvPr>
          <p:cNvSpPr>
            <a:spLocks/>
          </p:cNvSpPr>
          <p:nvPr/>
        </p:nvSpPr>
        <p:spPr bwMode="auto">
          <a:xfrm>
            <a:off x="10469563" y="9144000"/>
            <a:ext cx="195738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2200">
                <a:solidFill>
                  <a:srgbClr val="660066"/>
                </a:solidFill>
                <a:ea typeface="Palatino" pitchFamily="2" charset="77"/>
                <a:cs typeface="Palatino" pitchFamily="2" charset="77"/>
              </a:rPr>
              <a:t>Slide: S Savage</a:t>
            </a:r>
          </a:p>
        </p:txBody>
      </p:sp>
      <p:graphicFrame>
        <p:nvGraphicFramePr>
          <p:cNvPr id="135174" name="Rectangle 3">
            <a:extLst>
              <a:ext uri="{FF2B5EF4-FFF2-40B4-BE49-F238E27FC236}">
                <a16:creationId xmlns:a16="http://schemas.microsoft.com/office/drawing/2014/main" id="{08F87364-2637-5915-AEF6-E66B91D7571F}"/>
              </a:ext>
            </a:extLst>
          </p:cNvPr>
          <p:cNvGraphicFramePr/>
          <p:nvPr/>
        </p:nvGraphicFramePr>
        <p:xfrm>
          <a:off x="1270000" y="2616200"/>
          <a:ext cx="10464800" cy="628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1">
            <a:extLst>
              <a:ext uri="{FF2B5EF4-FFF2-40B4-BE49-F238E27FC236}">
                <a16:creationId xmlns:a16="http://schemas.microsoft.com/office/drawing/2014/main" id="{3C9585A8-494A-31B5-4B4E-9148FFBBE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220200"/>
            <a:ext cx="342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fld id="{1552B945-C095-D046-980E-E9ABCA12716E}" type="slidenum">
              <a:rPr lang="en-US" altLang="it-IT" sz="1800">
                <a:solidFill>
                  <a:srgbClr val="404040"/>
                </a:solidFill>
                <a:ea typeface="Palatino" pitchFamily="2" charset="77"/>
                <a:cs typeface="Palatino" pitchFamily="2" charset="77"/>
              </a:rPr>
              <a:pPr algn="ctr"/>
              <a:t>83</a:t>
            </a:fld>
            <a:endParaRPr lang="en-US" altLang="it-IT" sz="1800">
              <a:solidFill>
                <a:srgbClr val="404040"/>
              </a:solidFill>
              <a:ea typeface="Palatino" pitchFamily="2" charset="77"/>
              <a:cs typeface="Palatino" pitchFamily="2" charset="77"/>
            </a:endParaRPr>
          </a:p>
        </p:txBody>
      </p:sp>
      <p:pic>
        <p:nvPicPr>
          <p:cNvPr id="136194" name="Picture 2">
            <a:extLst>
              <a:ext uri="{FF2B5EF4-FFF2-40B4-BE49-F238E27FC236}">
                <a16:creationId xmlns:a16="http://schemas.microsoft.com/office/drawing/2014/main" id="{E2CC8374-3989-4EBE-DB2A-18A269830AA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44044" y="1180307"/>
            <a:ext cx="6510337" cy="84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Rectangle 3">
            <a:extLst>
              <a:ext uri="{FF2B5EF4-FFF2-40B4-BE49-F238E27FC236}">
                <a16:creationId xmlns:a16="http://schemas.microsoft.com/office/drawing/2014/main" id="{7239E439-3521-C240-20B7-D61C098C7D0B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 sz="4400"/>
              <a:t>Observation:</a:t>
            </a:r>
            <a:br>
              <a:rPr lang="en-US" altLang="it-IT" sz="4400"/>
            </a:br>
            <a:r>
              <a:rPr lang="en-US" altLang="it-IT" sz="4400"/>
              <a:t>High-prevalence strings are rare</a:t>
            </a:r>
          </a:p>
        </p:txBody>
      </p:sp>
      <p:sp>
        <p:nvSpPr>
          <p:cNvPr id="136196" name="Rectangle 4">
            <a:extLst>
              <a:ext uri="{FF2B5EF4-FFF2-40B4-BE49-F238E27FC236}">
                <a16:creationId xmlns:a16="http://schemas.microsoft.com/office/drawing/2014/main" id="{E382C723-A59F-F704-7EB9-65D8E01A6F8D}"/>
              </a:ext>
            </a:extLst>
          </p:cNvPr>
          <p:cNvSpPr>
            <a:spLocks/>
          </p:cNvSpPr>
          <p:nvPr/>
        </p:nvSpPr>
        <p:spPr bwMode="auto">
          <a:xfrm>
            <a:off x="8026400" y="6718300"/>
            <a:ext cx="33988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6445" bIns="0" anchor="ctr">
            <a:spAutoFit/>
          </a:bodyPr>
          <a:lstStyle>
            <a:lvl1pPr marL="55563"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2200"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(Stefan Savage, UCSD *)</a:t>
            </a:r>
          </a:p>
        </p:txBody>
      </p:sp>
      <p:sp>
        <p:nvSpPr>
          <p:cNvPr id="136197" name="Rectangle 5">
            <a:extLst>
              <a:ext uri="{FF2B5EF4-FFF2-40B4-BE49-F238E27FC236}">
                <a16:creationId xmlns:a16="http://schemas.microsoft.com/office/drawing/2014/main" id="{05DD8E74-A332-5CAE-4782-671DD748791E}"/>
              </a:ext>
            </a:extLst>
          </p:cNvPr>
          <p:cNvSpPr>
            <a:spLocks/>
          </p:cNvSpPr>
          <p:nvPr/>
        </p:nvSpPr>
        <p:spPr bwMode="auto">
          <a:xfrm>
            <a:off x="9525" y="4254500"/>
            <a:ext cx="12992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71098" bIns="0" anchor="ctr"/>
          <a:lstStyle>
            <a:lvl1pPr marL="69850"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r>
              <a:rPr lang="en-US" altLang="it-IT" sz="4000"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Only 0.6%</a:t>
            </a:r>
            <a:r>
              <a:rPr lang="en-US" altLang="it-IT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of the 40 byte </a:t>
            </a:r>
            <a:r>
              <a:rPr lang="en-US" altLang="it-IT" sz="4000"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substrings  repeat more than 3 times</a:t>
            </a:r>
            <a:r>
              <a:rPr lang="en-US" altLang="it-IT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in a minute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 Box 1">
            <a:extLst>
              <a:ext uri="{FF2B5EF4-FFF2-40B4-BE49-F238E27FC236}">
                <a16:creationId xmlns:a16="http://schemas.microsoft.com/office/drawing/2014/main" id="{50FB2046-FE81-F809-AC5C-02D9B4D3A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220200"/>
            <a:ext cx="342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Palatino" pitchFamily="2" charset="77"/>
              </a:defRPr>
            </a:lvl1pPr>
            <a:lvl2pPr algn="l">
              <a:defRPr sz="1200">
                <a:solidFill>
                  <a:schemeClr val="tx1"/>
                </a:solidFill>
                <a:latin typeface="Palatino" pitchFamily="2" charset="77"/>
              </a:defRPr>
            </a:lvl2pPr>
            <a:lvl3pPr algn="l">
              <a:defRPr sz="1200">
                <a:solidFill>
                  <a:schemeClr val="tx1"/>
                </a:solidFill>
                <a:latin typeface="Palatino" pitchFamily="2" charset="77"/>
              </a:defRPr>
            </a:lvl3pPr>
            <a:lvl4pPr algn="l">
              <a:defRPr sz="1200">
                <a:solidFill>
                  <a:schemeClr val="tx1"/>
                </a:solidFill>
                <a:latin typeface="Palatino" pitchFamily="2" charset="77"/>
              </a:defRPr>
            </a:lvl4pPr>
            <a:lvl5pPr algn="l">
              <a:defRPr sz="1200">
                <a:solidFill>
                  <a:schemeClr val="tx1"/>
                </a:solidFill>
                <a:latin typeface="Palatino" pitchFamily="2" charset="7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pitchFamily="2" charset="77"/>
              </a:defRPr>
            </a:lvl9pPr>
          </a:lstStyle>
          <a:p>
            <a:pPr algn="ctr"/>
            <a:fld id="{A0170A05-2D7E-2F4E-A79E-72356219891A}" type="slidenum">
              <a:rPr lang="en-US" altLang="it-IT" sz="1800">
                <a:solidFill>
                  <a:srgbClr val="404040"/>
                </a:solidFill>
                <a:ea typeface="Palatino" pitchFamily="2" charset="77"/>
                <a:cs typeface="Palatino" pitchFamily="2" charset="77"/>
              </a:rPr>
              <a:pPr algn="ctr"/>
              <a:t>84</a:t>
            </a:fld>
            <a:endParaRPr lang="en-US" altLang="it-IT" sz="1800">
              <a:solidFill>
                <a:srgbClr val="404040"/>
              </a:solidFill>
              <a:ea typeface="Palatino" pitchFamily="2" charset="77"/>
              <a:cs typeface="Palatino" pitchFamily="2" charset="77"/>
            </a:endParaRPr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282BE4B5-80BF-5942-551A-355532BED7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it-IT"/>
              <a:t>Challenges</a:t>
            </a:r>
          </a:p>
        </p:txBody>
      </p:sp>
      <p:graphicFrame>
        <p:nvGraphicFramePr>
          <p:cNvPr id="142341" name="Rectangle 3">
            <a:extLst>
              <a:ext uri="{FF2B5EF4-FFF2-40B4-BE49-F238E27FC236}">
                <a16:creationId xmlns:a16="http://schemas.microsoft.com/office/drawing/2014/main" id="{4024D44C-E68D-C20D-EBB7-A8EFB0E46F5F}"/>
              </a:ext>
            </a:extLst>
          </p:cNvPr>
          <p:cNvGraphicFramePr/>
          <p:nvPr/>
        </p:nvGraphicFramePr>
        <p:xfrm>
          <a:off x="1270000" y="2616200"/>
          <a:ext cx="10464800" cy="628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80" name="Rectangle 2867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3" name="Rectangle 1">
            <a:extLst>
              <a:ext uri="{FF2B5EF4-FFF2-40B4-BE49-F238E27FC236}">
                <a16:creationId xmlns:a16="http://schemas.microsoft.com/office/drawing/2014/main" id="{3CC7EBE6-2DD5-AD70-023B-12FDF42F79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2752" y="462747"/>
            <a:ext cx="4659842" cy="2783062"/>
          </a:xfrm>
        </p:spPr>
        <p:txBody>
          <a:bodyPr anchor="b">
            <a:normAutofit/>
          </a:bodyPr>
          <a:lstStyle/>
          <a:p>
            <a:r>
              <a:rPr lang="en-US" altLang="it-IT" sz="6700"/>
              <a:t>What is rootkit </a:t>
            </a:r>
          </a:p>
        </p:txBody>
      </p:sp>
      <p:sp>
        <p:nvSpPr>
          <p:cNvPr id="2868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752" y="3679280"/>
            <a:ext cx="3706368" cy="26009"/>
          </a:xfrm>
          <a:custGeom>
            <a:avLst/>
            <a:gdLst>
              <a:gd name="connsiteX0" fmla="*/ 0 w 3706368"/>
              <a:gd name="connsiteY0" fmla="*/ 0 h 26009"/>
              <a:gd name="connsiteX1" fmla="*/ 617728 w 3706368"/>
              <a:gd name="connsiteY1" fmla="*/ 0 h 26009"/>
              <a:gd name="connsiteX2" fmla="*/ 1309583 w 3706368"/>
              <a:gd name="connsiteY2" fmla="*/ 0 h 26009"/>
              <a:gd name="connsiteX3" fmla="*/ 1853184 w 3706368"/>
              <a:gd name="connsiteY3" fmla="*/ 0 h 26009"/>
              <a:gd name="connsiteX4" fmla="*/ 2396785 w 3706368"/>
              <a:gd name="connsiteY4" fmla="*/ 0 h 26009"/>
              <a:gd name="connsiteX5" fmla="*/ 3051576 w 3706368"/>
              <a:gd name="connsiteY5" fmla="*/ 0 h 26009"/>
              <a:gd name="connsiteX6" fmla="*/ 3706368 w 3706368"/>
              <a:gd name="connsiteY6" fmla="*/ 0 h 26009"/>
              <a:gd name="connsiteX7" fmla="*/ 3706368 w 3706368"/>
              <a:gd name="connsiteY7" fmla="*/ 26009 h 26009"/>
              <a:gd name="connsiteX8" fmla="*/ 3014513 w 3706368"/>
              <a:gd name="connsiteY8" fmla="*/ 26009 h 26009"/>
              <a:gd name="connsiteX9" fmla="*/ 2359721 w 3706368"/>
              <a:gd name="connsiteY9" fmla="*/ 26009 h 26009"/>
              <a:gd name="connsiteX10" fmla="*/ 1741993 w 3706368"/>
              <a:gd name="connsiteY10" fmla="*/ 26009 h 26009"/>
              <a:gd name="connsiteX11" fmla="*/ 1087201 w 3706368"/>
              <a:gd name="connsiteY11" fmla="*/ 26009 h 26009"/>
              <a:gd name="connsiteX12" fmla="*/ 0 w 3706368"/>
              <a:gd name="connsiteY12" fmla="*/ 26009 h 26009"/>
              <a:gd name="connsiteX13" fmla="*/ 0 w 3706368"/>
              <a:gd name="connsiteY13" fmla="*/ 0 h 26009"/>
              <a:gd name="connsiteX0" fmla="*/ 0 w 3706368"/>
              <a:gd name="connsiteY0" fmla="*/ 0 h 26009"/>
              <a:gd name="connsiteX1" fmla="*/ 543601 w 3706368"/>
              <a:gd name="connsiteY1" fmla="*/ 0 h 26009"/>
              <a:gd name="connsiteX2" fmla="*/ 1235456 w 3706368"/>
              <a:gd name="connsiteY2" fmla="*/ 0 h 26009"/>
              <a:gd name="connsiteX3" fmla="*/ 1741993 w 3706368"/>
              <a:gd name="connsiteY3" fmla="*/ 0 h 26009"/>
              <a:gd name="connsiteX4" fmla="*/ 2248530 w 3706368"/>
              <a:gd name="connsiteY4" fmla="*/ 0 h 26009"/>
              <a:gd name="connsiteX5" fmla="*/ 2866258 w 3706368"/>
              <a:gd name="connsiteY5" fmla="*/ 0 h 26009"/>
              <a:gd name="connsiteX6" fmla="*/ 3706368 w 3706368"/>
              <a:gd name="connsiteY6" fmla="*/ 0 h 26009"/>
              <a:gd name="connsiteX7" fmla="*/ 3706368 w 3706368"/>
              <a:gd name="connsiteY7" fmla="*/ 26009 h 26009"/>
              <a:gd name="connsiteX8" fmla="*/ 3162767 w 3706368"/>
              <a:gd name="connsiteY8" fmla="*/ 26009 h 26009"/>
              <a:gd name="connsiteX9" fmla="*/ 2582103 w 3706368"/>
              <a:gd name="connsiteY9" fmla="*/ 26009 h 26009"/>
              <a:gd name="connsiteX10" fmla="*/ 1890248 w 3706368"/>
              <a:gd name="connsiteY10" fmla="*/ 26009 h 26009"/>
              <a:gd name="connsiteX11" fmla="*/ 1309583 w 3706368"/>
              <a:gd name="connsiteY11" fmla="*/ 26009 h 26009"/>
              <a:gd name="connsiteX12" fmla="*/ 728919 w 3706368"/>
              <a:gd name="connsiteY12" fmla="*/ 26009 h 26009"/>
              <a:gd name="connsiteX13" fmla="*/ 0 w 3706368"/>
              <a:gd name="connsiteY13" fmla="*/ 26009 h 26009"/>
              <a:gd name="connsiteX14" fmla="*/ 0 w 3706368"/>
              <a:gd name="connsiteY14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6368" h="26009" fill="none" extrusionOk="0">
                <a:moveTo>
                  <a:pt x="0" y="0"/>
                </a:moveTo>
                <a:cubicBezTo>
                  <a:pt x="197555" y="-21022"/>
                  <a:pt x="452307" y="-32530"/>
                  <a:pt x="617728" y="0"/>
                </a:cubicBezTo>
                <a:cubicBezTo>
                  <a:pt x="770494" y="27595"/>
                  <a:pt x="1181405" y="-16227"/>
                  <a:pt x="1309583" y="0"/>
                </a:cubicBezTo>
                <a:cubicBezTo>
                  <a:pt x="1465060" y="40217"/>
                  <a:pt x="1704229" y="8158"/>
                  <a:pt x="1853184" y="0"/>
                </a:cubicBezTo>
                <a:cubicBezTo>
                  <a:pt x="2027455" y="-19018"/>
                  <a:pt x="2206159" y="-42736"/>
                  <a:pt x="2396785" y="0"/>
                </a:cubicBezTo>
                <a:cubicBezTo>
                  <a:pt x="2605013" y="-1465"/>
                  <a:pt x="2800051" y="-42133"/>
                  <a:pt x="3051576" y="0"/>
                </a:cubicBezTo>
                <a:cubicBezTo>
                  <a:pt x="3268181" y="25306"/>
                  <a:pt x="3561643" y="-823"/>
                  <a:pt x="3706368" y="0"/>
                </a:cubicBezTo>
                <a:cubicBezTo>
                  <a:pt x="3706547" y="8535"/>
                  <a:pt x="3706490" y="17912"/>
                  <a:pt x="3706368" y="26009"/>
                </a:cubicBezTo>
                <a:cubicBezTo>
                  <a:pt x="3515428" y="22678"/>
                  <a:pt x="3243539" y="12151"/>
                  <a:pt x="3014513" y="26009"/>
                </a:cubicBezTo>
                <a:cubicBezTo>
                  <a:pt x="2738107" y="35363"/>
                  <a:pt x="2506531" y="47623"/>
                  <a:pt x="2359721" y="26009"/>
                </a:cubicBezTo>
                <a:cubicBezTo>
                  <a:pt x="2208907" y="28585"/>
                  <a:pt x="1950049" y="32674"/>
                  <a:pt x="1741993" y="26009"/>
                </a:cubicBezTo>
                <a:cubicBezTo>
                  <a:pt x="1538708" y="20110"/>
                  <a:pt x="1329062" y="48257"/>
                  <a:pt x="1087201" y="26009"/>
                </a:cubicBezTo>
                <a:cubicBezTo>
                  <a:pt x="841387" y="-75922"/>
                  <a:pt x="558998" y="-46453"/>
                  <a:pt x="0" y="26009"/>
                </a:cubicBezTo>
                <a:cubicBezTo>
                  <a:pt x="-219" y="17456"/>
                  <a:pt x="-1479" y="7467"/>
                  <a:pt x="0" y="0"/>
                </a:cubicBezTo>
                <a:close/>
              </a:path>
              <a:path w="3706368" h="26009" stroke="0" extrusionOk="0">
                <a:moveTo>
                  <a:pt x="0" y="0"/>
                </a:moveTo>
                <a:cubicBezTo>
                  <a:pt x="132386" y="-8193"/>
                  <a:pt x="440128" y="-13875"/>
                  <a:pt x="543601" y="0"/>
                </a:cubicBezTo>
                <a:cubicBezTo>
                  <a:pt x="721632" y="40280"/>
                  <a:pt x="968001" y="-54805"/>
                  <a:pt x="1235456" y="0"/>
                </a:cubicBezTo>
                <a:cubicBezTo>
                  <a:pt x="1507990" y="33069"/>
                  <a:pt x="1528581" y="15853"/>
                  <a:pt x="1741993" y="0"/>
                </a:cubicBezTo>
                <a:cubicBezTo>
                  <a:pt x="1956876" y="-23552"/>
                  <a:pt x="2003590" y="18943"/>
                  <a:pt x="2248530" y="0"/>
                </a:cubicBezTo>
                <a:cubicBezTo>
                  <a:pt x="2498884" y="5949"/>
                  <a:pt x="2642838" y="22277"/>
                  <a:pt x="2866258" y="0"/>
                </a:cubicBezTo>
                <a:cubicBezTo>
                  <a:pt x="3094300" y="-67289"/>
                  <a:pt x="3356924" y="-29269"/>
                  <a:pt x="3706368" y="0"/>
                </a:cubicBezTo>
                <a:cubicBezTo>
                  <a:pt x="3706474" y="10967"/>
                  <a:pt x="3705642" y="19170"/>
                  <a:pt x="3706368" y="26009"/>
                </a:cubicBezTo>
                <a:cubicBezTo>
                  <a:pt x="3459572" y="-7561"/>
                  <a:pt x="3305300" y="5627"/>
                  <a:pt x="3162767" y="26009"/>
                </a:cubicBezTo>
                <a:cubicBezTo>
                  <a:pt x="2982082" y="20322"/>
                  <a:pt x="2688579" y="40427"/>
                  <a:pt x="2582103" y="26009"/>
                </a:cubicBezTo>
                <a:cubicBezTo>
                  <a:pt x="2446215" y="49900"/>
                  <a:pt x="2079658" y="30630"/>
                  <a:pt x="1890248" y="26009"/>
                </a:cubicBezTo>
                <a:cubicBezTo>
                  <a:pt x="1683670" y="34247"/>
                  <a:pt x="1539532" y="15688"/>
                  <a:pt x="1309583" y="26009"/>
                </a:cubicBezTo>
                <a:cubicBezTo>
                  <a:pt x="1043858" y="36490"/>
                  <a:pt x="951280" y="16246"/>
                  <a:pt x="728919" y="26009"/>
                </a:cubicBezTo>
                <a:cubicBezTo>
                  <a:pt x="499070" y="59448"/>
                  <a:pt x="201652" y="24357"/>
                  <a:pt x="0" y="26009"/>
                </a:cubicBezTo>
                <a:cubicBezTo>
                  <a:pt x="633" y="15057"/>
                  <a:pt x="-1375" y="7659"/>
                  <a:pt x="0" y="0"/>
                </a:cubicBezTo>
                <a:close/>
              </a:path>
              <a:path w="3706368" h="26009" fill="none" stroke="0" extrusionOk="0">
                <a:moveTo>
                  <a:pt x="0" y="0"/>
                </a:moveTo>
                <a:cubicBezTo>
                  <a:pt x="216188" y="-23662"/>
                  <a:pt x="448560" y="-11576"/>
                  <a:pt x="617728" y="0"/>
                </a:cubicBezTo>
                <a:cubicBezTo>
                  <a:pt x="800060" y="-1517"/>
                  <a:pt x="1127786" y="-13641"/>
                  <a:pt x="1309583" y="0"/>
                </a:cubicBezTo>
                <a:cubicBezTo>
                  <a:pt x="1449279" y="-30407"/>
                  <a:pt x="1660788" y="58558"/>
                  <a:pt x="1853184" y="0"/>
                </a:cubicBezTo>
                <a:cubicBezTo>
                  <a:pt x="2028222" y="-1962"/>
                  <a:pt x="2177771" y="-21240"/>
                  <a:pt x="2396785" y="0"/>
                </a:cubicBezTo>
                <a:cubicBezTo>
                  <a:pt x="2578131" y="29381"/>
                  <a:pt x="2804330" y="10356"/>
                  <a:pt x="3051576" y="0"/>
                </a:cubicBezTo>
                <a:cubicBezTo>
                  <a:pt x="3302880" y="27563"/>
                  <a:pt x="3546962" y="-19989"/>
                  <a:pt x="3706368" y="0"/>
                </a:cubicBezTo>
                <a:cubicBezTo>
                  <a:pt x="3704993" y="8943"/>
                  <a:pt x="3705161" y="18377"/>
                  <a:pt x="3706368" y="26009"/>
                </a:cubicBezTo>
                <a:cubicBezTo>
                  <a:pt x="3518578" y="15570"/>
                  <a:pt x="3320844" y="11828"/>
                  <a:pt x="3014513" y="26009"/>
                </a:cubicBezTo>
                <a:cubicBezTo>
                  <a:pt x="2749268" y="30736"/>
                  <a:pt x="2498659" y="26380"/>
                  <a:pt x="2359721" y="26009"/>
                </a:cubicBezTo>
                <a:cubicBezTo>
                  <a:pt x="2232676" y="54766"/>
                  <a:pt x="1930448" y="48561"/>
                  <a:pt x="1741993" y="26009"/>
                </a:cubicBezTo>
                <a:cubicBezTo>
                  <a:pt x="1548168" y="-9252"/>
                  <a:pt x="1285804" y="67699"/>
                  <a:pt x="1087201" y="26009"/>
                </a:cubicBezTo>
                <a:cubicBezTo>
                  <a:pt x="850417" y="-18928"/>
                  <a:pt x="468268" y="-38139"/>
                  <a:pt x="0" y="26009"/>
                </a:cubicBezTo>
                <a:cubicBezTo>
                  <a:pt x="178" y="16165"/>
                  <a:pt x="-1867" y="62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3706368"/>
                      <a:gd name="connsiteY0" fmla="*/ 0 h 26009"/>
                      <a:gd name="connsiteX1" fmla="*/ 617728 w 3706368"/>
                      <a:gd name="connsiteY1" fmla="*/ 0 h 26009"/>
                      <a:gd name="connsiteX2" fmla="*/ 1309583 w 3706368"/>
                      <a:gd name="connsiteY2" fmla="*/ 0 h 26009"/>
                      <a:gd name="connsiteX3" fmla="*/ 1853184 w 3706368"/>
                      <a:gd name="connsiteY3" fmla="*/ 0 h 26009"/>
                      <a:gd name="connsiteX4" fmla="*/ 2396785 w 3706368"/>
                      <a:gd name="connsiteY4" fmla="*/ 0 h 26009"/>
                      <a:gd name="connsiteX5" fmla="*/ 3051576 w 3706368"/>
                      <a:gd name="connsiteY5" fmla="*/ 0 h 26009"/>
                      <a:gd name="connsiteX6" fmla="*/ 3706368 w 3706368"/>
                      <a:gd name="connsiteY6" fmla="*/ 0 h 26009"/>
                      <a:gd name="connsiteX7" fmla="*/ 3706368 w 3706368"/>
                      <a:gd name="connsiteY7" fmla="*/ 26009 h 26009"/>
                      <a:gd name="connsiteX8" fmla="*/ 3014513 w 3706368"/>
                      <a:gd name="connsiteY8" fmla="*/ 26009 h 26009"/>
                      <a:gd name="connsiteX9" fmla="*/ 2359721 w 3706368"/>
                      <a:gd name="connsiteY9" fmla="*/ 26009 h 26009"/>
                      <a:gd name="connsiteX10" fmla="*/ 1741993 w 3706368"/>
                      <a:gd name="connsiteY10" fmla="*/ 26009 h 26009"/>
                      <a:gd name="connsiteX11" fmla="*/ 1087201 w 3706368"/>
                      <a:gd name="connsiteY11" fmla="*/ 26009 h 26009"/>
                      <a:gd name="connsiteX12" fmla="*/ 0 w 3706368"/>
                      <a:gd name="connsiteY12" fmla="*/ 26009 h 26009"/>
                      <a:gd name="connsiteX13" fmla="*/ 0 w 3706368"/>
                      <a:gd name="connsiteY13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706368" h="26009" fill="none" extrusionOk="0">
                        <a:moveTo>
                          <a:pt x="0" y="0"/>
                        </a:moveTo>
                        <a:cubicBezTo>
                          <a:pt x="206410" y="-9146"/>
                          <a:pt x="450604" y="-20859"/>
                          <a:pt x="617728" y="0"/>
                        </a:cubicBezTo>
                        <a:cubicBezTo>
                          <a:pt x="784852" y="20859"/>
                          <a:pt x="1162156" y="-11189"/>
                          <a:pt x="1309583" y="0"/>
                        </a:cubicBezTo>
                        <a:cubicBezTo>
                          <a:pt x="1457010" y="11189"/>
                          <a:pt x="1679360" y="23082"/>
                          <a:pt x="1853184" y="0"/>
                        </a:cubicBezTo>
                        <a:cubicBezTo>
                          <a:pt x="2027008" y="-23082"/>
                          <a:pt x="2188064" y="-22101"/>
                          <a:pt x="2396785" y="0"/>
                        </a:cubicBezTo>
                        <a:cubicBezTo>
                          <a:pt x="2605506" y="22101"/>
                          <a:pt x="2825547" y="-29871"/>
                          <a:pt x="3051576" y="0"/>
                        </a:cubicBezTo>
                        <a:cubicBezTo>
                          <a:pt x="3277605" y="29871"/>
                          <a:pt x="3568489" y="-10979"/>
                          <a:pt x="3706368" y="0"/>
                        </a:cubicBezTo>
                        <a:cubicBezTo>
                          <a:pt x="3706437" y="7510"/>
                          <a:pt x="3706093" y="17836"/>
                          <a:pt x="3706368" y="26009"/>
                        </a:cubicBezTo>
                        <a:cubicBezTo>
                          <a:pt x="3491429" y="168"/>
                          <a:pt x="3292757" y="13291"/>
                          <a:pt x="3014513" y="26009"/>
                        </a:cubicBezTo>
                        <a:cubicBezTo>
                          <a:pt x="2736269" y="38727"/>
                          <a:pt x="2505489" y="26388"/>
                          <a:pt x="2359721" y="26009"/>
                        </a:cubicBezTo>
                        <a:cubicBezTo>
                          <a:pt x="2213953" y="25630"/>
                          <a:pt x="1938998" y="31740"/>
                          <a:pt x="1741993" y="26009"/>
                        </a:cubicBezTo>
                        <a:cubicBezTo>
                          <a:pt x="1544988" y="20278"/>
                          <a:pt x="1318933" y="54803"/>
                          <a:pt x="1087201" y="26009"/>
                        </a:cubicBezTo>
                        <a:cubicBezTo>
                          <a:pt x="855469" y="-2785"/>
                          <a:pt x="496978" y="-17878"/>
                          <a:pt x="0" y="26009"/>
                        </a:cubicBezTo>
                        <a:cubicBezTo>
                          <a:pt x="-231" y="15639"/>
                          <a:pt x="-760" y="7461"/>
                          <a:pt x="0" y="0"/>
                        </a:cubicBezTo>
                        <a:close/>
                      </a:path>
                      <a:path w="3706368" h="26009" stroke="0" extrusionOk="0">
                        <a:moveTo>
                          <a:pt x="0" y="0"/>
                        </a:moveTo>
                        <a:cubicBezTo>
                          <a:pt x="132087" y="2621"/>
                          <a:pt x="412109" y="294"/>
                          <a:pt x="543601" y="0"/>
                        </a:cubicBezTo>
                        <a:cubicBezTo>
                          <a:pt x="675093" y="-294"/>
                          <a:pt x="961514" y="-29404"/>
                          <a:pt x="1235456" y="0"/>
                        </a:cubicBezTo>
                        <a:cubicBezTo>
                          <a:pt x="1509398" y="29404"/>
                          <a:pt x="1527437" y="18751"/>
                          <a:pt x="1741993" y="0"/>
                        </a:cubicBezTo>
                        <a:cubicBezTo>
                          <a:pt x="1956549" y="-18751"/>
                          <a:pt x="1999360" y="18770"/>
                          <a:pt x="2248530" y="0"/>
                        </a:cubicBezTo>
                        <a:cubicBezTo>
                          <a:pt x="2497700" y="-18770"/>
                          <a:pt x="2614677" y="28757"/>
                          <a:pt x="2866258" y="0"/>
                        </a:cubicBezTo>
                        <a:cubicBezTo>
                          <a:pt x="3117839" y="-28757"/>
                          <a:pt x="3366796" y="-36633"/>
                          <a:pt x="3706368" y="0"/>
                        </a:cubicBezTo>
                        <a:cubicBezTo>
                          <a:pt x="3706686" y="12563"/>
                          <a:pt x="3705425" y="19101"/>
                          <a:pt x="3706368" y="26009"/>
                        </a:cubicBezTo>
                        <a:cubicBezTo>
                          <a:pt x="3457584" y="571"/>
                          <a:pt x="3333396" y="3454"/>
                          <a:pt x="3162767" y="26009"/>
                        </a:cubicBezTo>
                        <a:cubicBezTo>
                          <a:pt x="2992138" y="48564"/>
                          <a:pt x="2706133" y="39728"/>
                          <a:pt x="2582103" y="26009"/>
                        </a:cubicBezTo>
                        <a:cubicBezTo>
                          <a:pt x="2458073" y="12290"/>
                          <a:pt x="2095876" y="22193"/>
                          <a:pt x="1890248" y="26009"/>
                        </a:cubicBezTo>
                        <a:cubicBezTo>
                          <a:pt x="1684621" y="29825"/>
                          <a:pt x="1546299" y="23827"/>
                          <a:pt x="1309583" y="26009"/>
                        </a:cubicBezTo>
                        <a:cubicBezTo>
                          <a:pt x="1072868" y="28191"/>
                          <a:pt x="951698" y="34450"/>
                          <a:pt x="728919" y="26009"/>
                        </a:cubicBezTo>
                        <a:cubicBezTo>
                          <a:pt x="506140" y="17568"/>
                          <a:pt x="209622" y="23600"/>
                          <a:pt x="0" y="26009"/>
                        </a:cubicBezTo>
                        <a:cubicBezTo>
                          <a:pt x="833" y="14661"/>
                          <a:pt x="-1028" y="79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F06023D5-43EE-96CC-CEF3-FA73B7370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2752" y="4085900"/>
            <a:ext cx="4526494" cy="4722728"/>
          </a:xfrm>
        </p:spPr>
        <p:txBody>
          <a:bodyPr>
            <a:normAutofit/>
          </a:bodyPr>
          <a:lstStyle/>
          <a:p>
            <a:r>
              <a:rPr lang="en-US" altLang="it-IT" sz="2700"/>
              <a:t>A root kit is a component that uses stealth to maintain a persistent and undetectable presence on the machine</a:t>
            </a:r>
          </a:p>
          <a:p>
            <a:endParaRPr lang="en-US" altLang="it-IT" sz="2700"/>
          </a:p>
          <a:p>
            <a:r>
              <a:rPr lang="en-US" altLang="it-IT" sz="2700"/>
              <a:t>Symantec</a:t>
            </a:r>
          </a:p>
        </p:txBody>
      </p:sp>
      <p:pic>
        <p:nvPicPr>
          <p:cNvPr id="28676" name="Picture 28675" descr="CPU with binary numbers and blueprint">
            <a:extLst>
              <a:ext uri="{FF2B5EF4-FFF2-40B4-BE49-F238E27FC236}">
                <a16:creationId xmlns:a16="http://schemas.microsoft.com/office/drawing/2014/main" id="{A223672E-80A3-5A34-A8F2-2313391E5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93" r="25892" b="-1"/>
          <a:stretch/>
        </p:blipFill>
        <p:spPr>
          <a:xfrm>
            <a:off x="5665815" y="10"/>
            <a:ext cx="7337360" cy="97535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333333"/>
      </a:dk1>
      <a:lt1>
        <a:srgbClr val="BFBFB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A3A3A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Copperplate"/>
        <a:ea typeface="华文宋体"/>
        <a:cs typeface=""/>
      </a:majorFont>
      <a:minorFont>
        <a:latin typeface="Copperplate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itle &amp; Bullets - Left">
  <a:themeElements>
    <a:clrScheme name="">
      <a:dk1>
        <a:srgbClr val="3F3F3F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Copperplate"/>
        <a:ea typeface="华文宋体"/>
        <a:cs typeface=""/>
      </a:majorFont>
      <a:minorFont>
        <a:latin typeface="Palatino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Photo - Vertical">
  <a:themeElements>
    <a:clrScheme name="">
      <a:dk1>
        <a:srgbClr val="333333"/>
      </a:dk1>
      <a:lt1>
        <a:srgbClr val="BFBFB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A3A3A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Copperplate"/>
        <a:ea typeface="华文宋体"/>
        <a:cs typeface=""/>
      </a:majorFont>
      <a:minorFont>
        <a:latin typeface="Copperplate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Bullets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Copperplate"/>
        <a:ea typeface="华文宋体"/>
        <a:cs typeface=""/>
      </a:majorFont>
      <a:minorFont>
        <a:latin typeface="Palatino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Photo - Horizontal Alt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Alt">
      <a:majorFont>
        <a:latin typeface="Copperplate"/>
        <a:ea typeface="华文宋体"/>
        <a:cs typeface=""/>
      </a:majorFont>
      <a:minorFont>
        <a:latin typeface="Palatino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Photo - Horizontal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Photo - Vertical Alt">
  <a:themeElements>
    <a:clrScheme name="">
      <a:dk1>
        <a:srgbClr val="3F3F3F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Alt">
      <a:majorFont>
        <a:latin typeface="Copperplate"/>
        <a:ea typeface="华文宋体"/>
        <a:cs typeface=""/>
      </a:majorFont>
      <a:minorFont>
        <a:latin typeface="Palatino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Photo - Vertical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Photo - Panoramic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Panoramic">
      <a:majorFont>
        <a:latin typeface="Copperplate"/>
        <a:ea typeface="华文宋体"/>
        <a:cs typeface=""/>
      </a:majorFont>
      <a:minorFont>
        <a:latin typeface="Palatino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Photo - Panoram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Photo - Square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Square">
      <a:majorFont>
        <a:latin typeface="Copperplate"/>
        <a:ea typeface="华文宋体"/>
        <a:cs typeface=""/>
      </a:majorFont>
      <a:minorFont>
        <a:latin typeface="Palatino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Photo - Squa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Photo - Big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Big">
      <a:majorFont>
        <a:latin typeface="Copperplate"/>
        <a:ea typeface="华文宋体"/>
        <a:cs typeface=""/>
      </a:majorFont>
      <a:minorFont>
        <a:latin typeface="Palatino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Photo - B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itle &amp; Bullets - Right">
  <a:themeElements>
    <a:clrScheme name="">
      <a:dk1>
        <a:srgbClr val="3F3F3F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Copperplate"/>
        <a:ea typeface="华文宋体"/>
        <a:cs typeface=""/>
      </a:majorFont>
      <a:minorFont>
        <a:latin typeface="Palatino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3F3F3F"/>
      </a:dk1>
      <a:lt1>
        <a:srgbClr val="FFFFFF"/>
      </a:lt1>
      <a:dk2>
        <a:srgbClr val="000000"/>
      </a:dk2>
      <a:lt2>
        <a:srgbClr val="FFFFFF"/>
      </a:lt2>
      <a:accent1>
        <a:srgbClr val="200063"/>
      </a:accent1>
      <a:accent2>
        <a:srgbClr val="333399"/>
      </a:accent2>
      <a:accent3>
        <a:srgbClr val="FFFFFF"/>
      </a:accent3>
      <a:accent4>
        <a:srgbClr val="343434"/>
      </a:accent4>
      <a:accent5>
        <a:srgbClr val="ABAAB7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opperplate"/>
        <a:ea typeface="华文宋体"/>
        <a:cs typeface=""/>
      </a:majorFont>
      <a:minorFont>
        <a:latin typeface="Palatino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, Bullets &amp; Photo">
  <a:themeElements>
    <a:clrScheme name="">
      <a:dk1>
        <a:srgbClr val="3F3F3F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Copperplate"/>
        <a:ea typeface="华文宋体"/>
        <a:cs typeface=""/>
      </a:majorFont>
      <a:minorFont>
        <a:latin typeface="Palatino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&amp; Bullets - 2 Column">
  <a:themeElements>
    <a:clrScheme name="">
      <a:dk1>
        <a:srgbClr val="3F3F3F"/>
      </a:dk1>
      <a:lt1>
        <a:srgbClr val="FFFFFF"/>
      </a:lt1>
      <a:dk2>
        <a:srgbClr val="000000"/>
      </a:dk2>
      <a:lt2>
        <a:srgbClr val="FFFFFF"/>
      </a:lt2>
      <a:accent1>
        <a:srgbClr val="FAF087"/>
      </a:accent1>
      <a:accent2>
        <a:srgbClr val="333399"/>
      </a:accent2>
      <a:accent3>
        <a:srgbClr val="FFFFFF"/>
      </a:accent3>
      <a:accent4>
        <a:srgbClr val="343434"/>
      </a:accent4>
      <a:accent5>
        <a:srgbClr val="FCF6C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Copperplate"/>
        <a:ea typeface="华文宋体"/>
        <a:cs typeface=""/>
      </a:majorFont>
      <a:minorFont>
        <a:latin typeface="Palatino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tle - Center">
  <a:themeElements>
    <a:clrScheme name="">
      <a:dk1>
        <a:srgbClr val="333333"/>
      </a:dk1>
      <a:lt1>
        <a:srgbClr val="BFBFB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A3A3A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Copperplate"/>
        <a:ea typeface="华文宋体"/>
        <a:cs typeface=""/>
      </a:majorFont>
      <a:minorFont>
        <a:latin typeface="Copperplate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lank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343434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Copperplate"/>
        <a:ea typeface="华文宋体"/>
        <a:cs typeface=""/>
      </a:majorFont>
      <a:minorFont>
        <a:latin typeface="Palatino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hoto - Vertical Left">
  <a:themeElements>
    <a:clrScheme name="">
      <a:dk1>
        <a:srgbClr val="333333"/>
      </a:dk1>
      <a:lt1>
        <a:srgbClr val="BFBFB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A3A3A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Left">
      <a:majorFont>
        <a:latin typeface="Copperplate"/>
        <a:ea typeface="华文宋体"/>
        <a:cs typeface=""/>
      </a:majorFont>
      <a:minorFont>
        <a:latin typeface="Copperplate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Photo - Vertical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itle - Top">
  <a:themeElements>
    <a:clrScheme name="">
      <a:dk1>
        <a:srgbClr val="3F3F3F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pperplate"/>
        <a:ea typeface="华文宋体"/>
        <a:cs typeface=""/>
      </a:majorFont>
      <a:minorFont>
        <a:latin typeface="Palatino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Photo - Horizontal">
  <a:themeElements>
    <a:clrScheme name="">
      <a:dk1>
        <a:srgbClr val="333333"/>
      </a:dk1>
      <a:lt1>
        <a:srgbClr val="BFBFB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A3A3A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Copperplate"/>
        <a:ea typeface="华文宋体"/>
        <a:cs typeface=""/>
      </a:majorFont>
      <a:minorFont>
        <a:latin typeface="Copperplate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40404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4000" b="0" i="0" u="none" strike="noStrike" cap="none" normalizeH="0" baseline="0" smtClean="0">
            <a:ln>
              <a:noFill/>
            </a:ln>
            <a:solidFill>
              <a:srgbClr val="3F3F3F"/>
            </a:solidFill>
            <a:effectLst/>
            <a:latin typeface="Palatino" pitchFamily="2" charset="77"/>
            <a:ea typeface="华文宋体" panose="02010600040101010101" pitchFamily="2" charset="-122"/>
            <a:sym typeface="Palatino" pitchFamily="2" charset="77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2120</Words>
  <Characters>0</Characters>
  <Application>Microsoft Macintosh PowerPoint</Application>
  <PresentationFormat>Personalizzato</PresentationFormat>
  <Lines>0</Lines>
  <Paragraphs>518</Paragraphs>
  <Slides>84</Slides>
  <Notes>9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18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84</vt:i4>
      </vt:variant>
    </vt:vector>
  </HeadingPairs>
  <TitlesOfParts>
    <vt:vector size="118" baseType="lpstr">
      <vt:lpstr>Palatino</vt:lpstr>
      <vt:lpstr>华文宋体</vt:lpstr>
      <vt:lpstr>Copperplate</vt:lpstr>
      <vt:lpstr>Marker Felt</vt:lpstr>
      <vt:lpstr>Zapf Dingbats</vt:lpstr>
      <vt:lpstr>Helvetica</vt:lpstr>
      <vt:lpstr>Wingdings</vt:lpstr>
      <vt:lpstr>Tahoma Bold</vt:lpstr>
      <vt:lpstr>Arial</vt:lpstr>
      <vt:lpstr>华文细黑</vt:lpstr>
      <vt:lpstr>Arial Italic</vt:lpstr>
      <vt:lpstr>Symbol</vt:lpstr>
      <vt:lpstr>Arial Bold</vt:lpstr>
      <vt:lpstr>Tahoma</vt:lpstr>
      <vt:lpstr>Lucida Grande</vt:lpstr>
      <vt:lpstr>Title &amp; Subtitle</vt:lpstr>
      <vt:lpstr>Title &amp; Bullets</vt:lpstr>
      <vt:lpstr>Title, Bullets &amp; Photo</vt:lpstr>
      <vt:lpstr>Title &amp; Bullets - 2 Column</vt:lpstr>
      <vt:lpstr>Title - Center</vt:lpstr>
      <vt:lpstr>Blank</vt:lpstr>
      <vt:lpstr>Photo - Vertical Left</vt:lpstr>
      <vt:lpstr>Title - Top</vt:lpstr>
      <vt:lpstr>Photo - Horizontal</vt:lpstr>
      <vt:lpstr>Title &amp; Bullets - Left</vt:lpstr>
      <vt:lpstr>Photo - Vertical</vt:lpstr>
      <vt:lpstr>Bullets</vt:lpstr>
      <vt:lpstr>Photo - Horizontal Alt</vt:lpstr>
      <vt:lpstr>Photo - Vertical Alt</vt:lpstr>
      <vt:lpstr>Photo - Panoramic</vt:lpstr>
      <vt:lpstr>Photo - Square</vt:lpstr>
      <vt:lpstr>Photo - Big</vt:lpstr>
      <vt:lpstr>Title &amp; Bullets - Right</vt:lpstr>
      <vt:lpstr>Microsoft Graph Chart</vt:lpstr>
      <vt:lpstr>Malware</vt:lpstr>
      <vt:lpstr>Detection </vt:lpstr>
      <vt:lpstr>What is a malware ?</vt:lpstr>
      <vt:lpstr>What is its PURPOSE ?</vt:lpstr>
      <vt:lpstr>The Malware Zoo</vt:lpstr>
      <vt:lpstr>What is a Virus ?</vt:lpstr>
      <vt:lpstr>Some Virus Type</vt:lpstr>
      <vt:lpstr>What is a trojan</vt:lpstr>
      <vt:lpstr>What is rootkit </vt:lpstr>
      <vt:lpstr>What is a worm</vt:lpstr>
      <vt:lpstr>History</vt:lpstr>
      <vt:lpstr>Malware Repartition</vt:lpstr>
      <vt:lpstr>Infection methods</vt:lpstr>
      <vt:lpstr>Outline</vt:lpstr>
      <vt:lpstr>What to Infect</vt:lpstr>
      <vt:lpstr>Overwriting malware</vt:lpstr>
      <vt:lpstr>prepending malware</vt:lpstr>
      <vt:lpstr>appending malware</vt:lpstr>
      <vt:lpstr>Cavity malware</vt:lpstr>
      <vt:lpstr>Multi-Cavity malware</vt:lpstr>
      <vt:lpstr>Packers</vt:lpstr>
      <vt:lpstr>Packer functionalities</vt:lpstr>
      <vt:lpstr>Auto start</vt:lpstr>
      <vt:lpstr>Auto start cont.</vt:lpstr>
      <vt:lpstr>Unix autostart</vt:lpstr>
      <vt:lpstr>Macro virus</vt:lpstr>
      <vt:lpstr>Document based malware</vt:lpstr>
      <vt:lpstr>Userland root kit</vt:lpstr>
      <vt:lpstr>Subverting the Kernel</vt:lpstr>
      <vt:lpstr>Kernel rootkit</vt:lpstr>
      <vt:lpstr>Subverting techniques</vt:lpstr>
      <vt:lpstr>Windows Kernel</vt:lpstr>
      <vt:lpstr>Kernel Device driver</vt:lpstr>
      <vt:lpstr>MBR/Bootkit</vt:lpstr>
      <vt:lpstr>Presentazione standard di PowerPoint</vt:lpstr>
      <vt:lpstr>Vboot</vt:lpstr>
      <vt:lpstr>Hypervisor rootkit</vt:lpstr>
      <vt:lpstr>Hypervisor rootkit</vt:lpstr>
      <vt:lpstr>Propagation Vector</vt:lpstr>
      <vt:lpstr>Outline</vt:lpstr>
      <vt:lpstr>Shared folder</vt:lpstr>
      <vt:lpstr>Phishing</vt:lpstr>
      <vt:lpstr>Fake codec</vt:lpstr>
      <vt:lpstr>Fake antivirus</vt:lpstr>
      <vt:lpstr>Hijack you browser</vt:lpstr>
      <vt:lpstr>Fake page !</vt:lpstr>
      <vt:lpstr>Backdoor</vt:lpstr>
      <vt:lpstr>Basic</vt:lpstr>
      <vt:lpstr>Reverse</vt:lpstr>
      <vt:lpstr>covert</vt:lpstr>
      <vt:lpstr>Rendez vous backdoor</vt:lpstr>
      <vt:lpstr>Bestiary</vt:lpstr>
      <vt:lpstr>Outline</vt:lpstr>
      <vt:lpstr>Adware</vt:lpstr>
      <vt:lpstr>BackOrifice</vt:lpstr>
      <vt:lpstr>Netbus</vt:lpstr>
      <vt:lpstr>Symantec pcAnywhere</vt:lpstr>
      <vt:lpstr>Browser Toolbar ...</vt:lpstr>
      <vt:lpstr>Toolbar again</vt:lpstr>
      <vt:lpstr>Ransomware</vt:lpstr>
      <vt:lpstr>Detection</vt:lpstr>
      <vt:lpstr>Outline</vt:lpstr>
      <vt:lpstr>Anti-virus</vt:lpstr>
      <vt:lpstr>Impossibility result</vt:lpstr>
      <vt:lpstr>Impossibility result</vt:lpstr>
      <vt:lpstr>Virus signature </vt:lpstr>
      <vt:lpstr>Heuristics</vt:lpstr>
      <vt:lpstr>Checksum</vt:lpstr>
      <vt:lpstr>Sandbox analysis</vt:lpstr>
      <vt:lpstr>Dealing with Packer </vt:lpstr>
      <vt:lpstr>Worms</vt:lpstr>
      <vt:lpstr>Outline</vt:lpstr>
      <vt:lpstr>Worm</vt:lpstr>
      <vt:lpstr>Some historical worms of note</vt:lpstr>
      <vt:lpstr>Measuring activity: network telescope</vt:lpstr>
      <vt:lpstr>Nimda</vt:lpstr>
      <vt:lpstr>Presentazione standard di PowerPoint</vt:lpstr>
      <vt:lpstr>How do worms propagate?</vt:lpstr>
      <vt:lpstr>Worm Detection and Defense</vt:lpstr>
      <vt:lpstr>Signature inference</vt:lpstr>
      <vt:lpstr>Signature inference</vt:lpstr>
      <vt:lpstr>Content sifting</vt:lpstr>
      <vt:lpstr>Observation: High-prevalence strings are rare</vt:lpstr>
      <vt:lpstr>Challenges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Malware</dc:title>
  <dc:subject/>
  <dc:creator/>
  <cp:keywords/>
  <dc:description/>
  <cp:lastModifiedBy>ernesto damiani</cp:lastModifiedBy>
  <cp:revision>1</cp:revision>
  <dcterms:modified xsi:type="dcterms:W3CDTF">2023-05-05T06:13:48Z</dcterms:modified>
</cp:coreProperties>
</file>