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07" r:id="rId3"/>
    <p:sldId id="280" r:id="rId4"/>
    <p:sldId id="281" r:id="rId5"/>
    <p:sldId id="284" r:id="rId6"/>
    <p:sldId id="282" r:id="rId7"/>
    <p:sldId id="283" r:id="rId8"/>
    <p:sldId id="285" r:id="rId9"/>
    <p:sldId id="261" r:id="rId10"/>
    <p:sldId id="279"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7" r:id="rId26"/>
    <p:sldId id="276" r:id="rId27"/>
    <p:sldId id="278" r:id="rId28"/>
    <p:sldId id="257" r:id="rId29"/>
    <p:sldId id="258" r:id="rId30"/>
    <p:sldId id="259" r:id="rId31"/>
    <p:sldId id="286" r:id="rId32"/>
    <p:sldId id="260" r:id="rId33"/>
    <p:sldId id="287" r:id="rId34"/>
    <p:sldId id="294" r:id="rId35"/>
    <p:sldId id="288" r:id="rId36"/>
    <p:sldId id="289" r:id="rId37"/>
    <p:sldId id="290" r:id="rId38"/>
    <p:sldId id="291" r:id="rId39"/>
    <p:sldId id="292" r:id="rId40"/>
    <p:sldId id="293"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286"/>
  </p:normalViewPr>
  <p:slideViewPr>
    <p:cSldViewPr snapToGrid="0">
      <p:cViewPr varScale="1">
        <p:scale>
          <a:sx n="127" d="100"/>
          <a:sy n="127" d="100"/>
        </p:scale>
        <p:origin x="23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6D9BA809-18C3-4897-8A9B-98E024D0ABE0}"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65FA45BF-E750-48B9-B32C-9FFADBC6F120}">
      <dgm:prSet/>
      <dgm:spPr/>
      <dgm:t>
        <a:bodyPr/>
        <a:lstStyle/>
        <a:p>
          <a:r>
            <a:rPr lang="it-IT"/>
            <a:t>The simplest form of API authentication is HTTP basic authentication, in which the consumer includes their username and password in a header or the body of a request. </a:t>
          </a:r>
          <a:endParaRPr lang="en-US"/>
        </a:p>
      </dgm:t>
    </dgm:pt>
    <dgm:pt modelId="{D9E5C784-2061-4D4A-AD74-7817F078A965}" type="parTrans" cxnId="{E7240698-3502-4BAC-9FD0-18EDBE76FF16}">
      <dgm:prSet/>
      <dgm:spPr/>
      <dgm:t>
        <a:bodyPr/>
        <a:lstStyle/>
        <a:p>
          <a:endParaRPr lang="en-US"/>
        </a:p>
      </dgm:t>
    </dgm:pt>
    <dgm:pt modelId="{C780C0A8-8641-4608-AF11-F9DD6CDAF311}" type="sibTrans" cxnId="{E7240698-3502-4BAC-9FD0-18EDBE76FF16}">
      <dgm:prSet/>
      <dgm:spPr/>
      <dgm:t>
        <a:bodyPr/>
        <a:lstStyle/>
        <a:p>
          <a:endParaRPr lang="en-US"/>
        </a:p>
      </dgm:t>
    </dgm:pt>
    <dgm:pt modelId="{9D0D6ADD-1775-47DD-91C2-58D3263F504D}">
      <dgm:prSet/>
      <dgm:spPr/>
      <dgm:t>
        <a:bodyPr/>
        <a:lstStyle/>
        <a:p>
          <a:r>
            <a:rPr lang="it-IT"/>
            <a:t>The API could either pass the username and password to the provider in plaintext, like username:password, or it could encode the credentials using base64 to save space (for example, as dXNlcm5hbWU6cGFzc3dvcmQK).</a:t>
          </a:r>
          <a:endParaRPr lang="en-US"/>
        </a:p>
      </dgm:t>
    </dgm:pt>
    <dgm:pt modelId="{7D9E7E82-E604-4396-A1A9-10AC6CD10B75}" type="parTrans" cxnId="{8A264D85-2B04-4690-A869-81C6F811B362}">
      <dgm:prSet/>
      <dgm:spPr/>
      <dgm:t>
        <a:bodyPr/>
        <a:lstStyle/>
        <a:p>
          <a:endParaRPr lang="en-US"/>
        </a:p>
      </dgm:t>
    </dgm:pt>
    <dgm:pt modelId="{AE5BB48A-CD43-4B83-A725-144706E1D2EA}" type="sibTrans" cxnId="{8A264D85-2B04-4690-A869-81C6F811B362}">
      <dgm:prSet/>
      <dgm:spPr/>
      <dgm:t>
        <a:bodyPr/>
        <a:lstStyle/>
        <a:p>
          <a:endParaRPr lang="en-US"/>
        </a:p>
      </dgm:t>
    </dgm:pt>
    <dgm:pt modelId="{DA22D0EE-3AA9-8146-B1A5-CCE36B8376F8}" type="pres">
      <dgm:prSet presAssocID="{6D9BA809-18C3-4897-8A9B-98E024D0ABE0}" presName="hierChild1" presStyleCnt="0">
        <dgm:presLayoutVars>
          <dgm:chPref val="1"/>
          <dgm:dir/>
          <dgm:animOne val="branch"/>
          <dgm:animLvl val="lvl"/>
          <dgm:resizeHandles/>
        </dgm:presLayoutVars>
      </dgm:prSet>
      <dgm:spPr/>
    </dgm:pt>
    <dgm:pt modelId="{FCDEA056-874C-C84F-B599-D9F79A75CCE6}" type="pres">
      <dgm:prSet presAssocID="{65FA45BF-E750-48B9-B32C-9FFADBC6F120}" presName="hierRoot1" presStyleCnt="0"/>
      <dgm:spPr/>
    </dgm:pt>
    <dgm:pt modelId="{B69169F8-8476-D54C-B8B4-9FF4BF83E4B1}" type="pres">
      <dgm:prSet presAssocID="{65FA45BF-E750-48B9-B32C-9FFADBC6F120}" presName="composite" presStyleCnt="0"/>
      <dgm:spPr/>
    </dgm:pt>
    <dgm:pt modelId="{D608C7ED-56E0-C847-BA47-F96036072486}" type="pres">
      <dgm:prSet presAssocID="{65FA45BF-E750-48B9-B32C-9FFADBC6F120}" presName="background" presStyleLbl="node0" presStyleIdx="0" presStyleCnt="2"/>
      <dgm:spPr/>
    </dgm:pt>
    <dgm:pt modelId="{4A184792-80F7-FB47-A34F-FC5D9FB8FDD7}" type="pres">
      <dgm:prSet presAssocID="{65FA45BF-E750-48B9-B32C-9FFADBC6F120}" presName="text" presStyleLbl="fgAcc0" presStyleIdx="0" presStyleCnt="2">
        <dgm:presLayoutVars>
          <dgm:chPref val="3"/>
        </dgm:presLayoutVars>
      </dgm:prSet>
      <dgm:spPr/>
    </dgm:pt>
    <dgm:pt modelId="{030AE3AE-3907-1442-8600-31B0944F48B1}" type="pres">
      <dgm:prSet presAssocID="{65FA45BF-E750-48B9-B32C-9FFADBC6F120}" presName="hierChild2" presStyleCnt="0"/>
      <dgm:spPr/>
    </dgm:pt>
    <dgm:pt modelId="{40170D23-B112-6F44-B438-C3F2E14FE5EA}" type="pres">
      <dgm:prSet presAssocID="{9D0D6ADD-1775-47DD-91C2-58D3263F504D}" presName="hierRoot1" presStyleCnt="0"/>
      <dgm:spPr/>
    </dgm:pt>
    <dgm:pt modelId="{ADFF0B87-5B32-6042-84E7-7B93F5D64DF5}" type="pres">
      <dgm:prSet presAssocID="{9D0D6ADD-1775-47DD-91C2-58D3263F504D}" presName="composite" presStyleCnt="0"/>
      <dgm:spPr/>
    </dgm:pt>
    <dgm:pt modelId="{0FAEB1B7-F5C7-7D4C-9224-F8DB9F2F5D2B}" type="pres">
      <dgm:prSet presAssocID="{9D0D6ADD-1775-47DD-91C2-58D3263F504D}" presName="background" presStyleLbl="node0" presStyleIdx="1" presStyleCnt="2"/>
      <dgm:spPr/>
    </dgm:pt>
    <dgm:pt modelId="{86EE23E2-723B-8F4E-A8D1-8B5FDC2A9F29}" type="pres">
      <dgm:prSet presAssocID="{9D0D6ADD-1775-47DD-91C2-58D3263F504D}" presName="text" presStyleLbl="fgAcc0" presStyleIdx="1" presStyleCnt="2">
        <dgm:presLayoutVars>
          <dgm:chPref val="3"/>
        </dgm:presLayoutVars>
      </dgm:prSet>
      <dgm:spPr/>
    </dgm:pt>
    <dgm:pt modelId="{024521B6-4ACF-F84B-87DE-A9F42A30A552}" type="pres">
      <dgm:prSet presAssocID="{9D0D6ADD-1775-47DD-91C2-58D3263F504D}" presName="hierChild2" presStyleCnt="0"/>
      <dgm:spPr/>
    </dgm:pt>
  </dgm:ptLst>
  <dgm:cxnLst>
    <dgm:cxn modelId="{A7E9F707-8B14-0649-B73E-3F7163ABDF35}" type="presOf" srcId="{9D0D6ADD-1775-47DD-91C2-58D3263F504D}" destId="{86EE23E2-723B-8F4E-A8D1-8B5FDC2A9F29}" srcOrd="0" destOrd="0" presId="urn:microsoft.com/office/officeart/2005/8/layout/hierarchy1"/>
    <dgm:cxn modelId="{ECB07559-7B4D-3743-B633-7D6001C398D0}" type="presOf" srcId="{6D9BA809-18C3-4897-8A9B-98E024D0ABE0}" destId="{DA22D0EE-3AA9-8146-B1A5-CCE36B8376F8}" srcOrd="0" destOrd="0" presId="urn:microsoft.com/office/officeart/2005/8/layout/hierarchy1"/>
    <dgm:cxn modelId="{8A264D85-2B04-4690-A869-81C6F811B362}" srcId="{6D9BA809-18C3-4897-8A9B-98E024D0ABE0}" destId="{9D0D6ADD-1775-47DD-91C2-58D3263F504D}" srcOrd="1" destOrd="0" parTransId="{7D9E7E82-E604-4396-A1A9-10AC6CD10B75}" sibTransId="{AE5BB48A-CD43-4B83-A725-144706E1D2EA}"/>
    <dgm:cxn modelId="{E7240698-3502-4BAC-9FD0-18EDBE76FF16}" srcId="{6D9BA809-18C3-4897-8A9B-98E024D0ABE0}" destId="{65FA45BF-E750-48B9-B32C-9FFADBC6F120}" srcOrd="0" destOrd="0" parTransId="{D9E5C784-2061-4D4A-AD74-7817F078A965}" sibTransId="{C780C0A8-8641-4608-AF11-F9DD6CDAF311}"/>
    <dgm:cxn modelId="{17B67FEF-4476-1644-A873-8099A9259FCE}" type="presOf" srcId="{65FA45BF-E750-48B9-B32C-9FFADBC6F120}" destId="{4A184792-80F7-FB47-A34F-FC5D9FB8FDD7}" srcOrd="0" destOrd="0" presId="urn:microsoft.com/office/officeart/2005/8/layout/hierarchy1"/>
    <dgm:cxn modelId="{7141B8ED-777A-4640-B0D4-35B490590E63}" type="presParOf" srcId="{DA22D0EE-3AA9-8146-B1A5-CCE36B8376F8}" destId="{FCDEA056-874C-C84F-B599-D9F79A75CCE6}" srcOrd="0" destOrd="0" presId="urn:microsoft.com/office/officeart/2005/8/layout/hierarchy1"/>
    <dgm:cxn modelId="{5D3C0665-0432-814E-908E-7B16C156EB59}" type="presParOf" srcId="{FCDEA056-874C-C84F-B599-D9F79A75CCE6}" destId="{B69169F8-8476-D54C-B8B4-9FF4BF83E4B1}" srcOrd="0" destOrd="0" presId="urn:microsoft.com/office/officeart/2005/8/layout/hierarchy1"/>
    <dgm:cxn modelId="{45486930-566B-C745-80DE-FFA17509CF8C}" type="presParOf" srcId="{B69169F8-8476-D54C-B8B4-9FF4BF83E4B1}" destId="{D608C7ED-56E0-C847-BA47-F96036072486}" srcOrd="0" destOrd="0" presId="urn:microsoft.com/office/officeart/2005/8/layout/hierarchy1"/>
    <dgm:cxn modelId="{2A5F4A29-F9D3-9E46-8B63-33AFD1EC4DEE}" type="presParOf" srcId="{B69169F8-8476-D54C-B8B4-9FF4BF83E4B1}" destId="{4A184792-80F7-FB47-A34F-FC5D9FB8FDD7}" srcOrd="1" destOrd="0" presId="urn:microsoft.com/office/officeart/2005/8/layout/hierarchy1"/>
    <dgm:cxn modelId="{EB2809BB-2B2F-7842-A7B3-645F3EDB1D6C}" type="presParOf" srcId="{FCDEA056-874C-C84F-B599-D9F79A75CCE6}" destId="{030AE3AE-3907-1442-8600-31B0944F48B1}" srcOrd="1" destOrd="0" presId="urn:microsoft.com/office/officeart/2005/8/layout/hierarchy1"/>
    <dgm:cxn modelId="{011590A5-76E8-CC44-BA36-CE641ECE8B09}" type="presParOf" srcId="{DA22D0EE-3AA9-8146-B1A5-CCE36B8376F8}" destId="{40170D23-B112-6F44-B438-C3F2E14FE5EA}" srcOrd="1" destOrd="0" presId="urn:microsoft.com/office/officeart/2005/8/layout/hierarchy1"/>
    <dgm:cxn modelId="{A337B065-F127-7D45-B2DE-5A3D434FC71C}" type="presParOf" srcId="{40170D23-B112-6F44-B438-C3F2E14FE5EA}" destId="{ADFF0B87-5B32-6042-84E7-7B93F5D64DF5}" srcOrd="0" destOrd="0" presId="urn:microsoft.com/office/officeart/2005/8/layout/hierarchy1"/>
    <dgm:cxn modelId="{C8A85C35-948B-B643-B6E2-926B0222AF6C}" type="presParOf" srcId="{ADFF0B87-5B32-6042-84E7-7B93F5D64DF5}" destId="{0FAEB1B7-F5C7-7D4C-9224-F8DB9F2F5D2B}" srcOrd="0" destOrd="0" presId="urn:microsoft.com/office/officeart/2005/8/layout/hierarchy1"/>
    <dgm:cxn modelId="{EE0CB161-133C-4749-A961-48AE4BA1E1C1}" type="presParOf" srcId="{ADFF0B87-5B32-6042-84E7-7B93F5D64DF5}" destId="{86EE23E2-723B-8F4E-A8D1-8B5FDC2A9F29}" srcOrd="1" destOrd="0" presId="urn:microsoft.com/office/officeart/2005/8/layout/hierarchy1"/>
    <dgm:cxn modelId="{4E87CE4F-AE8F-A845-9D1A-C00683D5A543}" type="presParOf" srcId="{40170D23-B112-6F44-B438-C3F2E14FE5EA}" destId="{024521B6-4ACF-F84B-87DE-A9F42A30A5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71DBD3F-311E-47BE-B0EA-256CCE4E9121}"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005F479-1D21-4A42-912E-791BB343853C}">
      <dgm:prSet/>
      <dgm:spPr/>
      <dgm:t>
        <a:bodyPr/>
        <a:lstStyle/>
        <a:p>
          <a:r>
            <a:rPr lang="it-IT"/>
            <a:t>Token handling could be the storage of tokens, the method of transmitting tokens across  the network, the presence of hardcoded tokens, and so on. </a:t>
          </a:r>
          <a:endParaRPr lang="en-US"/>
        </a:p>
      </dgm:t>
    </dgm:pt>
    <dgm:pt modelId="{EA646D4D-9C3C-4FFC-9F93-9927B8DB9B0F}" type="parTrans" cxnId="{CAFD3A1C-F61F-4A8E-88A2-B7FA356D19BF}">
      <dgm:prSet/>
      <dgm:spPr/>
      <dgm:t>
        <a:bodyPr/>
        <a:lstStyle/>
        <a:p>
          <a:endParaRPr lang="en-US"/>
        </a:p>
      </dgm:t>
    </dgm:pt>
    <dgm:pt modelId="{F23BFBDD-8BFF-41C7-908C-7D438D78973D}" type="sibTrans" cxnId="{CAFD3A1C-F61F-4A8E-88A2-B7FA356D19BF}">
      <dgm:prSet/>
      <dgm:spPr/>
      <dgm:t>
        <a:bodyPr/>
        <a:lstStyle/>
        <a:p>
          <a:endParaRPr lang="en-US"/>
        </a:p>
      </dgm:t>
    </dgm:pt>
    <dgm:pt modelId="{CAEEB7D2-13E4-48F5-94BC-B5995D3C3338}">
      <dgm:prSet/>
      <dgm:spPr/>
      <dgm:t>
        <a:bodyPr/>
        <a:lstStyle/>
        <a:p>
          <a:r>
            <a:rPr lang="it-IT"/>
            <a:t>Attackers might be able to detect hardcoded tokens in JavaScript source files or capture them analyzing a web application. </a:t>
          </a:r>
          <a:endParaRPr lang="en-US"/>
        </a:p>
      </dgm:t>
    </dgm:pt>
    <dgm:pt modelId="{43880E8D-C042-4185-90E1-3EED42EB267F}" type="parTrans" cxnId="{0966A442-C1E6-4AB4-8789-145B2D4CEE91}">
      <dgm:prSet/>
      <dgm:spPr/>
      <dgm:t>
        <a:bodyPr/>
        <a:lstStyle/>
        <a:p>
          <a:endParaRPr lang="en-US"/>
        </a:p>
      </dgm:t>
    </dgm:pt>
    <dgm:pt modelId="{47D9EE8B-1334-4734-8AD6-17342FC9C4C5}" type="sibTrans" cxnId="{0966A442-C1E6-4AB4-8789-145B2D4CEE91}">
      <dgm:prSet/>
      <dgm:spPr/>
      <dgm:t>
        <a:bodyPr/>
        <a:lstStyle/>
        <a:p>
          <a:endParaRPr lang="en-US"/>
        </a:p>
      </dgm:t>
    </dgm:pt>
    <dgm:pt modelId="{833CB394-156A-47B8-8A0A-3A3B89C5BFC5}">
      <dgm:prSet/>
      <dgm:spPr/>
      <dgm:t>
        <a:bodyPr/>
        <a:lstStyle/>
        <a:p>
          <a:r>
            <a:rPr lang="it-IT"/>
            <a:t>Once captured a token, the attacker can use it to gain access to previously hidden endpoints or to bypass detection. </a:t>
          </a:r>
          <a:endParaRPr lang="en-US"/>
        </a:p>
      </dgm:t>
    </dgm:pt>
    <dgm:pt modelId="{3E1B1107-9B58-4D2F-BC06-691553755297}" type="parTrans" cxnId="{4D0B68DD-C844-4C0D-B7D2-FAF0E7129402}">
      <dgm:prSet/>
      <dgm:spPr/>
      <dgm:t>
        <a:bodyPr/>
        <a:lstStyle/>
        <a:p>
          <a:endParaRPr lang="en-US"/>
        </a:p>
      </dgm:t>
    </dgm:pt>
    <dgm:pt modelId="{242809E1-EE72-47A3-9426-9E4E54CD1913}" type="sibTrans" cxnId="{4D0B68DD-C844-4C0D-B7D2-FAF0E7129402}">
      <dgm:prSet/>
      <dgm:spPr/>
      <dgm:t>
        <a:bodyPr/>
        <a:lstStyle/>
        <a:p>
          <a:endParaRPr lang="en-US"/>
        </a:p>
      </dgm:t>
    </dgm:pt>
    <dgm:pt modelId="{D93F6A57-3CA5-4810-8E52-F1A70E571E7B}">
      <dgm:prSet/>
      <dgm:spPr/>
      <dgm:t>
        <a:bodyPr/>
        <a:lstStyle/>
        <a:p>
          <a:r>
            <a:rPr lang="it-IT"/>
            <a:t>If an API provider attributes an identity to a token, we would then take on the identity by hijacking the stolen token.</a:t>
          </a:r>
          <a:endParaRPr lang="en-US"/>
        </a:p>
      </dgm:t>
    </dgm:pt>
    <dgm:pt modelId="{2312F37B-14DC-4762-9333-BCE51F8ED224}" type="parTrans" cxnId="{361A9365-88C9-45C9-8346-03701B527587}">
      <dgm:prSet/>
      <dgm:spPr/>
      <dgm:t>
        <a:bodyPr/>
        <a:lstStyle/>
        <a:p>
          <a:endParaRPr lang="en-US"/>
        </a:p>
      </dgm:t>
    </dgm:pt>
    <dgm:pt modelId="{46AB1E9A-ED6C-4F84-A4B2-93F9DA9D2B81}" type="sibTrans" cxnId="{361A9365-88C9-45C9-8346-03701B527587}">
      <dgm:prSet/>
      <dgm:spPr/>
      <dgm:t>
        <a:bodyPr/>
        <a:lstStyle/>
        <a:p>
          <a:endParaRPr lang="en-US"/>
        </a:p>
      </dgm:t>
    </dgm:pt>
    <dgm:pt modelId="{434B59C8-2355-564F-84FB-C2238C28AFBF}" type="pres">
      <dgm:prSet presAssocID="{471DBD3F-311E-47BE-B0EA-256CCE4E9121}" presName="linear" presStyleCnt="0">
        <dgm:presLayoutVars>
          <dgm:animLvl val="lvl"/>
          <dgm:resizeHandles val="exact"/>
        </dgm:presLayoutVars>
      </dgm:prSet>
      <dgm:spPr/>
    </dgm:pt>
    <dgm:pt modelId="{3850D974-F117-6E48-BF63-CBB49F4C43EA}" type="pres">
      <dgm:prSet presAssocID="{B005F479-1D21-4A42-912E-791BB343853C}" presName="parentText" presStyleLbl="node1" presStyleIdx="0" presStyleCnt="4">
        <dgm:presLayoutVars>
          <dgm:chMax val="0"/>
          <dgm:bulletEnabled val="1"/>
        </dgm:presLayoutVars>
      </dgm:prSet>
      <dgm:spPr/>
    </dgm:pt>
    <dgm:pt modelId="{5AD3B783-1EDF-D043-A455-BF2644067274}" type="pres">
      <dgm:prSet presAssocID="{F23BFBDD-8BFF-41C7-908C-7D438D78973D}" presName="spacer" presStyleCnt="0"/>
      <dgm:spPr/>
    </dgm:pt>
    <dgm:pt modelId="{A0AE6FF5-0564-FE49-A959-494EC0B5DB16}" type="pres">
      <dgm:prSet presAssocID="{CAEEB7D2-13E4-48F5-94BC-B5995D3C3338}" presName="parentText" presStyleLbl="node1" presStyleIdx="1" presStyleCnt="4">
        <dgm:presLayoutVars>
          <dgm:chMax val="0"/>
          <dgm:bulletEnabled val="1"/>
        </dgm:presLayoutVars>
      </dgm:prSet>
      <dgm:spPr/>
    </dgm:pt>
    <dgm:pt modelId="{003C0DAA-276B-E940-A487-FCBB04187DDD}" type="pres">
      <dgm:prSet presAssocID="{47D9EE8B-1334-4734-8AD6-17342FC9C4C5}" presName="spacer" presStyleCnt="0"/>
      <dgm:spPr/>
    </dgm:pt>
    <dgm:pt modelId="{0DC156AB-81CE-634E-B050-1200973D4600}" type="pres">
      <dgm:prSet presAssocID="{833CB394-156A-47B8-8A0A-3A3B89C5BFC5}" presName="parentText" presStyleLbl="node1" presStyleIdx="2" presStyleCnt="4">
        <dgm:presLayoutVars>
          <dgm:chMax val="0"/>
          <dgm:bulletEnabled val="1"/>
        </dgm:presLayoutVars>
      </dgm:prSet>
      <dgm:spPr/>
    </dgm:pt>
    <dgm:pt modelId="{FE535194-DD11-0944-A3AC-BE912E1E5BA7}" type="pres">
      <dgm:prSet presAssocID="{242809E1-EE72-47A3-9426-9E4E54CD1913}" presName="spacer" presStyleCnt="0"/>
      <dgm:spPr/>
    </dgm:pt>
    <dgm:pt modelId="{D06641D3-71E4-7F43-A95B-36CBEE91104E}" type="pres">
      <dgm:prSet presAssocID="{D93F6A57-3CA5-4810-8E52-F1A70E571E7B}" presName="parentText" presStyleLbl="node1" presStyleIdx="3" presStyleCnt="4">
        <dgm:presLayoutVars>
          <dgm:chMax val="0"/>
          <dgm:bulletEnabled val="1"/>
        </dgm:presLayoutVars>
      </dgm:prSet>
      <dgm:spPr/>
    </dgm:pt>
  </dgm:ptLst>
  <dgm:cxnLst>
    <dgm:cxn modelId="{CAFD3A1C-F61F-4A8E-88A2-B7FA356D19BF}" srcId="{471DBD3F-311E-47BE-B0EA-256CCE4E9121}" destId="{B005F479-1D21-4A42-912E-791BB343853C}" srcOrd="0" destOrd="0" parTransId="{EA646D4D-9C3C-4FFC-9F93-9927B8DB9B0F}" sibTransId="{F23BFBDD-8BFF-41C7-908C-7D438D78973D}"/>
    <dgm:cxn modelId="{50DAD535-CB53-F346-B6EB-B9F4B4F324D3}" type="presOf" srcId="{D93F6A57-3CA5-4810-8E52-F1A70E571E7B}" destId="{D06641D3-71E4-7F43-A95B-36CBEE91104E}" srcOrd="0" destOrd="0" presId="urn:microsoft.com/office/officeart/2005/8/layout/vList2"/>
    <dgm:cxn modelId="{0966A442-C1E6-4AB4-8789-145B2D4CEE91}" srcId="{471DBD3F-311E-47BE-B0EA-256CCE4E9121}" destId="{CAEEB7D2-13E4-48F5-94BC-B5995D3C3338}" srcOrd="1" destOrd="0" parTransId="{43880E8D-C042-4185-90E1-3EED42EB267F}" sibTransId="{47D9EE8B-1334-4734-8AD6-17342FC9C4C5}"/>
    <dgm:cxn modelId="{361A9365-88C9-45C9-8346-03701B527587}" srcId="{471DBD3F-311E-47BE-B0EA-256CCE4E9121}" destId="{D93F6A57-3CA5-4810-8E52-F1A70E571E7B}" srcOrd="3" destOrd="0" parTransId="{2312F37B-14DC-4762-9333-BCE51F8ED224}" sibTransId="{46AB1E9A-ED6C-4F84-A4B2-93F9DA9D2B81}"/>
    <dgm:cxn modelId="{02ACFF79-129E-3A49-A4B5-5DC6A26E372C}" type="presOf" srcId="{CAEEB7D2-13E4-48F5-94BC-B5995D3C3338}" destId="{A0AE6FF5-0564-FE49-A959-494EC0B5DB16}" srcOrd="0" destOrd="0" presId="urn:microsoft.com/office/officeart/2005/8/layout/vList2"/>
    <dgm:cxn modelId="{2AA68FA4-F54A-924F-A92E-3F4D4946ABD8}" type="presOf" srcId="{471DBD3F-311E-47BE-B0EA-256CCE4E9121}" destId="{434B59C8-2355-564F-84FB-C2238C28AFBF}" srcOrd="0" destOrd="0" presId="urn:microsoft.com/office/officeart/2005/8/layout/vList2"/>
    <dgm:cxn modelId="{6022C2C8-8F0E-2E43-AAE9-C42531648AE8}" type="presOf" srcId="{B005F479-1D21-4A42-912E-791BB343853C}" destId="{3850D974-F117-6E48-BF63-CBB49F4C43EA}" srcOrd="0" destOrd="0" presId="urn:microsoft.com/office/officeart/2005/8/layout/vList2"/>
    <dgm:cxn modelId="{4D0B68DD-C844-4C0D-B7D2-FAF0E7129402}" srcId="{471DBD3F-311E-47BE-B0EA-256CCE4E9121}" destId="{833CB394-156A-47B8-8A0A-3A3B89C5BFC5}" srcOrd="2" destOrd="0" parTransId="{3E1B1107-9B58-4D2F-BC06-691553755297}" sibTransId="{242809E1-EE72-47A3-9426-9E4E54CD1913}"/>
    <dgm:cxn modelId="{1FBC0BF3-D35E-3E48-9249-276D72FBAB85}" type="presOf" srcId="{833CB394-156A-47B8-8A0A-3A3B89C5BFC5}" destId="{0DC156AB-81CE-634E-B050-1200973D4600}" srcOrd="0" destOrd="0" presId="urn:microsoft.com/office/officeart/2005/8/layout/vList2"/>
    <dgm:cxn modelId="{2F91F3E4-4F5F-944D-9C7B-A6118B2B7A2B}" type="presParOf" srcId="{434B59C8-2355-564F-84FB-C2238C28AFBF}" destId="{3850D974-F117-6E48-BF63-CBB49F4C43EA}" srcOrd="0" destOrd="0" presId="urn:microsoft.com/office/officeart/2005/8/layout/vList2"/>
    <dgm:cxn modelId="{A06D614F-29C0-8747-B192-E5AB8696023B}" type="presParOf" srcId="{434B59C8-2355-564F-84FB-C2238C28AFBF}" destId="{5AD3B783-1EDF-D043-A455-BF2644067274}" srcOrd="1" destOrd="0" presId="urn:microsoft.com/office/officeart/2005/8/layout/vList2"/>
    <dgm:cxn modelId="{05B27245-F6C5-684C-80D3-1DA6D3F26663}" type="presParOf" srcId="{434B59C8-2355-564F-84FB-C2238C28AFBF}" destId="{A0AE6FF5-0564-FE49-A959-494EC0B5DB16}" srcOrd="2" destOrd="0" presId="urn:microsoft.com/office/officeart/2005/8/layout/vList2"/>
    <dgm:cxn modelId="{F3F185ED-35CA-C049-97F2-5FE117B8FA41}" type="presParOf" srcId="{434B59C8-2355-564F-84FB-C2238C28AFBF}" destId="{003C0DAA-276B-E940-A487-FCBB04187DDD}" srcOrd="3" destOrd="0" presId="urn:microsoft.com/office/officeart/2005/8/layout/vList2"/>
    <dgm:cxn modelId="{899A63B3-D892-6447-B5DD-23BDC43DC917}" type="presParOf" srcId="{434B59C8-2355-564F-84FB-C2238C28AFBF}" destId="{0DC156AB-81CE-634E-B050-1200973D4600}" srcOrd="4" destOrd="0" presId="urn:microsoft.com/office/officeart/2005/8/layout/vList2"/>
    <dgm:cxn modelId="{B5ACB822-C4A5-8A48-B19B-DF7CEF2E7F19}" type="presParOf" srcId="{434B59C8-2355-564F-84FB-C2238C28AFBF}" destId="{FE535194-DD11-0944-A3AC-BE912E1E5BA7}" srcOrd="5" destOrd="0" presId="urn:microsoft.com/office/officeart/2005/8/layout/vList2"/>
    <dgm:cxn modelId="{350F87BB-650E-DA49-8909-BD8D02428446}" type="presParOf" srcId="{434B59C8-2355-564F-84FB-C2238C28AFBF}" destId="{D06641D3-71E4-7F43-A95B-36CBEE91104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5337CD-1CAA-4236-8A0D-08BA656AD8C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33DD42D0-E134-4993-A714-E1033E479D71}">
      <dgm:prSet/>
      <dgm:spPr/>
      <dgm:t>
        <a:bodyPr/>
        <a:lstStyle/>
        <a:p>
          <a:r>
            <a:rPr lang="it-IT"/>
            <a:t>Excessive data exposure is an awesome API vulnerability</a:t>
          </a:r>
          <a:endParaRPr lang="en-US"/>
        </a:p>
      </dgm:t>
    </dgm:pt>
    <dgm:pt modelId="{B3578198-9C6E-4513-B170-1507DD973359}" type="parTrans" cxnId="{B8B746BD-5CFB-43C6-BB3B-8EA5BE280BD0}">
      <dgm:prSet/>
      <dgm:spPr/>
      <dgm:t>
        <a:bodyPr/>
        <a:lstStyle/>
        <a:p>
          <a:endParaRPr lang="en-US"/>
        </a:p>
      </dgm:t>
    </dgm:pt>
    <dgm:pt modelId="{5EC570C7-AD2B-43F7-B6BE-8C976ADAA1A1}" type="sibTrans" cxnId="{B8B746BD-5CFB-43C6-BB3B-8EA5BE280BD0}">
      <dgm:prSet/>
      <dgm:spPr/>
      <dgm:t>
        <a:bodyPr/>
        <a:lstStyle/>
        <a:p>
          <a:endParaRPr lang="en-US"/>
        </a:p>
      </dgm:t>
    </dgm:pt>
    <dgm:pt modelId="{732D7F49-7853-484E-AA35-8A3D912EBF75}">
      <dgm:prSet/>
      <dgm:spPr/>
      <dgm:t>
        <a:bodyPr/>
        <a:lstStyle/>
        <a:p>
          <a:r>
            <a:rPr lang="it-IT"/>
            <a:t>It bypasses every security control in place to protect sensitive information and hands it all to an attacker on a silver platter</a:t>
          </a:r>
          <a:endParaRPr lang="en-US"/>
        </a:p>
      </dgm:t>
    </dgm:pt>
    <dgm:pt modelId="{E3857A98-95EB-4D2F-8057-B259804AD03D}" type="parTrans" cxnId="{BB106A6C-964C-431C-A990-3731190D4016}">
      <dgm:prSet/>
      <dgm:spPr/>
      <dgm:t>
        <a:bodyPr/>
        <a:lstStyle/>
        <a:p>
          <a:endParaRPr lang="en-US"/>
        </a:p>
      </dgm:t>
    </dgm:pt>
    <dgm:pt modelId="{2A621174-6819-427F-8FFB-D92220C942BE}" type="sibTrans" cxnId="{BB106A6C-964C-431C-A990-3731190D4016}">
      <dgm:prSet/>
      <dgm:spPr/>
      <dgm:t>
        <a:bodyPr/>
        <a:lstStyle/>
        <a:p>
          <a:endParaRPr lang="en-US"/>
        </a:p>
      </dgm:t>
    </dgm:pt>
    <dgm:pt modelId="{FE8E2E87-9AD4-4D39-908B-85CA2BFA7226}">
      <dgm:prSet/>
      <dgm:spPr/>
      <dgm:t>
        <a:bodyPr/>
        <a:lstStyle/>
        <a:p>
          <a:r>
            <a:rPr lang="it-IT"/>
            <a:t>All you need to do to detect excessive data exposure is test your target API endpoints and review the information sent in response.</a:t>
          </a:r>
          <a:endParaRPr lang="en-US"/>
        </a:p>
      </dgm:t>
    </dgm:pt>
    <dgm:pt modelId="{B882EEC1-87BF-46EA-B1FC-9835B0249CB8}" type="parTrans" cxnId="{64DCC9DB-EE10-4C2E-BAAC-AB01EBBD8332}">
      <dgm:prSet/>
      <dgm:spPr/>
      <dgm:t>
        <a:bodyPr/>
        <a:lstStyle/>
        <a:p>
          <a:endParaRPr lang="en-US"/>
        </a:p>
      </dgm:t>
    </dgm:pt>
    <dgm:pt modelId="{BDC6B780-7B65-45EE-BE44-B81CAB8F6CDB}" type="sibTrans" cxnId="{64DCC9DB-EE10-4C2E-BAAC-AB01EBBD8332}">
      <dgm:prSet/>
      <dgm:spPr/>
      <dgm:t>
        <a:bodyPr/>
        <a:lstStyle/>
        <a:p>
          <a:endParaRPr lang="en-US"/>
        </a:p>
      </dgm:t>
    </dgm:pt>
    <dgm:pt modelId="{317568D3-5023-CE44-9D0C-C4F1CF323DDF}" type="pres">
      <dgm:prSet presAssocID="{5F5337CD-1CAA-4236-8A0D-08BA656AD8C8}" presName="vert0" presStyleCnt="0">
        <dgm:presLayoutVars>
          <dgm:dir/>
          <dgm:animOne val="branch"/>
          <dgm:animLvl val="lvl"/>
        </dgm:presLayoutVars>
      </dgm:prSet>
      <dgm:spPr/>
    </dgm:pt>
    <dgm:pt modelId="{A57EAFA3-DE3D-7445-80D3-DF1774F55AFF}" type="pres">
      <dgm:prSet presAssocID="{33DD42D0-E134-4993-A714-E1033E479D71}" presName="thickLine" presStyleLbl="alignNode1" presStyleIdx="0" presStyleCnt="3"/>
      <dgm:spPr/>
    </dgm:pt>
    <dgm:pt modelId="{C98F1BAD-5C81-EB49-944E-AD3480619049}" type="pres">
      <dgm:prSet presAssocID="{33DD42D0-E134-4993-A714-E1033E479D71}" presName="horz1" presStyleCnt="0"/>
      <dgm:spPr/>
    </dgm:pt>
    <dgm:pt modelId="{AF18527F-F565-024B-811B-B1E9041B9819}" type="pres">
      <dgm:prSet presAssocID="{33DD42D0-E134-4993-A714-E1033E479D71}" presName="tx1" presStyleLbl="revTx" presStyleIdx="0" presStyleCnt="3"/>
      <dgm:spPr/>
    </dgm:pt>
    <dgm:pt modelId="{D9C186C2-8B20-4140-B35D-6501672A09B4}" type="pres">
      <dgm:prSet presAssocID="{33DD42D0-E134-4993-A714-E1033E479D71}" presName="vert1" presStyleCnt="0"/>
      <dgm:spPr/>
    </dgm:pt>
    <dgm:pt modelId="{C37BCB80-3B6E-7549-9D37-FBE19304F790}" type="pres">
      <dgm:prSet presAssocID="{732D7F49-7853-484E-AA35-8A3D912EBF75}" presName="thickLine" presStyleLbl="alignNode1" presStyleIdx="1" presStyleCnt="3"/>
      <dgm:spPr/>
    </dgm:pt>
    <dgm:pt modelId="{54EDA036-56D1-1148-8484-A7D8C4D41A58}" type="pres">
      <dgm:prSet presAssocID="{732D7F49-7853-484E-AA35-8A3D912EBF75}" presName="horz1" presStyleCnt="0"/>
      <dgm:spPr/>
    </dgm:pt>
    <dgm:pt modelId="{CFAC2FFF-11C5-9245-A936-2C0B02A65880}" type="pres">
      <dgm:prSet presAssocID="{732D7F49-7853-484E-AA35-8A3D912EBF75}" presName="tx1" presStyleLbl="revTx" presStyleIdx="1" presStyleCnt="3"/>
      <dgm:spPr/>
    </dgm:pt>
    <dgm:pt modelId="{5FDF02FE-F52C-1C48-8446-9F1D5691869B}" type="pres">
      <dgm:prSet presAssocID="{732D7F49-7853-484E-AA35-8A3D912EBF75}" presName="vert1" presStyleCnt="0"/>
      <dgm:spPr/>
    </dgm:pt>
    <dgm:pt modelId="{913BB7EC-39AF-6246-B8AA-7A5ACC30B5E6}" type="pres">
      <dgm:prSet presAssocID="{FE8E2E87-9AD4-4D39-908B-85CA2BFA7226}" presName="thickLine" presStyleLbl="alignNode1" presStyleIdx="2" presStyleCnt="3"/>
      <dgm:spPr/>
    </dgm:pt>
    <dgm:pt modelId="{AB15E4D1-E257-434B-9BD8-F226A259EF08}" type="pres">
      <dgm:prSet presAssocID="{FE8E2E87-9AD4-4D39-908B-85CA2BFA7226}" presName="horz1" presStyleCnt="0"/>
      <dgm:spPr/>
    </dgm:pt>
    <dgm:pt modelId="{D2539CDB-06E5-5C4E-BCBA-DBC31D0C6654}" type="pres">
      <dgm:prSet presAssocID="{FE8E2E87-9AD4-4D39-908B-85CA2BFA7226}" presName="tx1" presStyleLbl="revTx" presStyleIdx="2" presStyleCnt="3"/>
      <dgm:spPr/>
    </dgm:pt>
    <dgm:pt modelId="{8E02CD3E-ABE1-5645-B129-7AC9C80C2AD2}" type="pres">
      <dgm:prSet presAssocID="{FE8E2E87-9AD4-4D39-908B-85CA2BFA7226}" presName="vert1" presStyleCnt="0"/>
      <dgm:spPr/>
    </dgm:pt>
  </dgm:ptLst>
  <dgm:cxnLst>
    <dgm:cxn modelId="{8BDB7B32-E217-1C40-87F9-A9B1A230CEFD}" type="presOf" srcId="{5F5337CD-1CAA-4236-8A0D-08BA656AD8C8}" destId="{317568D3-5023-CE44-9D0C-C4F1CF323DDF}" srcOrd="0" destOrd="0" presId="urn:microsoft.com/office/officeart/2008/layout/LinedList"/>
    <dgm:cxn modelId="{BB106A6C-964C-431C-A990-3731190D4016}" srcId="{5F5337CD-1CAA-4236-8A0D-08BA656AD8C8}" destId="{732D7F49-7853-484E-AA35-8A3D912EBF75}" srcOrd="1" destOrd="0" parTransId="{E3857A98-95EB-4D2F-8057-B259804AD03D}" sibTransId="{2A621174-6819-427F-8FFB-D92220C942BE}"/>
    <dgm:cxn modelId="{31B49E6D-ECF0-974B-B287-5AD785102C38}" type="presOf" srcId="{33DD42D0-E134-4993-A714-E1033E479D71}" destId="{AF18527F-F565-024B-811B-B1E9041B9819}" srcOrd="0" destOrd="0" presId="urn:microsoft.com/office/officeart/2008/layout/LinedList"/>
    <dgm:cxn modelId="{22EF969A-F092-FC42-A16E-9AEC08534063}" type="presOf" srcId="{732D7F49-7853-484E-AA35-8A3D912EBF75}" destId="{CFAC2FFF-11C5-9245-A936-2C0B02A65880}" srcOrd="0" destOrd="0" presId="urn:microsoft.com/office/officeart/2008/layout/LinedList"/>
    <dgm:cxn modelId="{B8B746BD-5CFB-43C6-BB3B-8EA5BE280BD0}" srcId="{5F5337CD-1CAA-4236-8A0D-08BA656AD8C8}" destId="{33DD42D0-E134-4993-A714-E1033E479D71}" srcOrd="0" destOrd="0" parTransId="{B3578198-9C6E-4513-B170-1507DD973359}" sibTransId="{5EC570C7-AD2B-43F7-B6BE-8C976ADAA1A1}"/>
    <dgm:cxn modelId="{5DD26DBF-F22B-C240-817C-520F4666DDF0}" type="presOf" srcId="{FE8E2E87-9AD4-4D39-908B-85CA2BFA7226}" destId="{D2539CDB-06E5-5C4E-BCBA-DBC31D0C6654}" srcOrd="0" destOrd="0" presId="urn:microsoft.com/office/officeart/2008/layout/LinedList"/>
    <dgm:cxn modelId="{64DCC9DB-EE10-4C2E-BAAC-AB01EBBD8332}" srcId="{5F5337CD-1CAA-4236-8A0D-08BA656AD8C8}" destId="{FE8E2E87-9AD4-4D39-908B-85CA2BFA7226}" srcOrd="2" destOrd="0" parTransId="{B882EEC1-87BF-46EA-B1FC-9835B0249CB8}" sibTransId="{BDC6B780-7B65-45EE-BE44-B81CAB8F6CDB}"/>
    <dgm:cxn modelId="{F04CFF07-F71C-FC4F-B309-5FA5CDCA004E}" type="presParOf" srcId="{317568D3-5023-CE44-9D0C-C4F1CF323DDF}" destId="{A57EAFA3-DE3D-7445-80D3-DF1774F55AFF}" srcOrd="0" destOrd="0" presId="urn:microsoft.com/office/officeart/2008/layout/LinedList"/>
    <dgm:cxn modelId="{9CE7492A-4E0D-B742-A9F3-D802B4157C99}" type="presParOf" srcId="{317568D3-5023-CE44-9D0C-C4F1CF323DDF}" destId="{C98F1BAD-5C81-EB49-944E-AD3480619049}" srcOrd="1" destOrd="0" presId="urn:microsoft.com/office/officeart/2008/layout/LinedList"/>
    <dgm:cxn modelId="{EEC65EA4-E2EB-F840-982B-07F5A85628A7}" type="presParOf" srcId="{C98F1BAD-5C81-EB49-944E-AD3480619049}" destId="{AF18527F-F565-024B-811B-B1E9041B9819}" srcOrd="0" destOrd="0" presId="urn:microsoft.com/office/officeart/2008/layout/LinedList"/>
    <dgm:cxn modelId="{E36F3768-7364-F744-B801-74ED584FF57B}" type="presParOf" srcId="{C98F1BAD-5C81-EB49-944E-AD3480619049}" destId="{D9C186C2-8B20-4140-B35D-6501672A09B4}" srcOrd="1" destOrd="0" presId="urn:microsoft.com/office/officeart/2008/layout/LinedList"/>
    <dgm:cxn modelId="{3D661A0E-0721-5141-AFC0-50E03E0EB227}" type="presParOf" srcId="{317568D3-5023-CE44-9D0C-C4F1CF323DDF}" destId="{C37BCB80-3B6E-7549-9D37-FBE19304F790}" srcOrd="2" destOrd="0" presId="urn:microsoft.com/office/officeart/2008/layout/LinedList"/>
    <dgm:cxn modelId="{F4883955-1EA3-4E4B-976B-757D3FB61037}" type="presParOf" srcId="{317568D3-5023-CE44-9D0C-C4F1CF323DDF}" destId="{54EDA036-56D1-1148-8484-A7D8C4D41A58}" srcOrd="3" destOrd="0" presId="urn:microsoft.com/office/officeart/2008/layout/LinedList"/>
    <dgm:cxn modelId="{87DD0200-D3F4-4B4D-9C6F-FC67F4A2C7F4}" type="presParOf" srcId="{54EDA036-56D1-1148-8484-A7D8C4D41A58}" destId="{CFAC2FFF-11C5-9245-A936-2C0B02A65880}" srcOrd="0" destOrd="0" presId="urn:microsoft.com/office/officeart/2008/layout/LinedList"/>
    <dgm:cxn modelId="{5B95D2C3-5B0E-1F4A-BC77-6D29C05A8892}" type="presParOf" srcId="{54EDA036-56D1-1148-8484-A7D8C4D41A58}" destId="{5FDF02FE-F52C-1C48-8446-9F1D5691869B}" srcOrd="1" destOrd="0" presId="urn:microsoft.com/office/officeart/2008/layout/LinedList"/>
    <dgm:cxn modelId="{9CA78C2A-3237-4649-B4DE-CAACC1E55A50}" type="presParOf" srcId="{317568D3-5023-CE44-9D0C-C4F1CF323DDF}" destId="{913BB7EC-39AF-6246-B8AA-7A5ACC30B5E6}" srcOrd="4" destOrd="0" presId="urn:microsoft.com/office/officeart/2008/layout/LinedList"/>
    <dgm:cxn modelId="{D1BFF337-7E65-4945-8602-87E5CF77E7E4}" type="presParOf" srcId="{317568D3-5023-CE44-9D0C-C4F1CF323DDF}" destId="{AB15E4D1-E257-434B-9BD8-F226A259EF08}" srcOrd="5" destOrd="0" presId="urn:microsoft.com/office/officeart/2008/layout/LinedList"/>
    <dgm:cxn modelId="{D03F97DC-DC81-FB4B-9073-2B5FF5619380}" type="presParOf" srcId="{AB15E4D1-E257-434B-9BD8-F226A259EF08}" destId="{D2539CDB-06E5-5C4E-BCBA-DBC31D0C6654}" srcOrd="0" destOrd="0" presId="urn:microsoft.com/office/officeart/2008/layout/LinedList"/>
    <dgm:cxn modelId="{2B64AFE6-69CD-E848-B4F7-5799EB20F2A6}" type="presParOf" srcId="{AB15E4D1-E257-434B-9BD8-F226A259EF08}" destId="{8E02CD3E-ABE1-5645-B129-7AC9C80C2A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7BB9B-C2D5-4A2B-BCE4-4B37C99B0BBD}"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D08C3CBA-F555-4A41-9D26-342C703529CC}">
      <dgm:prSet/>
      <dgm:spPr/>
      <dgm:t>
        <a:bodyPr/>
        <a:lstStyle/>
        <a:p>
          <a:r>
            <a:rPr lang="it-IT"/>
            <a:t>A JSON Web Token (JWT) is a type of token commonly used in API token-based authentication. </a:t>
          </a:r>
          <a:endParaRPr lang="en-US"/>
        </a:p>
      </dgm:t>
    </dgm:pt>
    <dgm:pt modelId="{43D2DCA0-0BCD-40DD-AFEC-A8CE00722DD1}" type="parTrans" cxnId="{FAFC2911-1E4E-49F4-AA01-0D48E7B217B8}">
      <dgm:prSet/>
      <dgm:spPr/>
      <dgm:t>
        <a:bodyPr/>
        <a:lstStyle/>
        <a:p>
          <a:endParaRPr lang="en-US"/>
        </a:p>
      </dgm:t>
    </dgm:pt>
    <dgm:pt modelId="{709ED382-0973-442E-ADCA-378E90CF961E}" type="sibTrans" cxnId="{FAFC2911-1E4E-49F4-AA01-0D48E7B217B8}">
      <dgm:prSet/>
      <dgm:spPr/>
      <dgm:t>
        <a:bodyPr/>
        <a:lstStyle/>
        <a:p>
          <a:endParaRPr lang="en-US"/>
        </a:p>
      </dgm:t>
    </dgm:pt>
    <dgm:pt modelId="{D277B33A-0D73-4E2F-9889-C5478E550A4E}">
      <dgm:prSet/>
      <dgm:spPr/>
      <dgm:t>
        <a:bodyPr/>
        <a:lstStyle/>
        <a:p>
          <a:r>
            <a:rPr lang="it-IT"/>
            <a:t>It’s used like this: The API consumer authenticates to the API provider with a username and password. </a:t>
          </a:r>
          <a:endParaRPr lang="en-US"/>
        </a:p>
      </dgm:t>
    </dgm:pt>
    <dgm:pt modelId="{55AF1084-AA0F-4D22-93C4-81E2442E3B9D}" type="parTrans" cxnId="{E731FAF5-D4BA-4CAD-969E-0A605AFC9219}">
      <dgm:prSet/>
      <dgm:spPr/>
      <dgm:t>
        <a:bodyPr/>
        <a:lstStyle/>
        <a:p>
          <a:endParaRPr lang="en-US"/>
        </a:p>
      </dgm:t>
    </dgm:pt>
    <dgm:pt modelId="{51852D8E-BA8D-4BE4-98E1-6374791728DC}" type="sibTrans" cxnId="{E731FAF5-D4BA-4CAD-969E-0A605AFC9219}">
      <dgm:prSet/>
      <dgm:spPr/>
      <dgm:t>
        <a:bodyPr/>
        <a:lstStyle/>
        <a:p>
          <a:endParaRPr lang="en-US"/>
        </a:p>
      </dgm:t>
    </dgm:pt>
    <dgm:pt modelId="{DFD96FF6-2BFD-43A6-BA0B-661DEA913A89}">
      <dgm:prSet/>
      <dgm:spPr/>
      <dgm:t>
        <a:bodyPr/>
        <a:lstStyle/>
        <a:p>
          <a:r>
            <a:rPr lang="it-IT"/>
            <a:t>The provider generates a JWT and sends it back to the consumer. </a:t>
          </a:r>
          <a:endParaRPr lang="en-US"/>
        </a:p>
      </dgm:t>
    </dgm:pt>
    <dgm:pt modelId="{CE0E8ACC-FD61-4F93-BB0B-84A792014DDE}" type="parTrans" cxnId="{70C29C87-F558-4427-8658-9EE3541531A9}">
      <dgm:prSet/>
      <dgm:spPr/>
      <dgm:t>
        <a:bodyPr/>
        <a:lstStyle/>
        <a:p>
          <a:endParaRPr lang="en-US"/>
        </a:p>
      </dgm:t>
    </dgm:pt>
    <dgm:pt modelId="{B518CDA6-062A-4309-B153-CFCFD2F37CFE}" type="sibTrans" cxnId="{70C29C87-F558-4427-8658-9EE3541531A9}">
      <dgm:prSet/>
      <dgm:spPr/>
      <dgm:t>
        <a:bodyPr/>
        <a:lstStyle/>
        <a:p>
          <a:endParaRPr lang="en-US"/>
        </a:p>
      </dgm:t>
    </dgm:pt>
    <dgm:pt modelId="{B134153F-E7F5-4F49-9449-766274CA04F5}">
      <dgm:prSet/>
      <dgm:spPr/>
      <dgm:t>
        <a:bodyPr/>
        <a:lstStyle/>
        <a:p>
          <a:r>
            <a:rPr lang="it-IT"/>
            <a:t>The consumer adds the provided JWT to the Authorization header in all API requests.</a:t>
          </a:r>
          <a:endParaRPr lang="en-US"/>
        </a:p>
      </dgm:t>
    </dgm:pt>
    <dgm:pt modelId="{6A4F20EF-FEFA-46EF-9348-A4FA3A19E568}" type="parTrans" cxnId="{2414C7C1-27F3-48D3-896F-FBDA0B2FAF7B}">
      <dgm:prSet/>
      <dgm:spPr/>
      <dgm:t>
        <a:bodyPr/>
        <a:lstStyle/>
        <a:p>
          <a:endParaRPr lang="en-US"/>
        </a:p>
      </dgm:t>
    </dgm:pt>
    <dgm:pt modelId="{9D0F291A-6A80-4C5C-9E1F-901B3C26F894}" type="sibTrans" cxnId="{2414C7C1-27F3-48D3-896F-FBDA0B2FAF7B}">
      <dgm:prSet/>
      <dgm:spPr/>
      <dgm:t>
        <a:bodyPr/>
        <a:lstStyle/>
        <a:p>
          <a:endParaRPr lang="en-US"/>
        </a:p>
      </dgm:t>
    </dgm:pt>
    <dgm:pt modelId="{86BE8882-E1E2-5648-9017-EFB9C209C591}" type="pres">
      <dgm:prSet presAssocID="{E4C7BB9B-C2D5-4A2B-BCE4-4B37C99B0BBD}" presName="matrix" presStyleCnt="0">
        <dgm:presLayoutVars>
          <dgm:chMax val="1"/>
          <dgm:dir/>
          <dgm:resizeHandles val="exact"/>
        </dgm:presLayoutVars>
      </dgm:prSet>
      <dgm:spPr/>
    </dgm:pt>
    <dgm:pt modelId="{E24816D3-2A02-4149-AC57-74E084A2D55F}" type="pres">
      <dgm:prSet presAssocID="{E4C7BB9B-C2D5-4A2B-BCE4-4B37C99B0BBD}" presName="diamond" presStyleLbl="bgShp" presStyleIdx="0" presStyleCnt="1"/>
      <dgm:spPr/>
    </dgm:pt>
    <dgm:pt modelId="{4745E864-35A0-304C-B42B-EF64A06EBDF8}" type="pres">
      <dgm:prSet presAssocID="{E4C7BB9B-C2D5-4A2B-BCE4-4B37C99B0BBD}" presName="quad1" presStyleLbl="node1" presStyleIdx="0" presStyleCnt="4">
        <dgm:presLayoutVars>
          <dgm:chMax val="0"/>
          <dgm:chPref val="0"/>
          <dgm:bulletEnabled val="1"/>
        </dgm:presLayoutVars>
      </dgm:prSet>
      <dgm:spPr/>
    </dgm:pt>
    <dgm:pt modelId="{EB48C07A-F38C-7A47-A8B1-DB8E42E0724B}" type="pres">
      <dgm:prSet presAssocID="{E4C7BB9B-C2D5-4A2B-BCE4-4B37C99B0BBD}" presName="quad2" presStyleLbl="node1" presStyleIdx="1" presStyleCnt="4">
        <dgm:presLayoutVars>
          <dgm:chMax val="0"/>
          <dgm:chPref val="0"/>
          <dgm:bulletEnabled val="1"/>
        </dgm:presLayoutVars>
      </dgm:prSet>
      <dgm:spPr/>
    </dgm:pt>
    <dgm:pt modelId="{2A2ECE82-1136-5644-A2D5-3E6A5B7E3CBD}" type="pres">
      <dgm:prSet presAssocID="{E4C7BB9B-C2D5-4A2B-BCE4-4B37C99B0BBD}" presName="quad3" presStyleLbl="node1" presStyleIdx="2" presStyleCnt="4">
        <dgm:presLayoutVars>
          <dgm:chMax val="0"/>
          <dgm:chPref val="0"/>
          <dgm:bulletEnabled val="1"/>
        </dgm:presLayoutVars>
      </dgm:prSet>
      <dgm:spPr/>
    </dgm:pt>
    <dgm:pt modelId="{675DB5F3-8183-AC42-A1CF-E4090E8584C6}" type="pres">
      <dgm:prSet presAssocID="{E4C7BB9B-C2D5-4A2B-BCE4-4B37C99B0BBD}" presName="quad4" presStyleLbl="node1" presStyleIdx="3" presStyleCnt="4">
        <dgm:presLayoutVars>
          <dgm:chMax val="0"/>
          <dgm:chPref val="0"/>
          <dgm:bulletEnabled val="1"/>
        </dgm:presLayoutVars>
      </dgm:prSet>
      <dgm:spPr/>
    </dgm:pt>
  </dgm:ptLst>
  <dgm:cxnLst>
    <dgm:cxn modelId="{081C810F-B848-2443-B12A-83AA5FCDBBA8}" type="presOf" srcId="{D08C3CBA-F555-4A41-9D26-342C703529CC}" destId="{4745E864-35A0-304C-B42B-EF64A06EBDF8}" srcOrd="0" destOrd="0" presId="urn:microsoft.com/office/officeart/2005/8/layout/matrix3"/>
    <dgm:cxn modelId="{FAFC2911-1E4E-49F4-AA01-0D48E7B217B8}" srcId="{E4C7BB9B-C2D5-4A2B-BCE4-4B37C99B0BBD}" destId="{D08C3CBA-F555-4A41-9D26-342C703529CC}" srcOrd="0" destOrd="0" parTransId="{43D2DCA0-0BCD-40DD-AFEC-A8CE00722DD1}" sibTransId="{709ED382-0973-442E-ADCA-378E90CF961E}"/>
    <dgm:cxn modelId="{2D6C3A2F-713F-3740-81AE-C097DE2B01E1}" type="presOf" srcId="{DFD96FF6-2BFD-43A6-BA0B-661DEA913A89}" destId="{2A2ECE82-1136-5644-A2D5-3E6A5B7E3CBD}" srcOrd="0" destOrd="0" presId="urn:microsoft.com/office/officeart/2005/8/layout/matrix3"/>
    <dgm:cxn modelId="{70C29C87-F558-4427-8658-9EE3541531A9}" srcId="{E4C7BB9B-C2D5-4A2B-BCE4-4B37C99B0BBD}" destId="{DFD96FF6-2BFD-43A6-BA0B-661DEA913A89}" srcOrd="2" destOrd="0" parTransId="{CE0E8ACC-FD61-4F93-BB0B-84A792014DDE}" sibTransId="{B518CDA6-062A-4309-B153-CFCFD2F37CFE}"/>
    <dgm:cxn modelId="{96B5BB87-E94A-1E42-B90D-E631E1F3D0AC}" type="presOf" srcId="{E4C7BB9B-C2D5-4A2B-BCE4-4B37C99B0BBD}" destId="{86BE8882-E1E2-5648-9017-EFB9C209C591}" srcOrd="0" destOrd="0" presId="urn:microsoft.com/office/officeart/2005/8/layout/matrix3"/>
    <dgm:cxn modelId="{2414C7C1-27F3-48D3-896F-FBDA0B2FAF7B}" srcId="{E4C7BB9B-C2D5-4A2B-BCE4-4B37C99B0BBD}" destId="{B134153F-E7F5-4F49-9449-766274CA04F5}" srcOrd="3" destOrd="0" parTransId="{6A4F20EF-FEFA-46EF-9348-A4FA3A19E568}" sibTransId="{9D0F291A-6A80-4C5C-9E1F-901B3C26F894}"/>
    <dgm:cxn modelId="{89CEB4DA-DACA-A04C-BF13-C76A814052EC}" type="presOf" srcId="{B134153F-E7F5-4F49-9449-766274CA04F5}" destId="{675DB5F3-8183-AC42-A1CF-E4090E8584C6}" srcOrd="0" destOrd="0" presId="urn:microsoft.com/office/officeart/2005/8/layout/matrix3"/>
    <dgm:cxn modelId="{7629EBDC-6C46-5A4C-88B3-A836084A8BD1}" type="presOf" srcId="{D277B33A-0D73-4E2F-9889-C5478E550A4E}" destId="{EB48C07A-F38C-7A47-A8B1-DB8E42E0724B}" srcOrd="0" destOrd="0" presId="urn:microsoft.com/office/officeart/2005/8/layout/matrix3"/>
    <dgm:cxn modelId="{E731FAF5-D4BA-4CAD-969E-0A605AFC9219}" srcId="{E4C7BB9B-C2D5-4A2B-BCE4-4B37C99B0BBD}" destId="{D277B33A-0D73-4E2F-9889-C5478E550A4E}" srcOrd="1" destOrd="0" parTransId="{55AF1084-AA0F-4D22-93C4-81E2442E3B9D}" sibTransId="{51852D8E-BA8D-4BE4-98E1-6374791728DC}"/>
    <dgm:cxn modelId="{07BA50F7-41FD-3C46-A59E-AC59D26C5EB4}" type="presParOf" srcId="{86BE8882-E1E2-5648-9017-EFB9C209C591}" destId="{E24816D3-2A02-4149-AC57-74E084A2D55F}" srcOrd="0" destOrd="0" presId="urn:microsoft.com/office/officeart/2005/8/layout/matrix3"/>
    <dgm:cxn modelId="{7C95BB51-F440-A849-9C16-B5BFA71C73E4}" type="presParOf" srcId="{86BE8882-E1E2-5648-9017-EFB9C209C591}" destId="{4745E864-35A0-304C-B42B-EF64A06EBDF8}" srcOrd="1" destOrd="0" presId="urn:microsoft.com/office/officeart/2005/8/layout/matrix3"/>
    <dgm:cxn modelId="{6374C0F6-619E-C64D-ABF6-49894B5E3B46}" type="presParOf" srcId="{86BE8882-E1E2-5648-9017-EFB9C209C591}" destId="{EB48C07A-F38C-7A47-A8B1-DB8E42E0724B}" srcOrd="2" destOrd="0" presId="urn:microsoft.com/office/officeart/2005/8/layout/matrix3"/>
    <dgm:cxn modelId="{695DA9C8-A186-6C42-B273-237DEC51F8AB}" type="presParOf" srcId="{86BE8882-E1E2-5648-9017-EFB9C209C591}" destId="{2A2ECE82-1136-5644-A2D5-3E6A5B7E3CBD}" srcOrd="3" destOrd="0" presId="urn:microsoft.com/office/officeart/2005/8/layout/matrix3"/>
    <dgm:cxn modelId="{76468F30-5BF5-784C-8AE0-A31005FC2E71}" type="presParOf" srcId="{86BE8882-E1E2-5648-9017-EFB9C209C591}" destId="{675DB5F3-8183-AC42-A1CF-E4090E8584C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D5425-9BDC-4FFA-9EEA-AFD6D402CE1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1DC0C1C-DD3D-4966-8AC2-30DC768BF928}">
      <dgm:prSet/>
      <dgm:spPr/>
      <dgm:t>
        <a:bodyPr/>
        <a:lstStyle/>
        <a:p>
          <a:r>
            <a:rPr lang="it-IT"/>
            <a:t>JWTs consist of three parts, all of which are base64-encoded and separated by periods: the header, the payload, and the signature. </a:t>
          </a:r>
          <a:endParaRPr lang="en-US"/>
        </a:p>
      </dgm:t>
    </dgm:pt>
    <dgm:pt modelId="{739D95B4-8F9C-43DB-AA1B-488BD625B5EC}" type="parTrans" cxnId="{5860C9DF-DC67-4158-9537-A29079D72175}">
      <dgm:prSet/>
      <dgm:spPr/>
      <dgm:t>
        <a:bodyPr/>
        <a:lstStyle/>
        <a:p>
          <a:endParaRPr lang="en-US"/>
        </a:p>
      </dgm:t>
    </dgm:pt>
    <dgm:pt modelId="{0851BCB1-513C-44F9-9C84-9FCC32FB4665}" type="sibTrans" cxnId="{5860C9DF-DC67-4158-9537-A29079D72175}">
      <dgm:prSet/>
      <dgm:spPr/>
      <dgm:t>
        <a:bodyPr/>
        <a:lstStyle/>
        <a:p>
          <a:endParaRPr lang="en-US"/>
        </a:p>
      </dgm:t>
    </dgm:pt>
    <dgm:pt modelId="{A9B9F3E7-E42F-4E80-ACC9-2B4FD23AEB7E}">
      <dgm:prSet/>
      <dgm:spPr/>
      <dgm:t>
        <a:bodyPr/>
        <a:lstStyle/>
        <a:p>
          <a:r>
            <a:rPr lang="it-IT"/>
            <a:t>The header includes information about the algorithm used to sign the payload. </a:t>
          </a:r>
          <a:endParaRPr lang="en-US"/>
        </a:p>
      </dgm:t>
    </dgm:pt>
    <dgm:pt modelId="{E73CEF71-EB5D-4E5E-A2BB-9E6E2E6C13CE}" type="parTrans" cxnId="{6AEF8B6B-538E-4674-8901-989F853E2218}">
      <dgm:prSet/>
      <dgm:spPr/>
      <dgm:t>
        <a:bodyPr/>
        <a:lstStyle/>
        <a:p>
          <a:endParaRPr lang="en-US"/>
        </a:p>
      </dgm:t>
    </dgm:pt>
    <dgm:pt modelId="{021B2654-2E7E-48DD-BD17-9E9143F5D984}" type="sibTrans" cxnId="{6AEF8B6B-538E-4674-8901-989F853E2218}">
      <dgm:prSet/>
      <dgm:spPr/>
      <dgm:t>
        <a:bodyPr/>
        <a:lstStyle/>
        <a:p>
          <a:endParaRPr lang="en-US"/>
        </a:p>
      </dgm:t>
    </dgm:pt>
    <dgm:pt modelId="{B5C3D966-7B9A-41B3-928C-4E4181D224AD}">
      <dgm:prSet/>
      <dgm:spPr/>
      <dgm:t>
        <a:bodyPr/>
        <a:lstStyle/>
        <a:p>
          <a:r>
            <a:rPr lang="it-IT"/>
            <a:t>The payload is the data included within the token, such as a username, timestamp, and issuer. </a:t>
          </a:r>
          <a:endParaRPr lang="en-US"/>
        </a:p>
      </dgm:t>
    </dgm:pt>
    <dgm:pt modelId="{E54CFA33-DA39-4DC7-A2F5-807C485E81CE}" type="parTrans" cxnId="{71C48FF2-9C1C-48E4-B41A-7147FCBE5BF3}">
      <dgm:prSet/>
      <dgm:spPr/>
      <dgm:t>
        <a:bodyPr/>
        <a:lstStyle/>
        <a:p>
          <a:endParaRPr lang="en-US"/>
        </a:p>
      </dgm:t>
    </dgm:pt>
    <dgm:pt modelId="{16C59C3F-67E3-47D9-BAA8-5CAB2B5B4829}" type="sibTrans" cxnId="{71C48FF2-9C1C-48E4-B41A-7147FCBE5BF3}">
      <dgm:prSet/>
      <dgm:spPr/>
      <dgm:t>
        <a:bodyPr/>
        <a:lstStyle/>
        <a:p>
          <a:endParaRPr lang="en-US"/>
        </a:p>
      </dgm:t>
    </dgm:pt>
    <dgm:pt modelId="{58395208-59F7-4CDC-BDCA-F2EE96DF7393}">
      <dgm:prSet/>
      <dgm:spPr/>
      <dgm:t>
        <a:bodyPr/>
        <a:lstStyle/>
        <a:p>
          <a:r>
            <a:rPr lang="it-IT"/>
            <a:t>The signature is the encoded and encrypted message used to validate the token.</a:t>
          </a:r>
          <a:endParaRPr lang="en-US"/>
        </a:p>
      </dgm:t>
    </dgm:pt>
    <dgm:pt modelId="{7B4120A1-D1DD-4949-A2AC-C24EEB0933C4}" type="parTrans" cxnId="{3B0A6A3B-1A1C-4B45-9BD4-A4D797A394FD}">
      <dgm:prSet/>
      <dgm:spPr/>
      <dgm:t>
        <a:bodyPr/>
        <a:lstStyle/>
        <a:p>
          <a:endParaRPr lang="en-US"/>
        </a:p>
      </dgm:t>
    </dgm:pt>
    <dgm:pt modelId="{BC45E930-4187-4A59-9751-70E32F5B7498}" type="sibTrans" cxnId="{3B0A6A3B-1A1C-4B45-9BD4-A4D797A394FD}">
      <dgm:prSet/>
      <dgm:spPr/>
      <dgm:t>
        <a:bodyPr/>
        <a:lstStyle/>
        <a:p>
          <a:endParaRPr lang="en-US"/>
        </a:p>
      </dgm:t>
    </dgm:pt>
    <dgm:pt modelId="{6E2F1AA4-7CD8-494D-A037-335B3EBA14B1}" type="pres">
      <dgm:prSet presAssocID="{F4CD5425-9BDC-4FFA-9EEA-AFD6D402CE10}" presName="linear" presStyleCnt="0">
        <dgm:presLayoutVars>
          <dgm:animLvl val="lvl"/>
          <dgm:resizeHandles val="exact"/>
        </dgm:presLayoutVars>
      </dgm:prSet>
      <dgm:spPr/>
    </dgm:pt>
    <dgm:pt modelId="{13C59992-F4C9-F841-BDD9-6FA04AC6D34E}" type="pres">
      <dgm:prSet presAssocID="{D1DC0C1C-DD3D-4966-8AC2-30DC768BF928}" presName="parentText" presStyleLbl="node1" presStyleIdx="0" presStyleCnt="4">
        <dgm:presLayoutVars>
          <dgm:chMax val="0"/>
          <dgm:bulletEnabled val="1"/>
        </dgm:presLayoutVars>
      </dgm:prSet>
      <dgm:spPr/>
    </dgm:pt>
    <dgm:pt modelId="{40B98714-7663-DE40-AF67-74D0FE6D3EBA}" type="pres">
      <dgm:prSet presAssocID="{0851BCB1-513C-44F9-9C84-9FCC32FB4665}" presName="spacer" presStyleCnt="0"/>
      <dgm:spPr/>
    </dgm:pt>
    <dgm:pt modelId="{5FC1224B-F2BF-AD4A-9025-E6A6D8769377}" type="pres">
      <dgm:prSet presAssocID="{A9B9F3E7-E42F-4E80-ACC9-2B4FD23AEB7E}" presName="parentText" presStyleLbl="node1" presStyleIdx="1" presStyleCnt="4">
        <dgm:presLayoutVars>
          <dgm:chMax val="0"/>
          <dgm:bulletEnabled val="1"/>
        </dgm:presLayoutVars>
      </dgm:prSet>
      <dgm:spPr/>
    </dgm:pt>
    <dgm:pt modelId="{F0B13CB0-83F9-CF4D-9DCF-CE17D0A78812}" type="pres">
      <dgm:prSet presAssocID="{021B2654-2E7E-48DD-BD17-9E9143F5D984}" presName="spacer" presStyleCnt="0"/>
      <dgm:spPr/>
    </dgm:pt>
    <dgm:pt modelId="{51355322-C8E1-084E-AB7F-CBDBD32170F0}" type="pres">
      <dgm:prSet presAssocID="{B5C3D966-7B9A-41B3-928C-4E4181D224AD}" presName="parentText" presStyleLbl="node1" presStyleIdx="2" presStyleCnt="4">
        <dgm:presLayoutVars>
          <dgm:chMax val="0"/>
          <dgm:bulletEnabled val="1"/>
        </dgm:presLayoutVars>
      </dgm:prSet>
      <dgm:spPr/>
    </dgm:pt>
    <dgm:pt modelId="{4EC127E3-10AC-AE46-8669-2CAF52C25754}" type="pres">
      <dgm:prSet presAssocID="{16C59C3F-67E3-47D9-BAA8-5CAB2B5B4829}" presName="spacer" presStyleCnt="0"/>
      <dgm:spPr/>
    </dgm:pt>
    <dgm:pt modelId="{010890A7-4975-294F-8800-9121A7058120}" type="pres">
      <dgm:prSet presAssocID="{58395208-59F7-4CDC-BDCA-F2EE96DF7393}" presName="parentText" presStyleLbl="node1" presStyleIdx="3" presStyleCnt="4">
        <dgm:presLayoutVars>
          <dgm:chMax val="0"/>
          <dgm:bulletEnabled val="1"/>
        </dgm:presLayoutVars>
      </dgm:prSet>
      <dgm:spPr/>
    </dgm:pt>
  </dgm:ptLst>
  <dgm:cxnLst>
    <dgm:cxn modelId="{C3DAB92A-0842-2C4C-B096-1D0F247647A0}" type="presOf" srcId="{F4CD5425-9BDC-4FFA-9EEA-AFD6D402CE10}" destId="{6E2F1AA4-7CD8-494D-A037-335B3EBA14B1}" srcOrd="0" destOrd="0" presId="urn:microsoft.com/office/officeart/2005/8/layout/vList2"/>
    <dgm:cxn modelId="{3B0A6A3B-1A1C-4B45-9BD4-A4D797A394FD}" srcId="{F4CD5425-9BDC-4FFA-9EEA-AFD6D402CE10}" destId="{58395208-59F7-4CDC-BDCA-F2EE96DF7393}" srcOrd="3" destOrd="0" parTransId="{7B4120A1-D1DD-4949-A2AC-C24EEB0933C4}" sibTransId="{BC45E930-4187-4A59-9751-70E32F5B7498}"/>
    <dgm:cxn modelId="{75B24949-9A7F-1D4A-AD7B-BD173610743C}" type="presOf" srcId="{A9B9F3E7-E42F-4E80-ACC9-2B4FD23AEB7E}" destId="{5FC1224B-F2BF-AD4A-9025-E6A6D8769377}" srcOrd="0" destOrd="0" presId="urn:microsoft.com/office/officeart/2005/8/layout/vList2"/>
    <dgm:cxn modelId="{4792A25D-DF19-B14C-9CEB-E9575D260CFA}" type="presOf" srcId="{58395208-59F7-4CDC-BDCA-F2EE96DF7393}" destId="{010890A7-4975-294F-8800-9121A7058120}" srcOrd="0" destOrd="0" presId="urn:microsoft.com/office/officeart/2005/8/layout/vList2"/>
    <dgm:cxn modelId="{B95BDC60-6986-8744-916B-D76EA6D2B4BD}" type="presOf" srcId="{B5C3D966-7B9A-41B3-928C-4E4181D224AD}" destId="{51355322-C8E1-084E-AB7F-CBDBD32170F0}" srcOrd="0" destOrd="0" presId="urn:microsoft.com/office/officeart/2005/8/layout/vList2"/>
    <dgm:cxn modelId="{6AEF8B6B-538E-4674-8901-989F853E2218}" srcId="{F4CD5425-9BDC-4FFA-9EEA-AFD6D402CE10}" destId="{A9B9F3E7-E42F-4E80-ACC9-2B4FD23AEB7E}" srcOrd="1" destOrd="0" parTransId="{E73CEF71-EB5D-4E5E-A2BB-9E6E2E6C13CE}" sibTransId="{021B2654-2E7E-48DD-BD17-9E9143F5D984}"/>
    <dgm:cxn modelId="{5034AFC7-7C67-374D-AF97-35B702B263C5}" type="presOf" srcId="{D1DC0C1C-DD3D-4966-8AC2-30DC768BF928}" destId="{13C59992-F4C9-F841-BDD9-6FA04AC6D34E}" srcOrd="0" destOrd="0" presId="urn:microsoft.com/office/officeart/2005/8/layout/vList2"/>
    <dgm:cxn modelId="{5860C9DF-DC67-4158-9537-A29079D72175}" srcId="{F4CD5425-9BDC-4FFA-9EEA-AFD6D402CE10}" destId="{D1DC0C1C-DD3D-4966-8AC2-30DC768BF928}" srcOrd="0" destOrd="0" parTransId="{739D95B4-8F9C-43DB-AA1B-488BD625B5EC}" sibTransId="{0851BCB1-513C-44F9-9C84-9FCC32FB4665}"/>
    <dgm:cxn modelId="{71C48FF2-9C1C-48E4-B41A-7147FCBE5BF3}" srcId="{F4CD5425-9BDC-4FFA-9EEA-AFD6D402CE10}" destId="{B5C3D966-7B9A-41B3-928C-4E4181D224AD}" srcOrd="2" destOrd="0" parTransId="{E54CFA33-DA39-4DC7-A2F5-807C485E81CE}" sibTransId="{16C59C3F-67E3-47D9-BAA8-5CAB2B5B4829}"/>
    <dgm:cxn modelId="{E7359BE7-7B38-9245-8923-728BB8781855}" type="presParOf" srcId="{6E2F1AA4-7CD8-494D-A037-335B3EBA14B1}" destId="{13C59992-F4C9-F841-BDD9-6FA04AC6D34E}" srcOrd="0" destOrd="0" presId="urn:microsoft.com/office/officeart/2005/8/layout/vList2"/>
    <dgm:cxn modelId="{C00CCB1B-0314-5642-A00B-135F568BABCD}" type="presParOf" srcId="{6E2F1AA4-7CD8-494D-A037-335B3EBA14B1}" destId="{40B98714-7663-DE40-AF67-74D0FE6D3EBA}" srcOrd="1" destOrd="0" presId="urn:microsoft.com/office/officeart/2005/8/layout/vList2"/>
    <dgm:cxn modelId="{E1B9FFB1-F992-5C45-BFFB-A415B81FF732}" type="presParOf" srcId="{6E2F1AA4-7CD8-494D-A037-335B3EBA14B1}" destId="{5FC1224B-F2BF-AD4A-9025-E6A6D8769377}" srcOrd="2" destOrd="0" presId="urn:microsoft.com/office/officeart/2005/8/layout/vList2"/>
    <dgm:cxn modelId="{1DCD0A5D-3AF5-9144-A9FF-9671DDAEE3E9}" type="presParOf" srcId="{6E2F1AA4-7CD8-494D-A037-335B3EBA14B1}" destId="{F0B13CB0-83F9-CF4D-9DCF-CE17D0A78812}" srcOrd="3" destOrd="0" presId="urn:microsoft.com/office/officeart/2005/8/layout/vList2"/>
    <dgm:cxn modelId="{4170A1FE-8359-F041-A14B-2B9D8EA8620F}" type="presParOf" srcId="{6E2F1AA4-7CD8-494D-A037-335B3EBA14B1}" destId="{51355322-C8E1-084E-AB7F-CBDBD32170F0}" srcOrd="4" destOrd="0" presId="urn:microsoft.com/office/officeart/2005/8/layout/vList2"/>
    <dgm:cxn modelId="{1C6A3C6C-4ACF-CE4A-90DA-F617962C60DD}" type="presParOf" srcId="{6E2F1AA4-7CD8-494D-A037-335B3EBA14B1}" destId="{4EC127E3-10AC-AE46-8669-2CAF52C25754}" srcOrd="5" destOrd="0" presId="urn:microsoft.com/office/officeart/2005/8/layout/vList2"/>
    <dgm:cxn modelId="{A16D2700-C8C1-364B-A726-6DC387EE9A13}" type="presParOf" srcId="{6E2F1AA4-7CD8-494D-A037-335B3EBA14B1}" destId="{010890A7-4975-294F-8800-9121A705812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120BC9-8F4D-4334-A10E-4E2E57A5927C}" type="doc">
      <dgm:prSet loTypeId="urn:microsoft.com/office/officeart/2005/8/layout/matrix2" loCatId="matrix" qsTypeId="urn:microsoft.com/office/officeart/2005/8/quickstyle/simple1" qsCatId="simple" csTypeId="urn:microsoft.com/office/officeart/2005/8/colors/colorful1" csCatId="colorful"/>
      <dgm:spPr/>
      <dgm:t>
        <a:bodyPr/>
        <a:lstStyle/>
        <a:p>
          <a:endParaRPr lang="en-US"/>
        </a:p>
      </dgm:t>
    </dgm:pt>
    <dgm:pt modelId="{CA4A39F3-CBB6-48BB-A1D4-6CAF86FB5FF6}">
      <dgm:prSet/>
      <dgm:spPr/>
      <dgm:t>
        <a:bodyPr/>
        <a:lstStyle/>
        <a:p>
          <a:r>
            <a:rPr lang="it-IT"/>
            <a:t>JWTs are generally secure but can be implemented in ways that will compromise that security.</a:t>
          </a:r>
          <a:endParaRPr lang="en-US"/>
        </a:p>
      </dgm:t>
    </dgm:pt>
    <dgm:pt modelId="{AF84D145-D778-4FEA-895F-BDB79AE00D21}" type="parTrans" cxnId="{1D316AC6-BF4C-444D-8C2E-F11F2E6ABB6F}">
      <dgm:prSet/>
      <dgm:spPr/>
      <dgm:t>
        <a:bodyPr/>
        <a:lstStyle/>
        <a:p>
          <a:endParaRPr lang="en-US"/>
        </a:p>
      </dgm:t>
    </dgm:pt>
    <dgm:pt modelId="{E89B9BE6-1418-4DB9-8A16-D886DD6D5F98}" type="sibTrans" cxnId="{1D316AC6-BF4C-444D-8C2E-F11F2E6ABB6F}">
      <dgm:prSet/>
      <dgm:spPr/>
      <dgm:t>
        <a:bodyPr/>
        <a:lstStyle/>
        <a:p>
          <a:endParaRPr lang="en-US"/>
        </a:p>
      </dgm:t>
    </dgm:pt>
    <dgm:pt modelId="{477452DC-638E-4D25-8526-3677A5157A4E}">
      <dgm:prSet/>
      <dgm:spPr/>
      <dgm:t>
        <a:bodyPr/>
        <a:lstStyle/>
        <a:p>
          <a:r>
            <a:rPr lang="it-IT"/>
            <a:t>If the implementation does not use encryption, base64 decode is sufficient to see what is inside the token. </a:t>
          </a:r>
          <a:endParaRPr lang="en-US"/>
        </a:p>
      </dgm:t>
    </dgm:pt>
    <dgm:pt modelId="{32A0A931-9F87-4531-A533-6D068EE0B036}" type="parTrans" cxnId="{58BFCEA7-F389-4F05-A005-862A43A98E8F}">
      <dgm:prSet/>
      <dgm:spPr/>
      <dgm:t>
        <a:bodyPr/>
        <a:lstStyle/>
        <a:p>
          <a:endParaRPr lang="en-US"/>
        </a:p>
      </dgm:t>
    </dgm:pt>
    <dgm:pt modelId="{3CB9F4DE-EB93-48FD-8496-E16EF54C894C}" type="sibTrans" cxnId="{58BFCEA7-F389-4F05-A005-862A43A98E8F}">
      <dgm:prSet/>
      <dgm:spPr/>
      <dgm:t>
        <a:bodyPr/>
        <a:lstStyle/>
        <a:p>
          <a:endParaRPr lang="en-US"/>
        </a:p>
      </dgm:t>
    </dgm:pt>
    <dgm:pt modelId="{AD63CA97-DCF5-4C72-9DD7-44F58DEBECD4}">
      <dgm:prSet/>
      <dgm:spPr/>
      <dgm:t>
        <a:bodyPr/>
        <a:lstStyle/>
        <a:p>
          <a:r>
            <a:rPr lang="it-IT"/>
            <a:t>An API hacker could decode such a token, tamper with the contents, and send it back to the provider to gain access. </a:t>
          </a:r>
          <a:endParaRPr lang="en-US"/>
        </a:p>
      </dgm:t>
    </dgm:pt>
    <dgm:pt modelId="{EB767A2C-F5FD-4F70-B8A5-227D762CFBB6}" type="parTrans" cxnId="{07FEA518-6409-4CDF-8B6B-70CA813751A9}">
      <dgm:prSet/>
      <dgm:spPr/>
      <dgm:t>
        <a:bodyPr/>
        <a:lstStyle/>
        <a:p>
          <a:endParaRPr lang="en-US"/>
        </a:p>
      </dgm:t>
    </dgm:pt>
    <dgm:pt modelId="{4D4044AC-6FB7-4EA9-87CC-6668A8C6A4FB}" type="sibTrans" cxnId="{07FEA518-6409-4CDF-8B6B-70CA813751A9}">
      <dgm:prSet/>
      <dgm:spPr/>
      <dgm:t>
        <a:bodyPr/>
        <a:lstStyle/>
        <a:p>
          <a:endParaRPr lang="en-US"/>
        </a:p>
      </dgm:t>
    </dgm:pt>
    <dgm:pt modelId="{165CDA76-0F54-4377-8D09-600EE1195B10}">
      <dgm:prSet/>
      <dgm:spPr/>
      <dgm:t>
        <a:bodyPr/>
        <a:lstStyle/>
        <a:p>
          <a:r>
            <a:rPr lang="it-IT"/>
            <a:t>The JWT secret key may also be stolen or guessed by brute force.</a:t>
          </a:r>
          <a:endParaRPr lang="en-US"/>
        </a:p>
      </dgm:t>
    </dgm:pt>
    <dgm:pt modelId="{1D3182D3-AA12-429D-914F-C55CBE0C7595}" type="parTrans" cxnId="{2A8A38AE-11E9-484F-9582-E3C610900280}">
      <dgm:prSet/>
      <dgm:spPr/>
      <dgm:t>
        <a:bodyPr/>
        <a:lstStyle/>
        <a:p>
          <a:endParaRPr lang="en-US"/>
        </a:p>
      </dgm:t>
    </dgm:pt>
    <dgm:pt modelId="{F20566E9-1528-421A-9687-E59CA47F0331}" type="sibTrans" cxnId="{2A8A38AE-11E9-484F-9582-E3C610900280}">
      <dgm:prSet/>
      <dgm:spPr/>
      <dgm:t>
        <a:bodyPr/>
        <a:lstStyle/>
        <a:p>
          <a:endParaRPr lang="en-US"/>
        </a:p>
      </dgm:t>
    </dgm:pt>
    <dgm:pt modelId="{4B4FE126-844E-0840-932B-D748DB4913CE}" type="pres">
      <dgm:prSet presAssocID="{1C120BC9-8F4D-4334-A10E-4E2E57A5927C}" presName="matrix" presStyleCnt="0">
        <dgm:presLayoutVars>
          <dgm:chMax val="1"/>
          <dgm:dir/>
          <dgm:resizeHandles val="exact"/>
        </dgm:presLayoutVars>
      </dgm:prSet>
      <dgm:spPr/>
    </dgm:pt>
    <dgm:pt modelId="{0B0DFF09-02FD-BD4A-BEAD-C5B005F82F14}" type="pres">
      <dgm:prSet presAssocID="{1C120BC9-8F4D-4334-A10E-4E2E57A5927C}" presName="axisShape" presStyleLbl="bgShp" presStyleIdx="0" presStyleCnt="1"/>
      <dgm:spPr/>
    </dgm:pt>
    <dgm:pt modelId="{DC7CB5E1-9767-6243-8472-B6BCA12A1671}" type="pres">
      <dgm:prSet presAssocID="{1C120BC9-8F4D-4334-A10E-4E2E57A5927C}" presName="rect1" presStyleLbl="node1" presStyleIdx="0" presStyleCnt="4">
        <dgm:presLayoutVars>
          <dgm:chMax val="0"/>
          <dgm:chPref val="0"/>
          <dgm:bulletEnabled val="1"/>
        </dgm:presLayoutVars>
      </dgm:prSet>
      <dgm:spPr/>
    </dgm:pt>
    <dgm:pt modelId="{0798E1DA-C947-B64A-8F63-7C12D31A6D78}" type="pres">
      <dgm:prSet presAssocID="{1C120BC9-8F4D-4334-A10E-4E2E57A5927C}" presName="rect2" presStyleLbl="node1" presStyleIdx="1" presStyleCnt="4">
        <dgm:presLayoutVars>
          <dgm:chMax val="0"/>
          <dgm:chPref val="0"/>
          <dgm:bulletEnabled val="1"/>
        </dgm:presLayoutVars>
      </dgm:prSet>
      <dgm:spPr/>
    </dgm:pt>
    <dgm:pt modelId="{6499D8F8-074D-4F46-AD45-AA67ADD242B6}" type="pres">
      <dgm:prSet presAssocID="{1C120BC9-8F4D-4334-A10E-4E2E57A5927C}" presName="rect3" presStyleLbl="node1" presStyleIdx="2" presStyleCnt="4">
        <dgm:presLayoutVars>
          <dgm:chMax val="0"/>
          <dgm:chPref val="0"/>
          <dgm:bulletEnabled val="1"/>
        </dgm:presLayoutVars>
      </dgm:prSet>
      <dgm:spPr/>
    </dgm:pt>
    <dgm:pt modelId="{56BFFA77-D606-984E-AC9E-F7F80DFA835C}" type="pres">
      <dgm:prSet presAssocID="{1C120BC9-8F4D-4334-A10E-4E2E57A5927C}" presName="rect4" presStyleLbl="node1" presStyleIdx="3" presStyleCnt="4">
        <dgm:presLayoutVars>
          <dgm:chMax val="0"/>
          <dgm:chPref val="0"/>
          <dgm:bulletEnabled val="1"/>
        </dgm:presLayoutVars>
      </dgm:prSet>
      <dgm:spPr/>
    </dgm:pt>
  </dgm:ptLst>
  <dgm:cxnLst>
    <dgm:cxn modelId="{07FEA518-6409-4CDF-8B6B-70CA813751A9}" srcId="{1C120BC9-8F4D-4334-A10E-4E2E57A5927C}" destId="{AD63CA97-DCF5-4C72-9DD7-44F58DEBECD4}" srcOrd="2" destOrd="0" parTransId="{EB767A2C-F5FD-4F70-B8A5-227D762CFBB6}" sibTransId="{4D4044AC-6FB7-4EA9-87CC-6668A8C6A4FB}"/>
    <dgm:cxn modelId="{7783157E-3F1B-E04F-B8A8-DDC25F1E1D86}" type="presOf" srcId="{AD63CA97-DCF5-4C72-9DD7-44F58DEBECD4}" destId="{6499D8F8-074D-4F46-AD45-AA67ADD242B6}" srcOrd="0" destOrd="0" presId="urn:microsoft.com/office/officeart/2005/8/layout/matrix2"/>
    <dgm:cxn modelId="{C235B483-E5D3-4740-906E-B8C09E995072}" type="presOf" srcId="{165CDA76-0F54-4377-8D09-600EE1195B10}" destId="{56BFFA77-D606-984E-AC9E-F7F80DFA835C}" srcOrd="0" destOrd="0" presId="urn:microsoft.com/office/officeart/2005/8/layout/matrix2"/>
    <dgm:cxn modelId="{58BFCEA7-F389-4F05-A005-862A43A98E8F}" srcId="{1C120BC9-8F4D-4334-A10E-4E2E57A5927C}" destId="{477452DC-638E-4D25-8526-3677A5157A4E}" srcOrd="1" destOrd="0" parTransId="{32A0A931-9F87-4531-A533-6D068EE0B036}" sibTransId="{3CB9F4DE-EB93-48FD-8496-E16EF54C894C}"/>
    <dgm:cxn modelId="{2A8A38AE-11E9-484F-9582-E3C610900280}" srcId="{1C120BC9-8F4D-4334-A10E-4E2E57A5927C}" destId="{165CDA76-0F54-4377-8D09-600EE1195B10}" srcOrd="3" destOrd="0" parTransId="{1D3182D3-AA12-429D-914F-C55CBE0C7595}" sibTransId="{F20566E9-1528-421A-9687-E59CA47F0331}"/>
    <dgm:cxn modelId="{4063F7C2-C85E-5744-A0C3-30DB88E34C03}" type="presOf" srcId="{1C120BC9-8F4D-4334-A10E-4E2E57A5927C}" destId="{4B4FE126-844E-0840-932B-D748DB4913CE}" srcOrd="0" destOrd="0" presId="urn:microsoft.com/office/officeart/2005/8/layout/matrix2"/>
    <dgm:cxn modelId="{1D316AC6-BF4C-444D-8C2E-F11F2E6ABB6F}" srcId="{1C120BC9-8F4D-4334-A10E-4E2E57A5927C}" destId="{CA4A39F3-CBB6-48BB-A1D4-6CAF86FB5FF6}" srcOrd="0" destOrd="0" parTransId="{AF84D145-D778-4FEA-895F-BDB79AE00D21}" sibTransId="{E89B9BE6-1418-4DB9-8A16-D886DD6D5F98}"/>
    <dgm:cxn modelId="{756D78DB-5BC3-C542-A91A-5E66B3C91856}" type="presOf" srcId="{477452DC-638E-4D25-8526-3677A5157A4E}" destId="{0798E1DA-C947-B64A-8F63-7C12D31A6D78}" srcOrd="0" destOrd="0" presId="urn:microsoft.com/office/officeart/2005/8/layout/matrix2"/>
    <dgm:cxn modelId="{F717F4FC-BA84-3A44-BE29-3B558EE34FEC}" type="presOf" srcId="{CA4A39F3-CBB6-48BB-A1D4-6CAF86FB5FF6}" destId="{DC7CB5E1-9767-6243-8472-B6BCA12A1671}" srcOrd="0" destOrd="0" presId="urn:microsoft.com/office/officeart/2005/8/layout/matrix2"/>
    <dgm:cxn modelId="{EFC72339-BD99-CC4D-96D0-BB9AFA6D82D3}" type="presParOf" srcId="{4B4FE126-844E-0840-932B-D748DB4913CE}" destId="{0B0DFF09-02FD-BD4A-BEAD-C5B005F82F14}" srcOrd="0" destOrd="0" presId="urn:microsoft.com/office/officeart/2005/8/layout/matrix2"/>
    <dgm:cxn modelId="{EB28D35B-9D0E-884B-B107-1F27B02C11DA}" type="presParOf" srcId="{4B4FE126-844E-0840-932B-D748DB4913CE}" destId="{DC7CB5E1-9767-6243-8472-B6BCA12A1671}" srcOrd="1" destOrd="0" presId="urn:microsoft.com/office/officeart/2005/8/layout/matrix2"/>
    <dgm:cxn modelId="{AFBB90C4-08E0-C44E-82B7-BBAF3DDD5431}" type="presParOf" srcId="{4B4FE126-844E-0840-932B-D748DB4913CE}" destId="{0798E1DA-C947-B64A-8F63-7C12D31A6D78}" srcOrd="2" destOrd="0" presId="urn:microsoft.com/office/officeart/2005/8/layout/matrix2"/>
    <dgm:cxn modelId="{E4DCFFA0-EFEF-7045-8F35-349D2FE23768}" type="presParOf" srcId="{4B4FE126-844E-0840-932B-D748DB4913CE}" destId="{6499D8F8-074D-4F46-AD45-AA67ADD242B6}" srcOrd="3" destOrd="0" presId="urn:microsoft.com/office/officeart/2005/8/layout/matrix2"/>
    <dgm:cxn modelId="{513E6FEE-B508-0D44-8CAE-C911FFAF8A55}" type="presParOf" srcId="{4B4FE126-844E-0840-932B-D748DB4913CE}" destId="{56BFFA77-D606-984E-AC9E-F7F80DFA835C}"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0F65B0-5A44-4781-A9D4-2E0281894F2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78294B3-D31D-4FCD-8187-9D328E4A4E98}">
      <dgm:prSet/>
      <dgm:spPr/>
      <dgm:t>
        <a:bodyPr/>
        <a:lstStyle/>
        <a:p>
          <a:r>
            <a:rPr lang="it-IT"/>
            <a:t>When you authorize LinkedIn to access your Twitter posts, Twitter generates a limited, time-based access token for LinkedIn. LinkedIn then provides that token to Twitter to post on your behalf, and you don’t have to give LinkedIn your Twitter credentials.</a:t>
          </a:r>
          <a:endParaRPr lang="en-US"/>
        </a:p>
      </dgm:t>
    </dgm:pt>
    <dgm:pt modelId="{21739F18-2882-4000-AFC9-FF4B7C0BA8A0}" type="parTrans" cxnId="{8AFAD809-BFE0-4A1B-A6C5-B3CF2346DF83}">
      <dgm:prSet/>
      <dgm:spPr/>
      <dgm:t>
        <a:bodyPr/>
        <a:lstStyle/>
        <a:p>
          <a:endParaRPr lang="en-US"/>
        </a:p>
      </dgm:t>
    </dgm:pt>
    <dgm:pt modelId="{2BC656C2-4FFD-446B-8EE5-79DAD2055E6F}" type="sibTrans" cxnId="{8AFAD809-BFE0-4A1B-A6C5-B3CF2346DF83}">
      <dgm:prSet/>
      <dgm:spPr/>
      <dgm:t>
        <a:bodyPr/>
        <a:lstStyle/>
        <a:p>
          <a:endParaRPr lang="en-US"/>
        </a:p>
      </dgm:t>
    </dgm:pt>
    <dgm:pt modelId="{A325D432-C270-410E-9516-B1A1F0477730}">
      <dgm:prSet/>
      <dgm:spPr/>
      <dgm:t>
        <a:bodyPr/>
        <a:lstStyle/>
        <a:p>
          <a:r>
            <a:rPr lang="it-IT"/>
            <a:t>In the LinkedIn–Twitter example, you are the resource owner, LinkedIn is the application/client, and Twitter is the authorization server and resource server.</a:t>
          </a:r>
          <a:endParaRPr lang="en-US"/>
        </a:p>
      </dgm:t>
    </dgm:pt>
    <dgm:pt modelId="{645AA916-CADF-49F2-A31F-3BD68AD1A611}" type="parTrans" cxnId="{6351A1CB-A915-4E78-8D8E-967756A627BD}">
      <dgm:prSet/>
      <dgm:spPr/>
      <dgm:t>
        <a:bodyPr/>
        <a:lstStyle/>
        <a:p>
          <a:endParaRPr lang="en-US"/>
        </a:p>
      </dgm:t>
    </dgm:pt>
    <dgm:pt modelId="{B680820B-9ED5-4651-89AE-C2FFA97FE26C}" type="sibTrans" cxnId="{6351A1CB-A915-4E78-8D8E-967756A627BD}">
      <dgm:prSet/>
      <dgm:spPr/>
      <dgm:t>
        <a:bodyPr/>
        <a:lstStyle/>
        <a:p>
          <a:endParaRPr lang="en-US"/>
        </a:p>
      </dgm:t>
    </dgm:pt>
    <dgm:pt modelId="{C64B682C-FDF2-EA4C-AE2E-69D784BDF799}" type="pres">
      <dgm:prSet presAssocID="{120F65B0-5A44-4781-A9D4-2E0281894F27}" presName="hierChild1" presStyleCnt="0">
        <dgm:presLayoutVars>
          <dgm:chPref val="1"/>
          <dgm:dir/>
          <dgm:animOne val="branch"/>
          <dgm:animLvl val="lvl"/>
          <dgm:resizeHandles/>
        </dgm:presLayoutVars>
      </dgm:prSet>
      <dgm:spPr/>
    </dgm:pt>
    <dgm:pt modelId="{34F74CA7-4BDB-3748-BF4F-DE044210104A}" type="pres">
      <dgm:prSet presAssocID="{278294B3-D31D-4FCD-8187-9D328E4A4E98}" presName="hierRoot1" presStyleCnt="0"/>
      <dgm:spPr/>
    </dgm:pt>
    <dgm:pt modelId="{70055C84-9060-344F-B624-C35448FFEC4F}" type="pres">
      <dgm:prSet presAssocID="{278294B3-D31D-4FCD-8187-9D328E4A4E98}" presName="composite" presStyleCnt="0"/>
      <dgm:spPr/>
    </dgm:pt>
    <dgm:pt modelId="{2B527080-C8A2-7347-9562-D02C3608F447}" type="pres">
      <dgm:prSet presAssocID="{278294B3-D31D-4FCD-8187-9D328E4A4E98}" presName="background" presStyleLbl="node0" presStyleIdx="0" presStyleCnt="2"/>
      <dgm:spPr/>
    </dgm:pt>
    <dgm:pt modelId="{944E2320-278A-5747-A229-438C34B407CF}" type="pres">
      <dgm:prSet presAssocID="{278294B3-D31D-4FCD-8187-9D328E4A4E98}" presName="text" presStyleLbl="fgAcc0" presStyleIdx="0" presStyleCnt="2">
        <dgm:presLayoutVars>
          <dgm:chPref val="3"/>
        </dgm:presLayoutVars>
      </dgm:prSet>
      <dgm:spPr/>
    </dgm:pt>
    <dgm:pt modelId="{32FF3C26-5E02-F843-B80E-7E69011DBDFC}" type="pres">
      <dgm:prSet presAssocID="{278294B3-D31D-4FCD-8187-9D328E4A4E98}" presName="hierChild2" presStyleCnt="0"/>
      <dgm:spPr/>
    </dgm:pt>
    <dgm:pt modelId="{4D460BF4-8751-EF47-9FD3-4B38ED019E54}" type="pres">
      <dgm:prSet presAssocID="{A325D432-C270-410E-9516-B1A1F0477730}" presName="hierRoot1" presStyleCnt="0"/>
      <dgm:spPr/>
    </dgm:pt>
    <dgm:pt modelId="{2146580E-8F75-514F-9F91-7B04B966AFE4}" type="pres">
      <dgm:prSet presAssocID="{A325D432-C270-410E-9516-B1A1F0477730}" presName="composite" presStyleCnt="0"/>
      <dgm:spPr/>
    </dgm:pt>
    <dgm:pt modelId="{EAFBF96D-20BC-2847-B602-CA8F23C02353}" type="pres">
      <dgm:prSet presAssocID="{A325D432-C270-410E-9516-B1A1F0477730}" presName="background" presStyleLbl="node0" presStyleIdx="1" presStyleCnt="2"/>
      <dgm:spPr/>
    </dgm:pt>
    <dgm:pt modelId="{91C5F60C-2442-3C43-9C72-634EAB3A86D3}" type="pres">
      <dgm:prSet presAssocID="{A325D432-C270-410E-9516-B1A1F0477730}" presName="text" presStyleLbl="fgAcc0" presStyleIdx="1" presStyleCnt="2">
        <dgm:presLayoutVars>
          <dgm:chPref val="3"/>
        </dgm:presLayoutVars>
      </dgm:prSet>
      <dgm:spPr/>
    </dgm:pt>
    <dgm:pt modelId="{6E715E89-A824-A14D-BDBA-66DE5D3BCACC}" type="pres">
      <dgm:prSet presAssocID="{A325D432-C270-410E-9516-B1A1F0477730}" presName="hierChild2" presStyleCnt="0"/>
      <dgm:spPr/>
    </dgm:pt>
  </dgm:ptLst>
  <dgm:cxnLst>
    <dgm:cxn modelId="{8AFAD809-BFE0-4A1B-A6C5-B3CF2346DF83}" srcId="{120F65B0-5A44-4781-A9D4-2E0281894F27}" destId="{278294B3-D31D-4FCD-8187-9D328E4A4E98}" srcOrd="0" destOrd="0" parTransId="{21739F18-2882-4000-AFC9-FF4B7C0BA8A0}" sibTransId="{2BC656C2-4FFD-446B-8EE5-79DAD2055E6F}"/>
    <dgm:cxn modelId="{E5F22B5A-5B61-3746-8CB5-4A89A86BB165}" type="presOf" srcId="{120F65B0-5A44-4781-A9D4-2E0281894F27}" destId="{C64B682C-FDF2-EA4C-AE2E-69D784BDF799}" srcOrd="0" destOrd="0" presId="urn:microsoft.com/office/officeart/2005/8/layout/hierarchy1"/>
    <dgm:cxn modelId="{164EA25C-6221-3946-8C05-D5DFFDF18108}" type="presOf" srcId="{278294B3-D31D-4FCD-8187-9D328E4A4E98}" destId="{944E2320-278A-5747-A229-438C34B407CF}" srcOrd="0" destOrd="0" presId="urn:microsoft.com/office/officeart/2005/8/layout/hierarchy1"/>
    <dgm:cxn modelId="{6682969C-55C0-4C4F-8235-58B1233AD3DE}" type="presOf" srcId="{A325D432-C270-410E-9516-B1A1F0477730}" destId="{91C5F60C-2442-3C43-9C72-634EAB3A86D3}" srcOrd="0" destOrd="0" presId="urn:microsoft.com/office/officeart/2005/8/layout/hierarchy1"/>
    <dgm:cxn modelId="{6351A1CB-A915-4E78-8D8E-967756A627BD}" srcId="{120F65B0-5A44-4781-A9D4-2E0281894F27}" destId="{A325D432-C270-410E-9516-B1A1F0477730}" srcOrd="1" destOrd="0" parTransId="{645AA916-CADF-49F2-A31F-3BD68AD1A611}" sibTransId="{B680820B-9ED5-4651-89AE-C2FFA97FE26C}"/>
    <dgm:cxn modelId="{D59F343D-3522-4343-88F3-D91D7B946D79}" type="presParOf" srcId="{C64B682C-FDF2-EA4C-AE2E-69D784BDF799}" destId="{34F74CA7-4BDB-3748-BF4F-DE044210104A}" srcOrd="0" destOrd="0" presId="urn:microsoft.com/office/officeart/2005/8/layout/hierarchy1"/>
    <dgm:cxn modelId="{3D327E06-8AB8-C248-9C8B-CD63963F688F}" type="presParOf" srcId="{34F74CA7-4BDB-3748-BF4F-DE044210104A}" destId="{70055C84-9060-344F-B624-C35448FFEC4F}" srcOrd="0" destOrd="0" presId="urn:microsoft.com/office/officeart/2005/8/layout/hierarchy1"/>
    <dgm:cxn modelId="{4007A5A4-9AF4-EA4C-AAC7-60FA9E657F57}" type="presParOf" srcId="{70055C84-9060-344F-B624-C35448FFEC4F}" destId="{2B527080-C8A2-7347-9562-D02C3608F447}" srcOrd="0" destOrd="0" presId="urn:microsoft.com/office/officeart/2005/8/layout/hierarchy1"/>
    <dgm:cxn modelId="{BF4C608D-FACB-8A47-BD34-55345B41BB2C}" type="presParOf" srcId="{70055C84-9060-344F-B624-C35448FFEC4F}" destId="{944E2320-278A-5747-A229-438C34B407CF}" srcOrd="1" destOrd="0" presId="urn:microsoft.com/office/officeart/2005/8/layout/hierarchy1"/>
    <dgm:cxn modelId="{4BE777BD-C0BF-A54A-8DF1-5DCDF1872F40}" type="presParOf" srcId="{34F74CA7-4BDB-3748-BF4F-DE044210104A}" destId="{32FF3C26-5E02-F843-B80E-7E69011DBDFC}" srcOrd="1" destOrd="0" presId="urn:microsoft.com/office/officeart/2005/8/layout/hierarchy1"/>
    <dgm:cxn modelId="{4CA94DC1-8824-2B42-B1CF-6A1BDD3D13B8}" type="presParOf" srcId="{C64B682C-FDF2-EA4C-AE2E-69D784BDF799}" destId="{4D460BF4-8751-EF47-9FD3-4B38ED019E54}" srcOrd="1" destOrd="0" presId="urn:microsoft.com/office/officeart/2005/8/layout/hierarchy1"/>
    <dgm:cxn modelId="{4720488C-F5EE-E543-B829-0B35DCDECA2E}" type="presParOf" srcId="{4D460BF4-8751-EF47-9FD3-4B38ED019E54}" destId="{2146580E-8F75-514F-9F91-7B04B966AFE4}" srcOrd="0" destOrd="0" presId="urn:microsoft.com/office/officeart/2005/8/layout/hierarchy1"/>
    <dgm:cxn modelId="{7FE09FC9-E495-9B48-8C62-EE9A0AC2123E}" type="presParOf" srcId="{2146580E-8F75-514F-9F91-7B04B966AFE4}" destId="{EAFBF96D-20BC-2847-B602-CA8F23C02353}" srcOrd="0" destOrd="0" presId="urn:microsoft.com/office/officeart/2005/8/layout/hierarchy1"/>
    <dgm:cxn modelId="{575E252D-259D-964A-8A61-C43F221D7EC3}" type="presParOf" srcId="{2146580E-8F75-514F-9F91-7B04B966AFE4}" destId="{91C5F60C-2442-3C43-9C72-634EAB3A86D3}" srcOrd="1" destOrd="0" presId="urn:microsoft.com/office/officeart/2005/8/layout/hierarchy1"/>
    <dgm:cxn modelId="{82B33F12-6944-5E4B-BF59-63642F48F0E6}" type="presParOf" srcId="{4D460BF4-8751-EF47-9FD3-4B38ED019E54}" destId="{6E715E89-A824-A14D-BDBA-66DE5D3BCAC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18A510-65EA-4969-8C45-CE88F47E331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609233A4-A488-4E5B-A703-1AFF24AAC2BA}">
      <dgm:prSet/>
      <dgm:spPr/>
      <dgm:t>
        <a:bodyPr/>
        <a:lstStyle/>
        <a:p>
          <a:r>
            <a:rPr lang="it-IT"/>
            <a:t>OAuth is one of the most trusted forms of API authorization. However, while it adds security to the authorization process, it also expands the potential attack surface</a:t>
          </a:r>
          <a:endParaRPr lang="en-US"/>
        </a:p>
      </dgm:t>
    </dgm:pt>
    <dgm:pt modelId="{138293E1-7F20-4C74-B712-29DB2181BC69}" type="parTrans" cxnId="{929D6B76-63FE-4F91-B031-D444908025A9}">
      <dgm:prSet/>
      <dgm:spPr/>
      <dgm:t>
        <a:bodyPr/>
        <a:lstStyle/>
        <a:p>
          <a:endParaRPr lang="en-US"/>
        </a:p>
      </dgm:t>
    </dgm:pt>
    <dgm:pt modelId="{D75B5E68-A631-4661-8132-0DA2D9B50ECD}" type="sibTrans" cxnId="{929D6B76-63FE-4F91-B031-D444908025A9}">
      <dgm:prSet/>
      <dgm:spPr/>
      <dgm:t>
        <a:bodyPr/>
        <a:lstStyle/>
        <a:p>
          <a:endParaRPr lang="en-US"/>
        </a:p>
      </dgm:t>
    </dgm:pt>
    <dgm:pt modelId="{EFCEF746-AC25-4B1B-97FA-ABF41239F422}">
      <dgm:prSet/>
      <dgm:spPr/>
      <dgm:t>
        <a:bodyPr/>
        <a:lstStyle/>
        <a:p>
          <a:r>
            <a:rPr lang="it-IT"/>
            <a:t>Flaws often have more to do with how the API provider implements OAuth than with OAuth itself.</a:t>
          </a:r>
          <a:endParaRPr lang="en-US"/>
        </a:p>
      </dgm:t>
    </dgm:pt>
    <dgm:pt modelId="{BD2A58D4-FC67-4691-8451-7C1DA5FC351B}" type="parTrans" cxnId="{90B9C503-9DBA-467F-9CC3-D6EAD4F110FE}">
      <dgm:prSet/>
      <dgm:spPr/>
      <dgm:t>
        <a:bodyPr/>
        <a:lstStyle/>
        <a:p>
          <a:endParaRPr lang="en-US"/>
        </a:p>
      </dgm:t>
    </dgm:pt>
    <dgm:pt modelId="{FD4AFD47-BD71-4F08-88E6-2F5393909124}" type="sibTrans" cxnId="{90B9C503-9DBA-467F-9CC3-D6EAD4F110FE}">
      <dgm:prSet/>
      <dgm:spPr/>
      <dgm:t>
        <a:bodyPr/>
        <a:lstStyle/>
        <a:p>
          <a:endParaRPr lang="en-US"/>
        </a:p>
      </dgm:t>
    </dgm:pt>
    <dgm:pt modelId="{BBD15E10-BC63-4CFC-ACF6-293EC0954320}">
      <dgm:prSet/>
      <dgm:spPr/>
      <dgm:t>
        <a:bodyPr/>
        <a:lstStyle/>
        <a:p>
          <a:r>
            <a:rPr lang="it-IT"/>
            <a:t>API providers that poorly implement OAuth can expose themselves to a variety of attacks such as token injection, authorization code reuse, etc.</a:t>
          </a:r>
          <a:endParaRPr lang="en-US"/>
        </a:p>
      </dgm:t>
    </dgm:pt>
    <dgm:pt modelId="{5C52D797-5592-4815-8D55-BDBF0E4E6FE6}" type="parTrans" cxnId="{4BC07C15-7BFD-4137-A425-0AA9BC394963}">
      <dgm:prSet/>
      <dgm:spPr/>
      <dgm:t>
        <a:bodyPr/>
        <a:lstStyle/>
        <a:p>
          <a:endParaRPr lang="en-US"/>
        </a:p>
      </dgm:t>
    </dgm:pt>
    <dgm:pt modelId="{1792D4CE-50FF-4467-A323-12341C7E18A0}" type="sibTrans" cxnId="{4BC07C15-7BFD-4137-A425-0AA9BC394963}">
      <dgm:prSet/>
      <dgm:spPr/>
      <dgm:t>
        <a:bodyPr/>
        <a:lstStyle/>
        <a:p>
          <a:endParaRPr lang="en-US"/>
        </a:p>
      </dgm:t>
    </dgm:pt>
    <dgm:pt modelId="{E4017386-0A6E-F449-812B-08CA3B2C2274}" type="pres">
      <dgm:prSet presAssocID="{3F18A510-65EA-4969-8C45-CE88F47E3313}" presName="vert0" presStyleCnt="0">
        <dgm:presLayoutVars>
          <dgm:dir/>
          <dgm:animOne val="branch"/>
          <dgm:animLvl val="lvl"/>
        </dgm:presLayoutVars>
      </dgm:prSet>
      <dgm:spPr/>
    </dgm:pt>
    <dgm:pt modelId="{FE1812D9-9D0F-8443-A096-95B313107147}" type="pres">
      <dgm:prSet presAssocID="{609233A4-A488-4E5B-A703-1AFF24AAC2BA}" presName="thickLine" presStyleLbl="alignNode1" presStyleIdx="0" presStyleCnt="3"/>
      <dgm:spPr/>
    </dgm:pt>
    <dgm:pt modelId="{0ACA344A-D3FD-A849-B232-4CFE154294E4}" type="pres">
      <dgm:prSet presAssocID="{609233A4-A488-4E5B-A703-1AFF24AAC2BA}" presName="horz1" presStyleCnt="0"/>
      <dgm:spPr/>
    </dgm:pt>
    <dgm:pt modelId="{20A1BD0D-F869-0E44-85D8-FEEF251B56FF}" type="pres">
      <dgm:prSet presAssocID="{609233A4-A488-4E5B-A703-1AFF24AAC2BA}" presName="tx1" presStyleLbl="revTx" presStyleIdx="0" presStyleCnt="3"/>
      <dgm:spPr/>
    </dgm:pt>
    <dgm:pt modelId="{FEEDEC1D-9D37-CE4F-9CCC-FE820D9FEDA6}" type="pres">
      <dgm:prSet presAssocID="{609233A4-A488-4E5B-A703-1AFF24AAC2BA}" presName="vert1" presStyleCnt="0"/>
      <dgm:spPr/>
    </dgm:pt>
    <dgm:pt modelId="{58017ABB-6FFD-0449-8212-DA5478A23975}" type="pres">
      <dgm:prSet presAssocID="{EFCEF746-AC25-4B1B-97FA-ABF41239F422}" presName="thickLine" presStyleLbl="alignNode1" presStyleIdx="1" presStyleCnt="3"/>
      <dgm:spPr/>
    </dgm:pt>
    <dgm:pt modelId="{15129A86-DB06-4047-8078-0B2CB957F817}" type="pres">
      <dgm:prSet presAssocID="{EFCEF746-AC25-4B1B-97FA-ABF41239F422}" presName="horz1" presStyleCnt="0"/>
      <dgm:spPr/>
    </dgm:pt>
    <dgm:pt modelId="{D8108CFD-D241-B14C-A8BE-4D16A9227D94}" type="pres">
      <dgm:prSet presAssocID="{EFCEF746-AC25-4B1B-97FA-ABF41239F422}" presName="tx1" presStyleLbl="revTx" presStyleIdx="1" presStyleCnt="3"/>
      <dgm:spPr/>
    </dgm:pt>
    <dgm:pt modelId="{89C39F20-1B4B-0242-83E7-0194CA42D9BF}" type="pres">
      <dgm:prSet presAssocID="{EFCEF746-AC25-4B1B-97FA-ABF41239F422}" presName="vert1" presStyleCnt="0"/>
      <dgm:spPr/>
    </dgm:pt>
    <dgm:pt modelId="{EDC6110F-3DA4-3047-B37A-D62DDFE83D97}" type="pres">
      <dgm:prSet presAssocID="{BBD15E10-BC63-4CFC-ACF6-293EC0954320}" presName="thickLine" presStyleLbl="alignNode1" presStyleIdx="2" presStyleCnt="3"/>
      <dgm:spPr/>
    </dgm:pt>
    <dgm:pt modelId="{2C3E1D4E-69E6-2645-8765-244D75E8AC37}" type="pres">
      <dgm:prSet presAssocID="{BBD15E10-BC63-4CFC-ACF6-293EC0954320}" presName="horz1" presStyleCnt="0"/>
      <dgm:spPr/>
    </dgm:pt>
    <dgm:pt modelId="{A5DBA29E-B50E-B742-9D64-5B094C8C06C5}" type="pres">
      <dgm:prSet presAssocID="{BBD15E10-BC63-4CFC-ACF6-293EC0954320}" presName="tx1" presStyleLbl="revTx" presStyleIdx="2" presStyleCnt="3"/>
      <dgm:spPr/>
    </dgm:pt>
    <dgm:pt modelId="{774ECA1C-F71F-194B-8645-A00A5BD24238}" type="pres">
      <dgm:prSet presAssocID="{BBD15E10-BC63-4CFC-ACF6-293EC0954320}" presName="vert1" presStyleCnt="0"/>
      <dgm:spPr/>
    </dgm:pt>
  </dgm:ptLst>
  <dgm:cxnLst>
    <dgm:cxn modelId="{90B9C503-9DBA-467F-9CC3-D6EAD4F110FE}" srcId="{3F18A510-65EA-4969-8C45-CE88F47E3313}" destId="{EFCEF746-AC25-4B1B-97FA-ABF41239F422}" srcOrd="1" destOrd="0" parTransId="{BD2A58D4-FC67-4691-8451-7C1DA5FC351B}" sibTransId="{FD4AFD47-BD71-4F08-88E6-2F5393909124}"/>
    <dgm:cxn modelId="{4BC07C15-7BFD-4137-A425-0AA9BC394963}" srcId="{3F18A510-65EA-4969-8C45-CE88F47E3313}" destId="{BBD15E10-BC63-4CFC-ACF6-293EC0954320}" srcOrd="2" destOrd="0" parTransId="{5C52D797-5592-4815-8D55-BDBF0E4E6FE6}" sibTransId="{1792D4CE-50FF-4467-A323-12341C7E18A0}"/>
    <dgm:cxn modelId="{FD67811D-6BCF-9A45-8A25-4F240CF356EF}" type="presOf" srcId="{609233A4-A488-4E5B-A703-1AFF24AAC2BA}" destId="{20A1BD0D-F869-0E44-85D8-FEEF251B56FF}" srcOrd="0" destOrd="0" presId="urn:microsoft.com/office/officeart/2008/layout/LinedList"/>
    <dgm:cxn modelId="{15D14669-FCA4-2840-A6CE-A73D3FC4C4A8}" type="presOf" srcId="{EFCEF746-AC25-4B1B-97FA-ABF41239F422}" destId="{D8108CFD-D241-B14C-A8BE-4D16A9227D94}" srcOrd="0" destOrd="0" presId="urn:microsoft.com/office/officeart/2008/layout/LinedList"/>
    <dgm:cxn modelId="{929D6B76-63FE-4F91-B031-D444908025A9}" srcId="{3F18A510-65EA-4969-8C45-CE88F47E3313}" destId="{609233A4-A488-4E5B-A703-1AFF24AAC2BA}" srcOrd="0" destOrd="0" parTransId="{138293E1-7F20-4C74-B712-29DB2181BC69}" sibTransId="{D75B5E68-A631-4661-8132-0DA2D9B50ECD}"/>
    <dgm:cxn modelId="{813FAF86-FC46-F740-8EBF-6792E84E9245}" type="presOf" srcId="{BBD15E10-BC63-4CFC-ACF6-293EC0954320}" destId="{A5DBA29E-B50E-B742-9D64-5B094C8C06C5}" srcOrd="0" destOrd="0" presId="urn:microsoft.com/office/officeart/2008/layout/LinedList"/>
    <dgm:cxn modelId="{C0F9B0F6-8B10-184A-B0DC-5E221B2A07FE}" type="presOf" srcId="{3F18A510-65EA-4969-8C45-CE88F47E3313}" destId="{E4017386-0A6E-F449-812B-08CA3B2C2274}" srcOrd="0" destOrd="0" presId="urn:microsoft.com/office/officeart/2008/layout/LinedList"/>
    <dgm:cxn modelId="{5396A1E5-3660-3546-8BCB-6C2C3DBFA74B}" type="presParOf" srcId="{E4017386-0A6E-F449-812B-08CA3B2C2274}" destId="{FE1812D9-9D0F-8443-A096-95B313107147}" srcOrd="0" destOrd="0" presId="urn:microsoft.com/office/officeart/2008/layout/LinedList"/>
    <dgm:cxn modelId="{E4940CA1-CD20-B34B-B189-03306A092B1E}" type="presParOf" srcId="{E4017386-0A6E-F449-812B-08CA3B2C2274}" destId="{0ACA344A-D3FD-A849-B232-4CFE154294E4}" srcOrd="1" destOrd="0" presId="urn:microsoft.com/office/officeart/2008/layout/LinedList"/>
    <dgm:cxn modelId="{D413E671-20A6-034C-AB7F-C5F638E7A788}" type="presParOf" srcId="{0ACA344A-D3FD-A849-B232-4CFE154294E4}" destId="{20A1BD0D-F869-0E44-85D8-FEEF251B56FF}" srcOrd="0" destOrd="0" presId="urn:microsoft.com/office/officeart/2008/layout/LinedList"/>
    <dgm:cxn modelId="{B7EFC04B-84C5-E144-8023-00BABF890B56}" type="presParOf" srcId="{0ACA344A-D3FD-A849-B232-4CFE154294E4}" destId="{FEEDEC1D-9D37-CE4F-9CCC-FE820D9FEDA6}" srcOrd="1" destOrd="0" presId="urn:microsoft.com/office/officeart/2008/layout/LinedList"/>
    <dgm:cxn modelId="{BBE9FA0D-B2B4-214B-9865-D1B4673AA4D1}" type="presParOf" srcId="{E4017386-0A6E-F449-812B-08CA3B2C2274}" destId="{58017ABB-6FFD-0449-8212-DA5478A23975}" srcOrd="2" destOrd="0" presId="urn:microsoft.com/office/officeart/2008/layout/LinedList"/>
    <dgm:cxn modelId="{3D7DE16B-58A4-8345-BBB1-84C078AF4356}" type="presParOf" srcId="{E4017386-0A6E-F449-812B-08CA3B2C2274}" destId="{15129A86-DB06-4047-8078-0B2CB957F817}" srcOrd="3" destOrd="0" presId="urn:microsoft.com/office/officeart/2008/layout/LinedList"/>
    <dgm:cxn modelId="{DB1243C5-8C85-064F-9D78-66D1CDDEB0E0}" type="presParOf" srcId="{15129A86-DB06-4047-8078-0B2CB957F817}" destId="{D8108CFD-D241-B14C-A8BE-4D16A9227D94}" srcOrd="0" destOrd="0" presId="urn:microsoft.com/office/officeart/2008/layout/LinedList"/>
    <dgm:cxn modelId="{90F0CB95-B15C-184D-B637-4C7E52576C40}" type="presParOf" srcId="{15129A86-DB06-4047-8078-0B2CB957F817}" destId="{89C39F20-1B4B-0242-83E7-0194CA42D9BF}" srcOrd="1" destOrd="0" presId="urn:microsoft.com/office/officeart/2008/layout/LinedList"/>
    <dgm:cxn modelId="{A665FF39-E262-6F40-AD31-92AC2A7E49CF}" type="presParOf" srcId="{E4017386-0A6E-F449-812B-08CA3B2C2274}" destId="{EDC6110F-3DA4-3047-B37A-D62DDFE83D97}" srcOrd="4" destOrd="0" presId="urn:microsoft.com/office/officeart/2008/layout/LinedList"/>
    <dgm:cxn modelId="{2E46BB0F-E6CC-854D-BD90-105B60C87670}" type="presParOf" srcId="{E4017386-0A6E-F449-812B-08CA3B2C2274}" destId="{2C3E1D4E-69E6-2645-8765-244D75E8AC37}" srcOrd="5" destOrd="0" presId="urn:microsoft.com/office/officeart/2008/layout/LinedList"/>
    <dgm:cxn modelId="{B067AFE6-47D0-634F-9892-35B2CDF0B044}" type="presParOf" srcId="{2C3E1D4E-69E6-2645-8765-244D75E8AC37}" destId="{A5DBA29E-B50E-B742-9D64-5B094C8C06C5}" srcOrd="0" destOrd="0" presId="urn:microsoft.com/office/officeart/2008/layout/LinedList"/>
    <dgm:cxn modelId="{50196270-18AD-2948-B8A0-DFD1720FA268}" type="presParOf" srcId="{2C3E1D4E-69E6-2645-8765-244D75E8AC37}" destId="{774ECA1C-F71F-194B-8645-A00A5BD242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87E1C3-4BD6-432D-B871-40F95132A265}"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6243738-F38B-427B-895C-80BE7FF59B9E}">
      <dgm:prSet/>
      <dgm:spPr/>
      <dgm:t>
        <a:bodyPr/>
        <a:lstStyle/>
        <a:p>
          <a:pPr>
            <a:defRPr cap="all"/>
          </a:pPr>
          <a:r>
            <a:rPr lang="it-IT"/>
            <a:t>Broken user authentication refers to any weakness within the API authentication process. </a:t>
          </a:r>
          <a:endParaRPr lang="en-US"/>
        </a:p>
      </dgm:t>
    </dgm:pt>
    <dgm:pt modelId="{06E5C797-1E73-4092-91CD-B6FBEE336877}" type="parTrans" cxnId="{31DE07BE-F2C4-46C5-9373-86CD62950890}">
      <dgm:prSet/>
      <dgm:spPr/>
      <dgm:t>
        <a:bodyPr/>
        <a:lstStyle/>
        <a:p>
          <a:endParaRPr lang="en-US"/>
        </a:p>
      </dgm:t>
    </dgm:pt>
    <dgm:pt modelId="{3F9A41E9-44FB-48D6-AD0A-41AF49C242D6}" type="sibTrans" cxnId="{31DE07BE-F2C4-46C5-9373-86CD62950890}">
      <dgm:prSet/>
      <dgm:spPr/>
      <dgm:t>
        <a:bodyPr/>
        <a:lstStyle/>
        <a:p>
          <a:endParaRPr lang="en-US"/>
        </a:p>
      </dgm:t>
    </dgm:pt>
    <dgm:pt modelId="{55B893AC-3E4A-42EB-9141-71B5ACE84406}">
      <dgm:prSet/>
      <dgm:spPr/>
      <dgm:t>
        <a:bodyPr/>
        <a:lstStyle/>
        <a:p>
          <a:pPr>
            <a:defRPr cap="all"/>
          </a:pPr>
          <a:r>
            <a:rPr lang="it-IT"/>
            <a:t>These vulnerabilities typically occur when an API provider either doesn’t implement an authentication protection mechanism or implements a mechanism incorrectly.</a:t>
          </a:r>
          <a:endParaRPr lang="en-US"/>
        </a:p>
      </dgm:t>
    </dgm:pt>
    <dgm:pt modelId="{E67E065E-1784-4184-AF0A-DB9F9ED5CEF7}" type="parTrans" cxnId="{3A1F9D17-8B5F-40C8-A9FD-99343E9AC90C}">
      <dgm:prSet/>
      <dgm:spPr/>
      <dgm:t>
        <a:bodyPr/>
        <a:lstStyle/>
        <a:p>
          <a:endParaRPr lang="en-US"/>
        </a:p>
      </dgm:t>
    </dgm:pt>
    <dgm:pt modelId="{87B68ABC-51A2-44CC-9B10-83372B3FBBE7}" type="sibTrans" cxnId="{3A1F9D17-8B5F-40C8-A9FD-99343E9AC90C}">
      <dgm:prSet/>
      <dgm:spPr/>
      <dgm:t>
        <a:bodyPr/>
        <a:lstStyle/>
        <a:p>
          <a:endParaRPr lang="en-US"/>
        </a:p>
      </dgm:t>
    </dgm:pt>
    <dgm:pt modelId="{94A50D03-E9B9-448B-984C-AA1987383CC6}" type="pres">
      <dgm:prSet presAssocID="{D387E1C3-4BD6-432D-B871-40F95132A265}" presName="root" presStyleCnt="0">
        <dgm:presLayoutVars>
          <dgm:dir/>
          <dgm:resizeHandles val="exact"/>
        </dgm:presLayoutVars>
      </dgm:prSet>
      <dgm:spPr/>
    </dgm:pt>
    <dgm:pt modelId="{EF0DFA19-42AA-4A5C-850E-4B5FBD41A928}" type="pres">
      <dgm:prSet presAssocID="{F6243738-F38B-427B-895C-80BE7FF59B9E}" presName="compNode" presStyleCnt="0"/>
      <dgm:spPr/>
    </dgm:pt>
    <dgm:pt modelId="{087FB95D-CC80-4BEA-8AA6-1C10F7BC6F6F}" type="pres">
      <dgm:prSet presAssocID="{F6243738-F38B-427B-895C-80BE7FF59B9E}" presName="iconBgRect" presStyleLbl="bgShp" presStyleIdx="0" presStyleCnt="2"/>
      <dgm:spPr>
        <a:prstGeom prst="round2DiagRect">
          <a:avLst>
            <a:gd name="adj1" fmla="val 29727"/>
            <a:gd name="adj2" fmla="val 0"/>
          </a:avLst>
        </a:prstGeom>
      </dgm:spPr>
    </dgm:pt>
    <dgm:pt modelId="{2A4A4A36-21AF-4B99-A7A4-4EABD97E95DD}" type="pres">
      <dgm:prSet presAssocID="{F6243738-F38B-427B-895C-80BE7FF59B9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blocca"/>
        </a:ext>
      </dgm:extLst>
    </dgm:pt>
    <dgm:pt modelId="{B9308870-662E-4CDE-BA86-2F96770B3C7F}" type="pres">
      <dgm:prSet presAssocID="{F6243738-F38B-427B-895C-80BE7FF59B9E}" presName="spaceRect" presStyleCnt="0"/>
      <dgm:spPr/>
    </dgm:pt>
    <dgm:pt modelId="{B406DA05-E7A3-4490-98FF-6A107EA95EA1}" type="pres">
      <dgm:prSet presAssocID="{F6243738-F38B-427B-895C-80BE7FF59B9E}" presName="textRect" presStyleLbl="revTx" presStyleIdx="0" presStyleCnt="2">
        <dgm:presLayoutVars>
          <dgm:chMax val="1"/>
          <dgm:chPref val="1"/>
        </dgm:presLayoutVars>
      </dgm:prSet>
      <dgm:spPr/>
    </dgm:pt>
    <dgm:pt modelId="{EACEA517-C740-4660-BE17-D05A5F2BF015}" type="pres">
      <dgm:prSet presAssocID="{3F9A41E9-44FB-48D6-AD0A-41AF49C242D6}" presName="sibTrans" presStyleCnt="0"/>
      <dgm:spPr/>
    </dgm:pt>
    <dgm:pt modelId="{8A417172-B436-4EFB-8F2E-72D27D62B87E}" type="pres">
      <dgm:prSet presAssocID="{55B893AC-3E4A-42EB-9141-71B5ACE84406}" presName="compNode" presStyleCnt="0"/>
      <dgm:spPr/>
    </dgm:pt>
    <dgm:pt modelId="{6B89CE2C-5486-4A65-8ED8-463313E31A0D}" type="pres">
      <dgm:prSet presAssocID="{55B893AC-3E4A-42EB-9141-71B5ACE84406}" presName="iconBgRect" presStyleLbl="bgShp" presStyleIdx="1" presStyleCnt="2"/>
      <dgm:spPr>
        <a:prstGeom prst="round2DiagRect">
          <a:avLst>
            <a:gd name="adj1" fmla="val 29727"/>
            <a:gd name="adj2" fmla="val 0"/>
          </a:avLst>
        </a:prstGeom>
      </dgm:spPr>
    </dgm:pt>
    <dgm:pt modelId="{33254523-A88A-4EB0-A148-95D6BF9EBED4}" type="pres">
      <dgm:prSet presAssocID="{55B893AC-3E4A-42EB-9141-71B5ACE844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e"/>
        </a:ext>
      </dgm:extLst>
    </dgm:pt>
    <dgm:pt modelId="{CEEF79FC-AAC7-426A-86B2-5404352AF28B}" type="pres">
      <dgm:prSet presAssocID="{55B893AC-3E4A-42EB-9141-71B5ACE84406}" presName="spaceRect" presStyleCnt="0"/>
      <dgm:spPr/>
    </dgm:pt>
    <dgm:pt modelId="{57ED33DB-9B40-4635-B678-10D241D4798A}" type="pres">
      <dgm:prSet presAssocID="{55B893AC-3E4A-42EB-9141-71B5ACE84406}" presName="textRect" presStyleLbl="revTx" presStyleIdx="1" presStyleCnt="2">
        <dgm:presLayoutVars>
          <dgm:chMax val="1"/>
          <dgm:chPref val="1"/>
        </dgm:presLayoutVars>
      </dgm:prSet>
      <dgm:spPr/>
    </dgm:pt>
  </dgm:ptLst>
  <dgm:cxnLst>
    <dgm:cxn modelId="{74E6A904-4E0C-4E99-A8F1-2514F59861E9}" type="presOf" srcId="{55B893AC-3E4A-42EB-9141-71B5ACE84406}" destId="{57ED33DB-9B40-4635-B678-10D241D4798A}" srcOrd="0" destOrd="0" presId="urn:microsoft.com/office/officeart/2018/5/layout/IconLeafLabelList"/>
    <dgm:cxn modelId="{3A1F9D17-8B5F-40C8-A9FD-99343E9AC90C}" srcId="{D387E1C3-4BD6-432D-B871-40F95132A265}" destId="{55B893AC-3E4A-42EB-9141-71B5ACE84406}" srcOrd="1" destOrd="0" parTransId="{E67E065E-1784-4184-AF0A-DB9F9ED5CEF7}" sibTransId="{87B68ABC-51A2-44CC-9B10-83372B3FBBE7}"/>
    <dgm:cxn modelId="{4F38876E-D8F2-4292-B66A-0E9FE1A94735}" type="presOf" srcId="{D387E1C3-4BD6-432D-B871-40F95132A265}" destId="{94A50D03-E9B9-448B-984C-AA1987383CC6}" srcOrd="0" destOrd="0" presId="urn:microsoft.com/office/officeart/2018/5/layout/IconLeafLabelList"/>
    <dgm:cxn modelId="{31DE07BE-F2C4-46C5-9373-86CD62950890}" srcId="{D387E1C3-4BD6-432D-B871-40F95132A265}" destId="{F6243738-F38B-427B-895C-80BE7FF59B9E}" srcOrd="0" destOrd="0" parTransId="{06E5C797-1E73-4092-91CD-B6FBEE336877}" sibTransId="{3F9A41E9-44FB-48D6-AD0A-41AF49C242D6}"/>
    <dgm:cxn modelId="{A1A26AD1-D6B5-4236-A13A-D6BF1ACFF5D3}" type="presOf" srcId="{F6243738-F38B-427B-895C-80BE7FF59B9E}" destId="{B406DA05-E7A3-4490-98FF-6A107EA95EA1}" srcOrd="0" destOrd="0" presId="urn:microsoft.com/office/officeart/2018/5/layout/IconLeafLabelList"/>
    <dgm:cxn modelId="{5929F343-DD8E-4823-B382-9E8E7EBE9DA7}" type="presParOf" srcId="{94A50D03-E9B9-448B-984C-AA1987383CC6}" destId="{EF0DFA19-42AA-4A5C-850E-4B5FBD41A928}" srcOrd="0" destOrd="0" presId="urn:microsoft.com/office/officeart/2018/5/layout/IconLeafLabelList"/>
    <dgm:cxn modelId="{B9B72FB8-2B20-4CA9-953B-47265F96530B}" type="presParOf" srcId="{EF0DFA19-42AA-4A5C-850E-4B5FBD41A928}" destId="{087FB95D-CC80-4BEA-8AA6-1C10F7BC6F6F}" srcOrd="0" destOrd="0" presId="urn:microsoft.com/office/officeart/2018/5/layout/IconLeafLabelList"/>
    <dgm:cxn modelId="{98917F03-ACC1-4657-84FE-EF2583E5F590}" type="presParOf" srcId="{EF0DFA19-42AA-4A5C-850E-4B5FBD41A928}" destId="{2A4A4A36-21AF-4B99-A7A4-4EABD97E95DD}" srcOrd="1" destOrd="0" presId="urn:microsoft.com/office/officeart/2018/5/layout/IconLeafLabelList"/>
    <dgm:cxn modelId="{D22E4FC6-45F3-4162-96DD-629471F123E9}" type="presParOf" srcId="{EF0DFA19-42AA-4A5C-850E-4B5FBD41A928}" destId="{B9308870-662E-4CDE-BA86-2F96770B3C7F}" srcOrd="2" destOrd="0" presId="urn:microsoft.com/office/officeart/2018/5/layout/IconLeafLabelList"/>
    <dgm:cxn modelId="{62AD0FF3-EFE3-40E5-A73D-0DB24CE72935}" type="presParOf" srcId="{EF0DFA19-42AA-4A5C-850E-4B5FBD41A928}" destId="{B406DA05-E7A3-4490-98FF-6A107EA95EA1}" srcOrd="3" destOrd="0" presId="urn:microsoft.com/office/officeart/2018/5/layout/IconLeafLabelList"/>
    <dgm:cxn modelId="{2032A586-A3C2-4AA2-A554-710DC1E2A29F}" type="presParOf" srcId="{94A50D03-E9B9-448B-984C-AA1987383CC6}" destId="{EACEA517-C740-4660-BE17-D05A5F2BF015}" srcOrd="1" destOrd="0" presId="urn:microsoft.com/office/officeart/2018/5/layout/IconLeafLabelList"/>
    <dgm:cxn modelId="{6999E844-1CA6-4BE5-A899-2E3072089511}" type="presParOf" srcId="{94A50D03-E9B9-448B-984C-AA1987383CC6}" destId="{8A417172-B436-4EFB-8F2E-72D27D62B87E}" srcOrd="2" destOrd="0" presId="urn:microsoft.com/office/officeart/2018/5/layout/IconLeafLabelList"/>
    <dgm:cxn modelId="{87FB477F-174B-4C7E-B3D2-0052037F2E83}" type="presParOf" srcId="{8A417172-B436-4EFB-8F2E-72D27D62B87E}" destId="{6B89CE2C-5486-4A65-8ED8-463313E31A0D}" srcOrd="0" destOrd="0" presId="urn:microsoft.com/office/officeart/2018/5/layout/IconLeafLabelList"/>
    <dgm:cxn modelId="{5AC3665A-D52E-4161-A4EB-7067F16E7286}" type="presParOf" srcId="{8A417172-B436-4EFB-8F2E-72D27D62B87E}" destId="{33254523-A88A-4EB0-A148-95D6BF9EBED4}" srcOrd="1" destOrd="0" presId="urn:microsoft.com/office/officeart/2018/5/layout/IconLeafLabelList"/>
    <dgm:cxn modelId="{A9796623-CCE8-413E-BD5E-7D3822CCA878}" type="presParOf" srcId="{8A417172-B436-4EFB-8F2E-72D27D62B87E}" destId="{CEEF79FC-AAC7-426A-86B2-5404352AF28B}" srcOrd="2" destOrd="0" presId="urn:microsoft.com/office/officeart/2018/5/layout/IconLeafLabelList"/>
    <dgm:cxn modelId="{827057DA-F0E4-4C98-B151-D4B16395A194}" type="presParOf" srcId="{8A417172-B436-4EFB-8F2E-72D27D62B87E}" destId="{57ED33DB-9B40-4635-B678-10D241D4798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5D71F7-CA30-4576-8800-AE02DF48B0A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60FFD4A-7D0F-4E35-B6CA-13D68FD908F9}">
      <dgm:prSet/>
      <dgm:spPr/>
      <dgm:t>
        <a:bodyPr/>
        <a:lstStyle/>
        <a:p>
          <a:r>
            <a:rPr lang="it-IT"/>
            <a:t>Due to the stateless nature of REST APIs, a publicly exposed API key is the equivalent of discovering a username and password. </a:t>
          </a:r>
          <a:endParaRPr lang="en-US"/>
        </a:p>
      </dgm:t>
    </dgm:pt>
    <dgm:pt modelId="{4BC19046-1501-4E1E-993D-A62C9FE925F9}" type="parTrans" cxnId="{BA44706C-3F0D-44FD-8185-8E28A020FB49}">
      <dgm:prSet/>
      <dgm:spPr/>
      <dgm:t>
        <a:bodyPr/>
        <a:lstStyle/>
        <a:p>
          <a:endParaRPr lang="en-US"/>
        </a:p>
      </dgm:t>
    </dgm:pt>
    <dgm:pt modelId="{A0693265-76FA-4DC6-9B05-D862FEB672B2}" type="sibTrans" cxnId="{BA44706C-3F0D-44FD-8185-8E28A020FB49}">
      <dgm:prSet/>
      <dgm:spPr/>
      <dgm:t>
        <a:bodyPr/>
        <a:lstStyle/>
        <a:p>
          <a:endParaRPr lang="en-US"/>
        </a:p>
      </dgm:t>
    </dgm:pt>
    <dgm:pt modelId="{4C6D3DF1-76F4-4ABA-BA8B-918A61225B9D}">
      <dgm:prSet/>
      <dgm:spPr/>
      <dgm:t>
        <a:bodyPr/>
        <a:lstStyle/>
        <a:p>
          <a:r>
            <a:rPr lang="it-IT"/>
            <a:t>By using an exposed API key, the attacker assumes the role associated with that key.</a:t>
          </a:r>
          <a:endParaRPr lang="en-US"/>
        </a:p>
      </dgm:t>
    </dgm:pt>
    <dgm:pt modelId="{26254EC7-689D-48F6-A30A-A850E314689E}" type="parTrans" cxnId="{13D11E23-1CC1-4FCE-AF9D-9F3011F8432A}">
      <dgm:prSet/>
      <dgm:spPr/>
      <dgm:t>
        <a:bodyPr/>
        <a:lstStyle/>
        <a:p>
          <a:endParaRPr lang="en-US"/>
        </a:p>
      </dgm:t>
    </dgm:pt>
    <dgm:pt modelId="{97752092-107D-4E96-AA52-8ABAE48EEB50}" type="sibTrans" cxnId="{13D11E23-1CC1-4FCE-AF9D-9F3011F8432A}">
      <dgm:prSet/>
      <dgm:spPr/>
      <dgm:t>
        <a:bodyPr/>
        <a:lstStyle/>
        <a:p>
          <a:endParaRPr lang="en-US"/>
        </a:p>
      </dgm:t>
    </dgm:pt>
    <dgm:pt modelId="{22EE08A8-A90F-5D40-9121-9F1DEBDDF11C}" type="pres">
      <dgm:prSet presAssocID="{5D5D71F7-CA30-4576-8800-AE02DF48B0A3}" presName="hierChild1" presStyleCnt="0">
        <dgm:presLayoutVars>
          <dgm:chPref val="1"/>
          <dgm:dir/>
          <dgm:animOne val="branch"/>
          <dgm:animLvl val="lvl"/>
          <dgm:resizeHandles/>
        </dgm:presLayoutVars>
      </dgm:prSet>
      <dgm:spPr/>
    </dgm:pt>
    <dgm:pt modelId="{7E16AF07-A2B6-884D-A849-26B6E300FA3F}" type="pres">
      <dgm:prSet presAssocID="{D60FFD4A-7D0F-4E35-B6CA-13D68FD908F9}" presName="hierRoot1" presStyleCnt="0"/>
      <dgm:spPr/>
    </dgm:pt>
    <dgm:pt modelId="{940A34C9-F2B7-4F4F-B014-A2F7C072D9F2}" type="pres">
      <dgm:prSet presAssocID="{D60FFD4A-7D0F-4E35-B6CA-13D68FD908F9}" presName="composite" presStyleCnt="0"/>
      <dgm:spPr/>
    </dgm:pt>
    <dgm:pt modelId="{778E24E4-0877-9A45-A237-C683B74A1375}" type="pres">
      <dgm:prSet presAssocID="{D60FFD4A-7D0F-4E35-B6CA-13D68FD908F9}" presName="background" presStyleLbl="node0" presStyleIdx="0" presStyleCnt="2"/>
      <dgm:spPr/>
    </dgm:pt>
    <dgm:pt modelId="{F26C1829-95D8-E94B-92DF-048B1D03D9AC}" type="pres">
      <dgm:prSet presAssocID="{D60FFD4A-7D0F-4E35-B6CA-13D68FD908F9}" presName="text" presStyleLbl="fgAcc0" presStyleIdx="0" presStyleCnt="2">
        <dgm:presLayoutVars>
          <dgm:chPref val="3"/>
        </dgm:presLayoutVars>
      </dgm:prSet>
      <dgm:spPr/>
    </dgm:pt>
    <dgm:pt modelId="{5243CB7B-AF08-E641-9168-83ECB2149423}" type="pres">
      <dgm:prSet presAssocID="{D60FFD4A-7D0F-4E35-B6CA-13D68FD908F9}" presName="hierChild2" presStyleCnt="0"/>
      <dgm:spPr/>
    </dgm:pt>
    <dgm:pt modelId="{89B44C8F-A364-8545-A067-70DE73D81591}" type="pres">
      <dgm:prSet presAssocID="{4C6D3DF1-76F4-4ABA-BA8B-918A61225B9D}" presName="hierRoot1" presStyleCnt="0"/>
      <dgm:spPr/>
    </dgm:pt>
    <dgm:pt modelId="{5BEA0872-2465-A747-B806-65A246DDB4E4}" type="pres">
      <dgm:prSet presAssocID="{4C6D3DF1-76F4-4ABA-BA8B-918A61225B9D}" presName="composite" presStyleCnt="0"/>
      <dgm:spPr/>
    </dgm:pt>
    <dgm:pt modelId="{28439AB3-795E-4A4A-9E2E-C2CD2E40A7B8}" type="pres">
      <dgm:prSet presAssocID="{4C6D3DF1-76F4-4ABA-BA8B-918A61225B9D}" presName="background" presStyleLbl="node0" presStyleIdx="1" presStyleCnt="2"/>
      <dgm:spPr/>
    </dgm:pt>
    <dgm:pt modelId="{C4FDE0A6-AE26-3946-A5BB-2F7C073CD5B3}" type="pres">
      <dgm:prSet presAssocID="{4C6D3DF1-76F4-4ABA-BA8B-918A61225B9D}" presName="text" presStyleLbl="fgAcc0" presStyleIdx="1" presStyleCnt="2">
        <dgm:presLayoutVars>
          <dgm:chPref val="3"/>
        </dgm:presLayoutVars>
      </dgm:prSet>
      <dgm:spPr/>
    </dgm:pt>
    <dgm:pt modelId="{03A83F96-9298-5149-B2B6-0FDA01CE1463}" type="pres">
      <dgm:prSet presAssocID="{4C6D3DF1-76F4-4ABA-BA8B-918A61225B9D}" presName="hierChild2" presStyleCnt="0"/>
      <dgm:spPr/>
    </dgm:pt>
  </dgm:ptLst>
  <dgm:cxnLst>
    <dgm:cxn modelId="{13D11E23-1CC1-4FCE-AF9D-9F3011F8432A}" srcId="{5D5D71F7-CA30-4576-8800-AE02DF48B0A3}" destId="{4C6D3DF1-76F4-4ABA-BA8B-918A61225B9D}" srcOrd="1" destOrd="0" parTransId="{26254EC7-689D-48F6-A30A-A850E314689E}" sibTransId="{97752092-107D-4E96-AA52-8ABAE48EEB50}"/>
    <dgm:cxn modelId="{ADF20165-7342-9C4B-8255-7B1CC8E9460A}" type="presOf" srcId="{4C6D3DF1-76F4-4ABA-BA8B-918A61225B9D}" destId="{C4FDE0A6-AE26-3946-A5BB-2F7C073CD5B3}" srcOrd="0" destOrd="0" presId="urn:microsoft.com/office/officeart/2005/8/layout/hierarchy1"/>
    <dgm:cxn modelId="{BA44706C-3F0D-44FD-8185-8E28A020FB49}" srcId="{5D5D71F7-CA30-4576-8800-AE02DF48B0A3}" destId="{D60FFD4A-7D0F-4E35-B6CA-13D68FD908F9}" srcOrd="0" destOrd="0" parTransId="{4BC19046-1501-4E1E-993D-A62C9FE925F9}" sibTransId="{A0693265-76FA-4DC6-9B05-D862FEB672B2}"/>
    <dgm:cxn modelId="{A4B26174-A916-2841-98C1-9BA34A129436}" type="presOf" srcId="{5D5D71F7-CA30-4576-8800-AE02DF48B0A3}" destId="{22EE08A8-A90F-5D40-9121-9F1DEBDDF11C}" srcOrd="0" destOrd="0" presId="urn:microsoft.com/office/officeart/2005/8/layout/hierarchy1"/>
    <dgm:cxn modelId="{6F4749FD-836B-2B40-8807-134127EBB1AF}" type="presOf" srcId="{D60FFD4A-7D0F-4E35-B6CA-13D68FD908F9}" destId="{F26C1829-95D8-E94B-92DF-048B1D03D9AC}" srcOrd="0" destOrd="0" presId="urn:microsoft.com/office/officeart/2005/8/layout/hierarchy1"/>
    <dgm:cxn modelId="{8B13DCFF-EDA6-9349-95B2-EE6BF037DED4}" type="presParOf" srcId="{22EE08A8-A90F-5D40-9121-9F1DEBDDF11C}" destId="{7E16AF07-A2B6-884D-A849-26B6E300FA3F}" srcOrd="0" destOrd="0" presId="urn:microsoft.com/office/officeart/2005/8/layout/hierarchy1"/>
    <dgm:cxn modelId="{A1490DC3-EBD4-B546-B0C0-98A0720837A5}" type="presParOf" srcId="{7E16AF07-A2B6-884D-A849-26B6E300FA3F}" destId="{940A34C9-F2B7-4F4F-B014-A2F7C072D9F2}" srcOrd="0" destOrd="0" presId="urn:microsoft.com/office/officeart/2005/8/layout/hierarchy1"/>
    <dgm:cxn modelId="{CFAD74CD-A58E-0E4F-A38A-E5D42D8B2909}" type="presParOf" srcId="{940A34C9-F2B7-4F4F-B014-A2F7C072D9F2}" destId="{778E24E4-0877-9A45-A237-C683B74A1375}" srcOrd="0" destOrd="0" presId="urn:microsoft.com/office/officeart/2005/8/layout/hierarchy1"/>
    <dgm:cxn modelId="{5BDF6177-FF6D-7242-8552-B27DB3B9754A}" type="presParOf" srcId="{940A34C9-F2B7-4F4F-B014-A2F7C072D9F2}" destId="{F26C1829-95D8-E94B-92DF-048B1D03D9AC}" srcOrd="1" destOrd="0" presId="urn:microsoft.com/office/officeart/2005/8/layout/hierarchy1"/>
    <dgm:cxn modelId="{90A3C8F8-9172-8B41-9480-60F9EBB6123D}" type="presParOf" srcId="{7E16AF07-A2B6-884D-A849-26B6E300FA3F}" destId="{5243CB7B-AF08-E641-9168-83ECB2149423}" srcOrd="1" destOrd="0" presId="urn:microsoft.com/office/officeart/2005/8/layout/hierarchy1"/>
    <dgm:cxn modelId="{449CF1E1-C753-7745-B1B3-4F74FB48CBAC}" type="presParOf" srcId="{22EE08A8-A90F-5D40-9121-9F1DEBDDF11C}" destId="{89B44C8F-A364-8545-A067-70DE73D81591}" srcOrd="1" destOrd="0" presId="urn:microsoft.com/office/officeart/2005/8/layout/hierarchy1"/>
    <dgm:cxn modelId="{910D6FB6-03A4-F24A-8183-C9F1758B16B7}" type="presParOf" srcId="{89B44C8F-A364-8545-A067-70DE73D81591}" destId="{5BEA0872-2465-A747-B806-65A246DDB4E4}" srcOrd="0" destOrd="0" presId="urn:microsoft.com/office/officeart/2005/8/layout/hierarchy1"/>
    <dgm:cxn modelId="{A1929FDE-F0C5-8E48-8A37-672CA0858C92}" type="presParOf" srcId="{5BEA0872-2465-A747-B806-65A246DDB4E4}" destId="{28439AB3-795E-4A4A-9E2E-C2CD2E40A7B8}" srcOrd="0" destOrd="0" presId="urn:microsoft.com/office/officeart/2005/8/layout/hierarchy1"/>
    <dgm:cxn modelId="{11680260-CA86-B046-93DE-C6269E933728}" type="presParOf" srcId="{5BEA0872-2465-A747-B806-65A246DDB4E4}" destId="{C4FDE0A6-AE26-3946-A5BB-2F7C073CD5B3}" srcOrd="1" destOrd="0" presId="urn:microsoft.com/office/officeart/2005/8/layout/hierarchy1"/>
    <dgm:cxn modelId="{D2E33797-8318-2541-A54B-C2ECA510BF0D}" type="presParOf" srcId="{89B44C8F-A364-8545-A067-70DE73D81591}" destId="{03A83F96-9298-5149-B2B6-0FDA01CE14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7AE529-EFFD-4040-A9FA-699174A0A0C2}"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4423EC1-F6B5-49D9-BDDB-FCF3693C0568}">
      <dgm:prSet/>
      <dgm:spPr/>
      <dgm:t>
        <a:bodyPr/>
        <a:lstStyle/>
        <a:p>
          <a:r>
            <a:rPr lang="it-IT"/>
            <a:t>RESTful APIs are supposed to be stateless. In order to be stateless, the provider shouldn’t need to remember the consumer from one request to another. </a:t>
          </a:r>
          <a:endParaRPr lang="en-US"/>
        </a:p>
      </dgm:t>
    </dgm:pt>
    <dgm:pt modelId="{62B585D9-CE53-4622-A1AE-0109A83E517D}" type="parTrans" cxnId="{3A959CA0-24B5-44DA-9033-066E65BAD445}">
      <dgm:prSet/>
      <dgm:spPr/>
      <dgm:t>
        <a:bodyPr/>
        <a:lstStyle/>
        <a:p>
          <a:endParaRPr lang="en-US"/>
        </a:p>
      </dgm:t>
    </dgm:pt>
    <dgm:pt modelId="{38969DCC-CC41-4A91-A253-CF95F2624D51}" type="sibTrans" cxnId="{3A959CA0-24B5-44DA-9033-066E65BAD445}">
      <dgm:prSet/>
      <dgm:spPr/>
      <dgm:t>
        <a:bodyPr/>
        <a:lstStyle/>
        <a:p>
          <a:endParaRPr lang="en-US"/>
        </a:p>
      </dgm:t>
    </dgm:pt>
    <dgm:pt modelId="{E09A5EAB-5536-478A-B7CA-A626C694BE80}">
      <dgm:prSet/>
      <dgm:spPr/>
      <dgm:t>
        <a:bodyPr/>
        <a:lstStyle/>
        <a:p>
          <a:r>
            <a:rPr lang="it-IT"/>
            <a:t>For this constraint to work, APIs often require users to undergo a registration process in order to obtain a unique token. Users can then include the token within requests to demonstrate that they’re authorized to make such requests. </a:t>
          </a:r>
          <a:endParaRPr lang="en-US"/>
        </a:p>
      </dgm:t>
    </dgm:pt>
    <dgm:pt modelId="{4F0E9240-07D8-4688-BC06-C944A86A381F}" type="parTrans" cxnId="{9577C7F1-FA68-42F4-810B-53A269A90159}">
      <dgm:prSet/>
      <dgm:spPr/>
      <dgm:t>
        <a:bodyPr/>
        <a:lstStyle/>
        <a:p>
          <a:endParaRPr lang="en-US"/>
        </a:p>
      </dgm:t>
    </dgm:pt>
    <dgm:pt modelId="{189DAEEB-4581-4064-BBFF-FD6C6D94A5F3}" type="sibTrans" cxnId="{9577C7F1-FA68-42F4-810B-53A269A90159}">
      <dgm:prSet/>
      <dgm:spPr/>
      <dgm:t>
        <a:bodyPr/>
        <a:lstStyle/>
        <a:p>
          <a:endParaRPr lang="en-US"/>
        </a:p>
      </dgm:t>
    </dgm:pt>
    <dgm:pt modelId="{00C17761-639C-440C-85BC-7F2C0F3462C2}">
      <dgm:prSet/>
      <dgm:spPr/>
      <dgm:t>
        <a:bodyPr/>
        <a:lstStyle/>
        <a:p>
          <a:r>
            <a:rPr lang="it-IT"/>
            <a:t>As a consequence, the registration process used to obtain an API token, the token handling, and the system that generates the token could all have their own sets of weaknesses. </a:t>
          </a:r>
          <a:endParaRPr lang="en-US"/>
        </a:p>
      </dgm:t>
    </dgm:pt>
    <dgm:pt modelId="{4F2FF16F-6878-4FEB-A0D5-D9E25DCA5AFE}" type="parTrans" cxnId="{E44B6007-2645-4A73-9FFE-ED2DDDED1451}">
      <dgm:prSet/>
      <dgm:spPr/>
      <dgm:t>
        <a:bodyPr/>
        <a:lstStyle/>
        <a:p>
          <a:endParaRPr lang="en-US"/>
        </a:p>
      </dgm:t>
    </dgm:pt>
    <dgm:pt modelId="{0E136D06-71EE-42BF-988F-AE5CEF22D3BF}" type="sibTrans" cxnId="{E44B6007-2645-4A73-9FFE-ED2DDDED1451}">
      <dgm:prSet/>
      <dgm:spPr/>
      <dgm:t>
        <a:bodyPr/>
        <a:lstStyle/>
        <a:p>
          <a:endParaRPr lang="en-US"/>
        </a:p>
      </dgm:t>
    </dgm:pt>
    <dgm:pt modelId="{28980397-C66D-4237-AC75-5A6CF9FA5B48}">
      <dgm:prSet/>
      <dgm:spPr/>
      <dgm:t>
        <a:bodyPr/>
        <a:lstStyle/>
        <a:p>
          <a:r>
            <a:rPr lang="it-IT"/>
            <a:t>To determine if the token generation process is weak, for example, we could collect a sampling of tokens and analyze them for similarities.</a:t>
          </a:r>
          <a:endParaRPr lang="en-US"/>
        </a:p>
      </dgm:t>
    </dgm:pt>
    <dgm:pt modelId="{02A5B70E-9EED-4D6E-9D01-9CA60C2AC0C5}" type="parTrans" cxnId="{E5E7F6A6-DE97-4EB5-B3DF-CAD3F6E26841}">
      <dgm:prSet/>
      <dgm:spPr/>
      <dgm:t>
        <a:bodyPr/>
        <a:lstStyle/>
        <a:p>
          <a:endParaRPr lang="en-US"/>
        </a:p>
      </dgm:t>
    </dgm:pt>
    <dgm:pt modelId="{E4B8C57D-533E-4CE6-BA28-055C95ED9C0B}" type="sibTrans" cxnId="{E5E7F6A6-DE97-4EB5-B3DF-CAD3F6E26841}">
      <dgm:prSet/>
      <dgm:spPr/>
      <dgm:t>
        <a:bodyPr/>
        <a:lstStyle/>
        <a:p>
          <a:endParaRPr lang="en-US"/>
        </a:p>
      </dgm:t>
    </dgm:pt>
    <dgm:pt modelId="{6596F44B-DCA5-4D38-BAE1-F21548B84011}" type="pres">
      <dgm:prSet presAssocID="{337AE529-EFFD-4040-A9FA-699174A0A0C2}" presName="root" presStyleCnt="0">
        <dgm:presLayoutVars>
          <dgm:dir/>
          <dgm:resizeHandles val="exact"/>
        </dgm:presLayoutVars>
      </dgm:prSet>
      <dgm:spPr/>
    </dgm:pt>
    <dgm:pt modelId="{6F53CF4A-E400-4290-BD85-8FC8378DE925}" type="pres">
      <dgm:prSet presAssocID="{337AE529-EFFD-4040-A9FA-699174A0A0C2}" presName="container" presStyleCnt="0">
        <dgm:presLayoutVars>
          <dgm:dir/>
          <dgm:resizeHandles val="exact"/>
        </dgm:presLayoutVars>
      </dgm:prSet>
      <dgm:spPr/>
    </dgm:pt>
    <dgm:pt modelId="{C2927BCA-C7F6-45E5-98F7-55261CCB3427}" type="pres">
      <dgm:prSet presAssocID="{94423EC1-F6B5-49D9-BDDB-FCF3693C0568}" presName="compNode" presStyleCnt="0"/>
      <dgm:spPr/>
    </dgm:pt>
    <dgm:pt modelId="{A67E5A6F-C8CE-4D13-8CC0-F12947A5F1D3}" type="pres">
      <dgm:prSet presAssocID="{94423EC1-F6B5-49D9-BDDB-FCF3693C0568}" presName="iconBgRect" presStyleLbl="bgShp" presStyleIdx="0" presStyleCnt="4"/>
      <dgm:spPr/>
    </dgm:pt>
    <dgm:pt modelId="{E6DFA897-2918-49E8-8C39-F9E2565BF10D}" type="pres">
      <dgm:prSet presAssocID="{94423EC1-F6B5-49D9-BDDB-FCF3693C056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30104412-6D95-4B7A-BCB8-0EFC41D0B90E}" type="pres">
      <dgm:prSet presAssocID="{94423EC1-F6B5-49D9-BDDB-FCF3693C0568}" presName="spaceRect" presStyleCnt="0"/>
      <dgm:spPr/>
    </dgm:pt>
    <dgm:pt modelId="{10B35FE8-5AA3-4F2C-A313-FCD7A6E3C9B9}" type="pres">
      <dgm:prSet presAssocID="{94423EC1-F6B5-49D9-BDDB-FCF3693C0568}" presName="textRect" presStyleLbl="revTx" presStyleIdx="0" presStyleCnt="4">
        <dgm:presLayoutVars>
          <dgm:chMax val="1"/>
          <dgm:chPref val="1"/>
        </dgm:presLayoutVars>
      </dgm:prSet>
      <dgm:spPr/>
    </dgm:pt>
    <dgm:pt modelId="{04032FA3-288C-4996-B6B6-39A764FD0F26}" type="pres">
      <dgm:prSet presAssocID="{38969DCC-CC41-4A91-A253-CF95F2624D51}" presName="sibTrans" presStyleLbl="sibTrans2D1" presStyleIdx="0" presStyleCnt="0"/>
      <dgm:spPr/>
    </dgm:pt>
    <dgm:pt modelId="{7C102459-6291-468E-A70D-DD2F8F193DA3}" type="pres">
      <dgm:prSet presAssocID="{E09A5EAB-5536-478A-B7CA-A626C694BE80}" presName="compNode" presStyleCnt="0"/>
      <dgm:spPr/>
    </dgm:pt>
    <dgm:pt modelId="{0C56AF40-C9A7-47DF-A033-85AC5AB201E7}" type="pres">
      <dgm:prSet presAssocID="{E09A5EAB-5536-478A-B7CA-A626C694BE80}" presName="iconBgRect" presStyleLbl="bgShp" presStyleIdx="1" presStyleCnt="4"/>
      <dgm:spPr/>
    </dgm:pt>
    <dgm:pt modelId="{B1638E73-18C4-4658-8F99-0C9C0F57F70B}" type="pres">
      <dgm:prSet presAssocID="{E09A5EAB-5536-478A-B7CA-A626C694BE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e"/>
        </a:ext>
      </dgm:extLst>
    </dgm:pt>
    <dgm:pt modelId="{67B82B9F-7350-4FA4-B829-11638EFC7214}" type="pres">
      <dgm:prSet presAssocID="{E09A5EAB-5536-478A-B7CA-A626C694BE80}" presName="spaceRect" presStyleCnt="0"/>
      <dgm:spPr/>
    </dgm:pt>
    <dgm:pt modelId="{51E3EB85-5C7B-4160-95D8-DED64D32A7D0}" type="pres">
      <dgm:prSet presAssocID="{E09A5EAB-5536-478A-B7CA-A626C694BE80}" presName="textRect" presStyleLbl="revTx" presStyleIdx="1" presStyleCnt="4">
        <dgm:presLayoutVars>
          <dgm:chMax val="1"/>
          <dgm:chPref val="1"/>
        </dgm:presLayoutVars>
      </dgm:prSet>
      <dgm:spPr/>
    </dgm:pt>
    <dgm:pt modelId="{8400E677-6786-4B8B-9828-D79A28E8C024}" type="pres">
      <dgm:prSet presAssocID="{189DAEEB-4581-4064-BBFF-FD6C6D94A5F3}" presName="sibTrans" presStyleLbl="sibTrans2D1" presStyleIdx="0" presStyleCnt="0"/>
      <dgm:spPr/>
    </dgm:pt>
    <dgm:pt modelId="{8C8A0E6A-3124-491C-89EF-F3FC1509E1FD}" type="pres">
      <dgm:prSet presAssocID="{00C17761-639C-440C-85BC-7F2C0F3462C2}" presName="compNode" presStyleCnt="0"/>
      <dgm:spPr/>
    </dgm:pt>
    <dgm:pt modelId="{D7FA2256-CAFF-4B71-9A8A-62C48C8C4341}" type="pres">
      <dgm:prSet presAssocID="{00C17761-639C-440C-85BC-7F2C0F3462C2}" presName="iconBgRect" presStyleLbl="bgShp" presStyleIdx="2" presStyleCnt="4"/>
      <dgm:spPr/>
    </dgm:pt>
    <dgm:pt modelId="{57695E33-0F3B-48F5-8EF0-766344337370}" type="pres">
      <dgm:prSet presAssocID="{00C17761-639C-440C-85BC-7F2C0F3462C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rtafoglio"/>
        </a:ext>
      </dgm:extLst>
    </dgm:pt>
    <dgm:pt modelId="{A5343ACF-4E86-4673-873D-067994D8950D}" type="pres">
      <dgm:prSet presAssocID="{00C17761-639C-440C-85BC-7F2C0F3462C2}" presName="spaceRect" presStyleCnt="0"/>
      <dgm:spPr/>
    </dgm:pt>
    <dgm:pt modelId="{93E0641A-AC05-4480-94CF-1EF03A9B7F0F}" type="pres">
      <dgm:prSet presAssocID="{00C17761-639C-440C-85BC-7F2C0F3462C2}" presName="textRect" presStyleLbl="revTx" presStyleIdx="2" presStyleCnt="4">
        <dgm:presLayoutVars>
          <dgm:chMax val="1"/>
          <dgm:chPref val="1"/>
        </dgm:presLayoutVars>
      </dgm:prSet>
      <dgm:spPr/>
    </dgm:pt>
    <dgm:pt modelId="{DEE20CD6-3576-4CD8-A77A-6A28646719FE}" type="pres">
      <dgm:prSet presAssocID="{0E136D06-71EE-42BF-988F-AE5CEF22D3BF}" presName="sibTrans" presStyleLbl="sibTrans2D1" presStyleIdx="0" presStyleCnt="0"/>
      <dgm:spPr/>
    </dgm:pt>
    <dgm:pt modelId="{E6505FFF-8C91-4A54-B723-2C2A8E0BF958}" type="pres">
      <dgm:prSet presAssocID="{28980397-C66D-4237-AC75-5A6CF9FA5B48}" presName="compNode" presStyleCnt="0"/>
      <dgm:spPr/>
    </dgm:pt>
    <dgm:pt modelId="{559C7364-4814-475F-A208-91654FCCEAA7}" type="pres">
      <dgm:prSet presAssocID="{28980397-C66D-4237-AC75-5A6CF9FA5B48}" presName="iconBgRect" presStyleLbl="bgShp" presStyleIdx="3" presStyleCnt="4"/>
      <dgm:spPr/>
    </dgm:pt>
    <dgm:pt modelId="{C0409850-55B0-4159-B7EC-2D60107ACF87}" type="pres">
      <dgm:prSet presAssocID="{28980397-C66D-4237-AC75-5A6CF9FA5B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curo"/>
        </a:ext>
      </dgm:extLst>
    </dgm:pt>
    <dgm:pt modelId="{F173510E-6458-4251-9D24-D413FD54119D}" type="pres">
      <dgm:prSet presAssocID="{28980397-C66D-4237-AC75-5A6CF9FA5B48}" presName="spaceRect" presStyleCnt="0"/>
      <dgm:spPr/>
    </dgm:pt>
    <dgm:pt modelId="{BB98FBE9-224A-4881-840C-A7FCEB3A2AAE}" type="pres">
      <dgm:prSet presAssocID="{28980397-C66D-4237-AC75-5A6CF9FA5B48}" presName="textRect" presStyleLbl="revTx" presStyleIdx="3" presStyleCnt="4">
        <dgm:presLayoutVars>
          <dgm:chMax val="1"/>
          <dgm:chPref val="1"/>
        </dgm:presLayoutVars>
      </dgm:prSet>
      <dgm:spPr/>
    </dgm:pt>
  </dgm:ptLst>
  <dgm:cxnLst>
    <dgm:cxn modelId="{48E7C700-1333-4E89-A426-6FBEBAD73851}" type="presOf" srcId="{00C17761-639C-440C-85BC-7F2C0F3462C2}" destId="{93E0641A-AC05-4480-94CF-1EF03A9B7F0F}" srcOrd="0" destOrd="0" presId="urn:microsoft.com/office/officeart/2018/2/layout/IconCircleList"/>
    <dgm:cxn modelId="{E7163907-AA62-4F2B-9A72-7711E48E8F8B}" type="presOf" srcId="{337AE529-EFFD-4040-A9FA-699174A0A0C2}" destId="{6596F44B-DCA5-4D38-BAE1-F21548B84011}" srcOrd="0" destOrd="0" presId="urn:microsoft.com/office/officeart/2018/2/layout/IconCircleList"/>
    <dgm:cxn modelId="{E44B6007-2645-4A73-9FFE-ED2DDDED1451}" srcId="{337AE529-EFFD-4040-A9FA-699174A0A0C2}" destId="{00C17761-639C-440C-85BC-7F2C0F3462C2}" srcOrd="2" destOrd="0" parTransId="{4F2FF16F-6878-4FEB-A0D5-D9E25DCA5AFE}" sibTransId="{0E136D06-71EE-42BF-988F-AE5CEF22D3BF}"/>
    <dgm:cxn modelId="{93DC3C24-5BA3-4BF1-AC85-6FEDE0C2866B}" type="presOf" srcId="{28980397-C66D-4237-AC75-5A6CF9FA5B48}" destId="{BB98FBE9-224A-4881-840C-A7FCEB3A2AAE}" srcOrd="0" destOrd="0" presId="urn:microsoft.com/office/officeart/2018/2/layout/IconCircleList"/>
    <dgm:cxn modelId="{51B6D733-DFDA-4797-9B6B-C24164032FE2}" type="presOf" srcId="{0E136D06-71EE-42BF-988F-AE5CEF22D3BF}" destId="{DEE20CD6-3576-4CD8-A77A-6A28646719FE}" srcOrd="0" destOrd="0" presId="urn:microsoft.com/office/officeart/2018/2/layout/IconCircleList"/>
    <dgm:cxn modelId="{16F1EA40-3247-41D3-8124-7BED4E2B3758}" type="presOf" srcId="{E09A5EAB-5536-478A-B7CA-A626C694BE80}" destId="{51E3EB85-5C7B-4160-95D8-DED64D32A7D0}" srcOrd="0" destOrd="0" presId="urn:microsoft.com/office/officeart/2018/2/layout/IconCircleList"/>
    <dgm:cxn modelId="{170B6B67-D7B7-4B11-AB4C-6F52DABE4DC3}" type="presOf" srcId="{94423EC1-F6B5-49D9-BDDB-FCF3693C0568}" destId="{10B35FE8-5AA3-4F2C-A313-FCD7A6E3C9B9}" srcOrd="0" destOrd="0" presId="urn:microsoft.com/office/officeart/2018/2/layout/IconCircleList"/>
    <dgm:cxn modelId="{1B251A8C-32FA-4B83-BB5B-ECE480DC72B0}" type="presOf" srcId="{38969DCC-CC41-4A91-A253-CF95F2624D51}" destId="{04032FA3-288C-4996-B6B6-39A764FD0F26}" srcOrd="0" destOrd="0" presId="urn:microsoft.com/office/officeart/2018/2/layout/IconCircleList"/>
    <dgm:cxn modelId="{3A959CA0-24B5-44DA-9033-066E65BAD445}" srcId="{337AE529-EFFD-4040-A9FA-699174A0A0C2}" destId="{94423EC1-F6B5-49D9-BDDB-FCF3693C0568}" srcOrd="0" destOrd="0" parTransId="{62B585D9-CE53-4622-A1AE-0109A83E517D}" sibTransId="{38969DCC-CC41-4A91-A253-CF95F2624D51}"/>
    <dgm:cxn modelId="{E5E7F6A6-DE97-4EB5-B3DF-CAD3F6E26841}" srcId="{337AE529-EFFD-4040-A9FA-699174A0A0C2}" destId="{28980397-C66D-4237-AC75-5A6CF9FA5B48}" srcOrd="3" destOrd="0" parTransId="{02A5B70E-9EED-4D6E-9D01-9CA60C2AC0C5}" sibTransId="{E4B8C57D-533E-4CE6-BA28-055C95ED9C0B}"/>
    <dgm:cxn modelId="{CEBBC0E3-51E6-4C9F-B0D0-1FBA8AC0DC66}" type="presOf" srcId="{189DAEEB-4581-4064-BBFF-FD6C6D94A5F3}" destId="{8400E677-6786-4B8B-9828-D79A28E8C024}" srcOrd="0" destOrd="0" presId="urn:microsoft.com/office/officeart/2018/2/layout/IconCircleList"/>
    <dgm:cxn modelId="{9577C7F1-FA68-42F4-810B-53A269A90159}" srcId="{337AE529-EFFD-4040-A9FA-699174A0A0C2}" destId="{E09A5EAB-5536-478A-B7CA-A626C694BE80}" srcOrd="1" destOrd="0" parTransId="{4F0E9240-07D8-4688-BC06-C944A86A381F}" sibTransId="{189DAEEB-4581-4064-BBFF-FD6C6D94A5F3}"/>
    <dgm:cxn modelId="{62534E4B-AE9C-4A3C-B337-7C1EF261331C}" type="presParOf" srcId="{6596F44B-DCA5-4D38-BAE1-F21548B84011}" destId="{6F53CF4A-E400-4290-BD85-8FC8378DE925}" srcOrd="0" destOrd="0" presId="urn:microsoft.com/office/officeart/2018/2/layout/IconCircleList"/>
    <dgm:cxn modelId="{BB49964E-D88D-45EF-82F0-93EE2D73A62E}" type="presParOf" srcId="{6F53CF4A-E400-4290-BD85-8FC8378DE925}" destId="{C2927BCA-C7F6-45E5-98F7-55261CCB3427}" srcOrd="0" destOrd="0" presId="urn:microsoft.com/office/officeart/2018/2/layout/IconCircleList"/>
    <dgm:cxn modelId="{B6BAB942-EE44-4EF5-A8DF-88E852F5F596}" type="presParOf" srcId="{C2927BCA-C7F6-45E5-98F7-55261CCB3427}" destId="{A67E5A6F-C8CE-4D13-8CC0-F12947A5F1D3}" srcOrd="0" destOrd="0" presId="urn:microsoft.com/office/officeart/2018/2/layout/IconCircleList"/>
    <dgm:cxn modelId="{238ABF27-8A87-4256-976E-67CA6B8159BA}" type="presParOf" srcId="{C2927BCA-C7F6-45E5-98F7-55261CCB3427}" destId="{E6DFA897-2918-49E8-8C39-F9E2565BF10D}" srcOrd="1" destOrd="0" presId="urn:microsoft.com/office/officeart/2018/2/layout/IconCircleList"/>
    <dgm:cxn modelId="{6F1D503F-D22B-4C08-9EAC-D7EB50079F5D}" type="presParOf" srcId="{C2927BCA-C7F6-45E5-98F7-55261CCB3427}" destId="{30104412-6D95-4B7A-BCB8-0EFC41D0B90E}" srcOrd="2" destOrd="0" presId="urn:microsoft.com/office/officeart/2018/2/layout/IconCircleList"/>
    <dgm:cxn modelId="{7881F55E-1616-4708-9E81-B80BD4BA8265}" type="presParOf" srcId="{C2927BCA-C7F6-45E5-98F7-55261CCB3427}" destId="{10B35FE8-5AA3-4F2C-A313-FCD7A6E3C9B9}" srcOrd="3" destOrd="0" presId="urn:microsoft.com/office/officeart/2018/2/layout/IconCircleList"/>
    <dgm:cxn modelId="{3BE5E4BA-87D8-4905-978C-9B99D445C7FF}" type="presParOf" srcId="{6F53CF4A-E400-4290-BD85-8FC8378DE925}" destId="{04032FA3-288C-4996-B6B6-39A764FD0F26}" srcOrd="1" destOrd="0" presId="urn:microsoft.com/office/officeart/2018/2/layout/IconCircleList"/>
    <dgm:cxn modelId="{14ECC7DE-D8C4-4D81-8218-739D29F9D94B}" type="presParOf" srcId="{6F53CF4A-E400-4290-BD85-8FC8378DE925}" destId="{7C102459-6291-468E-A70D-DD2F8F193DA3}" srcOrd="2" destOrd="0" presId="urn:microsoft.com/office/officeart/2018/2/layout/IconCircleList"/>
    <dgm:cxn modelId="{E1545809-145D-417F-81E1-8183F3403FFD}" type="presParOf" srcId="{7C102459-6291-468E-A70D-DD2F8F193DA3}" destId="{0C56AF40-C9A7-47DF-A033-85AC5AB201E7}" srcOrd="0" destOrd="0" presId="urn:microsoft.com/office/officeart/2018/2/layout/IconCircleList"/>
    <dgm:cxn modelId="{CC2C6D3E-2CF5-4E22-A9E6-7C70186C5071}" type="presParOf" srcId="{7C102459-6291-468E-A70D-DD2F8F193DA3}" destId="{B1638E73-18C4-4658-8F99-0C9C0F57F70B}" srcOrd="1" destOrd="0" presId="urn:microsoft.com/office/officeart/2018/2/layout/IconCircleList"/>
    <dgm:cxn modelId="{9DA5B619-124D-4072-B077-605C65F24FCE}" type="presParOf" srcId="{7C102459-6291-468E-A70D-DD2F8F193DA3}" destId="{67B82B9F-7350-4FA4-B829-11638EFC7214}" srcOrd="2" destOrd="0" presId="urn:microsoft.com/office/officeart/2018/2/layout/IconCircleList"/>
    <dgm:cxn modelId="{AB189573-B59A-45B4-A826-01DB49A950C1}" type="presParOf" srcId="{7C102459-6291-468E-A70D-DD2F8F193DA3}" destId="{51E3EB85-5C7B-4160-95D8-DED64D32A7D0}" srcOrd="3" destOrd="0" presId="urn:microsoft.com/office/officeart/2018/2/layout/IconCircleList"/>
    <dgm:cxn modelId="{F87D50C4-5BA3-4231-9A21-5E86837DD52F}" type="presParOf" srcId="{6F53CF4A-E400-4290-BD85-8FC8378DE925}" destId="{8400E677-6786-4B8B-9828-D79A28E8C024}" srcOrd="3" destOrd="0" presId="urn:microsoft.com/office/officeart/2018/2/layout/IconCircleList"/>
    <dgm:cxn modelId="{CD6DDBDD-9E20-4DE2-85B2-26687136BBD5}" type="presParOf" srcId="{6F53CF4A-E400-4290-BD85-8FC8378DE925}" destId="{8C8A0E6A-3124-491C-89EF-F3FC1509E1FD}" srcOrd="4" destOrd="0" presId="urn:microsoft.com/office/officeart/2018/2/layout/IconCircleList"/>
    <dgm:cxn modelId="{AE448B7B-F2BE-4C53-97B9-7A9928AE3CC6}" type="presParOf" srcId="{8C8A0E6A-3124-491C-89EF-F3FC1509E1FD}" destId="{D7FA2256-CAFF-4B71-9A8A-62C48C8C4341}" srcOrd="0" destOrd="0" presId="urn:microsoft.com/office/officeart/2018/2/layout/IconCircleList"/>
    <dgm:cxn modelId="{2B25F889-1F11-4B76-AFA3-006CD506AC88}" type="presParOf" srcId="{8C8A0E6A-3124-491C-89EF-F3FC1509E1FD}" destId="{57695E33-0F3B-48F5-8EF0-766344337370}" srcOrd="1" destOrd="0" presId="urn:microsoft.com/office/officeart/2018/2/layout/IconCircleList"/>
    <dgm:cxn modelId="{9F1A44E6-4C65-4A75-AC6F-DEA1D3E513F9}" type="presParOf" srcId="{8C8A0E6A-3124-491C-89EF-F3FC1509E1FD}" destId="{A5343ACF-4E86-4673-873D-067994D8950D}" srcOrd="2" destOrd="0" presId="urn:microsoft.com/office/officeart/2018/2/layout/IconCircleList"/>
    <dgm:cxn modelId="{0D6AE00A-1AE2-4D20-A19A-5AB142163451}" type="presParOf" srcId="{8C8A0E6A-3124-491C-89EF-F3FC1509E1FD}" destId="{93E0641A-AC05-4480-94CF-1EF03A9B7F0F}" srcOrd="3" destOrd="0" presId="urn:microsoft.com/office/officeart/2018/2/layout/IconCircleList"/>
    <dgm:cxn modelId="{AE1A1E44-8DBC-4AF4-9D1C-5E4B49209DAC}" type="presParOf" srcId="{6F53CF4A-E400-4290-BD85-8FC8378DE925}" destId="{DEE20CD6-3576-4CD8-A77A-6A28646719FE}" srcOrd="5" destOrd="0" presId="urn:microsoft.com/office/officeart/2018/2/layout/IconCircleList"/>
    <dgm:cxn modelId="{E727D79C-E3D6-4E2C-9355-9F2C012127BE}" type="presParOf" srcId="{6F53CF4A-E400-4290-BD85-8FC8378DE925}" destId="{E6505FFF-8C91-4A54-B723-2C2A8E0BF958}" srcOrd="6" destOrd="0" presId="urn:microsoft.com/office/officeart/2018/2/layout/IconCircleList"/>
    <dgm:cxn modelId="{4EAC943F-17B9-4144-9DD0-54484B7564B1}" type="presParOf" srcId="{E6505FFF-8C91-4A54-B723-2C2A8E0BF958}" destId="{559C7364-4814-475F-A208-91654FCCEAA7}" srcOrd="0" destOrd="0" presId="urn:microsoft.com/office/officeart/2018/2/layout/IconCircleList"/>
    <dgm:cxn modelId="{CD46539B-A738-4FCA-AE6A-C064686C1460}" type="presParOf" srcId="{E6505FFF-8C91-4A54-B723-2C2A8E0BF958}" destId="{C0409850-55B0-4159-B7EC-2D60107ACF87}" srcOrd="1" destOrd="0" presId="urn:microsoft.com/office/officeart/2018/2/layout/IconCircleList"/>
    <dgm:cxn modelId="{6292229A-E54B-443B-9BA1-714B34CA0074}" type="presParOf" srcId="{E6505FFF-8C91-4A54-B723-2C2A8E0BF958}" destId="{F173510E-6458-4251-9D24-D413FD54119D}" srcOrd="2" destOrd="0" presId="urn:microsoft.com/office/officeart/2018/2/layout/IconCircleList"/>
    <dgm:cxn modelId="{43D1B78B-3EF6-4C68-9447-D8DBFAB8FB93}" type="presParOf" srcId="{E6505FFF-8C91-4A54-B723-2C2A8E0BF958}" destId="{BB98FBE9-224A-4881-840C-A7FCEB3A2AA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C7ED-56E0-C847-BA47-F96036072486}">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84792-80F7-FB47-A34F-FC5D9FB8FDD7}">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The simplest form of API authentication is HTTP basic authentication, in which the consumer includes their username and password in a header or the body of a request. </a:t>
          </a:r>
          <a:endParaRPr lang="en-US" sz="2100" kern="1200"/>
        </a:p>
      </dsp:txBody>
      <dsp:txXfrm>
        <a:off x="696297" y="538547"/>
        <a:ext cx="4171627" cy="2590157"/>
      </dsp:txXfrm>
    </dsp:sp>
    <dsp:sp modelId="{0FAEB1B7-F5C7-7D4C-9224-F8DB9F2F5D2B}">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EE23E2-723B-8F4E-A8D1-8B5FDC2A9F29}">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The API could either pass the username and password to the provider in plaintext, like username:password, or it could encode the credentials using base64 to save space (for example, as dXNlcm5hbWU6cGFzc3dvcmQK).</a:t>
          </a:r>
          <a:endParaRPr lang="en-US" sz="2100" kern="1200"/>
        </a:p>
      </dsp:txBody>
      <dsp:txXfrm>
        <a:off x="5991936" y="538547"/>
        <a:ext cx="4171627" cy="25901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0D974-F117-6E48-BF63-CBB49F4C43EA}">
      <dsp:nvSpPr>
        <dsp:cNvPr id="0" name=""/>
        <dsp:cNvSpPr/>
      </dsp:nvSpPr>
      <dsp:spPr>
        <a:xfrm>
          <a:off x="0" y="107396"/>
          <a:ext cx="6589260" cy="12097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Token handling could be the storage of tokens, the method of transmitting tokens across  the network, the presence of hardcoded tokens, and so on. </a:t>
          </a:r>
          <a:endParaRPr lang="en-US" sz="2200" kern="1200"/>
        </a:p>
      </dsp:txBody>
      <dsp:txXfrm>
        <a:off x="59057" y="166453"/>
        <a:ext cx="6471146" cy="1091666"/>
      </dsp:txXfrm>
    </dsp:sp>
    <dsp:sp modelId="{A0AE6FF5-0564-FE49-A959-494EC0B5DB16}">
      <dsp:nvSpPr>
        <dsp:cNvPr id="0" name=""/>
        <dsp:cNvSpPr/>
      </dsp:nvSpPr>
      <dsp:spPr>
        <a:xfrm>
          <a:off x="0" y="1380536"/>
          <a:ext cx="6589260" cy="120978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Attackers might be able to detect hardcoded tokens in JavaScript source files or capture them analyzing a web application. </a:t>
          </a:r>
          <a:endParaRPr lang="en-US" sz="2200" kern="1200"/>
        </a:p>
      </dsp:txBody>
      <dsp:txXfrm>
        <a:off x="59057" y="1439593"/>
        <a:ext cx="6471146" cy="1091666"/>
      </dsp:txXfrm>
    </dsp:sp>
    <dsp:sp modelId="{0DC156AB-81CE-634E-B050-1200973D4600}">
      <dsp:nvSpPr>
        <dsp:cNvPr id="0" name=""/>
        <dsp:cNvSpPr/>
      </dsp:nvSpPr>
      <dsp:spPr>
        <a:xfrm>
          <a:off x="0" y="2653676"/>
          <a:ext cx="6589260" cy="120978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Once captured a token, the attacker can use it to gain access to previously hidden endpoints or to bypass detection. </a:t>
          </a:r>
          <a:endParaRPr lang="en-US" sz="2200" kern="1200"/>
        </a:p>
      </dsp:txBody>
      <dsp:txXfrm>
        <a:off x="59057" y="2712733"/>
        <a:ext cx="6471146" cy="1091666"/>
      </dsp:txXfrm>
    </dsp:sp>
    <dsp:sp modelId="{D06641D3-71E4-7F43-A95B-36CBEE91104E}">
      <dsp:nvSpPr>
        <dsp:cNvPr id="0" name=""/>
        <dsp:cNvSpPr/>
      </dsp:nvSpPr>
      <dsp:spPr>
        <a:xfrm>
          <a:off x="0" y="3926816"/>
          <a:ext cx="6589260" cy="120978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kern="1200"/>
            <a:t>If an API provider attributes an identity to a token, we would then take on the identity by hijacking the stolen token.</a:t>
          </a:r>
          <a:endParaRPr lang="en-US" sz="2200" kern="1200"/>
        </a:p>
      </dsp:txBody>
      <dsp:txXfrm>
        <a:off x="59057" y="3985873"/>
        <a:ext cx="6471146" cy="10916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EAFA3-DE3D-7445-80D3-DF1774F55AF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8527F-F565-024B-811B-B1E9041B9819}">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Excessive data exposure is an awesome API vulnerability</a:t>
          </a:r>
          <a:endParaRPr lang="en-US" sz="2900" kern="1200"/>
        </a:p>
      </dsp:txBody>
      <dsp:txXfrm>
        <a:off x="0" y="2703"/>
        <a:ext cx="6900512" cy="1843578"/>
      </dsp:txXfrm>
    </dsp:sp>
    <dsp:sp modelId="{C37BCB80-3B6E-7549-9D37-FBE19304F790}">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AC2FFF-11C5-9245-A936-2C0B02A65880}">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It bypasses every security control in place to protect sensitive information and hands it all to an attacker on a silver platter</a:t>
          </a:r>
          <a:endParaRPr lang="en-US" sz="2900" kern="1200"/>
        </a:p>
      </dsp:txBody>
      <dsp:txXfrm>
        <a:off x="0" y="1846281"/>
        <a:ext cx="6900512" cy="1843578"/>
      </dsp:txXfrm>
    </dsp:sp>
    <dsp:sp modelId="{913BB7EC-39AF-6246-B8AA-7A5ACC30B5E6}">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539CDB-06E5-5C4E-BCBA-DBC31D0C665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All you need to do to detect excessive data exposure is test your target API endpoints and review the information sent in response.</a:t>
          </a:r>
          <a:endParaRPr lang="en-US" sz="2900" kern="1200"/>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816D3-2A02-4149-AC57-74E084A2D55F}">
      <dsp:nvSpPr>
        <dsp:cNvPr id="0" name=""/>
        <dsp:cNvSpPr/>
      </dsp:nvSpPr>
      <dsp:spPr>
        <a:xfrm>
          <a:off x="637103" y="0"/>
          <a:ext cx="6285297" cy="628529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45E864-35A0-304C-B42B-EF64A06EBDF8}">
      <dsp:nvSpPr>
        <dsp:cNvPr id="0" name=""/>
        <dsp:cNvSpPr/>
      </dsp:nvSpPr>
      <dsp:spPr>
        <a:xfrm>
          <a:off x="1234206" y="597103"/>
          <a:ext cx="2451265" cy="24512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A JSON Web Token (JWT) is a type of token commonly used in API token-based authentication. </a:t>
          </a:r>
          <a:endParaRPr lang="en-US" sz="2100" kern="1200"/>
        </a:p>
      </dsp:txBody>
      <dsp:txXfrm>
        <a:off x="1353867" y="716764"/>
        <a:ext cx="2211943" cy="2211943"/>
      </dsp:txXfrm>
    </dsp:sp>
    <dsp:sp modelId="{EB48C07A-F38C-7A47-A8B1-DB8E42E0724B}">
      <dsp:nvSpPr>
        <dsp:cNvPr id="0" name=""/>
        <dsp:cNvSpPr/>
      </dsp:nvSpPr>
      <dsp:spPr>
        <a:xfrm>
          <a:off x="3874031" y="597103"/>
          <a:ext cx="2451265" cy="24512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It’s used like this: The API consumer authenticates to the API provider with a username and password. </a:t>
          </a:r>
          <a:endParaRPr lang="en-US" sz="2100" kern="1200"/>
        </a:p>
      </dsp:txBody>
      <dsp:txXfrm>
        <a:off x="3993692" y="716764"/>
        <a:ext cx="2211943" cy="2211943"/>
      </dsp:txXfrm>
    </dsp:sp>
    <dsp:sp modelId="{2A2ECE82-1136-5644-A2D5-3E6A5B7E3CBD}">
      <dsp:nvSpPr>
        <dsp:cNvPr id="0" name=""/>
        <dsp:cNvSpPr/>
      </dsp:nvSpPr>
      <dsp:spPr>
        <a:xfrm>
          <a:off x="1234206" y="3236927"/>
          <a:ext cx="2451265" cy="24512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The provider generates a JWT and sends it back to the consumer. </a:t>
          </a:r>
          <a:endParaRPr lang="en-US" sz="2100" kern="1200"/>
        </a:p>
      </dsp:txBody>
      <dsp:txXfrm>
        <a:off x="1353867" y="3356588"/>
        <a:ext cx="2211943" cy="2211943"/>
      </dsp:txXfrm>
    </dsp:sp>
    <dsp:sp modelId="{675DB5F3-8183-AC42-A1CF-E4090E8584C6}">
      <dsp:nvSpPr>
        <dsp:cNvPr id="0" name=""/>
        <dsp:cNvSpPr/>
      </dsp:nvSpPr>
      <dsp:spPr>
        <a:xfrm>
          <a:off x="3874031" y="3236927"/>
          <a:ext cx="2451265" cy="24512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kern="1200"/>
            <a:t>The consumer adds the provided JWT to the Authorization header in all API requests.</a:t>
          </a:r>
          <a:endParaRPr lang="en-US" sz="2100" kern="1200"/>
        </a:p>
      </dsp:txBody>
      <dsp:txXfrm>
        <a:off x="3993692" y="3356588"/>
        <a:ext cx="2211943" cy="2211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59992-F4C9-F841-BDD9-6FA04AC6D34E}">
      <dsp:nvSpPr>
        <dsp:cNvPr id="0" name=""/>
        <dsp:cNvSpPr/>
      </dsp:nvSpPr>
      <dsp:spPr>
        <a:xfrm>
          <a:off x="0" y="56548"/>
          <a:ext cx="7559504" cy="14847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JWTs consist of three parts, all of which are base64-encoded and separated by periods: the header, the payload, and the signature. </a:t>
          </a:r>
          <a:endParaRPr lang="en-US" sz="2700" kern="1200"/>
        </a:p>
      </dsp:txBody>
      <dsp:txXfrm>
        <a:off x="72479" y="129027"/>
        <a:ext cx="7414546" cy="1339772"/>
      </dsp:txXfrm>
    </dsp:sp>
    <dsp:sp modelId="{5FC1224B-F2BF-AD4A-9025-E6A6D8769377}">
      <dsp:nvSpPr>
        <dsp:cNvPr id="0" name=""/>
        <dsp:cNvSpPr/>
      </dsp:nvSpPr>
      <dsp:spPr>
        <a:xfrm>
          <a:off x="0" y="1619038"/>
          <a:ext cx="7559504" cy="148473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The header includes information about the algorithm used to sign the payload. </a:t>
          </a:r>
          <a:endParaRPr lang="en-US" sz="2700" kern="1200"/>
        </a:p>
      </dsp:txBody>
      <dsp:txXfrm>
        <a:off x="72479" y="1691517"/>
        <a:ext cx="7414546" cy="1339772"/>
      </dsp:txXfrm>
    </dsp:sp>
    <dsp:sp modelId="{51355322-C8E1-084E-AB7F-CBDBD32170F0}">
      <dsp:nvSpPr>
        <dsp:cNvPr id="0" name=""/>
        <dsp:cNvSpPr/>
      </dsp:nvSpPr>
      <dsp:spPr>
        <a:xfrm>
          <a:off x="0" y="3181528"/>
          <a:ext cx="7559504" cy="148473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The payload is the data included within the token, such as a username, timestamp, and issuer. </a:t>
          </a:r>
          <a:endParaRPr lang="en-US" sz="2700" kern="1200"/>
        </a:p>
      </dsp:txBody>
      <dsp:txXfrm>
        <a:off x="72479" y="3254007"/>
        <a:ext cx="7414546" cy="1339772"/>
      </dsp:txXfrm>
    </dsp:sp>
    <dsp:sp modelId="{010890A7-4975-294F-8800-9121A7058120}">
      <dsp:nvSpPr>
        <dsp:cNvPr id="0" name=""/>
        <dsp:cNvSpPr/>
      </dsp:nvSpPr>
      <dsp:spPr>
        <a:xfrm>
          <a:off x="0" y="4744018"/>
          <a:ext cx="7559504" cy="148473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it-IT" sz="2700" kern="1200"/>
            <a:t>The signature is the encoded and encrypted message used to validate the token.</a:t>
          </a:r>
          <a:endParaRPr lang="en-US" sz="2700" kern="1200"/>
        </a:p>
      </dsp:txBody>
      <dsp:txXfrm>
        <a:off x="72479" y="4816497"/>
        <a:ext cx="7414546" cy="1339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FF09-02FD-BD4A-BEAD-C5B005F82F14}">
      <dsp:nvSpPr>
        <dsp:cNvPr id="0" name=""/>
        <dsp:cNvSpPr/>
      </dsp:nvSpPr>
      <dsp:spPr>
        <a:xfrm>
          <a:off x="672633" y="0"/>
          <a:ext cx="5243992" cy="524399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CB5E1-9767-6243-8472-B6BCA12A1671}">
      <dsp:nvSpPr>
        <dsp:cNvPr id="0" name=""/>
        <dsp:cNvSpPr/>
      </dsp:nvSpPr>
      <dsp:spPr>
        <a:xfrm>
          <a:off x="1013493" y="340859"/>
          <a:ext cx="2097597" cy="209759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a:t>JWTs are generally secure but can be implemented in ways that will compromise that security.</a:t>
          </a:r>
          <a:endParaRPr lang="en-US" sz="1700" kern="1200"/>
        </a:p>
      </dsp:txBody>
      <dsp:txXfrm>
        <a:off x="1115889" y="443255"/>
        <a:ext cx="1892805" cy="1892805"/>
      </dsp:txXfrm>
    </dsp:sp>
    <dsp:sp modelId="{0798E1DA-C947-B64A-8F63-7C12D31A6D78}">
      <dsp:nvSpPr>
        <dsp:cNvPr id="0" name=""/>
        <dsp:cNvSpPr/>
      </dsp:nvSpPr>
      <dsp:spPr>
        <a:xfrm>
          <a:off x="3478169" y="340859"/>
          <a:ext cx="2097597" cy="209759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a:t>If the implementation does not use encryption, base64 decode is sufficient to see what is inside the token. </a:t>
          </a:r>
          <a:endParaRPr lang="en-US" sz="1700" kern="1200"/>
        </a:p>
      </dsp:txBody>
      <dsp:txXfrm>
        <a:off x="3580565" y="443255"/>
        <a:ext cx="1892805" cy="1892805"/>
      </dsp:txXfrm>
    </dsp:sp>
    <dsp:sp modelId="{6499D8F8-074D-4F46-AD45-AA67ADD242B6}">
      <dsp:nvSpPr>
        <dsp:cNvPr id="0" name=""/>
        <dsp:cNvSpPr/>
      </dsp:nvSpPr>
      <dsp:spPr>
        <a:xfrm>
          <a:off x="1013493" y="2805536"/>
          <a:ext cx="2097597" cy="209759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a:t>An API hacker could decode such a token, tamper with the contents, and send it back to the provider to gain access. </a:t>
          </a:r>
          <a:endParaRPr lang="en-US" sz="1700" kern="1200"/>
        </a:p>
      </dsp:txBody>
      <dsp:txXfrm>
        <a:off x="1115889" y="2907932"/>
        <a:ext cx="1892805" cy="1892805"/>
      </dsp:txXfrm>
    </dsp:sp>
    <dsp:sp modelId="{56BFFA77-D606-984E-AC9E-F7F80DFA835C}">
      <dsp:nvSpPr>
        <dsp:cNvPr id="0" name=""/>
        <dsp:cNvSpPr/>
      </dsp:nvSpPr>
      <dsp:spPr>
        <a:xfrm>
          <a:off x="3478169" y="2805536"/>
          <a:ext cx="2097597" cy="209759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a:t>The JWT secret key may also be stolen or guessed by brute force.</a:t>
          </a:r>
          <a:endParaRPr lang="en-US" sz="1700" kern="1200"/>
        </a:p>
      </dsp:txBody>
      <dsp:txXfrm>
        <a:off x="3580565" y="2907932"/>
        <a:ext cx="1892805" cy="18928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27080-C8A2-7347-9562-D02C3608F447}">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E2320-278A-5747-A229-438C34B407CF}">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When you authorize LinkedIn to access your Twitter posts, Twitter generates a limited, time-based access token for LinkedIn. LinkedIn then provides that token to Twitter to post on your behalf, and you don’t have to give LinkedIn your Twitter credentials.</a:t>
          </a:r>
          <a:endParaRPr lang="en-US" sz="2300" kern="1200"/>
        </a:p>
      </dsp:txBody>
      <dsp:txXfrm>
        <a:off x="602678" y="725825"/>
        <a:ext cx="4463730" cy="2771523"/>
      </dsp:txXfrm>
    </dsp:sp>
    <dsp:sp modelId="{EAFBF96D-20BC-2847-B602-CA8F23C02353}">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C5F60C-2442-3C43-9C72-634EAB3A86D3}">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In the LinkedIn–Twitter example, you are the resource owner, LinkedIn is the application/client, and Twitter is the authorization server and resource server.</a:t>
          </a:r>
          <a:endParaRPr lang="en-US" sz="2300" kern="1200"/>
        </a:p>
      </dsp:txBody>
      <dsp:txXfrm>
        <a:off x="6269123" y="725825"/>
        <a:ext cx="4463730" cy="2771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812D9-9D0F-8443-A096-95B313107147}">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1BD0D-F869-0E44-85D8-FEEF251B56FF}">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OAuth is one of the most trusted forms of API authorization. However, while it adds security to the authorization process, it also expands the potential attack surface</a:t>
          </a:r>
          <a:endParaRPr lang="en-US" sz="2900" kern="1200"/>
        </a:p>
      </dsp:txBody>
      <dsp:txXfrm>
        <a:off x="0" y="2703"/>
        <a:ext cx="6900512" cy="1843578"/>
      </dsp:txXfrm>
    </dsp:sp>
    <dsp:sp modelId="{58017ABB-6FFD-0449-8212-DA5478A23975}">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108CFD-D241-B14C-A8BE-4D16A9227D94}">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Flaws often have more to do with how the API provider implements OAuth than with OAuth itself.</a:t>
          </a:r>
          <a:endParaRPr lang="en-US" sz="2900" kern="1200"/>
        </a:p>
      </dsp:txBody>
      <dsp:txXfrm>
        <a:off x="0" y="1846281"/>
        <a:ext cx="6900512" cy="1843578"/>
      </dsp:txXfrm>
    </dsp:sp>
    <dsp:sp modelId="{EDC6110F-3DA4-3047-B37A-D62DDFE83D97}">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DBA29E-B50E-B742-9D64-5B094C8C06C5}">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it-IT" sz="2900" kern="1200"/>
            <a:t>API providers that poorly implement OAuth can expose themselves to a variety of attacks such as token injection, authorization code reuse, etc.</a:t>
          </a:r>
          <a:endParaRPr lang="en-US" sz="2900" kern="1200"/>
        </a:p>
      </dsp:txBody>
      <dsp:txXfrm>
        <a:off x="0" y="3689859"/>
        <a:ext cx="6900512" cy="18435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FB95D-CC80-4BEA-8AA6-1C10F7BC6F6F}">
      <dsp:nvSpPr>
        <dsp:cNvPr id="0" name=""/>
        <dsp:cNvSpPr/>
      </dsp:nvSpPr>
      <dsp:spPr>
        <a:xfrm>
          <a:off x="2044800" y="174438"/>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4A4A36-21AF-4B99-A7A4-4EABD97E95DD}">
      <dsp:nvSpPr>
        <dsp:cNvPr id="0" name=""/>
        <dsp:cNvSpPr/>
      </dsp:nvSpPr>
      <dsp:spPr>
        <a:xfrm>
          <a:off x="2512800" y="642438"/>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06DA05-E7A3-4490-98FF-6A107EA95EA1}">
      <dsp:nvSpPr>
        <dsp:cNvPr id="0" name=""/>
        <dsp:cNvSpPr/>
      </dsp:nvSpPr>
      <dsp:spPr>
        <a:xfrm>
          <a:off x="134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it-IT" sz="1200" kern="1200"/>
            <a:t>Broken user authentication refers to any weakness within the API authentication process. </a:t>
          </a:r>
          <a:endParaRPr lang="en-US" sz="1200" kern="1200"/>
        </a:p>
      </dsp:txBody>
      <dsp:txXfrm>
        <a:off x="1342800" y="3054438"/>
        <a:ext cx="3600000" cy="720000"/>
      </dsp:txXfrm>
    </dsp:sp>
    <dsp:sp modelId="{6B89CE2C-5486-4A65-8ED8-463313E31A0D}">
      <dsp:nvSpPr>
        <dsp:cNvPr id="0" name=""/>
        <dsp:cNvSpPr/>
      </dsp:nvSpPr>
      <dsp:spPr>
        <a:xfrm>
          <a:off x="6274800" y="174438"/>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54523-A88A-4EB0-A148-95D6BF9EBED4}">
      <dsp:nvSpPr>
        <dsp:cNvPr id="0" name=""/>
        <dsp:cNvSpPr/>
      </dsp:nvSpPr>
      <dsp:spPr>
        <a:xfrm>
          <a:off x="6742800" y="642438"/>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ED33DB-9B40-4635-B678-10D241D4798A}">
      <dsp:nvSpPr>
        <dsp:cNvPr id="0" name=""/>
        <dsp:cNvSpPr/>
      </dsp:nvSpPr>
      <dsp:spPr>
        <a:xfrm>
          <a:off x="5572800" y="3054438"/>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it-IT" sz="1200" kern="1200"/>
            <a:t>These vulnerabilities typically occur when an API provider either doesn’t implement an authentication protection mechanism or implements a mechanism incorrectly.</a:t>
          </a:r>
          <a:endParaRPr lang="en-US" sz="1200" kern="1200"/>
        </a:p>
      </dsp:txBody>
      <dsp:txXfrm>
        <a:off x="5572800" y="3054438"/>
        <a:ext cx="360000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E24E4-0877-9A45-A237-C683B74A1375}">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6C1829-95D8-E94B-92DF-048B1D03D9AC}">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a:t>Due to the stateless nature of REST APIs, a publicly exposed API key is the equivalent of discovering a username and password. </a:t>
          </a:r>
          <a:endParaRPr lang="en-US" sz="2800" kern="1200"/>
        </a:p>
      </dsp:txBody>
      <dsp:txXfrm>
        <a:off x="696297" y="538547"/>
        <a:ext cx="4171627" cy="2590157"/>
      </dsp:txXfrm>
    </dsp:sp>
    <dsp:sp modelId="{28439AB3-795E-4A4A-9E2E-C2CD2E40A7B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DE0A6-AE26-3946-A5BB-2F7C073CD5B3}">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a:t>By using an exposed API key, the attacker assumes the role associated with that key.</a:t>
          </a:r>
          <a:endParaRPr lang="en-US" sz="2800" kern="1200"/>
        </a:p>
      </dsp:txBody>
      <dsp:txXfrm>
        <a:off x="5991936" y="538547"/>
        <a:ext cx="4171627" cy="25901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E5A6F-C8CE-4D13-8CC0-F12947A5F1D3}">
      <dsp:nvSpPr>
        <dsp:cNvPr id="0" name=""/>
        <dsp:cNvSpPr/>
      </dsp:nvSpPr>
      <dsp:spPr>
        <a:xfrm>
          <a:off x="212335" y="302868"/>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DFA897-2918-49E8-8C39-F9E2565BF10D}">
      <dsp:nvSpPr>
        <dsp:cNvPr id="0" name=""/>
        <dsp:cNvSpPr/>
      </dsp:nvSpPr>
      <dsp:spPr>
        <a:xfrm>
          <a:off x="492877" y="583410"/>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35FE8-5AA3-4F2C-A313-FCD7A6E3C9B9}">
      <dsp:nvSpPr>
        <dsp:cNvPr id="0" name=""/>
        <dsp:cNvSpPr/>
      </dsp:nvSpPr>
      <dsp:spPr>
        <a:xfrm>
          <a:off x="1834517" y="30286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it-IT" sz="1400" kern="1200"/>
            <a:t>RESTful APIs are supposed to be stateless. In order to be stateless, the provider shouldn’t need to remember the consumer from one request to another. </a:t>
          </a:r>
          <a:endParaRPr lang="en-US" sz="1400" kern="1200"/>
        </a:p>
      </dsp:txBody>
      <dsp:txXfrm>
        <a:off x="1834517" y="302868"/>
        <a:ext cx="3148942" cy="1335915"/>
      </dsp:txXfrm>
    </dsp:sp>
    <dsp:sp modelId="{0C56AF40-C9A7-47DF-A033-85AC5AB201E7}">
      <dsp:nvSpPr>
        <dsp:cNvPr id="0" name=""/>
        <dsp:cNvSpPr/>
      </dsp:nvSpPr>
      <dsp:spPr>
        <a:xfrm>
          <a:off x="5532139" y="302868"/>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638E73-18C4-4658-8F99-0C9C0F57F70B}">
      <dsp:nvSpPr>
        <dsp:cNvPr id="0" name=""/>
        <dsp:cNvSpPr/>
      </dsp:nvSpPr>
      <dsp:spPr>
        <a:xfrm>
          <a:off x="5812681" y="583410"/>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E3EB85-5C7B-4160-95D8-DED64D32A7D0}">
      <dsp:nvSpPr>
        <dsp:cNvPr id="0" name=""/>
        <dsp:cNvSpPr/>
      </dsp:nvSpPr>
      <dsp:spPr>
        <a:xfrm>
          <a:off x="7154322" y="302868"/>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it-IT" sz="1400" kern="1200"/>
            <a:t>For this constraint to work, APIs often require users to undergo a registration process in order to obtain a unique token. Users can then include the token within requests to demonstrate that they’re authorized to make such requests. </a:t>
          </a:r>
          <a:endParaRPr lang="en-US" sz="1400" kern="1200"/>
        </a:p>
      </dsp:txBody>
      <dsp:txXfrm>
        <a:off x="7154322" y="302868"/>
        <a:ext cx="3148942" cy="1335915"/>
      </dsp:txXfrm>
    </dsp:sp>
    <dsp:sp modelId="{D7FA2256-CAFF-4B71-9A8A-62C48C8C4341}">
      <dsp:nvSpPr>
        <dsp:cNvPr id="0" name=""/>
        <dsp:cNvSpPr/>
      </dsp:nvSpPr>
      <dsp:spPr>
        <a:xfrm>
          <a:off x="212335" y="231009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695E33-0F3B-48F5-8EF0-766344337370}">
      <dsp:nvSpPr>
        <dsp:cNvPr id="0" name=""/>
        <dsp:cNvSpPr/>
      </dsp:nvSpPr>
      <dsp:spPr>
        <a:xfrm>
          <a:off x="492877" y="259063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E0641A-AC05-4480-94CF-1EF03A9B7F0F}">
      <dsp:nvSpPr>
        <dsp:cNvPr id="0" name=""/>
        <dsp:cNvSpPr/>
      </dsp:nvSpPr>
      <dsp:spPr>
        <a:xfrm>
          <a:off x="1834517" y="231009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it-IT" sz="1400" kern="1200"/>
            <a:t>As a consequence, the registration process used to obtain an API token, the token handling, and the system that generates the token could all have their own sets of weaknesses. </a:t>
          </a:r>
          <a:endParaRPr lang="en-US" sz="1400" kern="1200"/>
        </a:p>
      </dsp:txBody>
      <dsp:txXfrm>
        <a:off x="1834517" y="2310092"/>
        <a:ext cx="3148942" cy="1335915"/>
      </dsp:txXfrm>
    </dsp:sp>
    <dsp:sp modelId="{559C7364-4814-475F-A208-91654FCCEAA7}">
      <dsp:nvSpPr>
        <dsp:cNvPr id="0" name=""/>
        <dsp:cNvSpPr/>
      </dsp:nvSpPr>
      <dsp:spPr>
        <a:xfrm>
          <a:off x="5532139" y="231009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09850-55B0-4159-B7EC-2D60107ACF87}">
      <dsp:nvSpPr>
        <dsp:cNvPr id="0" name=""/>
        <dsp:cNvSpPr/>
      </dsp:nvSpPr>
      <dsp:spPr>
        <a:xfrm>
          <a:off x="5812681" y="259063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98FBE9-224A-4881-840C-A7FCEB3A2AAE}">
      <dsp:nvSpPr>
        <dsp:cNvPr id="0" name=""/>
        <dsp:cNvSpPr/>
      </dsp:nvSpPr>
      <dsp:spPr>
        <a:xfrm>
          <a:off x="7154322" y="231009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it-IT" sz="1400" kern="1200"/>
            <a:t>To determine if the token generation process is weak, for example, we could collect a sampling of tokens and analyze them for similarities.</a:t>
          </a:r>
          <a:endParaRPr lang="en-US" sz="1400" kern="1200"/>
        </a:p>
      </dsp:txBody>
      <dsp:txXfrm>
        <a:off x="7154322" y="231009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251709-7C50-E7B9-E662-F4BDD0A63B6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8384CC4-9E38-932A-86F6-A8EC06A3F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405B337-6BD9-1ABB-56BC-492B7F93CBEF}"/>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5" name="Segnaposto piè di pagina 4">
            <a:extLst>
              <a:ext uri="{FF2B5EF4-FFF2-40B4-BE49-F238E27FC236}">
                <a16:creationId xmlns:a16="http://schemas.microsoft.com/office/drawing/2014/main" id="{03838A7A-50D0-AFE6-B466-BFBEB0CC8D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838836-7613-6374-1C28-9906088D5934}"/>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269518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DC43E8-0A2F-6764-B6C3-C92D08BF2A4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0DFA72E-C3A0-B7E3-CF5B-8FD790341A0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171105-E802-187D-F345-89E7CA9E2369}"/>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5" name="Segnaposto piè di pagina 4">
            <a:extLst>
              <a:ext uri="{FF2B5EF4-FFF2-40B4-BE49-F238E27FC236}">
                <a16:creationId xmlns:a16="http://schemas.microsoft.com/office/drawing/2014/main" id="{FDF9BBED-43A2-3008-DA6A-418111034E8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E6BAA28-894A-FFDE-9149-FC7BD553E659}"/>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924490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CBB1615-7308-7FE5-C3FE-BB3F7AF5AD5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3BEF57A-C0A1-D6D5-924D-1E597B6D5E3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9770FBF-B335-8CF7-3B39-4267BBE676DF}"/>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5" name="Segnaposto piè di pagina 4">
            <a:extLst>
              <a:ext uri="{FF2B5EF4-FFF2-40B4-BE49-F238E27FC236}">
                <a16:creationId xmlns:a16="http://schemas.microsoft.com/office/drawing/2014/main" id="{A22D509F-1862-6E4A-CB74-41544166A0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3F7CE95-E52B-8E6C-B8B6-8F9617D07412}"/>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125920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826150-2532-743E-B6F2-23A41316CCE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E03CCD-8E2A-D945-A515-0FC8137527A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B362DC5-004F-54A9-3009-E152C3A2114E}"/>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5" name="Segnaposto piè di pagina 4">
            <a:extLst>
              <a:ext uri="{FF2B5EF4-FFF2-40B4-BE49-F238E27FC236}">
                <a16:creationId xmlns:a16="http://schemas.microsoft.com/office/drawing/2014/main" id="{87E5296D-0638-D6D6-C692-3043E8977E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3490D2D-78B0-E56B-0A83-2B28EA98E8E1}"/>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645848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3BB1E5-B37D-8D99-A931-735981493DE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3D856BB-40A9-B4AA-CE14-55C984025F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8F77684-3443-81B1-5399-584357B37A63}"/>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5" name="Segnaposto piè di pagina 4">
            <a:extLst>
              <a:ext uri="{FF2B5EF4-FFF2-40B4-BE49-F238E27FC236}">
                <a16:creationId xmlns:a16="http://schemas.microsoft.com/office/drawing/2014/main" id="{B40E634D-65CB-8097-8183-E7211BF9385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809486-E3D9-9737-C398-400D93CBAFC1}"/>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55323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854625-6269-4CBC-38F7-3A3C65CE49C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40FE783-9941-3E9D-BBC8-797B0528AE8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9DF0DB8-EC95-225D-0BBA-38057B7DCC7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FE38303-1D6A-F7C1-706B-E80456D53F22}"/>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6" name="Segnaposto piè di pagina 5">
            <a:extLst>
              <a:ext uri="{FF2B5EF4-FFF2-40B4-BE49-F238E27FC236}">
                <a16:creationId xmlns:a16="http://schemas.microsoft.com/office/drawing/2014/main" id="{7D3B03FA-87A6-6A16-81CF-201DE7DD060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0E80573-106F-AA8F-B4A6-FA55EA32E4FD}"/>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344677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D27A4F-5550-5F96-BEFA-CC2F374216A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C838A21-E4C6-AC60-F3EB-CBA33FA5B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19798F6-99D8-42A6-B441-4F28B55315D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8E88697-D2B1-61DB-0DDC-D4E4B7153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5BA1226-F5D5-EC23-2495-DC35D350A5D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C0929B2-AFD7-8BD1-523B-337B0B20E461}"/>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8" name="Segnaposto piè di pagina 7">
            <a:extLst>
              <a:ext uri="{FF2B5EF4-FFF2-40B4-BE49-F238E27FC236}">
                <a16:creationId xmlns:a16="http://schemas.microsoft.com/office/drawing/2014/main" id="{DBBE8302-3480-4376-A9A8-6D5DCF1E289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07B84A6-DE1A-0959-0C3C-7D26DE1A6B36}"/>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135229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251032-EFFE-C2EF-EB70-97EEEB06CAA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DB45281-BD70-A3CF-A578-FEE86A3C9BD1}"/>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4" name="Segnaposto piè di pagina 3">
            <a:extLst>
              <a:ext uri="{FF2B5EF4-FFF2-40B4-BE49-F238E27FC236}">
                <a16:creationId xmlns:a16="http://schemas.microsoft.com/office/drawing/2014/main" id="{310CE9B5-4D82-C3FE-539D-2786F1E81BE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FEA704D-AD11-2724-2F52-8DE2369C3D03}"/>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181313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57181BB-2162-330B-3774-872A651D8CC5}"/>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3" name="Segnaposto piè di pagina 2">
            <a:extLst>
              <a:ext uri="{FF2B5EF4-FFF2-40B4-BE49-F238E27FC236}">
                <a16:creationId xmlns:a16="http://schemas.microsoft.com/office/drawing/2014/main" id="{49F38199-5A63-BF0E-2359-C70F91F3552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7479D46-EEA5-CB7A-5BFE-B101A3F5FD84}"/>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3864986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C517A0-2DF0-3F62-F5C1-A69DCA1166F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275C5A-56B4-F750-0861-145BCC8D2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727C879-7D95-45B6-32DB-15E520353E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2DDB21C-9693-4665-9DD3-BED4D038EFFC}"/>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6" name="Segnaposto piè di pagina 5">
            <a:extLst>
              <a:ext uri="{FF2B5EF4-FFF2-40B4-BE49-F238E27FC236}">
                <a16:creationId xmlns:a16="http://schemas.microsoft.com/office/drawing/2014/main" id="{4162A7C3-F194-19E0-59DD-E1570FFFC4D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4FD729B-7B6D-0AD7-3CED-A1575252E158}"/>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230371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43A02E-85B3-1A06-D9C3-672D3E28FDD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393D2F8-8725-CA00-7E30-1D5BE91483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C6ED7F6-AD6A-EA8C-CB65-ED67A4AF2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6DBD642-B701-8E60-F29B-7E00C887B208}"/>
              </a:ext>
            </a:extLst>
          </p:cNvPr>
          <p:cNvSpPr>
            <a:spLocks noGrp="1"/>
          </p:cNvSpPr>
          <p:nvPr>
            <p:ph type="dt" sz="half" idx="10"/>
          </p:nvPr>
        </p:nvSpPr>
        <p:spPr/>
        <p:txBody>
          <a:bodyPr/>
          <a:lstStyle/>
          <a:p>
            <a:fld id="{E6B45B0C-9909-7B46-8D3E-B8520F5D856E}" type="datetimeFigureOut">
              <a:rPr lang="it-IT" smtClean="0"/>
              <a:t>21/04/23</a:t>
            </a:fld>
            <a:endParaRPr lang="it-IT"/>
          </a:p>
        </p:txBody>
      </p:sp>
      <p:sp>
        <p:nvSpPr>
          <p:cNvPr id="6" name="Segnaposto piè di pagina 5">
            <a:extLst>
              <a:ext uri="{FF2B5EF4-FFF2-40B4-BE49-F238E27FC236}">
                <a16:creationId xmlns:a16="http://schemas.microsoft.com/office/drawing/2014/main" id="{C9F42EE8-5D34-BCE0-CEF7-D2903898B6B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9ACAFE9-B7FB-08EA-B215-A5AC11488AD1}"/>
              </a:ext>
            </a:extLst>
          </p:cNvPr>
          <p:cNvSpPr>
            <a:spLocks noGrp="1"/>
          </p:cNvSpPr>
          <p:nvPr>
            <p:ph type="sldNum" sz="quarter" idx="12"/>
          </p:nvPr>
        </p:nvSpPr>
        <p:spPr/>
        <p:txBody>
          <a:bodyPr/>
          <a:lstStyle/>
          <a:p>
            <a:fld id="{7D88E4B7-9825-304C-8801-5C1A6F1F83A0}" type="slidenum">
              <a:rPr lang="it-IT" smtClean="0"/>
              <a:t>‹N›</a:t>
            </a:fld>
            <a:endParaRPr lang="it-IT"/>
          </a:p>
        </p:txBody>
      </p:sp>
    </p:spTree>
    <p:extLst>
      <p:ext uri="{BB962C8B-B14F-4D97-AF65-F5344CB8AC3E}">
        <p14:creationId xmlns:p14="http://schemas.microsoft.com/office/powerpoint/2010/main" val="404715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7DE5C46-275F-5221-B90C-DF9E6F7AA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B14D0A8-DAB9-BD18-227F-B463ECCFF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CE21190-7933-CC3B-C674-CA2B8C023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45B0C-9909-7B46-8D3E-B8520F5D856E}" type="datetimeFigureOut">
              <a:rPr lang="it-IT" smtClean="0"/>
              <a:t>21/04/23</a:t>
            </a:fld>
            <a:endParaRPr lang="it-IT"/>
          </a:p>
        </p:txBody>
      </p:sp>
      <p:sp>
        <p:nvSpPr>
          <p:cNvPr id="5" name="Segnaposto piè di pagina 4">
            <a:extLst>
              <a:ext uri="{FF2B5EF4-FFF2-40B4-BE49-F238E27FC236}">
                <a16:creationId xmlns:a16="http://schemas.microsoft.com/office/drawing/2014/main" id="{39CFAE00-B751-0E51-01D4-5E95D954C1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559A2CD-3EA0-ABAA-4568-61F089B4E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8E4B7-9825-304C-8801-5C1A6F1F83A0}" type="slidenum">
              <a:rPr lang="it-IT" smtClean="0"/>
              <a:t>‹N›</a:t>
            </a:fld>
            <a:endParaRPr lang="it-IT"/>
          </a:p>
        </p:txBody>
      </p:sp>
    </p:spTree>
    <p:extLst>
      <p:ext uri="{BB962C8B-B14F-4D97-AF65-F5344CB8AC3E}">
        <p14:creationId xmlns:p14="http://schemas.microsoft.com/office/powerpoint/2010/main" val="146598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eveloper.wordpress.org/wp-json/wp/v2/us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9AFAE0-C52C-E594-E48D-F2D25B869668}"/>
              </a:ext>
            </a:extLst>
          </p:cNvPr>
          <p:cNvSpPr>
            <a:spLocks noGrp="1"/>
          </p:cNvSpPr>
          <p:nvPr>
            <p:ph type="ctrTitle"/>
          </p:nvPr>
        </p:nvSpPr>
        <p:spPr/>
        <p:txBody>
          <a:bodyPr/>
          <a:lstStyle/>
          <a:p>
            <a:r>
              <a:rPr lang="it-IT" dirty="0"/>
              <a:t>API Security I</a:t>
            </a:r>
          </a:p>
        </p:txBody>
      </p:sp>
      <p:sp>
        <p:nvSpPr>
          <p:cNvPr id="3" name="Sottotitolo 2">
            <a:extLst>
              <a:ext uri="{FF2B5EF4-FFF2-40B4-BE49-F238E27FC236}">
                <a16:creationId xmlns:a16="http://schemas.microsoft.com/office/drawing/2014/main" id="{A03C6C34-05AF-27B9-D1B0-24C9E261315A}"/>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19614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21B7E8B-52C4-5C29-4EF9-04B501AC3FDD}"/>
              </a:ext>
            </a:extLst>
          </p:cNvPr>
          <p:cNvSpPr>
            <a:spLocks noGrp="1"/>
          </p:cNvSpPr>
          <p:nvPr>
            <p:ph type="title"/>
          </p:nvPr>
        </p:nvSpPr>
        <p:spPr>
          <a:xfrm>
            <a:off x="630936" y="640080"/>
            <a:ext cx="4818888" cy="1481328"/>
          </a:xfrm>
        </p:spPr>
        <p:txBody>
          <a:bodyPr anchor="b">
            <a:normAutofit/>
          </a:bodyPr>
          <a:lstStyle/>
          <a:p>
            <a:r>
              <a:rPr lang="it-IT" sz="5000"/>
              <a:t>The case for no auth</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CD7C61F-7B75-9AE3-C202-6FE92D58E67B}"/>
              </a:ext>
            </a:extLst>
          </p:cNvPr>
          <p:cNvSpPr>
            <a:spLocks noGrp="1"/>
          </p:cNvSpPr>
          <p:nvPr>
            <p:ph idx="1"/>
          </p:nvPr>
        </p:nvSpPr>
        <p:spPr>
          <a:xfrm>
            <a:off x="630936" y="2660904"/>
            <a:ext cx="4818888" cy="3547872"/>
          </a:xfrm>
        </p:spPr>
        <p:txBody>
          <a:bodyPr anchor="t">
            <a:normAutofit/>
          </a:bodyPr>
          <a:lstStyle/>
          <a:p>
            <a:r>
              <a:rPr lang="it-IT" sz="2200"/>
              <a:t>In web applications generally, there are plenty of instances where it is valid for an API to have no authentication at all. If an API does not handle sensitive data and only provides public information, the provider could make the case that no authentication is necessary.</a:t>
            </a:r>
          </a:p>
          <a:p>
            <a:endParaRPr lang="it-IT" sz="2200"/>
          </a:p>
        </p:txBody>
      </p:sp>
      <p:pic>
        <p:nvPicPr>
          <p:cNvPr id="7" name="Graphic 6" descr="Portatile sicuro">
            <a:extLst>
              <a:ext uri="{FF2B5EF4-FFF2-40B4-BE49-F238E27FC236}">
                <a16:creationId xmlns:a16="http://schemas.microsoft.com/office/drawing/2014/main" id="{EB81B8D0-6F91-9DBD-41DC-F90F4C0EC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cxnSp>
        <p:nvCxnSpPr>
          <p:cNvPr id="5" name="Connettore 1 4">
            <a:extLst>
              <a:ext uri="{FF2B5EF4-FFF2-40B4-BE49-F238E27FC236}">
                <a16:creationId xmlns:a16="http://schemas.microsoft.com/office/drawing/2014/main" id="{83631B58-8A97-6B4F-5F05-BA66FEE0BB5E}"/>
              </a:ext>
            </a:extLst>
          </p:cNvPr>
          <p:cNvCxnSpPr/>
          <p:nvPr/>
        </p:nvCxnSpPr>
        <p:spPr>
          <a:xfrm flipH="1">
            <a:off x="8675649" y="3144644"/>
            <a:ext cx="2564780" cy="2297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6E12AF97-EF26-55B1-E654-923D04E0A632}"/>
              </a:ext>
            </a:extLst>
          </p:cNvPr>
          <p:cNvCxnSpPr/>
          <p:nvPr/>
        </p:nvCxnSpPr>
        <p:spPr>
          <a:xfrm>
            <a:off x="8675649" y="3144644"/>
            <a:ext cx="2230244" cy="21410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2E00AB8-EFFF-FF43-203B-731F521848AF}"/>
              </a:ext>
            </a:extLst>
          </p:cNvPr>
          <p:cNvSpPr>
            <a:spLocks noGrp="1"/>
          </p:cNvSpPr>
          <p:nvPr>
            <p:ph type="title"/>
          </p:nvPr>
        </p:nvSpPr>
        <p:spPr>
          <a:xfrm>
            <a:off x="1043631" y="809898"/>
            <a:ext cx="10173010" cy="1554480"/>
          </a:xfrm>
        </p:spPr>
        <p:txBody>
          <a:bodyPr anchor="ctr">
            <a:normAutofit/>
          </a:bodyPr>
          <a:lstStyle/>
          <a:p>
            <a:r>
              <a:rPr lang="it-IT" sz="4800" dirty="0"/>
              <a:t>HTTP </a:t>
            </a:r>
            <a:r>
              <a:rPr lang="it-IT" sz="4800" dirty="0" err="1"/>
              <a:t>basic</a:t>
            </a:r>
            <a:r>
              <a:rPr lang="it-IT" sz="4800" dirty="0"/>
              <a:t> authentication</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125540EF-1B3B-47FB-B6F8-0AE51A24E46B}"/>
              </a:ext>
            </a:extLst>
          </p:cNvPr>
          <p:cNvGraphicFramePr>
            <a:graphicFrameLocks noGrp="1"/>
          </p:cNvGraphicFramePr>
          <p:nvPr>
            <p:ph idx="1"/>
            <p:extLst>
              <p:ext uri="{D42A27DB-BD31-4B8C-83A1-F6EECF244321}">
                <p14:modId xmlns:p14="http://schemas.microsoft.com/office/powerpoint/2010/main" val="4085486689"/>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904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B978F91-66D8-E879-349C-7119BF34E70D}"/>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Example</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BD2AE409-9877-CB87-1724-94F83F658EA2}"/>
              </a:ext>
            </a:extLst>
          </p:cNvPr>
          <p:cNvPicPr>
            <a:picLocks noGrp="1" noChangeAspect="1"/>
          </p:cNvPicPr>
          <p:nvPr>
            <p:ph idx="1"/>
          </p:nvPr>
        </p:nvPicPr>
        <p:blipFill>
          <a:blip r:embed="rId2"/>
          <a:stretch>
            <a:fillRect/>
          </a:stretch>
        </p:blipFill>
        <p:spPr>
          <a:xfrm>
            <a:off x="320040" y="2881987"/>
            <a:ext cx="11548872" cy="3089323"/>
          </a:xfrm>
          <a:prstGeom prst="rect">
            <a:avLst/>
          </a:prstGeom>
        </p:spPr>
      </p:pic>
    </p:spTree>
    <p:extLst>
      <p:ext uri="{BB962C8B-B14F-4D97-AF65-F5344CB8AC3E}">
        <p14:creationId xmlns:p14="http://schemas.microsoft.com/office/powerpoint/2010/main" val="3281967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418D58C-E876-83A5-B99E-8C424BD109E2}"/>
              </a:ext>
            </a:extLst>
          </p:cNvPr>
          <p:cNvSpPr>
            <a:spLocks noGrp="1"/>
          </p:cNvSpPr>
          <p:nvPr>
            <p:ph type="title"/>
          </p:nvPr>
        </p:nvSpPr>
        <p:spPr>
          <a:xfrm>
            <a:off x="630936" y="640080"/>
            <a:ext cx="4818888" cy="1481328"/>
          </a:xfrm>
        </p:spPr>
        <p:txBody>
          <a:bodyPr anchor="b">
            <a:normAutofit/>
          </a:bodyPr>
          <a:lstStyle/>
          <a:p>
            <a:r>
              <a:rPr lang="it-IT" sz="5400" dirty="0"/>
              <a:t>Basic + keys</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contenuto 5">
            <a:extLst>
              <a:ext uri="{FF2B5EF4-FFF2-40B4-BE49-F238E27FC236}">
                <a16:creationId xmlns:a16="http://schemas.microsoft.com/office/drawing/2014/main" id="{41016846-60F2-3452-041B-68B991334861}"/>
              </a:ext>
            </a:extLst>
          </p:cNvPr>
          <p:cNvSpPr>
            <a:spLocks noGrp="1"/>
          </p:cNvSpPr>
          <p:nvPr>
            <p:ph idx="1"/>
          </p:nvPr>
        </p:nvSpPr>
        <p:spPr>
          <a:xfrm>
            <a:off x="630936" y="2660904"/>
            <a:ext cx="4818888" cy="3547872"/>
          </a:xfrm>
        </p:spPr>
        <p:txBody>
          <a:bodyPr anchor="t">
            <a:normAutofit/>
          </a:bodyPr>
          <a:lstStyle/>
          <a:p>
            <a:r>
              <a:rPr lang="it-IT" sz="2200" dirty="0" err="1"/>
              <a:t>Stateless</a:t>
            </a:r>
            <a:r>
              <a:rPr lang="it-IT" sz="2200" dirty="0"/>
              <a:t> </a:t>
            </a:r>
            <a:r>
              <a:rPr lang="it-IT" sz="2200" dirty="0" err="1"/>
              <a:t>APIs</a:t>
            </a:r>
            <a:r>
              <a:rPr lang="it-IT" sz="2200" dirty="0"/>
              <a:t> </a:t>
            </a:r>
            <a:r>
              <a:rPr lang="it-IT" sz="2200" dirty="0" err="1"/>
              <a:t>would</a:t>
            </a:r>
            <a:r>
              <a:rPr lang="it-IT" sz="2200" dirty="0"/>
              <a:t> </a:t>
            </a:r>
            <a:r>
              <a:rPr lang="it-IT" sz="2200" dirty="0" err="1"/>
              <a:t>require</a:t>
            </a:r>
            <a:r>
              <a:rPr lang="it-IT" sz="2200" dirty="0"/>
              <a:t> to </a:t>
            </a:r>
            <a:r>
              <a:rPr lang="it-IT" sz="2200" dirty="0" err="1"/>
              <a:t>provide</a:t>
            </a:r>
            <a:r>
              <a:rPr lang="it-IT" sz="2200" dirty="0"/>
              <a:t> </a:t>
            </a:r>
            <a:r>
              <a:rPr lang="it-IT" sz="2200" dirty="0" err="1"/>
              <a:t>credentials</a:t>
            </a:r>
            <a:r>
              <a:rPr lang="it-IT" sz="2200" dirty="0"/>
              <a:t> in </a:t>
            </a:r>
            <a:r>
              <a:rPr lang="it-IT" sz="2200" dirty="0" err="1"/>
              <a:t>every</a:t>
            </a:r>
            <a:r>
              <a:rPr lang="it-IT" sz="2200" dirty="0"/>
              <a:t> </a:t>
            </a:r>
            <a:r>
              <a:rPr lang="it-IT" sz="2200" dirty="0" err="1"/>
              <a:t>request</a:t>
            </a:r>
            <a:r>
              <a:rPr lang="it-IT" sz="2200" dirty="0"/>
              <a:t>. </a:t>
            </a:r>
          </a:p>
          <a:p>
            <a:r>
              <a:rPr lang="it-IT" sz="2200" dirty="0" err="1"/>
              <a:t>It</a:t>
            </a:r>
            <a:r>
              <a:rPr lang="it-IT" sz="2200" dirty="0"/>
              <a:t> </a:t>
            </a:r>
            <a:r>
              <a:rPr lang="it-IT" sz="2200" dirty="0" err="1"/>
              <a:t>is</a:t>
            </a:r>
            <a:r>
              <a:rPr lang="it-IT" sz="2200" dirty="0"/>
              <a:t> common for an API provider to </a:t>
            </a:r>
            <a:r>
              <a:rPr lang="it-IT" sz="2200" dirty="0" err="1"/>
              <a:t>instead</a:t>
            </a:r>
            <a:r>
              <a:rPr lang="it-IT" sz="2200" dirty="0"/>
              <a:t> use </a:t>
            </a:r>
            <a:r>
              <a:rPr lang="it-IT" sz="2200" dirty="0" err="1"/>
              <a:t>basic</a:t>
            </a:r>
            <a:r>
              <a:rPr lang="it-IT" sz="2200" dirty="0"/>
              <a:t> authentication once, for the first </a:t>
            </a:r>
            <a:r>
              <a:rPr lang="it-IT" sz="2200" dirty="0" err="1"/>
              <a:t>request</a:t>
            </a:r>
            <a:r>
              <a:rPr lang="it-IT" sz="2200" dirty="0"/>
              <a:t>, and </a:t>
            </a:r>
            <a:r>
              <a:rPr lang="it-IT" sz="2200" dirty="0" err="1"/>
              <a:t>then</a:t>
            </a:r>
            <a:r>
              <a:rPr lang="it-IT" sz="2200" dirty="0"/>
              <a:t> </a:t>
            </a:r>
            <a:r>
              <a:rPr lang="it-IT" sz="2200" dirty="0" err="1"/>
              <a:t>issue</a:t>
            </a:r>
            <a:r>
              <a:rPr lang="it-IT" sz="2200" dirty="0"/>
              <a:t> an API key or some </a:t>
            </a:r>
            <a:r>
              <a:rPr lang="it-IT" sz="2200" dirty="0" err="1"/>
              <a:t>other</a:t>
            </a:r>
            <a:r>
              <a:rPr lang="it-IT" sz="2200" dirty="0"/>
              <a:t> token for </a:t>
            </a:r>
            <a:r>
              <a:rPr lang="it-IT" sz="2200" dirty="0" err="1"/>
              <a:t>all</a:t>
            </a:r>
            <a:r>
              <a:rPr lang="it-IT" sz="2200" dirty="0"/>
              <a:t> </a:t>
            </a:r>
            <a:r>
              <a:rPr lang="it-IT" sz="2200" dirty="0" err="1"/>
              <a:t>other</a:t>
            </a:r>
            <a:r>
              <a:rPr lang="it-IT" sz="2200" dirty="0"/>
              <a:t> </a:t>
            </a:r>
            <a:r>
              <a:rPr lang="it-IT" sz="2200" dirty="0" err="1"/>
              <a:t>requests</a:t>
            </a:r>
            <a:r>
              <a:rPr lang="it-IT" sz="2200" dirty="0"/>
              <a:t>.</a:t>
            </a:r>
          </a:p>
          <a:p>
            <a:endParaRPr lang="it-IT" sz="2200" dirty="0"/>
          </a:p>
        </p:txBody>
      </p:sp>
      <p:pic>
        <p:nvPicPr>
          <p:cNvPr id="10" name="Graphic 9" descr="Blocca">
            <a:extLst>
              <a:ext uri="{FF2B5EF4-FFF2-40B4-BE49-F238E27FC236}">
                <a16:creationId xmlns:a16="http://schemas.microsoft.com/office/drawing/2014/main" id="{914DEA0A-E5A9-4DBA-984B-893ECB37E7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662363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8BF9F7C-6E19-CE34-DEBF-684F7AE674BD}"/>
              </a:ext>
            </a:extLst>
          </p:cNvPr>
          <p:cNvSpPr>
            <a:spLocks noGrp="1"/>
          </p:cNvSpPr>
          <p:nvPr>
            <p:ph type="title"/>
          </p:nvPr>
        </p:nvSpPr>
        <p:spPr>
          <a:xfrm>
            <a:off x="6094105" y="802955"/>
            <a:ext cx="4977976" cy="1454051"/>
          </a:xfrm>
        </p:spPr>
        <p:txBody>
          <a:bodyPr>
            <a:normAutofit/>
          </a:bodyPr>
          <a:lstStyle/>
          <a:p>
            <a:r>
              <a:rPr lang="it-IT" sz="3600" dirty="0">
                <a:solidFill>
                  <a:schemeClr val="tx2"/>
                </a:solidFill>
              </a:rPr>
              <a:t>API Keys </a:t>
            </a:r>
          </a:p>
        </p:txBody>
      </p:sp>
      <p:pic>
        <p:nvPicPr>
          <p:cNvPr id="7" name="Graphic 6" descr="Chiave">
            <a:extLst>
              <a:ext uri="{FF2B5EF4-FFF2-40B4-BE49-F238E27FC236}">
                <a16:creationId xmlns:a16="http://schemas.microsoft.com/office/drawing/2014/main" id="{530E908E-65D3-AC4E-EF04-AC57893328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Segnaposto contenuto 2">
            <a:extLst>
              <a:ext uri="{FF2B5EF4-FFF2-40B4-BE49-F238E27FC236}">
                <a16:creationId xmlns:a16="http://schemas.microsoft.com/office/drawing/2014/main" id="{9FE533FB-0E6A-450E-518B-F807850AA4FE}"/>
              </a:ext>
            </a:extLst>
          </p:cNvPr>
          <p:cNvSpPr>
            <a:spLocks noGrp="1"/>
          </p:cNvSpPr>
          <p:nvPr>
            <p:ph idx="1"/>
          </p:nvPr>
        </p:nvSpPr>
        <p:spPr>
          <a:xfrm>
            <a:off x="5931240" y="2075199"/>
            <a:ext cx="6098791" cy="4267125"/>
          </a:xfrm>
        </p:spPr>
        <p:txBody>
          <a:bodyPr anchor="ctr">
            <a:normAutofit/>
          </a:bodyPr>
          <a:lstStyle/>
          <a:p>
            <a:r>
              <a:rPr lang="it-IT" sz="2400" dirty="0">
                <a:solidFill>
                  <a:schemeClr val="tx2"/>
                </a:solidFill>
              </a:rPr>
              <a:t>API keys are </a:t>
            </a:r>
            <a:r>
              <a:rPr lang="it-IT" sz="2400" dirty="0" err="1">
                <a:solidFill>
                  <a:schemeClr val="tx2"/>
                </a:solidFill>
              </a:rPr>
              <a:t>unique</a:t>
            </a:r>
            <a:r>
              <a:rPr lang="it-IT" sz="2400" dirty="0">
                <a:solidFill>
                  <a:schemeClr val="tx2"/>
                </a:solidFill>
              </a:rPr>
              <a:t> </a:t>
            </a:r>
            <a:r>
              <a:rPr lang="it-IT" sz="2400" dirty="0" err="1">
                <a:solidFill>
                  <a:schemeClr val="tx2"/>
                </a:solidFill>
              </a:rPr>
              <a:t>strings</a:t>
            </a:r>
            <a:r>
              <a:rPr lang="it-IT" sz="2400" dirty="0">
                <a:solidFill>
                  <a:schemeClr val="tx2"/>
                </a:solidFill>
              </a:rPr>
              <a:t> </a:t>
            </a:r>
            <a:r>
              <a:rPr lang="it-IT" sz="2400" dirty="0" err="1">
                <a:solidFill>
                  <a:schemeClr val="tx2"/>
                </a:solidFill>
              </a:rPr>
              <a:t>that</a:t>
            </a:r>
            <a:r>
              <a:rPr lang="it-IT" sz="2400" dirty="0">
                <a:solidFill>
                  <a:schemeClr val="tx2"/>
                </a:solidFill>
              </a:rPr>
              <a:t> API providers generate and </a:t>
            </a:r>
            <a:r>
              <a:rPr lang="it-IT" sz="2400" dirty="0" err="1">
                <a:solidFill>
                  <a:schemeClr val="tx2"/>
                </a:solidFill>
              </a:rPr>
              <a:t>grant</a:t>
            </a:r>
            <a:r>
              <a:rPr lang="it-IT" sz="2400" dirty="0">
                <a:solidFill>
                  <a:schemeClr val="tx2"/>
                </a:solidFill>
              </a:rPr>
              <a:t> to </a:t>
            </a:r>
            <a:r>
              <a:rPr lang="it-IT" sz="2400" dirty="0" err="1">
                <a:solidFill>
                  <a:schemeClr val="tx2"/>
                </a:solidFill>
              </a:rPr>
              <a:t>authorize</a:t>
            </a:r>
            <a:r>
              <a:rPr lang="it-IT" sz="2400" dirty="0">
                <a:solidFill>
                  <a:schemeClr val="tx2"/>
                </a:solidFill>
              </a:rPr>
              <a:t> access for </a:t>
            </a:r>
            <a:r>
              <a:rPr lang="it-IT" sz="2400" dirty="0" err="1">
                <a:solidFill>
                  <a:schemeClr val="tx2"/>
                </a:solidFill>
              </a:rPr>
              <a:t>approved</a:t>
            </a:r>
            <a:r>
              <a:rPr lang="it-IT" sz="2400" dirty="0">
                <a:solidFill>
                  <a:schemeClr val="tx2"/>
                </a:solidFill>
              </a:rPr>
              <a:t> consumers. </a:t>
            </a:r>
          </a:p>
          <a:p>
            <a:r>
              <a:rPr lang="it-IT" sz="2400" dirty="0">
                <a:solidFill>
                  <a:schemeClr val="tx2"/>
                </a:solidFill>
              </a:rPr>
              <a:t>Once an API consumer </a:t>
            </a:r>
            <a:r>
              <a:rPr lang="it-IT" sz="2400" dirty="0" err="1">
                <a:solidFill>
                  <a:schemeClr val="tx2"/>
                </a:solidFill>
              </a:rPr>
              <a:t>has</a:t>
            </a:r>
            <a:r>
              <a:rPr lang="it-IT" sz="2400" dirty="0">
                <a:solidFill>
                  <a:schemeClr val="tx2"/>
                </a:solidFill>
              </a:rPr>
              <a:t> a key, </a:t>
            </a:r>
            <a:r>
              <a:rPr lang="it-IT" sz="2400" dirty="0" err="1">
                <a:solidFill>
                  <a:schemeClr val="tx2"/>
                </a:solidFill>
              </a:rPr>
              <a:t>they</a:t>
            </a:r>
            <a:r>
              <a:rPr lang="it-IT" sz="2400" dirty="0">
                <a:solidFill>
                  <a:schemeClr val="tx2"/>
                </a:solidFill>
              </a:rPr>
              <a:t> can include </a:t>
            </a:r>
            <a:r>
              <a:rPr lang="it-IT" sz="2400" dirty="0" err="1">
                <a:solidFill>
                  <a:schemeClr val="tx2"/>
                </a:solidFill>
              </a:rPr>
              <a:t>it</a:t>
            </a:r>
            <a:r>
              <a:rPr lang="it-IT" sz="2400" dirty="0">
                <a:solidFill>
                  <a:schemeClr val="tx2"/>
                </a:solidFill>
              </a:rPr>
              <a:t> in </a:t>
            </a:r>
            <a:r>
              <a:rPr lang="it-IT" sz="2400" dirty="0" err="1">
                <a:solidFill>
                  <a:schemeClr val="tx2"/>
                </a:solidFill>
              </a:rPr>
              <a:t>requests</a:t>
            </a:r>
            <a:r>
              <a:rPr lang="it-IT" sz="2400" dirty="0">
                <a:solidFill>
                  <a:schemeClr val="tx2"/>
                </a:solidFill>
              </a:rPr>
              <a:t> </a:t>
            </a:r>
            <a:r>
              <a:rPr lang="it-IT" sz="2400" dirty="0" err="1">
                <a:solidFill>
                  <a:schemeClr val="tx2"/>
                </a:solidFill>
              </a:rPr>
              <a:t>whenever</a:t>
            </a:r>
            <a:r>
              <a:rPr lang="it-IT" sz="2400" dirty="0">
                <a:solidFill>
                  <a:schemeClr val="tx2"/>
                </a:solidFill>
              </a:rPr>
              <a:t> </a:t>
            </a:r>
            <a:r>
              <a:rPr lang="it-IT" sz="2400" dirty="0" err="1">
                <a:solidFill>
                  <a:schemeClr val="tx2"/>
                </a:solidFill>
              </a:rPr>
              <a:t>specified</a:t>
            </a:r>
            <a:r>
              <a:rPr lang="it-IT" sz="2400" dirty="0">
                <a:solidFill>
                  <a:schemeClr val="tx2"/>
                </a:solidFill>
              </a:rPr>
              <a:t> by the provider. </a:t>
            </a:r>
          </a:p>
          <a:p>
            <a:r>
              <a:rPr lang="it-IT" sz="2400" dirty="0">
                <a:solidFill>
                  <a:schemeClr val="tx2"/>
                </a:solidFill>
              </a:rPr>
              <a:t>The provider </a:t>
            </a:r>
            <a:r>
              <a:rPr lang="it-IT" sz="2400" dirty="0" err="1">
                <a:solidFill>
                  <a:schemeClr val="tx2"/>
                </a:solidFill>
              </a:rPr>
              <a:t>will</a:t>
            </a:r>
            <a:r>
              <a:rPr lang="it-IT" sz="2400" dirty="0">
                <a:solidFill>
                  <a:schemeClr val="tx2"/>
                </a:solidFill>
              </a:rPr>
              <a:t> </a:t>
            </a:r>
            <a:r>
              <a:rPr lang="it-IT" sz="2400" dirty="0" err="1">
                <a:solidFill>
                  <a:schemeClr val="tx2"/>
                </a:solidFill>
              </a:rPr>
              <a:t>typically</a:t>
            </a:r>
            <a:r>
              <a:rPr lang="it-IT" sz="2400" dirty="0">
                <a:solidFill>
                  <a:schemeClr val="tx2"/>
                </a:solidFill>
              </a:rPr>
              <a:t> </a:t>
            </a:r>
            <a:r>
              <a:rPr lang="it-IT" sz="2400" dirty="0" err="1">
                <a:solidFill>
                  <a:schemeClr val="tx2"/>
                </a:solidFill>
              </a:rPr>
              <a:t>require</a:t>
            </a:r>
            <a:r>
              <a:rPr lang="it-IT" sz="2400" dirty="0">
                <a:solidFill>
                  <a:schemeClr val="tx2"/>
                </a:solidFill>
              </a:rPr>
              <a:t> </a:t>
            </a:r>
            <a:r>
              <a:rPr lang="it-IT" sz="2400" dirty="0" err="1">
                <a:solidFill>
                  <a:schemeClr val="tx2"/>
                </a:solidFill>
              </a:rPr>
              <a:t>that</a:t>
            </a:r>
            <a:r>
              <a:rPr lang="it-IT" sz="2400" dirty="0">
                <a:solidFill>
                  <a:schemeClr val="tx2"/>
                </a:solidFill>
              </a:rPr>
              <a:t> the consumer pass the key in query </a:t>
            </a:r>
            <a:r>
              <a:rPr lang="it-IT" sz="2400" dirty="0" err="1">
                <a:solidFill>
                  <a:schemeClr val="tx2"/>
                </a:solidFill>
              </a:rPr>
              <a:t>string</a:t>
            </a:r>
            <a:r>
              <a:rPr lang="it-IT" sz="2400" dirty="0">
                <a:solidFill>
                  <a:schemeClr val="tx2"/>
                </a:solidFill>
              </a:rPr>
              <a:t> </a:t>
            </a:r>
            <a:r>
              <a:rPr lang="it-IT" sz="2400" dirty="0" err="1">
                <a:solidFill>
                  <a:schemeClr val="tx2"/>
                </a:solidFill>
              </a:rPr>
              <a:t>parameters</a:t>
            </a:r>
            <a:r>
              <a:rPr lang="it-IT" sz="2400" dirty="0">
                <a:solidFill>
                  <a:schemeClr val="tx2"/>
                </a:solidFill>
              </a:rPr>
              <a:t>, </a:t>
            </a:r>
            <a:r>
              <a:rPr lang="it-IT" sz="2400" dirty="0" err="1">
                <a:solidFill>
                  <a:schemeClr val="tx2"/>
                </a:solidFill>
              </a:rPr>
              <a:t>request</a:t>
            </a:r>
            <a:r>
              <a:rPr lang="it-IT" sz="2400" dirty="0">
                <a:solidFill>
                  <a:schemeClr val="tx2"/>
                </a:solidFill>
              </a:rPr>
              <a:t> </a:t>
            </a:r>
            <a:r>
              <a:rPr lang="it-IT" sz="2400" dirty="0" err="1">
                <a:solidFill>
                  <a:schemeClr val="tx2"/>
                </a:solidFill>
              </a:rPr>
              <a:t>headers</a:t>
            </a:r>
            <a:r>
              <a:rPr lang="it-IT" sz="2400" dirty="0">
                <a:solidFill>
                  <a:schemeClr val="tx2"/>
                </a:solidFill>
              </a:rPr>
              <a:t>, body data, or </a:t>
            </a:r>
            <a:r>
              <a:rPr lang="it-IT" sz="2400" dirty="0" err="1">
                <a:solidFill>
                  <a:schemeClr val="tx2"/>
                </a:solidFill>
              </a:rPr>
              <a:t>as</a:t>
            </a:r>
            <a:r>
              <a:rPr lang="it-IT" sz="2400" dirty="0">
                <a:solidFill>
                  <a:schemeClr val="tx2"/>
                </a:solidFill>
              </a:rPr>
              <a:t> a cookie </a:t>
            </a:r>
            <a:r>
              <a:rPr lang="it-IT" sz="2400" dirty="0" err="1">
                <a:solidFill>
                  <a:schemeClr val="tx2"/>
                </a:solidFill>
              </a:rPr>
              <a:t>when</a:t>
            </a:r>
            <a:r>
              <a:rPr lang="it-IT" sz="2400" dirty="0">
                <a:solidFill>
                  <a:schemeClr val="tx2"/>
                </a:solidFill>
              </a:rPr>
              <a:t> </a:t>
            </a:r>
            <a:r>
              <a:rPr lang="it-IT" sz="2400" dirty="0" err="1">
                <a:solidFill>
                  <a:schemeClr val="tx2"/>
                </a:solidFill>
              </a:rPr>
              <a:t>they</a:t>
            </a:r>
            <a:r>
              <a:rPr lang="it-IT" sz="2400" dirty="0">
                <a:solidFill>
                  <a:schemeClr val="tx2"/>
                </a:solidFill>
              </a:rPr>
              <a:t> make a </a:t>
            </a:r>
            <a:r>
              <a:rPr lang="it-IT" sz="2400" dirty="0" err="1">
                <a:solidFill>
                  <a:schemeClr val="tx2"/>
                </a:solidFill>
              </a:rPr>
              <a:t>request</a:t>
            </a:r>
            <a:r>
              <a:rPr lang="it-IT" sz="2400" dirty="0">
                <a:solidFill>
                  <a:schemeClr val="tx2"/>
                </a:solidFill>
              </a:rPr>
              <a:t>.</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8028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E1863AE-A4DA-B9A3-EA9D-95E6111C1100}"/>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Examples</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D928EF02-F7D7-6DF6-4620-1DF1F5257BE2}"/>
              </a:ext>
            </a:extLst>
          </p:cNvPr>
          <p:cNvPicPr>
            <a:picLocks noGrp="1" noChangeAspect="1"/>
          </p:cNvPicPr>
          <p:nvPr>
            <p:ph idx="1"/>
          </p:nvPr>
        </p:nvPicPr>
        <p:blipFill>
          <a:blip r:embed="rId2"/>
          <a:stretch>
            <a:fillRect/>
          </a:stretch>
        </p:blipFill>
        <p:spPr>
          <a:xfrm>
            <a:off x="4654296" y="664711"/>
            <a:ext cx="7214616" cy="5501145"/>
          </a:xfrm>
          <a:prstGeom prst="rect">
            <a:avLst/>
          </a:prstGeom>
        </p:spPr>
      </p:pic>
    </p:spTree>
    <p:extLst>
      <p:ext uri="{BB962C8B-B14F-4D97-AF65-F5344CB8AC3E}">
        <p14:creationId xmlns:p14="http://schemas.microsoft.com/office/powerpoint/2010/main" val="315072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C9238E02-7E0C-D6F1-1740-1D97D891D465}"/>
              </a:ext>
            </a:extLst>
          </p:cNvPr>
          <p:cNvSpPr>
            <a:spLocks noGrp="1"/>
          </p:cNvSpPr>
          <p:nvPr>
            <p:ph type="title"/>
          </p:nvPr>
        </p:nvSpPr>
        <p:spPr>
          <a:xfrm>
            <a:off x="371094" y="1161288"/>
            <a:ext cx="3438144" cy="1124712"/>
          </a:xfrm>
        </p:spPr>
        <p:txBody>
          <a:bodyPr anchor="b">
            <a:normAutofit/>
          </a:bodyPr>
          <a:lstStyle/>
          <a:p>
            <a:r>
              <a:rPr lang="it-IT" sz="2800" dirty="0"/>
              <a:t>NASA Interface for key generation</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egnaposto contenuto 2">
            <a:extLst>
              <a:ext uri="{FF2B5EF4-FFF2-40B4-BE49-F238E27FC236}">
                <a16:creationId xmlns:a16="http://schemas.microsoft.com/office/drawing/2014/main" id="{E8C19377-0F97-4681-44D1-58BBE8D348F9}"/>
              </a:ext>
            </a:extLst>
          </p:cNvPr>
          <p:cNvSpPr>
            <a:spLocks noGrp="1"/>
          </p:cNvSpPr>
          <p:nvPr>
            <p:ph idx="1"/>
          </p:nvPr>
        </p:nvSpPr>
        <p:spPr>
          <a:xfrm>
            <a:off x="371094" y="2718054"/>
            <a:ext cx="3527666" cy="3223260"/>
          </a:xfrm>
        </p:spPr>
        <p:txBody>
          <a:bodyPr anchor="t">
            <a:normAutofit/>
          </a:bodyPr>
          <a:lstStyle/>
          <a:p>
            <a:r>
              <a:rPr lang="it-IT" sz="2000" dirty="0"/>
              <a:t>The </a:t>
            </a:r>
            <a:r>
              <a:rPr lang="it-IT" sz="2000" dirty="0" err="1"/>
              <a:t>resulting</a:t>
            </a:r>
            <a:r>
              <a:rPr lang="it-IT" sz="2000" dirty="0"/>
              <a:t> key </a:t>
            </a:r>
            <a:r>
              <a:rPr lang="it-IT" sz="2000" dirty="0" err="1"/>
              <a:t>will</a:t>
            </a:r>
            <a:r>
              <a:rPr lang="it-IT" sz="2000" dirty="0"/>
              <a:t> look </a:t>
            </a:r>
            <a:r>
              <a:rPr lang="it-IT" sz="2000" dirty="0" err="1"/>
              <a:t>something</a:t>
            </a:r>
            <a:r>
              <a:rPr lang="it-IT" sz="2000" dirty="0"/>
              <a:t> like </a:t>
            </a:r>
            <a:r>
              <a:rPr lang="it-IT" sz="2000" dirty="0" err="1"/>
              <a:t>this</a:t>
            </a:r>
            <a:r>
              <a:rPr lang="it-IT" sz="2000" dirty="0"/>
              <a:t>: </a:t>
            </a:r>
            <a:r>
              <a:rPr lang="it-IT" sz="2000" dirty="0">
                <a:latin typeface="Courier New" panose="02070309020205020404" pitchFamily="49" charset="0"/>
                <a:cs typeface="Courier New" panose="02070309020205020404" pitchFamily="49" charset="0"/>
              </a:rPr>
              <a:t>roS6SmRjLdxZzrNSAkxjCdb6WodSda2G9zc2Q7sK</a:t>
            </a:r>
          </a:p>
          <a:p>
            <a:r>
              <a:rPr lang="it-IT" sz="2000" dirty="0"/>
              <a:t>Must be </a:t>
            </a:r>
            <a:r>
              <a:rPr lang="it-IT" sz="2000" dirty="0" err="1"/>
              <a:t>passed</a:t>
            </a:r>
            <a:r>
              <a:rPr lang="it-IT" sz="2000" dirty="0"/>
              <a:t> </a:t>
            </a:r>
            <a:r>
              <a:rPr lang="it-IT" sz="2000" dirty="0" err="1"/>
              <a:t>at</a:t>
            </a:r>
            <a:r>
              <a:rPr lang="it-IT" sz="2000" dirty="0"/>
              <a:t> </a:t>
            </a:r>
            <a:r>
              <a:rPr lang="it-IT" sz="2000" dirty="0" err="1"/>
              <a:t>invocation</a:t>
            </a:r>
            <a:r>
              <a:rPr lang="it-IT" sz="2000" dirty="0"/>
              <a:t> time </a:t>
            </a:r>
            <a:r>
              <a:rPr lang="it-IT" sz="2000" dirty="0" err="1">
                <a:latin typeface="Courier New" panose="02070309020205020404" pitchFamily="49" charset="0"/>
                <a:cs typeface="Courier New" panose="02070309020205020404" pitchFamily="49" charset="0"/>
              </a:rPr>
              <a:t>api.nasa.gov</a:t>
            </a:r>
            <a:r>
              <a:rPr lang="it-IT" sz="2000" dirty="0">
                <a:latin typeface="Courier New" panose="02070309020205020404" pitchFamily="49" charset="0"/>
                <a:cs typeface="Courier New" panose="02070309020205020404" pitchFamily="49" charset="0"/>
              </a:rPr>
              <a:t>/</a:t>
            </a:r>
            <a:r>
              <a:rPr lang="it-IT" sz="2000" dirty="0" err="1">
                <a:latin typeface="Courier New" panose="02070309020205020404" pitchFamily="49" charset="0"/>
                <a:cs typeface="Courier New" panose="02070309020205020404" pitchFamily="49" charset="0"/>
              </a:rPr>
              <a:t>planetary</a:t>
            </a:r>
            <a:r>
              <a:rPr lang="it-IT" sz="2000" dirty="0">
                <a:latin typeface="Courier New" panose="02070309020205020404" pitchFamily="49" charset="0"/>
                <a:cs typeface="Courier New" panose="02070309020205020404" pitchFamily="49" charset="0"/>
              </a:rPr>
              <a:t>/</a:t>
            </a:r>
            <a:r>
              <a:rPr lang="it-IT" sz="2000" dirty="0" err="1">
                <a:latin typeface="Courier New" panose="02070309020205020404" pitchFamily="49" charset="0"/>
                <a:cs typeface="Courier New" panose="02070309020205020404" pitchFamily="49" charset="0"/>
              </a:rPr>
              <a:t>apod?api_key</a:t>
            </a:r>
            <a:r>
              <a:rPr lang="it-IT" sz="2000" dirty="0">
                <a:latin typeface="Courier New" panose="02070309020205020404" pitchFamily="49" charset="0"/>
                <a:cs typeface="Courier New" panose="02070309020205020404" pitchFamily="49" charset="0"/>
              </a:rPr>
              <a:t>=roS6SmRjLdxZzrNSAkxjCdb6WodSda2G9zc2Q7sK</a:t>
            </a:r>
          </a:p>
          <a:p>
            <a:pPr marL="0" indent="0">
              <a:buNone/>
            </a:pPr>
            <a:endParaRPr lang="it-IT" sz="1700" dirty="0"/>
          </a:p>
        </p:txBody>
      </p:sp>
      <p:pic>
        <p:nvPicPr>
          <p:cNvPr id="4" name="Immagine 3" descr="Immagine che contiene testo, schermata, Carattere, ricevuta&#10;&#10;Descrizione generata automaticamente">
            <a:extLst>
              <a:ext uri="{FF2B5EF4-FFF2-40B4-BE49-F238E27FC236}">
                <a16:creationId xmlns:a16="http://schemas.microsoft.com/office/drawing/2014/main" id="{9BCD2869-C785-7A2E-B5AB-80BF4EC04201}"/>
              </a:ext>
            </a:extLst>
          </p:cNvPr>
          <p:cNvPicPr>
            <a:picLocks noChangeAspect="1"/>
          </p:cNvPicPr>
          <p:nvPr/>
        </p:nvPicPr>
        <p:blipFill>
          <a:blip r:embed="rId2"/>
          <a:stretch>
            <a:fillRect/>
          </a:stretch>
        </p:blipFill>
        <p:spPr>
          <a:xfrm>
            <a:off x="4898967" y="1285905"/>
            <a:ext cx="6921940" cy="4395431"/>
          </a:xfrm>
          <a:prstGeom prst="rect">
            <a:avLst/>
          </a:prstGeom>
        </p:spPr>
      </p:pic>
    </p:spTree>
    <p:extLst>
      <p:ext uri="{BB962C8B-B14F-4D97-AF65-F5344CB8AC3E}">
        <p14:creationId xmlns:p14="http://schemas.microsoft.com/office/powerpoint/2010/main" val="3833479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B0E884-6461-2DE5-6DAC-31CE3E7BBDA9}"/>
              </a:ext>
            </a:extLst>
          </p:cNvPr>
          <p:cNvSpPr>
            <a:spLocks noGrp="1"/>
          </p:cNvSpPr>
          <p:nvPr>
            <p:ph type="title"/>
          </p:nvPr>
        </p:nvSpPr>
        <p:spPr>
          <a:xfrm>
            <a:off x="4654296" y="329184"/>
            <a:ext cx="6894576" cy="1783080"/>
          </a:xfrm>
        </p:spPr>
        <p:txBody>
          <a:bodyPr anchor="b">
            <a:normAutofit/>
          </a:bodyPr>
          <a:lstStyle/>
          <a:p>
            <a:r>
              <a:rPr lang="it-IT" sz="5400" dirty="0"/>
              <a:t>API keys are </a:t>
            </a:r>
            <a:r>
              <a:rPr lang="it-IT" sz="5400" dirty="0" err="1"/>
              <a:t>not</a:t>
            </a:r>
            <a:r>
              <a:rPr lang="it-IT" sz="5400" dirty="0"/>
              <a:t> secure</a:t>
            </a:r>
          </a:p>
        </p:txBody>
      </p:sp>
      <p:pic>
        <p:nvPicPr>
          <p:cNvPr id="5" name="Picture 4" descr="Programming data on computer monitor">
            <a:extLst>
              <a:ext uri="{FF2B5EF4-FFF2-40B4-BE49-F238E27FC236}">
                <a16:creationId xmlns:a16="http://schemas.microsoft.com/office/drawing/2014/main" id="{A617BADE-8E40-C31E-BD99-F4A04C676678}"/>
              </a:ext>
            </a:extLst>
          </p:cNvPr>
          <p:cNvPicPr>
            <a:picLocks noChangeAspect="1"/>
          </p:cNvPicPr>
          <p:nvPr/>
        </p:nvPicPr>
        <p:blipFill rotWithShape="1">
          <a:blip r:embed="rId2"/>
          <a:srcRect l="35250" r="25305"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11059C34-8EB1-6317-3DBA-FFA070807AE0}"/>
              </a:ext>
            </a:extLst>
          </p:cNvPr>
          <p:cNvSpPr>
            <a:spLocks noGrp="1"/>
          </p:cNvSpPr>
          <p:nvPr>
            <p:ph idx="1"/>
          </p:nvPr>
        </p:nvSpPr>
        <p:spPr>
          <a:xfrm>
            <a:off x="4654296" y="2706624"/>
            <a:ext cx="6894576" cy="3483864"/>
          </a:xfrm>
        </p:spPr>
        <p:txBody>
          <a:bodyPr>
            <a:normAutofit/>
          </a:bodyPr>
          <a:lstStyle/>
          <a:p>
            <a:r>
              <a:rPr lang="it-IT" sz="2200" dirty="0"/>
              <a:t>API keys can be </a:t>
            </a:r>
            <a:r>
              <a:rPr lang="it-IT" sz="2200" dirty="0" err="1"/>
              <a:t>found</a:t>
            </a:r>
            <a:r>
              <a:rPr lang="it-IT" sz="2200" dirty="0"/>
              <a:t> on the internet in online repositories, </a:t>
            </a:r>
            <a:r>
              <a:rPr lang="it-IT" sz="2200" dirty="0" err="1"/>
              <a:t>left</a:t>
            </a:r>
            <a:r>
              <a:rPr lang="it-IT" sz="2200" dirty="0"/>
              <a:t> in code </a:t>
            </a:r>
            <a:r>
              <a:rPr lang="it-IT" sz="2200" dirty="0" err="1"/>
              <a:t>comments</a:t>
            </a:r>
            <a:r>
              <a:rPr lang="it-IT" sz="2200" dirty="0"/>
              <a:t>, </a:t>
            </a:r>
            <a:r>
              <a:rPr lang="it-IT" sz="2200" dirty="0" err="1"/>
              <a:t>intercepted</a:t>
            </a:r>
            <a:r>
              <a:rPr lang="it-IT" sz="2200" dirty="0"/>
              <a:t> </a:t>
            </a:r>
            <a:r>
              <a:rPr lang="it-IT" sz="2200" dirty="0" err="1"/>
              <a:t>when</a:t>
            </a:r>
            <a:r>
              <a:rPr lang="it-IT" sz="2200" dirty="0"/>
              <a:t> </a:t>
            </a:r>
            <a:r>
              <a:rPr lang="it-IT" sz="2200" dirty="0" err="1"/>
              <a:t>transferred</a:t>
            </a:r>
            <a:r>
              <a:rPr lang="it-IT" sz="2200" dirty="0"/>
              <a:t> over </a:t>
            </a:r>
            <a:r>
              <a:rPr lang="it-IT" sz="2200" dirty="0" err="1"/>
              <a:t>unencrypted</a:t>
            </a:r>
            <a:r>
              <a:rPr lang="it-IT" sz="2200" dirty="0"/>
              <a:t> connections, or </a:t>
            </a:r>
            <a:r>
              <a:rPr lang="it-IT" sz="2200" dirty="0" err="1"/>
              <a:t>stolen</a:t>
            </a:r>
            <a:r>
              <a:rPr lang="it-IT" sz="2200" dirty="0"/>
              <a:t> </a:t>
            </a:r>
            <a:r>
              <a:rPr lang="it-IT" sz="2200" dirty="0" err="1"/>
              <a:t>through</a:t>
            </a:r>
            <a:r>
              <a:rPr lang="it-IT" sz="2200" dirty="0"/>
              <a:t> phishing.</a:t>
            </a:r>
          </a:p>
          <a:p>
            <a:r>
              <a:rPr lang="it-IT" sz="2200" dirty="0" err="1"/>
              <a:t>Homework</a:t>
            </a:r>
            <a:r>
              <a:rPr lang="it-IT" sz="2200" dirty="0"/>
              <a:t>: </a:t>
            </a:r>
            <a:r>
              <a:rPr lang="it-IT" sz="2200" dirty="0" err="1"/>
              <a:t>find</a:t>
            </a:r>
            <a:r>
              <a:rPr lang="it-IT" sz="2200" dirty="0"/>
              <a:t> some API keys files in hacker </a:t>
            </a:r>
            <a:r>
              <a:rPr lang="it-IT" sz="2200" dirty="0" err="1"/>
              <a:t>resources</a:t>
            </a:r>
            <a:endParaRPr lang="it-IT" sz="2200" dirty="0"/>
          </a:p>
          <a:p>
            <a:endParaRPr lang="it-IT" sz="2200" dirty="0"/>
          </a:p>
        </p:txBody>
      </p:sp>
    </p:spTree>
    <p:extLst>
      <p:ext uri="{BB962C8B-B14F-4D97-AF65-F5344CB8AC3E}">
        <p14:creationId xmlns:p14="http://schemas.microsoft.com/office/powerpoint/2010/main" val="387126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a:extLst>
              <a:ext uri="{FF2B5EF4-FFF2-40B4-BE49-F238E27FC236}">
                <a16:creationId xmlns:a16="http://schemas.microsoft.com/office/drawing/2014/main" id="{F907B188-665D-4C8D-1145-DF22EC904F35}"/>
              </a:ext>
            </a:extLst>
          </p:cNvPr>
          <p:cNvSpPr>
            <a:spLocks noGrp="1"/>
          </p:cNvSpPr>
          <p:nvPr>
            <p:ph type="title"/>
          </p:nvPr>
        </p:nvSpPr>
        <p:spPr>
          <a:xfrm rot="16200000">
            <a:off x="-1325880" y="1947672"/>
            <a:ext cx="5961888" cy="2788920"/>
          </a:xfrm>
        </p:spPr>
        <p:txBody>
          <a:bodyPr anchor="ctr">
            <a:normAutofit/>
          </a:bodyPr>
          <a:lstStyle/>
          <a:p>
            <a:r>
              <a:rPr lang="it-IT" sz="4800" dirty="0">
                <a:solidFill>
                  <a:schemeClr val="bg1"/>
                </a:solidFill>
              </a:rPr>
              <a:t>Jason Web tokens</a:t>
            </a:r>
          </a:p>
        </p:txBody>
      </p:sp>
      <p:graphicFrame>
        <p:nvGraphicFramePr>
          <p:cNvPr id="5" name="Segnaposto contenuto 2">
            <a:extLst>
              <a:ext uri="{FF2B5EF4-FFF2-40B4-BE49-F238E27FC236}">
                <a16:creationId xmlns:a16="http://schemas.microsoft.com/office/drawing/2014/main" id="{7E9DFC13-E154-E95A-C025-8FEE7290FDE0}"/>
              </a:ext>
            </a:extLst>
          </p:cNvPr>
          <p:cNvGraphicFramePr>
            <a:graphicFrameLocks noGrp="1"/>
          </p:cNvGraphicFramePr>
          <p:nvPr>
            <p:ph idx="1"/>
            <p:extLst>
              <p:ext uri="{D42A27DB-BD31-4B8C-83A1-F6EECF244321}">
                <p14:modId xmlns:p14="http://schemas.microsoft.com/office/powerpoint/2010/main" val="1560732882"/>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778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olo 1">
            <a:extLst>
              <a:ext uri="{FF2B5EF4-FFF2-40B4-BE49-F238E27FC236}">
                <a16:creationId xmlns:a16="http://schemas.microsoft.com/office/drawing/2014/main" id="{CB056F00-13F9-04C5-66B3-7CC01F20FFF8}"/>
              </a:ext>
            </a:extLst>
          </p:cNvPr>
          <p:cNvSpPr>
            <a:spLocks noGrp="1"/>
          </p:cNvSpPr>
          <p:nvPr>
            <p:ph type="title"/>
          </p:nvPr>
        </p:nvSpPr>
        <p:spPr>
          <a:xfrm rot="16200000">
            <a:off x="-1325880" y="1947672"/>
            <a:ext cx="5961888" cy="2788920"/>
          </a:xfrm>
        </p:spPr>
        <p:txBody>
          <a:bodyPr anchor="ctr">
            <a:normAutofit/>
          </a:bodyPr>
          <a:lstStyle/>
          <a:p>
            <a:r>
              <a:rPr lang="it-IT" sz="4800">
                <a:solidFill>
                  <a:schemeClr val="bg1"/>
                </a:solidFill>
              </a:rPr>
              <a:t>JWT structure</a:t>
            </a:r>
          </a:p>
        </p:txBody>
      </p:sp>
      <p:graphicFrame>
        <p:nvGraphicFramePr>
          <p:cNvPr id="5" name="Segnaposto contenuto 2">
            <a:extLst>
              <a:ext uri="{FF2B5EF4-FFF2-40B4-BE49-F238E27FC236}">
                <a16:creationId xmlns:a16="http://schemas.microsoft.com/office/drawing/2014/main" id="{DE68DCF0-E774-F027-DE6E-A22331D06316}"/>
              </a:ext>
            </a:extLst>
          </p:cNvPr>
          <p:cNvGraphicFramePr>
            <a:graphicFrameLocks noGrp="1"/>
          </p:cNvGraphicFramePr>
          <p:nvPr>
            <p:ph idx="1"/>
            <p:extLst>
              <p:ext uri="{D42A27DB-BD31-4B8C-83A1-F6EECF244321}">
                <p14:modId xmlns:p14="http://schemas.microsoft.com/office/powerpoint/2010/main" val="1484464008"/>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793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833D140-008C-1A66-77F9-65B010BE66E9}"/>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Disclaimer</a:t>
            </a:r>
          </a:p>
        </p:txBody>
      </p:sp>
      <p:sp>
        <p:nvSpPr>
          <p:cNvPr id="3" name="Segnaposto contenuto 2">
            <a:extLst>
              <a:ext uri="{FF2B5EF4-FFF2-40B4-BE49-F238E27FC236}">
                <a16:creationId xmlns:a16="http://schemas.microsoft.com/office/drawing/2014/main" id="{7444F485-DAD1-C27C-AB2D-402CC09F0025}"/>
              </a:ext>
            </a:extLst>
          </p:cNvPr>
          <p:cNvSpPr>
            <a:spLocks noGrp="1"/>
          </p:cNvSpPr>
          <p:nvPr>
            <p:ph idx="1"/>
          </p:nvPr>
        </p:nvSpPr>
        <p:spPr>
          <a:xfrm>
            <a:off x="4332456" y="1201328"/>
            <a:ext cx="3947050" cy="5546047"/>
          </a:xfrm>
        </p:spPr>
        <p:txBody>
          <a:bodyPr anchor="ctr">
            <a:normAutofit fontScale="92500" lnSpcReduction="10000"/>
          </a:bodyPr>
          <a:lstStyle/>
          <a:p>
            <a:r>
              <a:rPr lang="it-IT" sz="2400" dirty="0" err="1"/>
              <a:t>Any</a:t>
            </a:r>
            <a:r>
              <a:rPr lang="it-IT" sz="2400" dirty="0"/>
              <a:t> API </a:t>
            </a:r>
            <a:r>
              <a:rPr lang="it-IT" sz="2400" dirty="0" err="1"/>
              <a:t>providing</a:t>
            </a:r>
            <a:r>
              <a:rPr lang="it-IT" sz="2400" dirty="0"/>
              <a:t> sensitive information to consumers </a:t>
            </a:r>
            <a:r>
              <a:rPr lang="it-IT" sz="2400" dirty="0" err="1"/>
              <a:t>should</a:t>
            </a:r>
            <a:r>
              <a:rPr lang="it-IT" sz="2400" dirty="0"/>
              <a:t> use </a:t>
            </a:r>
            <a:r>
              <a:rPr lang="it-IT" sz="2400" dirty="0" err="1"/>
              <a:t>Transport</a:t>
            </a:r>
            <a:r>
              <a:rPr lang="it-IT" sz="2400" dirty="0"/>
              <a:t> Layer Security (TLS) to </a:t>
            </a:r>
            <a:r>
              <a:rPr lang="it-IT" sz="2400" dirty="0" err="1"/>
              <a:t>encrypt</a:t>
            </a:r>
            <a:r>
              <a:rPr lang="it-IT" sz="2400" dirty="0"/>
              <a:t> the data. </a:t>
            </a:r>
          </a:p>
          <a:p>
            <a:r>
              <a:rPr lang="it-IT" sz="2400" dirty="0" err="1"/>
              <a:t>Even</a:t>
            </a:r>
            <a:r>
              <a:rPr lang="it-IT" sz="2400" dirty="0"/>
              <a:t> </a:t>
            </a:r>
            <a:r>
              <a:rPr lang="it-IT" sz="2400" dirty="0" err="1"/>
              <a:t>if</a:t>
            </a:r>
            <a:r>
              <a:rPr lang="it-IT" sz="2400" dirty="0"/>
              <a:t> the API </a:t>
            </a:r>
            <a:r>
              <a:rPr lang="it-IT" sz="2400" dirty="0" err="1"/>
              <a:t>is</a:t>
            </a:r>
            <a:r>
              <a:rPr lang="it-IT" sz="2400" dirty="0"/>
              <a:t> </a:t>
            </a:r>
            <a:r>
              <a:rPr lang="it-IT" sz="2400" dirty="0" err="1"/>
              <a:t>only</a:t>
            </a:r>
            <a:r>
              <a:rPr lang="it-IT" sz="2400" dirty="0"/>
              <a:t> </a:t>
            </a:r>
            <a:r>
              <a:rPr lang="it-IT" sz="2400" dirty="0" err="1"/>
              <a:t>provided</a:t>
            </a:r>
            <a:r>
              <a:rPr lang="it-IT" sz="2400" dirty="0"/>
              <a:t> </a:t>
            </a:r>
            <a:r>
              <a:rPr lang="it-IT" sz="2400" dirty="0" err="1"/>
              <a:t>internally</a:t>
            </a:r>
            <a:r>
              <a:rPr lang="it-IT" sz="2400" dirty="0"/>
              <a:t>, </a:t>
            </a:r>
            <a:r>
              <a:rPr lang="it-IT" sz="2400" dirty="0" err="1"/>
              <a:t>privately</a:t>
            </a:r>
            <a:r>
              <a:rPr lang="it-IT" sz="2400" dirty="0"/>
              <a:t>, or </a:t>
            </a:r>
            <a:r>
              <a:rPr lang="it-IT" sz="2400" dirty="0" err="1"/>
              <a:t>at</a:t>
            </a:r>
            <a:r>
              <a:rPr lang="it-IT" sz="2400" dirty="0"/>
              <a:t> a partner </a:t>
            </a:r>
            <a:r>
              <a:rPr lang="it-IT" sz="2400" dirty="0" err="1"/>
              <a:t>level</a:t>
            </a:r>
            <a:r>
              <a:rPr lang="it-IT" sz="2400" dirty="0"/>
              <a:t>, </a:t>
            </a:r>
            <a:r>
              <a:rPr lang="it-IT" sz="2400" dirty="0" err="1"/>
              <a:t>using</a:t>
            </a:r>
            <a:r>
              <a:rPr lang="it-IT" sz="2400" dirty="0"/>
              <a:t> TLS, the </a:t>
            </a:r>
            <a:r>
              <a:rPr lang="it-IT" sz="2400" dirty="0" err="1"/>
              <a:t>protocol</a:t>
            </a:r>
            <a:r>
              <a:rPr lang="it-IT" sz="2400" dirty="0"/>
              <a:t> </a:t>
            </a:r>
            <a:r>
              <a:rPr lang="it-IT" sz="2400" dirty="0" err="1"/>
              <a:t>that</a:t>
            </a:r>
            <a:r>
              <a:rPr lang="it-IT" sz="2400" dirty="0"/>
              <a:t> </a:t>
            </a:r>
            <a:r>
              <a:rPr lang="it-IT" sz="2400" dirty="0" err="1"/>
              <a:t>encrypts</a:t>
            </a:r>
            <a:r>
              <a:rPr lang="it-IT" sz="2400" dirty="0"/>
              <a:t> HTTPS </a:t>
            </a:r>
            <a:r>
              <a:rPr lang="it-IT" sz="2400" dirty="0" err="1"/>
              <a:t>traffic</a:t>
            </a:r>
            <a:r>
              <a:rPr lang="it-IT" sz="2400" dirty="0"/>
              <a:t>, </a:t>
            </a:r>
            <a:r>
              <a:rPr lang="it-IT" sz="2400" dirty="0" err="1"/>
              <a:t>is</a:t>
            </a:r>
            <a:r>
              <a:rPr lang="it-IT" sz="2400" dirty="0"/>
              <a:t> </a:t>
            </a:r>
            <a:r>
              <a:rPr lang="it-IT" sz="2400" dirty="0" err="1"/>
              <a:t>mandatory</a:t>
            </a:r>
            <a:r>
              <a:rPr lang="it-IT" sz="2400" dirty="0"/>
              <a:t>.</a:t>
            </a:r>
          </a:p>
          <a:p>
            <a:r>
              <a:rPr lang="it-IT" sz="2400" dirty="0" err="1"/>
              <a:t>Misconfigured</a:t>
            </a:r>
            <a:r>
              <a:rPr lang="it-IT" sz="2400" dirty="0"/>
              <a:t> or </a:t>
            </a:r>
            <a:r>
              <a:rPr lang="it-IT" sz="2400" dirty="0" err="1"/>
              <a:t>missing</a:t>
            </a:r>
            <a:r>
              <a:rPr lang="it-IT" sz="2400" dirty="0"/>
              <a:t> </a:t>
            </a:r>
            <a:r>
              <a:rPr lang="it-IT" sz="2400" dirty="0" err="1"/>
              <a:t>transit</a:t>
            </a:r>
            <a:r>
              <a:rPr lang="it-IT" sz="2400" dirty="0"/>
              <a:t> </a:t>
            </a:r>
            <a:r>
              <a:rPr lang="it-IT" sz="2400" dirty="0" err="1"/>
              <a:t>encryption</a:t>
            </a:r>
            <a:r>
              <a:rPr lang="it-IT" sz="2400" dirty="0"/>
              <a:t> can cause API users to pass sensitive API information in </a:t>
            </a:r>
            <a:r>
              <a:rPr lang="it-IT" sz="2400" dirty="0" err="1"/>
              <a:t>cleartext</a:t>
            </a:r>
            <a:r>
              <a:rPr lang="it-IT" sz="2400" dirty="0"/>
              <a:t> </a:t>
            </a:r>
            <a:r>
              <a:rPr lang="it-IT" sz="2400" dirty="0" err="1"/>
              <a:t>across</a:t>
            </a:r>
            <a:r>
              <a:rPr lang="it-IT" sz="2400" dirty="0"/>
              <a:t> networks, in </a:t>
            </a:r>
            <a:r>
              <a:rPr lang="it-IT" sz="2400" dirty="0" err="1"/>
              <a:t>which</a:t>
            </a:r>
            <a:r>
              <a:rPr lang="it-IT" sz="2400" dirty="0"/>
              <a:t> case an </a:t>
            </a:r>
            <a:r>
              <a:rPr lang="it-IT" sz="2400" dirty="0" err="1"/>
              <a:t>attacker</a:t>
            </a:r>
            <a:r>
              <a:rPr lang="it-IT" sz="2400" dirty="0"/>
              <a:t> </a:t>
            </a:r>
            <a:r>
              <a:rPr lang="it-IT" sz="2400" dirty="0" err="1"/>
              <a:t>could</a:t>
            </a:r>
            <a:r>
              <a:rPr lang="it-IT" sz="2400" dirty="0"/>
              <a:t> </a:t>
            </a:r>
            <a:r>
              <a:rPr lang="it-IT" sz="2400" dirty="0" err="1"/>
              <a:t>capture</a:t>
            </a:r>
            <a:r>
              <a:rPr lang="it-IT" sz="2400" dirty="0"/>
              <a:t> the </a:t>
            </a:r>
            <a:r>
              <a:rPr lang="it-IT" sz="2400" dirty="0" err="1"/>
              <a:t>responses</a:t>
            </a:r>
            <a:r>
              <a:rPr lang="it-IT" sz="2400" dirty="0"/>
              <a:t> and </a:t>
            </a:r>
            <a:r>
              <a:rPr lang="it-IT" sz="2400" dirty="0" err="1"/>
              <a:t>requests</a:t>
            </a:r>
            <a:r>
              <a:rPr lang="it-IT" sz="2400" dirty="0"/>
              <a:t> with a man-in-the-middle (MITM) </a:t>
            </a:r>
            <a:r>
              <a:rPr lang="it-IT" sz="2400" dirty="0" err="1"/>
              <a:t>attack</a:t>
            </a:r>
            <a:r>
              <a:rPr lang="it-IT" sz="2400" dirty="0"/>
              <a:t> and </a:t>
            </a:r>
            <a:r>
              <a:rPr lang="it-IT" sz="2400" dirty="0" err="1"/>
              <a:t>read</a:t>
            </a:r>
            <a:r>
              <a:rPr lang="it-IT" sz="2400" dirty="0"/>
              <a:t> </a:t>
            </a:r>
            <a:r>
              <a:rPr lang="it-IT" sz="2400" dirty="0" err="1"/>
              <a:t>them</a:t>
            </a:r>
            <a:r>
              <a:rPr lang="it-IT" sz="2400" dirty="0"/>
              <a:t> </a:t>
            </a:r>
            <a:r>
              <a:rPr lang="it-IT" sz="2400" dirty="0" err="1"/>
              <a:t>plainly</a:t>
            </a:r>
            <a:r>
              <a:rPr lang="it-IT" sz="2400" dirty="0"/>
              <a:t>.</a:t>
            </a:r>
          </a:p>
          <a:p>
            <a:endParaRPr lang="it-IT" sz="2400" dirty="0"/>
          </a:p>
          <a:p>
            <a:pPr marL="0" indent="0">
              <a:buNone/>
            </a:pPr>
            <a:endParaRPr lang="it-IT" sz="2000" dirty="0"/>
          </a:p>
        </p:txBody>
      </p:sp>
      <p:pic>
        <p:nvPicPr>
          <p:cNvPr id="7" name="Graphic 6" descr="Blocca">
            <a:extLst>
              <a:ext uri="{FF2B5EF4-FFF2-40B4-BE49-F238E27FC236}">
                <a16:creationId xmlns:a16="http://schemas.microsoft.com/office/drawing/2014/main" id="{470BB7A7-03D5-20FD-D9B5-A2DC4CAFD7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9502" y="1627051"/>
            <a:ext cx="3615776" cy="3615776"/>
          </a:xfrm>
          <a:prstGeom prst="rect">
            <a:avLst/>
          </a:prstGeom>
        </p:spPr>
      </p:pic>
    </p:spTree>
    <p:extLst>
      <p:ext uri="{BB962C8B-B14F-4D97-AF65-F5344CB8AC3E}">
        <p14:creationId xmlns:p14="http://schemas.microsoft.com/office/powerpoint/2010/main" val="1275927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uppo 7">
            <a:extLst>
              <a:ext uri="{FF2B5EF4-FFF2-40B4-BE49-F238E27FC236}">
                <a16:creationId xmlns:a16="http://schemas.microsoft.com/office/drawing/2014/main" id="{0E54AD8F-1EA1-64ED-99CC-970D9E1C7630}"/>
              </a:ext>
            </a:extLst>
          </p:cNvPr>
          <p:cNvGrpSpPr/>
          <p:nvPr/>
        </p:nvGrpSpPr>
        <p:grpSpPr>
          <a:xfrm>
            <a:off x="3295765" y="643467"/>
            <a:ext cx="5600470" cy="5571066"/>
            <a:chOff x="2384563" y="164306"/>
            <a:chExt cx="7023100" cy="8041551"/>
          </a:xfrm>
        </p:grpSpPr>
        <p:pic>
          <p:nvPicPr>
            <p:cNvPr id="9" name="Immagine 8">
              <a:extLst>
                <a:ext uri="{FF2B5EF4-FFF2-40B4-BE49-F238E27FC236}">
                  <a16:creationId xmlns:a16="http://schemas.microsoft.com/office/drawing/2014/main" id="{57FEBF1D-A44A-4C1F-B88B-C6B4722FFF4E}"/>
                </a:ext>
              </a:extLst>
            </p:cNvPr>
            <p:cNvPicPr>
              <a:picLocks noChangeAspect="1"/>
            </p:cNvPicPr>
            <p:nvPr/>
          </p:nvPicPr>
          <p:blipFill>
            <a:blip r:embed="rId2"/>
            <a:stretch>
              <a:fillRect/>
            </a:stretch>
          </p:blipFill>
          <p:spPr>
            <a:xfrm>
              <a:off x="2384563" y="1411357"/>
              <a:ext cx="7023100" cy="6794500"/>
            </a:xfrm>
            <a:prstGeom prst="rect">
              <a:avLst/>
            </a:prstGeom>
          </p:spPr>
        </p:pic>
        <p:pic>
          <p:nvPicPr>
            <p:cNvPr id="10" name="Immagine 9">
              <a:extLst>
                <a:ext uri="{FF2B5EF4-FFF2-40B4-BE49-F238E27FC236}">
                  <a16:creationId xmlns:a16="http://schemas.microsoft.com/office/drawing/2014/main" id="{2D349095-EAE6-E47D-6FA0-5A063501C8D1}"/>
                </a:ext>
              </a:extLst>
            </p:cNvPr>
            <p:cNvPicPr>
              <a:picLocks noChangeAspect="1"/>
            </p:cNvPicPr>
            <p:nvPr/>
          </p:nvPicPr>
          <p:blipFill>
            <a:blip r:embed="rId3"/>
            <a:stretch>
              <a:fillRect/>
            </a:stretch>
          </p:blipFill>
          <p:spPr>
            <a:xfrm>
              <a:off x="2473463" y="164306"/>
              <a:ext cx="6934200" cy="1727200"/>
            </a:xfrm>
            <a:prstGeom prst="rect">
              <a:avLst/>
            </a:prstGeom>
          </p:spPr>
        </p:pic>
      </p:grpSp>
    </p:spTree>
    <p:extLst>
      <p:ext uri="{BB962C8B-B14F-4D97-AF65-F5344CB8AC3E}">
        <p14:creationId xmlns:p14="http://schemas.microsoft.com/office/powerpoint/2010/main" val="4099816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E6D9E3C-EC89-B4C1-9560-D6E1B77C94BA}"/>
              </a:ext>
            </a:extLst>
          </p:cNvPr>
          <p:cNvSpPr>
            <a:spLocks noGrp="1"/>
          </p:cNvSpPr>
          <p:nvPr>
            <p:ph type="title"/>
          </p:nvPr>
        </p:nvSpPr>
        <p:spPr>
          <a:xfrm>
            <a:off x="504967" y="675564"/>
            <a:ext cx="3609833" cy="5204085"/>
          </a:xfrm>
        </p:spPr>
        <p:txBody>
          <a:bodyPr>
            <a:normAutofit/>
          </a:bodyPr>
          <a:lstStyle/>
          <a:p>
            <a:r>
              <a:rPr lang="it-IT" dirty="0"/>
              <a:t>JWT security</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C0244015-5EB8-852E-6E1C-73F911209F8F}"/>
              </a:ext>
            </a:extLst>
          </p:cNvPr>
          <p:cNvGraphicFramePr>
            <a:graphicFrameLocks noGrp="1"/>
          </p:cNvGraphicFramePr>
          <p:nvPr>
            <p:ph idx="1"/>
            <p:extLst>
              <p:ext uri="{D42A27DB-BD31-4B8C-83A1-F6EECF244321}">
                <p14:modId xmlns:p14="http://schemas.microsoft.com/office/powerpoint/2010/main" val="1627978542"/>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593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CB11DAF-264E-3492-5FEE-90A846EC3619}"/>
              </a:ext>
            </a:extLst>
          </p:cNvPr>
          <p:cNvSpPr>
            <a:spLocks noGrp="1"/>
          </p:cNvSpPr>
          <p:nvPr>
            <p:ph type="title"/>
          </p:nvPr>
        </p:nvSpPr>
        <p:spPr>
          <a:xfrm>
            <a:off x="466722" y="586855"/>
            <a:ext cx="3201366" cy="3387497"/>
          </a:xfrm>
        </p:spPr>
        <p:txBody>
          <a:bodyPr anchor="b">
            <a:normAutofit/>
          </a:bodyPr>
          <a:lstStyle/>
          <a:p>
            <a:pPr algn="r"/>
            <a:r>
              <a:rPr lang="it-IT" sz="4000">
                <a:solidFill>
                  <a:srgbClr val="FFFFFF"/>
                </a:solidFill>
              </a:rPr>
              <a:t>HMAC</a:t>
            </a:r>
          </a:p>
        </p:txBody>
      </p:sp>
      <p:sp>
        <p:nvSpPr>
          <p:cNvPr id="3" name="Segnaposto contenuto 2">
            <a:extLst>
              <a:ext uri="{FF2B5EF4-FFF2-40B4-BE49-F238E27FC236}">
                <a16:creationId xmlns:a16="http://schemas.microsoft.com/office/drawing/2014/main" id="{9EB1B470-5907-D6A3-C696-86912186B24B}"/>
              </a:ext>
            </a:extLst>
          </p:cNvPr>
          <p:cNvSpPr>
            <a:spLocks noGrp="1"/>
          </p:cNvSpPr>
          <p:nvPr>
            <p:ph idx="1"/>
          </p:nvPr>
        </p:nvSpPr>
        <p:spPr>
          <a:xfrm>
            <a:off x="4810259" y="649480"/>
            <a:ext cx="6555347" cy="5546047"/>
          </a:xfrm>
        </p:spPr>
        <p:txBody>
          <a:bodyPr anchor="ctr">
            <a:normAutofit/>
          </a:bodyPr>
          <a:lstStyle/>
          <a:p>
            <a:r>
              <a:rPr lang="it-IT" sz="1900" dirty="0"/>
              <a:t>A hash-</a:t>
            </a:r>
            <a:r>
              <a:rPr lang="it-IT" sz="1900" dirty="0" err="1"/>
              <a:t>based</a:t>
            </a:r>
            <a:r>
              <a:rPr lang="it-IT" sz="1900" dirty="0"/>
              <a:t> </a:t>
            </a:r>
            <a:r>
              <a:rPr lang="it-IT" sz="1900" dirty="0" err="1"/>
              <a:t>message</a:t>
            </a:r>
            <a:r>
              <a:rPr lang="it-IT" sz="1900" dirty="0"/>
              <a:t> authentication code (HMAC) </a:t>
            </a:r>
            <a:r>
              <a:rPr lang="it-IT" sz="1900" dirty="0" err="1"/>
              <a:t>is</a:t>
            </a:r>
            <a:r>
              <a:rPr lang="it-IT" sz="1900" dirty="0"/>
              <a:t> the </a:t>
            </a:r>
            <a:r>
              <a:rPr lang="it-IT" sz="1900" dirty="0" err="1"/>
              <a:t>primary</a:t>
            </a:r>
            <a:r>
              <a:rPr lang="it-IT" sz="1900" dirty="0"/>
              <a:t> API authentication </a:t>
            </a:r>
            <a:r>
              <a:rPr lang="it-IT" sz="1900" dirty="0" err="1"/>
              <a:t>method</a:t>
            </a:r>
            <a:r>
              <a:rPr lang="it-IT" sz="1900" dirty="0"/>
              <a:t> </a:t>
            </a:r>
            <a:r>
              <a:rPr lang="it-IT" sz="1900" dirty="0" err="1"/>
              <a:t>used</a:t>
            </a:r>
            <a:r>
              <a:rPr lang="it-IT" sz="1900" dirty="0"/>
              <a:t> by Amazon Web Services (AWS). </a:t>
            </a:r>
            <a:r>
              <a:rPr lang="it-IT" sz="1900" dirty="0" err="1"/>
              <a:t>When</a:t>
            </a:r>
            <a:r>
              <a:rPr lang="it-IT" sz="1900" dirty="0"/>
              <a:t> </a:t>
            </a:r>
            <a:r>
              <a:rPr lang="it-IT" sz="1900" dirty="0" err="1"/>
              <a:t>using</a:t>
            </a:r>
            <a:r>
              <a:rPr lang="it-IT" sz="1900" dirty="0"/>
              <a:t> HMAC, the provider </a:t>
            </a:r>
            <a:r>
              <a:rPr lang="it-IT" sz="1900" dirty="0" err="1"/>
              <a:t>creates</a:t>
            </a:r>
            <a:r>
              <a:rPr lang="it-IT" sz="1900" dirty="0"/>
              <a:t> a secret key and shares </a:t>
            </a:r>
            <a:r>
              <a:rPr lang="it-IT" sz="1900" dirty="0" err="1"/>
              <a:t>it</a:t>
            </a:r>
            <a:r>
              <a:rPr lang="it-IT" sz="1900" dirty="0"/>
              <a:t> with consumer. </a:t>
            </a:r>
            <a:r>
              <a:rPr lang="it-IT" sz="1900" dirty="0" err="1"/>
              <a:t>When</a:t>
            </a:r>
            <a:r>
              <a:rPr lang="it-IT" sz="1900" dirty="0"/>
              <a:t> a consumer </a:t>
            </a:r>
            <a:r>
              <a:rPr lang="it-IT" sz="1900" dirty="0" err="1"/>
              <a:t>interacts</a:t>
            </a:r>
            <a:r>
              <a:rPr lang="it-IT" sz="1900" dirty="0"/>
              <a:t> with the API:</a:t>
            </a:r>
          </a:p>
          <a:p>
            <a:pPr lvl="1"/>
            <a:r>
              <a:rPr lang="it-IT" sz="1900" dirty="0"/>
              <a:t>an HMAC hash </a:t>
            </a:r>
            <a:r>
              <a:rPr lang="it-IT" sz="1900" dirty="0" err="1"/>
              <a:t>function</a:t>
            </a:r>
            <a:r>
              <a:rPr lang="it-IT" sz="1900" dirty="0"/>
              <a:t> </a:t>
            </a:r>
            <a:r>
              <a:rPr lang="it-IT" sz="1900" dirty="0" err="1"/>
              <a:t>is</a:t>
            </a:r>
            <a:r>
              <a:rPr lang="it-IT" sz="1900" dirty="0"/>
              <a:t> </a:t>
            </a:r>
            <a:r>
              <a:rPr lang="it-IT" sz="1900" dirty="0" err="1"/>
              <a:t>applied</a:t>
            </a:r>
            <a:r>
              <a:rPr lang="it-IT" sz="1900" dirty="0"/>
              <a:t> to the </a:t>
            </a:r>
            <a:r>
              <a:rPr lang="it-IT" sz="1900" dirty="0" err="1"/>
              <a:t>consumer’s</a:t>
            </a:r>
            <a:r>
              <a:rPr lang="it-IT" sz="1900" dirty="0"/>
              <a:t> API </a:t>
            </a:r>
            <a:r>
              <a:rPr lang="it-IT" sz="1900" dirty="0" err="1"/>
              <a:t>request</a:t>
            </a:r>
            <a:r>
              <a:rPr lang="it-IT" sz="1900" dirty="0"/>
              <a:t> data and secret key. </a:t>
            </a:r>
          </a:p>
          <a:p>
            <a:pPr lvl="1"/>
            <a:r>
              <a:rPr lang="it-IT" sz="1900" dirty="0"/>
              <a:t>The </a:t>
            </a:r>
            <a:r>
              <a:rPr lang="it-IT" sz="1900" dirty="0" err="1"/>
              <a:t>resulting</a:t>
            </a:r>
            <a:r>
              <a:rPr lang="it-IT" sz="1900" dirty="0"/>
              <a:t> hash (</a:t>
            </a:r>
            <a:r>
              <a:rPr lang="it-IT" sz="1900" dirty="0" err="1"/>
              <a:t>also</a:t>
            </a:r>
            <a:r>
              <a:rPr lang="it-IT" sz="1900" dirty="0"/>
              <a:t> </a:t>
            </a:r>
            <a:r>
              <a:rPr lang="it-IT" sz="1900" dirty="0" err="1"/>
              <a:t>called</a:t>
            </a:r>
            <a:r>
              <a:rPr lang="it-IT" sz="1900" dirty="0"/>
              <a:t> a </a:t>
            </a:r>
            <a:r>
              <a:rPr lang="it-IT" sz="1900" dirty="0" err="1"/>
              <a:t>message</a:t>
            </a:r>
            <a:r>
              <a:rPr lang="it-IT" sz="1900" dirty="0"/>
              <a:t> digest) </a:t>
            </a:r>
            <a:r>
              <a:rPr lang="it-IT" sz="1900" dirty="0" err="1"/>
              <a:t>is</a:t>
            </a:r>
            <a:r>
              <a:rPr lang="it-IT" sz="1900" dirty="0"/>
              <a:t> </a:t>
            </a:r>
            <a:r>
              <a:rPr lang="it-IT" sz="1900" dirty="0" err="1"/>
              <a:t>added</a:t>
            </a:r>
            <a:r>
              <a:rPr lang="it-IT" sz="1900" dirty="0"/>
              <a:t> to the </a:t>
            </a:r>
            <a:r>
              <a:rPr lang="it-IT" sz="1900" dirty="0" err="1"/>
              <a:t>request</a:t>
            </a:r>
            <a:r>
              <a:rPr lang="it-IT" sz="1900" dirty="0"/>
              <a:t> and </a:t>
            </a:r>
            <a:r>
              <a:rPr lang="it-IT" sz="1900" dirty="0" err="1"/>
              <a:t>sent</a:t>
            </a:r>
            <a:r>
              <a:rPr lang="it-IT" sz="1900" dirty="0"/>
              <a:t> to the provider. </a:t>
            </a:r>
          </a:p>
          <a:p>
            <a:pPr lvl="1"/>
            <a:r>
              <a:rPr lang="it-IT" sz="1900" dirty="0"/>
              <a:t>The provider </a:t>
            </a:r>
            <a:r>
              <a:rPr lang="it-IT" sz="1900" dirty="0" err="1"/>
              <a:t>calculates</a:t>
            </a:r>
            <a:r>
              <a:rPr lang="it-IT" sz="1900" dirty="0"/>
              <a:t> the HMAC, just </a:t>
            </a:r>
            <a:r>
              <a:rPr lang="it-IT" sz="1900" dirty="0" err="1"/>
              <a:t>as</a:t>
            </a:r>
            <a:r>
              <a:rPr lang="it-IT" sz="1900" dirty="0"/>
              <a:t> the consumer </a:t>
            </a:r>
            <a:r>
              <a:rPr lang="it-IT" sz="1900" dirty="0" err="1"/>
              <a:t>did</a:t>
            </a:r>
            <a:r>
              <a:rPr lang="it-IT" sz="1900" dirty="0"/>
              <a:t>, by running the </a:t>
            </a:r>
            <a:r>
              <a:rPr lang="it-IT" sz="1900" dirty="0" err="1"/>
              <a:t>message</a:t>
            </a:r>
            <a:r>
              <a:rPr lang="it-IT" sz="1900" dirty="0"/>
              <a:t> and key </a:t>
            </a:r>
            <a:r>
              <a:rPr lang="it-IT" sz="1900" dirty="0" err="1"/>
              <a:t>through</a:t>
            </a:r>
            <a:r>
              <a:rPr lang="it-IT" sz="1900" dirty="0"/>
              <a:t> the hash </a:t>
            </a:r>
            <a:r>
              <a:rPr lang="it-IT" sz="1900" dirty="0" err="1"/>
              <a:t>function</a:t>
            </a:r>
            <a:r>
              <a:rPr lang="it-IT" sz="1900" dirty="0"/>
              <a:t>, and </a:t>
            </a:r>
            <a:r>
              <a:rPr lang="it-IT" sz="1900" dirty="0" err="1"/>
              <a:t>then</a:t>
            </a:r>
            <a:r>
              <a:rPr lang="it-IT" sz="1900" dirty="0"/>
              <a:t> </a:t>
            </a:r>
            <a:r>
              <a:rPr lang="it-IT" sz="1900" dirty="0" err="1"/>
              <a:t>compares</a:t>
            </a:r>
            <a:r>
              <a:rPr lang="it-IT" sz="1900" dirty="0"/>
              <a:t> the output hash </a:t>
            </a:r>
            <a:r>
              <a:rPr lang="it-IT" sz="1900" dirty="0" err="1"/>
              <a:t>value</a:t>
            </a:r>
            <a:r>
              <a:rPr lang="it-IT" sz="1900" dirty="0"/>
              <a:t> to the </a:t>
            </a:r>
            <a:r>
              <a:rPr lang="it-IT" sz="1900" dirty="0" err="1"/>
              <a:t>value</a:t>
            </a:r>
            <a:r>
              <a:rPr lang="it-IT" sz="1900" dirty="0"/>
              <a:t> </a:t>
            </a:r>
            <a:r>
              <a:rPr lang="it-IT" sz="1900" dirty="0" err="1"/>
              <a:t>provided</a:t>
            </a:r>
            <a:r>
              <a:rPr lang="it-IT" sz="1900" dirty="0"/>
              <a:t> by the client.</a:t>
            </a:r>
          </a:p>
          <a:p>
            <a:pPr lvl="1"/>
            <a:r>
              <a:rPr lang="it-IT" sz="1900" dirty="0"/>
              <a:t> </a:t>
            </a:r>
            <a:r>
              <a:rPr lang="it-IT" sz="1900" dirty="0" err="1"/>
              <a:t>If</a:t>
            </a:r>
            <a:r>
              <a:rPr lang="it-IT" sz="1900" dirty="0"/>
              <a:t> the </a:t>
            </a:r>
            <a:r>
              <a:rPr lang="it-IT" sz="1900" dirty="0" err="1"/>
              <a:t>provider’s</a:t>
            </a:r>
            <a:r>
              <a:rPr lang="it-IT" sz="1900" dirty="0"/>
              <a:t> hash </a:t>
            </a:r>
            <a:r>
              <a:rPr lang="it-IT" sz="1900" dirty="0" err="1"/>
              <a:t>value</a:t>
            </a:r>
            <a:r>
              <a:rPr lang="it-IT" sz="1900" dirty="0"/>
              <a:t> matches the </a:t>
            </a:r>
            <a:r>
              <a:rPr lang="it-IT" sz="1900" dirty="0" err="1"/>
              <a:t>consumer’s</a:t>
            </a:r>
            <a:r>
              <a:rPr lang="it-IT" sz="1900" dirty="0"/>
              <a:t> hash </a:t>
            </a:r>
            <a:r>
              <a:rPr lang="it-IT" sz="1900" dirty="0" err="1"/>
              <a:t>value</a:t>
            </a:r>
            <a:r>
              <a:rPr lang="it-IT" sz="1900" dirty="0"/>
              <a:t>, the consumer </a:t>
            </a:r>
            <a:r>
              <a:rPr lang="it-IT" sz="1900" dirty="0" err="1"/>
              <a:t>is</a:t>
            </a:r>
            <a:r>
              <a:rPr lang="it-IT" sz="1900" dirty="0"/>
              <a:t> </a:t>
            </a:r>
            <a:r>
              <a:rPr lang="it-IT" sz="1900" dirty="0" err="1"/>
              <a:t>authorized</a:t>
            </a:r>
            <a:r>
              <a:rPr lang="it-IT" sz="1900" dirty="0"/>
              <a:t> to make the </a:t>
            </a:r>
            <a:r>
              <a:rPr lang="it-IT" sz="1900" dirty="0" err="1"/>
              <a:t>request</a:t>
            </a:r>
            <a:r>
              <a:rPr lang="it-IT" sz="1900" dirty="0"/>
              <a:t>.</a:t>
            </a:r>
          </a:p>
          <a:p>
            <a:pPr lvl="1"/>
            <a:r>
              <a:rPr lang="it-IT" sz="1900" dirty="0" err="1"/>
              <a:t>If</a:t>
            </a:r>
            <a:r>
              <a:rPr lang="it-IT" sz="1900" dirty="0"/>
              <a:t> the </a:t>
            </a:r>
            <a:r>
              <a:rPr lang="it-IT" sz="1900" dirty="0" err="1"/>
              <a:t>values</a:t>
            </a:r>
            <a:r>
              <a:rPr lang="it-IT" sz="1900" dirty="0"/>
              <a:t> do </a:t>
            </a:r>
            <a:r>
              <a:rPr lang="it-IT" sz="1900" dirty="0" err="1"/>
              <a:t>not</a:t>
            </a:r>
            <a:r>
              <a:rPr lang="it-IT" sz="1900" dirty="0"/>
              <a:t> match, </a:t>
            </a:r>
            <a:r>
              <a:rPr lang="it-IT" sz="1900" dirty="0" err="1"/>
              <a:t>either</a:t>
            </a:r>
            <a:r>
              <a:rPr lang="it-IT" sz="1900" dirty="0"/>
              <a:t> the </a:t>
            </a:r>
            <a:r>
              <a:rPr lang="it-IT" sz="1900" dirty="0" err="1"/>
              <a:t>client’s</a:t>
            </a:r>
            <a:r>
              <a:rPr lang="it-IT" sz="1900" dirty="0"/>
              <a:t> secret key </a:t>
            </a:r>
            <a:r>
              <a:rPr lang="it-IT" sz="1900" dirty="0" err="1"/>
              <a:t>is</a:t>
            </a:r>
            <a:r>
              <a:rPr lang="it-IT" sz="1900" dirty="0"/>
              <a:t> </a:t>
            </a:r>
            <a:r>
              <a:rPr lang="it-IT" sz="1900" dirty="0" err="1"/>
              <a:t>incorrect</a:t>
            </a:r>
            <a:r>
              <a:rPr lang="it-IT" sz="1900" dirty="0"/>
              <a:t> or the </a:t>
            </a:r>
            <a:r>
              <a:rPr lang="it-IT" sz="1900" dirty="0" err="1"/>
              <a:t>message</a:t>
            </a:r>
            <a:r>
              <a:rPr lang="it-IT" sz="1900" dirty="0"/>
              <a:t> </a:t>
            </a:r>
            <a:r>
              <a:rPr lang="it-IT" sz="1900" dirty="0" err="1"/>
              <a:t>has</a:t>
            </a:r>
            <a:r>
              <a:rPr lang="it-IT" sz="1900" dirty="0"/>
              <a:t> </a:t>
            </a:r>
            <a:r>
              <a:rPr lang="it-IT" sz="1900" dirty="0" err="1"/>
              <a:t>been</a:t>
            </a:r>
            <a:r>
              <a:rPr lang="it-IT" sz="1900" dirty="0"/>
              <a:t> </a:t>
            </a:r>
            <a:r>
              <a:rPr lang="it-IT" sz="1900" dirty="0" err="1"/>
              <a:t>tampered</a:t>
            </a:r>
            <a:r>
              <a:rPr lang="it-IT" sz="1900" dirty="0"/>
              <a:t> with.</a:t>
            </a:r>
          </a:p>
          <a:p>
            <a:endParaRPr lang="it-IT" sz="1900" dirty="0"/>
          </a:p>
        </p:txBody>
      </p:sp>
    </p:spTree>
    <p:extLst>
      <p:ext uri="{BB962C8B-B14F-4D97-AF65-F5344CB8AC3E}">
        <p14:creationId xmlns:p14="http://schemas.microsoft.com/office/powerpoint/2010/main" val="1243345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72654D5-8610-33F4-6C7A-613E8B0E2AFF}"/>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HMAC Security</a:t>
            </a:r>
          </a:p>
        </p:txBody>
      </p:sp>
      <p:pic>
        <p:nvPicPr>
          <p:cNvPr id="4" name="Segnaposto contenuto 3">
            <a:extLst>
              <a:ext uri="{FF2B5EF4-FFF2-40B4-BE49-F238E27FC236}">
                <a16:creationId xmlns:a16="http://schemas.microsoft.com/office/drawing/2014/main" id="{49B28EEE-3A03-288D-AEA5-868E08442086}"/>
              </a:ext>
            </a:extLst>
          </p:cNvPr>
          <p:cNvPicPr>
            <a:picLocks noGrp="1" noChangeAspect="1"/>
          </p:cNvPicPr>
          <p:nvPr>
            <p:ph idx="1"/>
          </p:nvPr>
        </p:nvPicPr>
        <p:blipFill>
          <a:blip r:embed="rId2"/>
          <a:stretch>
            <a:fillRect/>
          </a:stretch>
        </p:blipFill>
        <p:spPr>
          <a:xfrm>
            <a:off x="607039" y="2217815"/>
            <a:ext cx="5131088" cy="1462359"/>
          </a:xfrm>
          <a:prstGeom prst="rect">
            <a:avLst/>
          </a:prstGeom>
        </p:spPr>
      </p:pic>
      <p:pic>
        <p:nvPicPr>
          <p:cNvPr id="6" name="Immagine 5">
            <a:extLst>
              <a:ext uri="{FF2B5EF4-FFF2-40B4-BE49-F238E27FC236}">
                <a16:creationId xmlns:a16="http://schemas.microsoft.com/office/drawing/2014/main" id="{15AB740D-A2CB-4AF4-41A0-C693193E03C3}"/>
              </a:ext>
            </a:extLst>
          </p:cNvPr>
          <p:cNvPicPr>
            <a:picLocks noChangeAspect="1"/>
          </p:cNvPicPr>
          <p:nvPr/>
        </p:nvPicPr>
        <p:blipFill>
          <a:blip r:embed="rId3"/>
          <a:stretch>
            <a:fillRect/>
          </a:stretch>
        </p:blipFill>
        <p:spPr>
          <a:xfrm>
            <a:off x="6345165" y="2217815"/>
            <a:ext cx="4069040" cy="3997831"/>
          </a:xfrm>
          <a:prstGeom prst="rect">
            <a:avLst/>
          </a:prstGeom>
        </p:spPr>
      </p:pic>
      <p:sp>
        <p:nvSpPr>
          <p:cNvPr id="7" name="CasellaDiTesto 6">
            <a:extLst>
              <a:ext uri="{FF2B5EF4-FFF2-40B4-BE49-F238E27FC236}">
                <a16:creationId xmlns:a16="http://schemas.microsoft.com/office/drawing/2014/main" id="{C1D577A2-1268-3059-ABA7-AF6970DFC558}"/>
              </a:ext>
            </a:extLst>
          </p:cNvPr>
          <p:cNvSpPr txBox="1"/>
          <p:nvPr/>
        </p:nvSpPr>
        <p:spPr>
          <a:xfrm>
            <a:off x="1222740" y="3907322"/>
            <a:ext cx="3706835" cy="2308324"/>
          </a:xfrm>
          <a:prstGeom prst="rect">
            <a:avLst/>
          </a:prstGeom>
          <a:noFill/>
        </p:spPr>
        <p:txBody>
          <a:bodyPr wrap="square" rtlCol="0">
            <a:spAutoFit/>
          </a:bodyPr>
          <a:lstStyle/>
          <a:p>
            <a:r>
              <a:rPr lang="it-IT" sz="2400" dirty="0" err="1"/>
              <a:t>there</a:t>
            </a:r>
            <a:r>
              <a:rPr lang="it-IT" sz="2400" dirty="0"/>
              <a:t> are </a:t>
            </a:r>
            <a:r>
              <a:rPr lang="it-IT" sz="2400" dirty="0" err="1"/>
              <a:t>currently</a:t>
            </a:r>
            <a:r>
              <a:rPr lang="it-IT" sz="2400" dirty="0"/>
              <a:t> no </a:t>
            </a:r>
            <a:r>
              <a:rPr lang="it-IT" sz="2400" dirty="0" err="1"/>
              <a:t>widespread</a:t>
            </a:r>
            <a:r>
              <a:rPr lang="it-IT" sz="2400" dirty="0"/>
              <a:t> </a:t>
            </a:r>
            <a:r>
              <a:rPr lang="it-IT" sz="2400" dirty="0" err="1"/>
              <a:t>vulnerabilities</a:t>
            </a:r>
            <a:r>
              <a:rPr lang="it-IT" sz="2400" dirty="0"/>
              <a:t> </a:t>
            </a:r>
            <a:r>
              <a:rPr lang="it-IT" sz="2400" dirty="0" err="1"/>
              <a:t>affecting</a:t>
            </a:r>
            <a:r>
              <a:rPr lang="it-IT" sz="2400" dirty="0"/>
              <a:t> HMAC-SHA1 and HMAC-MD5, </a:t>
            </a:r>
            <a:r>
              <a:rPr lang="it-IT" sz="2400" dirty="0" err="1"/>
              <a:t>but</a:t>
            </a:r>
            <a:r>
              <a:rPr lang="it-IT" sz="2400" dirty="0"/>
              <a:t> </a:t>
            </a:r>
            <a:r>
              <a:rPr lang="it-IT" sz="2400" dirty="0" err="1"/>
              <a:t>these</a:t>
            </a:r>
            <a:r>
              <a:rPr lang="it-IT" sz="2400" dirty="0"/>
              <a:t> </a:t>
            </a:r>
            <a:r>
              <a:rPr lang="it-IT" sz="2400" dirty="0" err="1"/>
              <a:t>functions</a:t>
            </a:r>
            <a:r>
              <a:rPr lang="it-IT" sz="2400" dirty="0"/>
              <a:t> are </a:t>
            </a:r>
            <a:r>
              <a:rPr lang="it-IT" sz="2400" dirty="0" err="1"/>
              <a:t>cryptographically</a:t>
            </a:r>
            <a:r>
              <a:rPr lang="it-IT" sz="2400" dirty="0"/>
              <a:t> </a:t>
            </a:r>
            <a:r>
              <a:rPr lang="it-IT" sz="2400" dirty="0" err="1"/>
              <a:t>weaker</a:t>
            </a:r>
            <a:endParaRPr lang="it-IT" sz="2400" dirty="0"/>
          </a:p>
        </p:txBody>
      </p:sp>
    </p:spTree>
    <p:extLst>
      <p:ext uri="{BB962C8B-B14F-4D97-AF65-F5344CB8AC3E}">
        <p14:creationId xmlns:p14="http://schemas.microsoft.com/office/powerpoint/2010/main" val="2916371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16DA5C0-0647-79F0-E26B-A4B113DDD3B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Oauth Recall</a:t>
            </a:r>
          </a:p>
        </p:txBody>
      </p:sp>
      <p:pic>
        <p:nvPicPr>
          <p:cNvPr id="4" name="Segnaposto contenuto 3">
            <a:extLst>
              <a:ext uri="{FF2B5EF4-FFF2-40B4-BE49-F238E27FC236}">
                <a16:creationId xmlns:a16="http://schemas.microsoft.com/office/drawing/2014/main" id="{58E6FCC2-1E9C-FBCC-6FFF-6233F735D800}"/>
              </a:ext>
            </a:extLst>
          </p:cNvPr>
          <p:cNvPicPr>
            <a:picLocks noGrp="1" noChangeAspect="1"/>
          </p:cNvPicPr>
          <p:nvPr>
            <p:ph idx="1"/>
          </p:nvPr>
        </p:nvPicPr>
        <p:blipFill>
          <a:blip r:embed="rId2"/>
          <a:stretch>
            <a:fillRect/>
          </a:stretch>
        </p:blipFill>
        <p:spPr>
          <a:xfrm>
            <a:off x="4777316" y="1842847"/>
            <a:ext cx="6780700" cy="3169976"/>
          </a:xfrm>
          <a:prstGeom prst="rect">
            <a:avLst/>
          </a:prstGeom>
        </p:spPr>
      </p:pic>
    </p:spTree>
    <p:extLst>
      <p:ext uri="{BB962C8B-B14F-4D97-AF65-F5344CB8AC3E}">
        <p14:creationId xmlns:p14="http://schemas.microsoft.com/office/powerpoint/2010/main" val="405923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olo 1">
            <a:extLst>
              <a:ext uri="{FF2B5EF4-FFF2-40B4-BE49-F238E27FC236}">
                <a16:creationId xmlns:a16="http://schemas.microsoft.com/office/drawing/2014/main" id="{A8073591-82E1-DEF6-5255-70A687681139}"/>
              </a:ext>
            </a:extLst>
          </p:cNvPr>
          <p:cNvSpPr>
            <a:spLocks noGrp="1"/>
          </p:cNvSpPr>
          <p:nvPr>
            <p:ph type="title"/>
          </p:nvPr>
        </p:nvSpPr>
        <p:spPr>
          <a:xfrm>
            <a:off x="1143000" y="990599"/>
            <a:ext cx="9906000" cy="685800"/>
          </a:xfrm>
        </p:spPr>
        <p:txBody>
          <a:bodyPr anchor="t">
            <a:normAutofit/>
          </a:bodyPr>
          <a:lstStyle/>
          <a:p>
            <a:r>
              <a:rPr lang="it-IT" sz="4000" dirty="0" err="1"/>
              <a:t>Remarks</a:t>
            </a:r>
            <a:endParaRPr lang="it-IT" sz="4000" dirty="0"/>
          </a:p>
        </p:txBody>
      </p:sp>
      <p:graphicFrame>
        <p:nvGraphicFramePr>
          <p:cNvPr id="5" name="Segnaposto contenuto 2">
            <a:extLst>
              <a:ext uri="{FF2B5EF4-FFF2-40B4-BE49-F238E27FC236}">
                <a16:creationId xmlns:a16="http://schemas.microsoft.com/office/drawing/2014/main" id="{3C4033B6-6585-6B40-BF0F-FA85FBEEA53C}"/>
              </a:ext>
            </a:extLst>
          </p:cNvPr>
          <p:cNvGraphicFramePr>
            <a:graphicFrameLocks noGrp="1"/>
          </p:cNvGraphicFramePr>
          <p:nvPr>
            <p:ph idx="1"/>
            <p:extLst>
              <p:ext uri="{D42A27DB-BD31-4B8C-83A1-F6EECF244321}">
                <p14:modId xmlns:p14="http://schemas.microsoft.com/office/powerpoint/2010/main" val="245352915"/>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993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B9F2203-BDB3-0C41-7D6F-4E78BF6586D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Authorization Request</a:t>
            </a:r>
          </a:p>
        </p:txBody>
      </p:sp>
      <p:pic>
        <p:nvPicPr>
          <p:cNvPr id="4" name="Segnaposto contenuto 3">
            <a:extLst>
              <a:ext uri="{FF2B5EF4-FFF2-40B4-BE49-F238E27FC236}">
                <a16:creationId xmlns:a16="http://schemas.microsoft.com/office/drawing/2014/main" id="{5E1BA360-9DCE-4819-67E2-E0FCEE0A3388}"/>
              </a:ext>
            </a:extLst>
          </p:cNvPr>
          <p:cNvPicPr>
            <a:picLocks noGrp="1" noChangeAspect="1"/>
          </p:cNvPicPr>
          <p:nvPr>
            <p:ph idx="1"/>
          </p:nvPr>
        </p:nvPicPr>
        <p:blipFill>
          <a:blip r:embed="rId2"/>
          <a:stretch>
            <a:fillRect/>
          </a:stretch>
        </p:blipFill>
        <p:spPr>
          <a:xfrm>
            <a:off x="4976411" y="643466"/>
            <a:ext cx="6382509" cy="5568739"/>
          </a:xfrm>
          <a:prstGeom prst="rect">
            <a:avLst/>
          </a:prstGeom>
        </p:spPr>
      </p:pic>
    </p:spTree>
    <p:extLst>
      <p:ext uri="{BB962C8B-B14F-4D97-AF65-F5344CB8AC3E}">
        <p14:creationId xmlns:p14="http://schemas.microsoft.com/office/powerpoint/2010/main" val="2047982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87AE4FA-DD58-411C-E64E-123012E28758}"/>
              </a:ext>
            </a:extLst>
          </p:cNvPr>
          <p:cNvSpPr>
            <a:spLocks noGrp="1"/>
          </p:cNvSpPr>
          <p:nvPr>
            <p:ph type="title"/>
          </p:nvPr>
        </p:nvSpPr>
        <p:spPr>
          <a:xfrm>
            <a:off x="635000" y="640823"/>
            <a:ext cx="3418659" cy="5583148"/>
          </a:xfrm>
        </p:spPr>
        <p:txBody>
          <a:bodyPr anchor="ctr">
            <a:normAutofit/>
          </a:bodyPr>
          <a:lstStyle/>
          <a:p>
            <a:r>
              <a:rPr lang="it-IT" sz="5400"/>
              <a:t>Oauth Security</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717E759A-D9D1-5817-BD45-8D0B4A0E9010}"/>
              </a:ext>
            </a:extLst>
          </p:cNvPr>
          <p:cNvGraphicFramePr>
            <a:graphicFrameLocks noGrp="1"/>
          </p:cNvGraphicFramePr>
          <p:nvPr>
            <p:ph idx="1"/>
            <p:extLst>
              <p:ext uri="{D42A27DB-BD31-4B8C-83A1-F6EECF244321}">
                <p14:modId xmlns:p14="http://schemas.microsoft.com/office/powerpoint/2010/main" val="268347488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8287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D3C2608-77AE-A146-7BBE-1272E34D8D5B}"/>
              </a:ext>
            </a:extLst>
          </p:cNvPr>
          <p:cNvSpPr>
            <a:spLocks noGrp="1"/>
          </p:cNvSpPr>
          <p:nvPr>
            <p:ph type="title"/>
          </p:nvPr>
        </p:nvSpPr>
        <p:spPr>
          <a:xfrm>
            <a:off x="640080" y="325369"/>
            <a:ext cx="4368602" cy="1956841"/>
          </a:xfrm>
        </p:spPr>
        <p:txBody>
          <a:bodyPr anchor="b">
            <a:normAutofit/>
          </a:bodyPr>
          <a:lstStyle/>
          <a:p>
            <a:r>
              <a:rPr lang="it-IT" sz="5400" dirty="0"/>
              <a:t>Common </a:t>
            </a:r>
            <a:r>
              <a:rPr lang="it-IT" sz="5400" dirty="0" err="1"/>
              <a:t>vulnerabilities</a:t>
            </a:r>
            <a:endParaRPr lang="it-IT"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63865131-6F9F-CA68-A9D1-359C42172A16}"/>
              </a:ext>
            </a:extLst>
          </p:cNvPr>
          <p:cNvSpPr>
            <a:spLocks noGrp="1"/>
          </p:cNvSpPr>
          <p:nvPr>
            <p:ph idx="1"/>
          </p:nvPr>
        </p:nvSpPr>
        <p:spPr>
          <a:xfrm>
            <a:off x="640080" y="2872899"/>
            <a:ext cx="4243589" cy="3320668"/>
          </a:xfrm>
        </p:spPr>
        <p:txBody>
          <a:bodyPr>
            <a:normAutofit/>
          </a:bodyPr>
          <a:lstStyle/>
          <a:p>
            <a:r>
              <a:rPr lang="it-IT" sz="2200"/>
              <a:t>Understanding common vulnerabilities will help you identify weaknesses when you’re testing APIs.</a:t>
            </a:r>
          </a:p>
          <a:p>
            <a:r>
              <a:rPr lang="it-IT" sz="2200"/>
              <a:t>the Open Web Application Security Project (OWASP) API Security Top 10 List</a:t>
            </a:r>
          </a:p>
          <a:p>
            <a:pPr marL="0" indent="0">
              <a:buNone/>
            </a:pPr>
            <a:endParaRPr lang="it-IT" sz="2200"/>
          </a:p>
        </p:txBody>
      </p:sp>
      <p:pic>
        <p:nvPicPr>
          <p:cNvPr id="5" name="Picture 4" descr="Computer script on a screen">
            <a:extLst>
              <a:ext uri="{FF2B5EF4-FFF2-40B4-BE49-F238E27FC236}">
                <a16:creationId xmlns:a16="http://schemas.microsoft.com/office/drawing/2014/main" id="{87500B58-7EC0-0874-458A-DF1B24F73108}"/>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843831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3CD9C9E-159A-6584-8D20-B8FBBE9BF791}"/>
              </a:ext>
            </a:extLst>
          </p:cNvPr>
          <p:cNvSpPr>
            <a:spLocks noGrp="1"/>
          </p:cNvSpPr>
          <p:nvPr>
            <p:ph type="title"/>
          </p:nvPr>
        </p:nvSpPr>
        <p:spPr>
          <a:xfrm>
            <a:off x="640080" y="325369"/>
            <a:ext cx="4368602" cy="1956841"/>
          </a:xfrm>
        </p:spPr>
        <p:txBody>
          <a:bodyPr anchor="b">
            <a:normAutofit/>
          </a:bodyPr>
          <a:lstStyle/>
          <a:p>
            <a:r>
              <a:rPr lang="it-IT" sz="5400" dirty="0"/>
              <a:t>Disclosure </a:t>
            </a:r>
            <a:r>
              <a:rPr lang="it-IT" sz="5400" dirty="0" err="1"/>
              <a:t>vulnerability</a:t>
            </a:r>
            <a:endParaRPr lang="it-IT" sz="54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D51A9B3A-7B78-06B8-83BC-A33011888818}"/>
              </a:ext>
            </a:extLst>
          </p:cNvPr>
          <p:cNvSpPr>
            <a:spLocks noGrp="1"/>
          </p:cNvSpPr>
          <p:nvPr>
            <p:ph idx="1"/>
          </p:nvPr>
        </p:nvSpPr>
        <p:spPr>
          <a:xfrm>
            <a:off x="372451" y="2854611"/>
            <a:ext cx="4368602" cy="3799544"/>
          </a:xfrm>
        </p:spPr>
        <p:txBody>
          <a:bodyPr>
            <a:normAutofit lnSpcReduction="10000"/>
          </a:bodyPr>
          <a:lstStyle/>
          <a:p>
            <a:r>
              <a:rPr lang="it-IT" sz="2200" dirty="0" err="1"/>
              <a:t>When</a:t>
            </a:r>
            <a:r>
              <a:rPr lang="it-IT" sz="2200" dirty="0"/>
              <a:t> an API and </a:t>
            </a:r>
            <a:r>
              <a:rPr lang="it-IT" sz="2200" dirty="0" err="1"/>
              <a:t>its</a:t>
            </a:r>
            <a:r>
              <a:rPr lang="it-IT" sz="2200" dirty="0"/>
              <a:t> </a:t>
            </a:r>
            <a:r>
              <a:rPr lang="it-IT" sz="2200" dirty="0" err="1"/>
              <a:t>supporting</a:t>
            </a:r>
            <a:r>
              <a:rPr lang="it-IT" sz="2200" dirty="0"/>
              <a:t> software share sensitive information with </a:t>
            </a:r>
            <a:r>
              <a:rPr lang="it-IT" sz="2200" dirty="0" err="1"/>
              <a:t>unprivileged</a:t>
            </a:r>
            <a:r>
              <a:rPr lang="it-IT" sz="2200" dirty="0"/>
              <a:t> users, the API </a:t>
            </a:r>
            <a:r>
              <a:rPr lang="it-IT" sz="2200" dirty="0" err="1"/>
              <a:t>has</a:t>
            </a:r>
            <a:r>
              <a:rPr lang="it-IT" sz="2200" dirty="0"/>
              <a:t> a </a:t>
            </a:r>
            <a:r>
              <a:rPr lang="it-IT" sz="2200" dirty="0" err="1"/>
              <a:t>disclosure</a:t>
            </a:r>
            <a:r>
              <a:rPr lang="it-IT" sz="2200" dirty="0"/>
              <a:t> </a:t>
            </a:r>
            <a:r>
              <a:rPr lang="it-IT" sz="2200" dirty="0" err="1"/>
              <a:t>vulnerability</a:t>
            </a:r>
            <a:r>
              <a:rPr lang="it-IT" sz="2200" dirty="0"/>
              <a:t> (leak)</a:t>
            </a:r>
          </a:p>
          <a:p>
            <a:r>
              <a:rPr lang="it-IT" sz="2200" dirty="0">
                <a:hlinkClick r:id="rId2"/>
              </a:rPr>
              <a:t>https://developer.wordpress.org/wp-json/wp/v2/users</a:t>
            </a:r>
            <a:endParaRPr lang="it-IT" sz="2200" dirty="0"/>
          </a:p>
          <a:p>
            <a:r>
              <a:rPr lang="it-IT" sz="2200" dirty="0" err="1"/>
              <a:t>These</a:t>
            </a:r>
            <a:r>
              <a:rPr lang="it-IT" sz="2200" dirty="0"/>
              <a:t> </a:t>
            </a:r>
            <a:r>
              <a:rPr lang="it-IT" sz="2200" dirty="0" err="1"/>
              <a:t>slugs</a:t>
            </a:r>
            <a:r>
              <a:rPr lang="it-IT" sz="2200" dirty="0"/>
              <a:t> can be </a:t>
            </a:r>
            <a:r>
              <a:rPr lang="it-IT" sz="2200" dirty="0" err="1"/>
              <a:t>used</a:t>
            </a:r>
            <a:r>
              <a:rPr lang="it-IT" sz="2200" dirty="0"/>
              <a:t> in an </a:t>
            </a:r>
            <a:r>
              <a:rPr lang="it-IT" sz="2200" dirty="0" err="1"/>
              <a:t>attempt</a:t>
            </a:r>
            <a:r>
              <a:rPr lang="it-IT" sz="2200" dirty="0"/>
              <a:t> to log in </a:t>
            </a:r>
            <a:r>
              <a:rPr lang="it-IT" sz="2200" dirty="0" err="1"/>
              <a:t>as</a:t>
            </a:r>
            <a:r>
              <a:rPr lang="it-IT" sz="2200" dirty="0"/>
              <a:t> the </a:t>
            </a:r>
            <a:r>
              <a:rPr lang="it-IT" sz="2200" dirty="0" err="1"/>
              <a:t>disclosed</a:t>
            </a:r>
            <a:r>
              <a:rPr lang="it-IT" sz="2200" dirty="0"/>
              <a:t> users with a brute-force, </a:t>
            </a:r>
            <a:r>
              <a:rPr lang="it-IT" sz="2200" dirty="0" err="1"/>
              <a:t>credential-stuffing</a:t>
            </a:r>
            <a:r>
              <a:rPr lang="it-IT" sz="2200" dirty="0"/>
              <a:t>, or password-</a:t>
            </a:r>
            <a:r>
              <a:rPr lang="it-IT" sz="2200" dirty="0" err="1"/>
              <a:t>spraying</a:t>
            </a:r>
            <a:r>
              <a:rPr lang="it-IT" sz="2200" dirty="0"/>
              <a:t> </a:t>
            </a:r>
            <a:r>
              <a:rPr lang="it-IT" sz="2200" dirty="0" err="1"/>
              <a:t>attack</a:t>
            </a:r>
            <a:r>
              <a:rPr lang="it-IT" sz="2200" dirty="0"/>
              <a:t>.</a:t>
            </a:r>
          </a:p>
          <a:p>
            <a:endParaRPr lang="it-IT" sz="2200" dirty="0"/>
          </a:p>
        </p:txBody>
      </p:sp>
      <p:pic>
        <p:nvPicPr>
          <p:cNvPr id="4" name="Immagine 3">
            <a:extLst>
              <a:ext uri="{FF2B5EF4-FFF2-40B4-BE49-F238E27FC236}">
                <a16:creationId xmlns:a16="http://schemas.microsoft.com/office/drawing/2014/main" id="{A54C1B8F-2F06-F7D3-1CB0-45E23D2B001E}"/>
              </a:ext>
            </a:extLst>
          </p:cNvPr>
          <p:cNvPicPr>
            <a:picLocks noChangeAspect="1"/>
          </p:cNvPicPr>
          <p:nvPr/>
        </p:nvPicPr>
        <p:blipFill rotWithShape="1">
          <a:blip r:embed="rId3"/>
          <a:srcRect l="13971" r="2083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3640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8A14F3-739A-DC41-C75B-B286625584CA}"/>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4100" kern="1200">
                <a:solidFill>
                  <a:schemeClr val="tx1"/>
                </a:solidFill>
                <a:latin typeface="+mj-lt"/>
                <a:ea typeface="+mj-ea"/>
                <a:cs typeface="+mj-cs"/>
              </a:rPr>
              <a:t>Interacting with REST APIs</a:t>
            </a:r>
          </a:p>
        </p:txBody>
      </p:sp>
      <p:sp>
        <p:nvSpPr>
          <p:cNvPr id="12"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AAA3ACAD-A25D-D0A5-84ED-9E194F64E0A5}"/>
              </a:ext>
            </a:extLst>
          </p:cNvPr>
          <p:cNvSpPr txBox="1"/>
          <p:nvPr/>
        </p:nvSpPr>
        <p:spPr>
          <a:xfrm>
            <a:off x="4654295" y="502920"/>
            <a:ext cx="6894576" cy="146304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dirty="0"/>
              <a:t>The GET request: </a:t>
            </a:r>
            <a:r>
              <a:rPr lang="en-US" sz="3200" dirty="0">
                <a:latin typeface="Courier New" panose="02070309020205020404" pitchFamily="49" charset="0"/>
                <a:cs typeface="Courier New" panose="02070309020205020404" pitchFamily="49" charset="0"/>
              </a:rPr>
              <a:t>https://</a:t>
            </a:r>
            <a:r>
              <a:rPr lang="en-US" sz="3200" dirty="0" err="1">
                <a:latin typeface="Courier New" panose="02070309020205020404" pitchFamily="49" charset="0"/>
                <a:cs typeface="Courier New" panose="02070309020205020404" pitchFamily="49" charset="0"/>
              </a:rPr>
              <a:t>twitter.com</a:t>
            </a:r>
            <a:endParaRPr lang="en-US" sz="3200" dirty="0">
              <a:latin typeface="Courier New" panose="02070309020205020404" pitchFamily="49" charset="0"/>
              <a:cs typeface="Courier New" panose="02070309020205020404" pitchFamily="49" charset="0"/>
            </a:endParaRPr>
          </a:p>
        </p:txBody>
      </p:sp>
      <p:pic>
        <p:nvPicPr>
          <p:cNvPr id="4" name="Segnaposto contenuto 3">
            <a:extLst>
              <a:ext uri="{FF2B5EF4-FFF2-40B4-BE49-F238E27FC236}">
                <a16:creationId xmlns:a16="http://schemas.microsoft.com/office/drawing/2014/main" id="{63C52232-693B-A98E-129C-930DC2E7201A}"/>
              </a:ext>
            </a:extLst>
          </p:cNvPr>
          <p:cNvPicPr>
            <a:picLocks noGrp="1" noChangeAspect="1"/>
          </p:cNvPicPr>
          <p:nvPr>
            <p:ph idx="1"/>
          </p:nvPr>
        </p:nvPicPr>
        <p:blipFill>
          <a:blip r:embed="rId2"/>
          <a:stretch>
            <a:fillRect/>
          </a:stretch>
        </p:blipFill>
        <p:spPr>
          <a:xfrm>
            <a:off x="981064" y="2290936"/>
            <a:ext cx="10217680" cy="3959352"/>
          </a:xfrm>
          <a:prstGeom prst="rect">
            <a:avLst/>
          </a:prstGeom>
        </p:spPr>
      </p:pic>
    </p:spTree>
    <p:extLst>
      <p:ext uri="{BB962C8B-B14F-4D97-AF65-F5344CB8AC3E}">
        <p14:creationId xmlns:p14="http://schemas.microsoft.com/office/powerpoint/2010/main" val="1408519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4D7DBC0-7D36-4B62-B6D4-50EF37C1117F}"/>
              </a:ext>
            </a:extLst>
          </p:cNvPr>
          <p:cNvSpPr>
            <a:spLocks noGrp="1"/>
          </p:cNvSpPr>
          <p:nvPr>
            <p:ph type="title"/>
          </p:nvPr>
        </p:nvSpPr>
        <p:spPr>
          <a:xfrm>
            <a:off x="6513788" y="365125"/>
            <a:ext cx="4840010" cy="1807305"/>
          </a:xfrm>
        </p:spPr>
        <p:txBody>
          <a:bodyPr>
            <a:normAutofit/>
          </a:bodyPr>
          <a:lstStyle/>
          <a:p>
            <a:r>
              <a:rPr lang="it-IT" sz="4100" dirty="0" err="1"/>
              <a:t>Broken</a:t>
            </a:r>
            <a:r>
              <a:rPr lang="it-IT" sz="4100" dirty="0"/>
              <a:t> </a:t>
            </a:r>
            <a:r>
              <a:rPr lang="it-IT" sz="4100" dirty="0" err="1"/>
              <a:t>object</a:t>
            </a:r>
            <a:r>
              <a:rPr lang="it-IT" sz="4100" dirty="0"/>
              <a:t> </a:t>
            </a:r>
            <a:r>
              <a:rPr lang="it-IT" sz="4100" dirty="0" err="1"/>
              <a:t>level</a:t>
            </a:r>
            <a:r>
              <a:rPr lang="it-IT" sz="4100" dirty="0"/>
              <a:t> </a:t>
            </a:r>
            <a:r>
              <a:rPr lang="it-IT" sz="4100" dirty="0" err="1"/>
              <a:t>authorization</a:t>
            </a:r>
            <a:r>
              <a:rPr lang="it-IT" sz="4100" dirty="0"/>
              <a:t> (BOLA).</a:t>
            </a:r>
          </a:p>
        </p:txBody>
      </p:sp>
      <p:pic>
        <p:nvPicPr>
          <p:cNvPr id="18" name="Picture 4" descr="Illuminated server room panel">
            <a:extLst>
              <a:ext uri="{FF2B5EF4-FFF2-40B4-BE49-F238E27FC236}">
                <a16:creationId xmlns:a16="http://schemas.microsoft.com/office/drawing/2014/main" id="{86201648-9CEB-FE98-6AC7-7986CE46AA30}"/>
              </a:ext>
            </a:extLst>
          </p:cNvPr>
          <p:cNvPicPr>
            <a:picLocks noChangeAspect="1"/>
          </p:cNvPicPr>
          <p:nvPr/>
        </p:nvPicPr>
        <p:blipFill rotWithShape="1">
          <a:blip r:embed="rId2"/>
          <a:srcRect l="16867" r="2359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id="{EE2927FC-276A-E3C0-0339-ADE3FA4AA76B}"/>
              </a:ext>
            </a:extLst>
          </p:cNvPr>
          <p:cNvSpPr>
            <a:spLocks noGrp="1"/>
          </p:cNvSpPr>
          <p:nvPr>
            <p:ph idx="1"/>
          </p:nvPr>
        </p:nvSpPr>
        <p:spPr>
          <a:xfrm>
            <a:off x="6275851" y="2363442"/>
            <a:ext cx="5469833" cy="3843666"/>
          </a:xfrm>
        </p:spPr>
        <p:txBody>
          <a:bodyPr>
            <a:normAutofit fontScale="92500" lnSpcReduction="10000"/>
          </a:bodyPr>
          <a:lstStyle/>
          <a:p>
            <a:r>
              <a:rPr lang="it-IT" dirty="0"/>
              <a:t>BOLA </a:t>
            </a:r>
            <a:r>
              <a:rPr lang="it-IT" dirty="0" err="1"/>
              <a:t>vulnerabilities</a:t>
            </a:r>
            <a:r>
              <a:rPr lang="it-IT" dirty="0"/>
              <a:t> </a:t>
            </a:r>
            <a:r>
              <a:rPr lang="it-IT" dirty="0" err="1"/>
              <a:t>occur</a:t>
            </a:r>
            <a:r>
              <a:rPr lang="it-IT" dirty="0"/>
              <a:t> </a:t>
            </a:r>
            <a:r>
              <a:rPr lang="it-IT" dirty="0" err="1"/>
              <a:t>when</a:t>
            </a:r>
            <a:r>
              <a:rPr lang="it-IT" dirty="0"/>
              <a:t> an API provider </a:t>
            </a:r>
            <a:r>
              <a:rPr lang="it-IT" dirty="0" err="1"/>
              <a:t>allows</a:t>
            </a:r>
            <a:r>
              <a:rPr lang="it-IT" dirty="0"/>
              <a:t> an API consumer access to </a:t>
            </a:r>
            <a:r>
              <a:rPr lang="it-IT" dirty="0" err="1"/>
              <a:t>resources</a:t>
            </a:r>
            <a:r>
              <a:rPr lang="it-IT" dirty="0"/>
              <a:t> </a:t>
            </a:r>
            <a:r>
              <a:rPr lang="it-IT" dirty="0" err="1"/>
              <a:t>they</a:t>
            </a:r>
            <a:r>
              <a:rPr lang="it-IT" dirty="0"/>
              <a:t> are </a:t>
            </a:r>
            <a:r>
              <a:rPr lang="it-IT" dirty="0" err="1"/>
              <a:t>not</a:t>
            </a:r>
            <a:r>
              <a:rPr lang="it-IT" dirty="0"/>
              <a:t> </a:t>
            </a:r>
            <a:r>
              <a:rPr lang="it-IT" dirty="0" err="1"/>
              <a:t>authorized</a:t>
            </a:r>
            <a:r>
              <a:rPr lang="it-IT" dirty="0"/>
              <a:t> to access.</a:t>
            </a:r>
          </a:p>
          <a:p>
            <a:r>
              <a:rPr lang="it-IT" dirty="0"/>
              <a:t> </a:t>
            </a:r>
            <a:r>
              <a:rPr lang="it-IT" dirty="0" err="1"/>
              <a:t>If</a:t>
            </a:r>
            <a:r>
              <a:rPr lang="it-IT" dirty="0"/>
              <a:t> an API endpoint </a:t>
            </a:r>
            <a:r>
              <a:rPr lang="it-IT" dirty="0" err="1"/>
              <a:t>does</a:t>
            </a:r>
            <a:r>
              <a:rPr lang="it-IT" dirty="0"/>
              <a:t> </a:t>
            </a:r>
            <a:r>
              <a:rPr lang="it-IT" dirty="0" err="1"/>
              <a:t>not</a:t>
            </a:r>
            <a:r>
              <a:rPr lang="it-IT" dirty="0"/>
              <a:t> </a:t>
            </a:r>
            <a:r>
              <a:rPr lang="it-IT" dirty="0" err="1"/>
              <a:t>have</a:t>
            </a:r>
            <a:r>
              <a:rPr lang="it-IT" dirty="0"/>
              <a:t> </a:t>
            </a:r>
            <a:r>
              <a:rPr lang="it-IT" dirty="0" err="1"/>
              <a:t>object-level</a:t>
            </a:r>
            <a:r>
              <a:rPr lang="it-IT" dirty="0"/>
              <a:t> access controls, </a:t>
            </a:r>
            <a:r>
              <a:rPr lang="it-IT" dirty="0" err="1"/>
              <a:t>it</a:t>
            </a:r>
            <a:r>
              <a:rPr lang="it-IT" dirty="0"/>
              <a:t> </a:t>
            </a:r>
            <a:r>
              <a:rPr lang="it-IT" dirty="0" err="1"/>
              <a:t>won’t</a:t>
            </a:r>
            <a:r>
              <a:rPr lang="it-IT" dirty="0"/>
              <a:t> </a:t>
            </a:r>
            <a:r>
              <a:rPr lang="it-IT" dirty="0" err="1"/>
              <a:t>perform</a:t>
            </a:r>
            <a:r>
              <a:rPr lang="it-IT" dirty="0"/>
              <a:t> checks to make sure users can </a:t>
            </a:r>
            <a:r>
              <a:rPr lang="it-IT" dirty="0" err="1"/>
              <a:t>only</a:t>
            </a:r>
            <a:r>
              <a:rPr lang="it-IT" dirty="0"/>
              <a:t> access </a:t>
            </a:r>
            <a:r>
              <a:rPr lang="it-IT" dirty="0" err="1"/>
              <a:t>their</a:t>
            </a:r>
            <a:r>
              <a:rPr lang="it-IT" dirty="0"/>
              <a:t> </a:t>
            </a:r>
            <a:r>
              <a:rPr lang="it-IT" dirty="0" err="1"/>
              <a:t>own</a:t>
            </a:r>
            <a:r>
              <a:rPr lang="it-IT" dirty="0"/>
              <a:t> </a:t>
            </a:r>
            <a:r>
              <a:rPr lang="it-IT" dirty="0" err="1"/>
              <a:t>resources</a:t>
            </a:r>
            <a:r>
              <a:rPr lang="it-IT" dirty="0"/>
              <a:t>. </a:t>
            </a:r>
            <a:r>
              <a:rPr lang="it-IT" dirty="0" err="1"/>
              <a:t>When</a:t>
            </a:r>
            <a:r>
              <a:rPr lang="it-IT" dirty="0"/>
              <a:t> </a:t>
            </a:r>
            <a:r>
              <a:rPr lang="it-IT" dirty="0" err="1"/>
              <a:t>these</a:t>
            </a:r>
            <a:r>
              <a:rPr lang="it-IT" dirty="0"/>
              <a:t> controls are </a:t>
            </a:r>
            <a:r>
              <a:rPr lang="it-IT" dirty="0" err="1"/>
              <a:t>missing</a:t>
            </a:r>
            <a:r>
              <a:rPr lang="it-IT" dirty="0"/>
              <a:t>, User A </a:t>
            </a:r>
            <a:r>
              <a:rPr lang="it-IT" dirty="0" err="1"/>
              <a:t>will</a:t>
            </a:r>
            <a:r>
              <a:rPr lang="it-IT" dirty="0"/>
              <a:t> be </a:t>
            </a:r>
            <a:r>
              <a:rPr lang="it-IT" dirty="0" err="1"/>
              <a:t>able</a:t>
            </a:r>
            <a:r>
              <a:rPr lang="it-IT" dirty="0"/>
              <a:t> to </a:t>
            </a:r>
            <a:r>
              <a:rPr lang="it-IT" dirty="0" err="1"/>
              <a:t>successfully</a:t>
            </a:r>
            <a:r>
              <a:rPr lang="it-IT" dirty="0"/>
              <a:t> </a:t>
            </a:r>
            <a:r>
              <a:rPr lang="it-IT" dirty="0" err="1"/>
              <a:t>request</a:t>
            </a:r>
            <a:r>
              <a:rPr lang="it-IT" dirty="0"/>
              <a:t> User </a:t>
            </a:r>
            <a:r>
              <a:rPr lang="it-IT" dirty="0" err="1"/>
              <a:t>B’s</a:t>
            </a:r>
            <a:r>
              <a:rPr lang="it-IT" dirty="0"/>
              <a:t> </a:t>
            </a:r>
            <a:r>
              <a:rPr lang="it-IT" dirty="0" err="1"/>
              <a:t>resources</a:t>
            </a:r>
            <a:r>
              <a:rPr lang="it-IT" dirty="0"/>
              <a:t>.</a:t>
            </a:r>
          </a:p>
          <a:p>
            <a:endParaRPr lang="it-IT" sz="2000" dirty="0"/>
          </a:p>
        </p:txBody>
      </p:sp>
    </p:spTree>
    <p:extLst>
      <p:ext uri="{BB962C8B-B14F-4D97-AF65-F5344CB8AC3E}">
        <p14:creationId xmlns:p14="http://schemas.microsoft.com/office/powerpoint/2010/main" val="3538914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01DDD44-CB29-E048-F8A7-47262ADCB2FE}"/>
              </a:ext>
            </a:extLst>
          </p:cNvPr>
          <p:cNvSpPr>
            <a:spLocks noGrp="1"/>
          </p:cNvSpPr>
          <p:nvPr>
            <p:ph type="title"/>
          </p:nvPr>
        </p:nvSpPr>
        <p:spPr>
          <a:xfrm>
            <a:off x="214880" y="835751"/>
            <a:ext cx="4440954" cy="3573516"/>
          </a:xfrm>
        </p:spPr>
        <p:txBody>
          <a:bodyPr vert="horz" lIns="91440" tIns="45720" rIns="91440" bIns="45720" rtlCol="0" anchor="b">
            <a:normAutofit/>
          </a:bodyPr>
          <a:lstStyle/>
          <a:p>
            <a:r>
              <a:rPr lang="en-US" sz="4600" kern="1200" dirty="0">
                <a:solidFill>
                  <a:schemeClr val="tx1"/>
                </a:solidFill>
                <a:latin typeface="+mj-lt"/>
                <a:ea typeface="+mj-ea"/>
                <a:cs typeface="+mj-cs"/>
              </a:rPr>
              <a:t>https://</a:t>
            </a:r>
            <a:r>
              <a:rPr lang="en-US" sz="4600" kern="1200" dirty="0" err="1">
                <a:solidFill>
                  <a:schemeClr val="tx1"/>
                </a:solidFill>
                <a:latin typeface="+mj-lt"/>
                <a:ea typeface="+mj-ea"/>
                <a:cs typeface="+mj-cs"/>
              </a:rPr>
              <a:t>bestgame.com</a:t>
            </a:r>
            <a:r>
              <a:rPr lang="en-US" sz="4600" kern="1200" dirty="0">
                <a:solidFill>
                  <a:schemeClr val="tx1"/>
                </a:solidFill>
                <a:latin typeface="+mj-lt"/>
                <a:ea typeface="+mj-ea"/>
                <a:cs typeface="+mj-cs"/>
              </a:rPr>
              <a:t>/</a:t>
            </a:r>
            <a:r>
              <a:rPr lang="en-US" sz="4600" kern="1200" dirty="0" err="1">
                <a:solidFill>
                  <a:schemeClr val="tx1"/>
                </a:solidFill>
                <a:latin typeface="+mj-lt"/>
                <a:ea typeface="+mj-ea"/>
                <a:cs typeface="+mj-cs"/>
              </a:rPr>
              <a:t>api</a:t>
            </a:r>
            <a:r>
              <a:rPr lang="en-US" sz="4600" kern="1200" dirty="0">
                <a:solidFill>
                  <a:schemeClr val="tx1"/>
                </a:solidFill>
                <a:latin typeface="+mj-lt"/>
                <a:ea typeface="+mj-ea"/>
                <a:cs typeface="+mj-cs"/>
              </a:rPr>
              <a:t>/v3/</a:t>
            </a:r>
            <a:r>
              <a:rPr lang="en-US" sz="4600" kern="1200" dirty="0" err="1">
                <a:solidFill>
                  <a:schemeClr val="tx1"/>
                </a:solidFill>
                <a:latin typeface="+mj-lt"/>
                <a:ea typeface="+mj-ea"/>
                <a:cs typeface="+mj-cs"/>
              </a:rPr>
              <a:t>users?id</a:t>
            </a:r>
            <a:r>
              <a:rPr lang="en-US" sz="4600" kern="1200" dirty="0">
                <a:solidFill>
                  <a:schemeClr val="tx1"/>
                </a:solidFill>
                <a:latin typeface="+mj-lt"/>
                <a:ea typeface="+mj-ea"/>
                <a:cs typeface="+mj-cs"/>
              </a:rPr>
              <a:t>=5501</a:t>
            </a:r>
            <a:br>
              <a:rPr lang="en-US" sz="4600" kern="1200" dirty="0">
                <a:solidFill>
                  <a:schemeClr val="tx1"/>
                </a:solidFill>
                <a:latin typeface="+mj-lt"/>
                <a:ea typeface="+mj-ea"/>
                <a:cs typeface="+mj-cs"/>
              </a:rPr>
            </a:br>
            <a:endParaRPr lang="en-US" sz="46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D02C9F65-D256-2C49-2F95-6BCFC9C201FA}"/>
              </a:ext>
            </a:extLst>
          </p:cNvPr>
          <p:cNvPicPr>
            <a:picLocks noGrp="1" noChangeAspect="1"/>
          </p:cNvPicPr>
          <p:nvPr>
            <p:ph idx="1"/>
          </p:nvPr>
        </p:nvPicPr>
        <p:blipFill>
          <a:blip r:embed="rId2"/>
          <a:stretch>
            <a:fillRect/>
          </a:stretch>
        </p:blipFill>
        <p:spPr>
          <a:xfrm>
            <a:off x="4870713" y="1264616"/>
            <a:ext cx="7214616" cy="4328767"/>
          </a:xfrm>
          <a:prstGeom prst="rect">
            <a:avLst/>
          </a:prstGeom>
        </p:spPr>
      </p:pic>
    </p:spTree>
    <p:extLst>
      <p:ext uri="{BB962C8B-B14F-4D97-AF65-F5344CB8AC3E}">
        <p14:creationId xmlns:p14="http://schemas.microsoft.com/office/powerpoint/2010/main" val="4216647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681EFAF-8F5A-5753-CC86-7E43AA4222E8}"/>
              </a:ext>
            </a:extLst>
          </p:cNvPr>
          <p:cNvSpPr>
            <a:spLocks noGrp="1"/>
          </p:cNvSpPr>
          <p:nvPr>
            <p:ph type="title"/>
          </p:nvPr>
        </p:nvSpPr>
        <p:spPr>
          <a:xfrm>
            <a:off x="630936" y="640080"/>
            <a:ext cx="4818888" cy="1481328"/>
          </a:xfrm>
        </p:spPr>
        <p:txBody>
          <a:bodyPr anchor="b">
            <a:normAutofit/>
          </a:bodyPr>
          <a:lstStyle/>
          <a:p>
            <a:r>
              <a:rPr lang="it-IT" sz="5400" dirty="0"/>
              <a:t>BOLA </a:t>
            </a:r>
            <a:r>
              <a:rPr lang="it-IT" sz="5400" dirty="0" err="1"/>
              <a:t>at</a:t>
            </a:r>
            <a:r>
              <a:rPr lang="it-IT" sz="5400" dirty="0"/>
              <a:t> work</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C58ACFA-559F-97C7-BA5A-84C8F7C2E1B0}"/>
              </a:ext>
            </a:extLst>
          </p:cNvPr>
          <p:cNvSpPr>
            <a:spLocks noGrp="1"/>
          </p:cNvSpPr>
          <p:nvPr>
            <p:ph idx="1"/>
          </p:nvPr>
        </p:nvSpPr>
        <p:spPr>
          <a:xfrm>
            <a:off x="630935" y="2660904"/>
            <a:ext cx="7174919" cy="3547872"/>
          </a:xfrm>
        </p:spPr>
        <p:txBody>
          <a:bodyPr anchor="t">
            <a:normAutofit fontScale="85000" lnSpcReduction="10000"/>
          </a:bodyPr>
          <a:lstStyle/>
          <a:p>
            <a:r>
              <a:rPr lang="it-IT" sz="3200" dirty="0" err="1"/>
              <a:t>Try</a:t>
            </a:r>
            <a:r>
              <a:rPr lang="it-IT" sz="3200" dirty="0"/>
              <a:t> </a:t>
            </a:r>
            <a:r>
              <a:rPr lang="it-IT" sz="3200" dirty="0" err="1"/>
              <a:t>other</a:t>
            </a:r>
            <a:r>
              <a:rPr lang="it-IT" sz="3200" dirty="0"/>
              <a:t> id </a:t>
            </a:r>
            <a:r>
              <a:rPr lang="it-IT" sz="3200" dirty="0" err="1"/>
              <a:t>numbers</a:t>
            </a:r>
            <a:r>
              <a:rPr lang="it-IT" sz="3200" dirty="0"/>
              <a:t> (5502, 5503,…</a:t>
            </a:r>
          </a:p>
          <a:p>
            <a:r>
              <a:rPr lang="it-IT" sz="3200" dirty="0" err="1"/>
              <a:t>Cry</a:t>
            </a:r>
            <a:r>
              <a:rPr lang="it-IT" sz="3200" dirty="0"/>
              <a:t> BOLA </a:t>
            </a:r>
            <a:r>
              <a:rPr lang="it-IT" sz="3200" dirty="0" err="1"/>
              <a:t>if</a:t>
            </a:r>
            <a:r>
              <a:rPr lang="it-IT" sz="3200" dirty="0"/>
              <a:t> </a:t>
            </a:r>
            <a:r>
              <a:rPr lang="it-IT" sz="3200" dirty="0" err="1"/>
              <a:t>you</a:t>
            </a:r>
            <a:r>
              <a:rPr lang="it-IT" sz="3200" dirty="0"/>
              <a:t> can display </a:t>
            </a:r>
            <a:r>
              <a:rPr lang="it-IT" sz="3200" dirty="0" err="1"/>
              <a:t>other</a:t>
            </a:r>
            <a:r>
              <a:rPr lang="it-IT" sz="3200" dirty="0"/>
              <a:t> users’ info</a:t>
            </a:r>
          </a:p>
          <a:p>
            <a:r>
              <a:rPr lang="it-IT" sz="3200" dirty="0"/>
              <a:t>Note </a:t>
            </a:r>
            <a:r>
              <a:rPr lang="it-IT" sz="3200" dirty="0" err="1"/>
              <a:t>that</a:t>
            </a:r>
            <a:r>
              <a:rPr lang="it-IT" sz="3200" dirty="0"/>
              <a:t> </a:t>
            </a:r>
            <a:r>
              <a:rPr lang="it-IT" sz="3200" dirty="0" err="1"/>
              <a:t>predictable</a:t>
            </a:r>
            <a:r>
              <a:rPr lang="it-IT" sz="3200" dirty="0"/>
              <a:t> </a:t>
            </a:r>
            <a:r>
              <a:rPr lang="it-IT" sz="3200" dirty="0" err="1"/>
              <a:t>object</a:t>
            </a:r>
            <a:r>
              <a:rPr lang="it-IT" sz="3200" dirty="0"/>
              <a:t> </a:t>
            </a:r>
            <a:r>
              <a:rPr lang="it-IT" sz="3200" dirty="0" err="1"/>
              <a:t>IDs</a:t>
            </a:r>
            <a:r>
              <a:rPr lang="it-IT" sz="3200" dirty="0"/>
              <a:t> </a:t>
            </a:r>
            <a:r>
              <a:rPr lang="it-IT" sz="3200" dirty="0" err="1"/>
              <a:t>don’t</a:t>
            </a:r>
            <a:r>
              <a:rPr lang="it-IT" sz="3200" dirty="0"/>
              <a:t> </a:t>
            </a:r>
            <a:r>
              <a:rPr lang="it-IT" sz="3200" dirty="0" err="1"/>
              <a:t>necessarily</a:t>
            </a:r>
            <a:r>
              <a:rPr lang="it-IT" sz="3200" dirty="0"/>
              <a:t> indicate </a:t>
            </a:r>
            <a:r>
              <a:rPr lang="it-IT" sz="3200" dirty="0" err="1"/>
              <a:t>that</a:t>
            </a:r>
            <a:r>
              <a:rPr lang="it-IT" sz="3200" dirty="0"/>
              <a:t> </a:t>
            </a:r>
            <a:r>
              <a:rPr lang="it-IT" sz="3200" dirty="0" err="1"/>
              <a:t>you’ve</a:t>
            </a:r>
            <a:r>
              <a:rPr lang="it-IT" sz="3200" dirty="0"/>
              <a:t> </a:t>
            </a:r>
            <a:r>
              <a:rPr lang="it-IT" sz="3200" dirty="0" err="1"/>
              <a:t>found</a:t>
            </a:r>
            <a:r>
              <a:rPr lang="it-IT" sz="3200" dirty="0"/>
              <a:t> a BOLA. </a:t>
            </a:r>
          </a:p>
          <a:p>
            <a:r>
              <a:rPr lang="it-IT" sz="3200" dirty="0"/>
              <a:t>For the </a:t>
            </a:r>
            <a:r>
              <a:rPr lang="it-IT" sz="3200" dirty="0" err="1"/>
              <a:t>application</a:t>
            </a:r>
            <a:r>
              <a:rPr lang="it-IT" sz="3200" dirty="0"/>
              <a:t> to be </a:t>
            </a:r>
            <a:r>
              <a:rPr lang="it-IT" sz="3200" dirty="0" err="1"/>
              <a:t>vulnerable</a:t>
            </a:r>
            <a:r>
              <a:rPr lang="it-IT" sz="3200" dirty="0"/>
              <a:t>, </a:t>
            </a:r>
            <a:r>
              <a:rPr lang="it-IT" sz="3200" dirty="0" err="1"/>
              <a:t>it</a:t>
            </a:r>
            <a:r>
              <a:rPr lang="it-IT" sz="3200" dirty="0"/>
              <a:t> must </a:t>
            </a:r>
            <a:r>
              <a:rPr lang="it-IT" sz="3200" dirty="0" err="1"/>
              <a:t>fail</a:t>
            </a:r>
            <a:r>
              <a:rPr lang="it-IT" sz="3200" dirty="0"/>
              <a:t> to </a:t>
            </a:r>
            <a:r>
              <a:rPr lang="it-IT" sz="3200" dirty="0" err="1"/>
              <a:t>verify</a:t>
            </a:r>
            <a:r>
              <a:rPr lang="it-IT" sz="3200" dirty="0"/>
              <a:t> </a:t>
            </a:r>
            <a:r>
              <a:rPr lang="it-IT" sz="3200" dirty="0" err="1"/>
              <a:t>that</a:t>
            </a:r>
            <a:r>
              <a:rPr lang="it-IT" sz="3200" dirty="0"/>
              <a:t> a </a:t>
            </a:r>
            <a:r>
              <a:rPr lang="it-IT" sz="3200" dirty="0" err="1"/>
              <a:t>given</a:t>
            </a:r>
            <a:r>
              <a:rPr lang="it-IT" sz="3200" dirty="0"/>
              <a:t> user </a:t>
            </a:r>
            <a:r>
              <a:rPr lang="it-IT" sz="3200" dirty="0" err="1"/>
              <a:t>is</a:t>
            </a:r>
            <a:r>
              <a:rPr lang="it-IT" sz="3200" dirty="0"/>
              <a:t> </a:t>
            </a:r>
            <a:r>
              <a:rPr lang="it-IT" sz="3200" dirty="0" err="1"/>
              <a:t>only</a:t>
            </a:r>
            <a:r>
              <a:rPr lang="it-IT" sz="3200" dirty="0"/>
              <a:t> </a:t>
            </a:r>
            <a:r>
              <a:rPr lang="it-IT" sz="3200" dirty="0" err="1"/>
              <a:t>able</a:t>
            </a:r>
            <a:r>
              <a:rPr lang="it-IT" sz="3200" dirty="0"/>
              <a:t> to access </a:t>
            </a:r>
            <a:r>
              <a:rPr lang="it-IT" sz="3200" dirty="0" err="1"/>
              <a:t>their</a:t>
            </a:r>
            <a:r>
              <a:rPr lang="it-IT" sz="3200" dirty="0"/>
              <a:t> </a:t>
            </a:r>
            <a:r>
              <a:rPr lang="it-IT" sz="3200" dirty="0" err="1"/>
              <a:t>own</a:t>
            </a:r>
            <a:r>
              <a:rPr lang="it-IT" sz="3200" dirty="0"/>
              <a:t> </a:t>
            </a:r>
            <a:r>
              <a:rPr lang="it-IT" sz="3200" dirty="0" err="1"/>
              <a:t>resources</a:t>
            </a:r>
            <a:r>
              <a:rPr lang="it-IT" sz="3200" dirty="0"/>
              <a:t>.</a:t>
            </a:r>
          </a:p>
          <a:p>
            <a:r>
              <a:rPr lang="it-IT" sz="3200" dirty="0" err="1"/>
              <a:t>Homework</a:t>
            </a:r>
            <a:r>
              <a:rPr lang="it-IT" sz="3200" dirty="0"/>
              <a:t> test a site for BOLA</a:t>
            </a:r>
          </a:p>
          <a:p>
            <a:endParaRPr lang="it-IT" sz="3200" dirty="0"/>
          </a:p>
          <a:p>
            <a:endParaRPr lang="it-IT" sz="3200" dirty="0"/>
          </a:p>
        </p:txBody>
      </p:sp>
      <p:pic>
        <p:nvPicPr>
          <p:cNvPr id="7" name="Graphic 6" descr="Employee Badge">
            <a:extLst>
              <a:ext uri="{FF2B5EF4-FFF2-40B4-BE49-F238E27FC236}">
                <a16:creationId xmlns:a16="http://schemas.microsoft.com/office/drawing/2014/main" id="{87E15102-9B45-9AA7-8C34-561D492A007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1553" y="1770033"/>
            <a:ext cx="4170445" cy="4170445"/>
          </a:xfrm>
          <a:prstGeom prst="rect">
            <a:avLst/>
          </a:prstGeom>
        </p:spPr>
      </p:pic>
    </p:spTree>
    <p:extLst>
      <p:ext uri="{BB962C8B-B14F-4D97-AF65-F5344CB8AC3E}">
        <p14:creationId xmlns:p14="http://schemas.microsoft.com/office/powerpoint/2010/main" val="11954302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38A0BD1-B08D-DF07-9EE9-19AA210A9266}"/>
              </a:ext>
            </a:extLst>
          </p:cNvPr>
          <p:cNvSpPr>
            <a:spLocks noGrp="1"/>
          </p:cNvSpPr>
          <p:nvPr>
            <p:ph type="title"/>
          </p:nvPr>
        </p:nvSpPr>
        <p:spPr>
          <a:xfrm>
            <a:off x="838200" y="365125"/>
            <a:ext cx="10515600" cy="1325563"/>
          </a:xfrm>
        </p:spPr>
        <p:txBody>
          <a:bodyPr>
            <a:normAutofit/>
          </a:bodyPr>
          <a:lstStyle/>
          <a:p>
            <a:r>
              <a:rPr lang="it-IT" sz="5400"/>
              <a:t>Broken User Authentication (BOA)</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26A916B0-85D0-D78D-717E-FB0EA3B53F91}"/>
              </a:ext>
            </a:extLst>
          </p:cNvPr>
          <p:cNvGraphicFramePr>
            <a:graphicFrameLocks noGrp="1"/>
          </p:cNvGraphicFramePr>
          <p:nvPr>
            <p:ph idx="1"/>
            <p:extLst>
              <p:ext uri="{D42A27DB-BD31-4B8C-83A1-F6EECF244321}">
                <p14:modId xmlns:p14="http://schemas.microsoft.com/office/powerpoint/2010/main" val="158302408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5439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4728073-4E97-ABCA-5EB3-929578F54016}"/>
              </a:ext>
            </a:extLst>
          </p:cNvPr>
          <p:cNvSpPr>
            <a:spLocks noGrp="1"/>
          </p:cNvSpPr>
          <p:nvPr>
            <p:ph type="title"/>
          </p:nvPr>
        </p:nvSpPr>
        <p:spPr>
          <a:xfrm>
            <a:off x="1043631" y="809898"/>
            <a:ext cx="10173010" cy="1554480"/>
          </a:xfrm>
        </p:spPr>
        <p:txBody>
          <a:bodyPr anchor="ctr">
            <a:normAutofit/>
          </a:bodyPr>
          <a:lstStyle/>
          <a:p>
            <a:r>
              <a:rPr lang="it-IT" sz="4800" dirty="0"/>
              <a:t>Two </a:t>
            </a:r>
            <a:r>
              <a:rPr lang="it-IT" sz="4800" dirty="0" err="1"/>
              <a:t>remarks</a:t>
            </a:r>
            <a:endParaRPr lang="it-IT"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7733E357-717E-0478-2105-842A43F4865A}"/>
              </a:ext>
            </a:extLst>
          </p:cNvPr>
          <p:cNvGraphicFramePr>
            <a:graphicFrameLocks noGrp="1"/>
          </p:cNvGraphicFramePr>
          <p:nvPr>
            <p:ph idx="1"/>
            <p:extLst>
              <p:ext uri="{D42A27DB-BD31-4B8C-83A1-F6EECF244321}">
                <p14:modId xmlns:p14="http://schemas.microsoft.com/office/powerpoint/2010/main" val="346506502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680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8CC0D0E-766A-23AD-787B-41AFD6B77571}"/>
              </a:ext>
            </a:extLst>
          </p:cNvPr>
          <p:cNvSpPr>
            <a:spLocks noGrp="1"/>
          </p:cNvSpPr>
          <p:nvPr>
            <p:ph type="title"/>
          </p:nvPr>
        </p:nvSpPr>
        <p:spPr>
          <a:xfrm>
            <a:off x="838200" y="365125"/>
            <a:ext cx="10515600" cy="1325563"/>
          </a:xfrm>
        </p:spPr>
        <p:txBody>
          <a:bodyPr>
            <a:normAutofit/>
          </a:bodyPr>
          <a:lstStyle/>
          <a:p>
            <a:r>
              <a:rPr lang="it-IT" sz="5400"/>
              <a:t>Statelessness Risks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CEBD775C-F612-418F-4B57-3498FBA78459}"/>
              </a:ext>
            </a:extLst>
          </p:cNvPr>
          <p:cNvGraphicFramePr>
            <a:graphicFrameLocks noGrp="1"/>
          </p:cNvGraphicFramePr>
          <p:nvPr>
            <p:ph idx="1"/>
            <p:extLst>
              <p:ext uri="{D42A27DB-BD31-4B8C-83A1-F6EECF244321}">
                <p14:modId xmlns:p14="http://schemas.microsoft.com/office/powerpoint/2010/main" val="189178042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9180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63221B0-8A50-07E7-CDA2-D16B8EB24F86}"/>
              </a:ext>
            </a:extLst>
          </p:cNvPr>
          <p:cNvSpPr>
            <a:spLocks noGrp="1"/>
          </p:cNvSpPr>
          <p:nvPr>
            <p:ph type="title"/>
          </p:nvPr>
        </p:nvSpPr>
        <p:spPr>
          <a:xfrm>
            <a:off x="504967" y="675564"/>
            <a:ext cx="3609833" cy="5204085"/>
          </a:xfrm>
        </p:spPr>
        <p:txBody>
          <a:bodyPr>
            <a:normAutofit/>
          </a:bodyPr>
          <a:lstStyle/>
          <a:p>
            <a:r>
              <a:rPr lang="it-IT" dirty="0"/>
              <a:t>Token </a:t>
            </a:r>
            <a:r>
              <a:rPr lang="it-IT" dirty="0" err="1"/>
              <a:t>handling</a:t>
            </a:r>
            <a:r>
              <a:rPr lang="it-IT" dirty="0"/>
              <a:t> risks</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Segnaposto contenuto 2">
            <a:extLst>
              <a:ext uri="{FF2B5EF4-FFF2-40B4-BE49-F238E27FC236}">
                <a16:creationId xmlns:a16="http://schemas.microsoft.com/office/drawing/2014/main" id="{EC78514A-E554-466C-505C-99197D0281B4}"/>
              </a:ext>
            </a:extLst>
          </p:cNvPr>
          <p:cNvGraphicFramePr>
            <a:graphicFrameLocks noGrp="1"/>
          </p:cNvGraphicFramePr>
          <p:nvPr>
            <p:ph idx="1"/>
            <p:extLst>
              <p:ext uri="{D42A27DB-BD31-4B8C-83A1-F6EECF244321}">
                <p14:modId xmlns:p14="http://schemas.microsoft.com/office/powerpoint/2010/main" val="2871344152"/>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6369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9794E55-1685-20CE-220F-FB59EA4F74DD}"/>
              </a:ext>
            </a:extLst>
          </p:cNvPr>
          <p:cNvSpPr>
            <a:spLocks noGrp="1"/>
          </p:cNvSpPr>
          <p:nvPr>
            <p:ph type="title"/>
          </p:nvPr>
        </p:nvSpPr>
        <p:spPr>
          <a:xfrm>
            <a:off x="5297762" y="329184"/>
            <a:ext cx="6251110" cy="1783080"/>
          </a:xfrm>
        </p:spPr>
        <p:txBody>
          <a:bodyPr anchor="b">
            <a:normAutofit/>
          </a:bodyPr>
          <a:lstStyle/>
          <a:p>
            <a:r>
              <a:rPr lang="it-IT" sz="5400" dirty="0" err="1"/>
              <a:t>Registration</a:t>
            </a:r>
            <a:r>
              <a:rPr lang="it-IT" sz="5400" dirty="0"/>
              <a:t> systems risks</a:t>
            </a:r>
          </a:p>
        </p:txBody>
      </p:sp>
      <p:pic>
        <p:nvPicPr>
          <p:cNvPr id="5" name="Picture 4" descr="Padlock on computer motherboard">
            <a:extLst>
              <a:ext uri="{FF2B5EF4-FFF2-40B4-BE49-F238E27FC236}">
                <a16:creationId xmlns:a16="http://schemas.microsoft.com/office/drawing/2014/main" id="{05FB5CC9-FAAC-2E99-B0BA-80078572159B}"/>
              </a:ext>
            </a:extLst>
          </p:cNvPr>
          <p:cNvPicPr>
            <a:picLocks noChangeAspect="1"/>
          </p:cNvPicPr>
          <p:nvPr/>
        </p:nvPicPr>
        <p:blipFill rotWithShape="1">
          <a:blip r:embed="rId2"/>
          <a:srcRect l="15658" r="3901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238A76A6-CE09-1621-0479-1533096BFE19}"/>
              </a:ext>
            </a:extLst>
          </p:cNvPr>
          <p:cNvSpPr>
            <a:spLocks noGrp="1"/>
          </p:cNvSpPr>
          <p:nvPr>
            <p:ph idx="1"/>
          </p:nvPr>
        </p:nvSpPr>
        <p:spPr>
          <a:xfrm>
            <a:off x="5297762" y="2706624"/>
            <a:ext cx="6251110" cy="3483864"/>
          </a:xfrm>
        </p:spPr>
        <p:txBody>
          <a:bodyPr>
            <a:normAutofit/>
          </a:bodyPr>
          <a:lstStyle/>
          <a:p>
            <a:r>
              <a:rPr lang="it-IT" sz="2000" dirty="0"/>
              <a:t>The </a:t>
            </a:r>
            <a:r>
              <a:rPr lang="it-IT" sz="2000" dirty="0" err="1"/>
              <a:t>other</a:t>
            </a:r>
            <a:r>
              <a:rPr lang="it-IT" sz="2000" dirty="0"/>
              <a:t> parts of the authentication </a:t>
            </a:r>
            <a:r>
              <a:rPr lang="it-IT" sz="2000" dirty="0" err="1"/>
              <a:t>processes</a:t>
            </a:r>
            <a:r>
              <a:rPr lang="it-IT" sz="2000" dirty="0"/>
              <a:t> </a:t>
            </a:r>
            <a:r>
              <a:rPr lang="it-IT" sz="2000" dirty="0" err="1"/>
              <a:t>that</a:t>
            </a:r>
            <a:r>
              <a:rPr lang="it-IT" sz="2000" dirty="0"/>
              <a:t> </a:t>
            </a:r>
            <a:r>
              <a:rPr lang="it-IT" sz="2000" dirty="0" err="1"/>
              <a:t>could</a:t>
            </a:r>
            <a:r>
              <a:rPr lang="it-IT" sz="2000" dirty="0"/>
              <a:t> </a:t>
            </a:r>
            <a:r>
              <a:rPr lang="it-IT" sz="2000" dirty="0" err="1"/>
              <a:t>have</a:t>
            </a:r>
            <a:r>
              <a:rPr lang="it-IT" sz="2000" dirty="0"/>
              <a:t> </a:t>
            </a:r>
            <a:r>
              <a:rPr lang="it-IT" sz="2000" dirty="0" err="1"/>
              <a:t>their</a:t>
            </a:r>
            <a:r>
              <a:rPr lang="it-IT" sz="2000" dirty="0"/>
              <a:t> </a:t>
            </a:r>
            <a:r>
              <a:rPr lang="it-IT" sz="2000" dirty="0" err="1"/>
              <a:t>own</a:t>
            </a:r>
            <a:r>
              <a:rPr lang="it-IT" sz="2000" dirty="0"/>
              <a:t> set of </a:t>
            </a:r>
            <a:r>
              <a:rPr lang="it-IT" sz="2000" dirty="0" err="1"/>
              <a:t>vulnerabilities</a:t>
            </a:r>
            <a:r>
              <a:rPr lang="it-IT" sz="2000" dirty="0"/>
              <a:t> include </a:t>
            </a:r>
            <a:r>
              <a:rPr lang="it-IT" sz="2000" dirty="0" err="1"/>
              <a:t>aspects</a:t>
            </a:r>
            <a:r>
              <a:rPr lang="it-IT" sz="2000" dirty="0"/>
              <a:t> of the </a:t>
            </a:r>
            <a:r>
              <a:rPr lang="it-IT" sz="2000" dirty="0" err="1"/>
              <a:t>registration</a:t>
            </a:r>
            <a:r>
              <a:rPr lang="it-IT" sz="2000" dirty="0"/>
              <a:t> system</a:t>
            </a:r>
          </a:p>
          <a:p>
            <a:r>
              <a:rPr lang="it-IT" sz="2000" dirty="0" err="1"/>
              <a:t>Usual</a:t>
            </a:r>
            <a:r>
              <a:rPr lang="it-IT" sz="2000" dirty="0"/>
              <a:t> </a:t>
            </a:r>
            <a:r>
              <a:rPr lang="it-IT" sz="2000" dirty="0" err="1"/>
              <a:t>suspects</a:t>
            </a:r>
            <a:r>
              <a:rPr lang="it-IT" sz="2000" dirty="0"/>
              <a:t> are password reset and multi-</a:t>
            </a:r>
            <a:r>
              <a:rPr lang="it-IT" sz="2000" dirty="0" err="1"/>
              <a:t>factor</a:t>
            </a:r>
            <a:r>
              <a:rPr lang="it-IT" sz="2000" dirty="0"/>
              <a:t> authentication</a:t>
            </a:r>
          </a:p>
          <a:p>
            <a:r>
              <a:rPr lang="it-IT" sz="2000" dirty="0"/>
              <a:t>For </a:t>
            </a:r>
            <a:r>
              <a:rPr lang="it-IT" sz="2000" dirty="0" err="1"/>
              <a:t>example</a:t>
            </a:r>
            <a:r>
              <a:rPr lang="it-IT" sz="2000" dirty="0"/>
              <a:t>, </a:t>
            </a:r>
            <a:r>
              <a:rPr lang="it-IT" sz="2000" dirty="0" err="1"/>
              <a:t>imagine</a:t>
            </a:r>
            <a:r>
              <a:rPr lang="it-IT" sz="2000" dirty="0"/>
              <a:t> a password reset feature </a:t>
            </a:r>
            <a:r>
              <a:rPr lang="it-IT" sz="2000" dirty="0" err="1"/>
              <a:t>requires</a:t>
            </a:r>
            <a:r>
              <a:rPr lang="it-IT" sz="2000" dirty="0"/>
              <a:t> </a:t>
            </a:r>
            <a:r>
              <a:rPr lang="it-IT" sz="2000" dirty="0" err="1"/>
              <a:t>you</a:t>
            </a:r>
            <a:r>
              <a:rPr lang="it-IT" sz="2000" dirty="0"/>
              <a:t> to </a:t>
            </a:r>
            <a:r>
              <a:rPr lang="it-IT" sz="2000" dirty="0" err="1"/>
              <a:t>provide</a:t>
            </a:r>
            <a:r>
              <a:rPr lang="it-IT" sz="2000" dirty="0"/>
              <a:t> an email </a:t>
            </a:r>
            <a:r>
              <a:rPr lang="it-IT" sz="2000" dirty="0" err="1"/>
              <a:t>address</a:t>
            </a:r>
            <a:r>
              <a:rPr lang="it-IT" sz="2000" dirty="0"/>
              <a:t> and a </a:t>
            </a:r>
            <a:r>
              <a:rPr lang="it-IT" sz="2000" dirty="0" err="1"/>
              <a:t>six</a:t>
            </a:r>
            <a:r>
              <a:rPr lang="it-IT" sz="2000" dirty="0"/>
              <a:t>-digit code to reset </a:t>
            </a:r>
            <a:r>
              <a:rPr lang="it-IT" sz="2000" dirty="0" err="1"/>
              <a:t>your</a:t>
            </a:r>
            <a:r>
              <a:rPr lang="it-IT" sz="2000" dirty="0"/>
              <a:t> password. </a:t>
            </a:r>
            <a:r>
              <a:rPr lang="it-IT" sz="2000" dirty="0" err="1"/>
              <a:t>Well</a:t>
            </a:r>
            <a:r>
              <a:rPr lang="it-IT" sz="2000" dirty="0"/>
              <a:t>, </a:t>
            </a:r>
            <a:r>
              <a:rPr lang="it-IT" sz="2000" dirty="0" err="1"/>
              <a:t>if</a:t>
            </a:r>
            <a:r>
              <a:rPr lang="it-IT" sz="2000" dirty="0"/>
              <a:t> the API </a:t>
            </a:r>
            <a:r>
              <a:rPr lang="it-IT" sz="2000" dirty="0" err="1"/>
              <a:t>allowed</a:t>
            </a:r>
            <a:r>
              <a:rPr lang="it-IT" sz="2000" dirty="0"/>
              <a:t> </a:t>
            </a:r>
            <a:r>
              <a:rPr lang="it-IT" sz="2000" dirty="0" err="1"/>
              <a:t>you</a:t>
            </a:r>
            <a:r>
              <a:rPr lang="it-IT" sz="2000" dirty="0"/>
              <a:t> to make </a:t>
            </a:r>
            <a:r>
              <a:rPr lang="it-IT" sz="2000" dirty="0" err="1"/>
              <a:t>as</a:t>
            </a:r>
            <a:r>
              <a:rPr lang="it-IT" sz="2000" dirty="0"/>
              <a:t> </a:t>
            </a:r>
            <a:r>
              <a:rPr lang="it-IT" sz="2000" dirty="0" err="1"/>
              <a:t>many</a:t>
            </a:r>
            <a:r>
              <a:rPr lang="it-IT" sz="2000" dirty="0"/>
              <a:t> </a:t>
            </a:r>
            <a:r>
              <a:rPr lang="it-IT" sz="2000" dirty="0" err="1"/>
              <a:t>requests</a:t>
            </a:r>
            <a:r>
              <a:rPr lang="it-IT" sz="2000" dirty="0"/>
              <a:t> </a:t>
            </a:r>
            <a:r>
              <a:rPr lang="it-IT" sz="2000" dirty="0" err="1"/>
              <a:t>as</a:t>
            </a:r>
            <a:r>
              <a:rPr lang="it-IT" sz="2000" dirty="0"/>
              <a:t> </a:t>
            </a:r>
            <a:r>
              <a:rPr lang="it-IT" sz="2000" dirty="0" err="1"/>
              <a:t>you</a:t>
            </a:r>
            <a:r>
              <a:rPr lang="it-IT" sz="2000" dirty="0"/>
              <a:t> </a:t>
            </a:r>
            <a:r>
              <a:rPr lang="it-IT" sz="2000" dirty="0" err="1"/>
              <a:t>wanted</a:t>
            </a:r>
            <a:r>
              <a:rPr lang="it-IT" sz="2000" dirty="0"/>
              <a:t>, </a:t>
            </a:r>
            <a:r>
              <a:rPr lang="it-IT" sz="2000" dirty="0" err="1"/>
              <a:t>you’d</a:t>
            </a:r>
            <a:r>
              <a:rPr lang="it-IT" sz="2000" dirty="0"/>
              <a:t> </a:t>
            </a:r>
            <a:r>
              <a:rPr lang="it-IT" sz="2000" dirty="0" err="1"/>
              <a:t>only</a:t>
            </a:r>
            <a:r>
              <a:rPr lang="it-IT" sz="2000" dirty="0"/>
              <a:t> </a:t>
            </a:r>
            <a:r>
              <a:rPr lang="it-IT" sz="2000" dirty="0" err="1"/>
              <a:t>have</a:t>
            </a:r>
            <a:r>
              <a:rPr lang="it-IT" sz="2000" dirty="0"/>
              <a:t> to make one </a:t>
            </a:r>
            <a:r>
              <a:rPr lang="it-IT" sz="2000" dirty="0" err="1"/>
              <a:t>million</a:t>
            </a:r>
            <a:r>
              <a:rPr lang="it-IT" sz="2000" dirty="0"/>
              <a:t> </a:t>
            </a:r>
            <a:r>
              <a:rPr lang="it-IT" sz="2000" dirty="0" err="1"/>
              <a:t>requests</a:t>
            </a:r>
            <a:r>
              <a:rPr lang="it-IT" sz="2000" dirty="0"/>
              <a:t> in order to </a:t>
            </a:r>
            <a:r>
              <a:rPr lang="it-IT" sz="2000" dirty="0" err="1"/>
              <a:t>guess</a:t>
            </a:r>
            <a:r>
              <a:rPr lang="it-IT" sz="2000" dirty="0"/>
              <a:t> the code and reset </a:t>
            </a:r>
            <a:r>
              <a:rPr lang="it-IT" sz="2000" dirty="0" err="1"/>
              <a:t>any</a:t>
            </a:r>
            <a:r>
              <a:rPr lang="it-IT" sz="2000" dirty="0"/>
              <a:t> </a:t>
            </a:r>
            <a:r>
              <a:rPr lang="it-IT" sz="2000" dirty="0" err="1"/>
              <a:t>user’s</a:t>
            </a:r>
            <a:r>
              <a:rPr lang="it-IT" sz="2000" dirty="0"/>
              <a:t> password.</a:t>
            </a:r>
          </a:p>
          <a:p>
            <a:endParaRPr lang="it-IT" sz="2000" dirty="0"/>
          </a:p>
        </p:txBody>
      </p:sp>
    </p:spTree>
    <p:extLst>
      <p:ext uri="{BB962C8B-B14F-4D97-AF65-F5344CB8AC3E}">
        <p14:creationId xmlns:p14="http://schemas.microsoft.com/office/powerpoint/2010/main" val="3416478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6523A65-CA0C-2DFC-1D2B-783E0F1B2F4B}"/>
              </a:ext>
            </a:extLst>
          </p:cNvPr>
          <p:cNvSpPr>
            <a:spLocks noGrp="1"/>
          </p:cNvSpPr>
          <p:nvPr>
            <p:ph type="title"/>
          </p:nvPr>
        </p:nvSpPr>
        <p:spPr>
          <a:xfrm>
            <a:off x="6513788" y="365125"/>
            <a:ext cx="4840010" cy="1807305"/>
          </a:xfrm>
        </p:spPr>
        <p:txBody>
          <a:bodyPr>
            <a:normAutofit/>
          </a:bodyPr>
          <a:lstStyle/>
          <a:p>
            <a:r>
              <a:rPr lang="it-IT" dirty="0" err="1"/>
              <a:t>Other</a:t>
            </a:r>
            <a:r>
              <a:rPr lang="it-IT" dirty="0"/>
              <a:t> risks</a:t>
            </a:r>
          </a:p>
        </p:txBody>
      </p:sp>
      <p:pic>
        <p:nvPicPr>
          <p:cNvPr id="5" name="Picture 4" descr="Silver stopwatch">
            <a:extLst>
              <a:ext uri="{FF2B5EF4-FFF2-40B4-BE49-F238E27FC236}">
                <a16:creationId xmlns:a16="http://schemas.microsoft.com/office/drawing/2014/main" id="{A9493245-9923-6055-622C-2A37A8C53F2E}"/>
              </a:ext>
            </a:extLst>
          </p:cNvPr>
          <p:cNvPicPr>
            <a:picLocks noChangeAspect="1"/>
          </p:cNvPicPr>
          <p:nvPr/>
        </p:nvPicPr>
        <p:blipFill rotWithShape="1">
          <a:blip r:embed="rId2"/>
          <a:srcRect l="10289" r="2282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id="{BDDF64B3-6DAE-AA43-B66B-46E9AE83D3E2}"/>
              </a:ext>
            </a:extLst>
          </p:cNvPr>
          <p:cNvSpPr>
            <a:spLocks noGrp="1"/>
          </p:cNvSpPr>
          <p:nvPr>
            <p:ph idx="1"/>
          </p:nvPr>
        </p:nvSpPr>
        <p:spPr>
          <a:xfrm>
            <a:off x="6513788" y="2333297"/>
            <a:ext cx="4840010" cy="3843666"/>
          </a:xfrm>
        </p:spPr>
        <p:txBody>
          <a:bodyPr>
            <a:normAutofit lnSpcReduction="10000"/>
          </a:bodyPr>
          <a:lstStyle/>
          <a:p>
            <a:r>
              <a:rPr lang="it-IT" sz="3200" dirty="0" err="1"/>
              <a:t>Also</a:t>
            </a:r>
            <a:r>
              <a:rPr lang="it-IT" sz="3200" dirty="0"/>
              <a:t> </a:t>
            </a:r>
            <a:r>
              <a:rPr lang="it-IT" sz="3200" dirty="0" err="1"/>
              <a:t>watch</a:t>
            </a:r>
            <a:r>
              <a:rPr lang="it-IT" sz="3200" dirty="0"/>
              <a:t> for the </a:t>
            </a:r>
            <a:r>
              <a:rPr lang="it-IT" sz="3200" dirty="0" err="1"/>
              <a:t>ability</a:t>
            </a:r>
            <a:r>
              <a:rPr lang="it-IT" sz="3200" dirty="0"/>
              <a:t> to access sensitive </a:t>
            </a:r>
            <a:r>
              <a:rPr lang="it-IT" sz="3200" dirty="0" err="1"/>
              <a:t>resources</a:t>
            </a:r>
            <a:r>
              <a:rPr lang="it-IT" sz="3200" dirty="0"/>
              <a:t> </a:t>
            </a:r>
            <a:r>
              <a:rPr lang="it-IT" sz="3200" dirty="0" err="1"/>
              <a:t>without</a:t>
            </a:r>
            <a:r>
              <a:rPr lang="it-IT" sz="3200" dirty="0"/>
              <a:t> </a:t>
            </a:r>
            <a:r>
              <a:rPr lang="it-IT" sz="3200" dirty="0" err="1"/>
              <a:t>being</a:t>
            </a:r>
            <a:r>
              <a:rPr lang="it-IT" sz="3200" dirty="0"/>
              <a:t> </a:t>
            </a:r>
            <a:r>
              <a:rPr lang="it-IT" sz="3200" dirty="0" err="1"/>
              <a:t>authenticated</a:t>
            </a:r>
            <a:r>
              <a:rPr lang="it-IT" sz="3200" dirty="0"/>
              <a:t>; API keys, tokens, and </a:t>
            </a:r>
            <a:r>
              <a:rPr lang="it-IT" sz="3200" dirty="0" err="1"/>
              <a:t>credentials</a:t>
            </a:r>
            <a:r>
              <a:rPr lang="it-IT" sz="3200" dirty="0"/>
              <a:t> </a:t>
            </a:r>
            <a:r>
              <a:rPr lang="it-IT" sz="3200" dirty="0" err="1"/>
              <a:t>used</a:t>
            </a:r>
            <a:r>
              <a:rPr lang="it-IT" sz="3200" dirty="0"/>
              <a:t> in </a:t>
            </a:r>
            <a:r>
              <a:rPr lang="it-IT" sz="3200" dirty="0" err="1"/>
              <a:t>URLs</a:t>
            </a:r>
            <a:r>
              <a:rPr lang="it-IT" sz="3200" dirty="0"/>
              <a:t>; a </a:t>
            </a:r>
            <a:r>
              <a:rPr lang="it-IT" sz="3200" dirty="0" err="1"/>
              <a:t>lack</a:t>
            </a:r>
            <a:r>
              <a:rPr lang="it-IT" sz="3200" dirty="0"/>
              <a:t> of rate-</a:t>
            </a:r>
            <a:r>
              <a:rPr lang="it-IT" sz="3200" dirty="0" err="1"/>
              <a:t>limit</a:t>
            </a:r>
            <a:r>
              <a:rPr lang="it-IT" sz="3200" dirty="0"/>
              <a:t> </a:t>
            </a:r>
            <a:r>
              <a:rPr lang="it-IT" sz="3200" dirty="0" err="1"/>
              <a:t>restrictions</a:t>
            </a:r>
            <a:r>
              <a:rPr lang="it-IT" sz="3200" dirty="0"/>
              <a:t> </a:t>
            </a:r>
            <a:r>
              <a:rPr lang="it-IT" sz="3200" dirty="0" err="1"/>
              <a:t>when</a:t>
            </a:r>
            <a:r>
              <a:rPr lang="it-IT" sz="3200" dirty="0"/>
              <a:t> </a:t>
            </a:r>
            <a:r>
              <a:rPr lang="it-IT" sz="3200" dirty="0" err="1"/>
              <a:t>authenticating</a:t>
            </a:r>
            <a:r>
              <a:rPr lang="it-IT" sz="3200" dirty="0"/>
              <a:t>; and verbose </a:t>
            </a:r>
            <a:r>
              <a:rPr lang="it-IT" sz="3200" dirty="0" err="1"/>
              <a:t>error</a:t>
            </a:r>
            <a:r>
              <a:rPr lang="it-IT" sz="3200" dirty="0"/>
              <a:t> messaging.</a:t>
            </a:r>
          </a:p>
          <a:p>
            <a:pPr marL="0" indent="0">
              <a:buNone/>
            </a:pPr>
            <a:endParaRPr lang="it-IT" sz="2000" dirty="0"/>
          </a:p>
        </p:txBody>
      </p:sp>
    </p:spTree>
    <p:extLst>
      <p:ext uri="{BB962C8B-B14F-4D97-AF65-F5344CB8AC3E}">
        <p14:creationId xmlns:p14="http://schemas.microsoft.com/office/powerpoint/2010/main" val="44433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7" name="Rectangle 16">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BAB66EC-4418-BDA8-66D9-E434CF0F4CE5}"/>
              </a:ext>
            </a:extLst>
          </p:cNvPr>
          <p:cNvSpPr>
            <a:spLocks noGrp="1"/>
          </p:cNvSpPr>
          <p:nvPr>
            <p:ph type="title"/>
          </p:nvPr>
        </p:nvSpPr>
        <p:spPr>
          <a:xfrm>
            <a:off x="1057025" y="922644"/>
            <a:ext cx="5040285" cy="1169585"/>
          </a:xfrm>
        </p:spPr>
        <p:txBody>
          <a:bodyPr vert="horz" lIns="91440" tIns="45720" rIns="91440" bIns="45720" rtlCol="0" anchor="b">
            <a:normAutofit/>
          </a:bodyPr>
          <a:lstStyle/>
          <a:p>
            <a:r>
              <a:rPr lang="en-US" sz="4000"/>
              <a:t>Example</a:t>
            </a:r>
          </a:p>
        </p:txBody>
      </p:sp>
      <p:sp>
        <p:nvSpPr>
          <p:cNvPr id="22" name="Rectangle 21">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a:extLst>
              <a:ext uri="{FF2B5EF4-FFF2-40B4-BE49-F238E27FC236}">
                <a16:creationId xmlns:a16="http://schemas.microsoft.com/office/drawing/2014/main" id="{E7820BD5-2E6C-9708-24A4-541DF7CBB1FF}"/>
              </a:ext>
            </a:extLst>
          </p:cNvPr>
          <p:cNvSpPr txBox="1"/>
          <p:nvPr/>
        </p:nvSpPr>
        <p:spPr>
          <a:xfrm>
            <a:off x="1004451" y="2290797"/>
            <a:ext cx="5040285" cy="363249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200" dirty="0"/>
              <a:t>Code committed to a GitHub repository could reveal a hardcoded admin API key:</a:t>
            </a:r>
          </a:p>
          <a:p>
            <a:pPr>
              <a:lnSpc>
                <a:spcPct val="90000"/>
              </a:lnSpc>
              <a:spcAft>
                <a:spcPts val="600"/>
              </a:spcAft>
            </a:pPr>
            <a:endParaRPr lang="en-US" sz="2000" dirty="0"/>
          </a:p>
        </p:txBody>
      </p:sp>
      <p:pic>
        <p:nvPicPr>
          <p:cNvPr id="4" name="Segnaposto contenuto 3">
            <a:extLst>
              <a:ext uri="{FF2B5EF4-FFF2-40B4-BE49-F238E27FC236}">
                <a16:creationId xmlns:a16="http://schemas.microsoft.com/office/drawing/2014/main" id="{37100393-ABE9-FADA-160C-F8E303D1BF77}"/>
              </a:ext>
            </a:extLst>
          </p:cNvPr>
          <p:cNvPicPr>
            <a:picLocks noGrp="1" noChangeAspect="1"/>
          </p:cNvPicPr>
          <p:nvPr>
            <p:ph idx="1"/>
          </p:nvPr>
        </p:nvPicPr>
        <p:blipFill>
          <a:blip r:embed="rId2"/>
          <a:stretch>
            <a:fillRect/>
          </a:stretch>
        </p:blipFill>
        <p:spPr>
          <a:xfrm>
            <a:off x="6798429" y="2891333"/>
            <a:ext cx="4389120" cy="1075334"/>
          </a:xfrm>
          <a:prstGeom prst="rect">
            <a:avLst/>
          </a:prstGeom>
        </p:spPr>
      </p:pic>
      <p:pic>
        <p:nvPicPr>
          <p:cNvPr id="5" name="Immagine 4">
            <a:extLst>
              <a:ext uri="{FF2B5EF4-FFF2-40B4-BE49-F238E27FC236}">
                <a16:creationId xmlns:a16="http://schemas.microsoft.com/office/drawing/2014/main" id="{0ECCCF4A-77A6-3975-6E07-2832A86D26C2}"/>
              </a:ext>
            </a:extLst>
          </p:cNvPr>
          <p:cNvPicPr>
            <a:picLocks noChangeAspect="1"/>
          </p:cNvPicPr>
          <p:nvPr/>
        </p:nvPicPr>
        <p:blipFill>
          <a:blip r:embed="rId3"/>
          <a:stretch>
            <a:fillRect/>
          </a:stretch>
        </p:blipFill>
        <p:spPr>
          <a:xfrm>
            <a:off x="6798429" y="4131069"/>
            <a:ext cx="4389120" cy="844905"/>
          </a:xfrm>
          <a:prstGeom prst="rect">
            <a:avLst/>
          </a:prstGeom>
        </p:spPr>
      </p:pic>
    </p:spTree>
    <p:extLst>
      <p:ext uri="{BB962C8B-B14F-4D97-AF65-F5344CB8AC3E}">
        <p14:creationId xmlns:p14="http://schemas.microsoft.com/office/powerpoint/2010/main" val="936311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5C492C9-D8A8-D636-D029-AB64E8EAB62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The response</a:t>
            </a:r>
          </a:p>
        </p:txBody>
      </p:sp>
      <p:pic>
        <p:nvPicPr>
          <p:cNvPr id="4" name="Segnaposto contenuto 3">
            <a:extLst>
              <a:ext uri="{FF2B5EF4-FFF2-40B4-BE49-F238E27FC236}">
                <a16:creationId xmlns:a16="http://schemas.microsoft.com/office/drawing/2014/main" id="{8EEC4F89-D3CB-71F2-3713-FDBD3E743B00}"/>
              </a:ext>
            </a:extLst>
          </p:cNvPr>
          <p:cNvPicPr>
            <a:picLocks noGrp="1" noChangeAspect="1"/>
          </p:cNvPicPr>
          <p:nvPr>
            <p:ph idx="1"/>
          </p:nvPr>
        </p:nvPicPr>
        <p:blipFill>
          <a:blip r:embed="rId2"/>
          <a:stretch>
            <a:fillRect/>
          </a:stretch>
        </p:blipFill>
        <p:spPr>
          <a:xfrm>
            <a:off x="4777316" y="715557"/>
            <a:ext cx="6780700" cy="5424557"/>
          </a:xfrm>
          <a:prstGeom prst="rect">
            <a:avLst/>
          </a:prstGeom>
        </p:spPr>
      </p:pic>
    </p:spTree>
    <p:extLst>
      <p:ext uri="{BB962C8B-B14F-4D97-AF65-F5344CB8AC3E}">
        <p14:creationId xmlns:p14="http://schemas.microsoft.com/office/powerpoint/2010/main" val="4269897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stethoscope and computer keyboard">
            <a:extLst>
              <a:ext uri="{FF2B5EF4-FFF2-40B4-BE49-F238E27FC236}">
                <a16:creationId xmlns:a16="http://schemas.microsoft.com/office/drawing/2014/main" id="{934DB51B-F62B-626D-24D6-45897B5D6E98}"/>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1274AB5C-506A-97D3-6E54-C993B12B9E88}"/>
              </a:ext>
            </a:extLst>
          </p:cNvPr>
          <p:cNvSpPr>
            <a:spLocks noGrp="1"/>
          </p:cNvSpPr>
          <p:nvPr>
            <p:ph type="title"/>
          </p:nvPr>
        </p:nvSpPr>
        <p:spPr>
          <a:xfrm>
            <a:off x="838200" y="365125"/>
            <a:ext cx="3822189" cy="1899912"/>
          </a:xfrm>
        </p:spPr>
        <p:txBody>
          <a:bodyPr>
            <a:normAutofit/>
          </a:bodyPr>
          <a:lstStyle/>
          <a:p>
            <a:r>
              <a:rPr lang="it-IT" sz="4000"/>
              <a:t>Information OverExposure</a:t>
            </a:r>
          </a:p>
        </p:txBody>
      </p:sp>
      <p:sp>
        <p:nvSpPr>
          <p:cNvPr id="3" name="Segnaposto contenuto 2">
            <a:extLst>
              <a:ext uri="{FF2B5EF4-FFF2-40B4-BE49-F238E27FC236}">
                <a16:creationId xmlns:a16="http://schemas.microsoft.com/office/drawing/2014/main" id="{555E6EEB-A5EC-4E40-0CA8-CF34FBE76C49}"/>
              </a:ext>
            </a:extLst>
          </p:cNvPr>
          <p:cNvSpPr>
            <a:spLocks noGrp="1"/>
          </p:cNvSpPr>
          <p:nvPr>
            <p:ph idx="1"/>
          </p:nvPr>
        </p:nvSpPr>
        <p:spPr>
          <a:xfrm>
            <a:off x="838200" y="2434201"/>
            <a:ext cx="4625898" cy="3742762"/>
          </a:xfrm>
        </p:spPr>
        <p:txBody>
          <a:bodyPr>
            <a:normAutofit fontScale="92500" lnSpcReduction="20000"/>
          </a:bodyPr>
          <a:lstStyle/>
          <a:p>
            <a:r>
              <a:rPr lang="it-IT" sz="2400" dirty="0"/>
              <a:t>IOE </a:t>
            </a:r>
            <a:r>
              <a:rPr lang="it-IT" sz="2400" dirty="0" err="1"/>
              <a:t>happens</a:t>
            </a:r>
            <a:r>
              <a:rPr lang="it-IT" sz="2400" dirty="0"/>
              <a:t> </a:t>
            </a:r>
            <a:r>
              <a:rPr lang="it-IT" sz="2400" dirty="0" err="1"/>
              <a:t>when</a:t>
            </a:r>
            <a:r>
              <a:rPr lang="it-IT" sz="2400" dirty="0"/>
              <a:t> a service </a:t>
            </a:r>
            <a:r>
              <a:rPr lang="it-IT" sz="2400" dirty="0" err="1"/>
              <a:t>responds</a:t>
            </a:r>
            <a:r>
              <a:rPr lang="it-IT" sz="2400" dirty="0"/>
              <a:t> with more information </a:t>
            </a:r>
            <a:r>
              <a:rPr lang="it-IT" sz="2400" dirty="0" err="1"/>
              <a:t>than</a:t>
            </a:r>
            <a:r>
              <a:rPr lang="it-IT" sz="2400" dirty="0"/>
              <a:t> </a:t>
            </a:r>
            <a:r>
              <a:rPr lang="it-IT" sz="2400" dirty="0" err="1"/>
              <a:t>is</a:t>
            </a:r>
            <a:r>
              <a:rPr lang="it-IT" sz="2400" dirty="0"/>
              <a:t> </a:t>
            </a:r>
            <a:r>
              <a:rPr lang="it-IT" sz="2400" dirty="0" err="1"/>
              <a:t>needed</a:t>
            </a:r>
            <a:r>
              <a:rPr lang="it-IT" sz="2400" dirty="0"/>
              <a:t> to </a:t>
            </a:r>
            <a:r>
              <a:rPr lang="it-IT" sz="2400" dirty="0" err="1"/>
              <a:t>fulfill</a:t>
            </a:r>
            <a:r>
              <a:rPr lang="it-IT" sz="2400" dirty="0"/>
              <a:t> a </a:t>
            </a:r>
            <a:r>
              <a:rPr lang="it-IT" sz="2400" dirty="0" err="1"/>
              <a:t>request</a:t>
            </a:r>
            <a:r>
              <a:rPr lang="it-IT" sz="2400" dirty="0"/>
              <a:t>. </a:t>
            </a:r>
          </a:p>
          <a:p>
            <a:r>
              <a:rPr lang="it-IT" sz="2400" dirty="0" err="1"/>
              <a:t>This</a:t>
            </a:r>
            <a:r>
              <a:rPr lang="it-IT" sz="2400" dirty="0"/>
              <a:t> </a:t>
            </a:r>
            <a:r>
              <a:rPr lang="it-IT" sz="2400" dirty="0" err="1"/>
              <a:t>often</a:t>
            </a:r>
            <a:r>
              <a:rPr lang="it-IT" sz="2400" dirty="0"/>
              <a:t> </a:t>
            </a:r>
            <a:r>
              <a:rPr lang="it-IT" sz="2400" dirty="0" err="1"/>
              <a:t>occurs</a:t>
            </a:r>
            <a:r>
              <a:rPr lang="it-IT" sz="2400" dirty="0"/>
              <a:t> </a:t>
            </a:r>
            <a:r>
              <a:rPr lang="it-IT" sz="2400" dirty="0" err="1"/>
              <a:t>when</a:t>
            </a:r>
            <a:r>
              <a:rPr lang="it-IT" sz="2400" dirty="0"/>
              <a:t> the provider </a:t>
            </a:r>
            <a:r>
              <a:rPr lang="it-IT" sz="2400" dirty="0" err="1"/>
              <a:t>expects</a:t>
            </a:r>
            <a:r>
              <a:rPr lang="it-IT" sz="2400" dirty="0"/>
              <a:t> the API consumer to filter </a:t>
            </a:r>
            <a:r>
              <a:rPr lang="it-IT" sz="2400" dirty="0" err="1"/>
              <a:t>results</a:t>
            </a:r>
            <a:endParaRPr lang="it-IT" sz="2400" dirty="0"/>
          </a:p>
          <a:p>
            <a:pPr lvl="1"/>
            <a:r>
              <a:rPr lang="it-IT" dirty="0" err="1"/>
              <a:t>when</a:t>
            </a:r>
            <a:r>
              <a:rPr lang="it-IT" dirty="0"/>
              <a:t> a consumer </a:t>
            </a:r>
            <a:r>
              <a:rPr lang="it-IT" dirty="0" err="1"/>
              <a:t>requests</a:t>
            </a:r>
            <a:r>
              <a:rPr lang="it-IT" dirty="0"/>
              <a:t> </a:t>
            </a:r>
            <a:r>
              <a:rPr lang="it-IT" dirty="0" err="1"/>
              <a:t>specific</a:t>
            </a:r>
            <a:r>
              <a:rPr lang="it-IT" dirty="0"/>
              <a:t> information, the provider </a:t>
            </a:r>
            <a:r>
              <a:rPr lang="it-IT" dirty="0" err="1"/>
              <a:t>might</a:t>
            </a:r>
            <a:r>
              <a:rPr lang="it-IT" dirty="0"/>
              <a:t> </a:t>
            </a:r>
            <a:r>
              <a:rPr lang="it-IT" dirty="0" err="1"/>
              <a:t>respond</a:t>
            </a:r>
            <a:r>
              <a:rPr lang="it-IT" dirty="0"/>
              <a:t> with </a:t>
            </a:r>
            <a:r>
              <a:rPr lang="it-IT" dirty="0" err="1"/>
              <a:t>all</a:t>
            </a:r>
            <a:r>
              <a:rPr lang="it-IT" dirty="0"/>
              <a:t> sorts of information, </a:t>
            </a:r>
            <a:r>
              <a:rPr lang="it-IT" dirty="0" err="1"/>
              <a:t>assuming</a:t>
            </a:r>
            <a:r>
              <a:rPr lang="it-IT" dirty="0"/>
              <a:t> the consumer </a:t>
            </a:r>
            <a:r>
              <a:rPr lang="it-IT" dirty="0" err="1"/>
              <a:t>will</a:t>
            </a:r>
            <a:r>
              <a:rPr lang="it-IT" dirty="0"/>
              <a:t> </a:t>
            </a:r>
            <a:r>
              <a:rPr lang="it-IT" dirty="0" err="1"/>
              <a:t>then</a:t>
            </a:r>
            <a:r>
              <a:rPr lang="it-IT" dirty="0"/>
              <a:t> </a:t>
            </a:r>
            <a:r>
              <a:rPr lang="it-IT" dirty="0" err="1"/>
              <a:t>remove</a:t>
            </a:r>
            <a:r>
              <a:rPr lang="it-IT" dirty="0"/>
              <a:t> </a:t>
            </a:r>
            <a:r>
              <a:rPr lang="it-IT" dirty="0" err="1"/>
              <a:t>any</a:t>
            </a:r>
            <a:r>
              <a:rPr lang="it-IT" dirty="0"/>
              <a:t> data </a:t>
            </a:r>
            <a:r>
              <a:rPr lang="it-IT" dirty="0" err="1"/>
              <a:t>they</a:t>
            </a:r>
            <a:r>
              <a:rPr lang="it-IT" dirty="0"/>
              <a:t> </a:t>
            </a:r>
            <a:r>
              <a:rPr lang="it-IT" dirty="0" err="1"/>
              <a:t>don’t</a:t>
            </a:r>
            <a:r>
              <a:rPr lang="it-IT" dirty="0"/>
              <a:t> </a:t>
            </a:r>
            <a:r>
              <a:rPr lang="it-IT" dirty="0" err="1"/>
              <a:t>need</a:t>
            </a:r>
            <a:r>
              <a:rPr lang="it-IT" dirty="0"/>
              <a:t> from the </a:t>
            </a:r>
            <a:r>
              <a:rPr lang="it-IT" dirty="0" err="1"/>
              <a:t>response</a:t>
            </a:r>
            <a:r>
              <a:rPr lang="it-IT" dirty="0"/>
              <a:t>.</a:t>
            </a:r>
          </a:p>
          <a:p>
            <a:endParaRPr lang="it-IT" sz="1700" dirty="0"/>
          </a:p>
        </p:txBody>
      </p:sp>
    </p:spTree>
    <p:extLst>
      <p:ext uri="{BB962C8B-B14F-4D97-AF65-F5344CB8AC3E}">
        <p14:creationId xmlns:p14="http://schemas.microsoft.com/office/powerpoint/2010/main" val="246637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8661F60C-2924-1035-04D1-2E22662A587C}"/>
              </a:ext>
            </a:extLst>
          </p:cNvPr>
          <p:cNvPicPr>
            <a:picLocks noChangeAspect="1"/>
          </p:cNvPicPr>
          <p:nvPr/>
        </p:nvPicPr>
        <p:blipFill>
          <a:blip r:embed="rId2"/>
          <a:stretch>
            <a:fillRect/>
          </a:stretch>
        </p:blipFill>
        <p:spPr>
          <a:xfrm>
            <a:off x="6090177" y="2311826"/>
            <a:ext cx="5459413" cy="4348163"/>
          </a:xfrm>
          <a:prstGeom prst="rect">
            <a:avLst/>
          </a:prstGeom>
        </p:spPr>
      </p:pic>
      <p:pic>
        <p:nvPicPr>
          <p:cNvPr id="4" name="Segnaposto contenuto 3">
            <a:extLst>
              <a:ext uri="{FF2B5EF4-FFF2-40B4-BE49-F238E27FC236}">
                <a16:creationId xmlns:a16="http://schemas.microsoft.com/office/drawing/2014/main" id="{71E402C3-E512-15DD-FF0D-3BC9840BD025}"/>
              </a:ext>
            </a:extLst>
          </p:cNvPr>
          <p:cNvPicPr>
            <a:picLocks noGrp="1" noChangeAspect="1"/>
          </p:cNvPicPr>
          <p:nvPr>
            <p:ph idx="1"/>
          </p:nvPr>
        </p:nvPicPr>
        <p:blipFill>
          <a:blip r:embed="rId3"/>
          <a:stretch>
            <a:fillRect/>
          </a:stretch>
        </p:blipFill>
        <p:spPr>
          <a:xfrm>
            <a:off x="6110958" y="1052977"/>
            <a:ext cx="5459413" cy="812800"/>
          </a:xfrm>
          <a:prstGeom prst="rect">
            <a:avLst/>
          </a:prstGeom>
        </p:spPr>
      </p:pic>
      <p:sp>
        <p:nvSpPr>
          <p:cNvPr id="2" name="Titolo 1">
            <a:extLst>
              <a:ext uri="{FF2B5EF4-FFF2-40B4-BE49-F238E27FC236}">
                <a16:creationId xmlns:a16="http://schemas.microsoft.com/office/drawing/2014/main" id="{6FC8EBFD-3E4A-73AA-5177-17B569B799C2}"/>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a:solidFill>
                  <a:srgbClr val="FFFFFF"/>
                </a:solidFill>
                <a:latin typeface="+mj-lt"/>
                <a:ea typeface="+mj-ea"/>
                <a:cs typeface="+mj-cs"/>
              </a:rPr>
              <a:t>IOE at work</a:t>
            </a:r>
          </a:p>
        </p:txBody>
      </p:sp>
    </p:spTree>
    <p:extLst>
      <p:ext uri="{BB962C8B-B14F-4D97-AF65-F5344CB8AC3E}">
        <p14:creationId xmlns:p14="http://schemas.microsoft.com/office/powerpoint/2010/main" val="1976893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545EB6C-3C44-BF05-5921-181F2F0B59AD}"/>
              </a:ext>
            </a:extLst>
          </p:cNvPr>
          <p:cNvSpPr>
            <a:spLocks noGrp="1"/>
          </p:cNvSpPr>
          <p:nvPr>
            <p:ph type="title"/>
          </p:nvPr>
        </p:nvSpPr>
        <p:spPr>
          <a:xfrm>
            <a:off x="635000" y="640823"/>
            <a:ext cx="3418659" cy="5583148"/>
          </a:xfrm>
        </p:spPr>
        <p:txBody>
          <a:bodyPr anchor="ctr">
            <a:normAutofit/>
          </a:bodyPr>
          <a:lstStyle/>
          <a:p>
            <a:r>
              <a:rPr lang="it-IT" sz="5400"/>
              <a:t>Remarks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FFF05964-AD8C-C7F6-5FE4-5517FE229AF7}"/>
              </a:ext>
            </a:extLst>
          </p:cNvPr>
          <p:cNvGraphicFramePr>
            <a:graphicFrameLocks noGrp="1"/>
          </p:cNvGraphicFramePr>
          <p:nvPr>
            <p:ph idx="1"/>
            <p:extLst>
              <p:ext uri="{D42A27DB-BD31-4B8C-83A1-F6EECF244321}">
                <p14:modId xmlns:p14="http://schemas.microsoft.com/office/powerpoint/2010/main" val="214101564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2475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AA745FC-C266-27ED-FA9D-83B6EF0E413A}"/>
              </a:ext>
            </a:extLst>
          </p:cNvPr>
          <p:cNvSpPr>
            <a:spLocks noGrp="1"/>
          </p:cNvSpPr>
          <p:nvPr>
            <p:ph type="title"/>
          </p:nvPr>
        </p:nvSpPr>
        <p:spPr>
          <a:xfrm>
            <a:off x="640080" y="325369"/>
            <a:ext cx="4368602" cy="1956841"/>
          </a:xfrm>
        </p:spPr>
        <p:txBody>
          <a:bodyPr anchor="b">
            <a:normAutofit/>
          </a:bodyPr>
          <a:lstStyle/>
          <a:p>
            <a:r>
              <a:rPr lang="it-IT" sz="4600"/>
              <a:t>Denial of Service and Rate Limiting</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BDC253F-BBAA-0A43-FEA4-95368A0B7219}"/>
              </a:ext>
            </a:extLst>
          </p:cNvPr>
          <p:cNvSpPr>
            <a:spLocks noGrp="1"/>
          </p:cNvSpPr>
          <p:nvPr>
            <p:ph idx="1"/>
          </p:nvPr>
        </p:nvSpPr>
        <p:spPr>
          <a:xfrm>
            <a:off x="640080" y="2872899"/>
            <a:ext cx="4243589" cy="3320668"/>
          </a:xfrm>
        </p:spPr>
        <p:txBody>
          <a:bodyPr>
            <a:normAutofit/>
          </a:bodyPr>
          <a:lstStyle/>
          <a:p>
            <a:r>
              <a:rPr lang="it-IT" sz="2000" dirty="0" err="1"/>
              <a:t>Without</a:t>
            </a:r>
            <a:r>
              <a:rPr lang="it-IT" sz="2000" dirty="0"/>
              <a:t> </a:t>
            </a:r>
            <a:r>
              <a:rPr lang="it-IT" sz="2000" dirty="0" err="1"/>
              <a:t>limiting</a:t>
            </a:r>
            <a:r>
              <a:rPr lang="it-IT" sz="2000" dirty="0"/>
              <a:t> the </a:t>
            </a:r>
            <a:r>
              <a:rPr lang="it-IT" sz="2000" dirty="0" err="1"/>
              <a:t>number</a:t>
            </a:r>
            <a:r>
              <a:rPr lang="it-IT" sz="2000" dirty="0"/>
              <a:t> of </a:t>
            </a:r>
            <a:r>
              <a:rPr lang="it-IT" sz="2000" dirty="0" err="1"/>
              <a:t>requests</a:t>
            </a:r>
            <a:r>
              <a:rPr lang="it-IT" sz="2000" dirty="0"/>
              <a:t> consumers can make, an API </a:t>
            </a:r>
            <a:r>
              <a:rPr lang="it-IT" sz="2000" dirty="0" err="1"/>
              <a:t>provider’s</a:t>
            </a:r>
            <a:r>
              <a:rPr lang="it-IT" sz="2000" dirty="0"/>
              <a:t> </a:t>
            </a:r>
            <a:r>
              <a:rPr lang="it-IT" sz="2000" dirty="0" err="1"/>
              <a:t>infrastructure</a:t>
            </a:r>
            <a:r>
              <a:rPr lang="it-IT" sz="2000" dirty="0"/>
              <a:t> </a:t>
            </a:r>
            <a:r>
              <a:rPr lang="it-IT" sz="2000" dirty="0" err="1"/>
              <a:t>could</a:t>
            </a:r>
            <a:r>
              <a:rPr lang="it-IT" sz="2000" dirty="0"/>
              <a:t> be </a:t>
            </a:r>
            <a:r>
              <a:rPr lang="it-IT" sz="2000" dirty="0" err="1"/>
              <a:t>overwhelmed</a:t>
            </a:r>
            <a:r>
              <a:rPr lang="it-IT" sz="2000" dirty="0"/>
              <a:t> by the </a:t>
            </a:r>
            <a:r>
              <a:rPr lang="it-IT" sz="2000" dirty="0" err="1"/>
              <a:t>requests</a:t>
            </a:r>
            <a:r>
              <a:rPr lang="it-IT" sz="2000" dirty="0"/>
              <a:t>. </a:t>
            </a:r>
          </a:p>
          <a:p>
            <a:r>
              <a:rPr lang="it-IT" sz="2000" dirty="0"/>
              <a:t>Too </a:t>
            </a:r>
            <a:r>
              <a:rPr lang="it-IT" sz="2000" dirty="0" err="1"/>
              <a:t>many</a:t>
            </a:r>
            <a:r>
              <a:rPr lang="it-IT" sz="2000" dirty="0"/>
              <a:t> </a:t>
            </a:r>
            <a:r>
              <a:rPr lang="it-IT" sz="2000" dirty="0" err="1"/>
              <a:t>requests</a:t>
            </a:r>
            <a:r>
              <a:rPr lang="it-IT" sz="2000" dirty="0"/>
              <a:t> </a:t>
            </a:r>
            <a:r>
              <a:rPr lang="it-IT" sz="2000" dirty="0" err="1"/>
              <a:t>without</a:t>
            </a:r>
            <a:r>
              <a:rPr lang="it-IT" sz="2000" dirty="0"/>
              <a:t> </a:t>
            </a:r>
            <a:r>
              <a:rPr lang="it-IT" sz="2000" dirty="0" err="1"/>
              <a:t>enough</a:t>
            </a:r>
            <a:r>
              <a:rPr lang="it-IT" sz="2000" dirty="0"/>
              <a:t> </a:t>
            </a:r>
            <a:r>
              <a:rPr lang="it-IT" sz="2000" dirty="0" err="1"/>
              <a:t>resources</a:t>
            </a:r>
            <a:r>
              <a:rPr lang="it-IT" sz="2000" dirty="0"/>
              <a:t> </a:t>
            </a:r>
            <a:r>
              <a:rPr lang="it-IT" sz="2000" dirty="0" err="1"/>
              <a:t>will</a:t>
            </a:r>
            <a:r>
              <a:rPr lang="it-IT" sz="2000" dirty="0"/>
              <a:t> lead to the </a:t>
            </a:r>
            <a:r>
              <a:rPr lang="it-IT" sz="2000" dirty="0" err="1"/>
              <a:t>provider’s</a:t>
            </a:r>
            <a:r>
              <a:rPr lang="it-IT" sz="2000" dirty="0"/>
              <a:t> systems </a:t>
            </a:r>
            <a:r>
              <a:rPr lang="it-IT" sz="2000" dirty="0" err="1"/>
              <a:t>crashing</a:t>
            </a:r>
            <a:r>
              <a:rPr lang="it-IT" sz="2000" dirty="0"/>
              <a:t> and </a:t>
            </a:r>
            <a:r>
              <a:rPr lang="it-IT" sz="2000" dirty="0" err="1"/>
              <a:t>becoming</a:t>
            </a:r>
            <a:r>
              <a:rPr lang="it-IT" sz="2000" dirty="0"/>
              <a:t> </a:t>
            </a:r>
            <a:r>
              <a:rPr lang="it-IT" sz="2000" dirty="0" err="1"/>
              <a:t>unavailable</a:t>
            </a:r>
            <a:endParaRPr lang="it-IT" sz="2000" dirty="0"/>
          </a:p>
          <a:p>
            <a:r>
              <a:rPr lang="it-IT" sz="2000" dirty="0"/>
              <a:t> </a:t>
            </a:r>
            <a:r>
              <a:rPr lang="it-IT" sz="2000" dirty="0" err="1"/>
              <a:t>denial</a:t>
            </a:r>
            <a:r>
              <a:rPr lang="it-IT" sz="2000" dirty="0"/>
              <a:t> of service (</a:t>
            </a:r>
            <a:r>
              <a:rPr lang="it-IT" sz="2000" dirty="0" err="1"/>
              <a:t>DoS</a:t>
            </a:r>
            <a:r>
              <a:rPr lang="it-IT" sz="2000" dirty="0"/>
              <a:t>) state.</a:t>
            </a:r>
          </a:p>
          <a:p>
            <a:endParaRPr lang="it-IT" sz="2000" dirty="0"/>
          </a:p>
        </p:txBody>
      </p:sp>
      <p:pic>
        <p:nvPicPr>
          <p:cNvPr id="5" name="Picture 4" descr="Stock exchange numbers">
            <a:extLst>
              <a:ext uri="{FF2B5EF4-FFF2-40B4-BE49-F238E27FC236}">
                <a16:creationId xmlns:a16="http://schemas.microsoft.com/office/drawing/2014/main" id="{63F62447-CE3C-5137-A444-23844448B3FF}"/>
              </a:ext>
            </a:extLst>
          </p:cNvPr>
          <p:cNvPicPr>
            <a:picLocks noChangeAspect="1"/>
          </p:cNvPicPr>
          <p:nvPr/>
        </p:nvPicPr>
        <p:blipFill rotWithShape="1">
          <a:blip r:embed="rId2"/>
          <a:srcRect l="17264" r="1578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405391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BC17F07-8099-7721-F848-43F3132007FF}"/>
              </a:ext>
            </a:extLst>
          </p:cNvPr>
          <p:cNvSpPr>
            <a:spLocks noGrp="1"/>
          </p:cNvSpPr>
          <p:nvPr>
            <p:ph type="title"/>
          </p:nvPr>
        </p:nvSpPr>
        <p:spPr>
          <a:xfrm>
            <a:off x="4553733" y="548464"/>
            <a:ext cx="6798541" cy="1675623"/>
          </a:xfrm>
        </p:spPr>
        <p:txBody>
          <a:bodyPr anchor="b">
            <a:normAutofit/>
          </a:bodyPr>
          <a:lstStyle/>
          <a:p>
            <a:r>
              <a:rPr lang="it-IT" sz="4000"/>
              <a:t>Testing rate limiting</a:t>
            </a:r>
          </a:p>
        </p:txBody>
      </p:sp>
      <p:pic>
        <p:nvPicPr>
          <p:cNvPr id="5" name="Picture 4" descr="Graph on document with pen">
            <a:extLst>
              <a:ext uri="{FF2B5EF4-FFF2-40B4-BE49-F238E27FC236}">
                <a16:creationId xmlns:a16="http://schemas.microsoft.com/office/drawing/2014/main" id="{CA0392BA-80B8-33B7-8299-F54DBE7F076F}"/>
              </a:ext>
            </a:extLst>
          </p:cNvPr>
          <p:cNvPicPr>
            <a:picLocks noChangeAspect="1"/>
          </p:cNvPicPr>
          <p:nvPr/>
        </p:nvPicPr>
        <p:blipFill rotWithShape="1">
          <a:blip r:embed="rId2"/>
          <a:srcRect l="36438" r="22716" b="-1"/>
          <a:stretch/>
        </p:blipFill>
        <p:spPr>
          <a:xfrm>
            <a:off x="1" y="10"/>
            <a:ext cx="4196496" cy="6857990"/>
          </a:xfrm>
          <a:prstGeom prst="rect">
            <a:avLst/>
          </a:prstGeom>
          <a:effectLst/>
        </p:spPr>
      </p:pic>
      <p:sp>
        <p:nvSpPr>
          <p:cNvPr id="3" name="Segnaposto contenuto 2">
            <a:extLst>
              <a:ext uri="{FF2B5EF4-FFF2-40B4-BE49-F238E27FC236}">
                <a16:creationId xmlns:a16="http://schemas.microsoft.com/office/drawing/2014/main" id="{B9B64ECA-9991-0E72-0E7F-695FD936BED5}"/>
              </a:ext>
            </a:extLst>
          </p:cNvPr>
          <p:cNvSpPr>
            <a:spLocks noGrp="1"/>
          </p:cNvSpPr>
          <p:nvPr>
            <p:ph idx="1"/>
          </p:nvPr>
        </p:nvSpPr>
        <p:spPr>
          <a:xfrm>
            <a:off x="4553734" y="2409830"/>
            <a:ext cx="6798539" cy="3705217"/>
          </a:xfrm>
        </p:spPr>
        <p:txBody>
          <a:bodyPr>
            <a:normAutofit/>
          </a:bodyPr>
          <a:lstStyle/>
          <a:p>
            <a:r>
              <a:rPr lang="it-IT" sz="2000" dirty="0" err="1"/>
              <a:t>When</a:t>
            </a:r>
            <a:r>
              <a:rPr lang="it-IT" sz="2000" dirty="0"/>
              <a:t> testing an API </a:t>
            </a:r>
            <a:r>
              <a:rPr lang="it-IT" sz="2000" dirty="0" err="1"/>
              <a:t>that</a:t>
            </a:r>
            <a:r>
              <a:rPr lang="it-IT" sz="2000" dirty="0"/>
              <a:t> </a:t>
            </a:r>
            <a:r>
              <a:rPr lang="it-IT" sz="2000" dirty="0" err="1"/>
              <a:t>is</a:t>
            </a:r>
            <a:r>
              <a:rPr lang="it-IT" sz="2000" dirty="0"/>
              <a:t> </a:t>
            </a:r>
            <a:r>
              <a:rPr lang="it-IT" sz="2000" dirty="0" err="1"/>
              <a:t>supposed</a:t>
            </a:r>
            <a:r>
              <a:rPr lang="it-IT" sz="2000" dirty="0"/>
              <a:t> to </a:t>
            </a:r>
            <a:r>
              <a:rPr lang="it-IT" sz="2000" dirty="0" err="1"/>
              <a:t>have</a:t>
            </a:r>
            <a:r>
              <a:rPr lang="it-IT" sz="2000" dirty="0"/>
              <a:t> rate </a:t>
            </a:r>
            <a:r>
              <a:rPr lang="it-IT" sz="2000" dirty="0" err="1"/>
              <a:t>limiting</a:t>
            </a:r>
            <a:r>
              <a:rPr lang="it-IT" sz="2000" dirty="0"/>
              <a:t>, the first </a:t>
            </a:r>
            <a:r>
              <a:rPr lang="it-IT" sz="2000" dirty="0" err="1"/>
              <a:t>thing</a:t>
            </a:r>
            <a:r>
              <a:rPr lang="it-IT" sz="2000" dirty="0"/>
              <a:t> </a:t>
            </a:r>
            <a:r>
              <a:rPr lang="it-IT" sz="2000" dirty="0" err="1"/>
              <a:t>you</a:t>
            </a:r>
            <a:r>
              <a:rPr lang="it-IT" sz="2000" dirty="0"/>
              <a:t> </a:t>
            </a:r>
            <a:r>
              <a:rPr lang="it-IT" sz="2000" dirty="0" err="1"/>
              <a:t>should</a:t>
            </a:r>
            <a:r>
              <a:rPr lang="it-IT" sz="2000" dirty="0"/>
              <a:t> check </a:t>
            </a:r>
            <a:r>
              <a:rPr lang="it-IT" sz="2000" dirty="0" err="1"/>
              <a:t>is</a:t>
            </a:r>
            <a:r>
              <a:rPr lang="it-IT" sz="2000" dirty="0"/>
              <a:t> </a:t>
            </a:r>
            <a:r>
              <a:rPr lang="it-IT" sz="2000" dirty="0" err="1"/>
              <a:t>that</a:t>
            </a:r>
            <a:r>
              <a:rPr lang="it-IT" sz="2000" dirty="0"/>
              <a:t> rate </a:t>
            </a:r>
            <a:r>
              <a:rPr lang="it-IT" sz="2000" dirty="0" err="1"/>
              <a:t>limiting</a:t>
            </a:r>
            <a:r>
              <a:rPr lang="it-IT" sz="2000" dirty="0"/>
              <a:t> works, and </a:t>
            </a:r>
            <a:r>
              <a:rPr lang="it-IT" sz="2000" dirty="0" err="1"/>
              <a:t>you</a:t>
            </a:r>
            <a:r>
              <a:rPr lang="it-IT" sz="2000" dirty="0"/>
              <a:t> can do so by </a:t>
            </a:r>
            <a:r>
              <a:rPr lang="it-IT" sz="2000" dirty="0" err="1"/>
              <a:t>sending</a:t>
            </a:r>
            <a:r>
              <a:rPr lang="it-IT" sz="2000" dirty="0"/>
              <a:t> a barrage of </a:t>
            </a:r>
            <a:r>
              <a:rPr lang="it-IT" sz="2000" dirty="0" err="1"/>
              <a:t>requests</a:t>
            </a:r>
            <a:r>
              <a:rPr lang="it-IT" sz="2000" dirty="0"/>
              <a:t> to the API.</a:t>
            </a:r>
          </a:p>
          <a:p>
            <a:r>
              <a:rPr lang="it-IT" sz="2000" dirty="0"/>
              <a:t> </a:t>
            </a:r>
            <a:r>
              <a:rPr lang="it-IT" sz="2000" dirty="0" err="1"/>
              <a:t>If</a:t>
            </a:r>
            <a:r>
              <a:rPr lang="it-IT" sz="2000" dirty="0"/>
              <a:t> rate </a:t>
            </a:r>
            <a:r>
              <a:rPr lang="it-IT" sz="2000" dirty="0" err="1"/>
              <a:t>limiting</a:t>
            </a:r>
            <a:r>
              <a:rPr lang="it-IT" sz="2000" dirty="0"/>
              <a:t> </a:t>
            </a:r>
            <a:r>
              <a:rPr lang="it-IT" sz="2000" dirty="0" err="1"/>
              <a:t>is</a:t>
            </a:r>
            <a:r>
              <a:rPr lang="it-IT" sz="2000" dirty="0"/>
              <a:t> </a:t>
            </a:r>
            <a:r>
              <a:rPr lang="it-IT" sz="2000" dirty="0" err="1"/>
              <a:t>functioning</a:t>
            </a:r>
            <a:r>
              <a:rPr lang="it-IT" sz="2000" dirty="0"/>
              <a:t>, </a:t>
            </a:r>
            <a:r>
              <a:rPr lang="it-IT" sz="2000" dirty="0" err="1"/>
              <a:t>you</a:t>
            </a:r>
            <a:r>
              <a:rPr lang="it-IT" sz="2000" dirty="0"/>
              <a:t> </a:t>
            </a:r>
            <a:r>
              <a:rPr lang="it-IT" sz="2000" dirty="0" err="1"/>
              <a:t>should</a:t>
            </a:r>
            <a:r>
              <a:rPr lang="it-IT" sz="2000" dirty="0"/>
              <a:t> </a:t>
            </a:r>
            <a:r>
              <a:rPr lang="it-IT" sz="2000" dirty="0" err="1"/>
              <a:t>receive</a:t>
            </a:r>
            <a:r>
              <a:rPr lang="it-IT" sz="2000" dirty="0"/>
              <a:t> some sort of </a:t>
            </a:r>
            <a:r>
              <a:rPr lang="it-IT" sz="2000" dirty="0" err="1"/>
              <a:t>response</a:t>
            </a:r>
            <a:r>
              <a:rPr lang="it-IT" sz="2000" dirty="0"/>
              <a:t> </a:t>
            </a:r>
            <a:r>
              <a:rPr lang="it-IT" sz="2000" dirty="0" err="1"/>
              <a:t>informing</a:t>
            </a:r>
            <a:r>
              <a:rPr lang="it-IT" sz="2000" dirty="0"/>
              <a:t> </a:t>
            </a:r>
            <a:r>
              <a:rPr lang="it-IT" sz="2000" dirty="0" err="1"/>
              <a:t>you</a:t>
            </a:r>
            <a:r>
              <a:rPr lang="it-IT" sz="2000" dirty="0"/>
              <a:t> </a:t>
            </a:r>
            <a:r>
              <a:rPr lang="it-IT" sz="2000" dirty="0" err="1"/>
              <a:t>that</a:t>
            </a:r>
            <a:r>
              <a:rPr lang="it-IT" sz="2000" dirty="0"/>
              <a:t> </a:t>
            </a:r>
            <a:r>
              <a:rPr lang="it-IT" sz="2000" dirty="0" err="1"/>
              <a:t>you’re</a:t>
            </a:r>
            <a:r>
              <a:rPr lang="it-IT" sz="2000" dirty="0"/>
              <a:t> no </a:t>
            </a:r>
            <a:r>
              <a:rPr lang="it-IT" sz="2000" dirty="0" err="1"/>
              <a:t>longer</a:t>
            </a:r>
            <a:r>
              <a:rPr lang="it-IT" sz="2000" dirty="0"/>
              <a:t> </a:t>
            </a:r>
            <a:r>
              <a:rPr lang="it-IT" sz="2000" dirty="0" err="1"/>
              <a:t>able</a:t>
            </a:r>
            <a:r>
              <a:rPr lang="it-IT" sz="2000" dirty="0"/>
              <a:t> to make </a:t>
            </a:r>
            <a:r>
              <a:rPr lang="it-IT" sz="2000" dirty="0" err="1"/>
              <a:t>additional</a:t>
            </a:r>
            <a:r>
              <a:rPr lang="it-IT" sz="2000" dirty="0"/>
              <a:t> </a:t>
            </a:r>
            <a:r>
              <a:rPr lang="it-IT" sz="2000" dirty="0" err="1"/>
              <a:t>requests</a:t>
            </a:r>
            <a:r>
              <a:rPr lang="it-IT" sz="2000" dirty="0"/>
              <a:t>, </a:t>
            </a:r>
            <a:r>
              <a:rPr lang="it-IT" sz="2000" dirty="0" err="1"/>
              <a:t>usually</a:t>
            </a:r>
            <a:r>
              <a:rPr lang="it-IT" sz="2000" dirty="0"/>
              <a:t> in the </a:t>
            </a:r>
            <a:r>
              <a:rPr lang="it-IT" sz="2000" dirty="0" err="1"/>
              <a:t>form</a:t>
            </a:r>
            <a:r>
              <a:rPr lang="it-IT" sz="2000" dirty="0"/>
              <a:t> of an HTTP 429 status code.</a:t>
            </a:r>
          </a:p>
          <a:p>
            <a:r>
              <a:rPr lang="it-IT" sz="2000" dirty="0" err="1"/>
              <a:t>Homework</a:t>
            </a:r>
            <a:r>
              <a:rPr lang="it-IT" sz="2000" dirty="0"/>
              <a:t>: test an API of </a:t>
            </a:r>
            <a:r>
              <a:rPr lang="it-IT" sz="2000" dirty="0" err="1"/>
              <a:t>your</a:t>
            </a:r>
            <a:r>
              <a:rPr lang="it-IT" sz="2000" dirty="0"/>
              <a:t> </a:t>
            </a:r>
            <a:r>
              <a:rPr lang="it-IT" sz="2000" dirty="0" err="1"/>
              <a:t>choice</a:t>
            </a:r>
            <a:r>
              <a:rPr lang="it-IT" sz="2000" dirty="0"/>
              <a:t> and show the </a:t>
            </a:r>
            <a:r>
              <a:rPr lang="it-IT" sz="2000" dirty="0" err="1"/>
              <a:t>results</a:t>
            </a:r>
            <a:endParaRPr lang="it-IT" sz="2000" dirty="0"/>
          </a:p>
        </p:txBody>
      </p:sp>
    </p:spTree>
    <p:extLst>
      <p:ext uri="{BB962C8B-B14F-4D97-AF65-F5344CB8AC3E}">
        <p14:creationId xmlns:p14="http://schemas.microsoft.com/office/powerpoint/2010/main" val="1447841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2C34515-B1C8-699C-6350-07B18A72D989}"/>
              </a:ext>
            </a:extLst>
          </p:cNvPr>
          <p:cNvSpPr>
            <a:spLocks noGrp="1"/>
          </p:cNvSpPr>
          <p:nvPr>
            <p:ph type="title"/>
          </p:nvPr>
        </p:nvSpPr>
        <p:spPr>
          <a:xfrm>
            <a:off x="4553733" y="548464"/>
            <a:ext cx="6798541" cy="1675623"/>
          </a:xfrm>
        </p:spPr>
        <p:txBody>
          <a:bodyPr anchor="b">
            <a:normAutofit/>
          </a:bodyPr>
          <a:lstStyle/>
          <a:p>
            <a:r>
              <a:rPr lang="it-IT" sz="3700"/>
              <a:t>Broken function level authorization (BFLA)</a:t>
            </a:r>
            <a:br>
              <a:rPr lang="it-IT" sz="3700"/>
            </a:br>
            <a:endParaRPr lang="it-IT" sz="3700"/>
          </a:p>
        </p:txBody>
      </p:sp>
      <p:pic>
        <p:nvPicPr>
          <p:cNvPr id="5" name="Picture 4" descr="One in a crowd">
            <a:extLst>
              <a:ext uri="{FF2B5EF4-FFF2-40B4-BE49-F238E27FC236}">
                <a16:creationId xmlns:a16="http://schemas.microsoft.com/office/drawing/2014/main" id="{E0BD0215-B1AD-2CCA-3A23-E90B97B70D78}"/>
              </a:ext>
            </a:extLst>
          </p:cNvPr>
          <p:cNvPicPr>
            <a:picLocks noChangeAspect="1"/>
          </p:cNvPicPr>
          <p:nvPr/>
        </p:nvPicPr>
        <p:blipFill rotWithShape="1">
          <a:blip r:embed="rId2"/>
          <a:srcRect l="31148" r="22958"/>
          <a:stretch/>
        </p:blipFill>
        <p:spPr>
          <a:xfrm>
            <a:off x="1" y="10"/>
            <a:ext cx="4196496" cy="6857990"/>
          </a:xfrm>
          <a:prstGeom prst="rect">
            <a:avLst/>
          </a:prstGeom>
          <a:effectLst/>
        </p:spPr>
      </p:pic>
      <p:sp>
        <p:nvSpPr>
          <p:cNvPr id="3" name="Segnaposto contenuto 2">
            <a:extLst>
              <a:ext uri="{FF2B5EF4-FFF2-40B4-BE49-F238E27FC236}">
                <a16:creationId xmlns:a16="http://schemas.microsoft.com/office/drawing/2014/main" id="{12C37BE8-1038-480D-F20B-116687625E7E}"/>
              </a:ext>
            </a:extLst>
          </p:cNvPr>
          <p:cNvSpPr>
            <a:spLocks noGrp="1"/>
          </p:cNvSpPr>
          <p:nvPr>
            <p:ph idx="1"/>
          </p:nvPr>
        </p:nvSpPr>
        <p:spPr>
          <a:xfrm>
            <a:off x="4596235" y="2224087"/>
            <a:ext cx="6798540" cy="4330852"/>
          </a:xfrm>
        </p:spPr>
        <p:txBody>
          <a:bodyPr>
            <a:normAutofit/>
          </a:bodyPr>
          <a:lstStyle/>
          <a:p>
            <a:r>
              <a:rPr lang="it-IT" dirty="0" err="1"/>
              <a:t>Vulnerability</a:t>
            </a:r>
            <a:r>
              <a:rPr lang="it-IT" dirty="0"/>
              <a:t> </a:t>
            </a:r>
            <a:r>
              <a:rPr lang="it-IT" dirty="0" err="1"/>
              <a:t>where</a:t>
            </a:r>
            <a:r>
              <a:rPr lang="it-IT" dirty="0"/>
              <a:t> a user of one </a:t>
            </a:r>
            <a:r>
              <a:rPr lang="it-IT" dirty="0" err="1"/>
              <a:t>role</a:t>
            </a:r>
            <a:r>
              <a:rPr lang="it-IT" dirty="0"/>
              <a:t> or group </a:t>
            </a:r>
            <a:r>
              <a:rPr lang="it-IT" dirty="0" err="1"/>
              <a:t>is</a:t>
            </a:r>
            <a:r>
              <a:rPr lang="it-IT" dirty="0"/>
              <a:t> </a:t>
            </a:r>
            <a:r>
              <a:rPr lang="it-IT" dirty="0" err="1"/>
              <a:t>able</a:t>
            </a:r>
            <a:r>
              <a:rPr lang="it-IT" dirty="0"/>
              <a:t> to access the API </a:t>
            </a:r>
            <a:r>
              <a:rPr lang="it-IT" dirty="0" err="1"/>
              <a:t>functionality</a:t>
            </a:r>
            <a:r>
              <a:rPr lang="it-IT" dirty="0"/>
              <a:t> of </a:t>
            </a:r>
            <a:r>
              <a:rPr lang="it-IT" dirty="0" err="1"/>
              <a:t>another</a:t>
            </a:r>
            <a:r>
              <a:rPr lang="it-IT" dirty="0"/>
              <a:t> </a:t>
            </a:r>
            <a:r>
              <a:rPr lang="it-IT" dirty="0" err="1"/>
              <a:t>role</a:t>
            </a:r>
            <a:r>
              <a:rPr lang="it-IT" dirty="0"/>
              <a:t> or group. </a:t>
            </a:r>
          </a:p>
          <a:p>
            <a:r>
              <a:rPr lang="it-IT" dirty="0"/>
              <a:t>API providers </a:t>
            </a:r>
            <a:r>
              <a:rPr lang="it-IT" dirty="0" err="1"/>
              <a:t>will</a:t>
            </a:r>
            <a:r>
              <a:rPr lang="it-IT" dirty="0"/>
              <a:t> </a:t>
            </a:r>
            <a:r>
              <a:rPr lang="it-IT" dirty="0" err="1"/>
              <a:t>often</a:t>
            </a:r>
            <a:r>
              <a:rPr lang="it-IT" dirty="0"/>
              <a:t> </a:t>
            </a:r>
            <a:r>
              <a:rPr lang="it-IT" dirty="0" err="1"/>
              <a:t>have</a:t>
            </a:r>
            <a:r>
              <a:rPr lang="it-IT" dirty="0"/>
              <a:t> </a:t>
            </a:r>
            <a:r>
              <a:rPr lang="it-IT" dirty="0" err="1"/>
              <a:t>different</a:t>
            </a:r>
            <a:r>
              <a:rPr lang="it-IT" dirty="0"/>
              <a:t> </a:t>
            </a:r>
            <a:r>
              <a:rPr lang="it-IT" dirty="0" err="1"/>
              <a:t>roles</a:t>
            </a:r>
            <a:r>
              <a:rPr lang="it-IT" dirty="0"/>
              <a:t> for </a:t>
            </a:r>
            <a:r>
              <a:rPr lang="it-IT" dirty="0" err="1"/>
              <a:t>different</a:t>
            </a:r>
            <a:r>
              <a:rPr lang="it-IT" dirty="0"/>
              <a:t> </a:t>
            </a:r>
            <a:r>
              <a:rPr lang="it-IT" dirty="0" err="1"/>
              <a:t>types</a:t>
            </a:r>
            <a:r>
              <a:rPr lang="it-IT" dirty="0"/>
              <a:t> of accounts, </a:t>
            </a:r>
            <a:r>
              <a:rPr lang="it-IT" dirty="0" err="1"/>
              <a:t>such</a:t>
            </a:r>
            <a:r>
              <a:rPr lang="it-IT" dirty="0"/>
              <a:t> </a:t>
            </a:r>
            <a:r>
              <a:rPr lang="it-IT" dirty="0" err="1"/>
              <a:t>as</a:t>
            </a:r>
            <a:r>
              <a:rPr lang="it-IT" dirty="0"/>
              <a:t> public users, </a:t>
            </a:r>
            <a:r>
              <a:rPr lang="it-IT" dirty="0" err="1"/>
              <a:t>merchants</a:t>
            </a:r>
            <a:r>
              <a:rPr lang="it-IT" dirty="0"/>
              <a:t>, partners, </a:t>
            </a:r>
            <a:r>
              <a:rPr lang="it-IT" dirty="0" err="1"/>
              <a:t>administrators</a:t>
            </a:r>
            <a:r>
              <a:rPr lang="it-IT" dirty="0"/>
              <a:t>, etc. </a:t>
            </a:r>
          </a:p>
          <a:p>
            <a:r>
              <a:rPr lang="it-IT" dirty="0"/>
              <a:t>A BFLA </a:t>
            </a:r>
            <a:r>
              <a:rPr lang="it-IT" dirty="0" err="1"/>
              <a:t>is</a:t>
            </a:r>
            <a:r>
              <a:rPr lang="it-IT" dirty="0"/>
              <a:t> </a:t>
            </a:r>
            <a:r>
              <a:rPr lang="it-IT" dirty="0" err="1"/>
              <a:t>present</a:t>
            </a:r>
            <a:r>
              <a:rPr lang="it-IT" dirty="0"/>
              <a:t> </a:t>
            </a:r>
            <a:r>
              <a:rPr lang="it-IT" dirty="0" err="1"/>
              <a:t>if</a:t>
            </a:r>
            <a:r>
              <a:rPr lang="it-IT" dirty="0"/>
              <a:t> </a:t>
            </a:r>
            <a:r>
              <a:rPr lang="it-IT" dirty="0" err="1"/>
              <a:t>you</a:t>
            </a:r>
            <a:r>
              <a:rPr lang="it-IT" dirty="0"/>
              <a:t> are </a:t>
            </a:r>
            <a:r>
              <a:rPr lang="it-IT" dirty="0" err="1"/>
              <a:t>able</a:t>
            </a:r>
            <a:r>
              <a:rPr lang="it-IT" dirty="0"/>
              <a:t> to use the </a:t>
            </a:r>
            <a:r>
              <a:rPr lang="it-IT" dirty="0" err="1"/>
              <a:t>functionality</a:t>
            </a:r>
            <a:r>
              <a:rPr lang="it-IT" dirty="0"/>
              <a:t> of </a:t>
            </a:r>
            <a:r>
              <a:rPr lang="it-IT" dirty="0" err="1"/>
              <a:t>another</a:t>
            </a:r>
            <a:r>
              <a:rPr lang="it-IT" dirty="0"/>
              <a:t> </a:t>
            </a:r>
            <a:r>
              <a:rPr lang="it-IT" dirty="0" err="1"/>
              <a:t>privilege</a:t>
            </a:r>
            <a:r>
              <a:rPr lang="it-IT" dirty="0"/>
              <a:t> </a:t>
            </a:r>
            <a:r>
              <a:rPr lang="it-IT" dirty="0" err="1"/>
              <a:t>level</a:t>
            </a:r>
            <a:r>
              <a:rPr lang="it-IT" dirty="0"/>
              <a:t> or group.</a:t>
            </a:r>
          </a:p>
          <a:p>
            <a:endParaRPr lang="it-IT" sz="2000" dirty="0"/>
          </a:p>
        </p:txBody>
      </p:sp>
    </p:spTree>
    <p:extLst>
      <p:ext uri="{BB962C8B-B14F-4D97-AF65-F5344CB8AC3E}">
        <p14:creationId xmlns:p14="http://schemas.microsoft.com/office/powerpoint/2010/main" val="632480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2DD7938-B761-6AF3-1FEB-7CB593C1C875}"/>
              </a:ext>
            </a:extLst>
          </p:cNvPr>
          <p:cNvSpPr>
            <a:spLocks noGrp="1"/>
          </p:cNvSpPr>
          <p:nvPr>
            <p:ph type="title"/>
          </p:nvPr>
        </p:nvSpPr>
        <p:spPr>
          <a:xfrm>
            <a:off x="841248" y="548640"/>
            <a:ext cx="3600860" cy="5431536"/>
          </a:xfrm>
        </p:spPr>
        <p:txBody>
          <a:bodyPr>
            <a:normAutofit/>
          </a:bodyPr>
          <a:lstStyle/>
          <a:p>
            <a:r>
              <a:rPr lang="it-IT" sz="5400"/>
              <a:t>BOLA and BFLA</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F1CDCFC6-E92D-8D07-ECFA-254E71A11A76}"/>
              </a:ext>
            </a:extLst>
          </p:cNvPr>
          <p:cNvSpPr>
            <a:spLocks noGrp="1"/>
          </p:cNvSpPr>
          <p:nvPr>
            <p:ph idx="1"/>
          </p:nvPr>
        </p:nvSpPr>
        <p:spPr>
          <a:xfrm>
            <a:off x="5126418" y="552091"/>
            <a:ext cx="6224335" cy="5431536"/>
          </a:xfrm>
        </p:spPr>
        <p:txBody>
          <a:bodyPr anchor="ctr">
            <a:normAutofit/>
          </a:bodyPr>
          <a:lstStyle/>
          <a:p>
            <a:r>
              <a:rPr lang="it-IT" sz="2200"/>
              <a:t>FBFLA is BOLA on actions rather than on resources</a:t>
            </a:r>
          </a:p>
          <a:p>
            <a:r>
              <a:rPr lang="it-IT" sz="2200"/>
              <a:t>For example, consider a vulnerable banking API. </a:t>
            </a:r>
          </a:p>
          <a:p>
            <a:r>
              <a:rPr lang="it-IT" sz="2200"/>
              <a:t>When a BOLA vulnerability is present in the API, you might be able to access the information of other accounts, such as payment histories, usernames, email addresses, and account numbers.</a:t>
            </a:r>
          </a:p>
          <a:p>
            <a:r>
              <a:rPr lang="it-IT" sz="2200"/>
              <a:t> If a BFLA vulnerability is present, you might be able to transfer money and actually update the account information. </a:t>
            </a:r>
          </a:p>
          <a:p>
            <a:r>
              <a:rPr lang="it-IT" sz="2200" b="1"/>
              <a:t>BOLA is about unauthorized access, whereas BFLA is about unauthorized actions</a:t>
            </a:r>
          </a:p>
        </p:txBody>
      </p:sp>
    </p:spTree>
    <p:extLst>
      <p:ext uri="{BB962C8B-B14F-4D97-AF65-F5344CB8AC3E}">
        <p14:creationId xmlns:p14="http://schemas.microsoft.com/office/powerpoint/2010/main" val="3891910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4E74333-14A1-B9BE-9F85-B831AF539FE2}"/>
              </a:ext>
            </a:extLst>
          </p:cNvPr>
          <p:cNvSpPr>
            <a:spLocks noGrp="1"/>
          </p:cNvSpPr>
          <p:nvPr>
            <p:ph type="title"/>
          </p:nvPr>
        </p:nvSpPr>
        <p:spPr>
          <a:xfrm>
            <a:off x="841248" y="548640"/>
            <a:ext cx="3600860" cy="5431536"/>
          </a:xfrm>
        </p:spPr>
        <p:txBody>
          <a:bodyPr>
            <a:normAutofit/>
          </a:bodyPr>
          <a:lstStyle/>
          <a:p>
            <a:r>
              <a:rPr lang="it-IT" sz="5400" dirty="0"/>
              <a:t>No Access control via </a:t>
            </a:r>
            <a:r>
              <a:rPr lang="it-IT" sz="5400" dirty="0" err="1"/>
              <a:t>different</a:t>
            </a:r>
            <a:r>
              <a:rPr lang="it-IT" sz="5400" dirty="0"/>
              <a:t> </a:t>
            </a:r>
            <a:r>
              <a:rPr lang="it-IT" sz="5400" dirty="0" err="1"/>
              <a:t>URLs</a:t>
            </a:r>
            <a:endParaRPr lang="it-IT" sz="5400" dirty="0"/>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94B87AD-D4BD-9B20-3E97-39B60423ACCF}"/>
              </a:ext>
            </a:extLst>
          </p:cNvPr>
          <p:cNvSpPr>
            <a:spLocks noGrp="1"/>
          </p:cNvSpPr>
          <p:nvPr>
            <p:ph idx="1"/>
          </p:nvPr>
        </p:nvSpPr>
        <p:spPr>
          <a:xfrm>
            <a:off x="5126418" y="552090"/>
            <a:ext cx="7062534" cy="6305909"/>
          </a:xfrm>
        </p:spPr>
        <p:txBody>
          <a:bodyPr anchor="ctr">
            <a:normAutofit/>
          </a:bodyPr>
          <a:lstStyle/>
          <a:p>
            <a:r>
              <a:rPr lang="it-IT" sz="3200" dirty="0" err="1"/>
              <a:t>If</a:t>
            </a:r>
            <a:r>
              <a:rPr lang="it-IT" sz="3200" dirty="0"/>
              <a:t> an API </a:t>
            </a:r>
            <a:r>
              <a:rPr lang="it-IT" sz="3200" dirty="0" err="1"/>
              <a:t>has</a:t>
            </a:r>
            <a:r>
              <a:rPr lang="it-IT" sz="3200" dirty="0"/>
              <a:t> </a:t>
            </a:r>
            <a:r>
              <a:rPr lang="it-IT" sz="3200" dirty="0" err="1"/>
              <a:t>different</a:t>
            </a:r>
            <a:r>
              <a:rPr lang="it-IT" sz="3200" dirty="0"/>
              <a:t> </a:t>
            </a:r>
            <a:r>
              <a:rPr lang="it-IT" sz="3200" dirty="0" err="1"/>
              <a:t>privilege</a:t>
            </a:r>
            <a:r>
              <a:rPr lang="it-IT" sz="3200" dirty="0"/>
              <a:t> </a:t>
            </a:r>
            <a:r>
              <a:rPr lang="it-IT" sz="3200" dirty="0" err="1"/>
              <a:t>levels</a:t>
            </a:r>
            <a:r>
              <a:rPr lang="it-IT" sz="3200" dirty="0"/>
              <a:t> or </a:t>
            </a:r>
            <a:r>
              <a:rPr lang="it-IT" sz="3200" dirty="0" err="1"/>
              <a:t>roles</a:t>
            </a:r>
            <a:r>
              <a:rPr lang="it-IT" sz="3200" dirty="0"/>
              <a:t>, </a:t>
            </a:r>
            <a:r>
              <a:rPr lang="it-IT" sz="3200" dirty="0" err="1"/>
              <a:t>it</a:t>
            </a:r>
            <a:r>
              <a:rPr lang="it-IT" sz="3200" dirty="0"/>
              <a:t> </a:t>
            </a:r>
            <a:r>
              <a:rPr lang="it-IT" sz="3200" dirty="0" err="1"/>
              <a:t>may</a:t>
            </a:r>
            <a:r>
              <a:rPr lang="it-IT" sz="3200" dirty="0"/>
              <a:t> use </a:t>
            </a:r>
            <a:r>
              <a:rPr lang="it-IT" sz="3200" dirty="0" err="1"/>
              <a:t>different</a:t>
            </a:r>
            <a:r>
              <a:rPr lang="it-IT" sz="3200" dirty="0"/>
              <a:t> endpoints to </a:t>
            </a:r>
            <a:r>
              <a:rPr lang="it-IT" sz="3200" dirty="0" err="1"/>
              <a:t>perform</a:t>
            </a:r>
            <a:r>
              <a:rPr lang="it-IT" sz="3200" dirty="0"/>
              <a:t> </a:t>
            </a:r>
            <a:r>
              <a:rPr lang="it-IT" sz="3200" dirty="0" err="1"/>
              <a:t>privileged</a:t>
            </a:r>
            <a:r>
              <a:rPr lang="it-IT" sz="3200" dirty="0"/>
              <a:t> actions. </a:t>
            </a:r>
          </a:p>
          <a:p>
            <a:r>
              <a:rPr lang="it-IT" sz="3200" dirty="0"/>
              <a:t>For </a:t>
            </a:r>
            <a:r>
              <a:rPr lang="it-IT" sz="3200" dirty="0" err="1"/>
              <a:t>example</a:t>
            </a:r>
            <a:r>
              <a:rPr lang="it-IT" sz="3200" dirty="0"/>
              <a:t>, a bank </a:t>
            </a:r>
            <a:r>
              <a:rPr lang="it-IT" sz="3200" dirty="0" err="1"/>
              <a:t>may</a:t>
            </a:r>
            <a:r>
              <a:rPr lang="it-IT" sz="3200" dirty="0"/>
              <a:t> use the /{user}/account/balance endpoint for a user </a:t>
            </a:r>
            <a:r>
              <a:rPr lang="it-IT" sz="3200" dirty="0" err="1"/>
              <a:t>wishing</a:t>
            </a:r>
            <a:r>
              <a:rPr lang="it-IT" sz="3200" dirty="0"/>
              <a:t> to access </a:t>
            </a:r>
            <a:r>
              <a:rPr lang="it-IT" sz="3200" dirty="0" err="1"/>
              <a:t>their</a:t>
            </a:r>
            <a:r>
              <a:rPr lang="it-IT" sz="3200" dirty="0"/>
              <a:t> account information and the /admin/account/{user} endpoint for an </a:t>
            </a:r>
            <a:r>
              <a:rPr lang="it-IT" sz="3200" dirty="0" err="1"/>
              <a:t>administrator</a:t>
            </a:r>
            <a:r>
              <a:rPr lang="it-IT" sz="3200" dirty="0"/>
              <a:t> </a:t>
            </a:r>
            <a:r>
              <a:rPr lang="it-IT" sz="3200" dirty="0" err="1"/>
              <a:t>wishing</a:t>
            </a:r>
            <a:r>
              <a:rPr lang="it-IT" sz="3200" dirty="0"/>
              <a:t> to access user account information.</a:t>
            </a:r>
          </a:p>
          <a:p>
            <a:r>
              <a:rPr lang="it-IT" sz="3200" dirty="0" err="1"/>
              <a:t>Vulnerabilities</a:t>
            </a:r>
            <a:r>
              <a:rPr lang="it-IT" sz="3200" dirty="0"/>
              <a:t> of authentication (e.g. keys)  </a:t>
            </a:r>
            <a:r>
              <a:rPr lang="it-IT" sz="3200" dirty="0" err="1"/>
              <a:t>become</a:t>
            </a:r>
            <a:r>
              <a:rPr lang="it-IT" sz="3200" dirty="0"/>
              <a:t> </a:t>
            </a:r>
            <a:r>
              <a:rPr lang="it-IT" sz="3200" dirty="0" err="1"/>
              <a:t>vulberabilities</a:t>
            </a:r>
            <a:r>
              <a:rPr lang="it-IT" sz="3200" dirty="0"/>
              <a:t> of </a:t>
            </a:r>
            <a:r>
              <a:rPr lang="it-IT" sz="3200" dirty="0" err="1"/>
              <a:t>authorization</a:t>
            </a:r>
            <a:endParaRPr lang="it-IT" sz="3200" dirty="0"/>
          </a:p>
          <a:p>
            <a:endParaRPr lang="it-IT" sz="2200" dirty="0"/>
          </a:p>
        </p:txBody>
      </p:sp>
    </p:spTree>
    <p:extLst>
      <p:ext uri="{BB962C8B-B14F-4D97-AF65-F5344CB8AC3E}">
        <p14:creationId xmlns:p14="http://schemas.microsoft.com/office/powerpoint/2010/main" val="4060426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p view of cubes connected with black lines">
            <a:extLst>
              <a:ext uri="{FF2B5EF4-FFF2-40B4-BE49-F238E27FC236}">
                <a16:creationId xmlns:a16="http://schemas.microsoft.com/office/drawing/2014/main" id="{CEF99204-38E4-45FC-6FCC-68C2918D03ED}"/>
              </a:ext>
            </a:extLst>
          </p:cNvPr>
          <p:cNvPicPr>
            <a:picLocks noChangeAspect="1"/>
          </p:cNvPicPr>
          <p:nvPr/>
        </p:nvPicPr>
        <p:blipFill rotWithShape="1">
          <a:blip r:embed="rId2"/>
          <a:srcRect t="4950" b="486"/>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D2EF9FF7-6724-A847-EC26-7774059E9FF2}"/>
              </a:ext>
            </a:extLst>
          </p:cNvPr>
          <p:cNvSpPr>
            <a:spLocks noGrp="1"/>
          </p:cNvSpPr>
          <p:nvPr>
            <p:ph type="title"/>
          </p:nvPr>
        </p:nvSpPr>
        <p:spPr>
          <a:xfrm>
            <a:off x="838200" y="365125"/>
            <a:ext cx="3822189" cy="1899912"/>
          </a:xfrm>
        </p:spPr>
        <p:txBody>
          <a:bodyPr>
            <a:normAutofit/>
          </a:bodyPr>
          <a:lstStyle/>
          <a:p>
            <a:r>
              <a:rPr lang="it-IT" sz="4000"/>
              <a:t>Verbs problem</a:t>
            </a:r>
          </a:p>
        </p:txBody>
      </p:sp>
      <p:sp>
        <p:nvSpPr>
          <p:cNvPr id="3" name="Segnaposto contenuto 2">
            <a:extLst>
              <a:ext uri="{FF2B5EF4-FFF2-40B4-BE49-F238E27FC236}">
                <a16:creationId xmlns:a16="http://schemas.microsoft.com/office/drawing/2014/main" id="{FAE2BCC0-D178-82FE-F328-058CB7977265}"/>
              </a:ext>
            </a:extLst>
          </p:cNvPr>
          <p:cNvSpPr>
            <a:spLocks noGrp="1"/>
          </p:cNvSpPr>
          <p:nvPr>
            <p:ph idx="1"/>
          </p:nvPr>
        </p:nvSpPr>
        <p:spPr>
          <a:xfrm>
            <a:off x="838200" y="2434201"/>
            <a:ext cx="3822189" cy="3742762"/>
          </a:xfrm>
        </p:spPr>
        <p:txBody>
          <a:bodyPr>
            <a:normAutofit/>
          </a:bodyPr>
          <a:lstStyle/>
          <a:p>
            <a:r>
              <a:rPr lang="it-IT" sz="1900" dirty="0" err="1"/>
              <a:t>APIs</a:t>
            </a:r>
            <a:r>
              <a:rPr lang="it-IT" sz="1900" dirty="0"/>
              <a:t> </a:t>
            </a:r>
            <a:r>
              <a:rPr lang="it-IT" sz="1900" dirty="0" err="1"/>
              <a:t>won’t</a:t>
            </a:r>
            <a:r>
              <a:rPr lang="it-IT" sz="1900" dirty="0"/>
              <a:t> </a:t>
            </a:r>
            <a:r>
              <a:rPr lang="it-IT" sz="1900" dirty="0" err="1"/>
              <a:t>always</a:t>
            </a:r>
            <a:r>
              <a:rPr lang="it-IT" sz="1900" dirty="0"/>
              <a:t> use </a:t>
            </a:r>
            <a:r>
              <a:rPr lang="it-IT" sz="1900" dirty="0" err="1"/>
              <a:t>administrative</a:t>
            </a:r>
            <a:r>
              <a:rPr lang="it-IT" sz="1900" dirty="0"/>
              <a:t> endpoints for </a:t>
            </a:r>
            <a:r>
              <a:rPr lang="it-IT" sz="1900" dirty="0" err="1"/>
              <a:t>administrative</a:t>
            </a:r>
            <a:r>
              <a:rPr lang="it-IT" sz="1900" dirty="0"/>
              <a:t> </a:t>
            </a:r>
            <a:r>
              <a:rPr lang="it-IT" sz="1900" dirty="0" err="1"/>
              <a:t>functionality</a:t>
            </a:r>
            <a:r>
              <a:rPr lang="it-IT" sz="1900" dirty="0"/>
              <a:t>.</a:t>
            </a:r>
          </a:p>
          <a:p>
            <a:r>
              <a:rPr lang="it-IT" sz="1900" dirty="0"/>
              <a:t> </a:t>
            </a:r>
            <a:r>
              <a:rPr lang="it-IT" sz="1900" dirty="0" err="1"/>
              <a:t>Instead</a:t>
            </a:r>
            <a:r>
              <a:rPr lang="it-IT" sz="1900" dirty="0"/>
              <a:t>, the </a:t>
            </a:r>
            <a:r>
              <a:rPr lang="it-IT" sz="1900" dirty="0" err="1"/>
              <a:t>functionality</a:t>
            </a:r>
            <a:r>
              <a:rPr lang="it-IT" sz="1900" dirty="0"/>
              <a:t> </a:t>
            </a:r>
            <a:r>
              <a:rPr lang="it-IT" sz="1900" dirty="0" err="1"/>
              <a:t>could</a:t>
            </a:r>
            <a:r>
              <a:rPr lang="it-IT" sz="1900" dirty="0"/>
              <a:t> be </a:t>
            </a:r>
            <a:r>
              <a:rPr lang="it-IT" sz="1900" dirty="0" err="1"/>
              <a:t>based</a:t>
            </a:r>
            <a:r>
              <a:rPr lang="it-IT" sz="1900" dirty="0"/>
              <a:t> on HTTP </a:t>
            </a:r>
            <a:r>
              <a:rPr lang="it-IT" sz="1900" dirty="0" err="1"/>
              <a:t>request</a:t>
            </a:r>
            <a:r>
              <a:rPr lang="it-IT" sz="1900" dirty="0"/>
              <a:t> </a:t>
            </a:r>
            <a:r>
              <a:rPr lang="it-IT" sz="1900" dirty="0" err="1"/>
              <a:t>methods</a:t>
            </a:r>
            <a:r>
              <a:rPr lang="it-IT" sz="1900" dirty="0"/>
              <a:t> GET, POST, PUT, and DELETE. </a:t>
            </a:r>
          </a:p>
          <a:p>
            <a:r>
              <a:rPr lang="it-IT" sz="1900" dirty="0" err="1"/>
              <a:t>If</a:t>
            </a:r>
            <a:r>
              <a:rPr lang="it-IT" sz="1900" dirty="0"/>
              <a:t> a provider </a:t>
            </a:r>
            <a:r>
              <a:rPr lang="it-IT" sz="1900" dirty="0" err="1"/>
              <a:t>doesn’t</a:t>
            </a:r>
            <a:r>
              <a:rPr lang="it-IT" sz="1900" dirty="0"/>
              <a:t> </a:t>
            </a:r>
            <a:r>
              <a:rPr lang="it-IT" sz="1900" dirty="0" err="1"/>
              <a:t>restrict</a:t>
            </a:r>
            <a:r>
              <a:rPr lang="it-IT" sz="1900" dirty="0"/>
              <a:t> the HTTP </a:t>
            </a:r>
            <a:r>
              <a:rPr lang="it-IT" sz="1900" dirty="0" err="1"/>
              <a:t>methods</a:t>
            </a:r>
            <a:r>
              <a:rPr lang="it-IT" sz="1900" dirty="0"/>
              <a:t> a consumer can use, </a:t>
            </a:r>
            <a:r>
              <a:rPr lang="it-IT" sz="1900" dirty="0" err="1"/>
              <a:t>simply</a:t>
            </a:r>
            <a:r>
              <a:rPr lang="it-IT" sz="1900" dirty="0"/>
              <a:t> making an </a:t>
            </a:r>
            <a:r>
              <a:rPr lang="it-IT" sz="1900" dirty="0" err="1"/>
              <a:t>unauthorized</a:t>
            </a:r>
            <a:r>
              <a:rPr lang="it-IT" sz="1900" dirty="0"/>
              <a:t> </a:t>
            </a:r>
            <a:r>
              <a:rPr lang="it-IT" sz="1900" dirty="0" err="1"/>
              <a:t>request</a:t>
            </a:r>
            <a:r>
              <a:rPr lang="it-IT" sz="1900" dirty="0"/>
              <a:t> with a </a:t>
            </a:r>
            <a:r>
              <a:rPr lang="it-IT" sz="1900" dirty="0" err="1"/>
              <a:t>different</a:t>
            </a:r>
            <a:r>
              <a:rPr lang="it-IT" sz="1900" dirty="0"/>
              <a:t> </a:t>
            </a:r>
            <a:r>
              <a:rPr lang="it-IT" sz="1900" dirty="0" err="1"/>
              <a:t>method</a:t>
            </a:r>
            <a:r>
              <a:rPr lang="it-IT" sz="1900" dirty="0"/>
              <a:t> </a:t>
            </a:r>
            <a:r>
              <a:rPr lang="it-IT" sz="1900" dirty="0" err="1"/>
              <a:t>could</a:t>
            </a:r>
            <a:r>
              <a:rPr lang="it-IT" sz="1900" dirty="0"/>
              <a:t> indicate a BFLA </a:t>
            </a:r>
            <a:r>
              <a:rPr lang="it-IT" sz="1900" dirty="0" err="1"/>
              <a:t>vulnerability</a:t>
            </a:r>
            <a:r>
              <a:rPr lang="it-IT" sz="1900" dirty="0"/>
              <a:t>.</a:t>
            </a:r>
          </a:p>
          <a:p>
            <a:endParaRPr lang="it-IT" sz="1900" dirty="0"/>
          </a:p>
        </p:txBody>
      </p:sp>
    </p:spTree>
    <p:extLst>
      <p:ext uri="{BB962C8B-B14F-4D97-AF65-F5344CB8AC3E}">
        <p14:creationId xmlns:p14="http://schemas.microsoft.com/office/powerpoint/2010/main" val="31868396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D10EBDF-7C91-A731-4CB4-F2DAA3C53A33}"/>
              </a:ext>
            </a:extLst>
          </p:cNvPr>
          <p:cNvSpPr>
            <a:spLocks noGrp="1"/>
          </p:cNvSpPr>
          <p:nvPr>
            <p:ph type="title"/>
          </p:nvPr>
        </p:nvSpPr>
        <p:spPr>
          <a:xfrm>
            <a:off x="645064" y="525982"/>
            <a:ext cx="4282983" cy="1200361"/>
          </a:xfrm>
        </p:spPr>
        <p:txBody>
          <a:bodyPr anchor="b">
            <a:normAutofit/>
          </a:bodyPr>
          <a:lstStyle/>
          <a:p>
            <a:r>
              <a:rPr lang="it-IT" sz="3600" dirty="0"/>
              <a:t>The </a:t>
            </a:r>
            <a:r>
              <a:rPr lang="it-IT" sz="3600" dirty="0" err="1"/>
              <a:t>easiest</a:t>
            </a:r>
            <a:r>
              <a:rPr lang="it-IT" sz="3600" dirty="0"/>
              <a:t> way in</a:t>
            </a: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15D70AA-6F07-6765-942D-061C790861A9}"/>
              </a:ext>
            </a:extLst>
          </p:cNvPr>
          <p:cNvSpPr>
            <a:spLocks noGrp="1"/>
          </p:cNvSpPr>
          <p:nvPr>
            <p:ph idx="1"/>
          </p:nvPr>
        </p:nvSpPr>
        <p:spPr>
          <a:xfrm>
            <a:off x="645066" y="2031101"/>
            <a:ext cx="4282984" cy="3511943"/>
          </a:xfrm>
        </p:spPr>
        <p:txBody>
          <a:bodyPr anchor="ctr">
            <a:normAutofit lnSpcReduction="10000"/>
          </a:bodyPr>
          <a:lstStyle/>
          <a:p>
            <a:r>
              <a:rPr lang="it-IT" sz="1800" dirty="0"/>
              <a:t>The </a:t>
            </a:r>
            <a:r>
              <a:rPr lang="it-IT" sz="1800" dirty="0" err="1"/>
              <a:t>easiest</a:t>
            </a:r>
            <a:r>
              <a:rPr lang="it-IT" sz="1800" dirty="0"/>
              <a:t> way to </a:t>
            </a:r>
            <a:r>
              <a:rPr lang="it-IT" sz="1800" dirty="0" err="1"/>
              <a:t>discover</a:t>
            </a:r>
            <a:r>
              <a:rPr lang="it-IT" sz="1800" dirty="0"/>
              <a:t> BFLA </a:t>
            </a:r>
            <a:r>
              <a:rPr lang="it-IT" sz="1800" dirty="0" err="1"/>
              <a:t>is</a:t>
            </a:r>
            <a:r>
              <a:rPr lang="it-IT" sz="1800" dirty="0"/>
              <a:t> to </a:t>
            </a:r>
            <a:r>
              <a:rPr lang="it-IT" sz="1800" dirty="0" err="1"/>
              <a:t>find</a:t>
            </a:r>
            <a:r>
              <a:rPr lang="it-IT" sz="1800" dirty="0"/>
              <a:t> online </a:t>
            </a:r>
            <a:r>
              <a:rPr lang="it-IT" sz="1800" dirty="0" err="1"/>
              <a:t>administrative</a:t>
            </a:r>
            <a:r>
              <a:rPr lang="it-IT" sz="1800" dirty="0"/>
              <a:t> API </a:t>
            </a:r>
            <a:r>
              <a:rPr lang="it-IT" sz="1800" dirty="0" err="1"/>
              <a:t>documentation</a:t>
            </a:r>
            <a:r>
              <a:rPr lang="it-IT" sz="1800" dirty="0"/>
              <a:t> and </a:t>
            </a:r>
            <a:r>
              <a:rPr lang="it-IT" sz="1800" dirty="0" err="1"/>
              <a:t>send</a:t>
            </a:r>
            <a:r>
              <a:rPr lang="it-IT" sz="1800" dirty="0"/>
              <a:t> </a:t>
            </a:r>
            <a:r>
              <a:rPr lang="it-IT" sz="1800" dirty="0" err="1"/>
              <a:t>requests</a:t>
            </a:r>
            <a:r>
              <a:rPr lang="it-IT" sz="1800" dirty="0"/>
              <a:t> </a:t>
            </a:r>
            <a:r>
              <a:rPr lang="it-IT" sz="1800" dirty="0" err="1"/>
              <a:t>as</a:t>
            </a:r>
            <a:r>
              <a:rPr lang="it-IT" sz="1800" dirty="0"/>
              <a:t> an </a:t>
            </a:r>
            <a:r>
              <a:rPr lang="it-IT" sz="1800" dirty="0" err="1"/>
              <a:t>unprivileged</a:t>
            </a:r>
            <a:r>
              <a:rPr lang="it-IT" sz="1800" dirty="0"/>
              <a:t> user </a:t>
            </a:r>
            <a:r>
              <a:rPr lang="it-IT" sz="1800" dirty="0" err="1"/>
              <a:t>that</a:t>
            </a:r>
            <a:r>
              <a:rPr lang="it-IT" sz="1800" dirty="0"/>
              <a:t> test admin </a:t>
            </a:r>
            <a:r>
              <a:rPr lang="it-IT" sz="1800" dirty="0" err="1"/>
              <a:t>functions</a:t>
            </a:r>
            <a:r>
              <a:rPr lang="it-IT" sz="1800" dirty="0"/>
              <a:t> and capabilities.</a:t>
            </a:r>
          </a:p>
          <a:p>
            <a:r>
              <a:rPr lang="it-IT" sz="1800" dirty="0"/>
              <a:t>The CISCO Webex Admin doc page</a:t>
            </a:r>
          </a:p>
          <a:p>
            <a:r>
              <a:rPr lang="it-IT" sz="1800" dirty="0" err="1"/>
              <a:t>As</a:t>
            </a:r>
            <a:r>
              <a:rPr lang="it-IT" sz="1800" dirty="0"/>
              <a:t> an </a:t>
            </a:r>
            <a:r>
              <a:rPr lang="it-IT" sz="1800" dirty="0" err="1"/>
              <a:t>unprivileged</a:t>
            </a:r>
            <a:r>
              <a:rPr lang="it-IT" sz="1800" dirty="0"/>
              <a:t> user, make </a:t>
            </a:r>
            <a:r>
              <a:rPr lang="it-IT" sz="1800" dirty="0" err="1"/>
              <a:t>requests</a:t>
            </a:r>
            <a:r>
              <a:rPr lang="it-IT" sz="1800" dirty="0"/>
              <a:t> </a:t>
            </a:r>
            <a:r>
              <a:rPr lang="it-IT" sz="1800" dirty="0" err="1"/>
              <a:t>included</a:t>
            </a:r>
            <a:r>
              <a:rPr lang="it-IT" sz="1800" dirty="0"/>
              <a:t> in the admin </a:t>
            </a:r>
            <a:r>
              <a:rPr lang="it-IT" sz="1800" dirty="0" err="1"/>
              <a:t>section</a:t>
            </a:r>
            <a:r>
              <a:rPr lang="it-IT" sz="1800" dirty="0"/>
              <a:t>, </a:t>
            </a:r>
            <a:r>
              <a:rPr lang="it-IT" sz="1800" dirty="0" err="1"/>
              <a:t>such</a:t>
            </a:r>
            <a:r>
              <a:rPr lang="it-IT" sz="1800" dirty="0"/>
              <a:t> </a:t>
            </a:r>
            <a:r>
              <a:rPr lang="it-IT" sz="1800" dirty="0" err="1"/>
              <a:t>as</a:t>
            </a:r>
            <a:r>
              <a:rPr lang="it-IT" sz="1800" dirty="0"/>
              <a:t> </a:t>
            </a:r>
            <a:r>
              <a:rPr lang="it-IT" sz="1800" dirty="0" err="1"/>
              <a:t>attempting</a:t>
            </a:r>
            <a:r>
              <a:rPr lang="it-IT" sz="1800" dirty="0"/>
              <a:t> to create users, update user accounts, and so on. </a:t>
            </a:r>
          </a:p>
          <a:p>
            <a:r>
              <a:rPr lang="it-IT" sz="1800" dirty="0" err="1"/>
              <a:t>If</a:t>
            </a:r>
            <a:r>
              <a:rPr lang="it-IT" sz="1800" dirty="0"/>
              <a:t> access controls are in place, </a:t>
            </a:r>
            <a:r>
              <a:rPr lang="it-IT" sz="1800" dirty="0" err="1"/>
              <a:t>you’ll</a:t>
            </a:r>
            <a:r>
              <a:rPr lang="it-IT" sz="1800" dirty="0"/>
              <a:t> </a:t>
            </a:r>
            <a:r>
              <a:rPr lang="it-IT" sz="1800" dirty="0" err="1"/>
              <a:t>likely</a:t>
            </a:r>
            <a:r>
              <a:rPr lang="it-IT" sz="1800" dirty="0"/>
              <a:t> </a:t>
            </a:r>
            <a:r>
              <a:rPr lang="it-IT" sz="1800" dirty="0" err="1"/>
              <a:t>receive</a:t>
            </a:r>
            <a:r>
              <a:rPr lang="it-IT" sz="1800" dirty="0"/>
              <a:t> an HTTP 401 </a:t>
            </a:r>
            <a:r>
              <a:rPr lang="it-IT" sz="1800" dirty="0" err="1"/>
              <a:t>Unauthorized</a:t>
            </a:r>
            <a:r>
              <a:rPr lang="it-IT" sz="1800" dirty="0"/>
              <a:t> or 403 </a:t>
            </a:r>
            <a:r>
              <a:rPr lang="it-IT" sz="1800" dirty="0" err="1"/>
              <a:t>Forbidden</a:t>
            </a:r>
            <a:r>
              <a:rPr lang="it-IT" sz="1800" dirty="0"/>
              <a:t> </a:t>
            </a:r>
            <a:r>
              <a:rPr lang="it-IT" sz="1800" dirty="0" err="1"/>
              <a:t>response</a:t>
            </a:r>
            <a:r>
              <a:rPr lang="it-IT" sz="1800" dirty="0"/>
              <a:t>.</a:t>
            </a:r>
          </a:p>
          <a:p>
            <a:endParaRPr lang="it-IT" sz="1800" dirty="0"/>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testo, schermata, Carattere&#10;&#10;Descrizione generata automaticamente">
            <a:extLst>
              <a:ext uri="{FF2B5EF4-FFF2-40B4-BE49-F238E27FC236}">
                <a16:creationId xmlns:a16="http://schemas.microsoft.com/office/drawing/2014/main" id="{D9FCC41E-95DC-012B-7555-F84CB746397C}"/>
              </a:ext>
            </a:extLst>
          </p:cNvPr>
          <p:cNvPicPr>
            <a:picLocks noChangeAspect="1"/>
          </p:cNvPicPr>
          <p:nvPr/>
        </p:nvPicPr>
        <p:blipFill>
          <a:blip r:embed="rId2"/>
          <a:stretch>
            <a:fillRect/>
          </a:stretch>
        </p:blipFill>
        <p:spPr>
          <a:xfrm>
            <a:off x="5987738" y="1370899"/>
            <a:ext cx="5628018" cy="3883331"/>
          </a:xfrm>
          <a:prstGeom prst="rect">
            <a:avLst/>
          </a:prstGeom>
        </p:spPr>
      </p:pic>
    </p:spTree>
    <p:extLst>
      <p:ext uri="{BB962C8B-B14F-4D97-AF65-F5344CB8AC3E}">
        <p14:creationId xmlns:p14="http://schemas.microsoft.com/office/powerpoint/2010/main" val="373365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6E201AE-AAEC-5664-B0CC-43440D52E005}"/>
              </a:ext>
            </a:extLst>
          </p:cNvPr>
          <p:cNvSpPr>
            <a:spLocks noGrp="1"/>
          </p:cNvSpPr>
          <p:nvPr>
            <p:ph type="title"/>
          </p:nvPr>
        </p:nvSpPr>
        <p:spPr>
          <a:xfrm>
            <a:off x="630936" y="640080"/>
            <a:ext cx="4818888" cy="1481328"/>
          </a:xfrm>
        </p:spPr>
        <p:txBody>
          <a:bodyPr anchor="b">
            <a:normAutofit/>
          </a:bodyPr>
          <a:lstStyle/>
          <a:p>
            <a:r>
              <a:rPr lang="it-IT" sz="5000" dirty="0"/>
              <a:t>Reading the </a:t>
            </a:r>
            <a:r>
              <a:rPr lang="it-IT" sz="5000" dirty="0" err="1"/>
              <a:t>headers</a:t>
            </a:r>
            <a:endParaRPr lang="it-IT" sz="5000" dirty="0"/>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EBCB17D-64EE-55FE-A1EB-20DDF3A64431}"/>
              </a:ext>
            </a:extLst>
          </p:cNvPr>
          <p:cNvSpPr>
            <a:spLocks noGrp="1"/>
          </p:cNvSpPr>
          <p:nvPr>
            <p:ph idx="1"/>
          </p:nvPr>
        </p:nvSpPr>
        <p:spPr>
          <a:xfrm>
            <a:off x="321639" y="2651425"/>
            <a:ext cx="7649029" cy="4554826"/>
          </a:xfrm>
        </p:spPr>
        <p:txBody>
          <a:bodyPr anchor="t">
            <a:normAutofit/>
          </a:bodyPr>
          <a:lstStyle/>
          <a:p>
            <a:r>
              <a:rPr lang="it-IT" dirty="0"/>
              <a:t>Server information </a:t>
            </a:r>
            <a:r>
              <a:rPr lang="it-IT" dirty="0" err="1"/>
              <a:t>section</a:t>
            </a:r>
            <a:r>
              <a:rPr lang="it-IT" dirty="0"/>
              <a:t>  </a:t>
            </a:r>
            <a:r>
              <a:rPr lang="it-IT" dirty="0" err="1"/>
              <a:t>includes</a:t>
            </a:r>
            <a:r>
              <a:rPr lang="it-IT" dirty="0"/>
              <a:t> middleware information, and cookie-</a:t>
            </a:r>
            <a:r>
              <a:rPr lang="it-IT" dirty="0" err="1"/>
              <a:t>related</a:t>
            </a:r>
            <a:r>
              <a:rPr lang="it-IT" dirty="0"/>
              <a:t> information. </a:t>
            </a:r>
          </a:p>
          <a:p>
            <a:r>
              <a:rPr lang="it-IT" dirty="0"/>
              <a:t>Client </a:t>
            </a:r>
            <a:r>
              <a:rPr lang="it-IT" dirty="0" err="1"/>
              <a:t>instructions</a:t>
            </a:r>
            <a:r>
              <a:rPr lang="it-IT" dirty="0"/>
              <a:t> </a:t>
            </a:r>
            <a:r>
              <a:rPr lang="it-IT" dirty="0" err="1"/>
              <a:t>section</a:t>
            </a:r>
            <a:r>
              <a:rPr lang="it-IT" dirty="0"/>
              <a:t> </a:t>
            </a:r>
            <a:r>
              <a:rPr lang="it-IT" dirty="0" err="1"/>
              <a:t>tells</a:t>
            </a:r>
            <a:r>
              <a:rPr lang="it-IT" dirty="0"/>
              <a:t> the browser </a:t>
            </a:r>
            <a:r>
              <a:rPr lang="it-IT" dirty="0" err="1"/>
              <a:t>how</a:t>
            </a:r>
            <a:r>
              <a:rPr lang="it-IT" dirty="0"/>
              <a:t> to handle the </a:t>
            </a:r>
            <a:r>
              <a:rPr lang="it-IT" dirty="0" err="1"/>
              <a:t>requested</a:t>
            </a:r>
            <a:r>
              <a:rPr lang="it-IT" dirty="0"/>
              <a:t> information, </a:t>
            </a:r>
            <a:r>
              <a:rPr lang="it-IT" dirty="0" err="1"/>
              <a:t>such</a:t>
            </a:r>
            <a:r>
              <a:rPr lang="it-IT" dirty="0"/>
              <a:t> </a:t>
            </a:r>
            <a:r>
              <a:rPr lang="it-IT" dirty="0" err="1"/>
              <a:t>as</a:t>
            </a:r>
            <a:r>
              <a:rPr lang="it-IT" dirty="0"/>
              <a:t> caching data, the </a:t>
            </a:r>
            <a:r>
              <a:rPr lang="it-IT" dirty="0" err="1"/>
              <a:t>content</a:t>
            </a:r>
            <a:r>
              <a:rPr lang="it-IT" dirty="0"/>
              <a:t> security policy, and the </a:t>
            </a:r>
            <a:r>
              <a:rPr lang="it-IT" dirty="0" err="1"/>
              <a:t>type</a:t>
            </a:r>
            <a:r>
              <a:rPr lang="it-IT" dirty="0"/>
              <a:t> of </a:t>
            </a:r>
            <a:r>
              <a:rPr lang="it-IT" dirty="0" err="1"/>
              <a:t>content</a:t>
            </a:r>
            <a:r>
              <a:rPr lang="it-IT" dirty="0"/>
              <a:t> </a:t>
            </a:r>
            <a:r>
              <a:rPr lang="it-IT" dirty="0" err="1"/>
              <a:t>that</a:t>
            </a:r>
            <a:r>
              <a:rPr lang="it-IT" dirty="0"/>
              <a:t> </a:t>
            </a:r>
            <a:r>
              <a:rPr lang="it-IT" dirty="0" err="1"/>
              <a:t>was</a:t>
            </a:r>
            <a:r>
              <a:rPr lang="it-IT" dirty="0"/>
              <a:t> </a:t>
            </a:r>
            <a:r>
              <a:rPr lang="it-IT" dirty="0" err="1"/>
              <a:t>sent</a:t>
            </a:r>
            <a:r>
              <a:rPr lang="it-IT" dirty="0"/>
              <a:t>. </a:t>
            </a:r>
          </a:p>
          <a:p>
            <a:r>
              <a:rPr lang="it-IT" dirty="0"/>
              <a:t>The </a:t>
            </a:r>
            <a:r>
              <a:rPr lang="it-IT" dirty="0" err="1"/>
              <a:t>actual</a:t>
            </a:r>
            <a:r>
              <a:rPr lang="it-IT" dirty="0"/>
              <a:t> payload </a:t>
            </a:r>
            <a:r>
              <a:rPr lang="it-IT" dirty="0" err="1"/>
              <a:t>begins</a:t>
            </a:r>
            <a:r>
              <a:rPr lang="it-IT" dirty="0"/>
              <a:t> just </a:t>
            </a:r>
            <a:r>
              <a:rPr lang="it-IT" dirty="0" err="1"/>
              <a:t>below</a:t>
            </a:r>
            <a:r>
              <a:rPr lang="it-IT" dirty="0"/>
              <a:t> </a:t>
            </a:r>
            <a:r>
              <a:rPr lang="it-IT" dirty="0">
                <a:latin typeface="Courier New" panose="02070309020205020404" pitchFamily="49" charset="0"/>
                <a:cs typeface="Courier New" panose="02070309020205020404" pitchFamily="49" charset="0"/>
              </a:rPr>
              <a:t>x-</a:t>
            </a:r>
            <a:r>
              <a:rPr lang="it-IT" dirty="0" err="1">
                <a:latin typeface="Courier New" panose="02070309020205020404" pitchFamily="49" charset="0"/>
                <a:cs typeface="Courier New" panose="02070309020205020404" pitchFamily="49" charset="0"/>
              </a:rPr>
              <a:t>response</a:t>
            </a:r>
            <a:r>
              <a:rPr lang="it-IT" dirty="0">
                <a:latin typeface="Courier New" panose="02070309020205020404" pitchFamily="49" charset="0"/>
                <a:cs typeface="Courier New" panose="02070309020205020404" pitchFamily="49" charset="0"/>
              </a:rPr>
              <a:t>-time</a:t>
            </a:r>
            <a:r>
              <a:rPr lang="it-IT" dirty="0"/>
              <a:t>; </a:t>
            </a:r>
            <a:r>
              <a:rPr lang="it-IT" dirty="0" err="1"/>
              <a:t>it</a:t>
            </a:r>
            <a:r>
              <a:rPr lang="it-IT" dirty="0"/>
              <a:t> </a:t>
            </a:r>
            <a:r>
              <a:rPr lang="it-IT" dirty="0" err="1"/>
              <a:t>provides</a:t>
            </a:r>
            <a:r>
              <a:rPr lang="it-IT" dirty="0"/>
              <a:t> the browser with the HTML </a:t>
            </a:r>
            <a:r>
              <a:rPr lang="it-IT" dirty="0" err="1"/>
              <a:t>needed</a:t>
            </a:r>
            <a:r>
              <a:rPr lang="it-IT" dirty="0"/>
              <a:t> to render the web page.</a:t>
            </a:r>
          </a:p>
        </p:txBody>
      </p:sp>
      <p:pic>
        <p:nvPicPr>
          <p:cNvPr id="7" name="Graphic 6" descr="Sito Web">
            <a:extLst>
              <a:ext uri="{FF2B5EF4-FFF2-40B4-BE49-F238E27FC236}">
                <a16:creationId xmlns:a16="http://schemas.microsoft.com/office/drawing/2014/main" id="{20264CD3-F57B-08F0-5450-C83C3F5013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31487" y="2121408"/>
            <a:ext cx="3899693" cy="3899693"/>
          </a:xfrm>
          <a:prstGeom prst="rect">
            <a:avLst/>
          </a:prstGeom>
        </p:spPr>
      </p:pic>
    </p:spTree>
    <p:extLst>
      <p:ext uri="{BB962C8B-B14F-4D97-AF65-F5344CB8AC3E}">
        <p14:creationId xmlns:p14="http://schemas.microsoft.com/office/powerpoint/2010/main" val="34407494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9755AA5-2735-B750-2FBB-0A200F899395}"/>
              </a:ext>
            </a:extLst>
          </p:cNvPr>
          <p:cNvSpPr>
            <a:spLocks noGrp="1"/>
          </p:cNvSpPr>
          <p:nvPr>
            <p:ph type="title"/>
          </p:nvPr>
        </p:nvSpPr>
        <p:spPr>
          <a:xfrm>
            <a:off x="486721" y="50313"/>
            <a:ext cx="4282983" cy="1200361"/>
          </a:xfrm>
        </p:spPr>
        <p:txBody>
          <a:bodyPr anchor="b">
            <a:normAutofit/>
          </a:bodyPr>
          <a:lstStyle/>
          <a:p>
            <a:r>
              <a:rPr lang="it-IT" sz="3600" dirty="0" err="1"/>
              <a:t>Guessing</a:t>
            </a:r>
            <a:endParaRPr lang="it-IT" sz="3600" dirty="0"/>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AB05F9A-F579-D784-7474-6E412D257B44}"/>
              </a:ext>
            </a:extLst>
          </p:cNvPr>
          <p:cNvSpPr>
            <a:spLocks noGrp="1"/>
          </p:cNvSpPr>
          <p:nvPr>
            <p:ph idx="1"/>
          </p:nvPr>
        </p:nvSpPr>
        <p:spPr>
          <a:xfrm>
            <a:off x="645066" y="2031101"/>
            <a:ext cx="4282984" cy="3511943"/>
          </a:xfrm>
        </p:spPr>
        <p:txBody>
          <a:bodyPr anchor="ctr">
            <a:normAutofit/>
          </a:bodyPr>
          <a:lstStyle/>
          <a:p>
            <a:r>
              <a:rPr lang="it-IT" sz="2400" dirty="0" err="1"/>
              <a:t>If</a:t>
            </a:r>
            <a:r>
              <a:rPr lang="it-IT" sz="2400" dirty="0"/>
              <a:t> API </a:t>
            </a:r>
            <a:r>
              <a:rPr lang="it-IT" sz="2400" dirty="0" err="1"/>
              <a:t>documentation</a:t>
            </a:r>
            <a:r>
              <a:rPr lang="it-IT" sz="2400" dirty="0"/>
              <a:t> for </a:t>
            </a:r>
            <a:r>
              <a:rPr lang="it-IT" sz="2400" dirty="0" err="1"/>
              <a:t>privileged</a:t>
            </a:r>
            <a:r>
              <a:rPr lang="it-IT" sz="2400" dirty="0"/>
              <a:t> actions </a:t>
            </a:r>
            <a:r>
              <a:rPr lang="it-IT" sz="2400" dirty="0" err="1"/>
              <a:t>is</a:t>
            </a:r>
            <a:r>
              <a:rPr lang="it-IT" sz="2400" dirty="0"/>
              <a:t> </a:t>
            </a:r>
            <a:r>
              <a:rPr lang="it-IT" sz="2400" dirty="0" err="1"/>
              <a:t>not</a:t>
            </a:r>
            <a:r>
              <a:rPr lang="it-IT" sz="2400" dirty="0"/>
              <a:t> </a:t>
            </a:r>
            <a:r>
              <a:rPr lang="it-IT" sz="2400" dirty="0" err="1"/>
              <a:t>available</a:t>
            </a:r>
            <a:r>
              <a:rPr lang="it-IT" sz="2400" dirty="0"/>
              <a:t>, </a:t>
            </a:r>
            <a:r>
              <a:rPr lang="it-IT" sz="2400" dirty="0" err="1"/>
              <a:t>you</a:t>
            </a:r>
            <a:r>
              <a:rPr lang="it-IT" sz="2400" dirty="0"/>
              <a:t> </a:t>
            </a:r>
            <a:r>
              <a:rPr lang="it-IT" sz="2400" dirty="0" err="1"/>
              <a:t>will</a:t>
            </a:r>
            <a:r>
              <a:rPr lang="it-IT" sz="2400" dirty="0"/>
              <a:t> </a:t>
            </a:r>
            <a:r>
              <a:rPr lang="it-IT" sz="2400" dirty="0" err="1"/>
              <a:t>need</a:t>
            </a:r>
            <a:r>
              <a:rPr lang="it-IT" sz="2400" dirty="0"/>
              <a:t> to </a:t>
            </a:r>
            <a:r>
              <a:rPr lang="it-IT" sz="2400" dirty="0" err="1"/>
              <a:t>guess</a:t>
            </a:r>
            <a:r>
              <a:rPr lang="it-IT" sz="2400" dirty="0"/>
              <a:t>, </a:t>
            </a:r>
            <a:r>
              <a:rPr lang="it-IT" sz="2400" dirty="0" err="1"/>
              <a:t>discover</a:t>
            </a:r>
            <a:r>
              <a:rPr lang="it-IT" sz="2400" dirty="0"/>
              <a:t> or reverse </a:t>
            </a:r>
            <a:r>
              <a:rPr lang="it-IT" sz="2400" dirty="0" err="1"/>
              <a:t>engineer</a:t>
            </a:r>
            <a:r>
              <a:rPr lang="it-IT" sz="2400" dirty="0"/>
              <a:t> the endpoints </a:t>
            </a:r>
            <a:r>
              <a:rPr lang="it-IT" sz="2400" dirty="0" err="1"/>
              <a:t>used</a:t>
            </a:r>
            <a:r>
              <a:rPr lang="it-IT" sz="2400" dirty="0"/>
              <a:t> to </a:t>
            </a:r>
            <a:r>
              <a:rPr lang="it-IT" sz="2400" dirty="0" err="1"/>
              <a:t>perform</a:t>
            </a:r>
            <a:r>
              <a:rPr lang="it-IT" sz="2400" dirty="0"/>
              <a:t> </a:t>
            </a:r>
            <a:r>
              <a:rPr lang="it-IT" sz="2400" dirty="0" err="1"/>
              <a:t>privileged</a:t>
            </a:r>
            <a:r>
              <a:rPr lang="it-IT" sz="2400" dirty="0"/>
              <a:t> actions </a:t>
            </a:r>
            <a:r>
              <a:rPr lang="it-IT" sz="2400" dirty="0" err="1"/>
              <a:t>before</a:t>
            </a:r>
            <a:r>
              <a:rPr lang="it-IT" sz="2400" dirty="0"/>
              <a:t> testing </a:t>
            </a:r>
            <a:r>
              <a:rPr lang="it-IT" sz="2400" dirty="0" err="1"/>
              <a:t>them</a:t>
            </a:r>
            <a:endParaRPr lang="it-IT" sz="2400" dirty="0"/>
          </a:p>
          <a:p>
            <a:r>
              <a:rPr lang="it-IT" sz="2400" dirty="0"/>
              <a:t>Once </a:t>
            </a:r>
            <a:r>
              <a:rPr lang="it-IT" sz="2400" dirty="0" err="1"/>
              <a:t>you’ve</a:t>
            </a:r>
            <a:r>
              <a:rPr lang="it-IT" sz="2400" dirty="0"/>
              <a:t> </a:t>
            </a:r>
            <a:r>
              <a:rPr lang="it-IT" sz="2400" dirty="0" err="1"/>
              <a:t>found</a:t>
            </a:r>
            <a:r>
              <a:rPr lang="it-IT" sz="2400" dirty="0"/>
              <a:t> </a:t>
            </a:r>
            <a:r>
              <a:rPr lang="it-IT" sz="2400" dirty="0" err="1"/>
              <a:t>administrative</a:t>
            </a:r>
            <a:r>
              <a:rPr lang="it-IT" sz="2400" dirty="0"/>
              <a:t> endpoints, </a:t>
            </a:r>
            <a:r>
              <a:rPr lang="it-IT" sz="2400" dirty="0" err="1"/>
              <a:t>you</a:t>
            </a:r>
            <a:r>
              <a:rPr lang="it-IT" sz="2400" dirty="0"/>
              <a:t> can </a:t>
            </a:r>
            <a:r>
              <a:rPr lang="it-IT" sz="2400" dirty="0" err="1"/>
              <a:t>begin</a:t>
            </a:r>
            <a:r>
              <a:rPr lang="it-IT" sz="2400" dirty="0"/>
              <a:t> making </a:t>
            </a:r>
            <a:r>
              <a:rPr lang="it-IT" sz="2400" dirty="0" err="1"/>
              <a:t>requests</a:t>
            </a:r>
            <a:r>
              <a:rPr lang="it-IT" sz="2400" dirty="0"/>
              <a:t>.</a:t>
            </a:r>
          </a:p>
          <a:p>
            <a:endParaRPr lang="it-IT" sz="18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blocca">
            <a:extLst>
              <a:ext uri="{FF2B5EF4-FFF2-40B4-BE49-F238E27FC236}">
                <a16:creationId xmlns:a16="http://schemas.microsoft.com/office/drawing/2014/main" id="{7F019176-BED8-06E3-6841-7178D658F4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228593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1147628-3F44-3139-1545-ED8B8D97CEA5}"/>
              </a:ext>
            </a:extLst>
          </p:cNvPr>
          <p:cNvSpPr>
            <a:spLocks noGrp="1"/>
          </p:cNvSpPr>
          <p:nvPr>
            <p:ph type="title"/>
          </p:nvPr>
        </p:nvSpPr>
        <p:spPr>
          <a:xfrm>
            <a:off x="645064" y="525982"/>
            <a:ext cx="4282983" cy="1200361"/>
          </a:xfrm>
        </p:spPr>
        <p:txBody>
          <a:bodyPr anchor="b">
            <a:normAutofit/>
          </a:bodyPr>
          <a:lstStyle/>
          <a:p>
            <a:r>
              <a:rPr lang="it-IT" sz="3600"/>
              <a:t>Mass assignment</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2C996E1-C682-E7E1-4F65-0881EC52C456}"/>
              </a:ext>
            </a:extLst>
          </p:cNvPr>
          <p:cNvSpPr>
            <a:spLocks noGrp="1"/>
          </p:cNvSpPr>
          <p:nvPr>
            <p:ph idx="1"/>
          </p:nvPr>
        </p:nvSpPr>
        <p:spPr>
          <a:xfrm>
            <a:off x="645066" y="2031101"/>
            <a:ext cx="4282984" cy="3511943"/>
          </a:xfrm>
        </p:spPr>
        <p:txBody>
          <a:bodyPr anchor="ctr">
            <a:normAutofit lnSpcReduction="10000"/>
          </a:bodyPr>
          <a:lstStyle/>
          <a:p>
            <a:r>
              <a:rPr lang="it-IT" sz="2400" dirty="0"/>
              <a:t>Mass </a:t>
            </a:r>
            <a:r>
              <a:rPr lang="it-IT" sz="2400" dirty="0" err="1"/>
              <a:t>assignment</a:t>
            </a:r>
            <a:r>
              <a:rPr lang="it-IT" sz="2400" dirty="0"/>
              <a:t> </a:t>
            </a:r>
            <a:r>
              <a:rPr lang="it-IT" sz="2400" dirty="0" err="1"/>
              <a:t>occurs</a:t>
            </a:r>
            <a:r>
              <a:rPr lang="it-IT" sz="2400" dirty="0"/>
              <a:t> </a:t>
            </a:r>
            <a:r>
              <a:rPr lang="it-IT" sz="2400" dirty="0" err="1"/>
              <a:t>when</a:t>
            </a:r>
            <a:r>
              <a:rPr lang="it-IT" sz="2400" dirty="0"/>
              <a:t> an API consumer </a:t>
            </a:r>
            <a:r>
              <a:rPr lang="it-IT" sz="2400" dirty="0" err="1"/>
              <a:t>includes</a:t>
            </a:r>
            <a:r>
              <a:rPr lang="it-IT" sz="2400" dirty="0"/>
              <a:t> more </a:t>
            </a:r>
            <a:r>
              <a:rPr lang="it-IT" sz="2400" dirty="0" err="1"/>
              <a:t>parameters</a:t>
            </a:r>
            <a:r>
              <a:rPr lang="it-IT" sz="2400" dirty="0"/>
              <a:t> in </a:t>
            </a:r>
            <a:r>
              <a:rPr lang="it-IT" sz="2400" dirty="0" err="1"/>
              <a:t>their</a:t>
            </a:r>
            <a:r>
              <a:rPr lang="it-IT" sz="2400" dirty="0"/>
              <a:t> </a:t>
            </a:r>
            <a:r>
              <a:rPr lang="it-IT" sz="2400" dirty="0" err="1"/>
              <a:t>requests</a:t>
            </a:r>
            <a:r>
              <a:rPr lang="it-IT" sz="2400" dirty="0"/>
              <a:t> </a:t>
            </a:r>
            <a:r>
              <a:rPr lang="it-IT" sz="2400" dirty="0" err="1"/>
              <a:t>than</a:t>
            </a:r>
            <a:r>
              <a:rPr lang="it-IT" sz="2400" dirty="0"/>
              <a:t> the </a:t>
            </a:r>
            <a:r>
              <a:rPr lang="it-IT" sz="2400" dirty="0" err="1"/>
              <a:t>application</a:t>
            </a:r>
            <a:r>
              <a:rPr lang="it-IT" sz="2400" dirty="0"/>
              <a:t> </a:t>
            </a:r>
            <a:r>
              <a:rPr lang="it-IT" sz="2400" dirty="0" err="1"/>
              <a:t>intended</a:t>
            </a:r>
            <a:r>
              <a:rPr lang="it-IT" sz="2400" dirty="0"/>
              <a:t> and the </a:t>
            </a:r>
            <a:r>
              <a:rPr lang="it-IT" sz="2400" dirty="0" err="1"/>
              <a:t>application</a:t>
            </a:r>
            <a:r>
              <a:rPr lang="it-IT" sz="2400" dirty="0"/>
              <a:t> </a:t>
            </a:r>
            <a:r>
              <a:rPr lang="it-IT" sz="2400" dirty="0" err="1"/>
              <a:t>adds</a:t>
            </a:r>
            <a:r>
              <a:rPr lang="it-IT" sz="2400" dirty="0"/>
              <a:t> </a:t>
            </a:r>
            <a:r>
              <a:rPr lang="it-IT" sz="2400" dirty="0" err="1"/>
              <a:t>these</a:t>
            </a:r>
            <a:r>
              <a:rPr lang="it-IT" sz="2400" dirty="0"/>
              <a:t> </a:t>
            </a:r>
            <a:r>
              <a:rPr lang="it-IT" sz="2400" dirty="0" err="1"/>
              <a:t>parameters</a:t>
            </a:r>
            <a:r>
              <a:rPr lang="it-IT" sz="2400" dirty="0"/>
              <a:t> to code </a:t>
            </a:r>
            <a:r>
              <a:rPr lang="it-IT" sz="2400" dirty="0" err="1"/>
              <a:t>variables</a:t>
            </a:r>
            <a:r>
              <a:rPr lang="it-IT" sz="2400" dirty="0"/>
              <a:t> or </a:t>
            </a:r>
            <a:r>
              <a:rPr lang="it-IT" sz="2400" dirty="0" err="1"/>
              <a:t>internal</a:t>
            </a:r>
            <a:r>
              <a:rPr lang="it-IT" sz="2400" dirty="0"/>
              <a:t> </a:t>
            </a:r>
            <a:r>
              <a:rPr lang="it-IT" sz="2400" dirty="0" err="1"/>
              <a:t>objects</a:t>
            </a:r>
            <a:r>
              <a:rPr lang="it-IT" sz="2400" dirty="0"/>
              <a:t>. In </a:t>
            </a:r>
            <a:r>
              <a:rPr lang="it-IT" sz="2400" dirty="0" err="1"/>
              <a:t>this</a:t>
            </a:r>
            <a:r>
              <a:rPr lang="it-IT" sz="2400" dirty="0"/>
              <a:t> situation, a consumer </a:t>
            </a:r>
            <a:r>
              <a:rPr lang="it-IT" sz="2400" dirty="0" err="1"/>
              <a:t>may</a:t>
            </a:r>
            <a:r>
              <a:rPr lang="it-IT" sz="2400" dirty="0"/>
              <a:t> be </a:t>
            </a:r>
            <a:r>
              <a:rPr lang="it-IT" sz="2400" dirty="0" err="1"/>
              <a:t>able</a:t>
            </a:r>
            <a:r>
              <a:rPr lang="it-IT" sz="2400" dirty="0"/>
              <a:t> to </a:t>
            </a:r>
            <a:r>
              <a:rPr lang="it-IT" sz="2400" dirty="0" err="1"/>
              <a:t>edit</a:t>
            </a:r>
            <a:r>
              <a:rPr lang="it-IT" sz="2400" dirty="0"/>
              <a:t> </a:t>
            </a:r>
            <a:r>
              <a:rPr lang="it-IT" sz="2400" dirty="0" err="1"/>
              <a:t>object</a:t>
            </a:r>
            <a:r>
              <a:rPr lang="it-IT" sz="2400" dirty="0"/>
              <a:t> </a:t>
            </a:r>
            <a:r>
              <a:rPr lang="it-IT" sz="2400" dirty="0" err="1"/>
              <a:t>properties</a:t>
            </a:r>
            <a:r>
              <a:rPr lang="it-IT" sz="2400" dirty="0"/>
              <a:t> or </a:t>
            </a:r>
            <a:r>
              <a:rPr lang="it-IT" sz="2400" dirty="0" err="1"/>
              <a:t>escalate</a:t>
            </a:r>
            <a:r>
              <a:rPr lang="it-IT" sz="2400" dirty="0"/>
              <a:t> </a:t>
            </a:r>
            <a:r>
              <a:rPr lang="it-IT" sz="2400" dirty="0" err="1"/>
              <a:t>privileges</a:t>
            </a:r>
            <a:r>
              <a:rPr lang="it-IT" sz="2400" dirty="0"/>
              <a:t>.</a:t>
            </a:r>
          </a:p>
          <a:p>
            <a:endParaRPr lang="it-IT" sz="1800" dirty="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Web Design">
            <a:extLst>
              <a:ext uri="{FF2B5EF4-FFF2-40B4-BE49-F238E27FC236}">
                <a16:creationId xmlns:a16="http://schemas.microsoft.com/office/drawing/2014/main" id="{87E1BA16-D465-1F20-8638-71A1D40C9C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9676" y="650494"/>
            <a:ext cx="5324142" cy="5324142"/>
          </a:xfrm>
          <a:prstGeom prst="rect">
            <a:avLst/>
          </a:prstGeom>
        </p:spPr>
      </p:pic>
    </p:spTree>
    <p:extLst>
      <p:ext uri="{BB962C8B-B14F-4D97-AF65-F5344CB8AC3E}">
        <p14:creationId xmlns:p14="http://schemas.microsoft.com/office/powerpoint/2010/main" val="283905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3" name="Straight Connector 1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ECE5D7A-7BB6-2501-57C5-564F4620A095}"/>
              </a:ext>
            </a:extLst>
          </p:cNvPr>
          <p:cNvSpPr>
            <a:spLocks noGrp="1"/>
          </p:cNvSpPr>
          <p:nvPr>
            <p:ph type="title"/>
          </p:nvPr>
        </p:nvSpPr>
        <p:spPr>
          <a:xfrm>
            <a:off x="1060232" y="3941205"/>
            <a:ext cx="10071536" cy="929750"/>
          </a:xfrm>
        </p:spPr>
        <p:txBody>
          <a:bodyPr vert="horz" lIns="91440" tIns="45720" rIns="91440" bIns="45720" rtlCol="0" anchor="b">
            <a:normAutofit/>
          </a:bodyPr>
          <a:lstStyle/>
          <a:p>
            <a:pPr algn="ctr"/>
            <a:r>
              <a:rPr lang="en-US" sz="5200"/>
              <a:t>Example</a:t>
            </a:r>
          </a:p>
        </p:txBody>
      </p:sp>
      <p:pic>
        <p:nvPicPr>
          <p:cNvPr id="5" name="Immagine 4">
            <a:extLst>
              <a:ext uri="{FF2B5EF4-FFF2-40B4-BE49-F238E27FC236}">
                <a16:creationId xmlns:a16="http://schemas.microsoft.com/office/drawing/2014/main" id="{4B48D243-7259-F304-78DD-0EFA129FD083}"/>
              </a:ext>
            </a:extLst>
          </p:cNvPr>
          <p:cNvPicPr>
            <a:picLocks noChangeAspect="1"/>
          </p:cNvPicPr>
          <p:nvPr/>
        </p:nvPicPr>
        <p:blipFill>
          <a:blip r:embed="rId2"/>
          <a:stretch>
            <a:fillRect/>
          </a:stretch>
        </p:blipFill>
        <p:spPr>
          <a:xfrm>
            <a:off x="897717" y="1404042"/>
            <a:ext cx="5069590" cy="1533549"/>
          </a:xfrm>
          <a:prstGeom prst="rect">
            <a:avLst/>
          </a:prstGeom>
        </p:spPr>
      </p:pic>
      <p:pic>
        <p:nvPicPr>
          <p:cNvPr id="4" name="Segnaposto contenuto 3">
            <a:extLst>
              <a:ext uri="{FF2B5EF4-FFF2-40B4-BE49-F238E27FC236}">
                <a16:creationId xmlns:a16="http://schemas.microsoft.com/office/drawing/2014/main" id="{8F01ADDE-960E-247D-0C43-00BD639AF06C}"/>
              </a:ext>
            </a:extLst>
          </p:cNvPr>
          <p:cNvPicPr>
            <a:picLocks noGrp="1" noChangeAspect="1"/>
          </p:cNvPicPr>
          <p:nvPr>
            <p:ph idx="1"/>
          </p:nvPr>
        </p:nvPicPr>
        <p:blipFill>
          <a:blip r:embed="rId3"/>
          <a:stretch>
            <a:fillRect/>
          </a:stretch>
        </p:blipFill>
        <p:spPr>
          <a:xfrm>
            <a:off x="6228507" y="1252646"/>
            <a:ext cx="5065776" cy="1836342"/>
          </a:xfrm>
          <a:prstGeom prst="rect">
            <a:avLst/>
          </a:prstGeom>
        </p:spPr>
      </p:pic>
    </p:spTree>
    <p:extLst>
      <p:ext uri="{BB962C8B-B14F-4D97-AF65-F5344CB8AC3E}">
        <p14:creationId xmlns:p14="http://schemas.microsoft.com/office/powerpoint/2010/main" val="102915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1">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CB05359-EB42-9ADB-726A-7F28A5EE6AF8}"/>
              </a:ext>
            </a:extLst>
          </p:cNvPr>
          <p:cNvSpPr>
            <a:spLocks noGrp="1"/>
          </p:cNvSpPr>
          <p:nvPr>
            <p:ph type="title"/>
          </p:nvPr>
        </p:nvSpPr>
        <p:spPr>
          <a:xfrm>
            <a:off x="1043631" y="873940"/>
            <a:ext cx="4928291" cy="1035781"/>
          </a:xfrm>
        </p:spPr>
        <p:txBody>
          <a:bodyPr anchor="ctr">
            <a:normAutofit/>
          </a:bodyPr>
          <a:lstStyle/>
          <a:p>
            <a:r>
              <a:rPr lang="it-IT" sz="3600"/>
              <a:t>Invoking</a:t>
            </a:r>
          </a:p>
        </p:txBody>
      </p:sp>
      <p:sp>
        <p:nvSpPr>
          <p:cNvPr id="9" name="Content Placeholder 8">
            <a:extLst>
              <a:ext uri="{FF2B5EF4-FFF2-40B4-BE49-F238E27FC236}">
                <a16:creationId xmlns:a16="http://schemas.microsoft.com/office/drawing/2014/main" id="{0C42B2D6-D9E1-F04A-FE33-0815D70088E9}"/>
              </a:ext>
            </a:extLst>
          </p:cNvPr>
          <p:cNvSpPr>
            <a:spLocks noGrp="1"/>
          </p:cNvSpPr>
          <p:nvPr>
            <p:ph idx="1"/>
          </p:nvPr>
        </p:nvSpPr>
        <p:spPr>
          <a:xfrm>
            <a:off x="1045029" y="2524721"/>
            <a:ext cx="4991629" cy="3677123"/>
          </a:xfrm>
        </p:spPr>
        <p:txBody>
          <a:bodyPr anchor="ctr">
            <a:normAutofit/>
          </a:bodyPr>
          <a:lstStyle/>
          <a:p>
            <a:r>
              <a:rPr lang="en-US" sz="3200" dirty="0"/>
              <a:t>This POST request is an example of the Twitter API querying the web service at </a:t>
            </a:r>
            <a:r>
              <a:rPr lang="en-US" sz="3200" dirty="0" err="1">
                <a:latin typeface="Courier New" panose="02070309020205020404" pitchFamily="49" charset="0"/>
                <a:cs typeface="Courier New" panose="02070309020205020404" pitchFamily="49" charset="0"/>
              </a:rPr>
              <a:t>api.twitter.com</a:t>
            </a:r>
            <a:r>
              <a:rPr lang="en-US" sz="3200" dirty="0">
                <a:latin typeface="Courier New" panose="02070309020205020404" pitchFamily="49" charset="0"/>
                <a:cs typeface="Courier New" panose="02070309020205020404" pitchFamily="49" charset="0"/>
              </a:rPr>
              <a:t> </a:t>
            </a:r>
            <a:r>
              <a:rPr lang="en-US" sz="3200" dirty="0"/>
              <a:t>for the search term “hacking.”</a:t>
            </a:r>
          </a:p>
          <a:p>
            <a:pPr marL="0" indent="0">
              <a:buNone/>
            </a:pPr>
            <a:endParaRPr lang="en-US" sz="1800" dirty="0"/>
          </a:p>
        </p:txBody>
      </p:sp>
      <p:sp>
        <p:nvSpPr>
          <p:cNvPr id="33" name="Rectangle 20">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descr="Immagine che contiene testo, Carattere, ricevuta, schermata&#10;&#10;Descrizione generata automaticamente">
            <a:extLst>
              <a:ext uri="{FF2B5EF4-FFF2-40B4-BE49-F238E27FC236}">
                <a16:creationId xmlns:a16="http://schemas.microsoft.com/office/drawing/2014/main" id="{F8164D3E-E5A4-D44A-8BC7-2DB14A10CF29}"/>
              </a:ext>
            </a:extLst>
          </p:cNvPr>
          <p:cNvPicPr>
            <a:picLocks noChangeAspect="1"/>
          </p:cNvPicPr>
          <p:nvPr/>
        </p:nvPicPr>
        <p:blipFill>
          <a:blip r:embed="rId2"/>
          <a:stretch>
            <a:fillRect/>
          </a:stretch>
        </p:blipFill>
        <p:spPr>
          <a:xfrm>
            <a:off x="6841066" y="1295402"/>
            <a:ext cx="4305905" cy="1410184"/>
          </a:xfrm>
          <a:prstGeom prst="rect">
            <a:avLst/>
          </a:prstGeom>
        </p:spPr>
      </p:pic>
      <p:sp>
        <p:nvSpPr>
          <p:cNvPr id="34" name="Rectangle 22">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testo, Carattere, schermata, bianco&#10;&#10;Descrizione generata automaticamente">
            <a:extLst>
              <a:ext uri="{FF2B5EF4-FFF2-40B4-BE49-F238E27FC236}">
                <a16:creationId xmlns:a16="http://schemas.microsoft.com/office/drawing/2014/main" id="{22FCF6FB-5948-415B-D957-7BC8AC07CDA0}"/>
              </a:ext>
            </a:extLst>
          </p:cNvPr>
          <p:cNvPicPr>
            <a:picLocks noChangeAspect="1"/>
          </p:cNvPicPr>
          <p:nvPr/>
        </p:nvPicPr>
        <p:blipFill>
          <a:blip r:embed="rId3"/>
          <a:stretch>
            <a:fillRect/>
          </a:stretch>
        </p:blipFill>
        <p:spPr>
          <a:xfrm>
            <a:off x="6841066" y="4431658"/>
            <a:ext cx="4305905" cy="861180"/>
          </a:xfrm>
          <a:prstGeom prst="rect">
            <a:avLst/>
          </a:prstGeom>
        </p:spPr>
      </p:pic>
      <p:cxnSp>
        <p:nvCxnSpPr>
          <p:cNvPr id="35" name="Straight Connector 2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12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0AFF8EC-41B3-2F71-3C37-043642F99D34}"/>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Response atttributes</a:t>
            </a:r>
          </a:p>
        </p:txBody>
      </p:sp>
      <p:pic>
        <p:nvPicPr>
          <p:cNvPr id="4" name="Segnaposto contenuto 3">
            <a:extLst>
              <a:ext uri="{FF2B5EF4-FFF2-40B4-BE49-F238E27FC236}">
                <a16:creationId xmlns:a16="http://schemas.microsoft.com/office/drawing/2014/main" id="{30C2AD35-27F4-A1BA-AA1D-3D04AD44886A}"/>
              </a:ext>
            </a:extLst>
          </p:cNvPr>
          <p:cNvPicPr>
            <a:picLocks noGrp="1" noChangeAspect="1"/>
          </p:cNvPicPr>
          <p:nvPr>
            <p:ph idx="1"/>
          </p:nvPr>
        </p:nvPicPr>
        <p:blipFill>
          <a:blip r:embed="rId2"/>
          <a:stretch>
            <a:fillRect/>
          </a:stretch>
        </p:blipFill>
        <p:spPr>
          <a:xfrm>
            <a:off x="4777316" y="1893702"/>
            <a:ext cx="6780700" cy="3068266"/>
          </a:xfrm>
          <a:prstGeom prst="rect">
            <a:avLst/>
          </a:prstGeom>
        </p:spPr>
      </p:pic>
    </p:spTree>
    <p:extLst>
      <p:ext uri="{BB962C8B-B14F-4D97-AF65-F5344CB8AC3E}">
        <p14:creationId xmlns:p14="http://schemas.microsoft.com/office/powerpoint/2010/main" val="4023112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55BDAFB-0FBD-B200-584E-3B68C25A7BA7}"/>
              </a:ext>
            </a:extLst>
          </p:cNvPr>
          <p:cNvSpPr>
            <a:spLocks noGrp="1"/>
          </p:cNvSpPr>
          <p:nvPr>
            <p:ph type="title"/>
          </p:nvPr>
        </p:nvSpPr>
        <p:spPr>
          <a:xfrm>
            <a:off x="838200" y="365125"/>
            <a:ext cx="10515600" cy="1325563"/>
          </a:xfrm>
        </p:spPr>
        <p:txBody>
          <a:bodyPr>
            <a:normAutofit/>
          </a:bodyPr>
          <a:lstStyle/>
          <a:p>
            <a:r>
              <a:rPr lang="it-IT" sz="5400"/>
              <a:t>Service or page?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D02D4FF-D909-11F3-757C-7E3588FFD3E4}"/>
              </a:ext>
            </a:extLst>
          </p:cNvPr>
          <p:cNvSpPr>
            <a:spLocks noGrp="1"/>
          </p:cNvSpPr>
          <p:nvPr>
            <p:ph idx="1"/>
          </p:nvPr>
        </p:nvSpPr>
        <p:spPr>
          <a:xfrm>
            <a:off x="838200" y="1929384"/>
            <a:ext cx="10515600" cy="4251960"/>
          </a:xfrm>
        </p:spPr>
        <p:txBody>
          <a:bodyPr>
            <a:normAutofit lnSpcReduction="10000"/>
          </a:bodyPr>
          <a:lstStyle/>
          <a:p>
            <a:r>
              <a:rPr lang="it-IT" dirty="0" err="1"/>
              <a:t>Although</a:t>
            </a:r>
            <a:r>
              <a:rPr lang="it-IT" dirty="0"/>
              <a:t> the </a:t>
            </a:r>
            <a:r>
              <a:rPr lang="it-IT" dirty="0" err="1"/>
              <a:t>response</a:t>
            </a:r>
            <a:r>
              <a:rPr lang="it-IT" dirty="0"/>
              <a:t> body </a:t>
            </a:r>
            <a:r>
              <a:rPr lang="it-IT" dirty="0" err="1"/>
              <a:t>is</a:t>
            </a:r>
            <a:r>
              <a:rPr lang="it-IT" dirty="0"/>
              <a:t> </a:t>
            </a:r>
            <a:r>
              <a:rPr lang="it-IT" dirty="0" err="1"/>
              <a:t>formatted</a:t>
            </a:r>
            <a:r>
              <a:rPr lang="it-IT" dirty="0"/>
              <a:t> in a </a:t>
            </a:r>
            <a:r>
              <a:rPr lang="it-IT" dirty="0" err="1"/>
              <a:t>legible</a:t>
            </a:r>
            <a:r>
              <a:rPr lang="it-IT" dirty="0"/>
              <a:t> way, </a:t>
            </a:r>
            <a:r>
              <a:rPr lang="it-IT" dirty="0" err="1"/>
              <a:t>it’s</a:t>
            </a:r>
            <a:r>
              <a:rPr lang="it-IT" dirty="0"/>
              <a:t> </a:t>
            </a:r>
            <a:r>
              <a:rPr lang="it-IT" dirty="0" err="1"/>
              <a:t>meant</a:t>
            </a:r>
            <a:r>
              <a:rPr lang="it-IT" dirty="0"/>
              <a:t> to be </a:t>
            </a:r>
            <a:r>
              <a:rPr lang="it-IT" dirty="0" err="1"/>
              <a:t>processed</a:t>
            </a:r>
            <a:r>
              <a:rPr lang="it-IT" dirty="0"/>
              <a:t> by the browser to be </a:t>
            </a:r>
            <a:r>
              <a:rPr lang="it-IT" dirty="0" err="1"/>
              <a:t>displayed</a:t>
            </a:r>
            <a:r>
              <a:rPr lang="it-IT" dirty="0"/>
              <a:t> </a:t>
            </a:r>
            <a:r>
              <a:rPr lang="it-IT" dirty="0" err="1"/>
              <a:t>as</a:t>
            </a:r>
            <a:r>
              <a:rPr lang="it-IT" dirty="0"/>
              <a:t> a human-</a:t>
            </a:r>
            <a:r>
              <a:rPr lang="it-IT" dirty="0" err="1"/>
              <a:t>readable</a:t>
            </a:r>
            <a:r>
              <a:rPr lang="it-IT" dirty="0"/>
              <a:t> web page. </a:t>
            </a:r>
          </a:p>
          <a:p>
            <a:r>
              <a:rPr lang="it-IT" dirty="0"/>
              <a:t>The browser </a:t>
            </a:r>
            <a:r>
              <a:rPr lang="it-IT" dirty="0" err="1"/>
              <a:t>renders</a:t>
            </a:r>
            <a:r>
              <a:rPr lang="it-IT" dirty="0"/>
              <a:t> the </a:t>
            </a:r>
            <a:r>
              <a:rPr lang="it-IT" dirty="0" err="1"/>
              <a:t>search</a:t>
            </a:r>
            <a:r>
              <a:rPr lang="it-IT" dirty="0"/>
              <a:t> </a:t>
            </a:r>
            <a:r>
              <a:rPr lang="it-IT" dirty="0" err="1"/>
              <a:t>results</a:t>
            </a:r>
            <a:r>
              <a:rPr lang="it-IT" dirty="0"/>
              <a:t> </a:t>
            </a:r>
            <a:r>
              <a:rPr lang="it-IT" dirty="0" err="1"/>
              <a:t>using</a:t>
            </a:r>
            <a:r>
              <a:rPr lang="it-IT" dirty="0"/>
              <a:t> the </a:t>
            </a:r>
            <a:r>
              <a:rPr lang="it-IT" dirty="0" err="1"/>
              <a:t>string</a:t>
            </a:r>
            <a:r>
              <a:rPr lang="it-IT" dirty="0"/>
              <a:t> from the API </a:t>
            </a:r>
            <a:r>
              <a:rPr lang="it-IT" dirty="0" err="1"/>
              <a:t>request</a:t>
            </a:r>
            <a:r>
              <a:rPr lang="it-IT" dirty="0"/>
              <a:t>. </a:t>
            </a:r>
          </a:p>
          <a:p>
            <a:r>
              <a:rPr lang="it-IT" dirty="0"/>
              <a:t>The </a:t>
            </a:r>
            <a:r>
              <a:rPr lang="it-IT" dirty="0" err="1"/>
              <a:t>provider’s</a:t>
            </a:r>
            <a:r>
              <a:rPr lang="it-IT" dirty="0"/>
              <a:t> </a:t>
            </a:r>
            <a:r>
              <a:rPr lang="it-IT" dirty="0" err="1"/>
              <a:t>response</a:t>
            </a:r>
            <a:r>
              <a:rPr lang="it-IT" dirty="0"/>
              <a:t> </a:t>
            </a:r>
            <a:r>
              <a:rPr lang="it-IT" dirty="0" err="1"/>
              <a:t>then</a:t>
            </a:r>
            <a:r>
              <a:rPr lang="it-IT" dirty="0"/>
              <a:t> </a:t>
            </a:r>
            <a:r>
              <a:rPr lang="it-IT" dirty="0" err="1"/>
              <a:t>populates</a:t>
            </a:r>
            <a:r>
              <a:rPr lang="it-IT" dirty="0"/>
              <a:t> the page with </a:t>
            </a:r>
            <a:r>
              <a:rPr lang="it-IT" dirty="0" err="1"/>
              <a:t>search</a:t>
            </a:r>
            <a:r>
              <a:rPr lang="it-IT" dirty="0"/>
              <a:t> </a:t>
            </a:r>
            <a:r>
              <a:rPr lang="it-IT" dirty="0" err="1"/>
              <a:t>results</a:t>
            </a:r>
            <a:r>
              <a:rPr lang="it-IT" dirty="0"/>
              <a:t>, images, and social media–</a:t>
            </a:r>
            <a:r>
              <a:rPr lang="it-IT" dirty="0" err="1"/>
              <a:t>related</a:t>
            </a:r>
            <a:r>
              <a:rPr lang="it-IT" dirty="0"/>
              <a:t> information </a:t>
            </a:r>
            <a:r>
              <a:rPr lang="it-IT" dirty="0" err="1"/>
              <a:t>such</a:t>
            </a:r>
            <a:r>
              <a:rPr lang="it-IT" dirty="0"/>
              <a:t> </a:t>
            </a:r>
            <a:r>
              <a:rPr lang="it-IT" dirty="0" err="1"/>
              <a:t>as</a:t>
            </a:r>
            <a:r>
              <a:rPr lang="it-IT" dirty="0"/>
              <a:t> likes, retweets, </a:t>
            </a:r>
            <a:r>
              <a:rPr lang="it-IT" dirty="0" err="1"/>
              <a:t>comments</a:t>
            </a:r>
            <a:endParaRPr lang="it-IT" dirty="0"/>
          </a:p>
          <a:p>
            <a:r>
              <a:rPr lang="it-IT" dirty="0"/>
              <a:t>Can be a </a:t>
            </a:r>
            <a:r>
              <a:rPr lang="it-IT" dirty="0" err="1"/>
              <a:t>different</a:t>
            </a:r>
            <a:r>
              <a:rPr lang="it-IT" dirty="0"/>
              <a:t> </a:t>
            </a:r>
            <a:r>
              <a:rPr lang="it-IT" dirty="0" err="1"/>
              <a:t>wweb</a:t>
            </a:r>
            <a:r>
              <a:rPr lang="it-IT" dirty="0"/>
              <a:t> server </a:t>
            </a:r>
            <a:r>
              <a:rPr lang="it-IT" dirty="0" err="1"/>
              <a:t>optimized</a:t>
            </a:r>
            <a:r>
              <a:rPr lang="it-IT" dirty="0"/>
              <a:t> for </a:t>
            </a:r>
            <a:r>
              <a:rPr lang="it-IT" dirty="0" err="1"/>
              <a:t>delivering</a:t>
            </a:r>
            <a:r>
              <a:rPr lang="it-IT" dirty="0"/>
              <a:t> </a:t>
            </a:r>
            <a:r>
              <a:rPr lang="it-IT" dirty="0" err="1"/>
              <a:t>static</a:t>
            </a:r>
            <a:r>
              <a:rPr lang="it-IT" dirty="0"/>
              <a:t> </a:t>
            </a:r>
            <a:r>
              <a:rPr lang="it-IT" dirty="0" err="1"/>
              <a:t>content</a:t>
            </a:r>
            <a:endParaRPr lang="it-IT" dirty="0"/>
          </a:p>
          <a:p>
            <a:r>
              <a:rPr lang="it-IT" dirty="0"/>
              <a:t>User </a:t>
            </a:r>
            <a:r>
              <a:rPr lang="it-IT" dirty="0" err="1"/>
              <a:t>experience</a:t>
            </a:r>
            <a:r>
              <a:rPr lang="it-IT" dirty="0"/>
              <a:t> </a:t>
            </a:r>
            <a:r>
              <a:rPr lang="it-IT" dirty="0" err="1"/>
              <a:t>is</a:t>
            </a:r>
            <a:r>
              <a:rPr lang="it-IT" dirty="0"/>
              <a:t> </a:t>
            </a:r>
            <a:r>
              <a:rPr lang="it-IT" dirty="0" err="1"/>
              <a:t>seamless</a:t>
            </a:r>
            <a:endParaRPr lang="it-IT" dirty="0"/>
          </a:p>
          <a:p>
            <a:pPr marL="0" indent="0">
              <a:buNone/>
            </a:pPr>
            <a:endParaRPr lang="it-IT" sz="2200" dirty="0"/>
          </a:p>
        </p:txBody>
      </p:sp>
    </p:spTree>
    <p:extLst>
      <p:ext uri="{BB962C8B-B14F-4D97-AF65-F5344CB8AC3E}">
        <p14:creationId xmlns:p14="http://schemas.microsoft.com/office/powerpoint/2010/main" val="323135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2824D2A-0089-3310-9E55-4703C87E3248}"/>
              </a:ext>
            </a:extLst>
          </p:cNvPr>
          <p:cNvSpPr>
            <a:spLocks noGrp="1"/>
          </p:cNvSpPr>
          <p:nvPr>
            <p:ph type="title"/>
          </p:nvPr>
        </p:nvSpPr>
        <p:spPr>
          <a:xfrm>
            <a:off x="5297762" y="329184"/>
            <a:ext cx="6251110" cy="1783080"/>
          </a:xfrm>
        </p:spPr>
        <p:txBody>
          <a:bodyPr anchor="b">
            <a:normAutofit/>
          </a:bodyPr>
          <a:lstStyle/>
          <a:p>
            <a:r>
              <a:rPr lang="it-IT" sz="5400"/>
              <a:t>API Authentication </a:t>
            </a:r>
          </a:p>
        </p:txBody>
      </p:sp>
      <p:pic>
        <p:nvPicPr>
          <p:cNvPr id="5" name="Picture 4" descr="Padlock on computer motherboard">
            <a:extLst>
              <a:ext uri="{FF2B5EF4-FFF2-40B4-BE49-F238E27FC236}">
                <a16:creationId xmlns:a16="http://schemas.microsoft.com/office/drawing/2014/main" id="{980BECD1-CC8D-D5F4-A42A-7E68CACF5E81}"/>
              </a:ext>
            </a:extLst>
          </p:cNvPr>
          <p:cNvPicPr>
            <a:picLocks noChangeAspect="1"/>
          </p:cNvPicPr>
          <p:nvPr/>
        </p:nvPicPr>
        <p:blipFill rotWithShape="1">
          <a:blip r:embed="rId2"/>
          <a:srcRect l="15658" r="3901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3D63853-5257-6225-7627-AFEB5A9B0899}"/>
              </a:ext>
            </a:extLst>
          </p:cNvPr>
          <p:cNvSpPr>
            <a:spLocks noGrp="1"/>
          </p:cNvSpPr>
          <p:nvPr>
            <p:ph idx="1"/>
          </p:nvPr>
        </p:nvSpPr>
        <p:spPr>
          <a:xfrm>
            <a:off x="5297762" y="2706624"/>
            <a:ext cx="6251110" cy="3483864"/>
          </a:xfrm>
        </p:spPr>
        <p:txBody>
          <a:bodyPr>
            <a:normAutofit/>
          </a:bodyPr>
          <a:lstStyle/>
          <a:p>
            <a:r>
              <a:rPr lang="it-IT" sz="2200" dirty="0" err="1"/>
              <a:t>APIs</a:t>
            </a:r>
            <a:r>
              <a:rPr lang="it-IT" sz="2200" dirty="0"/>
              <a:t> </a:t>
            </a:r>
            <a:r>
              <a:rPr lang="it-IT" sz="2200" dirty="0" err="1"/>
              <a:t>may</a:t>
            </a:r>
            <a:r>
              <a:rPr lang="it-IT" sz="2200" dirty="0"/>
              <a:t> </a:t>
            </a:r>
            <a:r>
              <a:rPr lang="it-IT" sz="2200" dirty="0" err="1"/>
              <a:t>allow</a:t>
            </a:r>
            <a:r>
              <a:rPr lang="it-IT" sz="2200" dirty="0"/>
              <a:t> public access to consumers </a:t>
            </a:r>
            <a:r>
              <a:rPr lang="it-IT" sz="2200" dirty="0" err="1"/>
              <a:t>without</a:t>
            </a:r>
            <a:r>
              <a:rPr lang="it-IT" sz="2200" dirty="0"/>
              <a:t> authentication, </a:t>
            </a:r>
            <a:r>
              <a:rPr lang="it-IT" sz="2200" dirty="0" err="1"/>
              <a:t>but</a:t>
            </a:r>
            <a:r>
              <a:rPr lang="it-IT" sz="2200" dirty="0"/>
              <a:t> </a:t>
            </a:r>
            <a:r>
              <a:rPr lang="it-IT" sz="2200" dirty="0" err="1"/>
              <a:t>when</a:t>
            </a:r>
            <a:r>
              <a:rPr lang="it-IT" sz="2200" dirty="0"/>
              <a:t> an API </a:t>
            </a:r>
            <a:r>
              <a:rPr lang="it-IT" sz="2200" dirty="0" err="1"/>
              <a:t>allows</a:t>
            </a:r>
            <a:r>
              <a:rPr lang="it-IT" sz="2200" dirty="0"/>
              <a:t> access to </a:t>
            </a:r>
            <a:r>
              <a:rPr lang="it-IT" sz="2200" dirty="0" err="1"/>
              <a:t>proprietary</a:t>
            </a:r>
            <a:r>
              <a:rPr lang="it-IT" sz="2200" dirty="0"/>
              <a:t> or sensitive data, </a:t>
            </a:r>
            <a:r>
              <a:rPr lang="it-IT" sz="2200" dirty="0" err="1"/>
              <a:t>it</a:t>
            </a:r>
            <a:r>
              <a:rPr lang="it-IT" sz="2200" dirty="0"/>
              <a:t> </a:t>
            </a:r>
            <a:r>
              <a:rPr lang="it-IT" sz="2200" dirty="0" err="1"/>
              <a:t>will</a:t>
            </a:r>
            <a:r>
              <a:rPr lang="it-IT" sz="2200" dirty="0"/>
              <a:t> use some </a:t>
            </a:r>
            <a:r>
              <a:rPr lang="it-IT" sz="2200" dirty="0" err="1"/>
              <a:t>form</a:t>
            </a:r>
            <a:r>
              <a:rPr lang="it-IT" sz="2200" dirty="0"/>
              <a:t> of authentication and </a:t>
            </a:r>
            <a:r>
              <a:rPr lang="it-IT" sz="2200" dirty="0" err="1"/>
              <a:t>authorization</a:t>
            </a:r>
            <a:r>
              <a:rPr lang="it-IT" sz="2200" dirty="0"/>
              <a:t>. </a:t>
            </a:r>
          </a:p>
          <a:p>
            <a:r>
              <a:rPr lang="it-IT" sz="2200" dirty="0"/>
              <a:t>An </a:t>
            </a:r>
            <a:r>
              <a:rPr lang="it-IT" sz="2200" dirty="0" err="1"/>
              <a:t>API’s</a:t>
            </a:r>
            <a:r>
              <a:rPr lang="it-IT" sz="2200" dirty="0"/>
              <a:t> authentication </a:t>
            </a:r>
            <a:r>
              <a:rPr lang="it-IT" sz="2200" dirty="0" err="1"/>
              <a:t>process</a:t>
            </a:r>
            <a:r>
              <a:rPr lang="it-IT" sz="2200" dirty="0"/>
              <a:t> </a:t>
            </a:r>
            <a:r>
              <a:rPr lang="it-IT" sz="2200" dirty="0" err="1"/>
              <a:t>should</a:t>
            </a:r>
            <a:r>
              <a:rPr lang="it-IT" sz="2200" dirty="0"/>
              <a:t> validate </a:t>
            </a:r>
            <a:r>
              <a:rPr lang="it-IT" sz="2200" dirty="0" err="1"/>
              <a:t>that</a:t>
            </a:r>
            <a:r>
              <a:rPr lang="it-IT" sz="2200" dirty="0"/>
              <a:t> users are </a:t>
            </a:r>
            <a:r>
              <a:rPr lang="it-IT" sz="2200" dirty="0" err="1"/>
              <a:t>who</a:t>
            </a:r>
            <a:r>
              <a:rPr lang="it-IT" sz="2200" dirty="0"/>
              <a:t> </a:t>
            </a:r>
            <a:r>
              <a:rPr lang="it-IT" sz="2200" dirty="0" err="1"/>
              <a:t>they</a:t>
            </a:r>
            <a:r>
              <a:rPr lang="it-IT" sz="2200" dirty="0"/>
              <a:t> claim to be, and the </a:t>
            </a:r>
            <a:r>
              <a:rPr lang="it-IT" sz="2200" dirty="0" err="1"/>
              <a:t>authorization</a:t>
            </a:r>
            <a:r>
              <a:rPr lang="it-IT" sz="2200" dirty="0"/>
              <a:t> </a:t>
            </a:r>
            <a:r>
              <a:rPr lang="it-IT" sz="2200" dirty="0" err="1"/>
              <a:t>process</a:t>
            </a:r>
            <a:r>
              <a:rPr lang="it-IT" sz="2200" dirty="0"/>
              <a:t> </a:t>
            </a:r>
            <a:r>
              <a:rPr lang="it-IT" sz="2200" dirty="0" err="1"/>
              <a:t>should</a:t>
            </a:r>
            <a:r>
              <a:rPr lang="it-IT" sz="2200" dirty="0"/>
              <a:t> </a:t>
            </a:r>
            <a:r>
              <a:rPr lang="it-IT" sz="2200" dirty="0" err="1"/>
              <a:t>grant</a:t>
            </a:r>
            <a:r>
              <a:rPr lang="it-IT" sz="2200" dirty="0"/>
              <a:t> </a:t>
            </a:r>
            <a:r>
              <a:rPr lang="it-IT" sz="2200" dirty="0" err="1"/>
              <a:t>them</a:t>
            </a:r>
            <a:r>
              <a:rPr lang="it-IT" sz="2200" dirty="0"/>
              <a:t> the </a:t>
            </a:r>
            <a:r>
              <a:rPr lang="it-IT" sz="2200" dirty="0" err="1"/>
              <a:t>ability</a:t>
            </a:r>
            <a:r>
              <a:rPr lang="it-IT" sz="2200" dirty="0"/>
              <a:t> to access the data </a:t>
            </a:r>
            <a:r>
              <a:rPr lang="it-IT" sz="2200" dirty="0" err="1"/>
              <a:t>they</a:t>
            </a:r>
            <a:r>
              <a:rPr lang="it-IT" sz="2200" dirty="0"/>
              <a:t> are </a:t>
            </a:r>
            <a:r>
              <a:rPr lang="it-IT" sz="2200" dirty="0" err="1"/>
              <a:t>allowed</a:t>
            </a:r>
            <a:r>
              <a:rPr lang="it-IT" sz="2200" dirty="0"/>
              <a:t> to access.</a:t>
            </a:r>
          </a:p>
          <a:p>
            <a:pPr marL="0" indent="0">
              <a:buNone/>
            </a:pPr>
            <a:endParaRPr lang="it-IT" sz="2200" dirty="0"/>
          </a:p>
        </p:txBody>
      </p:sp>
    </p:spTree>
    <p:extLst>
      <p:ext uri="{BB962C8B-B14F-4D97-AF65-F5344CB8AC3E}">
        <p14:creationId xmlns:p14="http://schemas.microsoft.com/office/powerpoint/2010/main" val="31396238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2712</Words>
  <Application>Microsoft Macintosh PowerPoint</Application>
  <PresentationFormat>Widescreen</PresentationFormat>
  <Paragraphs>164</Paragraphs>
  <Slides>52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52</vt:i4>
      </vt:variant>
    </vt:vector>
  </HeadingPairs>
  <TitlesOfParts>
    <vt:vector size="57" baseType="lpstr">
      <vt:lpstr>Arial</vt:lpstr>
      <vt:lpstr>Calibri</vt:lpstr>
      <vt:lpstr>Calibri Light</vt:lpstr>
      <vt:lpstr>Courier New</vt:lpstr>
      <vt:lpstr>Tema di Office</vt:lpstr>
      <vt:lpstr>API Security I</vt:lpstr>
      <vt:lpstr>Disclaimer</vt:lpstr>
      <vt:lpstr>Interacting with REST APIs</vt:lpstr>
      <vt:lpstr>The response</vt:lpstr>
      <vt:lpstr>Reading the headers</vt:lpstr>
      <vt:lpstr>Invoking</vt:lpstr>
      <vt:lpstr>Response atttributes</vt:lpstr>
      <vt:lpstr>Service or page?</vt:lpstr>
      <vt:lpstr>API Authentication </vt:lpstr>
      <vt:lpstr>The case for no auth</vt:lpstr>
      <vt:lpstr>HTTP basic authentication</vt:lpstr>
      <vt:lpstr>Example</vt:lpstr>
      <vt:lpstr>Basic + keys</vt:lpstr>
      <vt:lpstr>API Keys </vt:lpstr>
      <vt:lpstr>Examples</vt:lpstr>
      <vt:lpstr>NASA Interface for key generation</vt:lpstr>
      <vt:lpstr>API keys are not secure</vt:lpstr>
      <vt:lpstr>Jason Web tokens</vt:lpstr>
      <vt:lpstr>JWT structure</vt:lpstr>
      <vt:lpstr>Presentazione standard di PowerPoint</vt:lpstr>
      <vt:lpstr>JWT security</vt:lpstr>
      <vt:lpstr>HMAC</vt:lpstr>
      <vt:lpstr>HMAC Security</vt:lpstr>
      <vt:lpstr>Oauth Recall</vt:lpstr>
      <vt:lpstr>Remarks</vt:lpstr>
      <vt:lpstr>Authorization Request</vt:lpstr>
      <vt:lpstr>Oauth Security</vt:lpstr>
      <vt:lpstr>Common vulnerabilities</vt:lpstr>
      <vt:lpstr>Disclosure vulnerability</vt:lpstr>
      <vt:lpstr>Broken object level authorization (BOLA).</vt:lpstr>
      <vt:lpstr>https://bestgame.com/api/v3/users?id=5501 </vt:lpstr>
      <vt:lpstr>BOLA at work</vt:lpstr>
      <vt:lpstr>Broken User Authentication (BOA)</vt:lpstr>
      <vt:lpstr>Two remarks</vt:lpstr>
      <vt:lpstr>Statelessness Risks</vt:lpstr>
      <vt:lpstr>Token handling risks</vt:lpstr>
      <vt:lpstr>Registration systems risks</vt:lpstr>
      <vt:lpstr>Other risks</vt:lpstr>
      <vt:lpstr>Example</vt:lpstr>
      <vt:lpstr>Information OverExposure</vt:lpstr>
      <vt:lpstr>IOE at work</vt:lpstr>
      <vt:lpstr>Remarks</vt:lpstr>
      <vt:lpstr>Denial of Service and Rate Limiting</vt:lpstr>
      <vt:lpstr>Testing rate limiting</vt:lpstr>
      <vt:lpstr>Broken function level authorization (BFLA) </vt:lpstr>
      <vt:lpstr>BOLA and BFLA</vt:lpstr>
      <vt:lpstr>No Access control via different URLs</vt:lpstr>
      <vt:lpstr>Verbs problem</vt:lpstr>
      <vt:lpstr>The easiest way in</vt:lpstr>
      <vt:lpstr>Guessing</vt:lpstr>
      <vt:lpstr>Mass assignment</vt:lpstr>
      <vt:lpstr>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ernesto damiani</dc:creator>
  <cp:lastModifiedBy>ernesto damiani</cp:lastModifiedBy>
  <cp:revision>16</cp:revision>
  <dcterms:created xsi:type="dcterms:W3CDTF">2023-04-20T09:29:15Z</dcterms:created>
  <dcterms:modified xsi:type="dcterms:W3CDTF">2023-04-21T06:44:21Z</dcterms:modified>
</cp:coreProperties>
</file>