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70" r:id="rId3"/>
    <p:sldId id="271" r:id="rId4"/>
    <p:sldId id="272" r:id="rId5"/>
    <p:sldId id="273" r:id="rId6"/>
    <p:sldId id="541" r:id="rId7"/>
    <p:sldId id="534" r:id="rId8"/>
    <p:sldId id="538" r:id="rId9"/>
    <p:sldId id="539" r:id="rId10"/>
    <p:sldId id="540" r:id="rId11"/>
    <p:sldId id="512" r:id="rId12"/>
    <p:sldId id="544" r:id="rId13"/>
    <p:sldId id="514" r:id="rId14"/>
    <p:sldId id="523" r:id="rId15"/>
    <p:sldId id="524" r:id="rId16"/>
    <p:sldId id="527" r:id="rId17"/>
    <p:sldId id="528" r:id="rId18"/>
    <p:sldId id="529" r:id="rId19"/>
    <p:sldId id="530" r:id="rId20"/>
    <p:sldId id="531" r:id="rId21"/>
    <p:sldId id="532" r:id="rId22"/>
    <p:sldId id="369" r:id="rId23"/>
    <p:sldId id="545" r:id="rId24"/>
    <p:sldId id="546" r:id="rId25"/>
    <p:sldId id="547" r:id="rId26"/>
    <p:sldId id="548" r:id="rId27"/>
    <p:sldId id="549" r:id="rId28"/>
    <p:sldId id="550" r:id="rId29"/>
    <p:sldId id="551" r:id="rId30"/>
    <p:sldId id="552" r:id="rId31"/>
    <p:sldId id="553" r:id="rId32"/>
    <p:sldId id="554" r:id="rId33"/>
    <p:sldId id="555" r:id="rId34"/>
    <p:sldId id="257" r:id="rId35"/>
    <p:sldId id="258" r:id="rId36"/>
    <p:sldId id="259" r:id="rId37"/>
    <p:sldId id="260" r:id="rId38"/>
    <p:sldId id="261" r:id="rId39"/>
    <p:sldId id="262" r:id="rId40"/>
    <p:sldId id="263" r:id="rId41"/>
    <p:sldId id="264" r:id="rId42"/>
    <p:sldId id="265" r:id="rId43"/>
    <p:sldId id="266" r:id="rId44"/>
    <p:sldId id="267" r:id="rId45"/>
    <p:sldId id="268" r:id="rId46"/>
    <p:sldId id="269"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291"/>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EABDE-3AB6-4B7B-9555-55B31BB00713}" type="doc">
      <dgm:prSet loTypeId="urn:microsoft.com/office/officeart/2005/8/layout/vList5" loCatId="list" qsTypeId="urn:microsoft.com/office/officeart/2005/8/quickstyle/simple5" qsCatId="simple" csTypeId="urn:microsoft.com/office/officeart/2005/8/colors/accent1_2" csCatId="accent1"/>
      <dgm:spPr/>
      <dgm:t>
        <a:bodyPr/>
        <a:lstStyle/>
        <a:p>
          <a:endParaRPr lang="en-US"/>
        </a:p>
      </dgm:t>
    </dgm:pt>
    <dgm:pt modelId="{CAA146E3-DDAF-46FD-BE78-30BD68573F66}">
      <dgm:prSet/>
      <dgm:spPr/>
      <dgm:t>
        <a:bodyPr/>
        <a:lstStyle/>
        <a:p>
          <a:r>
            <a:rPr lang="en-US"/>
            <a:t>Many sensitive tasks are done through web</a:t>
          </a:r>
        </a:p>
      </dgm:t>
    </dgm:pt>
    <dgm:pt modelId="{7F25058A-91AE-4208-B106-B4A946D59C61}" type="parTrans" cxnId="{2464B114-6164-49F7-861C-2092E1D27C07}">
      <dgm:prSet/>
      <dgm:spPr/>
      <dgm:t>
        <a:bodyPr/>
        <a:lstStyle/>
        <a:p>
          <a:endParaRPr lang="en-US"/>
        </a:p>
      </dgm:t>
    </dgm:pt>
    <dgm:pt modelId="{7233DF17-D192-4944-B367-11AA7FCE8B8F}" type="sibTrans" cxnId="{2464B114-6164-49F7-861C-2092E1D27C07}">
      <dgm:prSet/>
      <dgm:spPr/>
      <dgm:t>
        <a:bodyPr/>
        <a:lstStyle/>
        <a:p>
          <a:endParaRPr lang="en-US"/>
        </a:p>
      </dgm:t>
    </dgm:pt>
    <dgm:pt modelId="{5AA5396D-8802-41FB-8D5C-9DA3B8355F88}">
      <dgm:prSet/>
      <dgm:spPr/>
      <dgm:t>
        <a:bodyPr/>
        <a:lstStyle/>
        <a:p>
          <a:r>
            <a:rPr lang="en-US"/>
            <a:t>Online banking, online shopping</a:t>
          </a:r>
        </a:p>
      </dgm:t>
    </dgm:pt>
    <dgm:pt modelId="{013C8E8B-BB29-492F-9A75-3790FB12C4F8}" type="parTrans" cxnId="{F1E29764-C9E8-4364-ACE5-16214E5CB6BB}">
      <dgm:prSet/>
      <dgm:spPr/>
      <dgm:t>
        <a:bodyPr/>
        <a:lstStyle/>
        <a:p>
          <a:endParaRPr lang="en-US"/>
        </a:p>
      </dgm:t>
    </dgm:pt>
    <dgm:pt modelId="{FC3C4F3F-4351-48F6-A4AE-16898CC8236D}" type="sibTrans" cxnId="{F1E29764-C9E8-4364-ACE5-16214E5CB6BB}">
      <dgm:prSet/>
      <dgm:spPr/>
      <dgm:t>
        <a:bodyPr/>
        <a:lstStyle/>
        <a:p>
          <a:endParaRPr lang="en-US"/>
        </a:p>
      </dgm:t>
    </dgm:pt>
    <dgm:pt modelId="{F2D048F0-9A63-4C82-9B34-3634880B8E7B}">
      <dgm:prSet/>
      <dgm:spPr/>
      <dgm:t>
        <a:bodyPr/>
        <a:lstStyle/>
        <a:p>
          <a:r>
            <a:rPr lang="en-US"/>
            <a:t>Database access</a:t>
          </a:r>
        </a:p>
      </dgm:t>
    </dgm:pt>
    <dgm:pt modelId="{8B1F16FD-6617-436F-A3DB-A6032AB3F502}" type="parTrans" cxnId="{73AC0565-66FD-4413-8EA7-F62B5AAEB419}">
      <dgm:prSet/>
      <dgm:spPr/>
      <dgm:t>
        <a:bodyPr/>
        <a:lstStyle/>
        <a:p>
          <a:endParaRPr lang="en-US"/>
        </a:p>
      </dgm:t>
    </dgm:pt>
    <dgm:pt modelId="{320AF883-FD94-4A1E-8644-106F57D259C3}" type="sibTrans" cxnId="{73AC0565-66FD-4413-8EA7-F62B5AAEB419}">
      <dgm:prSet/>
      <dgm:spPr/>
      <dgm:t>
        <a:bodyPr/>
        <a:lstStyle/>
        <a:p>
          <a:endParaRPr lang="en-US"/>
        </a:p>
      </dgm:t>
    </dgm:pt>
    <dgm:pt modelId="{CC7196BC-D7CE-475C-8710-25E916AACB05}">
      <dgm:prSet/>
      <dgm:spPr/>
      <dgm:t>
        <a:bodyPr/>
        <a:lstStyle/>
        <a:p>
          <a:r>
            <a:rPr lang="en-US"/>
            <a:t>System administration</a:t>
          </a:r>
        </a:p>
      </dgm:t>
    </dgm:pt>
    <dgm:pt modelId="{6510FE21-53A9-4277-8A8D-9531E0F238CD}" type="parTrans" cxnId="{57B697DF-3C03-47C7-BD6D-91038B1B566A}">
      <dgm:prSet/>
      <dgm:spPr/>
      <dgm:t>
        <a:bodyPr/>
        <a:lstStyle/>
        <a:p>
          <a:endParaRPr lang="en-US"/>
        </a:p>
      </dgm:t>
    </dgm:pt>
    <dgm:pt modelId="{7BDF581F-271B-4B01-A105-F5D67ACC69CE}" type="sibTrans" cxnId="{57B697DF-3C03-47C7-BD6D-91038B1B566A}">
      <dgm:prSet/>
      <dgm:spPr/>
      <dgm:t>
        <a:bodyPr/>
        <a:lstStyle/>
        <a:p>
          <a:endParaRPr lang="en-US"/>
        </a:p>
      </dgm:t>
    </dgm:pt>
    <dgm:pt modelId="{BB9DAA7A-4836-4642-AFBA-89D20F095103}">
      <dgm:prSet/>
      <dgm:spPr/>
      <dgm:t>
        <a:bodyPr/>
        <a:lstStyle/>
        <a:p>
          <a:r>
            <a:rPr lang="en-US"/>
            <a:t>Web applications and web users are targets of many attacks</a:t>
          </a:r>
        </a:p>
      </dgm:t>
    </dgm:pt>
    <dgm:pt modelId="{9372410D-1267-4DF9-BA1C-C1DBB582B813}" type="parTrans" cxnId="{1176909A-614C-4A06-B13B-787A8298B66A}">
      <dgm:prSet/>
      <dgm:spPr/>
      <dgm:t>
        <a:bodyPr/>
        <a:lstStyle/>
        <a:p>
          <a:endParaRPr lang="en-US"/>
        </a:p>
      </dgm:t>
    </dgm:pt>
    <dgm:pt modelId="{AAE236D6-7FEB-4ADA-BE29-B25E1D183A54}" type="sibTrans" cxnId="{1176909A-614C-4A06-B13B-787A8298B66A}">
      <dgm:prSet/>
      <dgm:spPr/>
      <dgm:t>
        <a:bodyPr/>
        <a:lstStyle/>
        <a:p>
          <a:endParaRPr lang="en-US"/>
        </a:p>
      </dgm:t>
    </dgm:pt>
    <dgm:pt modelId="{90FE05F8-31DA-4612-A744-B5055B27EB8C}">
      <dgm:prSet/>
      <dgm:spPr/>
      <dgm:t>
        <a:bodyPr/>
        <a:lstStyle/>
        <a:p>
          <a:r>
            <a:rPr lang="en-US"/>
            <a:t>Cross site scripting</a:t>
          </a:r>
        </a:p>
      </dgm:t>
    </dgm:pt>
    <dgm:pt modelId="{5F1E7496-26AA-48B5-9C9A-C800AD71969F}" type="parTrans" cxnId="{6858CB84-50E5-4B17-ADCF-1E5C5EFF3FA8}">
      <dgm:prSet/>
      <dgm:spPr/>
      <dgm:t>
        <a:bodyPr/>
        <a:lstStyle/>
        <a:p>
          <a:endParaRPr lang="en-US"/>
        </a:p>
      </dgm:t>
    </dgm:pt>
    <dgm:pt modelId="{BED3A94C-BD65-4601-B485-736A4AE8CA97}" type="sibTrans" cxnId="{6858CB84-50E5-4B17-ADCF-1E5C5EFF3FA8}">
      <dgm:prSet/>
      <dgm:spPr/>
      <dgm:t>
        <a:bodyPr/>
        <a:lstStyle/>
        <a:p>
          <a:endParaRPr lang="en-US"/>
        </a:p>
      </dgm:t>
    </dgm:pt>
    <dgm:pt modelId="{90AE277E-29AD-42EE-B93A-215C99761D9F}">
      <dgm:prSet/>
      <dgm:spPr/>
      <dgm:t>
        <a:bodyPr/>
        <a:lstStyle/>
        <a:p>
          <a:r>
            <a:rPr lang="en-US"/>
            <a:t>SQL injection</a:t>
          </a:r>
        </a:p>
      </dgm:t>
    </dgm:pt>
    <dgm:pt modelId="{A983F63C-D32B-4B77-ADFC-B48554224EE0}" type="parTrans" cxnId="{AA224F25-6320-42B3-B48B-D8368A7582DB}">
      <dgm:prSet/>
      <dgm:spPr/>
      <dgm:t>
        <a:bodyPr/>
        <a:lstStyle/>
        <a:p>
          <a:endParaRPr lang="en-US"/>
        </a:p>
      </dgm:t>
    </dgm:pt>
    <dgm:pt modelId="{7A41A7C2-9AE0-48EC-9B5E-5ACC0854EEFA}" type="sibTrans" cxnId="{AA224F25-6320-42B3-B48B-D8368A7582DB}">
      <dgm:prSet/>
      <dgm:spPr/>
      <dgm:t>
        <a:bodyPr/>
        <a:lstStyle/>
        <a:p>
          <a:endParaRPr lang="en-US"/>
        </a:p>
      </dgm:t>
    </dgm:pt>
    <dgm:pt modelId="{62ED6134-518E-427C-9568-10E832A42663}">
      <dgm:prSet/>
      <dgm:spPr/>
      <dgm:t>
        <a:bodyPr/>
        <a:lstStyle/>
        <a:p>
          <a:r>
            <a:rPr lang="en-US"/>
            <a:t>Cross site request forgery</a:t>
          </a:r>
        </a:p>
      </dgm:t>
    </dgm:pt>
    <dgm:pt modelId="{9542A5B0-D9C0-4D2B-AC4D-1DDCA4271937}" type="parTrans" cxnId="{AC58E0F4-8359-46D0-BA89-8069B7BCF338}">
      <dgm:prSet/>
      <dgm:spPr/>
      <dgm:t>
        <a:bodyPr/>
        <a:lstStyle/>
        <a:p>
          <a:endParaRPr lang="en-US"/>
        </a:p>
      </dgm:t>
    </dgm:pt>
    <dgm:pt modelId="{70F47848-74A1-4D91-BB18-F54861F49B34}" type="sibTrans" cxnId="{AC58E0F4-8359-46D0-BA89-8069B7BCF338}">
      <dgm:prSet/>
      <dgm:spPr/>
      <dgm:t>
        <a:bodyPr/>
        <a:lstStyle/>
        <a:p>
          <a:endParaRPr lang="en-US"/>
        </a:p>
      </dgm:t>
    </dgm:pt>
    <dgm:pt modelId="{F9A0C337-40DC-4BF0-9E29-6C5B1AA6E154}">
      <dgm:prSet/>
      <dgm:spPr/>
      <dgm:t>
        <a:bodyPr/>
        <a:lstStyle/>
        <a:p>
          <a:r>
            <a:rPr lang="en-US"/>
            <a:t>Information leakage</a:t>
          </a:r>
        </a:p>
      </dgm:t>
    </dgm:pt>
    <dgm:pt modelId="{F7704960-4320-4314-8BB5-25EDEB36C5C6}" type="parTrans" cxnId="{E1DE0C96-A9CE-4011-8AA6-A4B33AB4355F}">
      <dgm:prSet/>
      <dgm:spPr/>
      <dgm:t>
        <a:bodyPr/>
        <a:lstStyle/>
        <a:p>
          <a:endParaRPr lang="en-US"/>
        </a:p>
      </dgm:t>
    </dgm:pt>
    <dgm:pt modelId="{40BCF384-F3EF-460C-8A1A-830EE44B1F9D}" type="sibTrans" cxnId="{E1DE0C96-A9CE-4011-8AA6-A4B33AB4355F}">
      <dgm:prSet/>
      <dgm:spPr/>
      <dgm:t>
        <a:bodyPr/>
        <a:lstStyle/>
        <a:p>
          <a:endParaRPr lang="en-US"/>
        </a:p>
      </dgm:t>
    </dgm:pt>
    <dgm:pt modelId="{C7879812-2863-4DF7-AFB3-AF80E62EDD0C}">
      <dgm:prSet/>
      <dgm:spPr/>
      <dgm:t>
        <a:bodyPr/>
        <a:lstStyle/>
        <a:p>
          <a:r>
            <a:rPr lang="en-US"/>
            <a:t>Session hijacking</a:t>
          </a:r>
        </a:p>
      </dgm:t>
    </dgm:pt>
    <dgm:pt modelId="{C8FD8498-E7CB-48C7-8F7F-46C054B66A71}" type="parTrans" cxnId="{B49B5AA1-D6FA-4E69-9E18-49F2E9D1AC33}">
      <dgm:prSet/>
      <dgm:spPr/>
      <dgm:t>
        <a:bodyPr/>
        <a:lstStyle/>
        <a:p>
          <a:endParaRPr lang="en-US"/>
        </a:p>
      </dgm:t>
    </dgm:pt>
    <dgm:pt modelId="{7054AD69-F591-4220-9EFD-4D8FA00B2DAE}" type="sibTrans" cxnId="{B49B5AA1-D6FA-4E69-9E18-49F2E9D1AC33}">
      <dgm:prSet/>
      <dgm:spPr/>
      <dgm:t>
        <a:bodyPr/>
        <a:lstStyle/>
        <a:p>
          <a:endParaRPr lang="en-US"/>
        </a:p>
      </dgm:t>
    </dgm:pt>
    <dgm:pt modelId="{1D16B952-5096-F140-8F9B-9E1264A371B8}" type="pres">
      <dgm:prSet presAssocID="{41DEABDE-3AB6-4B7B-9555-55B31BB00713}" presName="Name0" presStyleCnt="0">
        <dgm:presLayoutVars>
          <dgm:dir/>
          <dgm:animLvl val="lvl"/>
          <dgm:resizeHandles val="exact"/>
        </dgm:presLayoutVars>
      </dgm:prSet>
      <dgm:spPr/>
      <dgm:t>
        <a:bodyPr/>
        <a:lstStyle/>
        <a:p>
          <a:endParaRPr lang="it-IT"/>
        </a:p>
      </dgm:t>
    </dgm:pt>
    <dgm:pt modelId="{A54F9081-9AC9-E146-96E0-CF5A86A665C8}" type="pres">
      <dgm:prSet presAssocID="{CAA146E3-DDAF-46FD-BE78-30BD68573F66}" presName="linNode" presStyleCnt="0"/>
      <dgm:spPr/>
    </dgm:pt>
    <dgm:pt modelId="{FAD9A33B-6CFE-734C-80EB-BB3AD39920D9}" type="pres">
      <dgm:prSet presAssocID="{CAA146E3-DDAF-46FD-BE78-30BD68573F66}" presName="parentText" presStyleLbl="node1" presStyleIdx="0" presStyleCnt="2">
        <dgm:presLayoutVars>
          <dgm:chMax val="1"/>
          <dgm:bulletEnabled val="1"/>
        </dgm:presLayoutVars>
      </dgm:prSet>
      <dgm:spPr/>
      <dgm:t>
        <a:bodyPr/>
        <a:lstStyle/>
        <a:p>
          <a:endParaRPr lang="it-IT"/>
        </a:p>
      </dgm:t>
    </dgm:pt>
    <dgm:pt modelId="{40A634A8-9C9A-614D-9DF1-0F28C3519EF7}" type="pres">
      <dgm:prSet presAssocID="{CAA146E3-DDAF-46FD-BE78-30BD68573F66}" presName="descendantText" presStyleLbl="alignAccFollowNode1" presStyleIdx="0" presStyleCnt="2">
        <dgm:presLayoutVars>
          <dgm:bulletEnabled val="1"/>
        </dgm:presLayoutVars>
      </dgm:prSet>
      <dgm:spPr/>
      <dgm:t>
        <a:bodyPr/>
        <a:lstStyle/>
        <a:p>
          <a:endParaRPr lang="it-IT"/>
        </a:p>
      </dgm:t>
    </dgm:pt>
    <dgm:pt modelId="{121CB191-EBC0-0341-8E22-F31F1DBB3B85}" type="pres">
      <dgm:prSet presAssocID="{7233DF17-D192-4944-B367-11AA7FCE8B8F}" presName="sp" presStyleCnt="0"/>
      <dgm:spPr/>
    </dgm:pt>
    <dgm:pt modelId="{A149B9E2-D90F-0B4C-BFE6-935CC5B75307}" type="pres">
      <dgm:prSet presAssocID="{BB9DAA7A-4836-4642-AFBA-89D20F095103}" presName="linNode" presStyleCnt="0"/>
      <dgm:spPr/>
    </dgm:pt>
    <dgm:pt modelId="{A23D5425-82D8-8C4D-A69A-F37BF9B7B675}" type="pres">
      <dgm:prSet presAssocID="{BB9DAA7A-4836-4642-AFBA-89D20F095103}" presName="parentText" presStyleLbl="node1" presStyleIdx="1" presStyleCnt="2">
        <dgm:presLayoutVars>
          <dgm:chMax val="1"/>
          <dgm:bulletEnabled val="1"/>
        </dgm:presLayoutVars>
      </dgm:prSet>
      <dgm:spPr/>
      <dgm:t>
        <a:bodyPr/>
        <a:lstStyle/>
        <a:p>
          <a:endParaRPr lang="it-IT"/>
        </a:p>
      </dgm:t>
    </dgm:pt>
    <dgm:pt modelId="{A91427F6-29B3-244D-BB8E-8A5690FB4537}" type="pres">
      <dgm:prSet presAssocID="{BB9DAA7A-4836-4642-AFBA-89D20F095103}" presName="descendantText" presStyleLbl="alignAccFollowNode1" presStyleIdx="1" presStyleCnt="2">
        <dgm:presLayoutVars>
          <dgm:bulletEnabled val="1"/>
        </dgm:presLayoutVars>
      </dgm:prSet>
      <dgm:spPr/>
      <dgm:t>
        <a:bodyPr/>
        <a:lstStyle/>
        <a:p>
          <a:endParaRPr lang="it-IT"/>
        </a:p>
      </dgm:t>
    </dgm:pt>
  </dgm:ptLst>
  <dgm:cxnLst>
    <dgm:cxn modelId="{6858CB84-50E5-4B17-ADCF-1E5C5EFF3FA8}" srcId="{BB9DAA7A-4836-4642-AFBA-89D20F095103}" destId="{90FE05F8-31DA-4612-A744-B5055B27EB8C}" srcOrd="0" destOrd="0" parTransId="{5F1E7496-26AA-48B5-9C9A-C800AD71969F}" sibTransId="{BED3A94C-BD65-4601-B485-736A4AE8CA97}"/>
    <dgm:cxn modelId="{413FE23E-472B-D94E-A494-082DA7D8D3BD}" type="presOf" srcId="{BB9DAA7A-4836-4642-AFBA-89D20F095103}" destId="{A23D5425-82D8-8C4D-A69A-F37BF9B7B675}" srcOrd="0" destOrd="0" presId="urn:microsoft.com/office/officeart/2005/8/layout/vList5"/>
    <dgm:cxn modelId="{E25E787B-DD9C-F14C-8698-AB6CF2F403CD}" type="presOf" srcId="{5AA5396D-8802-41FB-8D5C-9DA3B8355F88}" destId="{40A634A8-9C9A-614D-9DF1-0F28C3519EF7}" srcOrd="0" destOrd="0" presId="urn:microsoft.com/office/officeart/2005/8/layout/vList5"/>
    <dgm:cxn modelId="{57B697DF-3C03-47C7-BD6D-91038B1B566A}" srcId="{CAA146E3-DDAF-46FD-BE78-30BD68573F66}" destId="{CC7196BC-D7CE-475C-8710-25E916AACB05}" srcOrd="2" destOrd="0" parTransId="{6510FE21-53A9-4277-8A8D-9531E0F238CD}" sibTransId="{7BDF581F-271B-4B01-A105-F5D67ACC69CE}"/>
    <dgm:cxn modelId="{73AC0565-66FD-4413-8EA7-F62B5AAEB419}" srcId="{CAA146E3-DDAF-46FD-BE78-30BD68573F66}" destId="{F2D048F0-9A63-4C82-9B34-3634880B8E7B}" srcOrd="1" destOrd="0" parTransId="{8B1F16FD-6617-436F-A3DB-A6032AB3F502}" sibTransId="{320AF883-FD94-4A1E-8644-106F57D259C3}"/>
    <dgm:cxn modelId="{1D772A79-3589-DC43-9C18-E7425C6E95E1}" type="presOf" srcId="{62ED6134-518E-427C-9568-10E832A42663}" destId="{A91427F6-29B3-244D-BB8E-8A5690FB4537}" srcOrd="0" destOrd="2" presId="urn:microsoft.com/office/officeart/2005/8/layout/vList5"/>
    <dgm:cxn modelId="{8FAB1C84-7CE8-4D45-BD3D-49A3B3B88B21}" type="presOf" srcId="{CC7196BC-D7CE-475C-8710-25E916AACB05}" destId="{40A634A8-9C9A-614D-9DF1-0F28C3519EF7}" srcOrd="0" destOrd="2" presId="urn:microsoft.com/office/officeart/2005/8/layout/vList5"/>
    <dgm:cxn modelId="{AC58E0F4-8359-46D0-BA89-8069B7BCF338}" srcId="{BB9DAA7A-4836-4642-AFBA-89D20F095103}" destId="{62ED6134-518E-427C-9568-10E832A42663}" srcOrd="2" destOrd="0" parTransId="{9542A5B0-D9C0-4D2B-AC4D-1DDCA4271937}" sibTransId="{70F47848-74A1-4D91-BB18-F54861F49B34}"/>
    <dgm:cxn modelId="{1D0C1B4A-F31F-A542-B56C-6697DCC27973}" type="presOf" srcId="{41DEABDE-3AB6-4B7B-9555-55B31BB00713}" destId="{1D16B952-5096-F140-8F9B-9E1264A371B8}" srcOrd="0" destOrd="0" presId="urn:microsoft.com/office/officeart/2005/8/layout/vList5"/>
    <dgm:cxn modelId="{8445B28D-7BDC-074A-8983-44BF01B86EC5}" type="presOf" srcId="{F9A0C337-40DC-4BF0-9E29-6C5B1AA6E154}" destId="{A91427F6-29B3-244D-BB8E-8A5690FB4537}" srcOrd="0" destOrd="3" presId="urn:microsoft.com/office/officeart/2005/8/layout/vList5"/>
    <dgm:cxn modelId="{E1DE0C96-A9CE-4011-8AA6-A4B33AB4355F}" srcId="{BB9DAA7A-4836-4642-AFBA-89D20F095103}" destId="{F9A0C337-40DC-4BF0-9E29-6C5B1AA6E154}" srcOrd="3" destOrd="0" parTransId="{F7704960-4320-4314-8BB5-25EDEB36C5C6}" sibTransId="{40BCF384-F3EF-460C-8A1A-830EE44B1F9D}"/>
    <dgm:cxn modelId="{B5BF667E-C72C-E541-AE5C-4AABDAB4E86A}" type="presOf" srcId="{90FE05F8-31DA-4612-A744-B5055B27EB8C}" destId="{A91427F6-29B3-244D-BB8E-8A5690FB4537}" srcOrd="0" destOrd="0" presId="urn:microsoft.com/office/officeart/2005/8/layout/vList5"/>
    <dgm:cxn modelId="{C946DE96-D4D2-6E4D-B239-A0A600692F78}" type="presOf" srcId="{90AE277E-29AD-42EE-B93A-215C99761D9F}" destId="{A91427F6-29B3-244D-BB8E-8A5690FB4537}" srcOrd="0" destOrd="1" presId="urn:microsoft.com/office/officeart/2005/8/layout/vList5"/>
    <dgm:cxn modelId="{89CF8C82-8DDE-8D47-98B6-C2C436E262F4}" type="presOf" srcId="{F2D048F0-9A63-4C82-9B34-3634880B8E7B}" destId="{40A634A8-9C9A-614D-9DF1-0F28C3519EF7}" srcOrd="0" destOrd="1" presId="urn:microsoft.com/office/officeart/2005/8/layout/vList5"/>
    <dgm:cxn modelId="{F1E29764-C9E8-4364-ACE5-16214E5CB6BB}" srcId="{CAA146E3-DDAF-46FD-BE78-30BD68573F66}" destId="{5AA5396D-8802-41FB-8D5C-9DA3B8355F88}" srcOrd="0" destOrd="0" parTransId="{013C8E8B-BB29-492F-9A75-3790FB12C4F8}" sibTransId="{FC3C4F3F-4351-48F6-A4AE-16898CC8236D}"/>
    <dgm:cxn modelId="{2035F26C-685A-B94D-AAAB-0321803D85E0}" type="presOf" srcId="{CAA146E3-DDAF-46FD-BE78-30BD68573F66}" destId="{FAD9A33B-6CFE-734C-80EB-BB3AD39920D9}" srcOrd="0" destOrd="0" presId="urn:microsoft.com/office/officeart/2005/8/layout/vList5"/>
    <dgm:cxn modelId="{B49B5AA1-D6FA-4E69-9E18-49F2E9D1AC33}" srcId="{BB9DAA7A-4836-4642-AFBA-89D20F095103}" destId="{C7879812-2863-4DF7-AFB3-AF80E62EDD0C}" srcOrd="4" destOrd="0" parTransId="{C8FD8498-E7CB-48C7-8F7F-46C054B66A71}" sibTransId="{7054AD69-F591-4220-9EFD-4D8FA00B2DAE}"/>
    <dgm:cxn modelId="{FF9400D9-F8D9-D946-A97A-073CC8C92A76}" type="presOf" srcId="{C7879812-2863-4DF7-AFB3-AF80E62EDD0C}" destId="{A91427F6-29B3-244D-BB8E-8A5690FB4537}" srcOrd="0" destOrd="4" presId="urn:microsoft.com/office/officeart/2005/8/layout/vList5"/>
    <dgm:cxn modelId="{AA224F25-6320-42B3-B48B-D8368A7582DB}" srcId="{BB9DAA7A-4836-4642-AFBA-89D20F095103}" destId="{90AE277E-29AD-42EE-B93A-215C99761D9F}" srcOrd="1" destOrd="0" parTransId="{A983F63C-D32B-4B77-ADFC-B48554224EE0}" sibTransId="{7A41A7C2-9AE0-48EC-9B5E-5ACC0854EEFA}"/>
    <dgm:cxn modelId="{1176909A-614C-4A06-B13B-787A8298B66A}" srcId="{41DEABDE-3AB6-4B7B-9555-55B31BB00713}" destId="{BB9DAA7A-4836-4642-AFBA-89D20F095103}" srcOrd="1" destOrd="0" parTransId="{9372410D-1267-4DF9-BA1C-C1DBB582B813}" sibTransId="{AAE236D6-7FEB-4ADA-BE29-B25E1D183A54}"/>
    <dgm:cxn modelId="{2464B114-6164-49F7-861C-2092E1D27C07}" srcId="{41DEABDE-3AB6-4B7B-9555-55B31BB00713}" destId="{CAA146E3-DDAF-46FD-BE78-30BD68573F66}" srcOrd="0" destOrd="0" parTransId="{7F25058A-91AE-4208-B106-B4A946D59C61}" sibTransId="{7233DF17-D192-4944-B367-11AA7FCE8B8F}"/>
    <dgm:cxn modelId="{0308017B-8975-4642-A32B-E455129422F8}" type="presParOf" srcId="{1D16B952-5096-F140-8F9B-9E1264A371B8}" destId="{A54F9081-9AC9-E146-96E0-CF5A86A665C8}" srcOrd="0" destOrd="0" presId="urn:microsoft.com/office/officeart/2005/8/layout/vList5"/>
    <dgm:cxn modelId="{820F91C4-1F17-164B-AD35-E6651578DE86}" type="presParOf" srcId="{A54F9081-9AC9-E146-96E0-CF5A86A665C8}" destId="{FAD9A33B-6CFE-734C-80EB-BB3AD39920D9}" srcOrd="0" destOrd="0" presId="urn:microsoft.com/office/officeart/2005/8/layout/vList5"/>
    <dgm:cxn modelId="{297801F7-A42D-0843-9173-7D5112AC6098}" type="presParOf" srcId="{A54F9081-9AC9-E146-96E0-CF5A86A665C8}" destId="{40A634A8-9C9A-614D-9DF1-0F28C3519EF7}" srcOrd="1" destOrd="0" presId="urn:microsoft.com/office/officeart/2005/8/layout/vList5"/>
    <dgm:cxn modelId="{3A7214E3-5459-5542-A903-327DE73C96C0}" type="presParOf" srcId="{1D16B952-5096-F140-8F9B-9E1264A371B8}" destId="{121CB191-EBC0-0341-8E22-F31F1DBB3B85}" srcOrd="1" destOrd="0" presId="urn:microsoft.com/office/officeart/2005/8/layout/vList5"/>
    <dgm:cxn modelId="{F19205CF-78CE-1C41-8D0D-59C586EC471E}" type="presParOf" srcId="{1D16B952-5096-F140-8F9B-9E1264A371B8}" destId="{A149B9E2-D90F-0B4C-BFE6-935CC5B75307}" srcOrd="2" destOrd="0" presId="urn:microsoft.com/office/officeart/2005/8/layout/vList5"/>
    <dgm:cxn modelId="{029BB7D3-1BE5-8742-9D08-5282C959A4D2}" type="presParOf" srcId="{A149B9E2-D90F-0B4C-BFE6-935CC5B75307}" destId="{A23D5425-82D8-8C4D-A69A-F37BF9B7B675}" srcOrd="0" destOrd="0" presId="urn:microsoft.com/office/officeart/2005/8/layout/vList5"/>
    <dgm:cxn modelId="{4A369014-B514-0442-B27B-9F0C6029FA90}" type="presParOf" srcId="{A149B9E2-D90F-0B4C-BFE6-935CC5B75307}" destId="{A91427F6-29B3-244D-BB8E-8A5690FB45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ED491-53B8-4A72-8CD2-4CFF814DD5B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58C595CF-C6C3-4168-A6C6-F1148857B2F3}">
      <dgm:prSet/>
      <dgm:spPr/>
      <dgm:t>
        <a:bodyPr/>
        <a:lstStyle/>
        <a:p>
          <a:r>
            <a:rPr lang="en-US"/>
            <a:t>Server side:</a:t>
          </a:r>
        </a:p>
      </dgm:t>
    </dgm:pt>
    <dgm:pt modelId="{7FA4B7E1-BD32-402E-8F4C-20BEED25CAE3}" type="parTrans" cxnId="{52A2BBE3-0C56-49FF-9B85-42E4C6A605B4}">
      <dgm:prSet/>
      <dgm:spPr/>
      <dgm:t>
        <a:bodyPr/>
        <a:lstStyle/>
        <a:p>
          <a:endParaRPr lang="en-US"/>
        </a:p>
      </dgm:t>
    </dgm:pt>
    <dgm:pt modelId="{67E25C4C-A1FB-4CC1-959B-61C3CF1DB0E6}" type="sibTrans" cxnId="{52A2BBE3-0C56-49FF-9B85-42E4C6A605B4}">
      <dgm:prSet/>
      <dgm:spPr/>
      <dgm:t>
        <a:bodyPr/>
        <a:lstStyle/>
        <a:p>
          <a:endParaRPr lang="en-US"/>
        </a:p>
      </dgm:t>
    </dgm:pt>
    <dgm:pt modelId="{255F0F9A-8A19-4E0E-93F3-12012A750414}">
      <dgm:prSet/>
      <dgm:spPr/>
      <dgm:t>
        <a:bodyPr/>
        <a:lstStyle/>
        <a:p>
          <a:r>
            <a:rPr lang="en-US"/>
            <a:t>use cookie + hidden fields to authenticate a web form</a:t>
          </a:r>
        </a:p>
      </dgm:t>
    </dgm:pt>
    <dgm:pt modelId="{684C1A80-FB6C-413D-A86F-3FEDA21BCD0E}" type="parTrans" cxnId="{F827BFB1-A2E3-458C-8A2C-73F2AF81C126}">
      <dgm:prSet/>
      <dgm:spPr/>
      <dgm:t>
        <a:bodyPr/>
        <a:lstStyle/>
        <a:p>
          <a:endParaRPr lang="en-US"/>
        </a:p>
      </dgm:t>
    </dgm:pt>
    <dgm:pt modelId="{DC229963-EDDD-4F3A-B8ED-BA7DCF60EA1E}" type="sibTrans" cxnId="{F827BFB1-A2E3-458C-8A2C-73F2AF81C126}">
      <dgm:prSet/>
      <dgm:spPr/>
      <dgm:t>
        <a:bodyPr/>
        <a:lstStyle/>
        <a:p>
          <a:endParaRPr lang="en-US"/>
        </a:p>
      </dgm:t>
    </dgm:pt>
    <dgm:pt modelId="{270AD19D-1C23-4DB3-850A-A4174B5177D8}">
      <dgm:prSet/>
      <dgm:spPr/>
      <dgm:t>
        <a:bodyPr/>
        <a:lstStyle/>
        <a:p>
          <a:r>
            <a:rPr lang="en-US"/>
            <a:t>hidden fields values need to be unpredictable and user-specific; thus someone forging the request need to guess the hidden field values</a:t>
          </a:r>
        </a:p>
      </dgm:t>
    </dgm:pt>
    <dgm:pt modelId="{22B0E509-A98C-430D-900F-9E64C8715D3B}" type="parTrans" cxnId="{3F3B704C-2554-434E-878A-89E4933B78E2}">
      <dgm:prSet/>
      <dgm:spPr/>
      <dgm:t>
        <a:bodyPr/>
        <a:lstStyle/>
        <a:p>
          <a:endParaRPr lang="en-US"/>
        </a:p>
      </dgm:t>
    </dgm:pt>
    <dgm:pt modelId="{2F818DE4-069F-435F-93F9-C8F4DB02C76C}" type="sibTrans" cxnId="{3F3B704C-2554-434E-878A-89E4933B78E2}">
      <dgm:prSet/>
      <dgm:spPr/>
      <dgm:t>
        <a:bodyPr/>
        <a:lstStyle/>
        <a:p>
          <a:endParaRPr lang="en-US"/>
        </a:p>
      </dgm:t>
    </dgm:pt>
    <dgm:pt modelId="{A07D06A7-EE0E-4FC4-B8A1-D0BEB1BBF749}">
      <dgm:prSet/>
      <dgm:spPr/>
      <dgm:t>
        <a:bodyPr/>
        <a:lstStyle/>
        <a:p>
          <a:r>
            <a:rPr lang="en-US"/>
            <a:t>requires the body of the POST request to contain cookies</a:t>
          </a:r>
        </a:p>
      </dgm:t>
    </dgm:pt>
    <dgm:pt modelId="{2D4CB099-D398-4E5F-A9CC-2731C558EB78}" type="parTrans" cxnId="{AE52545D-8CA4-4E6D-9D67-C6D438B8836D}">
      <dgm:prSet/>
      <dgm:spPr/>
      <dgm:t>
        <a:bodyPr/>
        <a:lstStyle/>
        <a:p>
          <a:endParaRPr lang="en-US"/>
        </a:p>
      </dgm:t>
    </dgm:pt>
    <dgm:pt modelId="{334FFFEB-5CA7-4941-8CC4-3CAAF6746DFD}" type="sibTrans" cxnId="{AE52545D-8CA4-4E6D-9D67-C6D438B8836D}">
      <dgm:prSet/>
      <dgm:spPr/>
      <dgm:t>
        <a:bodyPr/>
        <a:lstStyle/>
        <a:p>
          <a:endParaRPr lang="en-US"/>
        </a:p>
      </dgm:t>
    </dgm:pt>
    <dgm:pt modelId="{1F402C66-68AB-4582-9CBD-358D437B79C1}">
      <dgm:prSet/>
      <dgm:spPr/>
      <dgm:t>
        <a:bodyPr/>
        <a:lstStyle/>
        <a:p>
          <a:r>
            <a:rPr lang="en-US"/>
            <a:t>Since browser does not add the cookies automatically, malicious script needs to add the cookies, but they do not have access because of Same Origin Policy</a:t>
          </a:r>
        </a:p>
      </dgm:t>
    </dgm:pt>
    <dgm:pt modelId="{9667EA15-5EED-42C4-8479-7B49C8123F30}" type="parTrans" cxnId="{6A137492-5C07-435A-BD2E-764EC0535019}">
      <dgm:prSet/>
      <dgm:spPr/>
      <dgm:t>
        <a:bodyPr/>
        <a:lstStyle/>
        <a:p>
          <a:endParaRPr lang="en-US"/>
        </a:p>
      </dgm:t>
    </dgm:pt>
    <dgm:pt modelId="{71B54697-3EA4-4500-9DAC-D5FAAC009997}" type="sibTrans" cxnId="{6A137492-5C07-435A-BD2E-764EC0535019}">
      <dgm:prSet/>
      <dgm:spPr/>
      <dgm:t>
        <a:bodyPr/>
        <a:lstStyle/>
        <a:p>
          <a:endParaRPr lang="en-US"/>
        </a:p>
      </dgm:t>
    </dgm:pt>
    <dgm:pt modelId="{1DC7EFDB-E06A-4AD8-B5BA-6790B69B607F}">
      <dgm:prSet/>
      <dgm:spPr/>
      <dgm:t>
        <a:bodyPr/>
        <a:lstStyle/>
        <a:p>
          <a:r>
            <a:rPr lang="en-US"/>
            <a:t>User side:</a:t>
          </a:r>
        </a:p>
      </dgm:t>
    </dgm:pt>
    <dgm:pt modelId="{AA404A33-7B58-453B-8C0D-A198AF706752}" type="parTrans" cxnId="{266CD2F4-D646-4A82-9C12-DEAFE09D5643}">
      <dgm:prSet/>
      <dgm:spPr/>
      <dgm:t>
        <a:bodyPr/>
        <a:lstStyle/>
        <a:p>
          <a:endParaRPr lang="en-US"/>
        </a:p>
      </dgm:t>
    </dgm:pt>
    <dgm:pt modelId="{A4014846-3D4F-4FCA-8940-6CE666533DD6}" type="sibTrans" cxnId="{266CD2F4-D646-4A82-9C12-DEAFE09D5643}">
      <dgm:prSet/>
      <dgm:spPr/>
      <dgm:t>
        <a:bodyPr/>
        <a:lstStyle/>
        <a:p>
          <a:endParaRPr lang="en-US"/>
        </a:p>
      </dgm:t>
    </dgm:pt>
    <dgm:pt modelId="{28A0F1B9-AB6F-4812-832D-5B6C8BC46F89}">
      <dgm:prSet/>
      <dgm:spPr/>
      <dgm:t>
        <a:bodyPr/>
        <a:lstStyle/>
        <a:p>
          <a:r>
            <a:rPr lang="en-US"/>
            <a:t>logging off one site before using others</a:t>
          </a:r>
        </a:p>
      </dgm:t>
    </dgm:pt>
    <dgm:pt modelId="{BACC6CCF-1F60-4C04-8648-D270309FF006}" type="parTrans" cxnId="{D4A1A6AA-7808-4B50-BCAB-1956DD2687FE}">
      <dgm:prSet/>
      <dgm:spPr/>
      <dgm:t>
        <a:bodyPr/>
        <a:lstStyle/>
        <a:p>
          <a:endParaRPr lang="en-US"/>
        </a:p>
      </dgm:t>
    </dgm:pt>
    <dgm:pt modelId="{76712B95-C560-4A7D-988E-DED19ED8963E}" type="sibTrans" cxnId="{D4A1A6AA-7808-4B50-BCAB-1956DD2687FE}">
      <dgm:prSet/>
      <dgm:spPr/>
      <dgm:t>
        <a:bodyPr/>
        <a:lstStyle/>
        <a:p>
          <a:endParaRPr lang="en-US"/>
        </a:p>
      </dgm:t>
    </dgm:pt>
    <dgm:pt modelId="{5D3C0952-74A1-4768-9E26-947B4DD29981}">
      <dgm:prSet/>
      <dgm:spPr/>
      <dgm:t>
        <a:bodyPr/>
        <a:lstStyle/>
        <a:p>
          <a:r>
            <a:rPr lang="en-US"/>
            <a:t>selective sending of authentication tokens with requests (may cause some disruption in using websites)</a:t>
          </a:r>
        </a:p>
      </dgm:t>
    </dgm:pt>
    <dgm:pt modelId="{8948F78F-AA8E-4315-934F-7E7D4ABF52B2}" type="parTrans" cxnId="{DC46E5FA-6EDF-4B04-BC12-FEC64387B172}">
      <dgm:prSet/>
      <dgm:spPr/>
      <dgm:t>
        <a:bodyPr/>
        <a:lstStyle/>
        <a:p>
          <a:endParaRPr lang="en-US"/>
        </a:p>
      </dgm:t>
    </dgm:pt>
    <dgm:pt modelId="{B2B911BE-62E6-4BB1-BD01-20F31AAB4413}" type="sibTrans" cxnId="{DC46E5FA-6EDF-4B04-BC12-FEC64387B172}">
      <dgm:prSet/>
      <dgm:spPr/>
      <dgm:t>
        <a:bodyPr/>
        <a:lstStyle/>
        <a:p>
          <a:endParaRPr lang="en-US"/>
        </a:p>
      </dgm:t>
    </dgm:pt>
    <dgm:pt modelId="{132A400F-2BDB-A04E-A56D-FDC6C8EB943D}" type="pres">
      <dgm:prSet presAssocID="{610ED491-53B8-4A72-8CD2-4CFF814DD5B3}" presName="Name0" presStyleCnt="0">
        <dgm:presLayoutVars>
          <dgm:dir/>
          <dgm:animLvl val="lvl"/>
          <dgm:resizeHandles val="exact"/>
        </dgm:presLayoutVars>
      </dgm:prSet>
      <dgm:spPr/>
      <dgm:t>
        <a:bodyPr/>
        <a:lstStyle/>
        <a:p>
          <a:endParaRPr lang="it-IT"/>
        </a:p>
      </dgm:t>
    </dgm:pt>
    <dgm:pt modelId="{B48050E1-96D5-544B-9083-FBF7C1560803}" type="pres">
      <dgm:prSet presAssocID="{58C595CF-C6C3-4168-A6C6-F1148857B2F3}" presName="linNode" presStyleCnt="0"/>
      <dgm:spPr/>
    </dgm:pt>
    <dgm:pt modelId="{BA5470ED-A33F-6B4A-95F7-30AF39788754}" type="pres">
      <dgm:prSet presAssocID="{58C595CF-C6C3-4168-A6C6-F1148857B2F3}" presName="parentText" presStyleLbl="node1" presStyleIdx="0" presStyleCnt="2">
        <dgm:presLayoutVars>
          <dgm:chMax val="1"/>
          <dgm:bulletEnabled val="1"/>
        </dgm:presLayoutVars>
      </dgm:prSet>
      <dgm:spPr/>
      <dgm:t>
        <a:bodyPr/>
        <a:lstStyle/>
        <a:p>
          <a:endParaRPr lang="it-IT"/>
        </a:p>
      </dgm:t>
    </dgm:pt>
    <dgm:pt modelId="{B1EF297E-9015-344E-9F68-C2DF64E55CEA}" type="pres">
      <dgm:prSet presAssocID="{58C595CF-C6C3-4168-A6C6-F1148857B2F3}" presName="descendantText" presStyleLbl="alignAccFollowNode1" presStyleIdx="0" presStyleCnt="2">
        <dgm:presLayoutVars>
          <dgm:bulletEnabled val="1"/>
        </dgm:presLayoutVars>
      </dgm:prSet>
      <dgm:spPr/>
      <dgm:t>
        <a:bodyPr/>
        <a:lstStyle/>
        <a:p>
          <a:endParaRPr lang="it-IT"/>
        </a:p>
      </dgm:t>
    </dgm:pt>
    <dgm:pt modelId="{AC5A968B-1BF2-DA42-9CDF-DE74E5ED2864}" type="pres">
      <dgm:prSet presAssocID="{67E25C4C-A1FB-4CC1-959B-61C3CF1DB0E6}" presName="sp" presStyleCnt="0"/>
      <dgm:spPr/>
    </dgm:pt>
    <dgm:pt modelId="{F74266DB-C3E2-F440-A022-D6B380F96148}" type="pres">
      <dgm:prSet presAssocID="{1DC7EFDB-E06A-4AD8-B5BA-6790B69B607F}" presName="linNode" presStyleCnt="0"/>
      <dgm:spPr/>
    </dgm:pt>
    <dgm:pt modelId="{81BECCCE-878D-B347-912B-AE92B7542A37}" type="pres">
      <dgm:prSet presAssocID="{1DC7EFDB-E06A-4AD8-B5BA-6790B69B607F}" presName="parentText" presStyleLbl="node1" presStyleIdx="1" presStyleCnt="2">
        <dgm:presLayoutVars>
          <dgm:chMax val="1"/>
          <dgm:bulletEnabled val="1"/>
        </dgm:presLayoutVars>
      </dgm:prSet>
      <dgm:spPr/>
      <dgm:t>
        <a:bodyPr/>
        <a:lstStyle/>
        <a:p>
          <a:endParaRPr lang="it-IT"/>
        </a:p>
      </dgm:t>
    </dgm:pt>
    <dgm:pt modelId="{A5C0D2A4-1A8D-194B-9F29-9195DD9A9E23}" type="pres">
      <dgm:prSet presAssocID="{1DC7EFDB-E06A-4AD8-B5BA-6790B69B607F}" presName="descendantText" presStyleLbl="alignAccFollowNode1" presStyleIdx="1" presStyleCnt="2">
        <dgm:presLayoutVars>
          <dgm:bulletEnabled val="1"/>
        </dgm:presLayoutVars>
      </dgm:prSet>
      <dgm:spPr/>
      <dgm:t>
        <a:bodyPr/>
        <a:lstStyle/>
        <a:p>
          <a:endParaRPr lang="it-IT"/>
        </a:p>
      </dgm:t>
    </dgm:pt>
  </dgm:ptLst>
  <dgm:cxnLst>
    <dgm:cxn modelId="{6A137492-5C07-435A-BD2E-764EC0535019}" srcId="{A07D06A7-EE0E-4FC4-B8A1-D0BEB1BBF749}" destId="{1F402C66-68AB-4582-9CBD-358D437B79C1}" srcOrd="0" destOrd="0" parTransId="{9667EA15-5EED-42C4-8479-7B49C8123F30}" sibTransId="{71B54697-3EA4-4500-9DAC-D5FAAC009997}"/>
    <dgm:cxn modelId="{F6B321FF-5947-124A-BB2E-3D517E0B45CA}" type="presOf" srcId="{610ED491-53B8-4A72-8CD2-4CFF814DD5B3}" destId="{132A400F-2BDB-A04E-A56D-FDC6C8EB943D}" srcOrd="0" destOrd="0" presId="urn:microsoft.com/office/officeart/2005/8/layout/vList5"/>
    <dgm:cxn modelId="{3F3B704C-2554-434E-878A-89E4933B78E2}" srcId="{255F0F9A-8A19-4E0E-93F3-12012A750414}" destId="{270AD19D-1C23-4DB3-850A-A4174B5177D8}" srcOrd="0" destOrd="0" parTransId="{22B0E509-A98C-430D-900F-9E64C8715D3B}" sibTransId="{2F818DE4-069F-435F-93F9-C8F4DB02C76C}"/>
    <dgm:cxn modelId="{013E50EE-205C-8345-898C-DDCDD83613C2}" type="presOf" srcId="{A07D06A7-EE0E-4FC4-B8A1-D0BEB1BBF749}" destId="{B1EF297E-9015-344E-9F68-C2DF64E55CEA}" srcOrd="0" destOrd="2" presId="urn:microsoft.com/office/officeart/2005/8/layout/vList5"/>
    <dgm:cxn modelId="{52A2BBE3-0C56-49FF-9B85-42E4C6A605B4}" srcId="{610ED491-53B8-4A72-8CD2-4CFF814DD5B3}" destId="{58C595CF-C6C3-4168-A6C6-F1148857B2F3}" srcOrd="0" destOrd="0" parTransId="{7FA4B7E1-BD32-402E-8F4C-20BEED25CAE3}" sibTransId="{67E25C4C-A1FB-4CC1-959B-61C3CF1DB0E6}"/>
    <dgm:cxn modelId="{AE52545D-8CA4-4E6D-9D67-C6D438B8836D}" srcId="{58C595CF-C6C3-4168-A6C6-F1148857B2F3}" destId="{A07D06A7-EE0E-4FC4-B8A1-D0BEB1BBF749}" srcOrd="1" destOrd="0" parTransId="{2D4CB099-D398-4E5F-A9CC-2731C558EB78}" sibTransId="{334FFFEB-5CA7-4941-8CC4-3CAAF6746DFD}"/>
    <dgm:cxn modelId="{0D4AB770-DAD4-954E-8DA4-61C70CFADCE4}" type="presOf" srcId="{1DC7EFDB-E06A-4AD8-B5BA-6790B69B607F}" destId="{81BECCCE-878D-B347-912B-AE92B7542A37}" srcOrd="0" destOrd="0" presId="urn:microsoft.com/office/officeart/2005/8/layout/vList5"/>
    <dgm:cxn modelId="{432FE1B4-D441-6B40-8BE6-A8BBD71E8C9E}" type="presOf" srcId="{255F0F9A-8A19-4E0E-93F3-12012A750414}" destId="{B1EF297E-9015-344E-9F68-C2DF64E55CEA}" srcOrd="0" destOrd="0" presId="urn:microsoft.com/office/officeart/2005/8/layout/vList5"/>
    <dgm:cxn modelId="{5C2A3942-28D1-4E4C-9785-C724E1037471}" type="presOf" srcId="{58C595CF-C6C3-4168-A6C6-F1148857B2F3}" destId="{BA5470ED-A33F-6B4A-95F7-30AF39788754}" srcOrd="0" destOrd="0" presId="urn:microsoft.com/office/officeart/2005/8/layout/vList5"/>
    <dgm:cxn modelId="{B2EB76EB-5E3E-9042-93BD-4F7D44F1E061}" type="presOf" srcId="{5D3C0952-74A1-4768-9E26-947B4DD29981}" destId="{A5C0D2A4-1A8D-194B-9F29-9195DD9A9E23}" srcOrd="0" destOrd="1" presId="urn:microsoft.com/office/officeart/2005/8/layout/vList5"/>
    <dgm:cxn modelId="{F827BFB1-A2E3-458C-8A2C-73F2AF81C126}" srcId="{58C595CF-C6C3-4168-A6C6-F1148857B2F3}" destId="{255F0F9A-8A19-4E0E-93F3-12012A750414}" srcOrd="0" destOrd="0" parTransId="{684C1A80-FB6C-413D-A86F-3FEDA21BCD0E}" sibTransId="{DC229963-EDDD-4F3A-B8ED-BA7DCF60EA1E}"/>
    <dgm:cxn modelId="{C7558455-7BA2-2C4F-9A2F-8A2BF97CF329}" type="presOf" srcId="{270AD19D-1C23-4DB3-850A-A4174B5177D8}" destId="{B1EF297E-9015-344E-9F68-C2DF64E55CEA}" srcOrd="0" destOrd="1" presId="urn:microsoft.com/office/officeart/2005/8/layout/vList5"/>
    <dgm:cxn modelId="{DC46E5FA-6EDF-4B04-BC12-FEC64387B172}" srcId="{1DC7EFDB-E06A-4AD8-B5BA-6790B69B607F}" destId="{5D3C0952-74A1-4768-9E26-947B4DD29981}" srcOrd="1" destOrd="0" parTransId="{8948F78F-AA8E-4315-934F-7E7D4ABF52B2}" sibTransId="{B2B911BE-62E6-4BB1-BD01-20F31AAB4413}"/>
    <dgm:cxn modelId="{D4A1A6AA-7808-4B50-BCAB-1956DD2687FE}" srcId="{1DC7EFDB-E06A-4AD8-B5BA-6790B69B607F}" destId="{28A0F1B9-AB6F-4812-832D-5B6C8BC46F89}" srcOrd="0" destOrd="0" parTransId="{BACC6CCF-1F60-4C04-8648-D270309FF006}" sibTransId="{76712B95-C560-4A7D-988E-DED19ED8963E}"/>
    <dgm:cxn modelId="{266CD2F4-D646-4A82-9C12-DEAFE09D5643}" srcId="{610ED491-53B8-4A72-8CD2-4CFF814DD5B3}" destId="{1DC7EFDB-E06A-4AD8-B5BA-6790B69B607F}" srcOrd="1" destOrd="0" parTransId="{AA404A33-7B58-453B-8C0D-A198AF706752}" sibTransId="{A4014846-3D4F-4FCA-8940-6CE666533DD6}"/>
    <dgm:cxn modelId="{4AC4D438-9A52-274E-9418-395B1F001AD7}" type="presOf" srcId="{1F402C66-68AB-4582-9CBD-358D437B79C1}" destId="{B1EF297E-9015-344E-9F68-C2DF64E55CEA}" srcOrd="0" destOrd="3" presId="urn:microsoft.com/office/officeart/2005/8/layout/vList5"/>
    <dgm:cxn modelId="{40F4CECA-C6A6-0C47-AEDF-7FA716D0632A}" type="presOf" srcId="{28A0F1B9-AB6F-4812-832D-5B6C8BC46F89}" destId="{A5C0D2A4-1A8D-194B-9F29-9195DD9A9E23}" srcOrd="0" destOrd="0" presId="urn:microsoft.com/office/officeart/2005/8/layout/vList5"/>
    <dgm:cxn modelId="{98627BB7-2C74-DA4F-ABCB-6474620B4BBA}" type="presParOf" srcId="{132A400F-2BDB-A04E-A56D-FDC6C8EB943D}" destId="{B48050E1-96D5-544B-9083-FBF7C1560803}" srcOrd="0" destOrd="0" presId="urn:microsoft.com/office/officeart/2005/8/layout/vList5"/>
    <dgm:cxn modelId="{F0968F55-16FE-E543-9CB5-30642F9A1553}" type="presParOf" srcId="{B48050E1-96D5-544B-9083-FBF7C1560803}" destId="{BA5470ED-A33F-6B4A-95F7-30AF39788754}" srcOrd="0" destOrd="0" presId="urn:microsoft.com/office/officeart/2005/8/layout/vList5"/>
    <dgm:cxn modelId="{73186414-9035-F243-9E22-A5482BB53610}" type="presParOf" srcId="{B48050E1-96D5-544B-9083-FBF7C1560803}" destId="{B1EF297E-9015-344E-9F68-C2DF64E55CEA}" srcOrd="1" destOrd="0" presId="urn:microsoft.com/office/officeart/2005/8/layout/vList5"/>
    <dgm:cxn modelId="{E7D5EEC2-043C-074C-959D-6F09BBAE2339}" type="presParOf" srcId="{132A400F-2BDB-A04E-A56D-FDC6C8EB943D}" destId="{AC5A968B-1BF2-DA42-9CDF-DE74E5ED2864}" srcOrd="1" destOrd="0" presId="urn:microsoft.com/office/officeart/2005/8/layout/vList5"/>
    <dgm:cxn modelId="{D2926BFA-4364-9E4B-B29B-17ED02B3A837}" type="presParOf" srcId="{132A400F-2BDB-A04E-A56D-FDC6C8EB943D}" destId="{F74266DB-C3E2-F440-A022-D6B380F96148}" srcOrd="2" destOrd="0" presId="urn:microsoft.com/office/officeart/2005/8/layout/vList5"/>
    <dgm:cxn modelId="{E85E7D60-1C20-6F4C-B9FF-3A54255D1222}" type="presParOf" srcId="{F74266DB-C3E2-F440-A022-D6B380F96148}" destId="{81BECCCE-878D-B347-912B-AE92B7542A37}" srcOrd="0" destOrd="0" presId="urn:microsoft.com/office/officeart/2005/8/layout/vList5"/>
    <dgm:cxn modelId="{E2BD138E-DFD1-0349-9AA1-E46194945315}" type="presParOf" srcId="{F74266DB-C3E2-F440-A022-D6B380F96148}" destId="{A5C0D2A4-1A8D-194B-9F29-9195DD9A9E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FF733-04AC-4F19-A756-DCC5BD6A859C}"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066739F3-809A-45E7-B39A-9420979A806C}">
      <dgm:prSet/>
      <dgm:spPr/>
      <dgm:t>
        <a:bodyPr/>
        <a:lstStyle/>
        <a:p>
          <a:r>
            <a:rPr lang="it-IT"/>
            <a:t>Follow these steps to install FoxyProxy: Navigate to your browser’s add-on or plug-in store and search FoxyProxy. </a:t>
          </a:r>
          <a:endParaRPr lang="en-US"/>
        </a:p>
      </dgm:t>
    </dgm:pt>
    <dgm:pt modelId="{CAE1D2E8-76F7-4A75-B9B1-42E9D0498D13}" type="parTrans" cxnId="{8FB205EF-BB79-45D0-8F59-D9A3F0FF65CE}">
      <dgm:prSet/>
      <dgm:spPr/>
      <dgm:t>
        <a:bodyPr/>
        <a:lstStyle/>
        <a:p>
          <a:endParaRPr lang="en-US"/>
        </a:p>
      </dgm:t>
    </dgm:pt>
    <dgm:pt modelId="{A18849A7-BAA4-4E2A-8BB6-576D8BA77BCF}" type="sibTrans" cxnId="{8FB205EF-BB79-45D0-8F59-D9A3F0FF65CE}">
      <dgm:prSet phldrT="1"/>
      <dgm:spPr/>
      <dgm:t>
        <a:bodyPr/>
        <a:lstStyle/>
        <a:p>
          <a:r>
            <a:rPr lang="en-US"/>
            <a:t>1</a:t>
          </a:r>
        </a:p>
      </dgm:t>
    </dgm:pt>
    <dgm:pt modelId="{32AA3AA7-4F3E-46F3-87DC-1F00790B4FED}">
      <dgm:prSet/>
      <dgm:spPr/>
      <dgm:t>
        <a:bodyPr/>
        <a:lstStyle/>
        <a:p>
          <a:r>
            <a:rPr lang="it-IT"/>
            <a:t>Install FoxyProxy Standard and add it to your browser. </a:t>
          </a:r>
          <a:endParaRPr lang="en-US"/>
        </a:p>
      </dgm:t>
    </dgm:pt>
    <dgm:pt modelId="{98223AC7-AC4F-419D-ADFB-F33AFC278EE4}" type="parTrans" cxnId="{04C74CF4-CF97-4FC8-AA13-864E72631EE2}">
      <dgm:prSet/>
      <dgm:spPr/>
      <dgm:t>
        <a:bodyPr/>
        <a:lstStyle/>
        <a:p>
          <a:endParaRPr lang="en-US"/>
        </a:p>
      </dgm:t>
    </dgm:pt>
    <dgm:pt modelId="{A76CAA89-4CDB-44AD-A9ED-31892A365D05}" type="sibTrans" cxnId="{04C74CF4-CF97-4FC8-AA13-864E72631EE2}">
      <dgm:prSet phldrT="2"/>
      <dgm:spPr/>
      <dgm:t>
        <a:bodyPr/>
        <a:lstStyle/>
        <a:p>
          <a:r>
            <a:rPr lang="en-US"/>
            <a:t>2</a:t>
          </a:r>
        </a:p>
      </dgm:t>
    </dgm:pt>
    <dgm:pt modelId="{EFF59F93-3D92-4B3E-996E-273FB31AD6FC}">
      <dgm:prSet/>
      <dgm:spPr/>
      <dgm:t>
        <a:bodyPr/>
        <a:lstStyle/>
        <a:p>
          <a:r>
            <a:rPr lang="it-IT"/>
            <a:t>Click the fox icon at the top-right corner of your browser (next to your URL) and select Options. Select Proxies▶Add New Proxy▶Manual Proxy Configuration. Add 127.0.0.1 as the host IP address. </a:t>
          </a:r>
          <a:endParaRPr lang="en-US"/>
        </a:p>
      </dgm:t>
    </dgm:pt>
    <dgm:pt modelId="{46C55328-9531-4E31-9F9F-2E31EC1B9144}" type="parTrans" cxnId="{5184C54E-F883-4D1D-9619-4F67FE7E8A17}">
      <dgm:prSet/>
      <dgm:spPr/>
      <dgm:t>
        <a:bodyPr/>
        <a:lstStyle/>
        <a:p>
          <a:endParaRPr lang="en-US"/>
        </a:p>
      </dgm:t>
    </dgm:pt>
    <dgm:pt modelId="{3CCB7643-BA04-4D5C-9823-EA469B758744}" type="sibTrans" cxnId="{5184C54E-F883-4D1D-9619-4F67FE7E8A17}">
      <dgm:prSet phldrT="3"/>
      <dgm:spPr/>
      <dgm:t>
        <a:bodyPr/>
        <a:lstStyle/>
        <a:p>
          <a:r>
            <a:rPr lang="en-US"/>
            <a:t>3</a:t>
          </a:r>
        </a:p>
      </dgm:t>
    </dgm:pt>
    <dgm:pt modelId="{C8F07FBC-B6BA-47F1-9AFB-EA2C1ABCEE4F}">
      <dgm:prSet/>
      <dgm:spPr/>
      <dgm:t>
        <a:bodyPr/>
        <a:lstStyle/>
        <a:p>
          <a:r>
            <a:rPr lang="it-IT"/>
            <a:t>Update the port to 8080 (Burp Suite’s default proxy settings).</a:t>
          </a:r>
          <a:endParaRPr lang="en-US"/>
        </a:p>
      </dgm:t>
    </dgm:pt>
    <dgm:pt modelId="{EC9D5321-4380-4754-BB90-A4AD347FDAA1}" type="parTrans" cxnId="{85D2FA60-D7F7-4A2B-AEEC-2F124B6CE399}">
      <dgm:prSet/>
      <dgm:spPr/>
      <dgm:t>
        <a:bodyPr/>
        <a:lstStyle/>
        <a:p>
          <a:endParaRPr lang="en-US"/>
        </a:p>
      </dgm:t>
    </dgm:pt>
    <dgm:pt modelId="{D540698E-E69C-4B68-8303-CE9A08BC3308}" type="sibTrans" cxnId="{85D2FA60-D7F7-4A2B-AEEC-2F124B6CE399}">
      <dgm:prSet phldrT="4"/>
      <dgm:spPr/>
      <dgm:t>
        <a:bodyPr/>
        <a:lstStyle/>
        <a:p>
          <a:r>
            <a:rPr lang="en-US"/>
            <a:t>4</a:t>
          </a:r>
        </a:p>
      </dgm:t>
    </dgm:pt>
    <dgm:pt modelId="{359B77C3-E105-6449-BBB4-C5F2B075169B}" type="pres">
      <dgm:prSet presAssocID="{1E4FF733-04AC-4F19-A756-DCC5BD6A859C}" presName="Name0" presStyleCnt="0">
        <dgm:presLayoutVars>
          <dgm:animLvl val="lvl"/>
          <dgm:resizeHandles val="exact"/>
        </dgm:presLayoutVars>
      </dgm:prSet>
      <dgm:spPr/>
      <dgm:t>
        <a:bodyPr/>
        <a:lstStyle/>
        <a:p>
          <a:endParaRPr lang="it-IT"/>
        </a:p>
      </dgm:t>
    </dgm:pt>
    <dgm:pt modelId="{64B46884-EC85-B94D-A97A-A69215CE3FAA}" type="pres">
      <dgm:prSet presAssocID="{066739F3-809A-45E7-B39A-9420979A806C}" presName="compositeNode" presStyleCnt="0">
        <dgm:presLayoutVars>
          <dgm:bulletEnabled val="1"/>
        </dgm:presLayoutVars>
      </dgm:prSet>
      <dgm:spPr/>
    </dgm:pt>
    <dgm:pt modelId="{C9F066B3-DF51-4248-8C55-10B0D0B863CF}" type="pres">
      <dgm:prSet presAssocID="{066739F3-809A-45E7-B39A-9420979A806C}" presName="bgRect" presStyleLbl="bgAccFollowNode1" presStyleIdx="0" presStyleCnt="4"/>
      <dgm:spPr/>
      <dgm:t>
        <a:bodyPr/>
        <a:lstStyle/>
        <a:p>
          <a:endParaRPr lang="it-IT"/>
        </a:p>
      </dgm:t>
    </dgm:pt>
    <dgm:pt modelId="{F21D226E-B6AE-7548-8C21-82D21D235B19}" type="pres">
      <dgm:prSet presAssocID="{A18849A7-BAA4-4E2A-8BB6-576D8BA77BCF}" presName="sibTransNodeCircle" presStyleLbl="alignNode1" presStyleIdx="0" presStyleCnt="8">
        <dgm:presLayoutVars>
          <dgm:chMax val="0"/>
          <dgm:bulletEnabled/>
        </dgm:presLayoutVars>
      </dgm:prSet>
      <dgm:spPr/>
      <dgm:t>
        <a:bodyPr/>
        <a:lstStyle/>
        <a:p>
          <a:endParaRPr lang="it-IT"/>
        </a:p>
      </dgm:t>
    </dgm:pt>
    <dgm:pt modelId="{90125046-42AE-3F4E-A167-7BAA8E09114D}" type="pres">
      <dgm:prSet presAssocID="{066739F3-809A-45E7-B39A-9420979A806C}" presName="bottomLine" presStyleLbl="alignNode1" presStyleIdx="1" presStyleCnt="8">
        <dgm:presLayoutVars/>
      </dgm:prSet>
      <dgm:spPr/>
    </dgm:pt>
    <dgm:pt modelId="{1E8FCF47-14BB-F542-A258-D4B075E9C3E0}" type="pres">
      <dgm:prSet presAssocID="{066739F3-809A-45E7-B39A-9420979A806C}" presName="nodeText" presStyleLbl="bgAccFollowNode1" presStyleIdx="0" presStyleCnt="4">
        <dgm:presLayoutVars>
          <dgm:bulletEnabled val="1"/>
        </dgm:presLayoutVars>
      </dgm:prSet>
      <dgm:spPr/>
      <dgm:t>
        <a:bodyPr/>
        <a:lstStyle/>
        <a:p>
          <a:endParaRPr lang="it-IT"/>
        </a:p>
      </dgm:t>
    </dgm:pt>
    <dgm:pt modelId="{9894EB6D-19FD-0A43-97DC-940ADAB6ACA1}" type="pres">
      <dgm:prSet presAssocID="{A18849A7-BAA4-4E2A-8BB6-576D8BA77BCF}" presName="sibTrans" presStyleCnt="0"/>
      <dgm:spPr/>
    </dgm:pt>
    <dgm:pt modelId="{06B45E64-3DE4-D740-AEB5-F2C628F4A43A}" type="pres">
      <dgm:prSet presAssocID="{32AA3AA7-4F3E-46F3-87DC-1F00790B4FED}" presName="compositeNode" presStyleCnt="0">
        <dgm:presLayoutVars>
          <dgm:bulletEnabled val="1"/>
        </dgm:presLayoutVars>
      </dgm:prSet>
      <dgm:spPr/>
    </dgm:pt>
    <dgm:pt modelId="{95DDC180-06AD-834B-99DB-69916F1194B0}" type="pres">
      <dgm:prSet presAssocID="{32AA3AA7-4F3E-46F3-87DC-1F00790B4FED}" presName="bgRect" presStyleLbl="bgAccFollowNode1" presStyleIdx="1" presStyleCnt="4"/>
      <dgm:spPr/>
      <dgm:t>
        <a:bodyPr/>
        <a:lstStyle/>
        <a:p>
          <a:endParaRPr lang="it-IT"/>
        </a:p>
      </dgm:t>
    </dgm:pt>
    <dgm:pt modelId="{222E6ED1-85C5-ED49-B668-408C4672D109}" type="pres">
      <dgm:prSet presAssocID="{A76CAA89-4CDB-44AD-A9ED-31892A365D05}" presName="sibTransNodeCircle" presStyleLbl="alignNode1" presStyleIdx="2" presStyleCnt="8">
        <dgm:presLayoutVars>
          <dgm:chMax val="0"/>
          <dgm:bulletEnabled/>
        </dgm:presLayoutVars>
      </dgm:prSet>
      <dgm:spPr/>
      <dgm:t>
        <a:bodyPr/>
        <a:lstStyle/>
        <a:p>
          <a:endParaRPr lang="it-IT"/>
        </a:p>
      </dgm:t>
    </dgm:pt>
    <dgm:pt modelId="{678B6A5E-D3C1-4A4B-880B-433813DC85BE}" type="pres">
      <dgm:prSet presAssocID="{32AA3AA7-4F3E-46F3-87DC-1F00790B4FED}" presName="bottomLine" presStyleLbl="alignNode1" presStyleIdx="3" presStyleCnt="8">
        <dgm:presLayoutVars/>
      </dgm:prSet>
      <dgm:spPr/>
    </dgm:pt>
    <dgm:pt modelId="{00DE538F-40D1-7B4D-B39F-9A80EB625EC7}" type="pres">
      <dgm:prSet presAssocID="{32AA3AA7-4F3E-46F3-87DC-1F00790B4FED}" presName="nodeText" presStyleLbl="bgAccFollowNode1" presStyleIdx="1" presStyleCnt="4">
        <dgm:presLayoutVars>
          <dgm:bulletEnabled val="1"/>
        </dgm:presLayoutVars>
      </dgm:prSet>
      <dgm:spPr/>
      <dgm:t>
        <a:bodyPr/>
        <a:lstStyle/>
        <a:p>
          <a:endParaRPr lang="it-IT"/>
        </a:p>
      </dgm:t>
    </dgm:pt>
    <dgm:pt modelId="{B70B0AE3-C34F-3043-AD76-D797C765A98B}" type="pres">
      <dgm:prSet presAssocID="{A76CAA89-4CDB-44AD-A9ED-31892A365D05}" presName="sibTrans" presStyleCnt="0"/>
      <dgm:spPr/>
    </dgm:pt>
    <dgm:pt modelId="{B8E0DB62-A7A4-E044-B7CC-CB7F290C14A6}" type="pres">
      <dgm:prSet presAssocID="{EFF59F93-3D92-4B3E-996E-273FB31AD6FC}" presName="compositeNode" presStyleCnt="0">
        <dgm:presLayoutVars>
          <dgm:bulletEnabled val="1"/>
        </dgm:presLayoutVars>
      </dgm:prSet>
      <dgm:spPr/>
    </dgm:pt>
    <dgm:pt modelId="{52531A09-46CF-E444-904C-98647C9C71F2}" type="pres">
      <dgm:prSet presAssocID="{EFF59F93-3D92-4B3E-996E-273FB31AD6FC}" presName="bgRect" presStyleLbl="bgAccFollowNode1" presStyleIdx="2" presStyleCnt="4"/>
      <dgm:spPr/>
      <dgm:t>
        <a:bodyPr/>
        <a:lstStyle/>
        <a:p>
          <a:endParaRPr lang="it-IT"/>
        </a:p>
      </dgm:t>
    </dgm:pt>
    <dgm:pt modelId="{D4ABC49F-9925-8A4C-94BC-03BCCB126F65}" type="pres">
      <dgm:prSet presAssocID="{3CCB7643-BA04-4D5C-9823-EA469B758744}" presName="sibTransNodeCircle" presStyleLbl="alignNode1" presStyleIdx="4" presStyleCnt="8">
        <dgm:presLayoutVars>
          <dgm:chMax val="0"/>
          <dgm:bulletEnabled/>
        </dgm:presLayoutVars>
      </dgm:prSet>
      <dgm:spPr/>
      <dgm:t>
        <a:bodyPr/>
        <a:lstStyle/>
        <a:p>
          <a:endParaRPr lang="it-IT"/>
        </a:p>
      </dgm:t>
    </dgm:pt>
    <dgm:pt modelId="{A94FDE43-DDC0-6C40-B2D7-53A2911FA950}" type="pres">
      <dgm:prSet presAssocID="{EFF59F93-3D92-4B3E-996E-273FB31AD6FC}" presName="bottomLine" presStyleLbl="alignNode1" presStyleIdx="5" presStyleCnt="8">
        <dgm:presLayoutVars/>
      </dgm:prSet>
      <dgm:spPr/>
    </dgm:pt>
    <dgm:pt modelId="{B4C2709B-06A9-0E4D-BC2C-8A044BE9F391}" type="pres">
      <dgm:prSet presAssocID="{EFF59F93-3D92-4B3E-996E-273FB31AD6FC}" presName="nodeText" presStyleLbl="bgAccFollowNode1" presStyleIdx="2" presStyleCnt="4">
        <dgm:presLayoutVars>
          <dgm:bulletEnabled val="1"/>
        </dgm:presLayoutVars>
      </dgm:prSet>
      <dgm:spPr/>
      <dgm:t>
        <a:bodyPr/>
        <a:lstStyle/>
        <a:p>
          <a:endParaRPr lang="it-IT"/>
        </a:p>
      </dgm:t>
    </dgm:pt>
    <dgm:pt modelId="{7A3700DD-AB95-9747-BD55-DE7033089477}" type="pres">
      <dgm:prSet presAssocID="{3CCB7643-BA04-4D5C-9823-EA469B758744}" presName="sibTrans" presStyleCnt="0"/>
      <dgm:spPr/>
    </dgm:pt>
    <dgm:pt modelId="{567ADC03-1EE4-424B-BCA4-526C659BE915}" type="pres">
      <dgm:prSet presAssocID="{C8F07FBC-B6BA-47F1-9AFB-EA2C1ABCEE4F}" presName="compositeNode" presStyleCnt="0">
        <dgm:presLayoutVars>
          <dgm:bulletEnabled val="1"/>
        </dgm:presLayoutVars>
      </dgm:prSet>
      <dgm:spPr/>
    </dgm:pt>
    <dgm:pt modelId="{973F7384-9883-3647-976D-8A121CDDF7CD}" type="pres">
      <dgm:prSet presAssocID="{C8F07FBC-B6BA-47F1-9AFB-EA2C1ABCEE4F}" presName="bgRect" presStyleLbl="bgAccFollowNode1" presStyleIdx="3" presStyleCnt="4"/>
      <dgm:spPr/>
      <dgm:t>
        <a:bodyPr/>
        <a:lstStyle/>
        <a:p>
          <a:endParaRPr lang="it-IT"/>
        </a:p>
      </dgm:t>
    </dgm:pt>
    <dgm:pt modelId="{F2BC154C-F1E1-8A4A-AB21-01924168DF3D}" type="pres">
      <dgm:prSet presAssocID="{D540698E-E69C-4B68-8303-CE9A08BC3308}" presName="sibTransNodeCircle" presStyleLbl="alignNode1" presStyleIdx="6" presStyleCnt="8">
        <dgm:presLayoutVars>
          <dgm:chMax val="0"/>
          <dgm:bulletEnabled/>
        </dgm:presLayoutVars>
      </dgm:prSet>
      <dgm:spPr/>
      <dgm:t>
        <a:bodyPr/>
        <a:lstStyle/>
        <a:p>
          <a:endParaRPr lang="it-IT"/>
        </a:p>
      </dgm:t>
    </dgm:pt>
    <dgm:pt modelId="{70A50B21-57F2-6C4E-8A94-49CBB992D17D}" type="pres">
      <dgm:prSet presAssocID="{C8F07FBC-B6BA-47F1-9AFB-EA2C1ABCEE4F}" presName="bottomLine" presStyleLbl="alignNode1" presStyleIdx="7" presStyleCnt="8">
        <dgm:presLayoutVars/>
      </dgm:prSet>
      <dgm:spPr/>
    </dgm:pt>
    <dgm:pt modelId="{E2EAE45E-C515-5F46-9898-A4F8EC6F0AC0}" type="pres">
      <dgm:prSet presAssocID="{C8F07FBC-B6BA-47F1-9AFB-EA2C1ABCEE4F}" presName="nodeText" presStyleLbl="bgAccFollowNode1" presStyleIdx="3" presStyleCnt="4">
        <dgm:presLayoutVars>
          <dgm:bulletEnabled val="1"/>
        </dgm:presLayoutVars>
      </dgm:prSet>
      <dgm:spPr/>
      <dgm:t>
        <a:bodyPr/>
        <a:lstStyle/>
        <a:p>
          <a:endParaRPr lang="it-IT"/>
        </a:p>
      </dgm:t>
    </dgm:pt>
  </dgm:ptLst>
  <dgm:cxnLst>
    <dgm:cxn modelId="{4D7C187D-48A1-8D4F-86EE-92432C95EB5F}" type="presOf" srcId="{A76CAA89-4CDB-44AD-A9ED-31892A365D05}" destId="{222E6ED1-85C5-ED49-B668-408C4672D109}" srcOrd="0" destOrd="0" presId="urn:microsoft.com/office/officeart/2016/7/layout/BasicLinearProcessNumbered"/>
    <dgm:cxn modelId="{CED20D3C-CF65-2B42-8539-4A7EFB06D1FE}" type="presOf" srcId="{EFF59F93-3D92-4B3E-996E-273FB31AD6FC}" destId="{B4C2709B-06A9-0E4D-BC2C-8A044BE9F391}" srcOrd="1" destOrd="0" presId="urn:microsoft.com/office/officeart/2016/7/layout/BasicLinearProcessNumbered"/>
    <dgm:cxn modelId="{63B3C505-F538-174E-81E6-CEF095CC47FF}" type="presOf" srcId="{066739F3-809A-45E7-B39A-9420979A806C}" destId="{C9F066B3-DF51-4248-8C55-10B0D0B863CF}" srcOrd="0" destOrd="0" presId="urn:microsoft.com/office/officeart/2016/7/layout/BasicLinearProcessNumbered"/>
    <dgm:cxn modelId="{8FB205EF-BB79-45D0-8F59-D9A3F0FF65CE}" srcId="{1E4FF733-04AC-4F19-A756-DCC5BD6A859C}" destId="{066739F3-809A-45E7-B39A-9420979A806C}" srcOrd="0" destOrd="0" parTransId="{CAE1D2E8-76F7-4A75-B9B1-42E9D0498D13}" sibTransId="{A18849A7-BAA4-4E2A-8BB6-576D8BA77BCF}"/>
    <dgm:cxn modelId="{6A2ABDFD-7BF5-6040-9391-EA026BBB3294}" type="presOf" srcId="{D540698E-E69C-4B68-8303-CE9A08BC3308}" destId="{F2BC154C-F1E1-8A4A-AB21-01924168DF3D}" srcOrd="0" destOrd="0" presId="urn:microsoft.com/office/officeart/2016/7/layout/BasicLinearProcessNumbered"/>
    <dgm:cxn modelId="{FFB2EE8C-ADCA-1743-B573-B1342DD03A94}" type="presOf" srcId="{32AA3AA7-4F3E-46F3-87DC-1F00790B4FED}" destId="{95DDC180-06AD-834B-99DB-69916F1194B0}" srcOrd="0" destOrd="0" presId="urn:microsoft.com/office/officeart/2016/7/layout/BasicLinearProcessNumbered"/>
    <dgm:cxn modelId="{33FDDC6C-7560-A54A-958D-BBE9E9DB21CA}" type="presOf" srcId="{066739F3-809A-45E7-B39A-9420979A806C}" destId="{1E8FCF47-14BB-F542-A258-D4B075E9C3E0}" srcOrd="1" destOrd="0" presId="urn:microsoft.com/office/officeart/2016/7/layout/BasicLinearProcessNumbered"/>
    <dgm:cxn modelId="{85D2FA60-D7F7-4A2B-AEEC-2F124B6CE399}" srcId="{1E4FF733-04AC-4F19-A756-DCC5BD6A859C}" destId="{C8F07FBC-B6BA-47F1-9AFB-EA2C1ABCEE4F}" srcOrd="3" destOrd="0" parTransId="{EC9D5321-4380-4754-BB90-A4AD347FDAA1}" sibTransId="{D540698E-E69C-4B68-8303-CE9A08BC3308}"/>
    <dgm:cxn modelId="{D8140FF4-0545-2C40-AE9B-2F0D114A3EA6}" type="presOf" srcId="{1E4FF733-04AC-4F19-A756-DCC5BD6A859C}" destId="{359B77C3-E105-6449-BBB4-C5F2B075169B}" srcOrd="0" destOrd="0" presId="urn:microsoft.com/office/officeart/2016/7/layout/BasicLinearProcessNumbered"/>
    <dgm:cxn modelId="{CD05AAE5-1EE9-BC43-90BE-71420DB3453E}" type="presOf" srcId="{C8F07FBC-B6BA-47F1-9AFB-EA2C1ABCEE4F}" destId="{E2EAE45E-C515-5F46-9898-A4F8EC6F0AC0}" srcOrd="1" destOrd="0" presId="urn:microsoft.com/office/officeart/2016/7/layout/BasicLinearProcessNumbered"/>
    <dgm:cxn modelId="{F92FBC13-F7CB-AE4C-AB6D-BD9D5BA470C7}" type="presOf" srcId="{A18849A7-BAA4-4E2A-8BB6-576D8BA77BCF}" destId="{F21D226E-B6AE-7548-8C21-82D21D235B19}" srcOrd="0" destOrd="0" presId="urn:microsoft.com/office/officeart/2016/7/layout/BasicLinearProcessNumbered"/>
    <dgm:cxn modelId="{F6E921BE-C570-9A4B-94BD-A325E3D78655}" type="presOf" srcId="{C8F07FBC-B6BA-47F1-9AFB-EA2C1ABCEE4F}" destId="{973F7384-9883-3647-976D-8A121CDDF7CD}" srcOrd="0" destOrd="0" presId="urn:microsoft.com/office/officeart/2016/7/layout/BasicLinearProcessNumbered"/>
    <dgm:cxn modelId="{E608F536-17FD-5640-AEFD-7509BA709F9D}" type="presOf" srcId="{32AA3AA7-4F3E-46F3-87DC-1F00790B4FED}" destId="{00DE538F-40D1-7B4D-B39F-9A80EB625EC7}" srcOrd="1" destOrd="0" presId="urn:microsoft.com/office/officeart/2016/7/layout/BasicLinearProcessNumbered"/>
    <dgm:cxn modelId="{67760994-9F5F-124F-9AD1-59DE9A76647C}" type="presOf" srcId="{3CCB7643-BA04-4D5C-9823-EA469B758744}" destId="{D4ABC49F-9925-8A4C-94BC-03BCCB126F65}" srcOrd="0" destOrd="0" presId="urn:microsoft.com/office/officeart/2016/7/layout/BasicLinearProcessNumbered"/>
    <dgm:cxn modelId="{5184C54E-F883-4D1D-9619-4F67FE7E8A17}" srcId="{1E4FF733-04AC-4F19-A756-DCC5BD6A859C}" destId="{EFF59F93-3D92-4B3E-996E-273FB31AD6FC}" srcOrd="2" destOrd="0" parTransId="{46C55328-9531-4E31-9F9F-2E31EC1B9144}" sibTransId="{3CCB7643-BA04-4D5C-9823-EA469B758744}"/>
    <dgm:cxn modelId="{04C74CF4-CF97-4FC8-AA13-864E72631EE2}" srcId="{1E4FF733-04AC-4F19-A756-DCC5BD6A859C}" destId="{32AA3AA7-4F3E-46F3-87DC-1F00790B4FED}" srcOrd="1" destOrd="0" parTransId="{98223AC7-AC4F-419D-ADFB-F33AFC278EE4}" sibTransId="{A76CAA89-4CDB-44AD-A9ED-31892A365D05}"/>
    <dgm:cxn modelId="{F7B7C52E-F0B7-0845-8F04-FC4DF5CD047F}" type="presOf" srcId="{EFF59F93-3D92-4B3E-996E-273FB31AD6FC}" destId="{52531A09-46CF-E444-904C-98647C9C71F2}" srcOrd="0" destOrd="0" presId="urn:microsoft.com/office/officeart/2016/7/layout/BasicLinearProcessNumbered"/>
    <dgm:cxn modelId="{79BABA64-EFA2-1D49-AE89-80D69BC5F625}" type="presParOf" srcId="{359B77C3-E105-6449-BBB4-C5F2B075169B}" destId="{64B46884-EC85-B94D-A97A-A69215CE3FAA}" srcOrd="0" destOrd="0" presId="urn:microsoft.com/office/officeart/2016/7/layout/BasicLinearProcessNumbered"/>
    <dgm:cxn modelId="{166A9359-EE12-0641-B417-718AAA0A8079}" type="presParOf" srcId="{64B46884-EC85-B94D-A97A-A69215CE3FAA}" destId="{C9F066B3-DF51-4248-8C55-10B0D0B863CF}" srcOrd="0" destOrd="0" presId="urn:microsoft.com/office/officeart/2016/7/layout/BasicLinearProcessNumbered"/>
    <dgm:cxn modelId="{F99DC794-F6FC-ED46-8267-312D38B2F84D}" type="presParOf" srcId="{64B46884-EC85-B94D-A97A-A69215CE3FAA}" destId="{F21D226E-B6AE-7548-8C21-82D21D235B19}" srcOrd="1" destOrd="0" presId="urn:microsoft.com/office/officeart/2016/7/layout/BasicLinearProcessNumbered"/>
    <dgm:cxn modelId="{D0F4AB5D-88FD-6541-AFD1-E593D528A29E}" type="presParOf" srcId="{64B46884-EC85-B94D-A97A-A69215CE3FAA}" destId="{90125046-42AE-3F4E-A167-7BAA8E09114D}" srcOrd="2" destOrd="0" presId="urn:microsoft.com/office/officeart/2016/7/layout/BasicLinearProcessNumbered"/>
    <dgm:cxn modelId="{40950DB8-FF4C-9D4B-8DF0-74BA375FE367}" type="presParOf" srcId="{64B46884-EC85-B94D-A97A-A69215CE3FAA}" destId="{1E8FCF47-14BB-F542-A258-D4B075E9C3E0}" srcOrd="3" destOrd="0" presId="urn:microsoft.com/office/officeart/2016/7/layout/BasicLinearProcessNumbered"/>
    <dgm:cxn modelId="{BCDF3646-7640-A046-856B-2DC54E8AA763}" type="presParOf" srcId="{359B77C3-E105-6449-BBB4-C5F2B075169B}" destId="{9894EB6D-19FD-0A43-97DC-940ADAB6ACA1}" srcOrd="1" destOrd="0" presId="urn:microsoft.com/office/officeart/2016/7/layout/BasicLinearProcessNumbered"/>
    <dgm:cxn modelId="{33FD9925-9449-3141-9AA6-E9B99BB71D66}" type="presParOf" srcId="{359B77C3-E105-6449-BBB4-C5F2B075169B}" destId="{06B45E64-3DE4-D740-AEB5-F2C628F4A43A}" srcOrd="2" destOrd="0" presId="urn:microsoft.com/office/officeart/2016/7/layout/BasicLinearProcessNumbered"/>
    <dgm:cxn modelId="{9D7DC604-6303-7942-AE96-4AF05C3424CC}" type="presParOf" srcId="{06B45E64-3DE4-D740-AEB5-F2C628F4A43A}" destId="{95DDC180-06AD-834B-99DB-69916F1194B0}" srcOrd="0" destOrd="0" presId="urn:microsoft.com/office/officeart/2016/7/layout/BasicLinearProcessNumbered"/>
    <dgm:cxn modelId="{7A57E4A0-4BC3-3A4B-9C41-F6592464DBEA}" type="presParOf" srcId="{06B45E64-3DE4-D740-AEB5-F2C628F4A43A}" destId="{222E6ED1-85C5-ED49-B668-408C4672D109}" srcOrd="1" destOrd="0" presId="urn:microsoft.com/office/officeart/2016/7/layout/BasicLinearProcessNumbered"/>
    <dgm:cxn modelId="{1B546319-F6BB-CC4F-BE04-9FDE780E8F95}" type="presParOf" srcId="{06B45E64-3DE4-D740-AEB5-F2C628F4A43A}" destId="{678B6A5E-D3C1-4A4B-880B-433813DC85BE}" srcOrd="2" destOrd="0" presId="urn:microsoft.com/office/officeart/2016/7/layout/BasicLinearProcessNumbered"/>
    <dgm:cxn modelId="{330AA220-6D9E-9F49-ADB7-A1D1B88B1F1C}" type="presParOf" srcId="{06B45E64-3DE4-D740-AEB5-F2C628F4A43A}" destId="{00DE538F-40D1-7B4D-B39F-9A80EB625EC7}" srcOrd="3" destOrd="0" presId="urn:microsoft.com/office/officeart/2016/7/layout/BasicLinearProcessNumbered"/>
    <dgm:cxn modelId="{478226AA-5368-CF44-8966-341DF460A59E}" type="presParOf" srcId="{359B77C3-E105-6449-BBB4-C5F2B075169B}" destId="{B70B0AE3-C34F-3043-AD76-D797C765A98B}" srcOrd="3" destOrd="0" presId="urn:microsoft.com/office/officeart/2016/7/layout/BasicLinearProcessNumbered"/>
    <dgm:cxn modelId="{CD5EF920-4D5E-2948-9C02-CDE7B7AB7D9C}" type="presParOf" srcId="{359B77C3-E105-6449-BBB4-C5F2B075169B}" destId="{B8E0DB62-A7A4-E044-B7CC-CB7F290C14A6}" srcOrd="4" destOrd="0" presId="urn:microsoft.com/office/officeart/2016/7/layout/BasicLinearProcessNumbered"/>
    <dgm:cxn modelId="{4D77A90A-B52A-C54A-B702-F12D469600AB}" type="presParOf" srcId="{B8E0DB62-A7A4-E044-B7CC-CB7F290C14A6}" destId="{52531A09-46CF-E444-904C-98647C9C71F2}" srcOrd="0" destOrd="0" presId="urn:microsoft.com/office/officeart/2016/7/layout/BasicLinearProcessNumbered"/>
    <dgm:cxn modelId="{510224EB-44EB-764B-B43E-4F17509A20F4}" type="presParOf" srcId="{B8E0DB62-A7A4-E044-B7CC-CB7F290C14A6}" destId="{D4ABC49F-9925-8A4C-94BC-03BCCB126F65}" srcOrd="1" destOrd="0" presId="urn:microsoft.com/office/officeart/2016/7/layout/BasicLinearProcessNumbered"/>
    <dgm:cxn modelId="{67EB8304-6A48-154D-A8BB-932F028F45FF}" type="presParOf" srcId="{B8E0DB62-A7A4-E044-B7CC-CB7F290C14A6}" destId="{A94FDE43-DDC0-6C40-B2D7-53A2911FA950}" srcOrd="2" destOrd="0" presId="urn:microsoft.com/office/officeart/2016/7/layout/BasicLinearProcessNumbered"/>
    <dgm:cxn modelId="{7693687D-E39E-F647-8A5C-98C57865B451}" type="presParOf" srcId="{B8E0DB62-A7A4-E044-B7CC-CB7F290C14A6}" destId="{B4C2709B-06A9-0E4D-BC2C-8A044BE9F391}" srcOrd="3" destOrd="0" presId="urn:microsoft.com/office/officeart/2016/7/layout/BasicLinearProcessNumbered"/>
    <dgm:cxn modelId="{F49AF3B1-68F2-F54A-8EDB-52803907EAC6}" type="presParOf" srcId="{359B77C3-E105-6449-BBB4-C5F2B075169B}" destId="{7A3700DD-AB95-9747-BD55-DE7033089477}" srcOrd="5" destOrd="0" presId="urn:microsoft.com/office/officeart/2016/7/layout/BasicLinearProcessNumbered"/>
    <dgm:cxn modelId="{68F8D247-3615-434B-B644-6474B32B421B}" type="presParOf" srcId="{359B77C3-E105-6449-BBB4-C5F2B075169B}" destId="{567ADC03-1EE4-424B-BCA4-526C659BE915}" srcOrd="6" destOrd="0" presId="urn:microsoft.com/office/officeart/2016/7/layout/BasicLinearProcessNumbered"/>
    <dgm:cxn modelId="{DA118FBD-C1C0-1441-B1EC-993563FC0869}" type="presParOf" srcId="{567ADC03-1EE4-424B-BCA4-526C659BE915}" destId="{973F7384-9883-3647-976D-8A121CDDF7CD}" srcOrd="0" destOrd="0" presId="urn:microsoft.com/office/officeart/2016/7/layout/BasicLinearProcessNumbered"/>
    <dgm:cxn modelId="{C66F0F2B-EFB7-2E42-A4F4-915CB8CA3624}" type="presParOf" srcId="{567ADC03-1EE4-424B-BCA4-526C659BE915}" destId="{F2BC154C-F1E1-8A4A-AB21-01924168DF3D}" srcOrd="1" destOrd="0" presId="urn:microsoft.com/office/officeart/2016/7/layout/BasicLinearProcessNumbered"/>
    <dgm:cxn modelId="{1468B37D-59AD-5A4D-BE0A-EBBF44D2DB5F}" type="presParOf" srcId="{567ADC03-1EE4-424B-BCA4-526C659BE915}" destId="{70A50B21-57F2-6C4E-8A94-49CBB992D17D}" srcOrd="2" destOrd="0" presId="urn:microsoft.com/office/officeart/2016/7/layout/BasicLinearProcessNumbered"/>
    <dgm:cxn modelId="{92165F6C-19AA-964A-AC16-01B0A112C2A0}" type="presParOf" srcId="{567ADC03-1EE4-424B-BCA4-526C659BE915}" destId="{E2EAE45E-C515-5F46-9898-A4F8EC6F0AC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634A8-9C9A-614D-9DF1-0F28C3519EF7}">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Online banking, online shopping</a:t>
          </a:r>
        </a:p>
        <a:p>
          <a:pPr marL="171450" lvl="1" indent="-171450" algn="l" defTabSz="800100">
            <a:lnSpc>
              <a:spcPct val="90000"/>
            </a:lnSpc>
            <a:spcBef>
              <a:spcPct val="0"/>
            </a:spcBef>
            <a:spcAft>
              <a:spcPct val="15000"/>
            </a:spcAft>
            <a:buChar char="••"/>
          </a:pPr>
          <a:r>
            <a:rPr lang="en-US" sz="1800" kern="1200"/>
            <a:t>Database access</a:t>
          </a:r>
        </a:p>
        <a:p>
          <a:pPr marL="171450" lvl="1" indent="-171450" algn="l" defTabSz="800100">
            <a:lnSpc>
              <a:spcPct val="90000"/>
            </a:lnSpc>
            <a:spcBef>
              <a:spcPct val="0"/>
            </a:spcBef>
            <a:spcAft>
              <a:spcPct val="15000"/>
            </a:spcAft>
            <a:buChar char="••"/>
          </a:pPr>
          <a:r>
            <a:rPr lang="en-US" sz="1800" kern="1200"/>
            <a:t>System administration</a:t>
          </a:r>
        </a:p>
      </dsp:txBody>
      <dsp:txXfrm rot="-5400000">
        <a:off x="3785616" y="295201"/>
        <a:ext cx="6647092" cy="1532257"/>
      </dsp:txXfrm>
    </dsp:sp>
    <dsp:sp modelId="{FAD9A33B-6CFE-734C-80EB-BB3AD39920D9}">
      <dsp:nvSpPr>
        <dsp:cNvPr id="0" name=""/>
        <dsp:cNvSpPr/>
      </dsp:nvSpPr>
      <dsp:spPr>
        <a:xfrm>
          <a:off x="0" y="53"/>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a:t>Many sensitive tasks are done through web</a:t>
          </a:r>
        </a:p>
      </dsp:txBody>
      <dsp:txXfrm>
        <a:off x="103614" y="103667"/>
        <a:ext cx="3578388" cy="1915324"/>
      </dsp:txXfrm>
    </dsp:sp>
    <dsp:sp modelId="{A91427F6-29B3-244D-BB8E-8A5690FB4537}">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Cross site scripting</a:t>
          </a:r>
        </a:p>
        <a:p>
          <a:pPr marL="171450" lvl="1" indent="-171450" algn="l" defTabSz="800100">
            <a:lnSpc>
              <a:spcPct val="90000"/>
            </a:lnSpc>
            <a:spcBef>
              <a:spcPct val="0"/>
            </a:spcBef>
            <a:spcAft>
              <a:spcPct val="15000"/>
            </a:spcAft>
            <a:buChar char="••"/>
          </a:pPr>
          <a:r>
            <a:rPr lang="en-US" sz="1800" kern="1200"/>
            <a:t>SQL injection</a:t>
          </a:r>
        </a:p>
        <a:p>
          <a:pPr marL="171450" lvl="1" indent="-171450" algn="l" defTabSz="800100">
            <a:lnSpc>
              <a:spcPct val="90000"/>
            </a:lnSpc>
            <a:spcBef>
              <a:spcPct val="0"/>
            </a:spcBef>
            <a:spcAft>
              <a:spcPct val="15000"/>
            </a:spcAft>
            <a:buChar char="••"/>
          </a:pPr>
          <a:r>
            <a:rPr lang="en-US" sz="1800" kern="1200"/>
            <a:t>Cross site request forgery</a:t>
          </a:r>
        </a:p>
        <a:p>
          <a:pPr marL="171450" lvl="1" indent="-171450" algn="l" defTabSz="800100">
            <a:lnSpc>
              <a:spcPct val="90000"/>
            </a:lnSpc>
            <a:spcBef>
              <a:spcPct val="0"/>
            </a:spcBef>
            <a:spcAft>
              <a:spcPct val="15000"/>
            </a:spcAft>
            <a:buChar char="••"/>
          </a:pPr>
          <a:r>
            <a:rPr lang="en-US" sz="1800" kern="1200"/>
            <a:t>Information leakage</a:t>
          </a:r>
        </a:p>
        <a:p>
          <a:pPr marL="171450" lvl="1" indent="-171450" algn="l" defTabSz="800100">
            <a:lnSpc>
              <a:spcPct val="90000"/>
            </a:lnSpc>
            <a:spcBef>
              <a:spcPct val="0"/>
            </a:spcBef>
            <a:spcAft>
              <a:spcPct val="15000"/>
            </a:spcAft>
            <a:buChar char="••"/>
          </a:pPr>
          <a:r>
            <a:rPr lang="en-US" sz="1800" kern="1200"/>
            <a:t>Session hijacking</a:t>
          </a:r>
        </a:p>
      </dsp:txBody>
      <dsp:txXfrm rot="-5400000">
        <a:off x="3785616" y="2523880"/>
        <a:ext cx="6647092" cy="1532257"/>
      </dsp:txXfrm>
    </dsp:sp>
    <dsp:sp modelId="{A23D5425-82D8-8C4D-A69A-F37BF9B7B675}">
      <dsp:nvSpPr>
        <dsp:cNvPr id="0" name=""/>
        <dsp:cNvSpPr/>
      </dsp:nvSpPr>
      <dsp:spPr>
        <a:xfrm>
          <a:off x="0" y="2228732"/>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a:t>Web applications and web users are targets of many attacks</a:t>
          </a:r>
        </a:p>
      </dsp:txBody>
      <dsp:txXfrm>
        <a:off x="103614"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F297E-9015-344E-9F68-C2DF64E55CEA}">
      <dsp:nvSpPr>
        <dsp:cNvPr id="0" name=""/>
        <dsp:cNvSpPr/>
      </dsp:nvSpPr>
      <dsp:spPr>
        <a:xfrm rot="5400000">
          <a:off x="6711057" y="-2597027"/>
          <a:ext cx="1439732" cy="69938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use cookie + hidden fields to authenticate a web form</a:t>
          </a:r>
        </a:p>
        <a:p>
          <a:pPr marL="228600" lvl="2" indent="-114300" algn="l" defTabSz="577850">
            <a:lnSpc>
              <a:spcPct val="90000"/>
            </a:lnSpc>
            <a:spcBef>
              <a:spcPct val="0"/>
            </a:spcBef>
            <a:spcAft>
              <a:spcPct val="15000"/>
            </a:spcAft>
            <a:buChar char="••"/>
          </a:pPr>
          <a:r>
            <a:rPr lang="en-US" sz="1300" kern="1200"/>
            <a:t>hidden fields values need to be unpredictable and user-specific; thus someone forging the request need to guess the hidden field values</a:t>
          </a:r>
        </a:p>
        <a:p>
          <a:pPr marL="114300" lvl="1" indent="-114300" algn="l" defTabSz="577850">
            <a:lnSpc>
              <a:spcPct val="90000"/>
            </a:lnSpc>
            <a:spcBef>
              <a:spcPct val="0"/>
            </a:spcBef>
            <a:spcAft>
              <a:spcPct val="15000"/>
            </a:spcAft>
            <a:buChar char="••"/>
          </a:pPr>
          <a:r>
            <a:rPr lang="en-US" sz="1300" kern="1200"/>
            <a:t>requires the body of the POST request to contain cookies</a:t>
          </a:r>
        </a:p>
        <a:p>
          <a:pPr marL="228600" lvl="2" indent="-114300" algn="l" defTabSz="577850">
            <a:lnSpc>
              <a:spcPct val="90000"/>
            </a:lnSpc>
            <a:spcBef>
              <a:spcPct val="0"/>
            </a:spcBef>
            <a:spcAft>
              <a:spcPct val="15000"/>
            </a:spcAft>
            <a:buChar char="••"/>
          </a:pPr>
          <a:r>
            <a:rPr lang="en-US" sz="1300" kern="1200"/>
            <a:t>Since browser does not add the cookies automatically, malicious script needs to add the cookies, but they do not have access because of Same Origin Policy</a:t>
          </a:r>
        </a:p>
      </dsp:txBody>
      <dsp:txXfrm rot="-5400000">
        <a:off x="3934018" y="250294"/>
        <a:ext cx="6923528" cy="1299168"/>
      </dsp:txXfrm>
    </dsp:sp>
    <dsp:sp modelId="{BA5470ED-A33F-6B4A-95F7-30AF39788754}">
      <dsp:nvSpPr>
        <dsp:cNvPr id="0" name=""/>
        <dsp:cNvSpPr/>
      </dsp:nvSpPr>
      <dsp:spPr>
        <a:xfrm>
          <a:off x="0" y="45"/>
          <a:ext cx="3934018" cy="17996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a:t>Server side:</a:t>
          </a:r>
        </a:p>
      </dsp:txBody>
      <dsp:txXfrm>
        <a:off x="87852" y="87897"/>
        <a:ext cx="3758314" cy="1623961"/>
      </dsp:txXfrm>
    </dsp:sp>
    <dsp:sp modelId="{A5C0D2A4-1A8D-194B-9F29-9195DD9A9E23}">
      <dsp:nvSpPr>
        <dsp:cNvPr id="0" name=""/>
        <dsp:cNvSpPr/>
      </dsp:nvSpPr>
      <dsp:spPr>
        <a:xfrm rot="5400000">
          <a:off x="6711057" y="-707378"/>
          <a:ext cx="1439732" cy="699381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logging off one site before using others</a:t>
          </a:r>
        </a:p>
        <a:p>
          <a:pPr marL="114300" lvl="1" indent="-114300" algn="l" defTabSz="577850">
            <a:lnSpc>
              <a:spcPct val="90000"/>
            </a:lnSpc>
            <a:spcBef>
              <a:spcPct val="0"/>
            </a:spcBef>
            <a:spcAft>
              <a:spcPct val="15000"/>
            </a:spcAft>
            <a:buChar char="••"/>
          </a:pPr>
          <a:r>
            <a:rPr lang="en-US" sz="1300" kern="1200"/>
            <a:t>selective sending of authentication tokens with requests (may cause some disruption in using websites)</a:t>
          </a:r>
        </a:p>
      </dsp:txBody>
      <dsp:txXfrm rot="-5400000">
        <a:off x="3934018" y="2139943"/>
        <a:ext cx="6923528" cy="1299168"/>
      </dsp:txXfrm>
    </dsp:sp>
    <dsp:sp modelId="{81BECCCE-878D-B347-912B-AE92B7542A37}">
      <dsp:nvSpPr>
        <dsp:cNvPr id="0" name=""/>
        <dsp:cNvSpPr/>
      </dsp:nvSpPr>
      <dsp:spPr>
        <a:xfrm>
          <a:off x="0" y="1889694"/>
          <a:ext cx="3934018" cy="179966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a:t>User side:</a:t>
          </a:r>
        </a:p>
      </dsp:txBody>
      <dsp:txXfrm>
        <a:off x="87852" y="1977546"/>
        <a:ext cx="3758314" cy="1623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66B3-DF51-4248-8C55-10B0D0B863CF}">
      <dsp:nvSpPr>
        <dsp:cNvPr id="0" name=""/>
        <dsp:cNvSpPr/>
      </dsp:nvSpPr>
      <dsp:spPr>
        <a:xfrm>
          <a:off x="3201" y="66795"/>
          <a:ext cx="2539866" cy="35558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lvl="0" algn="l" defTabSz="622300">
            <a:lnSpc>
              <a:spcPct val="90000"/>
            </a:lnSpc>
            <a:spcBef>
              <a:spcPct val="0"/>
            </a:spcBef>
            <a:spcAft>
              <a:spcPct val="35000"/>
            </a:spcAft>
          </a:pPr>
          <a:r>
            <a:rPr lang="it-IT" sz="1400" kern="1200"/>
            <a:t>Follow these steps to install FoxyProxy: Navigate to your browser’s add-on or plug-in store and search FoxyProxy. </a:t>
          </a:r>
          <a:endParaRPr lang="en-US" sz="1400" kern="1200"/>
        </a:p>
      </dsp:txBody>
      <dsp:txXfrm>
        <a:off x="3201" y="1418004"/>
        <a:ext cx="2539866" cy="2133487"/>
      </dsp:txXfrm>
    </dsp:sp>
    <dsp:sp modelId="{F21D226E-B6AE-7548-8C21-82D21D235B19}">
      <dsp:nvSpPr>
        <dsp:cNvPr id="0" name=""/>
        <dsp:cNvSpPr/>
      </dsp:nvSpPr>
      <dsp:spPr>
        <a:xfrm>
          <a:off x="739762" y="422377"/>
          <a:ext cx="1066743" cy="10667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95983" y="578598"/>
        <a:ext cx="754301" cy="754301"/>
      </dsp:txXfrm>
    </dsp:sp>
    <dsp:sp modelId="{90125046-42AE-3F4E-A167-7BAA8E09114D}">
      <dsp:nvSpPr>
        <dsp:cNvPr id="0" name=""/>
        <dsp:cNvSpPr/>
      </dsp:nvSpPr>
      <dsp:spPr>
        <a:xfrm>
          <a:off x="3201" y="3622537"/>
          <a:ext cx="2539866"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DC180-06AD-834B-99DB-69916F1194B0}">
      <dsp:nvSpPr>
        <dsp:cNvPr id="0" name=""/>
        <dsp:cNvSpPr/>
      </dsp:nvSpPr>
      <dsp:spPr>
        <a:xfrm>
          <a:off x="2797054" y="66795"/>
          <a:ext cx="2539866" cy="3555813"/>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lvl="0" algn="l" defTabSz="622300">
            <a:lnSpc>
              <a:spcPct val="90000"/>
            </a:lnSpc>
            <a:spcBef>
              <a:spcPct val="0"/>
            </a:spcBef>
            <a:spcAft>
              <a:spcPct val="35000"/>
            </a:spcAft>
          </a:pPr>
          <a:r>
            <a:rPr lang="it-IT" sz="1400" kern="1200"/>
            <a:t>Install FoxyProxy Standard and add it to your browser. </a:t>
          </a:r>
          <a:endParaRPr lang="en-US" sz="1400" kern="1200"/>
        </a:p>
      </dsp:txBody>
      <dsp:txXfrm>
        <a:off x="2797054" y="1418004"/>
        <a:ext cx="2539866" cy="2133487"/>
      </dsp:txXfrm>
    </dsp:sp>
    <dsp:sp modelId="{222E6ED1-85C5-ED49-B668-408C4672D109}">
      <dsp:nvSpPr>
        <dsp:cNvPr id="0" name=""/>
        <dsp:cNvSpPr/>
      </dsp:nvSpPr>
      <dsp:spPr>
        <a:xfrm>
          <a:off x="3533615" y="422377"/>
          <a:ext cx="1066743" cy="106674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689836" y="578598"/>
        <a:ext cx="754301" cy="754301"/>
      </dsp:txXfrm>
    </dsp:sp>
    <dsp:sp modelId="{678B6A5E-D3C1-4A4B-880B-433813DC85BE}">
      <dsp:nvSpPr>
        <dsp:cNvPr id="0" name=""/>
        <dsp:cNvSpPr/>
      </dsp:nvSpPr>
      <dsp:spPr>
        <a:xfrm>
          <a:off x="2797054" y="3622537"/>
          <a:ext cx="2539866"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31A09-46CF-E444-904C-98647C9C71F2}">
      <dsp:nvSpPr>
        <dsp:cNvPr id="0" name=""/>
        <dsp:cNvSpPr/>
      </dsp:nvSpPr>
      <dsp:spPr>
        <a:xfrm>
          <a:off x="5590907" y="66795"/>
          <a:ext cx="2539866" cy="3555813"/>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lvl="0" algn="l" defTabSz="622300">
            <a:lnSpc>
              <a:spcPct val="90000"/>
            </a:lnSpc>
            <a:spcBef>
              <a:spcPct val="0"/>
            </a:spcBef>
            <a:spcAft>
              <a:spcPct val="35000"/>
            </a:spcAft>
          </a:pPr>
          <a:r>
            <a:rPr lang="it-IT" sz="1400" kern="1200"/>
            <a:t>Click the fox icon at the top-right corner of your browser (next to your URL) and select Options. Select Proxies▶Add New Proxy▶Manual Proxy Configuration. Add 127.0.0.1 as the host IP address. </a:t>
          </a:r>
          <a:endParaRPr lang="en-US" sz="1400" kern="1200"/>
        </a:p>
      </dsp:txBody>
      <dsp:txXfrm>
        <a:off x="5590907" y="1418004"/>
        <a:ext cx="2539866" cy="2133487"/>
      </dsp:txXfrm>
    </dsp:sp>
    <dsp:sp modelId="{D4ABC49F-9925-8A4C-94BC-03BCCB126F65}">
      <dsp:nvSpPr>
        <dsp:cNvPr id="0" name=""/>
        <dsp:cNvSpPr/>
      </dsp:nvSpPr>
      <dsp:spPr>
        <a:xfrm>
          <a:off x="6327469" y="422377"/>
          <a:ext cx="1066743" cy="106674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483690" y="578598"/>
        <a:ext cx="754301" cy="754301"/>
      </dsp:txXfrm>
    </dsp:sp>
    <dsp:sp modelId="{A94FDE43-DDC0-6C40-B2D7-53A2911FA950}">
      <dsp:nvSpPr>
        <dsp:cNvPr id="0" name=""/>
        <dsp:cNvSpPr/>
      </dsp:nvSpPr>
      <dsp:spPr>
        <a:xfrm>
          <a:off x="5590907" y="3622537"/>
          <a:ext cx="2539866"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F7384-9883-3647-976D-8A121CDDF7CD}">
      <dsp:nvSpPr>
        <dsp:cNvPr id="0" name=""/>
        <dsp:cNvSpPr/>
      </dsp:nvSpPr>
      <dsp:spPr>
        <a:xfrm>
          <a:off x="8384760" y="66795"/>
          <a:ext cx="2539866" cy="35558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lvl="0" algn="l" defTabSz="622300">
            <a:lnSpc>
              <a:spcPct val="90000"/>
            </a:lnSpc>
            <a:spcBef>
              <a:spcPct val="0"/>
            </a:spcBef>
            <a:spcAft>
              <a:spcPct val="35000"/>
            </a:spcAft>
          </a:pPr>
          <a:r>
            <a:rPr lang="it-IT" sz="1400" kern="1200"/>
            <a:t>Update the port to 8080 (Burp Suite’s default proxy settings).</a:t>
          </a:r>
          <a:endParaRPr lang="en-US" sz="1400" kern="1200"/>
        </a:p>
      </dsp:txBody>
      <dsp:txXfrm>
        <a:off x="8384760" y="1418004"/>
        <a:ext cx="2539866" cy="2133487"/>
      </dsp:txXfrm>
    </dsp:sp>
    <dsp:sp modelId="{F2BC154C-F1E1-8A4A-AB21-01924168DF3D}">
      <dsp:nvSpPr>
        <dsp:cNvPr id="0" name=""/>
        <dsp:cNvSpPr/>
      </dsp:nvSpPr>
      <dsp:spPr>
        <a:xfrm>
          <a:off x="9121322" y="422377"/>
          <a:ext cx="1066743" cy="106674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277543" y="578598"/>
        <a:ext cx="754301" cy="754301"/>
      </dsp:txXfrm>
    </dsp:sp>
    <dsp:sp modelId="{70A50B21-57F2-6C4E-8A94-49CBB992D17D}">
      <dsp:nvSpPr>
        <dsp:cNvPr id="0" name=""/>
        <dsp:cNvSpPr/>
      </dsp:nvSpPr>
      <dsp:spPr>
        <a:xfrm>
          <a:off x="8384760" y="3622537"/>
          <a:ext cx="253986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8B5B4-100E-C448-8A40-339F04502266}" type="datetimeFigureOut">
              <a:rPr lang="it-IT" smtClean="0"/>
              <a:t>04/05/2023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4C1EC-E50C-A543-91D2-99310B5BCD00}" type="slidenum">
              <a:rPr lang="it-IT" smtClean="0"/>
              <a:t>‹N›</a:t>
            </a:fld>
            <a:endParaRPr lang="it-IT"/>
          </a:p>
        </p:txBody>
      </p:sp>
    </p:spTree>
    <p:extLst>
      <p:ext uri="{BB962C8B-B14F-4D97-AF65-F5344CB8AC3E}">
        <p14:creationId xmlns:p14="http://schemas.microsoft.com/office/powerpoint/2010/main" val="237775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F4C9D8A-4233-C1D9-8DAA-8F463CF80AD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1A5F8943-B7D1-EE3F-1879-8295CE6FF7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763F2681-EFDF-6558-CF14-E2824BB373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spcBef>
                <a:spcPct val="30000"/>
              </a:spcBef>
              <a:defRPr kumimoji="1" sz="1200">
                <a:solidFill>
                  <a:schemeClr val="tx1"/>
                </a:solidFill>
                <a:latin typeface="Times New Roman" panose="02020603050405020304" pitchFamily="18" charset="0"/>
              </a:defRPr>
            </a:lvl1pPr>
            <a:lvl2pPr marL="742950" indent="-285750" defTabSz="989013" eaLnBrk="0" hangingPunct="0">
              <a:spcBef>
                <a:spcPct val="30000"/>
              </a:spcBef>
              <a:defRPr kumimoji="1" sz="1200">
                <a:solidFill>
                  <a:schemeClr val="tx1"/>
                </a:solidFill>
                <a:latin typeface="Times New Roman" panose="02020603050405020304" pitchFamily="18" charset="0"/>
              </a:defRPr>
            </a:lvl2pPr>
            <a:lvl3pPr marL="1143000" indent="-228600" defTabSz="989013" eaLnBrk="0" hangingPunct="0">
              <a:spcBef>
                <a:spcPct val="30000"/>
              </a:spcBef>
              <a:defRPr kumimoji="1" sz="1200">
                <a:solidFill>
                  <a:schemeClr val="tx1"/>
                </a:solidFill>
                <a:latin typeface="Times New Roman" panose="02020603050405020304" pitchFamily="18" charset="0"/>
              </a:defRPr>
            </a:lvl3pPr>
            <a:lvl4pPr marL="1600200" indent="-228600" defTabSz="989013" eaLnBrk="0" hangingPunct="0">
              <a:spcBef>
                <a:spcPct val="30000"/>
              </a:spcBef>
              <a:defRPr kumimoji="1" sz="1200">
                <a:solidFill>
                  <a:schemeClr val="tx1"/>
                </a:solidFill>
                <a:latin typeface="Times New Roman" panose="02020603050405020304" pitchFamily="18" charset="0"/>
              </a:defRPr>
            </a:lvl4pPr>
            <a:lvl5pPr marL="2057400" indent="-228600" defTabSz="989013" eaLnBrk="0" hangingPunct="0">
              <a:spcBef>
                <a:spcPct val="30000"/>
              </a:spcBef>
              <a:defRPr kumimoji="1" sz="1200">
                <a:solidFill>
                  <a:schemeClr val="tx1"/>
                </a:solidFill>
                <a:latin typeface="Times New Roman" panose="02020603050405020304" pitchFamily="18" charset="0"/>
              </a:defRPr>
            </a:lvl5pPr>
            <a:lvl6pPr marL="25146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6F2960B3-A105-5F48-9359-EA689BA462A2}" type="slidenum">
              <a:rPr kumimoji="0" lang="en-US" altLang="en-US" sz="1300"/>
              <a:pPr eaLnBrk="1" hangingPunct="1">
                <a:spcBef>
                  <a:spcPct val="0"/>
                </a:spcBef>
              </a:pPr>
              <a:t>6</a:t>
            </a:fld>
            <a:endParaRPr kumimoji="0"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9B0280D-49FD-3242-935D-E4F38597B8B4}"/>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B2D23215-61E3-0EDB-904C-B67FCF40E4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should the authenticator depends upon?</a:t>
            </a:r>
          </a:p>
          <a:p>
            <a:endParaRPr lang="en-US" altLang="en-US"/>
          </a:p>
          <a:p>
            <a:r>
              <a:rPr lang="en-US" altLang="en-US"/>
              <a:t>User name, current time</a:t>
            </a:r>
          </a:p>
          <a:p>
            <a:endParaRPr lang="en-US" altLang="en-US"/>
          </a:p>
        </p:txBody>
      </p:sp>
      <p:sp>
        <p:nvSpPr>
          <p:cNvPr id="51204" name="Slide Number Placeholder 3">
            <a:extLst>
              <a:ext uri="{FF2B5EF4-FFF2-40B4-BE49-F238E27FC236}">
                <a16:creationId xmlns:a16="http://schemas.microsoft.com/office/drawing/2014/main" id="{21181D7B-2741-238A-F6AB-4ECD3881B8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spcBef>
                <a:spcPct val="30000"/>
              </a:spcBef>
              <a:defRPr kumimoji="1" sz="1200">
                <a:solidFill>
                  <a:schemeClr val="tx1"/>
                </a:solidFill>
                <a:latin typeface="Times New Roman" panose="02020603050405020304" pitchFamily="18" charset="0"/>
              </a:defRPr>
            </a:lvl1pPr>
            <a:lvl2pPr marL="742950" indent="-285750" defTabSz="989013" eaLnBrk="0" hangingPunct="0">
              <a:spcBef>
                <a:spcPct val="30000"/>
              </a:spcBef>
              <a:defRPr kumimoji="1" sz="1200">
                <a:solidFill>
                  <a:schemeClr val="tx1"/>
                </a:solidFill>
                <a:latin typeface="Times New Roman" panose="02020603050405020304" pitchFamily="18" charset="0"/>
              </a:defRPr>
            </a:lvl2pPr>
            <a:lvl3pPr marL="1143000" indent="-228600" defTabSz="989013" eaLnBrk="0" hangingPunct="0">
              <a:spcBef>
                <a:spcPct val="30000"/>
              </a:spcBef>
              <a:defRPr kumimoji="1" sz="1200">
                <a:solidFill>
                  <a:schemeClr val="tx1"/>
                </a:solidFill>
                <a:latin typeface="Times New Roman" panose="02020603050405020304" pitchFamily="18" charset="0"/>
              </a:defRPr>
            </a:lvl3pPr>
            <a:lvl4pPr marL="1600200" indent="-228600" defTabSz="989013" eaLnBrk="0" hangingPunct="0">
              <a:spcBef>
                <a:spcPct val="30000"/>
              </a:spcBef>
              <a:defRPr kumimoji="1" sz="1200">
                <a:solidFill>
                  <a:schemeClr val="tx1"/>
                </a:solidFill>
                <a:latin typeface="Times New Roman" panose="02020603050405020304" pitchFamily="18" charset="0"/>
              </a:defRPr>
            </a:lvl4pPr>
            <a:lvl5pPr marL="2057400" indent="-228600" defTabSz="989013" eaLnBrk="0" hangingPunct="0">
              <a:spcBef>
                <a:spcPct val="30000"/>
              </a:spcBef>
              <a:defRPr kumimoji="1" sz="1200">
                <a:solidFill>
                  <a:schemeClr val="tx1"/>
                </a:solidFill>
                <a:latin typeface="Times New Roman" panose="02020603050405020304" pitchFamily="18" charset="0"/>
              </a:defRPr>
            </a:lvl5pPr>
            <a:lvl6pPr marL="25146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890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FDB2787C-CE64-A94F-9748-720D9B8BA762}" type="slidenum">
              <a:rPr kumimoji="0" lang="en-US" altLang="en-US" sz="1300"/>
              <a:pPr eaLnBrk="1" hangingPunct="1">
                <a:spcBef>
                  <a:spcPct val="0"/>
                </a:spcBef>
              </a:pPr>
              <a:t>10</a:t>
            </a:fld>
            <a:endParaRPr kumimoji="0"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E1677-6AF6-F45C-47ED-4C54EC66D73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F56E189-61AF-BC23-8B58-C7BC222B1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1472939-16FD-711C-AC5B-FA2DEB929C05}"/>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5" name="Segnaposto piè di pagina 4">
            <a:extLst>
              <a:ext uri="{FF2B5EF4-FFF2-40B4-BE49-F238E27FC236}">
                <a16:creationId xmlns:a16="http://schemas.microsoft.com/office/drawing/2014/main" id="{E89D87A8-4FA4-75F6-D32B-CB1D7D5E6B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21841D-CE5F-918F-4B74-3C08378274F1}"/>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115736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526C7C-C1DF-25FB-EC03-CA36E9E8C20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9C343D-1292-94F9-540B-6035BC752A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3DDBC3-EA49-0F45-D84B-94476594169F}"/>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5" name="Segnaposto piè di pagina 4">
            <a:extLst>
              <a:ext uri="{FF2B5EF4-FFF2-40B4-BE49-F238E27FC236}">
                <a16:creationId xmlns:a16="http://schemas.microsoft.com/office/drawing/2014/main" id="{C2D807B1-73B8-9F0B-F96B-8FFF0CE32E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3AD1EE-F009-6407-088A-4A04236E4E64}"/>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239198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71565AC-AC48-0FE7-E4E8-305E4D894E2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9EB842-2D5D-A1BD-A692-72F6E4E1F84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2A2112-0BBC-9911-9B80-CAD3F9C41251}"/>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5" name="Segnaposto piè di pagina 4">
            <a:extLst>
              <a:ext uri="{FF2B5EF4-FFF2-40B4-BE49-F238E27FC236}">
                <a16:creationId xmlns:a16="http://schemas.microsoft.com/office/drawing/2014/main" id="{C290E967-CEA8-5C2F-80E6-D01BE7F2F3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522793-A561-78D6-16EC-16DFCB5C6A25}"/>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285289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EF1B62-726E-3D44-C150-8D99320DD6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08E3FD-344D-7C4A-C8FF-290CC4B3404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A58FBB8-C382-F7DE-6DCD-F3926E6BBC30}"/>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5" name="Segnaposto piè di pagina 4">
            <a:extLst>
              <a:ext uri="{FF2B5EF4-FFF2-40B4-BE49-F238E27FC236}">
                <a16:creationId xmlns:a16="http://schemas.microsoft.com/office/drawing/2014/main" id="{F166A5AF-ACD6-A922-CADB-002437C79B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9FE801-9E06-7E0E-251B-6951B830A19C}"/>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5263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97D08C-CC99-4C3F-F56F-A0F615DF4D3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3FF7CBD-E71A-D627-F5E6-E52811967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3FD926-D5A3-A017-5BD4-E85D8559D622}"/>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5" name="Segnaposto piè di pagina 4">
            <a:extLst>
              <a:ext uri="{FF2B5EF4-FFF2-40B4-BE49-F238E27FC236}">
                <a16:creationId xmlns:a16="http://schemas.microsoft.com/office/drawing/2014/main" id="{6E3762E5-106C-8C59-489E-89821BAC5C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ADB7FB-A478-AF37-5D8B-FD22DCB6076A}"/>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238320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70E42-AA1E-9008-74F9-CB55697229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C043D4-FA8E-C522-026B-3840E34BA4A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FA6322D-C859-2E5D-72E0-CF2B8939D79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923D910-FF19-D59B-6FD7-C422AC346C0D}"/>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6" name="Segnaposto piè di pagina 5">
            <a:extLst>
              <a:ext uri="{FF2B5EF4-FFF2-40B4-BE49-F238E27FC236}">
                <a16:creationId xmlns:a16="http://schemas.microsoft.com/office/drawing/2014/main" id="{0D4B2A75-168D-3B1E-496F-A27EB889BA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992942-BE73-89BF-8E3A-AFC6A02C1850}"/>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42782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76F578-DFCA-60CD-85CD-C05147E1747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1A19F90-FCB9-EE2F-2BF9-21C17950D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3434E98-B449-2800-DD67-8A3A0A04129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2366A9F-C9C1-355F-F48B-98E911D84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6743D1C-C795-3EA7-99C3-A343F4353C1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3DEB1C-22B8-DC42-E1D4-7DF4C0DE9DFC}"/>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8" name="Segnaposto piè di pagina 7">
            <a:extLst>
              <a:ext uri="{FF2B5EF4-FFF2-40B4-BE49-F238E27FC236}">
                <a16:creationId xmlns:a16="http://schemas.microsoft.com/office/drawing/2014/main" id="{FA13B1AE-E86E-898E-9EFF-CD892B6E2A8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8222F2-8AC8-0D7F-AF0B-52D14522A56F}"/>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27999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FE367-2E53-1D6E-324A-518E33196A0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8A9A2DB-C6BC-BD8A-A6F0-A93F4073BB66}"/>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4" name="Segnaposto piè di pagina 3">
            <a:extLst>
              <a:ext uri="{FF2B5EF4-FFF2-40B4-BE49-F238E27FC236}">
                <a16:creationId xmlns:a16="http://schemas.microsoft.com/office/drawing/2014/main" id="{DDB99F8D-045B-EA2B-D8BB-5A66DCB0F42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7AAE2A5-D2DA-8F30-80AC-8FA58538EB23}"/>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52535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5B39AA9-4468-4A68-8602-7E9AE52FA1EE}"/>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3" name="Segnaposto piè di pagina 2">
            <a:extLst>
              <a:ext uri="{FF2B5EF4-FFF2-40B4-BE49-F238E27FC236}">
                <a16:creationId xmlns:a16="http://schemas.microsoft.com/office/drawing/2014/main" id="{9E0EACA9-4304-0ECC-9618-207C296175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10F9E21-8516-E83E-ACC4-DA57F05328DE}"/>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114721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11D3C-DD2B-F329-2726-82B3E81632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D59E45-29D0-A2F2-4940-957D10F80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8F8F951-F7CA-220A-476D-DE3D45C2E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FC5DBA-334E-BC75-3365-79BDEA2EC586}"/>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6" name="Segnaposto piè di pagina 5">
            <a:extLst>
              <a:ext uri="{FF2B5EF4-FFF2-40B4-BE49-F238E27FC236}">
                <a16:creationId xmlns:a16="http://schemas.microsoft.com/office/drawing/2014/main" id="{6BD80658-1DED-06ED-3AFE-0D45C382AB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D3E1EC2-7892-C1F1-1991-32E84167D439}"/>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202337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C1D370-7391-1E51-CC9B-32F2478317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9B870B9-4DCB-E07D-D65E-1E4628428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CE84390-337D-9F71-719A-B8FA46B92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FA36A8-9907-28E8-C085-C1A2C812AD28}"/>
              </a:ext>
            </a:extLst>
          </p:cNvPr>
          <p:cNvSpPr>
            <a:spLocks noGrp="1"/>
          </p:cNvSpPr>
          <p:nvPr>
            <p:ph type="dt" sz="half" idx="10"/>
          </p:nvPr>
        </p:nvSpPr>
        <p:spPr/>
        <p:txBody>
          <a:bodyPr/>
          <a:lstStyle/>
          <a:p>
            <a:fld id="{0B87FDAD-57A1-3346-B116-E889E5336804}" type="datetimeFigureOut">
              <a:rPr lang="it-IT" smtClean="0"/>
              <a:t>04/05/2023</a:t>
            </a:fld>
            <a:endParaRPr lang="it-IT"/>
          </a:p>
        </p:txBody>
      </p:sp>
      <p:sp>
        <p:nvSpPr>
          <p:cNvPr id="6" name="Segnaposto piè di pagina 5">
            <a:extLst>
              <a:ext uri="{FF2B5EF4-FFF2-40B4-BE49-F238E27FC236}">
                <a16:creationId xmlns:a16="http://schemas.microsoft.com/office/drawing/2014/main" id="{BC4C4355-D5D8-6FBD-739A-F930559139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D3F529-59BC-47B9-6F78-0DB3B3413331}"/>
              </a:ext>
            </a:extLst>
          </p:cNvPr>
          <p:cNvSpPr>
            <a:spLocks noGrp="1"/>
          </p:cNvSpPr>
          <p:nvPr>
            <p:ph type="sldNum" sz="quarter" idx="12"/>
          </p:nvPr>
        </p:nvSpPr>
        <p:spPr/>
        <p:txBody>
          <a:bodyPr/>
          <a:lstStyle/>
          <a:p>
            <a:fld id="{468742D4-310F-574F-936F-6555B596A390}" type="slidenum">
              <a:rPr lang="it-IT" smtClean="0"/>
              <a:t>‹N›</a:t>
            </a:fld>
            <a:endParaRPr lang="it-IT"/>
          </a:p>
        </p:txBody>
      </p:sp>
    </p:spTree>
    <p:extLst>
      <p:ext uri="{BB962C8B-B14F-4D97-AF65-F5344CB8AC3E}">
        <p14:creationId xmlns:p14="http://schemas.microsoft.com/office/powerpoint/2010/main" val="327415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FCA18D6-4020-632D-3923-1F7800675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EC5E033-56B6-9D7A-A058-C8B8F2256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32E596-3BB2-E8B2-A264-97588B1E2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7FDAD-57A1-3346-B116-E889E5336804}" type="datetimeFigureOut">
              <a:rPr lang="it-IT" smtClean="0"/>
              <a:t>04/05/2023</a:t>
            </a:fld>
            <a:endParaRPr lang="it-IT"/>
          </a:p>
        </p:txBody>
      </p:sp>
      <p:sp>
        <p:nvSpPr>
          <p:cNvPr id="5" name="Segnaposto piè di pagina 4">
            <a:extLst>
              <a:ext uri="{FF2B5EF4-FFF2-40B4-BE49-F238E27FC236}">
                <a16:creationId xmlns:a16="http://schemas.microsoft.com/office/drawing/2014/main" id="{86663B95-0109-9862-2918-CC39AFB9D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C4DC0E9-440A-8861-6AF0-FE609CC37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742D4-310F-574F-936F-6555B596A390}" type="slidenum">
              <a:rPr lang="it-IT" smtClean="0"/>
              <a:t>‹N›</a:t>
            </a:fld>
            <a:endParaRPr lang="it-IT"/>
          </a:p>
        </p:txBody>
      </p:sp>
    </p:spTree>
    <p:extLst>
      <p:ext uri="{BB962C8B-B14F-4D97-AF65-F5344CB8AC3E}">
        <p14:creationId xmlns:p14="http://schemas.microsoft.com/office/powerpoint/2010/main" val="3568286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HTTP_cookie"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Password_cracking" TargetMode="External"/><Relationship Id="rId5" Type="http://schemas.openxmlformats.org/officeDocument/2006/relationships/hyperlink" Target="http://en.wikipedia.org/wiki/Password_strength" TargetMode="External"/><Relationship Id="rId4" Type="http://schemas.openxmlformats.org/officeDocument/2006/relationships/hyperlink" Target="http://en.wikipedia.org/wiki/Same_origin_policy"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BDC27-0C4B-B359-58D2-CA909187F7EF}"/>
              </a:ext>
            </a:extLst>
          </p:cNvPr>
          <p:cNvSpPr>
            <a:spLocks noGrp="1"/>
          </p:cNvSpPr>
          <p:nvPr>
            <p:ph type="ctrTitle"/>
          </p:nvPr>
        </p:nvSpPr>
        <p:spPr/>
        <p:txBody>
          <a:bodyPr/>
          <a:lstStyle/>
          <a:p>
            <a:r>
              <a:rPr lang="it-IT" dirty="0"/>
              <a:t>API security III</a:t>
            </a:r>
          </a:p>
        </p:txBody>
      </p:sp>
      <p:sp>
        <p:nvSpPr>
          <p:cNvPr id="3" name="Sottotitolo 2">
            <a:extLst>
              <a:ext uri="{FF2B5EF4-FFF2-40B4-BE49-F238E27FC236}">
                <a16:creationId xmlns:a16="http://schemas.microsoft.com/office/drawing/2014/main" id="{0065AD56-BB8A-E05F-8F9C-89F66FA19C8E}"/>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47658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30F82E-6022-CC02-E308-38EAFC5D7D3D}"/>
              </a:ext>
            </a:extLst>
          </p:cNvPr>
          <p:cNvSpPr>
            <a:spLocks noGrp="1" noChangeArrowheads="1"/>
          </p:cNvSpPr>
          <p:nvPr>
            <p:ph type="title"/>
          </p:nvPr>
        </p:nvSpPr>
        <p:spPr/>
        <p:txBody>
          <a:bodyPr/>
          <a:lstStyle/>
          <a:p>
            <a:pPr eaLnBrk="1" hangingPunct="1"/>
            <a:r>
              <a:rPr lang="en-US" altLang="zh-CN">
                <a:ea typeface="SimSun" panose="02010600030101010101" pitchFamily="2" charset="-122"/>
              </a:rPr>
              <a:t>A Typical Session with Cookies</a:t>
            </a:r>
          </a:p>
        </p:txBody>
      </p:sp>
      <p:sp>
        <p:nvSpPr>
          <p:cNvPr id="24579" name="Rectangle 3">
            <a:extLst>
              <a:ext uri="{FF2B5EF4-FFF2-40B4-BE49-F238E27FC236}">
                <a16:creationId xmlns:a16="http://schemas.microsoft.com/office/drawing/2014/main" id="{9E0833B3-64D0-F719-3E4A-80FC4B7B8260}"/>
              </a:ext>
            </a:extLst>
          </p:cNvPr>
          <p:cNvSpPr>
            <a:spLocks noChangeArrowheads="1"/>
          </p:cNvSpPr>
          <p:nvPr/>
        </p:nvSpPr>
        <p:spPr bwMode="auto">
          <a:xfrm>
            <a:off x="2514600" y="1752600"/>
            <a:ext cx="1676400" cy="31242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Char char="•"/>
            </a:pPr>
            <a:endParaRPr lang="zh-CN" altLang="en-US" sz="2400">
              <a:solidFill>
                <a:schemeClr val="bg2"/>
              </a:solidFill>
              <a:latin typeface="Tahoma" panose="020B0604030504040204" pitchFamily="34" charset="0"/>
              <a:ea typeface="SimSun" panose="02010600030101010101" pitchFamily="2" charset="-122"/>
            </a:endParaRPr>
          </a:p>
        </p:txBody>
      </p:sp>
      <p:sp>
        <p:nvSpPr>
          <p:cNvPr id="24580" name="Rectangle 4">
            <a:extLst>
              <a:ext uri="{FF2B5EF4-FFF2-40B4-BE49-F238E27FC236}">
                <a16:creationId xmlns:a16="http://schemas.microsoft.com/office/drawing/2014/main" id="{7376907C-AB04-D7CE-CD3C-BA15C22C3CB3}"/>
              </a:ext>
            </a:extLst>
          </p:cNvPr>
          <p:cNvSpPr>
            <a:spLocks noChangeArrowheads="1"/>
          </p:cNvSpPr>
          <p:nvPr/>
        </p:nvSpPr>
        <p:spPr bwMode="auto">
          <a:xfrm>
            <a:off x="7696200" y="1752600"/>
            <a:ext cx="1676400" cy="31242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Char char="•"/>
            </a:pPr>
            <a:endParaRPr lang="zh-CN" altLang="en-US" sz="2400">
              <a:solidFill>
                <a:schemeClr val="bg2"/>
              </a:solidFill>
              <a:latin typeface="Tahoma" panose="020B0604030504040204" pitchFamily="34" charset="0"/>
              <a:ea typeface="SimSun" panose="02010600030101010101" pitchFamily="2" charset="-122"/>
            </a:endParaRPr>
          </a:p>
        </p:txBody>
      </p:sp>
      <p:sp>
        <p:nvSpPr>
          <p:cNvPr id="24581" name="Text Box 5">
            <a:extLst>
              <a:ext uri="{FF2B5EF4-FFF2-40B4-BE49-F238E27FC236}">
                <a16:creationId xmlns:a16="http://schemas.microsoft.com/office/drawing/2014/main" id="{9D6FAE35-852F-8877-59C2-F78A0D29311F}"/>
              </a:ext>
            </a:extLst>
          </p:cNvPr>
          <p:cNvSpPr txBox="1">
            <a:spLocks noChangeArrowheads="1"/>
          </p:cNvSpPr>
          <p:nvPr/>
        </p:nvSpPr>
        <p:spPr bwMode="auto">
          <a:xfrm>
            <a:off x="2819400" y="1219200"/>
            <a:ext cx="89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None/>
            </a:pPr>
            <a:r>
              <a:rPr lang="en-US" altLang="zh-CN" sz="2400">
                <a:latin typeface="Tahoma" panose="020B0604030504040204" pitchFamily="34" charset="0"/>
                <a:ea typeface="SimSun" panose="02010600030101010101" pitchFamily="2" charset="-122"/>
              </a:rPr>
              <a:t>client</a:t>
            </a:r>
          </a:p>
        </p:txBody>
      </p:sp>
      <p:sp>
        <p:nvSpPr>
          <p:cNvPr id="24582" name="Text Box 6">
            <a:extLst>
              <a:ext uri="{FF2B5EF4-FFF2-40B4-BE49-F238E27FC236}">
                <a16:creationId xmlns:a16="http://schemas.microsoft.com/office/drawing/2014/main" id="{6576EA75-D27A-0B34-FE75-99DBC16909CF}"/>
              </a:ext>
            </a:extLst>
          </p:cNvPr>
          <p:cNvSpPr txBox="1">
            <a:spLocks noChangeArrowheads="1"/>
          </p:cNvSpPr>
          <p:nvPr/>
        </p:nvSpPr>
        <p:spPr bwMode="auto">
          <a:xfrm>
            <a:off x="8018464" y="12192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None/>
            </a:pPr>
            <a:r>
              <a:rPr lang="en-US" altLang="zh-CN" sz="2400">
                <a:latin typeface="Tahoma" panose="020B0604030504040204" pitchFamily="34" charset="0"/>
                <a:ea typeface="SimSun" panose="02010600030101010101" pitchFamily="2" charset="-122"/>
              </a:rPr>
              <a:t>server</a:t>
            </a:r>
          </a:p>
        </p:txBody>
      </p:sp>
      <p:pic>
        <p:nvPicPr>
          <p:cNvPr id="24583" name="Picture 7" descr="internet-explorer-small">
            <a:extLst>
              <a:ext uri="{FF2B5EF4-FFF2-40B4-BE49-F238E27FC236}">
                <a16:creationId xmlns:a16="http://schemas.microsoft.com/office/drawing/2014/main" id="{56AB5C28-9CA1-F0BF-CF92-04661EC27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94014"/>
            <a:ext cx="89693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Apache">
            <a:extLst>
              <a:ext uri="{FF2B5EF4-FFF2-40B4-BE49-F238E27FC236}">
                <a16:creationId xmlns:a16="http://schemas.microsoft.com/office/drawing/2014/main" id="{7052075E-05DD-A5BB-936E-F3C841DFB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6" y="3019426"/>
            <a:ext cx="16097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Line 9">
            <a:extLst>
              <a:ext uri="{FF2B5EF4-FFF2-40B4-BE49-F238E27FC236}">
                <a16:creationId xmlns:a16="http://schemas.microsoft.com/office/drawing/2014/main" id="{19506980-DB52-77F9-E2A1-3BEFEADA1F5F}"/>
              </a:ext>
            </a:extLst>
          </p:cNvPr>
          <p:cNvSpPr>
            <a:spLocks noChangeShapeType="1"/>
          </p:cNvSpPr>
          <p:nvPr/>
        </p:nvSpPr>
        <p:spPr bwMode="auto">
          <a:xfrm>
            <a:off x="4191000" y="2057400"/>
            <a:ext cx="3505200" cy="5334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24586" name="Text Box 10">
            <a:extLst>
              <a:ext uri="{FF2B5EF4-FFF2-40B4-BE49-F238E27FC236}">
                <a16:creationId xmlns:a16="http://schemas.microsoft.com/office/drawing/2014/main" id="{DFCB6F4C-A443-5AB9-0E13-10EA5CC10408}"/>
              </a:ext>
            </a:extLst>
          </p:cNvPr>
          <p:cNvSpPr txBox="1">
            <a:spLocks noChangeArrowheads="1"/>
          </p:cNvSpPr>
          <p:nvPr/>
        </p:nvSpPr>
        <p:spPr bwMode="auto">
          <a:xfrm>
            <a:off x="4860926" y="2041525"/>
            <a:ext cx="1914307" cy="400110"/>
          </a:xfrm>
          <a:prstGeom prst="rect">
            <a:avLst/>
          </a:prstGeom>
          <a:solidFill>
            <a:schemeClr val="accent1"/>
          </a:solidFill>
          <a:ln w="28575">
            <a:solidFill>
              <a:srgbClr val="000000"/>
            </a:solidFill>
            <a:miter lim="800000"/>
            <a:headEnd/>
            <a:tailEnd/>
          </a:ln>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None/>
            </a:pPr>
            <a:r>
              <a:rPr lang="en-US" altLang="zh-CN" sz="2000">
                <a:latin typeface="Tahoma" panose="020B0604030504040204" pitchFamily="34" charset="0"/>
                <a:ea typeface="SimSun" panose="02010600030101010101" pitchFamily="2" charset="-122"/>
              </a:rPr>
              <a:t>POST /login.cgi</a:t>
            </a:r>
          </a:p>
        </p:txBody>
      </p:sp>
      <p:sp>
        <p:nvSpPr>
          <p:cNvPr id="24587" name="Line 11">
            <a:extLst>
              <a:ext uri="{FF2B5EF4-FFF2-40B4-BE49-F238E27FC236}">
                <a16:creationId xmlns:a16="http://schemas.microsoft.com/office/drawing/2014/main" id="{38399FDF-F8C1-8E0A-6F93-8DB9F460F1B2}"/>
              </a:ext>
            </a:extLst>
          </p:cNvPr>
          <p:cNvSpPr>
            <a:spLocks noChangeShapeType="1"/>
          </p:cNvSpPr>
          <p:nvPr/>
        </p:nvSpPr>
        <p:spPr bwMode="auto">
          <a:xfrm>
            <a:off x="4191000" y="3429000"/>
            <a:ext cx="3505200" cy="5334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24588" name="Line 12">
            <a:extLst>
              <a:ext uri="{FF2B5EF4-FFF2-40B4-BE49-F238E27FC236}">
                <a16:creationId xmlns:a16="http://schemas.microsoft.com/office/drawing/2014/main" id="{D60CC439-8611-8E39-AD44-DF4E846B5ABE}"/>
              </a:ext>
            </a:extLst>
          </p:cNvPr>
          <p:cNvSpPr>
            <a:spLocks noChangeShapeType="1"/>
          </p:cNvSpPr>
          <p:nvPr/>
        </p:nvSpPr>
        <p:spPr bwMode="auto">
          <a:xfrm flipH="1">
            <a:off x="4191000" y="2743200"/>
            <a:ext cx="3505200" cy="5334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24589" name="Line 13">
            <a:extLst>
              <a:ext uri="{FF2B5EF4-FFF2-40B4-BE49-F238E27FC236}">
                <a16:creationId xmlns:a16="http://schemas.microsoft.com/office/drawing/2014/main" id="{A13F8922-6610-1636-3185-214904231ECB}"/>
              </a:ext>
            </a:extLst>
          </p:cNvPr>
          <p:cNvSpPr>
            <a:spLocks noChangeShapeType="1"/>
          </p:cNvSpPr>
          <p:nvPr/>
        </p:nvSpPr>
        <p:spPr bwMode="auto">
          <a:xfrm flipH="1">
            <a:off x="4191000" y="4191000"/>
            <a:ext cx="3505200" cy="5334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24590" name="Text Box 14">
            <a:extLst>
              <a:ext uri="{FF2B5EF4-FFF2-40B4-BE49-F238E27FC236}">
                <a16:creationId xmlns:a16="http://schemas.microsoft.com/office/drawing/2014/main" id="{A4EC3FB2-158D-A4A8-AE49-12B31F36D650}"/>
              </a:ext>
            </a:extLst>
          </p:cNvPr>
          <p:cNvSpPr txBox="1">
            <a:spLocks noChangeArrowheads="1"/>
          </p:cNvSpPr>
          <p:nvPr/>
        </p:nvSpPr>
        <p:spPr bwMode="auto">
          <a:xfrm>
            <a:off x="4495801" y="2743200"/>
            <a:ext cx="2985561" cy="400110"/>
          </a:xfrm>
          <a:prstGeom prst="rect">
            <a:avLst/>
          </a:prstGeom>
          <a:solidFill>
            <a:schemeClr val="accent1"/>
          </a:solidFill>
          <a:ln w="28575">
            <a:solidFill>
              <a:srgbClr val="000000"/>
            </a:solidFill>
            <a:miter lim="800000"/>
            <a:headEnd/>
            <a:tailEnd/>
          </a:ln>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None/>
            </a:pPr>
            <a:r>
              <a:rPr lang="en-US" altLang="zh-CN" sz="2000">
                <a:latin typeface="Tahoma" panose="020B0604030504040204" pitchFamily="34" charset="0"/>
                <a:ea typeface="SimSun" panose="02010600030101010101" pitchFamily="2" charset="-122"/>
              </a:rPr>
              <a:t>Set-Cookie:authenticator</a:t>
            </a:r>
          </a:p>
        </p:txBody>
      </p:sp>
      <p:sp>
        <p:nvSpPr>
          <p:cNvPr id="24591" name="Text Box 15">
            <a:extLst>
              <a:ext uri="{FF2B5EF4-FFF2-40B4-BE49-F238E27FC236}">
                <a16:creationId xmlns:a16="http://schemas.microsoft.com/office/drawing/2014/main" id="{7A8789DC-0BB1-9612-4E13-43DCC9C009BB}"/>
              </a:ext>
            </a:extLst>
          </p:cNvPr>
          <p:cNvSpPr txBox="1">
            <a:spLocks noChangeArrowheads="1"/>
          </p:cNvSpPr>
          <p:nvPr/>
        </p:nvSpPr>
        <p:spPr bwMode="auto">
          <a:xfrm>
            <a:off x="4805363" y="3429000"/>
            <a:ext cx="2538412" cy="730250"/>
          </a:xfrm>
          <a:prstGeom prst="rect">
            <a:avLst/>
          </a:prstGeom>
          <a:solidFill>
            <a:schemeClr val="accent1"/>
          </a:solidFill>
          <a:ln w="28575">
            <a:solidFill>
              <a:srgbClr val="000000"/>
            </a:solidFill>
            <a:miter lim="800000"/>
            <a:headEnd/>
            <a:tailEnd/>
          </a:ln>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None/>
            </a:pPr>
            <a:r>
              <a:rPr lang="en-US" altLang="zh-CN" sz="2000">
                <a:latin typeface="Tahoma" panose="020B0604030504040204" pitchFamily="34" charset="0"/>
                <a:ea typeface="SimSun" panose="02010600030101010101" pitchFamily="2" charset="-122"/>
              </a:rPr>
              <a:t>GET /restricted.html</a:t>
            </a:r>
          </a:p>
          <a:p>
            <a:pPr>
              <a:lnSpc>
                <a:spcPct val="80000"/>
              </a:lnSpc>
              <a:buSzTx/>
              <a:buFontTx/>
              <a:buNone/>
            </a:pPr>
            <a:r>
              <a:rPr lang="en-US" altLang="zh-CN" sz="2000">
                <a:latin typeface="Tahoma" panose="020B0604030504040204" pitchFamily="34" charset="0"/>
                <a:ea typeface="SimSun" panose="02010600030101010101" pitchFamily="2" charset="-122"/>
              </a:rPr>
              <a:t>Cookie:authenticator</a:t>
            </a:r>
          </a:p>
        </p:txBody>
      </p:sp>
      <p:sp>
        <p:nvSpPr>
          <p:cNvPr id="24592" name="Text Box 16">
            <a:extLst>
              <a:ext uri="{FF2B5EF4-FFF2-40B4-BE49-F238E27FC236}">
                <a16:creationId xmlns:a16="http://schemas.microsoft.com/office/drawing/2014/main" id="{BAC4BC19-2174-9328-658C-87935F4E8D50}"/>
              </a:ext>
            </a:extLst>
          </p:cNvPr>
          <p:cNvSpPr txBox="1">
            <a:spLocks noChangeArrowheads="1"/>
          </p:cNvSpPr>
          <p:nvPr/>
        </p:nvSpPr>
        <p:spPr bwMode="auto">
          <a:xfrm>
            <a:off x="4800601" y="4343400"/>
            <a:ext cx="2238305" cy="400110"/>
          </a:xfrm>
          <a:prstGeom prst="rect">
            <a:avLst/>
          </a:prstGeom>
          <a:solidFill>
            <a:schemeClr val="accent1"/>
          </a:solidFill>
          <a:ln w="28575">
            <a:solidFill>
              <a:srgbClr val="000000"/>
            </a:solidFill>
            <a:miter lim="800000"/>
            <a:headEnd/>
            <a:tailEnd/>
          </a:ln>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Tx/>
              <a:buFontTx/>
              <a:buNone/>
            </a:pPr>
            <a:r>
              <a:rPr lang="en-US" altLang="zh-CN" sz="2000">
                <a:latin typeface="Tahoma" panose="020B0604030504040204" pitchFamily="34" charset="0"/>
                <a:ea typeface="SimSun" panose="02010600030101010101" pitchFamily="2" charset="-122"/>
              </a:rPr>
              <a:t>Restricted content</a:t>
            </a:r>
          </a:p>
        </p:txBody>
      </p:sp>
      <p:pic>
        <p:nvPicPr>
          <p:cNvPr id="24593" name="Picture 17" descr="j0215940">
            <a:extLst>
              <a:ext uri="{FF2B5EF4-FFF2-40B4-BE49-F238E27FC236}">
                <a16:creationId xmlns:a16="http://schemas.microsoft.com/office/drawing/2014/main" id="{4356C433-CBDB-72F0-57A8-A3081814A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267200"/>
            <a:ext cx="60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 Box 18">
            <a:extLst>
              <a:ext uri="{FF2B5EF4-FFF2-40B4-BE49-F238E27FC236}">
                <a16:creationId xmlns:a16="http://schemas.microsoft.com/office/drawing/2014/main" id="{E04F3A15-06C0-28E8-FDA8-0C200D895C61}"/>
              </a:ext>
            </a:extLst>
          </p:cNvPr>
          <p:cNvSpPr txBox="1">
            <a:spLocks noChangeArrowheads="1"/>
          </p:cNvSpPr>
          <p:nvPr/>
        </p:nvSpPr>
        <p:spPr bwMode="auto">
          <a:xfrm>
            <a:off x="7694613" y="2420939"/>
            <a:ext cx="166834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SzTx/>
              <a:buFontTx/>
              <a:buNone/>
            </a:pPr>
            <a:r>
              <a:rPr lang="en-US" altLang="zh-CN" sz="1400">
                <a:latin typeface="Tahoma" panose="020B0604030504040204" pitchFamily="34" charset="0"/>
                <a:ea typeface="SimSun" panose="02010600030101010101" pitchFamily="2" charset="-122"/>
              </a:rPr>
              <a:t>Verify that this</a:t>
            </a:r>
          </a:p>
          <a:p>
            <a:pPr>
              <a:lnSpc>
                <a:spcPct val="80000"/>
              </a:lnSpc>
              <a:buSzTx/>
              <a:buFontTx/>
              <a:buNone/>
            </a:pPr>
            <a:r>
              <a:rPr lang="en-US" altLang="zh-CN" sz="1400">
                <a:latin typeface="Tahoma" panose="020B0604030504040204" pitchFamily="34" charset="0"/>
                <a:ea typeface="SimSun" panose="02010600030101010101" pitchFamily="2" charset="-122"/>
              </a:rPr>
              <a:t>client is authorized</a:t>
            </a:r>
          </a:p>
        </p:txBody>
      </p:sp>
      <p:sp>
        <p:nvSpPr>
          <p:cNvPr id="24595" name="Text Box 19">
            <a:extLst>
              <a:ext uri="{FF2B5EF4-FFF2-40B4-BE49-F238E27FC236}">
                <a16:creationId xmlns:a16="http://schemas.microsoft.com/office/drawing/2014/main" id="{2871002F-803B-FD81-DC88-E87CDCD3DC71}"/>
              </a:ext>
            </a:extLst>
          </p:cNvPr>
          <p:cNvSpPr txBox="1">
            <a:spLocks noChangeArrowheads="1"/>
          </p:cNvSpPr>
          <p:nvPr/>
        </p:nvSpPr>
        <p:spPr bwMode="auto">
          <a:xfrm>
            <a:off x="7696201" y="3810001"/>
            <a:ext cx="148008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SzTx/>
              <a:buFontTx/>
              <a:buNone/>
            </a:pPr>
            <a:r>
              <a:rPr lang="en-US" altLang="zh-CN" sz="1400">
                <a:latin typeface="Tahoma" panose="020B0604030504040204" pitchFamily="34" charset="0"/>
                <a:ea typeface="SimSun" panose="02010600030101010101" pitchFamily="2" charset="-122"/>
              </a:rPr>
              <a:t>Check validity of</a:t>
            </a:r>
          </a:p>
          <a:p>
            <a:pPr>
              <a:lnSpc>
                <a:spcPct val="80000"/>
              </a:lnSpc>
              <a:buSzTx/>
              <a:buFontTx/>
              <a:buNone/>
            </a:pPr>
            <a:r>
              <a:rPr lang="en-US" altLang="zh-CN" sz="1400">
                <a:latin typeface="Tahoma" panose="020B0604030504040204" pitchFamily="34" charset="0"/>
                <a:ea typeface="SimSun" panose="02010600030101010101" pitchFamily="2" charset="-122"/>
              </a:rPr>
              <a:t>authenticator</a:t>
            </a:r>
          </a:p>
        </p:txBody>
      </p:sp>
      <p:sp>
        <p:nvSpPr>
          <p:cNvPr id="24596" name="Rectangle 20">
            <a:extLst>
              <a:ext uri="{FF2B5EF4-FFF2-40B4-BE49-F238E27FC236}">
                <a16:creationId xmlns:a16="http://schemas.microsoft.com/office/drawing/2014/main" id="{FA49F381-7556-8DD0-6AD4-E4DA2A76BF1B}"/>
              </a:ext>
            </a:extLst>
          </p:cNvPr>
          <p:cNvSpPr>
            <a:spLocks noChangeArrowheads="1"/>
          </p:cNvSpPr>
          <p:nvPr/>
        </p:nvSpPr>
        <p:spPr bwMode="auto">
          <a:xfrm>
            <a:off x="1854200" y="5181601"/>
            <a:ext cx="8432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buClr>
                <a:schemeClr val="accent2"/>
              </a:buClr>
              <a:buFontTx/>
              <a:buNone/>
            </a:pPr>
            <a:r>
              <a:rPr kumimoji="1" lang="en-US" altLang="zh-CN">
                <a:latin typeface="Tahoma" panose="020B0604030504040204" pitchFamily="34" charset="0"/>
                <a:ea typeface="SimSun" panose="02010600030101010101" pitchFamily="2" charset="-122"/>
              </a:rPr>
              <a:t>Authenticators must be</a:t>
            </a:r>
            <a:r>
              <a:rPr kumimoji="1" lang="en-US" altLang="zh-CN">
                <a:solidFill>
                  <a:schemeClr val="bg2"/>
                </a:solidFill>
                <a:latin typeface="Tahoma" panose="020B0604030504040204" pitchFamily="34" charset="0"/>
                <a:ea typeface="SimSun" panose="02010600030101010101" pitchFamily="2" charset="-122"/>
              </a:rPr>
              <a:t> </a:t>
            </a:r>
            <a:r>
              <a:rPr kumimoji="1" lang="en-US" altLang="zh-CN">
                <a:solidFill>
                  <a:schemeClr val="hlink"/>
                </a:solidFill>
                <a:latin typeface="Tahoma" panose="020B0604030504040204" pitchFamily="34" charset="0"/>
                <a:ea typeface="SimSun" panose="02010600030101010101" pitchFamily="2" charset="-122"/>
              </a:rPr>
              <a:t>unforgeable</a:t>
            </a:r>
            <a:r>
              <a:rPr kumimoji="1" lang="en-US" altLang="zh-CN">
                <a:solidFill>
                  <a:schemeClr val="bg2"/>
                </a:solidFill>
                <a:latin typeface="Tahoma" panose="020B0604030504040204" pitchFamily="34" charset="0"/>
                <a:ea typeface="SimSun" panose="02010600030101010101" pitchFamily="2" charset="-122"/>
              </a:rPr>
              <a:t> </a:t>
            </a:r>
            <a:r>
              <a:rPr kumimoji="1" lang="en-US" altLang="zh-CN">
                <a:latin typeface="Tahoma" panose="020B0604030504040204" pitchFamily="34" charset="0"/>
                <a:ea typeface="SimSun" panose="02010600030101010101" pitchFamily="2" charset="-122"/>
              </a:rPr>
              <a:t>and</a:t>
            </a:r>
            <a:r>
              <a:rPr kumimoji="1" lang="en-US" altLang="zh-CN">
                <a:solidFill>
                  <a:schemeClr val="bg2"/>
                </a:solidFill>
                <a:latin typeface="Tahoma" panose="020B0604030504040204" pitchFamily="34" charset="0"/>
                <a:ea typeface="SimSun" panose="02010600030101010101" pitchFamily="2" charset="-122"/>
              </a:rPr>
              <a:t> </a:t>
            </a:r>
            <a:r>
              <a:rPr kumimoji="1" lang="en-US" altLang="zh-CN">
                <a:solidFill>
                  <a:schemeClr val="hlink"/>
                </a:solidFill>
                <a:latin typeface="Tahoma" panose="020B0604030504040204" pitchFamily="34" charset="0"/>
                <a:ea typeface="SimSun" panose="02010600030101010101" pitchFamily="2" charset="-122"/>
              </a:rPr>
              <a:t>tamper-proof</a:t>
            </a:r>
          </a:p>
          <a:p>
            <a:pPr lvl="1" algn="ctr">
              <a:buClr>
                <a:schemeClr val="accent2"/>
              </a:buClr>
              <a:buFontTx/>
              <a:buNone/>
            </a:pPr>
            <a:r>
              <a:rPr kumimoji="1" lang="en-US" altLang="zh-CN" sz="1600">
                <a:latin typeface="Tahoma" panose="020B0604030504040204" pitchFamily="34" charset="0"/>
                <a:ea typeface="SimSun" panose="02010600030101010101" pitchFamily="2" charset="-122"/>
              </a:rPr>
              <a:t>(malicious clients shouldn’t be able to modify an existing authenticator)</a:t>
            </a:r>
          </a:p>
          <a:p>
            <a:pPr lvl="1" algn="ctr">
              <a:buClr>
                <a:schemeClr val="accent2"/>
              </a:buClr>
              <a:buFontTx/>
              <a:buNone/>
            </a:pPr>
            <a:r>
              <a:rPr kumimoji="1" lang="en-US" altLang="zh-CN" sz="2000">
                <a:solidFill>
                  <a:srgbClr val="FF0000"/>
                </a:solidFill>
                <a:latin typeface="Tahoma" panose="020B0604030504040204" pitchFamily="34" charset="0"/>
                <a:ea typeface="SimSun" panose="02010600030101010101" pitchFamily="2" charset="-122"/>
              </a:rPr>
              <a:t>How to design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30" name="Rectangle 3072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7FF278D9-58DF-4C8B-8C3C-F02F41344461}"/>
              </a:ext>
            </a:extLst>
          </p:cNvPr>
          <p:cNvSpPr>
            <a:spLocks noGrp="1" noChangeArrowheads="1"/>
          </p:cNvSpPr>
          <p:nvPr>
            <p:ph type="title"/>
          </p:nvPr>
        </p:nvSpPr>
        <p:spPr>
          <a:xfrm>
            <a:off x="630936" y="640080"/>
            <a:ext cx="4818888" cy="1481328"/>
          </a:xfrm>
        </p:spPr>
        <p:txBody>
          <a:bodyPr anchor="b">
            <a:normAutofit/>
          </a:bodyPr>
          <a:lstStyle/>
          <a:p>
            <a:pPr eaLnBrk="1" hangingPunct="1"/>
            <a:r>
              <a:rPr lang="en-US" altLang="zh-CN" sz="5000">
                <a:ea typeface="SimSun" panose="02010600030101010101" pitchFamily="2" charset="-122"/>
              </a:rPr>
              <a:t>Same Origin Policy</a:t>
            </a:r>
          </a:p>
        </p:txBody>
      </p:sp>
      <p:sp>
        <p:nvSpPr>
          <p:cNvPr id="3073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3">
            <a:extLst>
              <a:ext uri="{FF2B5EF4-FFF2-40B4-BE49-F238E27FC236}">
                <a16:creationId xmlns:a16="http://schemas.microsoft.com/office/drawing/2014/main" id="{37A9716A-D9D5-FFB7-90A9-B83B236A2DFB}"/>
              </a:ext>
            </a:extLst>
          </p:cNvPr>
          <p:cNvSpPr>
            <a:spLocks noGrp="1" noChangeArrowheads="1"/>
          </p:cNvSpPr>
          <p:nvPr>
            <p:ph type="body" idx="1"/>
          </p:nvPr>
        </p:nvSpPr>
        <p:spPr>
          <a:xfrm>
            <a:off x="630936" y="2660904"/>
            <a:ext cx="4818888" cy="3547872"/>
          </a:xfrm>
        </p:spPr>
        <p:txBody>
          <a:bodyPr anchor="t">
            <a:normAutofit/>
          </a:bodyPr>
          <a:lstStyle/>
          <a:p>
            <a:pPr eaLnBrk="1" hangingPunct="1"/>
            <a:r>
              <a:rPr lang="en-US" altLang="zh-CN" sz="2000">
                <a:ea typeface="SimSun" panose="02010600030101010101" pitchFamily="2" charset="-122"/>
              </a:rPr>
              <a:t>The basic security model enforced in the browser</a:t>
            </a:r>
          </a:p>
          <a:p>
            <a:pPr eaLnBrk="1" hangingPunct="1"/>
            <a:r>
              <a:rPr lang="en-US" altLang="zh-CN" sz="2000">
                <a:ea typeface="SimSun" panose="02010600030101010101" pitchFamily="2" charset="-122"/>
              </a:rPr>
              <a:t>SoP isolates the scripts and resources downloaded from different origins</a:t>
            </a:r>
          </a:p>
          <a:p>
            <a:pPr lvl="1" eaLnBrk="1" hangingPunct="1"/>
            <a:r>
              <a:rPr lang="en-US" altLang="zh-CN" sz="2000">
                <a:ea typeface="SimSun" panose="02010600030101010101" pitchFamily="2" charset="-122"/>
              </a:rPr>
              <a:t>E.g., evil.org scripts cannot access bank.com resources</a:t>
            </a:r>
          </a:p>
          <a:p>
            <a:pPr eaLnBrk="1" hangingPunct="1"/>
            <a:r>
              <a:rPr lang="en-US" altLang="zh-CN" sz="2000">
                <a:ea typeface="SimSun" panose="02010600030101010101" pitchFamily="2" charset="-122"/>
              </a:rPr>
              <a:t>Use origin as the security principal</a:t>
            </a:r>
          </a:p>
          <a:p>
            <a:pPr eaLnBrk="1" hangingPunct="1"/>
            <a:r>
              <a:rPr lang="en-US" altLang="zh-CN" sz="2000">
                <a:ea typeface="SimSun" panose="02010600030101010101" pitchFamily="2" charset="-122"/>
              </a:rPr>
              <a:t>Origin = domain name + protocol + port</a:t>
            </a:r>
          </a:p>
          <a:p>
            <a:pPr lvl="1" eaLnBrk="1" hangingPunct="1"/>
            <a:r>
              <a:rPr lang="en-US" altLang="zh-CN" sz="2000">
                <a:ea typeface="SimSun" panose="02010600030101010101" pitchFamily="2" charset="-122"/>
              </a:rPr>
              <a:t>all three must be equal for origin to be considered the same</a:t>
            </a:r>
          </a:p>
        </p:txBody>
      </p:sp>
      <p:pic>
        <p:nvPicPr>
          <p:cNvPr id="30727" name="Graphic 30726" descr="Script">
            <a:extLst>
              <a:ext uri="{FF2B5EF4-FFF2-40B4-BE49-F238E27FC236}">
                <a16:creationId xmlns:a16="http://schemas.microsoft.com/office/drawing/2014/main" id="{ECECCEF2-C24E-2BE0-683D-176CE6C764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9048" y="699516"/>
            <a:ext cx="5458968" cy="54589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51" name="Graphic 31750" descr="Portatile sicuro">
            <a:extLst>
              <a:ext uri="{FF2B5EF4-FFF2-40B4-BE49-F238E27FC236}">
                <a16:creationId xmlns:a16="http://schemas.microsoft.com/office/drawing/2014/main" id="{49410BEB-C688-F1AB-58C2-F375CA24DF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988" y="1744515"/>
            <a:ext cx="3368969" cy="3368969"/>
          </a:xfrm>
          <a:prstGeom prst="rect">
            <a:avLst/>
          </a:prstGeom>
        </p:spPr>
      </p:pic>
      <p:sp>
        <p:nvSpPr>
          <p:cNvPr id="31756" name="Freeform: Shape 31755">
            <a:extLst>
              <a:ext uri="{FF2B5EF4-FFF2-40B4-BE49-F238E27FC236}">
                <a16:creationId xmlns:a16="http://schemas.microsoft.com/office/drawing/2014/main"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31746" name="Title 1">
            <a:extLst>
              <a:ext uri="{FF2B5EF4-FFF2-40B4-BE49-F238E27FC236}">
                <a16:creationId xmlns:a16="http://schemas.microsoft.com/office/drawing/2014/main" id="{467C4F22-2108-1CD7-3472-490974A17C42}"/>
              </a:ext>
            </a:extLst>
          </p:cNvPr>
          <p:cNvSpPr>
            <a:spLocks noGrp="1"/>
          </p:cNvSpPr>
          <p:nvPr>
            <p:ph type="title"/>
          </p:nvPr>
        </p:nvSpPr>
        <p:spPr>
          <a:xfrm>
            <a:off x="5759354" y="457201"/>
            <a:ext cx="5337270" cy="1835911"/>
          </a:xfrm>
        </p:spPr>
        <p:txBody>
          <a:bodyPr anchor="b">
            <a:normAutofit/>
          </a:bodyPr>
          <a:lstStyle/>
          <a:p>
            <a:r>
              <a:rPr lang="en-US" altLang="en-US" sz="5400">
                <a:solidFill>
                  <a:srgbClr val="FFFFFF"/>
                </a:solidFill>
              </a:rPr>
              <a:t>Security Principals</a:t>
            </a:r>
          </a:p>
        </p:txBody>
      </p:sp>
      <p:sp>
        <p:nvSpPr>
          <p:cNvPr id="3175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Content Placeholder 2">
            <a:extLst>
              <a:ext uri="{FF2B5EF4-FFF2-40B4-BE49-F238E27FC236}">
                <a16:creationId xmlns:a16="http://schemas.microsoft.com/office/drawing/2014/main" id="{DDD5F863-E604-0956-953D-D58D530F12AE}"/>
              </a:ext>
            </a:extLst>
          </p:cNvPr>
          <p:cNvSpPr>
            <a:spLocks noGrp="1"/>
          </p:cNvSpPr>
          <p:nvPr>
            <p:ph idx="1"/>
          </p:nvPr>
        </p:nvSpPr>
        <p:spPr>
          <a:xfrm>
            <a:off x="5391931" y="2779776"/>
            <a:ext cx="6035081" cy="3929005"/>
          </a:xfrm>
        </p:spPr>
        <p:txBody>
          <a:bodyPr anchor="t">
            <a:normAutofit fontScale="92500" lnSpcReduction="10000"/>
          </a:bodyPr>
          <a:lstStyle/>
          <a:p>
            <a:r>
              <a:rPr lang="en-US" altLang="en-US" sz="2400" dirty="0">
                <a:solidFill>
                  <a:srgbClr val="FFFFFF"/>
                </a:solidFill>
              </a:rPr>
              <a:t>A </a:t>
            </a:r>
            <a:r>
              <a:rPr lang="en-US" altLang="en-US" sz="2400" b="1" dirty="0">
                <a:solidFill>
                  <a:srgbClr val="FFFFFF"/>
                </a:solidFill>
              </a:rPr>
              <a:t>security principal</a:t>
            </a:r>
            <a:r>
              <a:rPr lang="en-US" altLang="en-US" sz="2400" dirty="0">
                <a:solidFill>
                  <a:srgbClr val="FFFFFF"/>
                </a:solidFill>
              </a:rPr>
              <a:t> is an entity that can be authenticated by a computer system or network. </a:t>
            </a:r>
          </a:p>
          <a:p>
            <a:pPr lvl="1"/>
            <a:r>
              <a:rPr lang="en-US" altLang="en-US" dirty="0">
                <a:solidFill>
                  <a:srgbClr val="FFFFFF"/>
                </a:solidFill>
              </a:rPr>
              <a:t>Security principals, in addition to being able to be authenticated, are typically capable of being assigned rights and privileges over resources in the network. </a:t>
            </a:r>
          </a:p>
          <a:p>
            <a:r>
              <a:rPr lang="en-US" altLang="en-US" sz="2400" dirty="0">
                <a:solidFill>
                  <a:srgbClr val="FFFFFF"/>
                </a:solidFill>
              </a:rPr>
              <a:t>Unit to which information security policies can apply.</a:t>
            </a:r>
          </a:p>
          <a:p>
            <a:r>
              <a:rPr lang="en-US" altLang="en-US" sz="2400" dirty="0">
                <a:solidFill>
                  <a:srgbClr val="FFFFFF"/>
                </a:solidFill>
              </a:rPr>
              <a:t>Not to be confused with security principles.</a:t>
            </a:r>
          </a:p>
          <a:p>
            <a:r>
              <a:rPr lang="en-US" altLang="en-US" sz="2400" dirty="0">
                <a:solidFill>
                  <a:srgbClr val="FFFFFF"/>
                </a:solidFill>
              </a:rPr>
              <a:t>Choosing the right security principal is important.</a:t>
            </a:r>
          </a:p>
          <a:p>
            <a:r>
              <a:rPr lang="en-US" altLang="en-US" sz="2400" dirty="0">
                <a:solidFill>
                  <a:srgbClr val="FFFFFF"/>
                </a:solidFill>
              </a:rPr>
              <a:t>Homework: What are security principals in Linux/Unix?</a:t>
            </a:r>
          </a:p>
          <a:p>
            <a:endParaRPr lang="en-US" altLang="en-US" sz="1700" dirty="0">
              <a:solidFill>
                <a:srgbClr val="FFFFFF"/>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8" name="Rectangle 32777">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5" name="Graphic 32774" descr="File HTML">
            <a:extLst>
              <a:ext uri="{FF2B5EF4-FFF2-40B4-BE49-F238E27FC236}">
                <a16:creationId xmlns:a16="http://schemas.microsoft.com/office/drawing/2014/main" id="{B1D0D878-988B-5877-B70A-7C9A1DD810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988" y="1744515"/>
            <a:ext cx="3368969" cy="3368969"/>
          </a:xfrm>
          <a:prstGeom prst="rect">
            <a:avLst/>
          </a:prstGeom>
        </p:spPr>
      </p:pic>
      <p:sp>
        <p:nvSpPr>
          <p:cNvPr id="32780" name="Freeform: Shape 32779">
            <a:extLst>
              <a:ext uri="{FF2B5EF4-FFF2-40B4-BE49-F238E27FC236}">
                <a16:creationId xmlns:a16="http://schemas.microsoft.com/office/drawing/2014/main"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32770" name="Rectangle 2">
            <a:extLst>
              <a:ext uri="{FF2B5EF4-FFF2-40B4-BE49-F238E27FC236}">
                <a16:creationId xmlns:a16="http://schemas.microsoft.com/office/drawing/2014/main" id="{B191122B-D5EC-CAE8-42AE-16B5AD859DC4}"/>
              </a:ext>
            </a:extLst>
          </p:cNvPr>
          <p:cNvSpPr>
            <a:spLocks noGrp="1" noChangeArrowheads="1"/>
          </p:cNvSpPr>
          <p:nvPr>
            <p:ph type="title"/>
          </p:nvPr>
        </p:nvSpPr>
        <p:spPr>
          <a:xfrm>
            <a:off x="5759354" y="457201"/>
            <a:ext cx="5337270" cy="1835911"/>
          </a:xfrm>
        </p:spPr>
        <p:txBody>
          <a:bodyPr anchor="b">
            <a:normAutofit/>
          </a:bodyPr>
          <a:lstStyle/>
          <a:p>
            <a:pPr eaLnBrk="1" hangingPunct="1"/>
            <a:r>
              <a:rPr lang="en-US" altLang="zh-CN" sz="4600">
                <a:solidFill>
                  <a:srgbClr val="FFFFFF"/>
                </a:solidFill>
                <a:ea typeface="SimSun" panose="02010600030101010101" pitchFamily="2" charset="-122"/>
              </a:rPr>
              <a:t>Same Original Policy: What it Controls</a:t>
            </a:r>
          </a:p>
        </p:txBody>
      </p:sp>
      <p:sp>
        <p:nvSpPr>
          <p:cNvPr id="32782"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1" name="Rectangle 3">
            <a:extLst>
              <a:ext uri="{FF2B5EF4-FFF2-40B4-BE49-F238E27FC236}">
                <a16:creationId xmlns:a16="http://schemas.microsoft.com/office/drawing/2014/main" id="{2520A82B-0583-5999-8ACB-0570994A81E2}"/>
              </a:ext>
            </a:extLst>
          </p:cNvPr>
          <p:cNvSpPr>
            <a:spLocks noGrp="1" noChangeArrowheads="1"/>
          </p:cNvSpPr>
          <p:nvPr>
            <p:ph type="body" idx="1"/>
          </p:nvPr>
        </p:nvSpPr>
        <p:spPr>
          <a:xfrm>
            <a:off x="5759354" y="2798064"/>
            <a:ext cx="6190908" cy="3934022"/>
          </a:xfrm>
        </p:spPr>
        <p:txBody>
          <a:bodyPr anchor="t">
            <a:normAutofit fontScale="92500"/>
          </a:bodyPr>
          <a:lstStyle/>
          <a:p>
            <a:pPr eaLnBrk="1" hangingPunct="1"/>
            <a:r>
              <a:rPr lang="en-US" altLang="zh-CN" sz="2000" dirty="0">
                <a:solidFill>
                  <a:srgbClr val="FFFFFF"/>
                </a:solidFill>
                <a:ea typeface="SimSun" panose="02010600030101010101" pitchFamily="2" charset="-122"/>
              </a:rPr>
              <a:t>Same-origin policy applies to the following accesses:</a:t>
            </a:r>
          </a:p>
          <a:p>
            <a:pPr lvl="1" eaLnBrk="1" hangingPunct="1"/>
            <a:r>
              <a:rPr lang="en-US" altLang="zh-CN" sz="2000" dirty="0">
                <a:solidFill>
                  <a:srgbClr val="FFFFFF"/>
                </a:solidFill>
                <a:ea typeface="SimSun" panose="02010600030101010101" pitchFamily="2" charset="-122"/>
              </a:rPr>
              <a:t>manipulating browser windows </a:t>
            </a:r>
          </a:p>
          <a:p>
            <a:pPr lvl="1" eaLnBrk="1" hangingPunct="1"/>
            <a:r>
              <a:rPr lang="en-US" altLang="zh-CN" sz="2000" dirty="0">
                <a:solidFill>
                  <a:srgbClr val="FFFFFF"/>
                </a:solidFill>
                <a:ea typeface="SimSun" panose="02010600030101010101" pitchFamily="2" charset="-122"/>
              </a:rPr>
              <a:t>URLs requested via the </a:t>
            </a:r>
            <a:r>
              <a:rPr lang="en-US" altLang="zh-CN" sz="2000" dirty="0" err="1">
                <a:solidFill>
                  <a:srgbClr val="FFFFFF"/>
                </a:solidFill>
                <a:ea typeface="SimSun" panose="02010600030101010101" pitchFamily="2" charset="-122"/>
              </a:rPr>
              <a:t>XmlHttpRequest</a:t>
            </a:r>
            <a:endParaRPr lang="en-US" altLang="zh-CN" sz="2000" dirty="0">
              <a:solidFill>
                <a:srgbClr val="FFFFFF"/>
              </a:solidFill>
              <a:ea typeface="SimSun" panose="02010600030101010101" pitchFamily="2" charset="-122"/>
            </a:endParaRPr>
          </a:p>
          <a:p>
            <a:pPr lvl="2" eaLnBrk="1" hangingPunct="1"/>
            <a:r>
              <a:rPr lang="en-US" altLang="zh-CN" dirty="0" err="1">
                <a:solidFill>
                  <a:srgbClr val="FFFFFF"/>
                </a:solidFill>
                <a:ea typeface="SimSun" panose="02010600030101010101" pitchFamily="2" charset="-122"/>
              </a:rPr>
              <a:t>XmlHttpRequest</a:t>
            </a:r>
            <a:r>
              <a:rPr lang="en-US" altLang="zh-CN" dirty="0">
                <a:solidFill>
                  <a:srgbClr val="FFFFFF"/>
                </a:solidFill>
                <a:ea typeface="SimSun" panose="02010600030101010101" pitchFamily="2" charset="-122"/>
              </a:rPr>
              <a:t> is an API that can be used by web browser scripting languages to transfer XML and other text data to and from a web server using HTTP, by establishing an independent and asynchronous communication channel. </a:t>
            </a:r>
          </a:p>
          <a:p>
            <a:pPr lvl="3" eaLnBrk="1" hangingPunct="1"/>
            <a:r>
              <a:rPr lang="en-US" altLang="zh-CN" sz="2000" dirty="0">
                <a:solidFill>
                  <a:srgbClr val="FFFFFF"/>
                </a:solidFill>
                <a:ea typeface="SimSun" panose="02010600030101010101" pitchFamily="2" charset="-122"/>
              </a:rPr>
              <a:t>used by AJAX </a:t>
            </a:r>
          </a:p>
          <a:p>
            <a:pPr lvl="1" eaLnBrk="1" hangingPunct="1"/>
            <a:r>
              <a:rPr lang="en-US" altLang="zh-CN" sz="2000" dirty="0">
                <a:solidFill>
                  <a:srgbClr val="FFFFFF"/>
                </a:solidFill>
                <a:ea typeface="SimSun" panose="02010600030101010101" pitchFamily="2" charset="-122"/>
              </a:rPr>
              <a:t>manipulating frames (including inline frames) </a:t>
            </a:r>
          </a:p>
          <a:p>
            <a:pPr lvl="1" eaLnBrk="1" hangingPunct="1"/>
            <a:r>
              <a:rPr lang="en-US" altLang="zh-CN" sz="2000" dirty="0">
                <a:solidFill>
                  <a:srgbClr val="FFFFFF"/>
                </a:solidFill>
                <a:ea typeface="SimSun" panose="02010600030101010101" pitchFamily="2" charset="-122"/>
              </a:rPr>
              <a:t>manipulating documents (included using the object tag) </a:t>
            </a:r>
          </a:p>
          <a:p>
            <a:pPr lvl="1" eaLnBrk="1" hangingPunct="1"/>
            <a:r>
              <a:rPr lang="en-US" altLang="zh-CN" sz="2000" dirty="0">
                <a:solidFill>
                  <a:srgbClr val="FFFFFF"/>
                </a:solidFill>
                <a:ea typeface="SimSun" panose="02010600030101010101" pitchFamily="2" charset="-122"/>
              </a:rPr>
              <a:t>manipulating cookies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28EBF68-9801-A551-372B-43E32FC25830}"/>
              </a:ext>
            </a:extLst>
          </p:cNvPr>
          <p:cNvSpPr>
            <a:spLocks noChangeArrowheads="1"/>
          </p:cNvSpPr>
          <p:nvPr/>
        </p:nvSpPr>
        <p:spPr bwMode="auto">
          <a:xfrm>
            <a:off x="2133600" y="3529013"/>
            <a:ext cx="8229600" cy="1219200"/>
          </a:xfrm>
          <a:prstGeom prst="rect">
            <a:avLst/>
          </a:prstGeom>
          <a:solidFill>
            <a:srgbClr val="CCFFFF"/>
          </a:solidFill>
          <a:ln>
            <a:noFill/>
          </a:ln>
          <a:extLst>
            <a:ext uri="{91240B29-F687-4F45-9708-019B960494DF}">
              <a14:hiddenLine xmlns:a14="http://schemas.microsoft.com/office/drawing/2010/main" w="12700" algn="ctr">
                <a:solidFill>
                  <a:srgbClr val="000000"/>
                </a:solidFill>
                <a:miter lim="800000"/>
                <a:headEnd/>
                <a:tailEnd type="none" w="lg" len="med"/>
              </a14:hiddenLine>
            </a:ext>
          </a:extLst>
        </p:spPr>
        <p:txBody>
          <a:bodyPr wrap="none" anchor="ct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8915" name="Rectangle 3">
            <a:extLst>
              <a:ext uri="{FF2B5EF4-FFF2-40B4-BE49-F238E27FC236}">
                <a16:creationId xmlns:a16="http://schemas.microsoft.com/office/drawing/2014/main" id="{FDA110DD-8D35-6B85-B2D1-28F7A42487AB}"/>
              </a:ext>
            </a:extLst>
          </p:cNvPr>
          <p:cNvSpPr>
            <a:spLocks noGrp="1" noChangeArrowheads="1"/>
          </p:cNvSpPr>
          <p:nvPr>
            <p:ph type="title"/>
          </p:nvPr>
        </p:nvSpPr>
        <p:spPr/>
        <p:txBody>
          <a:bodyPr/>
          <a:lstStyle/>
          <a:p>
            <a:pPr eaLnBrk="1" hangingPunct="1"/>
            <a:r>
              <a:rPr lang="en-US" altLang="zh-CN">
                <a:ea typeface="SimSun" panose="02010600030101010101" pitchFamily="2" charset="-122"/>
              </a:rPr>
              <a:t>Avoiding XSS bugs  </a:t>
            </a:r>
            <a:r>
              <a:rPr lang="en-US" altLang="zh-CN" sz="2400">
                <a:ea typeface="SimSun" panose="02010600030101010101" pitchFamily="2" charset="-122"/>
              </a:rPr>
              <a:t>(PHP)</a:t>
            </a:r>
          </a:p>
        </p:txBody>
      </p:sp>
      <p:sp>
        <p:nvSpPr>
          <p:cNvPr id="1071108" name="Rectangle 4">
            <a:extLst>
              <a:ext uri="{FF2B5EF4-FFF2-40B4-BE49-F238E27FC236}">
                <a16:creationId xmlns:a16="http://schemas.microsoft.com/office/drawing/2014/main" id="{EFD08743-F775-DC9A-A09E-2D9D07F76A83}"/>
              </a:ext>
            </a:extLst>
          </p:cNvPr>
          <p:cNvSpPr>
            <a:spLocks noGrp="1" noChangeArrowheads="1"/>
          </p:cNvSpPr>
          <p:nvPr>
            <p:ph type="body" idx="1"/>
          </p:nvPr>
        </p:nvSpPr>
        <p:spPr>
          <a:xfrm>
            <a:off x="1981200" y="1447800"/>
            <a:ext cx="8305800" cy="4114800"/>
          </a:xfrm>
        </p:spPr>
        <p:txBody>
          <a:bodyPr>
            <a:normAutofit fontScale="92500" lnSpcReduction="10000"/>
          </a:bodyPr>
          <a:lstStyle/>
          <a:p>
            <a:pPr eaLnBrk="1" hangingPunct="1">
              <a:spcBef>
                <a:spcPct val="25000"/>
              </a:spcBef>
            </a:pPr>
            <a:r>
              <a:rPr lang="en-US" altLang="zh-CN">
                <a:ea typeface="SimSun" panose="02010600030101010101" pitchFamily="2" charset="-122"/>
              </a:rPr>
              <a:t>Main problem:   </a:t>
            </a:r>
          </a:p>
          <a:p>
            <a:pPr lvl="1" eaLnBrk="1" hangingPunct="1">
              <a:spcBef>
                <a:spcPct val="25000"/>
              </a:spcBef>
            </a:pPr>
            <a:r>
              <a:rPr lang="en-US" altLang="zh-CN">
                <a:ea typeface="SimSun" panose="02010600030101010101" pitchFamily="2" charset="-122"/>
              </a:rPr>
              <a:t>Input checking is difficult  ---  many ways to inject scripts into HTML.</a:t>
            </a:r>
          </a:p>
          <a:p>
            <a:pPr eaLnBrk="1" hangingPunct="1">
              <a:spcBef>
                <a:spcPct val="25000"/>
              </a:spcBef>
            </a:pPr>
            <a:r>
              <a:rPr lang="en-US" altLang="zh-CN">
                <a:ea typeface="SimSun" panose="02010600030101010101" pitchFamily="2" charset="-122"/>
              </a:rPr>
              <a:t>Preprocess input from user before echoing it</a:t>
            </a:r>
          </a:p>
          <a:p>
            <a:pPr eaLnBrk="1" hangingPunct="1">
              <a:spcBef>
                <a:spcPct val="25000"/>
              </a:spcBef>
            </a:pPr>
            <a:r>
              <a:rPr lang="en-US" altLang="zh-CN">
                <a:ea typeface="SimSun" panose="02010600030101010101" pitchFamily="2" charset="-122"/>
              </a:rPr>
              <a:t>PHP:  </a:t>
            </a:r>
            <a:r>
              <a:rPr lang="en-US" altLang="zh-CN" b="1">
                <a:ea typeface="SimSun" panose="02010600030101010101" pitchFamily="2" charset="-122"/>
              </a:rPr>
              <a:t>htmlspecialchars</a:t>
            </a:r>
            <a:r>
              <a:rPr lang="en-US" altLang="zh-CN">
                <a:ea typeface="SimSun" panose="02010600030101010101" pitchFamily="2" charset="-122"/>
              </a:rPr>
              <a:t>(string)</a:t>
            </a:r>
          </a:p>
          <a:p>
            <a:pPr eaLnBrk="1" hangingPunct="1">
              <a:spcBef>
                <a:spcPct val="25000"/>
              </a:spcBef>
              <a:buFont typeface="Times" pitchFamily="18" charset="0"/>
              <a:buNone/>
            </a:pPr>
            <a:r>
              <a:rPr lang="en-US" altLang="zh-CN">
                <a:ea typeface="SimSun" panose="02010600030101010101" pitchFamily="2" charset="-122"/>
              </a:rPr>
              <a:t>		</a:t>
            </a:r>
            <a:r>
              <a:rPr lang="en-US" altLang="zh-CN">
                <a:solidFill>
                  <a:srgbClr val="009900"/>
                </a:solidFill>
                <a:ea typeface="SimSun" panose="02010600030101010101" pitchFamily="2" charset="-122"/>
              </a:rPr>
              <a:t>&amp;  </a:t>
            </a:r>
            <a:r>
              <a:rPr lang="en-US" altLang="zh-CN">
                <a:solidFill>
                  <a:srgbClr val="009900"/>
                </a:solidFill>
                <a:ea typeface="SimSun" panose="02010600030101010101" pitchFamily="2" charset="-122"/>
                <a:sym typeface="Symbol" pitchFamily="2" charset="2"/>
              </a:rPr>
              <a:t></a:t>
            </a:r>
            <a:r>
              <a:rPr lang="en-US" altLang="zh-CN">
                <a:solidFill>
                  <a:srgbClr val="009900"/>
                </a:solidFill>
                <a:ea typeface="SimSun" panose="02010600030101010101" pitchFamily="2" charset="-122"/>
              </a:rPr>
              <a:t>  &amp;amp;      "  </a:t>
            </a:r>
            <a:r>
              <a:rPr lang="en-US" altLang="zh-CN">
                <a:solidFill>
                  <a:srgbClr val="009900"/>
                </a:solidFill>
                <a:ea typeface="SimSun" panose="02010600030101010101" pitchFamily="2" charset="-122"/>
                <a:sym typeface="Symbol" pitchFamily="2" charset="2"/>
              </a:rPr>
              <a:t></a:t>
            </a:r>
            <a:r>
              <a:rPr lang="en-US" altLang="zh-CN">
                <a:solidFill>
                  <a:srgbClr val="009900"/>
                </a:solidFill>
                <a:ea typeface="SimSun" panose="02010600030101010101" pitchFamily="2" charset="-122"/>
              </a:rPr>
              <a:t> &amp;quot;      '  </a:t>
            </a:r>
            <a:r>
              <a:rPr lang="en-US" altLang="zh-CN">
                <a:solidFill>
                  <a:srgbClr val="009900"/>
                </a:solidFill>
                <a:ea typeface="SimSun" panose="02010600030101010101" pitchFamily="2" charset="-122"/>
                <a:sym typeface="Symbol" pitchFamily="2" charset="2"/>
              </a:rPr>
              <a:t>  </a:t>
            </a:r>
            <a:r>
              <a:rPr lang="en-US" altLang="zh-CN">
                <a:solidFill>
                  <a:srgbClr val="009900"/>
                </a:solidFill>
                <a:ea typeface="SimSun" panose="02010600030101010101" pitchFamily="2" charset="-122"/>
              </a:rPr>
              <a:t>&amp;#039;       	&lt;  </a:t>
            </a:r>
            <a:r>
              <a:rPr lang="en-US" altLang="zh-CN">
                <a:solidFill>
                  <a:srgbClr val="009900"/>
                </a:solidFill>
                <a:ea typeface="SimSun" panose="02010600030101010101" pitchFamily="2" charset="-122"/>
                <a:sym typeface="Symbol" pitchFamily="2" charset="2"/>
              </a:rPr>
              <a:t>   </a:t>
            </a:r>
            <a:r>
              <a:rPr lang="en-US" altLang="zh-CN">
                <a:solidFill>
                  <a:srgbClr val="009900"/>
                </a:solidFill>
                <a:ea typeface="SimSun" panose="02010600030101010101" pitchFamily="2" charset="-122"/>
              </a:rPr>
              <a:t>&amp;lt;        &gt; </a:t>
            </a:r>
            <a:r>
              <a:rPr lang="en-US" altLang="zh-CN">
                <a:solidFill>
                  <a:srgbClr val="009900"/>
                </a:solidFill>
                <a:ea typeface="SimSun" panose="02010600030101010101" pitchFamily="2" charset="-122"/>
                <a:sym typeface="Symbol" pitchFamily="2" charset="2"/>
              </a:rPr>
              <a:t>  </a:t>
            </a:r>
            <a:r>
              <a:rPr lang="en-US" altLang="zh-CN">
                <a:solidFill>
                  <a:srgbClr val="009900"/>
                </a:solidFill>
                <a:ea typeface="SimSun" panose="02010600030101010101" pitchFamily="2" charset="-122"/>
              </a:rPr>
              <a:t>&amp;gt; </a:t>
            </a:r>
          </a:p>
          <a:p>
            <a:pPr lvl="1" eaLnBrk="1" hangingPunct="1">
              <a:spcBef>
                <a:spcPct val="25000"/>
              </a:spcBef>
            </a:pPr>
            <a:r>
              <a:rPr lang="en-US" altLang="zh-CN" b="1">
                <a:ea typeface="SimSun" panose="02010600030101010101" pitchFamily="2" charset="-122"/>
              </a:rPr>
              <a:t>htmlspecialchars</a:t>
            </a:r>
            <a:r>
              <a:rPr lang="en-US" altLang="zh-CN">
                <a:ea typeface="SimSun" panose="02010600030101010101" pitchFamily="2" charset="-122"/>
              </a:rPr>
              <a:t>(</a:t>
            </a:r>
            <a:br>
              <a:rPr lang="en-US" altLang="zh-CN">
                <a:ea typeface="SimSun" panose="02010600030101010101" pitchFamily="2" charset="-122"/>
              </a:rPr>
            </a:br>
            <a:r>
              <a:rPr lang="en-US" altLang="zh-CN">
                <a:ea typeface="SimSun" panose="02010600030101010101" pitchFamily="2" charset="-122"/>
              </a:rPr>
              <a:t>	     "</a:t>
            </a:r>
            <a:r>
              <a:rPr lang="en-US" altLang="zh-CN">
                <a:solidFill>
                  <a:srgbClr val="009900"/>
                </a:solidFill>
                <a:ea typeface="SimSun" panose="02010600030101010101" pitchFamily="2" charset="-122"/>
              </a:rPr>
              <a:t>&lt;a href='test'&gt;Test&lt;/a&gt;</a:t>
            </a:r>
            <a:r>
              <a:rPr lang="en-US" altLang="zh-CN">
                <a:ea typeface="SimSun" panose="02010600030101010101" pitchFamily="2" charset="-122"/>
              </a:rPr>
              <a:t>",   </a:t>
            </a:r>
            <a:r>
              <a:rPr lang="en-US" altLang="zh-CN" sz="1800">
                <a:ea typeface="SimSun" panose="02010600030101010101" pitchFamily="2" charset="-122"/>
              </a:rPr>
              <a:t>ENT_QUOTES</a:t>
            </a:r>
            <a:r>
              <a:rPr lang="en-US" altLang="zh-CN">
                <a:ea typeface="SimSun" panose="02010600030101010101" pitchFamily="2" charset="-122"/>
              </a:rPr>
              <a:t>); </a:t>
            </a:r>
          </a:p>
          <a:p>
            <a:pPr lvl="1" eaLnBrk="1" hangingPunct="1">
              <a:spcBef>
                <a:spcPct val="25000"/>
              </a:spcBef>
              <a:buFontTx/>
              <a:buNone/>
            </a:pPr>
            <a:r>
              <a:rPr lang="en-US" altLang="zh-CN">
                <a:ea typeface="SimSun" panose="02010600030101010101" pitchFamily="2" charset="-122"/>
              </a:rPr>
              <a:t>	Outputs:  </a:t>
            </a:r>
            <a:br>
              <a:rPr lang="en-US" altLang="zh-CN">
                <a:ea typeface="SimSun" panose="02010600030101010101" pitchFamily="2" charset="-122"/>
              </a:rPr>
            </a:br>
            <a:r>
              <a:rPr lang="en-US" altLang="zh-CN">
                <a:ea typeface="SimSun" panose="02010600030101010101" pitchFamily="2" charset="-122"/>
              </a:rPr>
              <a:t>   </a:t>
            </a:r>
            <a:r>
              <a:rPr lang="en-US" altLang="zh-CN">
                <a:solidFill>
                  <a:srgbClr val="009900"/>
                </a:solidFill>
                <a:ea typeface="SimSun" panose="02010600030101010101" pitchFamily="2" charset="-122"/>
              </a:rPr>
              <a:t>&amp;lt;a href=&amp;#039;test&amp;#039;&amp;gt;Test&amp;lt;/a&amp;gt;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110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1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43121BC-8180-F789-5F43-48A94D971175}"/>
              </a:ext>
            </a:extLst>
          </p:cNvPr>
          <p:cNvSpPr>
            <a:spLocks noGrp="1" noChangeArrowheads="1"/>
          </p:cNvSpPr>
          <p:nvPr>
            <p:ph type="title"/>
          </p:nvPr>
        </p:nvSpPr>
        <p:spPr/>
        <p:txBody>
          <a:bodyPr/>
          <a:lstStyle/>
          <a:p>
            <a:pPr eaLnBrk="1" hangingPunct="1"/>
            <a:r>
              <a:rPr lang="en-US" altLang="zh-CN">
                <a:ea typeface="SimSun" panose="02010600030101010101" pitchFamily="2" charset="-122"/>
              </a:rPr>
              <a:t>Avoiding XSS bugs   </a:t>
            </a:r>
            <a:r>
              <a:rPr lang="en-US" altLang="zh-CN" sz="2400">
                <a:ea typeface="SimSun" panose="02010600030101010101" pitchFamily="2" charset="-122"/>
              </a:rPr>
              <a:t>(ASP.NET)</a:t>
            </a:r>
          </a:p>
        </p:txBody>
      </p:sp>
      <p:sp>
        <p:nvSpPr>
          <p:cNvPr id="39939" name="Rectangle 3">
            <a:extLst>
              <a:ext uri="{FF2B5EF4-FFF2-40B4-BE49-F238E27FC236}">
                <a16:creationId xmlns:a16="http://schemas.microsoft.com/office/drawing/2014/main" id="{3360A110-2C90-D479-A9C5-A9BAED1CB886}"/>
              </a:ext>
            </a:extLst>
          </p:cNvPr>
          <p:cNvSpPr>
            <a:spLocks noGrp="1" noChangeArrowheads="1"/>
          </p:cNvSpPr>
          <p:nvPr>
            <p:ph type="body" idx="1"/>
          </p:nvPr>
        </p:nvSpPr>
        <p:spPr>
          <a:xfrm>
            <a:off x="2362200" y="1524000"/>
            <a:ext cx="8305800" cy="5257800"/>
          </a:xfrm>
        </p:spPr>
        <p:txBody>
          <a:bodyPr/>
          <a:lstStyle/>
          <a:p>
            <a:pPr eaLnBrk="1" hangingPunct="1"/>
            <a:r>
              <a:rPr lang="en-US" altLang="zh-CN">
                <a:ea typeface="SimSun" panose="02010600030101010101" pitchFamily="2" charset="-122"/>
              </a:rPr>
              <a:t>ASP.NET 1.1:</a:t>
            </a:r>
          </a:p>
          <a:p>
            <a:pPr lvl="1" eaLnBrk="1" hangingPunct="1">
              <a:spcBef>
                <a:spcPct val="60000"/>
              </a:spcBef>
            </a:pPr>
            <a:r>
              <a:rPr lang="en-US" altLang="zh-CN" b="1">
                <a:ea typeface="SimSun" panose="02010600030101010101" pitchFamily="2" charset="-122"/>
              </a:rPr>
              <a:t>Server.HtmlEncode(string)</a:t>
            </a:r>
            <a:r>
              <a:rPr lang="en-US" altLang="zh-CN">
                <a:ea typeface="SimSun" panose="02010600030101010101" pitchFamily="2" charset="-122"/>
              </a:rPr>
              <a:t> </a:t>
            </a:r>
          </a:p>
          <a:p>
            <a:pPr lvl="2" eaLnBrk="1" hangingPunct="1"/>
            <a:r>
              <a:rPr lang="en-US" altLang="zh-CN">
                <a:ea typeface="SimSun" panose="02010600030101010101" pitchFamily="2" charset="-122"/>
              </a:rPr>
              <a:t>Similar to PHP htmlspecialchars</a:t>
            </a:r>
          </a:p>
          <a:p>
            <a:pPr lvl="2" eaLnBrk="1" hangingPunct="1"/>
            <a:endParaRPr lang="en-US" altLang="zh-CN">
              <a:ea typeface="SimSun" panose="02010600030101010101" pitchFamily="2" charset="-122"/>
            </a:endParaRPr>
          </a:p>
          <a:p>
            <a:pPr lvl="1" eaLnBrk="1" hangingPunct="1"/>
            <a:r>
              <a:rPr lang="en-US" altLang="zh-CN">
                <a:ea typeface="SimSun" panose="02010600030101010101" pitchFamily="2" charset="-122"/>
              </a:rPr>
              <a:t>validateRequest:    (on by default)</a:t>
            </a:r>
          </a:p>
          <a:p>
            <a:pPr lvl="2" eaLnBrk="1" hangingPunct="1">
              <a:spcBef>
                <a:spcPct val="40000"/>
              </a:spcBef>
            </a:pPr>
            <a:r>
              <a:rPr lang="en-US" altLang="zh-CN">
                <a:ea typeface="SimSun" panose="02010600030101010101" pitchFamily="2" charset="-122"/>
              </a:rPr>
              <a:t>Crashes page if finds  &lt;script&gt;  in POST data.</a:t>
            </a:r>
          </a:p>
          <a:p>
            <a:pPr lvl="2" eaLnBrk="1" hangingPunct="1">
              <a:spcBef>
                <a:spcPct val="40000"/>
              </a:spcBef>
            </a:pPr>
            <a:r>
              <a:rPr lang="en-US" altLang="zh-CN">
                <a:ea typeface="SimSun" panose="02010600030101010101" pitchFamily="2" charset="-122"/>
              </a:rPr>
              <a:t>Looks for hardcoded list of patterns.</a:t>
            </a:r>
          </a:p>
          <a:p>
            <a:pPr lvl="2" eaLnBrk="1" hangingPunct="1">
              <a:spcBef>
                <a:spcPct val="100000"/>
              </a:spcBef>
            </a:pPr>
            <a:r>
              <a:rPr lang="en-US" altLang="zh-CN">
                <a:ea typeface="SimSun" panose="02010600030101010101" pitchFamily="2" charset="-122"/>
              </a:rPr>
              <a:t>Can be disabled:</a:t>
            </a:r>
          </a:p>
          <a:p>
            <a:pPr lvl="2" eaLnBrk="1" hangingPunct="1">
              <a:spcBef>
                <a:spcPct val="40000"/>
              </a:spcBef>
              <a:buFontTx/>
              <a:buNone/>
            </a:pPr>
            <a:r>
              <a:rPr lang="en-US" altLang="zh-CN">
                <a:ea typeface="SimSun" panose="02010600030101010101" pitchFamily="2" charset="-122"/>
              </a:rPr>
              <a:t>	 </a:t>
            </a:r>
            <a:r>
              <a:rPr lang="en-US" altLang="zh-CN" b="1">
                <a:solidFill>
                  <a:srgbClr val="009900"/>
                </a:solidFill>
                <a:ea typeface="SimSun" panose="02010600030101010101" pitchFamily="2" charset="-122"/>
              </a:rPr>
              <a:t>&lt;%@  Page  validateRequest=“false"  %&gt;</a:t>
            </a:r>
            <a:r>
              <a:rPr lang="en-US" altLang="zh-CN">
                <a:solidFill>
                  <a:srgbClr val="009900"/>
                </a:solidFill>
                <a:ea typeface="SimSun" panose="02010600030101010101" pitchFamily="2" charset="-122"/>
              </a:rPr>
              <a:t> </a:t>
            </a:r>
          </a:p>
          <a:p>
            <a:pPr lvl="2" eaLnBrk="1" hangingPunct="1">
              <a:buFontTx/>
              <a:buNone/>
            </a:pPr>
            <a:endParaRPr lang="zh-CN" altLang="en-US">
              <a:solidFill>
                <a:srgbClr val="009900"/>
              </a:solidFill>
              <a:ea typeface="SimSun"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71" name="Rectangle 40970">
            <a:extLst>
              <a:ext uri="{FF2B5EF4-FFF2-40B4-BE49-F238E27FC236}">
                <a16:creationId xmlns:a16="http://schemas.microsoft.com/office/drawing/2014/main" id="{0E42565C-E3CC-4EF0-8093-88FCC788A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3" name="Rectangle 40972">
            <a:extLst>
              <a:ext uri="{FF2B5EF4-FFF2-40B4-BE49-F238E27FC236}">
                <a16:creationId xmlns:a16="http://schemas.microsoft.com/office/drawing/2014/main"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5" name="Rectangle 40974">
            <a:extLst>
              <a:ext uri="{FF2B5EF4-FFF2-40B4-BE49-F238E27FC236}">
                <a16:creationId xmlns:a16="http://schemas.microsoft.com/office/drawing/2014/main"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7" name="Rectangle 40976">
            <a:extLst>
              <a:ext uri="{FF2B5EF4-FFF2-40B4-BE49-F238E27FC236}">
                <a16:creationId xmlns:a16="http://schemas.microsoft.com/office/drawing/2014/main"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5" name="Rectangle 2">
            <a:extLst>
              <a:ext uri="{FF2B5EF4-FFF2-40B4-BE49-F238E27FC236}">
                <a16:creationId xmlns:a16="http://schemas.microsoft.com/office/drawing/2014/main" id="{7851B943-5A85-2F62-A784-26D255F0E817}"/>
              </a:ext>
            </a:extLst>
          </p:cNvPr>
          <p:cNvSpPr>
            <a:spLocks noGrp="1" noChangeArrowheads="1"/>
          </p:cNvSpPr>
          <p:nvPr>
            <p:ph type="ctrTitle"/>
          </p:nvPr>
        </p:nvSpPr>
        <p:spPr>
          <a:xfrm>
            <a:off x="879620" y="1471351"/>
            <a:ext cx="7108911" cy="4016621"/>
          </a:xfrm>
        </p:spPr>
        <p:txBody>
          <a:bodyPr anchor="ctr">
            <a:normAutofit/>
          </a:bodyPr>
          <a:lstStyle/>
          <a:p>
            <a:pPr algn="l" eaLnBrk="1" hangingPunct="1"/>
            <a:r>
              <a:rPr lang="en-US" altLang="zh-CN" sz="6600">
                <a:ea typeface="SimSun" panose="02010600030101010101" pitchFamily="2" charset="-122"/>
              </a:rPr>
              <a:t>Cross site request forgery</a:t>
            </a:r>
          </a:p>
        </p:txBody>
      </p:sp>
      <p:sp>
        <p:nvSpPr>
          <p:cNvPr id="40979" name="Rectangle 40978">
            <a:extLst>
              <a:ext uri="{FF2B5EF4-FFF2-40B4-BE49-F238E27FC236}">
                <a16:creationId xmlns:a16="http://schemas.microsoft.com/office/drawing/2014/main"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DC9B8BA-D760-3C1D-C7A1-62EB9BA2903B}"/>
              </a:ext>
            </a:extLst>
          </p:cNvPr>
          <p:cNvSpPr>
            <a:spLocks noGrp="1" noChangeArrowheads="1"/>
          </p:cNvSpPr>
          <p:nvPr>
            <p:ph type="title"/>
          </p:nvPr>
        </p:nvSpPr>
        <p:spPr/>
        <p:txBody>
          <a:bodyPr/>
          <a:lstStyle/>
          <a:p>
            <a:pPr eaLnBrk="1" hangingPunct="1"/>
            <a:r>
              <a:rPr lang="en-US" altLang="zh-CN" sz="4000">
                <a:ea typeface="SimSun" panose="02010600030101010101" pitchFamily="2" charset="-122"/>
              </a:rPr>
              <a:t>Cross site request forgery (abbrev. CSRF or XSRF)</a:t>
            </a:r>
          </a:p>
        </p:txBody>
      </p:sp>
      <p:sp>
        <p:nvSpPr>
          <p:cNvPr id="41987" name="Rectangle 3">
            <a:extLst>
              <a:ext uri="{FF2B5EF4-FFF2-40B4-BE49-F238E27FC236}">
                <a16:creationId xmlns:a16="http://schemas.microsoft.com/office/drawing/2014/main" id="{EF12A821-85D5-9F06-BA2F-DDFF525A77A6}"/>
              </a:ext>
            </a:extLst>
          </p:cNvPr>
          <p:cNvSpPr>
            <a:spLocks noGrp="1" noChangeArrowheads="1"/>
          </p:cNvSpPr>
          <p:nvPr>
            <p:ph type="body" idx="1"/>
          </p:nvPr>
        </p:nvSpPr>
        <p:spPr/>
        <p:txBody>
          <a:bodyPr/>
          <a:lstStyle/>
          <a:p>
            <a:pPr eaLnBrk="1" hangingPunct="1"/>
            <a:r>
              <a:rPr lang="en-US" altLang="zh-CN">
                <a:ea typeface="SimSun" panose="02010600030101010101" pitchFamily="2" charset="-122"/>
              </a:rPr>
              <a:t>Also known as </a:t>
            </a:r>
            <a:r>
              <a:rPr lang="en-US" altLang="zh-CN" b="1">
                <a:ea typeface="SimSun" panose="02010600030101010101" pitchFamily="2" charset="-122"/>
              </a:rPr>
              <a:t>one click attack</a:t>
            </a:r>
            <a:r>
              <a:rPr lang="en-US" altLang="zh-CN">
                <a:ea typeface="SimSun" panose="02010600030101010101" pitchFamily="2" charset="-122"/>
              </a:rPr>
              <a:t> or </a:t>
            </a:r>
            <a:r>
              <a:rPr lang="en-US" altLang="zh-CN" b="1">
                <a:ea typeface="SimSun" panose="02010600030101010101" pitchFamily="2" charset="-122"/>
              </a:rPr>
              <a:t>session riding</a:t>
            </a:r>
          </a:p>
          <a:p>
            <a:pPr eaLnBrk="1" hangingPunct="1"/>
            <a:r>
              <a:rPr lang="en-US" altLang="zh-CN">
                <a:ea typeface="SimSun" panose="02010600030101010101" pitchFamily="2" charset="-122"/>
              </a:rPr>
              <a:t>Effect: Transmits unauthorized commands from a user who has logged in to a website to the website. </a:t>
            </a:r>
          </a:p>
          <a:p>
            <a:pPr eaLnBrk="1" hangingPunct="1"/>
            <a:r>
              <a:rPr lang="en-US" altLang="zh-CN">
                <a:ea typeface="SimSun" panose="02010600030101010101" pitchFamily="2" charset="-122"/>
              </a:rPr>
              <a:t>Recall that a browser attaches cookies set by domain X to a request sent to domain X; the request may be from another domain</a:t>
            </a:r>
          </a:p>
          <a:p>
            <a:pPr lvl="1" eaLnBrk="1" hangingPunct="1"/>
            <a:r>
              <a:rPr lang="en-US" altLang="zh-CN">
                <a:ea typeface="SimSun" panose="02010600030101010101" pitchFamily="2" charset="-122"/>
              </a:rPr>
              <a:t>Site Y redirects you to facebook; if you already logged in, the cookie is attached by the browser </a:t>
            </a:r>
          </a:p>
          <a:p>
            <a:pPr lvl="1" eaLnBrk="1" hangingPunct="1"/>
            <a:endParaRPr lang="zh-CN" altLang="en-US">
              <a:ea typeface="SimSun" panose="02010600030101010101" pitchFamily="2" charset="-122"/>
            </a:endParaRPr>
          </a:p>
        </p:txBody>
      </p:sp>
      <p:sp>
        <p:nvSpPr>
          <p:cNvPr id="4" name="Date Placeholder 3">
            <a:extLst>
              <a:ext uri="{FF2B5EF4-FFF2-40B4-BE49-F238E27FC236}">
                <a16:creationId xmlns:a16="http://schemas.microsoft.com/office/drawing/2014/main" id="{D2F85B5B-81CF-BC33-3BE3-6C86CEDC5D74}"/>
              </a:ext>
            </a:extLst>
          </p:cNvPr>
          <p:cNvSpPr>
            <a:spLocks noGrp="1"/>
          </p:cNvSpPr>
          <p:nvPr>
            <p:ph type="dt" sz="quarter" idx="10"/>
          </p:nvPr>
        </p:nvSpPr>
        <p:spPr/>
        <p:txBody>
          <a:bodyPr/>
          <a:lstStyle/>
          <a:p>
            <a:pPr>
              <a:defRPr/>
            </a:pPr>
            <a:r>
              <a:rPr lang="en-US"/>
              <a:t>CS526</a:t>
            </a:r>
            <a:endParaRPr lang="en-US">
              <a:solidFill>
                <a:schemeClr val="tx1"/>
              </a:solidFill>
            </a:endParaRPr>
          </a:p>
        </p:txBody>
      </p:sp>
      <p:sp>
        <p:nvSpPr>
          <p:cNvPr id="5" name="Slide Number Placeholder 4">
            <a:extLst>
              <a:ext uri="{FF2B5EF4-FFF2-40B4-BE49-F238E27FC236}">
                <a16:creationId xmlns:a16="http://schemas.microsoft.com/office/drawing/2014/main" id="{DEF9234F-3298-2183-F00C-0D8C5D0D54E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86998F-3E4E-AC40-B850-5C66208765F5}" type="slidenum">
              <a:rPr lang="en-US" altLang="it-IT" sz="1400">
                <a:solidFill>
                  <a:srgbClr val="254C9C"/>
                </a:solidFill>
                <a:latin typeface="Arial" panose="020B0604020202020204" pitchFamily="34" charset="0"/>
              </a:rPr>
              <a:pPr eaLnBrk="1" hangingPunct="1"/>
              <a:t>17</a:t>
            </a:fld>
            <a:endParaRPr lang="en-US" altLang="it-IT" sz="1400">
              <a:latin typeface="Arial" panose="020B0604020202020204" pitchFamily="34" charset="0"/>
            </a:endParaRPr>
          </a:p>
        </p:txBody>
      </p:sp>
      <p:sp>
        <p:nvSpPr>
          <p:cNvPr id="6" name="Footer Placeholder 5">
            <a:extLst>
              <a:ext uri="{FF2B5EF4-FFF2-40B4-BE49-F238E27FC236}">
                <a16:creationId xmlns:a16="http://schemas.microsoft.com/office/drawing/2014/main" id="{3F611D40-0884-CB91-A7B5-9024F4FF07C4}"/>
              </a:ext>
            </a:extLst>
          </p:cNvPr>
          <p:cNvSpPr>
            <a:spLocks noGrp="1"/>
          </p:cNvSpPr>
          <p:nvPr>
            <p:ph type="ftr" sz="quarter" idx="11"/>
          </p:nvPr>
        </p:nvSpPr>
        <p:spPr/>
        <p:txBody>
          <a:bodyPr/>
          <a:lstStyle/>
          <a:p>
            <a:pPr>
              <a:defRPr/>
            </a:pPr>
            <a:r>
              <a:rPr lang="en-US"/>
              <a:t>Topic 8: Web Security Part 1</a:t>
            </a:r>
            <a:endParaRPr 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1E2C7A9-BD16-A264-6E45-477321BA5BAA}"/>
              </a:ext>
            </a:extLst>
          </p:cNvPr>
          <p:cNvSpPr>
            <a:spLocks noChangeArrowheads="1"/>
          </p:cNvSpPr>
          <p:nvPr/>
        </p:nvSpPr>
        <p:spPr bwMode="auto">
          <a:xfrm>
            <a:off x="1752600" y="990600"/>
            <a:ext cx="609600" cy="28194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type="none" w="lg" len="med"/>
              </a14:hiddenLine>
            </a:ext>
          </a:extLst>
        </p:spPr>
        <p:txBody>
          <a:bodyPr wrap="none" anchor="ct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076227" name="Rectangle 3">
            <a:extLst>
              <a:ext uri="{FF2B5EF4-FFF2-40B4-BE49-F238E27FC236}">
                <a16:creationId xmlns:a16="http://schemas.microsoft.com/office/drawing/2014/main" id="{3DCD80B8-DAFD-7E7A-AB8B-BF5EE732E5BB}"/>
              </a:ext>
            </a:extLst>
          </p:cNvPr>
          <p:cNvSpPr>
            <a:spLocks noChangeArrowheads="1"/>
          </p:cNvSpPr>
          <p:nvPr/>
        </p:nvSpPr>
        <p:spPr bwMode="auto">
          <a:xfrm>
            <a:off x="2057400" y="2590800"/>
            <a:ext cx="8458200" cy="1219200"/>
          </a:xfrm>
          <a:prstGeom prst="rect">
            <a:avLst/>
          </a:prstGeom>
          <a:solidFill>
            <a:srgbClr val="CCECFF"/>
          </a:solidFill>
          <a:ln>
            <a:noFill/>
          </a:ln>
          <a:extLst>
            <a:ext uri="{91240B29-F687-4F45-9708-019B960494DF}">
              <a14:hiddenLine xmlns:a14="http://schemas.microsoft.com/office/drawing/2010/main" w="12700" algn="ctr">
                <a:solidFill>
                  <a:srgbClr val="000000"/>
                </a:solidFill>
                <a:miter lim="800000"/>
                <a:headEnd/>
                <a:tailEnd type="none" w="lg" len="med"/>
              </a14:hiddenLine>
            </a:ext>
          </a:extLst>
        </p:spPr>
        <p:txBody>
          <a:bodyPr wrap="none" anchor="ct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43012" name="Rectangle 4">
            <a:extLst>
              <a:ext uri="{FF2B5EF4-FFF2-40B4-BE49-F238E27FC236}">
                <a16:creationId xmlns:a16="http://schemas.microsoft.com/office/drawing/2014/main" id="{A8ABD11D-6B39-B4E6-D080-D194FF21BB6D}"/>
              </a:ext>
            </a:extLst>
          </p:cNvPr>
          <p:cNvSpPr>
            <a:spLocks noChangeArrowheads="1"/>
          </p:cNvSpPr>
          <p:nvPr/>
        </p:nvSpPr>
        <p:spPr bwMode="auto">
          <a:xfrm>
            <a:off x="1752600" y="1219200"/>
            <a:ext cx="2438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type="none" w="lg" len="med"/>
              </a14:hiddenLine>
            </a:ext>
          </a:extLst>
        </p:spPr>
        <p:txBody>
          <a:bodyPr wrap="none" anchor="ctr"/>
          <a:lstStyle>
            <a:lvl1pPr eaLnBrk="0" hangingPunct="0">
              <a:spcBef>
                <a:spcPct val="20000"/>
              </a:spcBef>
              <a:buClr>
                <a:schemeClr val="accent2"/>
              </a:buClr>
              <a:buSzPct val="100000"/>
              <a:buFont typeface="Times"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43013" name="Rectangle 5">
            <a:extLst>
              <a:ext uri="{FF2B5EF4-FFF2-40B4-BE49-F238E27FC236}">
                <a16:creationId xmlns:a16="http://schemas.microsoft.com/office/drawing/2014/main" id="{395172AC-0018-39D7-86B6-036A709289FB}"/>
              </a:ext>
            </a:extLst>
          </p:cNvPr>
          <p:cNvSpPr>
            <a:spLocks noGrp="1" noChangeArrowheads="1"/>
          </p:cNvSpPr>
          <p:nvPr>
            <p:ph type="title"/>
          </p:nvPr>
        </p:nvSpPr>
        <p:spPr>
          <a:xfrm>
            <a:off x="2133600" y="152400"/>
            <a:ext cx="7772400" cy="838200"/>
          </a:xfrm>
        </p:spPr>
        <p:txBody>
          <a:bodyPr/>
          <a:lstStyle/>
          <a:p>
            <a:pPr eaLnBrk="1" hangingPunct="1"/>
            <a:r>
              <a:rPr lang="en-US" altLang="zh-CN">
                <a:ea typeface="SimSun" panose="02010600030101010101" pitchFamily="2" charset="-122"/>
              </a:rPr>
              <a:t>CSRF Explained</a:t>
            </a:r>
          </a:p>
        </p:txBody>
      </p:sp>
      <p:sp>
        <p:nvSpPr>
          <p:cNvPr id="1076230" name="Rectangle 6">
            <a:extLst>
              <a:ext uri="{FF2B5EF4-FFF2-40B4-BE49-F238E27FC236}">
                <a16:creationId xmlns:a16="http://schemas.microsoft.com/office/drawing/2014/main" id="{E6EFBE94-6C11-E72C-FD81-433610DB9092}"/>
              </a:ext>
            </a:extLst>
          </p:cNvPr>
          <p:cNvSpPr>
            <a:spLocks noGrp="1" noChangeArrowheads="1"/>
          </p:cNvSpPr>
          <p:nvPr>
            <p:ph type="body" idx="1"/>
          </p:nvPr>
        </p:nvSpPr>
        <p:spPr>
          <a:xfrm>
            <a:off x="1828800" y="1143000"/>
            <a:ext cx="8763000" cy="5638800"/>
          </a:xfrm>
        </p:spPr>
        <p:txBody>
          <a:bodyPr/>
          <a:lstStyle/>
          <a:p>
            <a:pPr eaLnBrk="1" hangingPunct="1">
              <a:lnSpc>
                <a:spcPct val="90000"/>
              </a:lnSpc>
              <a:defRPr/>
            </a:pPr>
            <a:r>
              <a:rPr lang="en-US" altLang="zh-CN" sz="2400" u="sng" dirty="0">
                <a:ea typeface="SimSun" pitchFamily="2" charset="-122"/>
              </a:rPr>
              <a:t>Example</a:t>
            </a:r>
            <a:r>
              <a:rPr lang="en-US" altLang="zh-CN" sz="2400" dirty="0">
                <a:ea typeface="SimSun" pitchFamily="2" charset="-122"/>
              </a:rPr>
              <a:t>:   </a:t>
            </a:r>
          </a:p>
          <a:p>
            <a:pPr lvl="1" eaLnBrk="1" hangingPunct="1">
              <a:lnSpc>
                <a:spcPct val="90000"/>
              </a:lnSpc>
              <a:defRPr/>
            </a:pPr>
            <a:r>
              <a:rPr lang="en-US" altLang="zh-CN" sz="2000" dirty="0">
                <a:ea typeface="SimSun" pitchFamily="2" charset="-122"/>
              </a:rPr>
              <a:t>User logs in to  bank.com.    Forgets to sign off.</a:t>
            </a:r>
          </a:p>
          <a:p>
            <a:pPr lvl="1" eaLnBrk="1" hangingPunct="1">
              <a:lnSpc>
                <a:spcPct val="90000"/>
              </a:lnSpc>
              <a:defRPr/>
            </a:pPr>
            <a:r>
              <a:rPr lang="en-US" altLang="zh-CN" sz="2000" dirty="0">
                <a:ea typeface="SimSun" pitchFamily="2" charset="-122"/>
              </a:rPr>
              <a:t>Session cookie remains in browser state</a:t>
            </a:r>
          </a:p>
          <a:p>
            <a:pPr lvl="1" eaLnBrk="1" hangingPunct="1">
              <a:lnSpc>
                <a:spcPct val="90000"/>
              </a:lnSpc>
              <a:spcBef>
                <a:spcPct val="80000"/>
              </a:spcBef>
              <a:defRPr/>
            </a:pPr>
            <a:r>
              <a:rPr lang="en-US" altLang="zh-CN" sz="2000" dirty="0">
                <a:ea typeface="SimSun" pitchFamily="2" charset="-122"/>
              </a:rPr>
              <a:t>Then user visits another site containing:</a:t>
            </a:r>
            <a:endParaRPr lang="en-US" altLang="zh-CN" sz="2000" dirty="0">
              <a:solidFill>
                <a:srgbClr val="009900"/>
              </a:solidFill>
              <a:ea typeface="SimSun" pitchFamily="2" charset="-122"/>
            </a:endParaRPr>
          </a:p>
          <a:p>
            <a:pPr eaLnBrk="1" hangingPunct="1">
              <a:lnSpc>
                <a:spcPct val="90000"/>
              </a:lnSpc>
              <a:buFont typeface="Times" pitchFamily="18" charset="0"/>
              <a:buNone/>
              <a:defRPr/>
            </a:pPr>
            <a:r>
              <a:rPr lang="en-US" altLang="zh-CN" sz="2400" dirty="0">
                <a:solidFill>
                  <a:srgbClr val="009900"/>
                </a:solidFill>
                <a:ea typeface="SimSun" pitchFamily="2" charset="-122"/>
              </a:rPr>
              <a:t>  &lt;form  name=F  </a:t>
            </a:r>
            <a:r>
              <a:rPr lang="en-US" altLang="zh-CN" sz="2400" b="1" dirty="0">
                <a:solidFill>
                  <a:srgbClr val="009900"/>
                </a:solidFill>
                <a:ea typeface="SimSun" pitchFamily="2" charset="-122"/>
              </a:rPr>
              <a:t>action=http://bank.com/BillPay.php</a:t>
            </a:r>
            <a:r>
              <a:rPr lang="en-US" altLang="zh-CN" sz="2400" dirty="0">
                <a:solidFill>
                  <a:srgbClr val="009900"/>
                </a:solidFill>
                <a:ea typeface="SimSun" pitchFamily="2" charset="-122"/>
              </a:rPr>
              <a:t>&gt;</a:t>
            </a:r>
          </a:p>
          <a:p>
            <a:pPr eaLnBrk="1" hangingPunct="1">
              <a:lnSpc>
                <a:spcPct val="90000"/>
              </a:lnSpc>
              <a:buFont typeface="Times" pitchFamily="18" charset="0"/>
              <a:buNone/>
              <a:defRPr/>
            </a:pPr>
            <a:r>
              <a:rPr lang="en-US" altLang="zh-CN" sz="2400" dirty="0">
                <a:solidFill>
                  <a:srgbClr val="009900"/>
                </a:solidFill>
                <a:ea typeface="SimSun" pitchFamily="2" charset="-122"/>
              </a:rPr>
              <a:t>  &lt;input  name=</a:t>
            </a:r>
            <a:r>
              <a:rPr lang="en-US" altLang="zh-CN" sz="2400" b="1" dirty="0">
                <a:solidFill>
                  <a:srgbClr val="009900"/>
                </a:solidFill>
                <a:ea typeface="SimSun" pitchFamily="2" charset="-122"/>
              </a:rPr>
              <a:t>recipient  </a:t>
            </a:r>
            <a:r>
              <a:rPr lang="en-US" altLang="zh-CN" sz="2400" dirty="0">
                <a:solidFill>
                  <a:srgbClr val="009900"/>
                </a:solidFill>
                <a:ea typeface="SimSun" pitchFamily="2" charset="-122"/>
              </a:rPr>
              <a:t> value=</a:t>
            </a:r>
            <a:r>
              <a:rPr lang="en-US" altLang="zh-CN" sz="2400" b="1" dirty="0" err="1">
                <a:solidFill>
                  <a:srgbClr val="009900"/>
                </a:solidFill>
                <a:ea typeface="SimSun" pitchFamily="2" charset="-122"/>
              </a:rPr>
              <a:t>badguy</a:t>
            </a:r>
            <a:r>
              <a:rPr lang="en-US" altLang="zh-CN" sz="2400" dirty="0">
                <a:solidFill>
                  <a:srgbClr val="009900"/>
                </a:solidFill>
                <a:ea typeface="SimSun" pitchFamily="2" charset="-122"/>
              </a:rPr>
              <a:t>&gt; …</a:t>
            </a:r>
          </a:p>
          <a:p>
            <a:pPr eaLnBrk="1" hangingPunct="1">
              <a:lnSpc>
                <a:spcPct val="90000"/>
              </a:lnSpc>
              <a:buFont typeface="Times" pitchFamily="18" charset="0"/>
              <a:buNone/>
              <a:defRPr/>
            </a:pPr>
            <a:r>
              <a:rPr lang="en-US" altLang="zh-CN" sz="2400" dirty="0">
                <a:solidFill>
                  <a:srgbClr val="009900"/>
                </a:solidFill>
                <a:ea typeface="SimSun" pitchFamily="2" charset="-122"/>
              </a:rPr>
              <a:t>  &lt;script&gt; </a:t>
            </a:r>
            <a:r>
              <a:rPr lang="en-US" altLang="zh-CN" sz="2400" dirty="0" err="1">
                <a:solidFill>
                  <a:srgbClr val="009900"/>
                </a:solidFill>
                <a:ea typeface="SimSun" pitchFamily="2" charset="-122"/>
              </a:rPr>
              <a:t>document.F.submit</a:t>
            </a:r>
            <a:r>
              <a:rPr lang="en-US" altLang="zh-CN" sz="2400" dirty="0">
                <a:solidFill>
                  <a:srgbClr val="009900"/>
                </a:solidFill>
                <a:ea typeface="SimSun" pitchFamily="2" charset="-122"/>
              </a:rPr>
              <a:t>(); &lt;/script&gt; </a:t>
            </a:r>
          </a:p>
          <a:p>
            <a:pPr lvl="1" eaLnBrk="1" hangingPunct="1">
              <a:lnSpc>
                <a:spcPct val="90000"/>
              </a:lnSpc>
              <a:defRPr/>
            </a:pPr>
            <a:r>
              <a:rPr lang="en-US" altLang="zh-CN" sz="2000" dirty="0">
                <a:ea typeface="SimSun" pitchFamily="2" charset="-122"/>
              </a:rPr>
              <a:t>Browser sends user </a:t>
            </a:r>
            <a:r>
              <a:rPr lang="en-US" altLang="zh-CN" sz="2000" dirty="0" err="1">
                <a:ea typeface="SimSun" pitchFamily="2" charset="-122"/>
              </a:rPr>
              <a:t>auth</a:t>
            </a:r>
            <a:r>
              <a:rPr lang="en-US" altLang="zh-CN" sz="2000" dirty="0">
                <a:ea typeface="SimSun" pitchFamily="2" charset="-122"/>
              </a:rPr>
              <a:t> cookie with request</a:t>
            </a:r>
          </a:p>
          <a:p>
            <a:pPr lvl="2" eaLnBrk="1" hangingPunct="1">
              <a:lnSpc>
                <a:spcPct val="90000"/>
              </a:lnSpc>
              <a:defRPr/>
            </a:pPr>
            <a:r>
              <a:rPr lang="en-US" altLang="zh-CN" dirty="0">
                <a:ea typeface="SimSun" pitchFamily="2" charset="-122"/>
              </a:rPr>
              <a:t>Transaction will be fulfilled</a:t>
            </a:r>
          </a:p>
          <a:p>
            <a:pPr eaLnBrk="1" hangingPunct="1">
              <a:lnSpc>
                <a:spcPct val="90000"/>
              </a:lnSpc>
              <a:spcBef>
                <a:spcPct val="100000"/>
              </a:spcBef>
              <a:defRPr/>
            </a:pPr>
            <a:r>
              <a:rPr lang="en-US" altLang="zh-CN" sz="2400" u="sng" dirty="0">
                <a:ea typeface="SimSun" pitchFamily="2" charset="-122"/>
              </a:rPr>
              <a:t>Problem</a:t>
            </a:r>
            <a:r>
              <a:rPr lang="en-US" altLang="zh-CN" sz="2400" dirty="0">
                <a:ea typeface="SimSun" pitchFamily="2" charset="-122"/>
              </a:rPr>
              <a:t>:   </a:t>
            </a:r>
          </a:p>
          <a:p>
            <a:pPr marL="731520" lvl="1">
              <a:spcBef>
                <a:spcPts val="0"/>
              </a:spcBef>
              <a:defRPr/>
            </a:pPr>
            <a:r>
              <a:rPr lang="en-US" altLang="zh-CN" dirty="0">
                <a:ea typeface="SimSun" pitchFamily="2" charset="-122"/>
              </a:rPr>
              <a:t>The browser is a confused deputy; it is serving both the websites and the user and gets confused who initiated a request</a:t>
            </a:r>
          </a:p>
        </p:txBody>
      </p:sp>
      <p:sp>
        <p:nvSpPr>
          <p:cNvPr id="7" name="Date Placeholder 6">
            <a:extLst>
              <a:ext uri="{FF2B5EF4-FFF2-40B4-BE49-F238E27FC236}">
                <a16:creationId xmlns:a16="http://schemas.microsoft.com/office/drawing/2014/main" id="{D03F1B89-D10D-B8C6-A8FC-B4B90E17B315}"/>
              </a:ext>
            </a:extLst>
          </p:cNvPr>
          <p:cNvSpPr>
            <a:spLocks noGrp="1"/>
          </p:cNvSpPr>
          <p:nvPr>
            <p:ph type="dt" sz="quarter" idx="10"/>
          </p:nvPr>
        </p:nvSpPr>
        <p:spPr/>
        <p:txBody>
          <a:bodyPr/>
          <a:lstStyle/>
          <a:p>
            <a:pPr>
              <a:defRPr/>
            </a:pPr>
            <a:r>
              <a:rPr lang="en-US"/>
              <a:t>CS526</a:t>
            </a:r>
            <a:endParaRPr lang="en-US">
              <a:solidFill>
                <a:schemeClr val="tx1"/>
              </a:solidFill>
            </a:endParaRPr>
          </a:p>
        </p:txBody>
      </p:sp>
      <p:sp>
        <p:nvSpPr>
          <p:cNvPr id="8" name="Slide Number Placeholder 7">
            <a:extLst>
              <a:ext uri="{FF2B5EF4-FFF2-40B4-BE49-F238E27FC236}">
                <a16:creationId xmlns:a16="http://schemas.microsoft.com/office/drawing/2014/main" id="{D6F9FDF8-E55E-0142-6CBC-ED97FCC8FC7F}"/>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197DCA-BCD0-4B48-BB6C-37B891FC5368}" type="slidenum">
              <a:rPr lang="en-US" altLang="it-IT" sz="1400">
                <a:solidFill>
                  <a:srgbClr val="254C9C"/>
                </a:solidFill>
                <a:latin typeface="Arial" panose="020B0604020202020204" pitchFamily="34" charset="0"/>
              </a:rPr>
              <a:pPr eaLnBrk="1" hangingPunct="1"/>
              <a:t>18</a:t>
            </a:fld>
            <a:endParaRPr lang="en-US" altLang="it-IT" sz="1400">
              <a:latin typeface="Arial" panose="020B0604020202020204" pitchFamily="34" charset="0"/>
            </a:endParaRPr>
          </a:p>
        </p:txBody>
      </p:sp>
      <p:sp>
        <p:nvSpPr>
          <p:cNvPr id="9" name="Footer Placeholder 8">
            <a:extLst>
              <a:ext uri="{FF2B5EF4-FFF2-40B4-BE49-F238E27FC236}">
                <a16:creationId xmlns:a16="http://schemas.microsoft.com/office/drawing/2014/main" id="{C9EB5344-2E83-472F-79A8-CE9F5B431A61}"/>
              </a:ext>
            </a:extLst>
          </p:cNvPr>
          <p:cNvSpPr>
            <a:spLocks noGrp="1"/>
          </p:cNvSpPr>
          <p:nvPr>
            <p:ph type="ftr" sz="quarter" idx="11"/>
          </p:nvPr>
        </p:nvSpPr>
        <p:spPr/>
        <p:txBody>
          <a:bodyPr/>
          <a:lstStyle/>
          <a:p>
            <a:pPr>
              <a:defRPr/>
            </a:pPr>
            <a:r>
              <a:rPr lang="en-US"/>
              <a:t>Topic 8: Web Security Part 1</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62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623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62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623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6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623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6230">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76230">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762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ABBAFA1-07C2-EDE2-2FD4-C3A344F16BA7}"/>
              </a:ext>
            </a:extLst>
          </p:cNvPr>
          <p:cNvSpPr>
            <a:spLocks noGrp="1" noChangeArrowheads="1"/>
          </p:cNvSpPr>
          <p:nvPr>
            <p:ph type="title"/>
          </p:nvPr>
        </p:nvSpPr>
        <p:spPr/>
        <p:txBody>
          <a:bodyPr/>
          <a:lstStyle/>
          <a:p>
            <a:pPr eaLnBrk="1" hangingPunct="1"/>
            <a:r>
              <a:rPr lang="en-US" altLang="zh-CN">
                <a:ea typeface="SimSun" panose="02010600030101010101" pitchFamily="2" charset="-122"/>
              </a:rPr>
              <a:t>GMail Incidence: Jan 2007</a:t>
            </a:r>
          </a:p>
        </p:txBody>
      </p:sp>
      <p:sp>
        <p:nvSpPr>
          <p:cNvPr id="44035" name="Rectangle 3">
            <a:extLst>
              <a:ext uri="{FF2B5EF4-FFF2-40B4-BE49-F238E27FC236}">
                <a16:creationId xmlns:a16="http://schemas.microsoft.com/office/drawing/2014/main" id="{E58254EF-7BF8-6AF0-D55C-E3A514C4EE70}"/>
              </a:ext>
            </a:extLst>
          </p:cNvPr>
          <p:cNvSpPr>
            <a:spLocks noGrp="1" noChangeArrowheads="1"/>
          </p:cNvSpPr>
          <p:nvPr>
            <p:ph type="body" idx="1"/>
          </p:nvPr>
        </p:nvSpPr>
        <p:spPr/>
        <p:txBody>
          <a:bodyPr/>
          <a:lstStyle/>
          <a:p>
            <a:pPr eaLnBrk="1" hangingPunct="1"/>
            <a:r>
              <a:rPr lang="en-US" altLang="zh-CN" sz="2400">
                <a:ea typeface="SimSun" panose="02010600030101010101" pitchFamily="2" charset="-122"/>
              </a:rPr>
              <a:t>Allows the attacker to steal a user’s contact</a:t>
            </a:r>
          </a:p>
          <a:p>
            <a:pPr eaLnBrk="1" hangingPunct="1"/>
            <a:r>
              <a:rPr lang="en-US" altLang="zh-CN" sz="2400">
                <a:ea typeface="SimSun" panose="02010600030101010101" pitchFamily="2" charset="-122"/>
              </a:rPr>
              <a:t>Google docs has a script that run a callback function, passing it your contact list as an object. The script presumably checks a cookie to ensure you are logged into a Google account before handing over the list.</a:t>
            </a:r>
          </a:p>
          <a:p>
            <a:pPr eaLnBrk="1" hangingPunct="1"/>
            <a:r>
              <a:rPr lang="en-US" altLang="zh-CN" sz="2400">
                <a:ea typeface="SimSun" panose="02010600030101010101" pitchFamily="2" charset="-122"/>
              </a:rPr>
              <a:t>Unfortunately, it doesn’t check what page is making the request. So, if you are logged in on window 1, window 2 (an evil site) can make the function call and get the contact list as an object. Since you are logged in somewhere, your cookie is valid and the request goes through.</a:t>
            </a:r>
          </a:p>
        </p:txBody>
      </p:sp>
      <p:sp>
        <p:nvSpPr>
          <p:cNvPr id="4" name="Date Placeholder 3">
            <a:extLst>
              <a:ext uri="{FF2B5EF4-FFF2-40B4-BE49-F238E27FC236}">
                <a16:creationId xmlns:a16="http://schemas.microsoft.com/office/drawing/2014/main" id="{423AFB90-28A7-83BE-CFBC-A48EAF4EB28E}"/>
              </a:ext>
            </a:extLst>
          </p:cNvPr>
          <p:cNvSpPr>
            <a:spLocks noGrp="1"/>
          </p:cNvSpPr>
          <p:nvPr>
            <p:ph type="dt" sz="quarter" idx="10"/>
          </p:nvPr>
        </p:nvSpPr>
        <p:spPr/>
        <p:txBody>
          <a:bodyPr/>
          <a:lstStyle/>
          <a:p>
            <a:pPr>
              <a:defRPr/>
            </a:pPr>
            <a:r>
              <a:rPr lang="en-US"/>
              <a:t>CS526</a:t>
            </a:r>
            <a:endParaRPr lang="en-US">
              <a:solidFill>
                <a:schemeClr val="tx1"/>
              </a:solidFill>
            </a:endParaRPr>
          </a:p>
        </p:txBody>
      </p:sp>
      <p:sp>
        <p:nvSpPr>
          <p:cNvPr id="5" name="Slide Number Placeholder 4">
            <a:extLst>
              <a:ext uri="{FF2B5EF4-FFF2-40B4-BE49-F238E27FC236}">
                <a16:creationId xmlns:a16="http://schemas.microsoft.com/office/drawing/2014/main" id="{90DBE3C0-13B2-1140-0DA9-EB4577A8C1A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C64BA7-747B-F340-90B7-5E2347528753}" type="slidenum">
              <a:rPr lang="en-US" altLang="it-IT" sz="1400">
                <a:solidFill>
                  <a:srgbClr val="254C9C"/>
                </a:solidFill>
                <a:latin typeface="Arial" panose="020B0604020202020204" pitchFamily="34" charset="0"/>
              </a:rPr>
              <a:pPr eaLnBrk="1" hangingPunct="1"/>
              <a:t>19</a:t>
            </a:fld>
            <a:endParaRPr lang="en-US" altLang="it-IT" sz="1400">
              <a:latin typeface="Arial" panose="020B0604020202020204" pitchFamily="34" charset="0"/>
            </a:endParaRPr>
          </a:p>
        </p:txBody>
      </p:sp>
      <p:sp>
        <p:nvSpPr>
          <p:cNvPr id="6" name="Footer Placeholder 5">
            <a:extLst>
              <a:ext uri="{FF2B5EF4-FFF2-40B4-BE49-F238E27FC236}">
                <a16:creationId xmlns:a16="http://schemas.microsoft.com/office/drawing/2014/main" id="{BAA862CE-04F4-C27E-BC5F-31F94990C3EE}"/>
              </a:ext>
            </a:extLst>
          </p:cNvPr>
          <p:cNvSpPr>
            <a:spLocks noGrp="1"/>
          </p:cNvSpPr>
          <p:nvPr>
            <p:ph type="ftr" sz="quarter" idx="11"/>
          </p:nvPr>
        </p:nvSpPr>
        <p:spPr/>
        <p:txBody>
          <a:bodyPr/>
          <a:lstStyle/>
          <a:p>
            <a:pPr>
              <a:defRPr/>
            </a:pPr>
            <a:r>
              <a:rPr lang="en-US"/>
              <a:t>Topic 8: Web Security Part 1</a:t>
            </a: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990E28FB-4BF2-D030-0A61-A5C246EF8A8E}"/>
              </a:ext>
            </a:extLst>
          </p:cNvPr>
          <p:cNvSpPr>
            <a:spLocks noGrp="1"/>
          </p:cNvSpPr>
          <p:nvPr>
            <p:ph type="title"/>
          </p:nvPr>
        </p:nvSpPr>
        <p:spPr>
          <a:xfrm>
            <a:off x="838200" y="3905833"/>
            <a:ext cx="4215063" cy="2398713"/>
          </a:xfrm>
        </p:spPr>
        <p:txBody>
          <a:bodyPr>
            <a:normAutofit/>
          </a:bodyPr>
          <a:lstStyle/>
          <a:p>
            <a:r>
              <a:rPr lang="it-IT" dirty="0"/>
              <a:t>Linus Tech Hack</a:t>
            </a:r>
          </a:p>
        </p:txBody>
      </p:sp>
      <p:pic>
        <p:nvPicPr>
          <p:cNvPr id="4" name="Immagine 3">
            <a:extLst>
              <a:ext uri="{FF2B5EF4-FFF2-40B4-BE49-F238E27FC236}">
                <a16:creationId xmlns:a16="http://schemas.microsoft.com/office/drawing/2014/main" id="{41ED6A3F-D7A3-B9D0-D6BD-7863425A5781}"/>
              </a:ext>
            </a:extLst>
          </p:cNvPr>
          <p:cNvPicPr>
            <a:picLocks noChangeAspect="1"/>
          </p:cNvPicPr>
          <p:nvPr/>
        </p:nvPicPr>
        <p:blipFill>
          <a:blip r:embed="rId2"/>
          <a:stretch>
            <a:fillRect/>
          </a:stretch>
        </p:blipFill>
        <p:spPr>
          <a:xfrm>
            <a:off x="1158955" y="825257"/>
            <a:ext cx="9875259" cy="1925673"/>
          </a:xfrm>
          <a:prstGeom prst="rect">
            <a:avLst/>
          </a:prstGeom>
        </p:spPr>
      </p:pic>
      <p:sp>
        <p:nvSpPr>
          <p:cNvPr id="3" name="Segnaposto contenuto 2">
            <a:extLst>
              <a:ext uri="{FF2B5EF4-FFF2-40B4-BE49-F238E27FC236}">
                <a16:creationId xmlns:a16="http://schemas.microsoft.com/office/drawing/2014/main" id="{1BC54732-1ECA-0453-F248-CEDAB3588B1D}"/>
              </a:ext>
            </a:extLst>
          </p:cNvPr>
          <p:cNvSpPr>
            <a:spLocks noGrp="1"/>
          </p:cNvSpPr>
          <p:nvPr>
            <p:ph idx="1"/>
          </p:nvPr>
        </p:nvSpPr>
        <p:spPr>
          <a:xfrm>
            <a:off x="5630779" y="3884452"/>
            <a:ext cx="5723021" cy="2398713"/>
          </a:xfrm>
        </p:spPr>
        <p:txBody>
          <a:bodyPr anchor="ctr">
            <a:normAutofit/>
          </a:bodyPr>
          <a:lstStyle/>
          <a:p>
            <a:r>
              <a:rPr lang="it-IT" sz="1100" b="0" i="0" u="none" strike="noStrike">
                <a:effectLst/>
                <a:latin typeface="-apple-system"/>
              </a:rPr>
              <a:t>Linus Tech Tips one of the largest tech channels on YouTube got hacked with the hackers taking over the channel for an extended period of time. The hackers proceeded to rename the channel, delete a whole bunch of videos and started live streaming videos of Elon Musk for some reason.</a:t>
            </a:r>
            <a:r>
              <a:rPr lang="it-IT" sz="1100"/>
              <a:t/>
            </a:r>
            <a:br>
              <a:rPr lang="it-IT" sz="1100"/>
            </a:br>
            <a:r>
              <a:rPr lang="it-IT" sz="1100"/>
              <a:t/>
            </a:r>
            <a:br>
              <a:rPr lang="it-IT" sz="1100"/>
            </a:br>
            <a:r>
              <a:rPr lang="it-IT" sz="1100" b="0" i="0" u="none" strike="noStrike">
                <a:effectLst/>
                <a:latin typeface="-apple-system"/>
              </a:rPr>
              <a:t>Linus were eventually able to regain access but what is particularly scary is how the hackers were able to gain control in the first place. </a:t>
            </a:r>
          </a:p>
          <a:p>
            <a:r>
              <a:rPr lang="it-IT" sz="1100" b="0" i="0" u="none" strike="noStrike">
                <a:effectLst/>
                <a:latin typeface="-apple-system"/>
              </a:rPr>
              <a:t>You would think that they somehow got access to the YouTube credentials including passwords but the hackers did not have access to any of these.</a:t>
            </a:r>
          </a:p>
          <a:p>
            <a:r>
              <a:rPr lang="it-IT" sz="1100" b="0" i="0" u="none" strike="noStrike">
                <a:effectLst/>
                <a:latin typeface="-apple-system"/>
              </a:rPr>
              <a:t>What they had access to though was the session cookie belonging to the browser of one of the Linus Tech employees.</a:t>
            </a:r>
            <a:r>
              <a:rPr lang="it-IT" sz="1100"/>
              <a:t/>
            </a:r>
            <a:br>
              <a:rPr lang="it-IT" sz="1100"/>
            </a:br>
            <a:r>
              <a:rPr lang="it-IT" sz="1100"/>
              <a:t/>
            </a:r>
            <a:br>
              <a:rPr lang="it-IT" sz="1100"/>
            </a:br>
            <a:endParaRPr lang="it-IT" sz="1100"/>
          </a:p>
        </p:txBody>
      </p:sp>
    </p:spTree>
    <p:extLst>
      <p:ext uri="{BB962C8B-B14F-4D97-AF65-F5344CB8AC3E}">
        <p14:creationId xmlns:p14="http://schemas.microsoft.com/office/powerpoint/2010/main" val="392049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D7F572F-9EE3-9134-7E9E-89F66CE4489D}"/>
              </a:ext>
            </a:extLst>
          </p:cNvPr>
          <p:cNvSpPr>
            <a:spLocks noGrp="1" noChangeArrowheads="1"/>
          </p:cNvSpPr>
          <p:nvPr>
            <p:ph type="title"/>
          </p:nvPr>
        </p:nvSpPr>
        <p:spPr/>
        <p:txBody>
          <a:bodyPr/>
          <a:lstStyle/>
          <a:p>
            <a:pPr eaLnBrk="1" hangingPunct="1"/>
            <a:r>
              <a:rPr lang="en-US" altLang="zh-CN">
                <a:ea typeface="SimSun" panose="02010600030101010101" pitchFamily="2" charset="-122"/>
              </a:rPr>
              <a:t>Real World CSRF Vulnerabilities</a:t>
            </a:r>
          </a:p>
        </p:txBody>
      </p:sp>
      <p:sp>
        <p:nvSpPr>
          <p:cNvPr id="45059" name="Rectangle 3">
            <a:extLst>
              <a:ext uri="{FF2B5EF4-FFF2-40B4-BE49-F238E27FC236}">
                <a16:creationId xmlns:a16="http://schemas.microsoft.com/office/drawing/2014/main" id="{D1E72869-7F41-8B31-F469-023579BDF844}"/>
              </a:ext>
            </a:extLst>
          </p:cNvPr>
          <p:cNvSpPr>
            <a:spLocks noGrp="1" noChangeArrowheads="1"/>
          </p:cNvSpPr>
          <p:nvPr>
            <p:ph type="body" idx="1"/>
          </p:nvPr>
        </p:nvSpPr>
        <p:spPr/>
        <p:txBody>
          <a:bodyPr>
            <a:normAutofit lnSpcReduction="10000"/>
          </a:bodyPr>
          <a:lstStyle/>
          <a:p>
            <a:pPr eaLnBrk="1" hangingPunct="1"/>
            <a:r>
              <a:rPr lang="en-US" altLang="zh-CN">
                <a:ea typeface="SimSun" panose="02010600030101010101" pitchFamily="2" charset="-122"/>
              </a:rPr>
              <a:t>Gmail</a:t>
            </a:r>
          </a:p>
          <a:p>
            <a:pPr eaLnBrk="1" hangingPunct="1"/>
            <a:r>
              <a:rPr lang="en-US" altLang="zh-CN">
                <a:ea typeface="SimSun" panose="02010600030101010101" pitchFamily="2" charset="-122"/>
              </a:rPr>
              <a:t>NY Times</a:t>
            </a:r>
          </a:p>
          <a:p>
            <a:pPr eaLnBrk="1" hangingPunct="1"/>
            <a:r>
              <a:rPr lang="en-US" altLang="zh-CN">
                <a:ea typeface="SimSun" panose="02010600030101010101" pitchFamily="2" charset="-122"/>
              </a:rPr>
              <a:t>ING Direct (4</a:t>
            </a:r>
            <a:r>
              <a:rPr lang="en-US" altLang="zh-CN" baseline="30000">
                <a:ea typeface="SimSun" panose="02010600030101010101" pitchFamily="2" charset="-122"/>
              </a:rPr>
              <a:t>th</a:t>
            </a:r>
            <a:r>
              <a:rPr lang="en-US" altLang="zh-CN">
                <a:ea typeface="SimSun" panose="02010600030101010101" pitchFamily="2" charset="-122"/>
              </a:rPr>
              <a:t> largest saving bank in US)</a:t>
            </a:r>
          </a:p>
          <a:p>
            <a:pPr eaLnBrk="1" hangingPunct="1"/>
            <a:r>
              <a:rPr lang="en-US" altLang="zh-CN">
                <a:ea typeface="SimSun" panose="02010600030101010101" pitchFamily="2" charset="-122"/>
              </a:rPr>
              <a:t>YouTube</a:t>
            </a:r>
          </a:p>
          <a:p>
            <a:pPr eaLnBrk="1" hangingPunct="1"/>
            <a:r>
              <a:rPr lang="en-US" altLang="zh-CN">
                <a:ea typeface="SimSun" panose="02010600030101010101" pitchFamily="2" charset="-122"/>
              </a:rPr>
              <a:t>Various DSL Routers</a:t>
            </a:r>
          </a:p>
          <a:p>
            <a:pPr eaLnBrk="1" hangingPunct="1"/>
            <a:r>
              <a:rPr lang="en-US" altLang="zh-CN">
                <a:ea typeface="SimSun" panose="02010600030101010101" pitchFamily="2" charset="-122"/>
              </a:rPr>
              <a:t>Purdue WebMail</a:t>
            </a:r>
          </a:p>
          <a:p>
            <a:pPr eaLnBrk="1" hangingPunct="1"/>
            <a:r>
              <a:rPr lang="en-US" altLang="zh-CN">
                <a:ea typeface="SimSun" panose="02010600030101010101" pitchFamily="2" charset="-122"/>
              </a:rPr>
              <a:t>PEFCU</a:t>
            </a:r>
          </a:p>
          <a:p>
            <a:pPr eaLnBrk="1" hangingPunct="1"/>
            <a:r>
              <a:rPr lang="en-US" altLang="zh-CN">
                <a:ea typeface="SimSun" panose="02010600030101010101" pitchFamily="2" charset="-122"/>
              </a:rPr>
              <a:t>Purdue CS Portal</a:t>
            </a:r>
          </a:p>
          <a:p>
            <a:pPr eaLnBrk="1" hangingPunct="1"/>
            <a:r>
              <a:rPr lang="en-US" altLang="zh-CN">
                <a:ea typeface="SimSun" panose="02010600030101010101" pitchFamily="2" charset="-122"/>
              </a:rPr>
              <a:t>…</a:t>
            </a:r>
          </a:p>
          <a:p>
            <a:pPr eaLnBrk="1" hangingPunct="1"/>
            <a:endParaRPr lang="zh-CN" altLang="en-US">
              <a:ea typeface="SimSun" panose="02010600030101010101" pitchFamily="2" charset="-122"/>
            </a:endParaRPr>
          </a:p>
        </p:txBody>
      </p:sp>
      <p:sp>
        <p:nvSpPr>
          <p:cNvPr id="4" name="Date Placeholder 3">
            <a:extLst>
              <a:ext uri="{FF2B5EF4-FFF2-40B4-BE49-F238E27FC236}">
                <a16:creationId xmlns:a16="http://schemas.microsoft.com/office/drawing/2014/main" id="{D8BA2FA3-9B9B-8CCD-A028-BFC21F89D4D1}"/>
              </a:ext>
            </a:extLst>
          </p:cNvPr>
          <p:cNvSpPr>
            <a:spLocks noGrp="1"/>
          </p:cNvSpPr>
          <p:nvPr>
            <p:ph type="dt" sz="quarter" idx="10"/>
          </p:nvPr>
        </p:nvSpPr>
        <p:spPr/>
        <p:txBody>
          <a:bodyPr/>
          <a:lstStyle/>
          <a:p>
            <a:pPr>
              <a:defRPr/>
            </a:pPr>
            <a:r>
              <a:rPr lang="en-US"/>
              <a:t>CS526</a:t>
            </a:r>
            <a:endParaRPr lang="en-US">
              <a:solidFill>
                <a:schemeClr val="tx1"/>
              </a:solidFill>
            </a:endParaRPr>
          </a:p>
        </p:txBody>
      </p:sp>
      <p:sp>
        <p:nvSpPr>
          <p:cNvPr id="5" name="Slide Number Placeholder 4">
            <a:extLst>
              <a:ext uri="{FF2B5EF4-FFF2-40B4-BE49-F238E27FC236}">
                <a16:creationId xmlns:a16="http://schemas.microsoft.com/office/drawing/2014/main" id="{A733DE76-E0E1-5850-CEA8-7523100514D6}"/>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312EBF-CCDB-8347-8D02-2F1CB7151525}" type="slidenum">
              <a:rPr lang="en-US" altLang="it-IT" sz="1400">
                <a:solidFill>
                  <a:srgbClr val="254C9C"/>
                </a:solidFill>
                <a:latin typeface="Arial" panose="020B0604020202020204" pitchFamily="34" charset="0"/>
              </a:rPr>
              <a:pPr eaLnBrk="1" hangingPunct="1"/>
              <a:t>20</a:t>
            </a:fld>
            <a:endParaRPr lang="en-US" altLang="it-IT" sz="1400">
              <a:latin typeface="Arial" panose="020B0604020202020204" pitchFamily="34" charset="0"/>
            </a:endParaRPr>
          </a:p>
        </p:txBody>
      </p:sp>
      <p:sp>
        <p:nvSpPr>
          <p:cNvPr id="6" name="Footer Placeholder 5">
            <a:extLst>
              <a:ext uri="{FF2B5EF4-FFF2-40B4-BE49-F238E27FC236}">
                <a16:creationId xmlns:a16="http://schemas.microsoft.com/office/drawing/2014/main" id="{3F5A7EA9-6EA1-7195-5825-098BD6DE4D77}"/>
              </a:ext>
            </a:extLst>
          </p:cNvPr>
          <p:cNvSpPr>
            <a:spLocks noGrp="1"/>
          </p:cNvSpPr>
          <p:nvPr>
            <p:ph type="ftr" sz="quarter" idx="11"/>
          </p:nvPr>
        </p:nvSpPr>
        <p:spPr/>
        <p:txBody>
          <a:bodyPr/>
          <a:lstStyle/>
          <a:p>
            <a:pPr>
              <a:defRPr/>
            </a:pPr>
            <a:r>
              <a:rPr lang="en-US"/>
              <a:t>Topic 8: Web Security Part 1</a:t>
            </a:r>
            <a:endParaRPr 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9" name="Rectangle 4608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3" name="Rectangle 4609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5" name="Rectangle 4609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Rectangle 2">
            <a:extLst>
              <a:ext uri="{FF2B5EF4-FFF2-40B4-BE49-F238E27FC236}">
                <a16:creationId xmlns:a16="http://schemas.microsoft.com/office/drawing/2014/main" id="{7426767D-55D1-B101-67E4-7256236BE842}"/>
              </a:ext>
            </a:extLst>
          </p:cNvPr>
          <p:cNvSpPr>
            <a:spLocks noGrp="1" noChangeArrowheads="1"/>
          </p:cNvSpPr>
          <p:nvPr>
            <p:ph type="title"/>
          </p:nvPr>
        </p:nvSpPr>
        <p:spPr>
          <a:xfrm>
            <a:off x="1383564" y="348865"/>
            <a:ext cx="9718111" cy="1576446"/>
          </a:xfrm>
        </p:spPr>
        <p:txBody>
          <a:bodyPr anchor="ctr">
            <a:normAutofit/>
          </a:bodyPr>
          <a:lstStyle/>
          <a:p>
            <a:pPr eaLnBrk="1" hangingPunct="1"/>
            <a:r>
              <a:rPr lang="en-US" altLang="zh-CN" sz="4000">
                <a:solidFill>
                  <a:srgbClr val="FFFFFF"/>
                </a:solidFill>
                <a:ea typeface="SimSun" panose="02010600030101010101" pitchFamily="2" charset="-122"/>
              </a:rPr>
              <a:t>Prevention</a:t>
            </a:r>
          </a:p>
        </p:txBody>
      </p:sp>
      <p:graphicFrame>
        <p:nvGraphicFramePr>
          <p:cNvPr id="46085" name="Rectangle 3">
            <a:extLst>
              <a:ext uri="{FF2B5EF4-FFF2-40B4-BE49-F238E27FC236}">
                <a16:creationId xmlns:a16="http://schemas.microsoft.com/office/drawing/2014/main" id="{21C91E5B-4EB1-C527-B7FF-9A45E8A748AB}"/>
              </a:ext>
            </a:extLst>
          </p:cNvPr>
          <p:cNvGraphicFramePr/>
          <p:nvPr>
            <p:extLst>
              <p:ext uri="{D42A27DB-BD31-4B8C-83A1-F6EECF244321}">
                <p14:modId xmlns:p14="http://schemas.microsoft.com/office/powerpoint/2010/main" val="191030368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6" name="Rectangle 47115">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9" name="Rectangle 2">
            <a:extLst>
              <a:ext uri="{FF2B5EF4-FFF2-40B4-BE49-F238E27FC236}">
                <a16:creationId xmlns:a16="http://schemas.microsoft.com/office/drawing/2014/main" id="{32154473-2C22-D370-0DD8-29F0E98D57A3}"/>
              </a:ext>
            </a:extLst>
          </p:cNvPr>
          <p:cNvSpPr>
            <a:spLocks noGrp="1" noChangeArrowheads="1"/>
          </p:cNvSpPr>
          <p:nvPr>
            <p:ph type="title"/>
          </p:nvPr>
        </p:nvSpPr>
        <p:spPr>
          <a:xfrm>
            <a:off x="1136397" y="502021"/>
            <a:ext cx="4959603" cy="1642969"/>
          </a:xfrm>
        </p:spPr>
        <p:txBody>
          <a:bodyPr anchor="b">
            <a:normAutofit/>
          </a:bodyPr>
          <a:lstStyle/>
          <a:p>
            <a:pPr eaLnBrk="1" hangingPunct="1"/>
            <a:r>
              <a:rPr lang="en-US" altLang="en-US" sz="4000" dirty="0"/>
              <a:t>More issues…</a:t>
            </a:r>
          </a:p>
        </p:txBody>
      </p:sp>
      <p:sp>
        <p:nvSpPr>
          <p:cNvPr id="47110" name="Rectangle 3">
            <a:extLst>
              <a:ext uri="{FF2B5EF4-FFF2-40B4-BE49-F238E27FC236}">
                <a16:creationId xmlns:a16="http://schemas.microsoft.com/office/drawing/2014/main" id="{93763F14-F702-1EE5-15D6-AB9BDDD1DCFA}"/>
              </a:ext>
            </a:extLst>
          </p:cNvPr>
          <p:cNvSpPr>
            <a:spLocks noGrp="1" noChangeArrowheads="1"/>
          </p:cNvSpPr>
          <p:nvPr>
            <p:ph type="body" idx="1"/>
          </p:nvPr>
        </p:nvSpPr>
        <p:spPr>
          <a:xfrm>
            <a:off x="1136397" y="2418408"/>
            <a:ext cx="4959603" cy="3522569"/>
          </a:xfrm>
        </p:spPr>
        <p:txBody>
          <a:bodyPr anchor="t">
            <a:normAutofit fontScale="92500"/>
          </a:bodyPr>
          <a:lstStyle/>
          <a:p>
            <a:pPr eaLnBrk="1" hangingPunct="1">
              <a:spcBef>
                <a:spcPct val="0"/>
              </a:spcBef>
              <a:spcAft>
                <a:spcPts val="600"/>
              </a:spcAft>
            </a:pPr>
            <a:r>
              <a:rPr lang="en-US" altLang="en-US" sz="4000" dirty="0"/>
              <a:t>More Web Security Issues</a:t>
            </a:r>
          </a:p>
          <a:p>
            <a:pPr lvl="1" eaLnBrk="1" hangingPunct="1">
              <a:spcBef>
                <a:spcPct val="0"/>
              </a:spcBef>
              <a:spcAft>
                <a:spcPts val="600"/>
              </a:spcAft>
            </a:pPr>
            <a:r>
              <a:rPr lang="en-US" altLang="en-US" sz="4000" dirty="0"/>
              <a:t>SQL injection</a:t>
            </a:r>
          </a:p>
          <a:p>
            <a:pPr lvl="1" eaLnBrk="1" hangingPunct="1">
              <a:spcBef>
                <a:spcPct val="0"/>
              </a:spcBef>
              <a:spcAft>
                <a:spcPts val="600"/>
              </a:spcAft>
            </a:pPr>
            <a:r>
              <a:rPr lang="en-US" altLang="en-US" sz="4000" dirty="0"/>
              <a:t>Side channel information leakage</a:t>
            </a:r>
          </a:p>
          <a:p>
            <a:pPr lvl="1" eaLnBrk="1" hangingPunct="1">
              <a:spcBef>
                <a:spcPct val="0"/>
              </a:spcBef>
              <a:spcAft>
                <a:spcPts val="600"/>
              </a:spcAft>
            </a:pPr>
            <a:r>
              <a:rPr lang="en-US" altLang="en-US" sz="4000" dirty="0"/>
              <a:t>Cookie privacy issues</a:t>
            </a:r>
          </a:p>
        </p:txBody>
      </p:sp>
      <p:pic>
        <p:nvPicPr>
          <p:cNvPr id="47111" name="Picture 4">
            <a:extLst>
              <a:ext uri="{FF2B5EF4-FFF2-40B4-BE49-F238E27FC236}">
                <a16:creationId xmlns:a16="http://schemas.microsoft.com/office/drawing/2014/main" id="{93B84564-1C92-8B79-C776-1DF6300949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7959" y="489118"/>
            <a:ext cx="4209988" cy="5466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pic>
      <p:sp>
        <p:nvSpPr>
          <p:cNvPr id="47118" name="Rectangle 47117">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20" name="Rectangle 47119">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it-IT" smtClean="0">
                <a:ea typeface="ＭＳ Ｐゴシック" panose="020B0600070205080204" pitchFamily="34" charset="-128"/>
              </a:rPr>
              <a:t>What is SQL Injection?</a:t>
            </a:r>
          </a:p>
        </p:txBody>
      </p:sp>
      <p:sp>
        <p:nvSpPr>
          <p:cNvPr id="19459" name="Content Placeholder 2"/>
          <p:cNvSpPr>
            <a:spLocks noGrp="1"/>
          </p:cNvSpPr>
          <p:nvPr>
            <p:ph idx="1"/>
          </p:nvPr>
        </p:nvSpPr>
        <p:spPr>
          <a:xfrm>
            <a:off x="2249488" y="1587500"/>
            <a:ext cx="8037512" cy="4572000"/>
          </a:xfrm>
        </p:spPr>
        <p:txBody>
          <a:bodyPr/>
          <a:lstStyle/>
          <a:p>
            <a:pPr eaLnBrk="1" hangingPunct="1"/>
            <a:r>
              <a:rPr lang="en-US" altLang="it-IT" sz="3200">
                <a:ea typeface="ＭＳ Ｐゴシック" panose="020B0600070205080204" pitchFamily="34" charset="-128"/>
              </a:rPr>
              <a:t>Code Injection Technique</a:t>
            </a:r>
          </a:p>
          <a:p>
            <a:pPr eaLnBrk="1" hangingPunct="1"/>
            <a:r>
              <a:rPr lang="en-US" altLang="it-IT" sz="3200">
                <a:ea typeface="ＭＳ Ｐゴシック" panose="020B0600070205080204" pitchFamily="34" charset="-128"/>
              </a:rPr>
              <a:t>Exploits Security Vulnerability</a:t>
            </a:r>
          </a:p>
          <a:p>
            <a:pPr eaLnBrk="1" hangingPunct="1"/>
            <a:r>
              <a:rPr lang="en-US" altLang="it-IT" sz="3200">
                <a:ea typeface="ＭＳ Ｐゴシック" panose="020B0600070205080204" pitchFamily="34" charset="-128"/>
              </a:rPr>
              <a:t>Targets User Input Handlers</a:t>
            </a:r>
          </a:p>
          <a:p>
            <a:pPr eaLnBrk="1" hangingPunct="1"/>
            <a:endParaRPr lang="en-US" altLang="it-IT" sz="3200">
              <a:ea typeface="ＭＳ Ｐゴシック" panose="020B0600070205080204" pitchFamily="34" charset="-128"/>
            </a:endParaRPr>
          </a:p>
        </p:txBody>
      </p:sp>
    </p:spTree>
    <p:extLst>
      <p:ext uri="{BB962C8B-B14F-4D97-AF65-F5344CB8AC3E}">
        <p14:creationId xmlns:p14="http://schemas.microsoft.com/office/powerpoint/2010/main" val="3832436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it-IT" smtClean="0">
                <a:ea typeface="ＭＳ Ｐゴシック" panose="020B0600070205080204" pitchFamily="34" charset="-128"/>
              </a:rPr>
              <a:t>Real World Examples</a:t>
            </a:r>
          </a:p>
        </p:txBody>
      </p:sp>
      <p:sp>
        <p:nvSpPr>
          <p:cNvPr id="20483" name="Content Placeholder 2"/>
          <p:cNvSpPr>
            <a:spLocks noGrp="1"/>
          </p:cNvSpPr>
          <p:nvPr>
            <p:ph idx="1"/>
          </p:nvPr>
        </p:nvSpPr>
        <p:spPr/>
        <p:txBody>
          <a:bodyPr/>
          <a:lstStyle/>
          <a:p>
            <a:pPr eaLnBrk="1" hangingPunct="1"/>
            <a:r>
              <a:rPr lang="en-US" altLang="it-IT" smtClean="0">
                <a:ea typeface="ＭＳ Ｐゴシック" panose="020B0600070205080204" pitchFamily="34" charset="-128"/>
              </a:rPr>
              <a:t>On August 17, 2009, the United States Justice Department charged an American citizen Albert Gonzalez and two unnamed Russians with the theft of 130 million credit card numbers using an SQL injection attack.</a:t>
            </a:r>
          </a:p>
          <a:p>
            <a:pPr eaLnBrk="1" hangingPunct="1"/>
            <a:r>
              <a:rPr lang="en-US" altLang="it-IT" smtClean="0">
                <a:ea typeface="ＭＳ Ｐゴシック" panose="020B0600070205080204" pitchFamily="34" charset="-128"/>
              </a:rPr>
              <a:t>In 2008 a sweep of attacks began exploiting the SQL injection vulnerabilities of Microsoft's IIS web server and SQL database server. Over 500,000 sites were exploited.</a:t>
            </a:r>
          </a:p>
        </p:txBody>
      </p:sp>
    </p:spTree>
    <p:extLst>
      <p:ext uri="{BB962C8B-B14F-4D97-AF65-F5344CB8AC3E}">
        <p14:creationId xmlns:p14="http://schemas.microsoft.com/office/powerpoint/2010/main" val="355512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it-IT" smtClean="0">
                <a:ea typeface="ＭＳ Ｐゴシック" panose="020B0600070205080204" pitchFamily="34" charset="-128"/>
              </a:rPr>
              <a:t>Important Syntax</a:t>
            </a:r>
          </a:p>
        </p:txBody>
      </p:sp>
      <p:sp>
        <p:nvSpPr>
          <p:cNvPr id="3" name="Content Placeholder 2"/>
          <p:cNvSpPr>
            <a:spLocks noGrp="1"/>
          </p:cNvSpPr>
          <p:nvPr>
            <p:ph idx="1"/>
          </p:nvPr>
        </p:nvSpPr>
        <p:spPr>
          <a:xfrm>
            <a:off x="1905000" y="1587500"/>
            <a:ext cx="8458200" cy="4572000"/>
          </a:xfrm>
        </p:spPr>
        <p:txBody>
          <a:bodyPr>
            <a:normAutofit/>
          </a:bodyPr>
          <a:lstStyle/>
          <a:p>
            <a:pPr lvl="1" eaLnBrk="1" hangingPunct="1">
              <a:buFont typeface="Wingdings" panose="05000000000000000000" pitchFamily="2" charset="2"/>
              <a:buNone/>
            </a:pPr>
            <a:r>
              <a:rPr lang="en-US" altLang="it-IT" smtClean="0">
                <a:ea typeface="ＭＳ Ｐゴシック" panose="020B0600070205080204" pitchFamily="34" charset="-128"/>
              </a:rPr>
              <a:t>COMMENTS:   --</a:t>
            </a:r>
          </a:p>
          <a:p>
            <a:pPr lvl="1" eaLnBrk="1" hangingPunct="1">
              <a:buFont typeface="Wingdings" panose="05000000000000000000" pitchFamily="2" charset="2"/>
              <a:buNone/>
            </a:pPr>
            <a:r>
              <a:rPr lang="en-US" altLang="it-IT" smtClean="0">
                <a:ea typeface="ＭＳ Ｐゴシック" panose="020B0600070205080204" pitchFamily="34" charset="-128"/>
              </a:rPr>
              <a:t>	Example:  SELECT * FROM `table`  </a:t>
            </a:r>
            <a:r>
              <a:rPr lang="en-US" altLang="it-IT" smtClean="0">
                <a:solidFill>
                  <a:srgbClr val="9876BE"/>
                </a:solidFill>
                <a:ea typeface="ＭＳ Ｐゴシック" panose="020B0600070205080204" pitchFamily="34" charset="-128"/>
              </a:rPr>
              <a:t>--selects everything</a:t>
            </a:r>
          </a:p>
          <a:p>
            <a:pPr lvl="1" eaLnBrk="1" hangingPunct="1">
              <a:buFont typeface="Wingdings" panose="05000000000000000000" pitchFamily="2" charset="2"/>
              <a:buNone/>
            </a:pPr>
            <a:endParaRPr lang="en-US" altLang="it-IT" smtClean="0">
              <a:ea typeface="ＭＳ Ｐゴシック" panose="020B0600070205080204" pitchFamily="34" charset="-128"/>
            </a:endParaRPr>
          </a:p>
          <a:p>
            <a:pPr lvl="1" eaLnBrk="1" hangingPunct="1">
              <a:buFont typeface="Wingdings" panose="05000000000000000000" pitchFamily="2" charset="2"/>
              <a:buNone/>
            </a:pPr>
            <a:r>
              <a:rPr lang="en-US" altLang="it-IT" smtClean="0">
                <a:ea typeface="ＭＳ Ｐゴシック" panose="020B0600070205080204" pitchFamily="34" charset="-128"/>
              </a:rPr>
              <a:t>LOGIC:   ‘a’=‘a’</a:t>
            </a:r>
          </a:p>
          <a:p>
            <a:pPr lvl="1" eaLnBrk="1" hangingPunct="1">
              <a:buFont typeface="Wingdings" panose="05000000000000000000" pitchFamily="2" charset="2"/>
              <a:buNone/>
            </a:pPr>
            <a:r>
              <a:rPr lang="en-US" altLang="it-IT" smtClean="0">
                <a:ea typeface="ＭＳ Ｐゴシック" panose="020B0600070205080204" pitchFamily="34" charset="-128"/>
              </a:rPr>
              <a:t>	Example: SELECT * FROM `table` WHERE ‘a’=‘a’</a:t>
            </a:r>
          </a:p>
          <a:p>
            <a:pPr lvl="1" eaLnBrk="1" hangingPunct="1">
              <a:buFont typeface="Wingdings" panose="05000000000000000000" pitchFamily="2" charset="2"/>
              <a:buNone/>
            </a:pPr>
            <a:endParaRPr lang="en-US" altLang="it-IT" smtClean="0">
              <a:ea typeface="ＭＳ Ｐゴシック" panose="020B0600070205080204" pitchFamily="34" charset="-128"/>
            </a:endParaRPr>
          </a:p>
          <a:p>
            <a:pPr lvl="1" eaLnBrk="1" hangingPunct="1">
              <a:buFont typeface="Wingdings" panose="05000000000000000000" pitchFamily="2" charset="2"/>
              <a:buNone/>
            </a:pPr>
            <a:r>
              <a:rPr lang="en-US" altLang="it-IT" smtClean="0">
                <a:ea typeface="ＭＳ Ｐゴシック" panose="020B0600070205080204" pitchFamily="34" charset="-128"/>
              </a:rPr>
              <a:t>MULTI STATEMENTS:  S1; S2</a:t>
            </a:r>
          </a:p>
          <a:p>
            <a:pPr lvl="1" eaLnBrk="1" hangingPunct="1">
              <a:buFont typeface="Wingdings" panose="05000000000000000000" pitchFamily="2" charset="2"/>
              <a:buNone/>
            </a:pPr>
            <a:r>
              <a:rPr lang="en-US" altLang="it-IT" smtClean="0">
                <a:ea typeface="ＭＳ Ｐゴシック" panose="020B0600070205080204" pitchFamily="34" charset="-128"/>
              </a:rPr>
              <a:t>	Example: SELECT * FROM `table`; DROP TABLE `table`;</a:t>
            </a:r>
          </a:p>
          <a:p>
            <a:pPr lvl="1" eaLnBrk="1" hangingPunct="1">
              <a:buFont typeface="Wingdings" panose="05000000000000000000" pitchFamily="2" charset="2"/>
              <a:buNone/>
            </a:pPr>
            <a:endParaRPr lang="en-US" altLang="it-IT" smtClean="0">
              <a:ea typeface="ＭＳ Ｐゴシック" panose="020B0600070205080204" pitchFamily="34" charset="-128"/>
            </a:endParaRPr>
          </a:p>
          <a:p>
            <a:pPr lvl="1" eaLnBrk="1" hangingPunct="1">
              <a:buFont typeface="Wingdings" panose="05000000000000000000" pitchFamily="2" charset="2"/>
              <a:buNone/>
            </a:pPr>
            <a:endParaRPr lang="en-US" altLang="it-IT" smtClean="0">
              <a:ea typeface="ＭＳ Ｐゴシック" panose="020B0600070205080204" pitchFamily="34" charset="-128"/>
            </a:endParaRPr>
          </a:p>
        </p:txBody>
      </p:sp>
    </p:spTree>
    <p:extLst>
      <p:ext uri="{BB962C8B-B14F-4D97-AF65-F5344CB8AC3E}">
        <p14:creationId xmlns:p14="http://schemas.microsoft.com/office/powerpoint/2010/main" val="16085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it-IT" smtClean="0">
                <a:ea typeface="ＭＳ Ｐゴシック" panose="020B0600070205080204" pitchFamily="34" charset="-128"/>
              </a:rPr>
              <a:t>Example Website</a:t>
            </a:r>
          </a:p>
        </p:txBody>
      </p:sp>
      <p:sp>
        <p:nvSpPr>
          <p:cNvPr id="2" name="Segnaposto contenuto 1"/>
          <p:cNvSpPr>
            <a:spLocks noGrp="1"/>
          </p:cNvSpPr>
          <p:nvPr>
            <p:ph idx="1"/>
          </p:nvPr>
        </p:nvSpPr>
        <p:spPr/>
        <p:txBody>
          <a:bodyPr/>
          <a:lstStyle/>
          <a:p>
            <a:endParaRPr lang="it-IT"/>
          </a:p>
        </p:txBody>
      </p:sp>
      <p:pic>
        <p:nvPicPr>
          <p:cNvPr id="3" name="Immagine 2"/>
          <p:cNvPicPr>
            <a:picLocks noChangeAspect="1"/>
          </p:cNvPicPr>
          <p:nvPr/>
        </p:nvPicPr>
        <p:blipFill>
          <a:blip r:embed="rId2"/>
          <a:stretch>
            <a:fillRect/>
          </a:stretch>
        </p:blipFill>
        <p:spPr>
          <a:xfrm>
            <a:off x="2223111" y="1575778"/>
            <a:ext cx="7810500" cy="4467225"/>
          </a:xfrm>
          <a:prstGeom prst="rect">
            <a:avLst/>
          </a:prstGeom>
        </p:spPr>
      </p:pic>
    </p:spTree>
    <p:extLst>
      <p:ext uri="{BB962C8B-B14F-4D97-AF65-F5344CB8AC3E}">
        <p14:creationId xmlns:p14="http://schemas.microsoft.com/office/powerpoint/2010/main" val="890752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9850"/>
            <a:ext cx="89916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35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325565" y="1495425"/>
            <a:ext cx="8115300" cy="4705350"/>
          </a:xfrm>
          <a:prstGeom prst="rect">
            <a:avLst/>
          </a:prstGeom>
        </p:spPr>
      </p:pic>
      <p:sp>
        <p:nvSpPr>
          <p:cNvPr id="24578" name="Title 1"/>
          <p:cNvSpPr>
            <a:spLocks noGrp="1"/>
          </p:cNvSpPr>
          <p:nvPr>
            <p:ph type="title"/>
          </p:nvPr>
        </p:nvSpPr>
        <p:spPr/>
        <p:txBody>
          <a:bodyPr/>
          <a:lstStyle/>
          <a:p>
            <a:pPr eaLnBrk="1" hangingPunct="1"/>
            <a:r>
              <a:rPr lang="en-US" altLang="it-IT" smtClean="0">
                <a:ea typeface="ＭＳ Ｐゴシック" panose="020B0600070205080204" pitchFamily="34" charset="-128"/>
              </a:rPr>
              <a:t>Example Website</a:t>
            </a:r>
          </a:p>
        </p:txBody>
      </p:sp>
      <p:sp>
        <p:nvSpPr>
          <p:cNvPr id="5" name="Right Arrow 4"/>
          <p:cNvSpPr/>
          <p:nvPr/>
        </p:nvSpPr>
        <p:spPr>
          <a:xfrm>
            <a:off x="3886200" y="3733800"/>
            <a:ext cx="533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sto MT" charset="0"/>
            </a:endParaRPr>
          </a:p>
        </p:txBody>
      </p:sp>
      <p:sp>
        <p:nvSpPr>
          <p:cNvPr id="24584" name="TextBox 6"/>
          <p:cNvSpPr txBox="1">
            <a:spLocks noChangeArrowheads="1"/>
          </p:cNvSpPr>
          <p:nvPr/>
        </p:nvSpPr>
        <p:spPr bwMode="auto">
          <a:xfrm>
            <a:off x="2590800" y="3973513"/>
            <a:ext cx="1056700" cy="369332"/>
          </a:xfrm>
          <a:prstGeom prst="rect">
            <a:avLst/>
          </a:prstGeom>
          <a:solidFill>
            <a:srgbClr val="C5D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solidFill>
                  <a:srgbClr val="FF0000"/>
                </a:solidFill>
                <a:latin typeface="Calisto MT" charset="0"/>
              </a:rPr>
              <a:t>cse7330</a:t>
            </a:r>
          </a:p>
        </p:txBody>
      </p:sp>
      <p:sp>
        <p:nvSpPr>
          <p:cNvPr id="8" name="Right Arrow 7"/>
          <p:cNvSpPr/>
          <p:nvPr/>
        </p:nvSpPr>
        <p:spPr>
          <a:xfrm>
            <a:off x="3886200" y="4038600"/>
            <a:ext cx="533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sto MT" charset="0"/>
            </a:endParaRPr>
          </a:p>
        </p:txBody>
      </p:sp>
      <p:sp>
        <p:nvSpPr>
          <p:cNvPr id="24588" name="TextBox 8"/>
          <p:cNvSpPr txBox="1">
            <a:spLocks noChangeArrowheads="1"/>
          </p:cNvSpPr>
          <p:nvPr/>
        </p:nvSpPr>
        <p:spPr bwMode="auto">
          <a:xfrm>
            <a:off x="2343150" y="6172200"/>
            <a:ext cx="786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latin typeface="Calisto MT" charset="0"/>
              </a:rPr>
              <a:t>SELECT * FROM `login` WHERE `user`=‘</a:t>
            </a:r>
            <a:r>
              <a:rPr lang="en-US" altLang="it-IT" sz="1800" u="sng">
                <a:solidFill>
                  <a:srgbClr val="FF0000"/>
                </a:solidFill>
                <a:latin typeface="Calisto MT" charset="0"/>
              </a:rPr>
              <a:t>timbo317</a:t>
            </a:r>
            <a:r>
              <a:rPr lang="en-US" altLang="it-IT" sz="1800">
                <a:latin typeface="Calisto MT" charset="0"/>
              </a:rPr>
              <a:t>’ AND `pass`=‘</a:t>
            </a:r>
            <a:r>
              <a:rPr lang="en-US" altLang="it-IT" sz="1800" u="sng">
                <a:solidFill>
                  <a:srgbClr val="FF0000"/>
                </a:solidFill>
                <a:latin typeface="Calisto MT" charset="0"/>
              </a:rPr>
              <a:t>cse7330</a:t>
            </a:r>
            <a:r>
              <a:rPr lang="en-US" altLang="it-IT" sz="1800">
                <a:latin typeface="Calisto MT" charset="0"/>
              </a:rPr>
              <a:t>’</a:t>
            </a:r>
          </a:p>
        </p:txBody>
      </p:sp>
    </p:spTree>
    <p:extLst>
      <p:ext uri="{BB962C8B-B14F-4D97-AF65-F5344CB8AC3E}">
        <p14:creationId xmlns:p14="http://schemas.microsoft.com/office/powerpoint/2010/main" val="88059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it-IT" smtClean="0">
                <a:ea typeface="ＭＳ Ｐゴシック" panose="020B0600070205080204" pitchFamily="34" charset="-128"/>
              </a:rPr>
              <a:t>Example Hack</a:t>
            </a:r>
          </a:p>
        </p:txBody>
      </p:sp>
      <p:pic>
        <p:nvPicPr>
          <p:cNvPr id="26627" name="Content Placeholder 3" descr="Picture 3.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3976" y="1524000"/>
            <a:ext cx="7693025" cy="4319588"/>
          </a:xfrm>
        </p:spPr>
      </p:pic>
      <p:sp>
        <p:nvSpPr>
          <p:cNvPr id="5" name="Right Arrow 4"/>
          <p:cNvSpPr/>
          <p:nvPr/>
        </p:nvSpPr>
        <p:spPr>
          <a:xfrm>
            <a:off x="4419600" y="3613666"/>
            <a:ext cx="533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sto MT" charset="0"/>
            </a:endParaRPr>
          </a:p>
        </p:txBody>
      </p:sp>
      <p:sp>
        <p:nvSpPr>
          <p:cNvPr id="6" name="TextBox 5"/>
          <p:cNvSpPr txBox="1"/>
          <p:nvPr/>
        </p:nvSpPr>
        <p:spPr>
          <a:xfrm>
            <a:off x="2819400" y="3429000"/>
            <a:ext cx="1246880" cy="369332"/>
          </a:xfrm>
          <a:prstGeom prst="rect">
            <a:avLst/>
          </a:prstGeom>
          <a:solidFill>
            <a:schemeClr val="accent1">
              <a:lumMod val="60000"/>
              <a:lumOff val="40000"/>
            </a:schemeClr>
          </a:solidFill>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solidFill>
                  <a:srgbClr val="FF0000"/>
                </a:solidFill>
                <a:latin typeface="Calisto MT" charset="0"/>
              </a:rPr>
              <a:t>’ OR ‘a’=‘a</a:t>
            </a:r>
          </a:p>
        </p:txBody>
      </p:sp>
      <p:sp>
        <p:nvSpPr>
          <p:cNvPr id="7" name="TextBox 6"/>
          <p:cNvSpPr txBox="1"/>
          <p:nvPr/>
        </p:nvSpPr>
        <p:spPr>
          <a:xfrm>
            <a:off x="2819400" y="3854450"/>
            <a:ext cx="1246880" cy="369332"/>
          </a:xfrm>
          <a:prstGeom prst="rect">
            <a:avLst/>
          </a:prstGeom>
          <a:solidFill>
            <a:schemeClr val="accent1">
              <a:lumMod val="60000"/>
              <a:lumOff val="40000"/>
            </a:schemeClr>
          </a:solidFill>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solidFill>
                  <a:srgbClr val="FF0000"/>
                </a:solidFill>
                <a:latin typeface="Calisto MT" charset="0"/>
              </a:rPr>
              <a:t>’ OR ‘a’=‘a</a:t>
            </a:r>
          </a:p>
        </p:txBody>
      </p:sp>
      <p:sp>
        <p:nvSpPr>
          <p:cNvPr id="8" name="Right Arrow 7"/>
          <p:cNvSpPr/>
          <p:nvPr/>
        </p:nvSpPr>
        <p:spPr>
          <a:xfrm>
            <a:off x="4419600" y="3918466"/>
            <a:ext cx="533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sto MT" charset="0"/>
            </a:endParaRPr>
          </a:p>
        </p:txBody>
      </p:sp>
      <p:sp>
        <p:nvSpPr>
          <p:cNvPr id="26636" name="TextBox 8"/>
          <p:cNvSpPr txBox="1">
            <a:spLocks noChangeArrowheads="1"/>
          </p:cNvSpPr>
          <p:nvPr/>
        </p:nvSpPr>
        <p:spPr bwMode="auto">
          <a:xfrm>
            <a:off x="2343150" y="5943601"/>
            <a:ext cx="786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latin typeface="Calisto MT" charset="0"/>
              </a:rPr>
              <a:t>SELECT * FROM `login` WHERE `user`=‘</a:t>
            </a:r>
            <a:r>
              <a:rPr lang="en-US" altLang="it-IT" sz="1800" u="sng">
                <a:solidFill>
                  <a:srgbClr val="FF0000"/>
                </a:solidFill>
                <a:latin typeface="Calisto MT" charset="0"/>
              </a:rPr>
              <a:t>’ OR ‘a’=‘a</a:t>
            </a:r>
            <a:r>
              <a:rPr lang="en-US" altLang="it-IT" sz="1800">
                <a:latin typeface="Calisto MT" charset="0"/>
              </a:rPr>
              <a:t>’ AND </a:t>
            </a:r>
            <a:br>
              <a:rPr lang="en-US" altLang="it-IT" sz="1800">
                <a:latin typeface="Calisto MT" charset="0"/>
              </a:rPr>
            </a:br>
            <a:r>
              <a:rPr lang="en-US" altLang="it-IT" sz="1800">
                <a:latin typeface="Calisto MT" charset="0"/>
              </a:rPr>
              <a:t>     `pass`=‘</a:t>
            </a:r>
            <a:r>
              <a:rPr lang="en-US" altLang="it-IT" sz="1800" u="sng">
                <a:solidFill>
                  <a:srgbClr val="FF0000"/>
                </a:solidFill>
                <a:latin typeface="Calisto MT" charset="0"/>
              </a:rPr>
              <a:t>’ OR ‘a’=‘a</a:t>
            </a:r>
            <a:r>
              <a:rPr lang="en-US" altLang="it-IT" sz="1800">
                <a:latin typeface="Calisto MT" charset="0"/>
              </a:rPr>
              <a:t>’</a:t>
            </a:r>
          </a:p>
        </p:txBody>
      </p:sp>
    </p:spTree>
    <p:extLst>
      <p:ext uri="{BB962C8B-B14F-4D97-AF65-F5344CB8AC3E}">
        <p14:creationId xmlns:p14="http://schemas.microsoft.com/office/powerpoint/2010/main" val="1433910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105CB2F-2536-FE1B-B6BB-59538412D6D7}"/>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Reminder</a:t>
            </a:r>
          </a:p>
        </p:txBody>
      </p:sp>
      <p:sp>
        <p:nvSpPr>
          <p:cNvPr id="3" name="Segnaposto contenuto 2">
            <a:extLst>
              <a:ext uri="{FF2B5EF4-FFF2-40B4-BE49-F238E27FC236}">
                <a16:creationId xmlns:a16="http://schemas.microsoft.com/office/drawing/2014/main" id="{8059F481-2F39-A4CA-AFEB-D2EF0F8D875A}"/>
              </a:ext>
            </a:extLst>
          </p:cNvPr>
          <p:cNvSpPr>
            <a:spLocks noGrp="1"/>
          </p:cNvSpPr>
          <p:nvPr>
            <p:ph idx="1"/>
          </p:nvPr>
        </p:nvSpPr>
        <p:spPr>
          <a:xfrm>
            <a:off x="4581727" y="649480"/>
            <a:ext cx="3025303" cy="5546047"/>
          </a:xfrm>
        </p:spPr>
        <p:txBody>
          <a:bodyPr anchor="ctr">
            <a:normAutofit lnSpcReduction="10000"/>
          </a:bodyPr>
          <a:lstStyle/>
          <a:p>
            <a:r>
              <a:rPr lang="it-IT" sz="1700" b="0" i="0" u="none" strike="noStrike">
                <a:effectLst/>
                <a:latin typeface="-apple-system"/>
              </a:rPr>
              <a:t>What is a session cookie? </a:t>
            </a:r>
          </a:p>
          <a:p>
            <a:r>
              <a:rPr lang="it-IT" sz="1700" b="0" i="0" u="none" strike="noStrike">
                <a:effectLst/>
                <a:latin typeface="-apple-system"/>
              </a:rPr>
              <a:t>The session cookie is basically a piece of code that a website stores on your computer as a way to recognize your browser in future. </a:t>
            </a:r>
          </a:p>
          <a:p>
            <a:r>
              <a:rPr lang="it-IT" sz="1700">
                <a:latin typeface="-apple-system"/>
              </a:rPr>
              <a:t>W</a:t>
            </a:r>
            <a:r>
              <a:rPr lang="it-IT" sz="1700" b="0" i="0" u="none" strike="noStrike">
                <a:effectLst/>
                <a:latin typeface="-apple-system"/>
              </a:rPr>
              <a:t>hen you log into a website and then close the browser (you don't log out), if you were to open your browser and go to that same site again, you would be automatically logged back in. </a:t>
            </a:r>
          </a:p>
          <a:p>
            <a:r>
              <a:rPr lang="it-IT" sz="1700" b="0" i="0" u="none" strike="noStrike">
                <a:effectLst/>
                <a:latin typeface="-apple-system"/>
              </a:rPr>
              <a:t>This is because the website recognized your browser through the session cookie it stored on your computer the first time you logged in.</a:t>
            </a:r>
            <a:r>
              <a:rPr lang="it-IT" sz="1700"/>
              <a:t/>
            </a:r>
            <a:br>
              <a:rPr lang="it-IT" sz="1700"/>
            </a:br>
            <a:r>
              <a:rPr lang="it-IT" sz="1700"/>
              <a:t/>
            </a:r>
            <a:br>
              <a:rPr lang="it-IT" sz="1700"/>
            </a:br>
            <a:endParaRPr lang="it-IT" sz="1700"/>
          </a:p>
        </p:txBody>
      </p:sp>
      <p:pic>
        <p:nvPicPr>
          <p:cNvPr id="5" name="Picture 4" descr="Blue digital binary data on a screen">
            <a:extLst>
              <a:ext uri="{FF2B5EF4-FFF2-40B4-BE49-F238E27FC236}">
                <a16:creationId xmlns:a16="http://schemas.microsoft.com/office/drawing/2014/main" id="{C3342CD9-41FC-480E-2B35-31345012606B}"/>
              </a:ext>
            </a:extLst>
          </p:cNvPr>
          <p:cNvPicPr>
            <a:picLocks noChangeAspect="1"/>
          </p:cNvPicPr>
          <p:nvPr/>
        </p:nvPicPr>
        <p:blipFill rotWithShape="1">
          <a:blip r:embed="rId2"/>
          <a:srcRect l="38020" r="28495"/>
          <a:stretch/>
        </p:blipFill>
        <p:spPr>
          <a:xfrm>
            <a:off x="8109502" y="10"/>
            <a:ext cx="4082498" cy="6857990"/>
          </a:xfrm>
          <a:prstGeom prst="rect">
            <a:avLst/>
          </a:prstGeom>
        </p:spPr>
      </p:pic>
    </p:spTree>
    <p:extLst>
      <p:ext uri="{BB962C8B-B14F-4D97-AF65-F5344CB8AC3E}">
        <p14:creationId xmlns:p14="http://schemas.microsoft.com/office/powerpoint/2010/main" val="55185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it-IT" smtClean="0">
                <a:ea typeface="ＭＳ Ｐゴシック" panose="020B0600070205080204" pitchFamily="34" charset="-128"/>
              </a:rPr>
              <a:t>It Gets Worse!</a:t>
            </a:r>
          </a:p>
        </p:txBody>
      </p:sp>
      <p:pic>
        <p:nvPicPr>
          <p:cNvPr id="27651" name="Content Placeholder 3" descr="Picture 3.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3976" y="1524000"/>
            <a:ext cx="7693025" cy="4319588"/>
          </a:xfrm>
        </p:spPr>
      </p:pic>
      <p:sp>
        <p:nvSpPr>
          <p:cNvPr id="5" name="Right Arrow 4"/>
          <p:cNvSpPr/>
          <p:nvPr/>
        </p:nvSpPr>
        <p:spPr>
          <a:xfrm>
            <a:off x="4419600" y="2927866"/>
            <a:ext cx="533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sto MT" charset="0"/>
            </a:endParaRPr>
          </a:p>
        </p:txBody>
      </p:sp>
      <p:sp>
        <p:nvSpPr>
          <p:cNvPr id="6" name="TextBox 5"/>
          <p:cNvSpPr txBox="1"/>
          <p:nvPr/>
        </p:nvSpPr>
        <p:spPr>
          <a:xfrm>
            <a:off x="2819400" y="2743200"/>
            <a:ext cx="2838450" cy="369888"/>
          </a:xfrm>
          <a:prstGeom prst="rect">
            <a:avLst/>
          </a:prstGeom>
          <a:solidFill>
            <a:schemeClr val="accent1">
              <a:lumMod val="60000"/>
              <a:lumOff val="40000"/>
            </a:schemeClr>
          </a:solidFill>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solidFill>
                  <a:srgbClr val="FF0000"/>
                </a:solidFill>
                <a:latin typeface="Calisto MT" charset="0"/>
              </a:rPr>
              <a:t>’; DROP TABLE `login`; -- </a:t>
            </a:r>
          </a:p>
        </p:txBody>
      </p:sp>
      <p:sp>
        <p:nvSpPr>
          <p:cNvPr id="8" name="Right Arrow 7"/>
          <p:cNvSpPr/>
          <p:nvPr/>
        </p:nvSpPr>
        <p:spPr>
          <a:xfrm rot="1945943">
            <a:off x="4439301" y="3325159"/>
            <a:ext cx="5334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sto MT" charset="0"/>
            </a:endParaRPr>
          </a:p>
        </p:txBody>
      </p:sp>
      <p:sp>
        <p:nvSpPr>
          <p:cNvPr id="9" name="TextBox 8"/>
          <p:cNvSpPr txBox="1"/>
          <p:nvPr/>
        </p:nvSpPr>
        <p:spPr>
          <a:xfrm>
            <a:off x="2343150" y="5943601"/>
            <a:ext cx="7867650" cy="646113"/>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a:latin typeface="Calisto MT" charset="0"/>
              </a:rPr>
              <a:t>SELECT * FROM `login` WHERE `user`=‘</a:t>
            </a:r>
            <a:r>
              <a:rPr lang="en-US" altLang="it-IT" sz="1800" u="sng">
                <a:solidFill>
                  <a:srgbClr val="FF0000"/>
                </a:solidFill>
                <a:latin typeface="Calisto MT" charset="0"/>
              </a:rPr>
              <a:t>’; DROP TABLE `login`; </a:t>
            </a:r>
            <a:r>
              <a:rPr lang="en-US" altLang="it-IT" sz="1800" u="sng">
                <a:solidFill>
                  <a:srgbClr val="553876"/>
                </a:solidFill>
                <a:latin typeface="Calisto MT" charset="0"/>
              </a:rPr>
              <a:t>--</a:t>
            </a:r>
            <a:r>
              <a:rPr lang="en-US" altLang="it-IT" sz="1800">
                <a:solidFill>
                  <a:srgbClr val="553876"/>
                </a:solidFill>
                <a:latin typeface="Calisto MT" charset="0"/>
              </a:rPr>
              <a:t>’ AND </a:t>
            </a:r>
            <a:br>
              <a:rPr lang="en-US" altLang="it-IT" sz="1800">
                <a:solidFill>
                  <a:srgbClr val="553876"/>
                </a:solidFill>
                <a:latin typeface="Calisto MT" charset="0"/>
              </a:rPr>
            </a:br>
            <a:r>
              <a:rPr lang="en-US" altLang="it-IT" sz="1800">
                <a:solidFill>
                  <a:srgbClr val="553876"/>
                </a:solidFill>
                <a:latin typeface="Calisto MT" charset="0"/>
              </a:rPr>
              <a:t>     `pass`=‘’</a:t>
            </a:r>
          </a:p>
        </p:txBody>
      </p:sp>
    </p:spTree>
    <p:extLst>
      <p:ext uri="{BB962C8B-B14F-4D97-AF65-F5344CB8AC3E}">
        <p14:creationId xmlns:p14="http://schemas.microsoft.com/office/powerpoint/2010/main" val="3365873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it-IT" smtClean="0">
                <a:ea typeface="ＭＳ Ｐゴシック" panose="020B0600070205080204" pitchFamily="34" charset="-128"/>
              </a:rPr>
              <a:t>All Queries are Possible</a:t>
            </a:r>
          </a:p>
        </p:txBody>
      </p:sp>
      <p:sp>
        <p:nvSpPr>
          <p:cNvPr id="4" name="TextBox 3"/>
          <p:cNvSpPr txBox="1"/>
          <p:nvPr/>
        </p:nvSpPr>
        <p:spPr>
          <a:xfrm>
            <a:off x="1905000" y="1801813"/>
            <a:ext cx="8458200" cy="120015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a:latin typeface="Calisto MT" charset="0"/>
              </a:rPr>
              <a:t>SELECT * FROM `login` WHERE `user`=‘</a:t>
            </a:r>
            <a:r>
              <a:rPr lang="en-US" altLang="it-IT">
                <a:solidFill>
                  <a:srgbClr val="FF0000"/>
                </a:solidFill>
                <a:latin typeface="Calisto MT" charset="0"/>
              </a:rPr>
              <a:t>’; INSERT INTO `login` ('user','pass') VALUES ('haxor','whatever');</a:t>
            </a:r>
            <a:r>
              <a:rPr lang="en-US" altLang="it-IT">
                <a:solidFill>
                  <a:srgbClr val="553876"/>
                </a:solidFill>
                <a:latin typeface="Calisto MT" charset="0"/>
              </a:rPr>
              <a:t>--’ AND `pass`=‘’</a:t>
            </a:r>
          </a:p>
        </p:txBody>
      </p:sp>
      <p:sp>
        <p:nvSpPr>
          <p:cNvPr id="6" name="TextBox 5"/>
          <p:cNvSpPr txBox="1"/>
          <p:nvPr/>
        </p:nvSpPr>
        <p:spPr>
          <a:xfrm>
            <a:off x="1924050" y="3544888"/>
            <a:ext cx="8458200" cy="120015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a:latin typeface="Calisto MT" charset="0"/>
              </a:rPr>
              <a:t>SELECT * FROM `login` WHERE `user`=‘</a:t>
            </a:r>
            <a:r>
              <a:rPr lang="en-US" altLang="it-IT">
                <a:solidFill>
                  <a:srgbClr val="FF0000"/>
                </a:solidFill>
                <a:latin typeface="Calisto MT" charset="0"/>
              </a:rPr>
              <a:t>’; UPDATE `login` SET `pass`=‘pass123’ WHERE `user`=‘timbo317’;</a:t>
            </a:r>
            <a:r>
              <a:rPr lang="en-US" altLang="it-IT">
                <a:solidFill>
                  <a:srgbClr val="553876"/>
                </a:solidFill>
                <a:latin typeface="Calisto MT" charset="0"/>
              </a:rPr>
              <a:t>--’ AND `pass`=‘’</a:t>
            </a:r>
          </a:p>
        </p:txBody>
      </p:sp>
    </p:spTree>
    <p:extLst>
      <p:ext uri="{BB962C8B-B14F-4D97-AF65-F5344CB8AC3E}">
        <p14:creationId xmlns:p14="http://schemas.microsoft.com/office/powerpoint/2010/main" val="2585427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it-IT" smtClean="0">
                <a:ea typeface="ＭＳ Ｐゴシック" panose="020B0600070205080204" pitchFamily="34" charset="-128"/>
              </a:rPr>
              <a:t>Prevention</a:t>
            </a:r>
          </a:p>
        </p:txBody>
      </p:sp>
      <p:sp>
        <p:nvSpPr>
          <p:cNvPr id="30723" name="Content Placeholder 2"/>
          <p:cNvSpPr>
            <a:spLocks noGrp="1"/>
          </p:cNvSpPr>
          <p:nvPr>
            <p:ph idx="1"/>
          </p:nvPr>
        </p:nvSpPr>
        <p:spPr/>
        <p:txBody>
          <a:bodyPr/>
          <a:lstStyle/>
          <a:p>
            <a:pPr eaLnBrk="1" hangingPunct="1"/>
            <a:r>
              <a:rPr lang="en-US" altLang="it-IT" smtClean="0">
                <a:ea typeface="ＭＳ Ｐゴシック" panose="020B0600070205080204" pitchFamily="34" charset="-128"/>
              </a:rPr>
              <a:t>Logic to allow only numbers / letters in username and password.</a:t>
            </a:r>
          </a:p>
          <a:p>
            <a:pPr eaLnBrk="1" hangingPunct="1"/>
            <a:r>
              <a:rPr lang="en-US" altLang="it-IT" smtClean="0">
                <a:ea typeface="ＭＳ Ｐゴシック" panose="020B0600070205080204" pitchFamily="34" charset="-128"/>
              </a:rPr>
              <a:t>How should you enforce the constraint? </a:t>
            </a:r>
            <a:br>
              <a:rPr lang="en-US" altLang="it-IT" smtClean="0">
                <a:ea typeface="ＭＳ Ｐゴシック" panose="020B0600070205080204" pitchFamily="34" charset="-128"/>
              </a:rPr>
            </a:br>
            <a:r>
              <a:rPr lang="en-US" altLang="it-IT" smtClean="0">
                <a:ea typeface="ＭＳ Ｐゴシック" panose="020B0600070205080204" pitchFamily="34" charset="-128"/>
              </a:rPr>
              <a:t>    SERVER SIDE.</a:t>
            </a:r>
          </a:p>
          <a:p>
            <a:pPr eaLnBrk="1" hangingPunct="1"/>
            <a:r>
              <a:rPr lang="en-US" altLang="it-IT" smtClean="0">
                <a:ea typeface="ＭＳ Ｐゴシック" panose="020B0600070205080204" pitchFamily="34" charset="-128"/>
              </a:rPr>
              <a:t>‘ESCAPE’ bad characters. </a:t>
            </a:r>
            <a:br>
              <a:rPr lang="en-US" altLang="it-IT" smtClean="0">
                <a:ea typeface="ＭＳ Ｐゴシック" panose="020B0600070205080204" pitchFamily="34" charset="-128"/>
              </a:rPr>
            </a:br>
            <a:r>
              <a:rPr lang="en-US" altLang="it-IT" smtClean="0">
                <a:ea typeface="ＭＳ Ｐゴシック" panose="020B0600070205080204" pitchFamily="34" charset="-128"/>
              </a:rPr>
              <a:t>    ’ becomes \’</a:t>
            </a:r>
          </a:p>
          <a:p>
            <a:pPr eaLnBrk="1" hangingPunct="1"/>
            <a:r>
              <a:rPr lang="en-US" altLang="it-IT" smtClean="0">
                <a:ea typeface="ＭＳ Ｐゴシック" panose="020B0600070205080204" pitchFamily="34" charset="-128"/>
              </a:rPr>
              <a:t>READ ONLY database access.</a:t>
            </a:r>
          </a:p>
          <a:p>
            <a:pPr eaLnBrk="1" hangingPunct="1"/>
            <a:r>
              <a:rPr lang="en-US" altLang="it-IT" smtClean="0">
                <a:ea typeface="ＭＳ Ｐゴシック" panose="020B0600070205080204" pitchFamily="34" charset="-128"/>
              </a:rPr>
              <a:t>Remember this is NOT just for login areas!</a:t>
            </a:r>
            <a:br>
              <a:rPr lang="en-US" altLang="it-IT" smtClean="0">
                <a:ea typeface="ＭＳ Ｐゴシック" panose="020B0600070205080204" pitchFamily="34" charset="-128"/>
              </a:rPr>
            </a:br>
            <a:r>
              <a:rPr lang="en-US" altLang="it-IT" smtClean="0">
                <a:ea typeface="ＭＳ Ｐゴシック" panose="020B0600070205080204" pitchFamily="34" charset="-128"/>
              </a:rPr>
              <a:t>NOT just for websites!!</a:t>
            </a:r>
          </a:p>
        </p:txBody>
      </p:sp>
    </p:spTree>
    <p:extLst>
      <p:ext uri="{BB962C8B-B14F-4D97-AF65-F5344CB8AC3E}">
        <p14:creationId xmlns:p14="http://schemas.microsoft.com/office/powerpoint/2010/main" val="268505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it-IT" dirty="0" smtClean="0">
                <a:ea typeface="ＭＳ Ｐゴシック" panose="020B0600070205080204" pitchFamily="34" charset="-128"/>
              </a:rPr>
              <a:t>Reading</a:t>
            </a:r>
            <a:endParaRPr lang="en-US" altLang="it-IT" dirty="0" smtClean="0">
              <a:ea typeface="ＭＳ Ｐゴシック" panose="020B0600070205080204" pitchFamily="34" charset="-128"/>
            </a:endParaRPr>
          </a:p>
        </p:txBody>
      </p:sp>
      <p:sp>
        <p:nvSpPr>
          <p:cNvPr id="3" name="Content Placeholder 2"/>
          <p:cNvSpPr>
            <a:spLocks noGrp="1"/>
          </p:cNvSpPr>
          <p:nvPr>
            <p:ph idx="1"/>
          </p:nvPr>
        </p:nvSpPr>
        <p:spPr/>
        <p:txBody>
          <a:bodyPr>
            <a:normAutofit/>
          </a:bodyPr>
          <a:lstStyle/>
          <a:p>
            <a:pPr eaLnBrk="1" hangingPunct="1">
              <a:lnSpc>
                <a:spcPct val="80000"/>
              </a:lnSpc>
            </a:pPr>
            <a:r>
              <a:rPr lang="en-US" altLang="it-IT" sz="1500">
                <a:ea typeface="ＭＳ Ｐゴシック" panose="020B0600070205080204" pitchFamily="34" charset="-128"/>
              </a:rPr>
              <a:t>(SQL Injection Walkthrough)(SQL Injection)(SQL Injection)</a:t>
            </a:r>
          </a:p>
          <a:p>
            <a:pPr eaLnBrk="1" hangingPunct="1">
              <a:lnSpc>
                <a:spcPct val="80000"/>
              </a:lnSpc>
            </a:pPr>
            <a:r>
              <a:rPr lang="en-US" altLang="it-IT" sz="1500">
                <a:ea typeface="ＭＳ Ｐゴシック" panose="020B0600070205080204" pitchFamily="34" charset="-128"/>
              </a:rPr>
              <a:t>Friedl, S. (2009, 10 26). </a:t>
            </a:r>
            <a:r>
              <a:rPr lang="en-US" altLang="it-IT" sz="1500" i="1">
                <a:ea typeface="ＭＳ Ｐゴシック" panose="020B0600070205080204" pitchFamily="34" charset="-128"/>
              </a:rPr>
              <a:t>SQL Injection Attacks by Example</a:t>
            </a:r>
            <a:r>
              <a:rPr lang="en-US" altLang="it-IT" sz="1500">
                <a:ea typeface="ＭＳ Ｐゴシック" panose="020B0600070205080204" pitchFamily="34" charset="-128"/>
              </a:rPr>
              <a:t>. Retrieved from Steve Friedl's Unixwiz.net Tech Tips: http://unixwiz.net/techtips/sql-injection.html</a:t>
            </a:r>
          </a:p>
          <a:p>
            <a:pPr eaLnBrk="1" hangingPunct="1">
              <a:lnSpc>
                <a:spcPct val="80000"/>
              </a:lnSpc>
            </a:pPr>
            <a:r>
              <a:rPr lang="en-US" altLang="it-IT" sz="1500" i="1">
                <a:ea typeface="ＭＳ Ｐゴシック" panose="020B0600070205080204" pitchFamily="34" charset="-128"/>
              </a:rPr>
              <a:t>IBM Informix Guide to SQL: Syntax</a:t>
            </a:r>
            <a:r>
              <a:rPr lang="en-US" altLang="it-IT" sz="1500">
                <a:ea typeface="ＭＳ Ｐゴシック" panose="020B0600070205080204" pitchFamily="34" charset="-128"/>
              </a:rPr>
              <a:t>. (n.d.). Retrieved 10 26, 2009, from IBM.COM: http://publib.boulder.ibm.com/infocenter/idshelp/v10/index.jsp?topic=/com.ibm.sqls.doc/sqls36.htm</a:t>
            </a:r>
          </a:p>
          <a:p>
            <a:pPr eaLnBrk="1" hangingPunct="1">
              <a:lnSpc>
                <a:spcPct val="80000"/>
              </a:lnSpc>
            </a:pPr>
            <a:r>
              <a:rPr lang="en-US" altLang="it-IT" sz="1500" i="1">
                <a:ea typeface="ＭＳ Ｐゴシック" panose="020B0600070205080204" pitchFamily="34" charset="-128"/>
              </a:rPr>
              <a:t>SQL Injection</a:t>
            </a:r>
            <a:r>
              <a:rPr lang="en-US" altLang="it-IT" sz="1500">
                <a:ea typeface="ＭＳ Ｐゴシック" panose="020B0600070205080204" pitchFamily="34" charset="-128"/>
              </a:rPr>
              <a:t>. (n.d.). Retrieved 10 26, 2009, from SQL Server 2008 Books Online: http://msdn.microsoft.com/en-us/library/ms161953.aspx</a:t>
            </a:r>
          </a:p>
          <a:p>
            <a:pPr eaLnBrk="1" hangingPunct="1">
              <a:lnSpc>
                <a:spcPct val="80000"/>
              </a:lnSpc>
            </a:pPr>
            <a:r>
              <a:rPr lang="en-US" altLang="it-IT" sz="1500" i="1">
                <a:ea typeface="ＭＳ Ｐゴシック" panose="020B0600070205080204" pitchFamily="34" charset="-128"/>
              </a:rPr>
              <a:t>SQL Injection</a:t>
            </a:r>
            <a:r>
              <a:rPr lang="en-US" altLang="it-IT" sz="1500">
                <a:ea typeface="ＭＳ Ｐゴシック" panose="020B0600070205080204" pitchFamily="34" charset="-128"/>
              </a:rPr>
              <a:t>. (n.d.). Retrieved 10 26, 2009, from php.net: http://php.net/manual/en/security.database.sql-injection.php</a:t>
            </a:r>
          </a:p>
          <a:p>
            <a:pPr eaLnBrk="1" hangingPunct="1">
              <a:lnSpc>
                <a:spcPct val="80000"/>
              </a:lnSpc>
            </a:pPr>
            <a:r>
              <a:rPr lang="en-US" altLang="it-IT" sz="1500" i="1">
                <a:ea typeface="ＭＳ Ｐゴシック" panose="020B0600070205080204" pitchFamily="34" charset="-128"/>
              </a:rPr>
              <a:t>SQL Injection Walkthrough</a:t>
            </a:r>
            <a:r>
              <a:rPr lang="en-US" altLang="it-IT" sz="1500">
                <a:ea typeface="ＭＳ Ｐゴシック" panose="020B0600070205080204" pitchFamily="34" charset="-128"/>
              </a:rPr>
              <a:t>. (n.d.). Retrieved 10 26, 2009, from Securiteam: http://www.securiteam.com/securityreviews/5DP0N1P76E.html</a:t>
            </a:r>
          </a:p>
          <a:p>
            <a:pPr eaLnBrk="1" hangingPunct="1">
              <a:lnSpc>
                <a:spcPct val="80000"/>
              </a:lnSpc>
            </a:pPr>
            <a:endParaRPr lang="en-US" altLang="it-IT" sz="1500">
              <a:ea typeface="ＭＳ Ｐゴシック" panose="020B0600070205080204" pitchFamily="34" charset="-128"/>
            </a:endParaRPr>
          </a:p>
        </p:txBody>
      </p:sp>
    </p:spTree>
    <p:extLst>
      <p:ext uri="{BB962C8B-B14F-4D97-AF65-F5344CB8AC3E}">
        <p14:creationId xmlns:p14="http://schemas.microsoft.com/office/powerpoint/2010/main" val="275510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10AB7B-FD9F-5D88-7B3D-383FD2B3411C}"/>
              </a:ext>
            </a:extLst>
          </p:cNvPr>
          <p:cNvSpPr>
            <a:spLocks noGrp="1"/>
          </p:cNvSpPr>
          <p:nvPr>
            <p:ph type="title"/>
          </p:nvPr>
        </p:nvSpPr>
        <p:spPr/>
        <p:txBody>
          <a:bodyPr>
            <a:normAutofit/>
          </a:bodyPr>
          <a:lstStyle/>
          <a:p>
            <a:r>
              <a:rPr lang="it-IT" dirty="0" err="1"/>
              <a:t>Analyzing</a:t>
            </a:r>
            <a:r>
              <a:rPr lang="it-IT" dirty="0"/>
              <a:t> Web Apps with </a:t>
            </a:r>
            <a:r>
              <a:rPr lang="it-IT" dirty="0" err="1"/>
              <a:t>DevTools</a:t>
            </a:r>
            <a:endParaRPr lang="it-IT" dirty="0"/>
          </a:p>
        </p:txBody>
      </p:sp>
      <p:sp>
        <p:nvSpPr>
          <p:cNvPr id="3" name="Segnaposto contenuto 2">
            <a:extLst>
              <a:ext uri="{FF2B5EF4-FFF2-40B4-BE49-F238E27FC236}">
                <a16:creationId xmlns:a16="http://schemas.microsoft.com/office/drawing/2014/main" id="{D0324DFE-B0B0-2DAD-4FFA-3008E3DCE320}"/>
              </a:ext>
            </a:extLst>
          </p:cNvPr>
          <p:cNvSpPr>
            <a:spLocks noGrp="1"/>
          </p:cNvSpPr>
          <p:nvPr>
            <p:ph idx="1"/>
          </p:nvPr>
        </p:nvSpPr>
        <p:spPr>
          <a:xfrm>
            <a:off x="838200" y="1825625"/>
            <a:ext cx="2686878" cy="4351338"/>
          </a:xfrm>
        </p:spPr>
        <p:txBody>
          <a:bodyPr/>
          <a:lstStyle/>
          <a:p>
            <a:r>
              <a:rPr lang="it-IT" dirty="0"/>
              <a:t>Use the Dev support of </a:t>
            </a:r>
            <a:r>
              <a:rPr lang="it-IT" dirty="0" err="1"/>
              <a:t>your</a:t>
            </a:r>
            <a:r>
              <a:rPr lang="it-IT" dirty="0"/>
              <a:t> browser</a:t>
            </a:r>
          </a:p>
          <a:p>
            <a:r>
              <a:rPr lang="it-IT" dirty="0"/>
              <a:t>Chrome/Safari </a:t>
            </a:r>
            <a:r>
              <a:rPr lang="it-IT" dirty="0" err="1"/>
              <a:t>preferred</a:t>
            </a:r>
            <a:endParaRPr lang="it-IT" dirty="0"/>
          </a:p>
          <a:p>
            <a:endParaRPr lang="it-IT" dirty="0"/>
          </a:p>
        </p:txBody>
      </p:sp>
      <p:pic>
        <p:nvPicPr>
          <p:cNvPr id="4" name="Immagine 3">
            <a:extLst>
              <a:ext uri="{FF2B5EF4-FFF2-40B4-BE49-F238E27FC236}">
                <a16:creationId xmlns:a16="http://schemas.microsoft.com/office/drawing/2014/main" id="{6F9BE2F0-8A29-593B-746F-F6E55865A141}"/>
              </a:ext>
            </a:extLst>
          </p:cNvPr>
          <p:cNvPicPr>
            <a:picLocks noChangeAspect="1"/>
          </p:cNvPicPr>
          <p:nvPr/>
        </p:nvPicPr>
        <p:blipFill>
          <a:blip r:embed="rId2"/>
          <a:stretch>
            <a:fillRect/>
          </a:stretch>
        </p:blipFill>
        <p:spPr>
          <a:xfrm>
            <a:off x="3904331" y="1825625"/>
            <a:ext cx="7772400" cy="4098929"/>
          </a:xfrm>
          <a:prstGeom prst="rect">
            <a:avLst/>
          </a:prstGeom>
        </p:spPr>
      </p:pic>
    </p:spTree>
    <p:extLst>
      <p:ext uri="{BB962C8B-B14F-4D97-AF65-F5344CB8AC3E}">
        <p14:creationId xmlns:p14="http://schemas.microsoft.com/office/powerpoint/2010/main" val="138378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91A1F014-35D1-DAA0-A944-A191711149A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At a glance</a:t>
            </a:r>
          </a:p>
        </p:txBody>
      </p:sp>
      <p:pic>
        <p:nvPicPr>
          <p:cNvPr id="4" name="Segnaposto contenuto 3">
            <a:extLst>
              <a:ext uri="{FF2B5EF4-FFF2-40B4-BE49-F238E27FC236}">
                <a16:creationId xmlns:a16="http://schemas.microsoft.com/office/drawing/2014/main" id="{F4A52AAA-D1D8-69B6-60B5-62C7E4FE4FB4}"/>
              </a:ext>
            </a:extLst>
          </p:cNvPr>
          <p:cNvPicPr>
            <a:picLocks noGrp="1" noChangeAspect="1"/>
          </p:cNvPicPr>
          <p:nvPr>
            <p:ph idx="1"/>
          </p:nvPr>
        </p:nvPicPr>
        <p:blipFill>
          <a:blip r:embed="rId2"/>
          <a:stretch>
            <a:fillRect/>
          </a:stretch>
        </p:blipFill>
        <p:spPr>
          <a:xfrm>
            <a:off x="5647472" y="-20909"/>
            <a:ext cx="4931383" cy="4873418"/>
          </a:xfrm>
          <a:prstGeom prst="rect">
            <a:avLst/>
          </a:prstGeom>
        </p:spPr>
      </p:pic>
      <p:pic>
        <p:nvPicPr>
          <p:cNvPr id="5" name="Immagine 4">
            <a:extLst>
              <a:ext uri="{FF2B5EF4-FFF2-40B4-BE49-F238E27FC236}">
                <a16:creationId xmlns:a16="http://schemas.microsoft.com/office/drawing/2014/main" id="{C7E7D8DB-D314-4510-CC01-396913150285}"/>
              </a:ext>
            </a:extLst>
          </p:cNvPr>
          <p:cNvPicPr>
            <a:picLocks noChangeAspect="1"/>
          </p:cNvPicPr>
          <p:nvPr/>
        </p:nvPicPr>
        <p:blipFill>
          <a:blip r:embed="rId3"/>
          <a:stretch>
            <a:fillRect/>
          </a:stretch>
        </p:blipFill>
        <p:spPr>
          <a:xfrm>
            <a:off x="5702228" y="4540521"/>
            <a:ext cx="4931384" cy="2317051"/>
          </a:xfrm>
          <a:prstGeom prst="rect">
            <a:avLst/>
          </a:prstGeom>
        </p:spPr>
      </p:pic>
      <p:sp>
        <p:nvSpPr>
          <p:cNvPr id="7" name="Cornice 6">
            <a:extLst>
              <a:ext uri="{FF2B5EF4-FFF2-40B4-BE49-F238E27FC236}">
                <a16:creationId xmlns:a16="http://schemas.microsoft.com/office/drawing/2014/main" id="{9ED9E07D-B599-98E6-0333-6006196E2C74}"/>
              </a:ext>
            </a:extLst>
          </p:cNvPr>
          <p:cNvSpPr/>
          <p:nvPr/>
        </p:nvSpPr>
        <p:spPr>
          <a:xfrm>
            <a:off x="5702228" y="5747657"/>
            <a:ext cx="4778203" cy="94454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890531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9C41B16-AEAC-E441-6F6E-7F11C3F14C55}"/>
              </a:ext>
            </a:extLst>
          </p:cNvPr>
          <p:cNvSpPr>
            <a:spLocks noGrp="1"/>
          </p:cNvSpPr>
          <p:nvPr>
            <p:ph type="title"/>
          </p:nvPr>
        </p:nvSpPr>
        <p:spPr>
          <a:xfrm>
            <a:off x="630936" y="639520"/>
            <a:ext cx="3429000" cy="1719072"/>
          </a:xfrm>
        </p:spPr>
        <p:txBody>
          <a:bodyPr anchor="b">
            <a:normAutofit/>
          </a:bodyPr>
          <a:lstStyle/>
          <a:p>
            <a:r>
              <a:rPr lang="it-IT" sz="5400" dirty="0"/>
              <a:t>Network panel</a:t>
            </a:r>
          </a:p>
        </p:txBody>
      </p:sp>
      <p:sp>
        <p:nvSpPr>
          <p:cNvPr id="1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71511A4-A7FE-D050-828E-13DEC393CACC}"/>
              </a:ext>
            </a:extLst>
          </p:cNvPr>
          <p:cNvSpPr>
            <a:spLocks noGrp="1"/>
          </p:cNvSpPr>
          <p:nvPr>
            <p:ph idx="1"/>
          </p:nvPr>
        </p:nvSpPr>
        <p:spPr>
          <a:xfrm>
            <a:off x="630936" y="2807208"/>
            <a:ext cx="3429000" cy="3410712"/>
          </a:xfrm>
        </p:spPr>
        <p:txBody>
          <a:bodyPr anchor="t">
            <a:normAutofit/>
          </a:bodyPr>
          <a:lstStyle/>
          <a:p>
            <a:r>
              <a:rPr lang="it-IT" sz="2200"/>
              <a:t>Using the Network panel, you can drill down into each request to see the request method that was used, the response status code, the headers, and the response body. To do this, click the name of the URL of interest once under the Name column.</a:t>
            </a:r>
          </a:p>
        </p:txBody>
      </p:sp>
      <p:pic>
        <p:nvPicPr>
          <p:cNvPr id="4" name="Immagine 3">
            <a:extLst>
              <a:ext uri="{FF2B5EF4-FFF2-40B4-BE49-F238E27FC236}">
                <a16:creationId xmlns:a16="http://schemas.microsoft.com/office/drawing/2014/main" id="{6E22D749-A272-E593-B002-1C3FFA47321A}"/>
              </a:ext>
            </a:extLst>
          </p:cNvPr>
          <p:cNvPicPr>
            <a:picLocks noChangeAspect="1"/>
          </p:cNvPicPr>
          <p:nvPr/>
        </p:nvPicPr>
        <p:blipFill>
          <a:blip r:embed="rId2"/>
          <a:stretch>
            <a:fillRect/>
          </a:stretch>
        </p:blipFill>
        <p:spPr>
          <a:xfrm>
            <a:off x="4654296" y="2453850"/>
            <a:ext cx="6903720" cy="1950300"/>
          </a:xfrm>
          <a:prstGeom prst="rect">
            <a:avLst/>
          </a:prstGeom>
        </p:spPr>
      </p:pic>
    </p:spTree>
    <p:extLst>
      <p:ext uri="{BB962C8B-B14F-4D97-AF65-F5344CB8AC3E}">
        <p14:creationId xmlns:p14="http://schemas.microsoft.com/office/powerpoint/2010/main" val="296830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D45F69-C070-3299-8B35-22CAE152EE51}"/>
              </a:ext>
            </a:extLst>
          </p:cNvPr>
          <p:cNvSpPr>
            <a:spLocks noGrp="1"/>
          </p:cNvSpPr>
          <p:nvPr>
            <p:ph type="title"/>
          </p:nvPr>
        </p:nvSpPr>
        <p:spPr>
          <a:xfrm>
            <a:off x="630936" y="502920"/>
            <a:ext cx="3419856" cy="1463040"/>
          </a:xfrm>
        </p:spPr>
        <p:txBody>
          <a:bodyPr anchor="ctr">
            <a:normAutofit/>
          </a:bodyPr>
          <a:lstStyle/>
          <a:p>
            <a:r>
              <a:rPr lang="it-IT" sz="4800" dirty="0"/>
              <a:t>Sources panel</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a:extLst>
              <a:ext uri="{FF2B5EF4-FFF2-40B4-BE49-F238E27FC236}">
                <a16:creationId xmlns:a16="http://schemas.microsoft.com/office/drawing/2014/main" id="{15F01BEB-377A-AEC2-9B8A-50D64CCA3710}"/>
              </a:ext>
            </a:extLst>
          </p:cNvPr>
          <p:cNvSpPr>
            <a:spLocks noGrp="1"/>
          </p:cNvSpPr>
          <p:nvPr>
            <p:ph idx="1"/>
          </p:nvPr>
        </p:nvSpPr>
        <p:spPr>
          <a:xfrm>
            <a:off x="4654295" y="502920"/>
            <a:ext cx="6894576" cy="1463040"/>
          </a:xfrm>
        </p:spPr>
        <p:txBody>
          <a:bodyPr anchor="ctr">
            <a:normAutofit/>
          </a:bodyPr>
          <a:lstStyle/>
          <a:p>
            <a:r>
              <a:rPr lang="it-IT" sz="1700"/>
              <a:t>you can use the Sources panel to inspect the source files being used in the app. In capture-the-flag (CTF) events (and occasionally in reality) you may find API keys or other hardcoded secrets here. </a:t>
            </a:r>
          </a:p>
          <a:p>
            <a:r>
              <a:rPr lang="it-IT" sz="1700"/>
              <a:t>The Sources panel comes equipped with strong search functionality that will help you easily discover the inner workings of the application.</a:t>
            </a:r>
          </a:p>
        </p:txBody>
      </p:sp>
      <p:pic>
        <p:nvPicPr>
          <p:cNvPr id="7" name="Immagine 6">
            <a:extLst>
              <a:ext uri="{FF2B5EF4-FFF2-40B4-BE49-F238E27FC236}">
                <a16:creationId xmlns:a16="http://schemas.microsoft.com/office/drawing/2014/main" id="{ECF48ED5-4DCB-392B-D07E-FA655B000CD9}"/>
              </a:ext>
            </a:extLst>
          </p:cNvPr>
          <p:cNvPicPr>
            <a:picLocks noChangeAspect="1"/>
          </p:cNvPicPr>
          <p:nvPr/>
        </p:nvPicPr>
        <p:blipFill>
          <a:blip r:embed="rId2"/>
          <a:stretch>
            <a:fillRect/>
          </a:stretch>
        </p:blipFill>
        <p:spPr>
          <a:xfrm>
            <a:off x="630936" y="2646569"/>
            <a:ext cx="10917936" cy="3248086"/>
          </a:xfrm>
          <a:prstGeom prst="rect">
            <a:avLst/>
          </a:prstGeom>
        </p:spPr>
      </p:pic>
    </p:spTree>
    <p:extLst>
      <p:ext uri="{BB962C8B-B14F-4D97-AF65-F5344CB8AC3E}">
        <p14:creationId xmlns:p14="http://schemas.microsoft.com/office/powerpoint/2010/main" val="3288736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690DEB0-BC6B-6F0E-5B80-722FA0FD266C}"/>
              </a:ext>
            </a:extLst>
          </p:cNvPr>
          <p:cNvSpPr>
            <a:spLocks noGrp="1"/>
          </p:cNvSpPr>
          <p:nvPr>
            <p:ph type="title"/>
          </p:nvPr>
        </p:nvSpPr>
        <p:spPr>
          <a:xfrm>
            <a:off x="630936" y="502920"/>
            <a:ext cx="3419856" cy="1463040"/>
          </a:xfrm>
        </p:spPr>
        <p:txBody>
          <a:bodyPr anchor="ctr">
            <a:normAutofit/>
          </a:bodyPr>
          <a:lstStyle/>
          <a:p>
            <a:r>
              <a:rPr lang="it-IT" sz="4800"/>
              <a:t>Console panel</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BF6FEAE-3882-3119-E4C1-1BEE9482B509}"/>
              </a:ext>
            </a:extLst>
          </p:cNvPr>
          <p:cNvSpPr>
            <a:spLocks noGrp="1"/>
          </p:cNvSpPr>
          <p:nvPr>
            <p:ph idx="1"/>
          </p:nvPr>
        </p:nvSpPr>
        <p:spPr>
          <a:xfrm>
            <a:off x="4636006" y="951703"/>
            <a:ext cx="6894576" cy="1463040"/>
          </a:xfrm>
        </p:spPr>
        <p:txBody>
          <a:bodyPr anchor="ctr">
            <a:normAutofit lnSpcReduction="10000"/>
          </a:bodyPr>
          <a:lstStyle/>
          <a:p>
            <a:r>
              <a:rPr lang="it-IT" sz="2400" dirty="0"/>
              <a:t>The Console panel </a:t>
            </a:r>
            <a:r>
              <a:rPr lang="it-IT" sz="2400" dirty="0" err="1"/>
              <a:t>is</a:t>
            </a:r>
            <a:r>
              <a:rPr lang="it-IT" sz="2400" dirty="0"/>
              <a:t> </a:t>
            </a:r>
            <a:r>
              <a:rPr lang="it-IT" sz="2400" dirty="0" err="1"/>
              <a:t>useful</a:t>
            </a:r>
            <a:r>
              <a:rPr lang="it-IT" sz="2400" dirty="0"/>
              <a:t> for running and debugging the web </a:t>
            </a:r>
            <a:r>
              <a:rPr lang="it-IT" sz="2400" dirty="0" err="1"/>
              <a:t>page’s</a:t>
            </a:r>
            <a:r>
              <a:rPr lang="it-IT" sz="2400" dirty="0"/>
              <a:t> JavaScript. Y</a:t>
            </a:r>
          </a:p>
          <a:p>
            <a:r>
              <a:rPr lang="it-IT" sz="2400" dirty="0" err="1"/>
              <a:t>You</a:t>
            </a:r>
            <a:r>
              <a:rPr lang="it-IT" sz="2400" dirty="0"/>
              <a:t> can use </a:t>
            </a:r>
            <a:r>
              <a:rPr lang="it-IT" sz="2400" dirty="0" err="1"/>
              <a:t>it</a:t>
            </a:r>
            <a:r>
              <a:rPr lang="it-IT" sz="2400" dirty="0"/>
              <a:t> to </a:t>
            </a:r>
            <a:r>
              <a:rPr lang="it-IT" sz="2400" dirty="0" err="1"/>
              <a:t>detect</a:t>
            </a:r>
            <a:r>
              <a:rPr lang="it-IT" sz="2400" dirty="0"/>
              <a:t> </a:t>
            </a:r>
            <a:r>
              <a:rPr lang="it-IT" sz="2400" dirty="0" err="1"/>
              <a:t>errors</a:t>
            </a:r>
            <a:r>
              <a:rPr lang="it-IT" sz="2400" dirty="0"/>
              <a:t>, </a:t>
            </a:r>
            <a:r>
              <a:rPr lang="it-IT" sz="2400" dirty="0" err="1"/>
              <a:t>view</a:t>
            </a:r>
            <a:r>
              <a:rPr lang="it-IT" sz="2400" dirty="0"/>
              <a:t> warnings, and </a:t>
            </a:r>
            <a:r>
              <a:rPr lang="it-IT" sz="2400" dirty="0" err="1"/>
              <a:t>execute</a:t>
            </a:r>
            <a:r>
              <a:rPr lang="it-IT" sz="2400" dirty="0"/>
              <a:t> </a:t>
            </a:r>
            <a:r>
              <a:rPr lang="it-IT" sz="2400" dirty="0" err="1"/>
              <a:t>commands</a:t>
            </a:r>
            <a:r>
              <a:rPr lang="it-IT" sz="2400" dirty="0"/>
              <a:t>.</a:t>
            </a:r>
          </a:p>
          <a:p>
            <a:endParaRPr lang="it-IT" sz="2200" dirty="0"/>
          </a:p>
          <a:p>
            <a:pPr marL="0" indent="0">
              <a:buNone/>
            </a:pPr>
            <a:endParaRPr lang="it-IT" sz="2200" dirty="0"/>
          </a:p>
        </p:txBody>
      </p:sp>
      <p:pic>
        <p:nvPicPr>
          <p:cNvPr id="4" name="Immagine 3">
            <a:extLst>
              <a:ext uri="{FF2B5EF4-FFF2-40B4-BE49-F238E27FC236}">
                <a16:creationId xmlns:a16="http://schemas.microsoft.com/office/drawing/2014/main" id="{DE80CCF5-7B08-7938-09D5-E9C6DAE4CD33}"/>
              </a:ext>
            </a:extLst>
          </p:cNvPr>
          <p:cNvPicPr>
            <a:picLocks noChangeAspect="1"/>
          </p:cNvPicPr>
          <p:nvPr/>
        </p:nvPicPr>
        <p:blipFill>
          <a:blip r:embed="rId2"/>
          <a:stretch>
            <a:fillRect/>
          </a:stretch>
        </p:blipFill>
        <p:spPr>
          <a:xfrm>
            <a:off x="630936" y="2523742"/>
            <a:ext cx="10917936" cy="3493739"/>
          </a:xfrm>
          <a:prstGeom prst="rect">
            <a:avLst/>
          </a:prstGeom>
        </p:spPr>
      </p:pic>
      <p:sp>
        <p:nvSpPr>
          <p:cNvPr id="5" name="Cornice 4">
            <a:extLst>
              <a:ext uri="{FF2B5EF4-FFF2-40B4-BE49-F238E27FC236}">
                <a16:creationId xmlns:a16="http://schemas.microsoft.com/office/drawing/2014/main" id="{21FCC67D-392B-F14E-EC76-2A6A846C59CC}"/>
              </a:ext>
            </a:extLst>
          </p:cNvPr>
          <p:cNvSpPr/>
          <p:nvPr/>
        </p:nvSpPr>
        <p:spPr>
          <a:xfrm>
            <a:off x="518160" y="5354320"/>
            <a:ext cx="11389360" cy="5892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81351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0E29C-206F-5CBC-4071-2525C8405973}"/>
              </a:ext>
            </a:extLst>
          </p:cNvPr>
          <p:cNvSpPr>
            <a:spLocks noGrp="1"/>
          </p:cNvSpPr>
          <p:nvPr>
            <p:ph type="title"/>
          </p:nvPr>
        </p:nvSpPr>
        <p:spPr/>
        <p:txBody>
          <a:bodyPr/>
          <a:lstStyle/>
          <a:p>
            <a:r>
              <a:rPr lang="it-IT" dirty="0" err="1"/>
              <a:t>Try</a:t>
            </a:r>
            <a:r>
              <a:rPr lang="it-IT" dirty="0"/>
              <a:t> </a:t>
            </a:r>
            <a:r>
              <a:rPr lang="it-IT" dirty="0" err="1"/>
              <a:t>resource</a:t>
            </a:r>
            <a:r>
              <a:rPr lang="it-IT" dirty="0"/>
              <a:t> editing</a:t>
            </a:r>
          </a:p>
        </p:txBody>
      </p:sp>
      <p:pic>
        <p:nvPicPr>
          <p:cNvPr id="4" name="Segnaposto contenuto 3">
            <a:extLst>
              <a:ext uri="{FF2B5EF4-FFF2-40B4-BE49-F238E27FC236}">
                <a16:creationId xmlns:a16="http://schemas.microsoft.com/office/drawing/2014/main" id="{F3D5AFCA-34A2-7442-3D26-56C8789FF365}"/>
              </a:ext>
            </a:extLst>
          </p:cNvPr>
          <p:cNvPicPr>
            <a:picLocks noGrp="1" noChangeAspect="1"/>
          </p:cNvPicPr>
          <p:nvPr>
            <p:ph idx="1"/>
          </p:nvPr>
        </p:nvPicPr>
        <p:blipFill>
          <a:blip r:embed="rId2"/>
          <a:stretch>
            <a:fillRect/>
          </a:stretch>
        </p:blipFill>
        <p:spPr>
          <a:xfrm>
            <a:off x="1739900" y="1918494"/>
            <a:ext cx="8712200" cy="4165600"/>
          </a:xfrm>
          <a:prstGeom prst="rect">
            <a:avLst/>
          </a:prstGeom>
        </p:spPr>
      </p:pic>
    </p:spTree>
    <p:extLst>
      <p:ext uri="{BB962C8B-B14F-4D97-AF65-F5344CB8AC3E}">
        <p14:creationId xmlns:p14="http://schemas.microsoft.com/office/powerpoint/2010/main" val="258125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C89BBB-21D7-E5ED-51FD-18BEA5EBCB3C}"/>
              </a:ext>
            </a:extLst>
          </p:cNvPr>
          <p:cNvSpPr>
            <a:spLocks noGrp="1"/>
          </p:cNvSpPr>
          <p:nvPr>
            <p:ph type="title"/>
          </p:nvPr>
        </p:nvSpPr>
        <p:spPr>
          <a:xfrm>
            <a:off x="1075767" y="1188637"/>
            <a:ext cx="2988234" cy="4480726"/>
          </a:xfrm>
        </p:spPr>
        <p:txBody>
          <a:bodyPr>
            <a:normAutofit/>
          </a:bodyPr>
          <a:lstStyle/>
          <a:p>
            <a:pPr algn="r"/>
            <a:r>
              <a:rPr lang="it-IT" sz="4600" b="0" i="0" u="none" strike="noStrike">
                <a:effectLst/>
                <a:latin typeface="-apple-system"/>
              </a:rPr>
              <a:t>So what exactly happened?</a:t>
            </a:r>
            <a:endParaRPr lang="it-IT" sz="4600"/>
          </a:p>
        </p:txBody>
      </p:sp>
      <p:cxnSp>
        <p:nvCxnSpPr>
          <p:cNvPr id="37" name="Straight Connector 36">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Segnaposto contenuto 2">
            <a:extLst>
              <a:ext uri="{FF2B5EF4-FFF2-40B4-BE49-F238E27FC236}">
                <a16:creationId xmlns:a16="http://schemas.microsoft.com/office/drawing/2014/main" id="{1115530D-17AE-569B-043D-A206E3CB1924}"/>
              </a:ext>
            </a:extLst>
          </p:cNvPr>
          <p:cNvSpPr>
            <a:spLocks noGrp="1"/>
          </p:cNvSpPr>
          <p:nvPr>
            <p:ph idx="1"/>
          </p:nvPr>
        </p:nvSpPr>
        <p:spPr>
          <a:xfrm>
            <a:off x="5255260" y="1648870"/>
            <a:ext cx="4702848" cy="3560260"/>
          </a:xfrm>
        </p:spPr>
        <p:txBody>
          <a:bodyPr anchor="ctr">
            <a:normAutofit/>
          </a:bodyPr>
          <a:lstStyle/>
          <a:p>
            <a:r>
              <a:rPr lang="it-IT" sz="1500" b="0" i="0" u="none" strike="noStrike" dirty="0">
                <a:effectLst/>
                <a:latin typeface="-apple-system"/>
              </a:rPr>
              <a:t>The hackers first </a:t>
            </a:r>
            <a:r>
              <a:rPr lang="it-IT" sz="1500" b="0" i="0" u="none" strike="noStrike" dirty="0" err="1">
                <a:effectLst/>
                <a:latin typeface="-apple-system"/>
              </a:rPr>
              <a:t>sent</a:t>
            </a:r>
            <a:r>
              <a:rPr lang="it-IT" sz="1500" b="0" i="0" u="none" strike="noStrike" dirty="0">
                <a:effectLst/>
                <a:latin typeface="-apple-system"/>
              </a:rPr>
              <a:t> a phishing email to the </a:t>
            </a:r>
            <a:r>
              <a:rPr lang="it-IT" sz="1500" b="0" i="0" u="none" strike="noStrike" dirty="0" err="1">
                <a:effectLst/>
                <a:latin typeface="-apple-system"/>
              </a:rPr>
              <a:t>targeted</a:t>
            </a:r>
            <a:r>
              <a:rPr lang="it-IT" sz="1500" b="0" i="0" u="none" strike="noStrike" dirty="0">
                <a:effectLst/>
                <a:latin typeface="-apple-system"/>
              </a:rPr>
              <a:t> </a:t>
            </a:r>
            <a:r>
              <a:rPr lang="it-IT" sz="1500" b="0" i="0" u="none" strike="noStrike" dirty="0" err="1">
                <a:effectLst/>
                <a:latin typeface="-apple-system"/>
              </a:rPr>
              <a:t>employee</a:t>
            </a:r>
            <a:r>
              <a:rPr lang="it-IT" sz="1500" b="0" i="0" u="none" strike="noStrike" dirty="0">
                <a:effectLst/>
                <a:latin typeface="-apple-system"/>
              </a:rPr>
              <a:t> with the </a:t>
            </a:r>
            <a:r>
              <a:rPr lang="it-IT" sz="1500" b="0" i="0" u="none" strike="noStrike" dirty="0" err="1">
                <a:effectLst/>
                <a:latin typeface="-apple-system"/>
              </a:rPr>
              <a:t>subject</a:t>
            </a:r>
            <a:r>
              <a:rPr lang="it-IT" sz="1500" b="0" i="0" u="none" strike="noStrike" dirty="0">
                <a:effectLst/>
                <a:latin typeface="-apple-system"/>
              </a:rPr>
              <a:t> line </a:t>
            </a:r>
            <a:r>
              <a:rPr lang="it-IT" sz="1500" b="0" i="0" u="none" strike="noStrike" dirty="0" err="1">
                <a:effectLst/>
                <a:latin typeface="-apple-system"/>
              </a:rPr>
              <a:t>pertaining</a:t>
            </a:r>
            <a:r>
              <a:rPr lang="it-IT" sz="1500" b="0" i="0" u="none" strike="noStrike" dirty="0">
                <a:effectLst/>
                <a:latin typeface="-apple-system"/>
              </a:rPr>
              <a:t> to </a:t>
            </a:r>
            <a:r>
              <a:rPr lang="it-IT" sz="1500" b="0" i="0" u="none" strike="noStrike" dirty="0" err="1">
                <a:effectLst/>
                <a:latin typeface="-apple-system"/>
              </a:rPr>
              <a:t>something</a:t>
            </a:r>
            <a:r>
              <a:rPr lang="it-IT" sz="1500" b="0" i="0" u="none" strike="noStrike" dirty="0">
                <a:effectLst/>
                <a:latin typeface="-apple-system"/>
              </a:rPr>
              <a:t> </a:t>
            </a:r>
            <a:r>
              <a:rPr lang="it-IT" sz="1500" b="0" i="0" u="none" strike="noStrike" dirty="0" err="1">
                <a:effectLst/>
                <a:latin typeface="-apple-system"/>
              </a:rPr>
              <a:t>about</a:t>
            </a:r>
            <a:r>
              <a:rPr lang="it-IT" sz="1500" b="0" i="0" u="none" strike="noStrike" dirty="0">
                <a:effectLst/>
                <a:latin typeface="-apple-system"/>
              </a:rPr>
              <a:t> a sponsorship deal.</a:t>
            </a:r>
          </a:p>
          <a:p>
            <a:r>
              <a:rPr lang="it-IT" sz="1500" dirty="0" err="1">
                <a:latin typeface="-apple-system"/>
              </a:rPr>
              <a:t>T</a:t>
            </a:r>
            <a:r>
              <a:rPr lang="it-IT" sz="1500" b="0" i="0" u="none" strike="noStrike" dirty="0" err="1">
                <a:effectLst/>
                <a:latin typeface="-apple-system"/>
              </a:rPr>
              <a:t>his</a:t>
            </a:r>
            <a:r>
              <a:rPr lang="it-IT" sz="1500" b="0" i="0" u="none" strike="noStrike" dirty="0">
                <a:effectLst/>
                <a:latin typeface="-apple-system"/>
              </a:rPr>
              <a:t> sort of email </a:t>
            </a:r>
            <a:r>
              <a:rPr lang="it-IT" sz="1500" b="0" i="0" u="none" strike="noStrike" dirty="0" err="1">
                <a:effectLst/>
                <a:latin typeface="-apple-system"/>
              </a:rPr>
              <a:t>is</a:t>
            </a:r>
            <a:r>
              <a:rPr lang="it-IT" sz="1500" b="0" i="0" u="none" strike="noStrike" dirty="0">
                <a:effectLst/>
                <a:latin typeface="-apple-system"/>
              </a:rPr>
              <a:t> the </a:t>
            </a:r>
            <a:r>
              <a:rPr lang="it-IT" sz="1500" b="0" i="0" u="none" strike="noStrike" dirty="0" err="1">
                <a:effectLst/>
                <a:latin typeface="-apple-system"/>
              </a:rPr>
              <a:t>type</a:t>
            </a:r>
            <a:r>
              <a:rPr lang="it-IT" sz="1500" b="0" i="0" u="none" strike="noStrike" dirty="0">
                <a:effectLst/>
                <a:latin typeface="-apple-system"/>
              </a:rPr>
              <a:t> of email Linus tech </a:t>
            </a:r>
            <a:r>
              <a:rPr lang="it-IT" sz="1500" b="0" i="0" u="none" strike="noStrike" dirty="0" err="1">
                <a:effectLst/>
                <a:latin typeface="-apple-system"/>
              </a:rPr>
              <a:t>get</a:t>
            </a:r>
            <a:r>
              <a:rPr lang="it-IT" sz="1500" b="0" i="0" u="none" strike="noStrike" dirty="0">
                <a:effectLst/>
                <a:latin typeface="-apple-system"/>
              </a:rPr>
              <a:t> on a regular </a:t>
            </a:r>
            <a:r>
              <a:rPr lang="it-IT" sz="1500" b="0" i="0" u="none" strike="noStrike" dirty="0" err="1">
                <a:effectLst/>
                <a:latin typeface="-apple-system"/>
              </a:rPr>
              <a:t>basis</a:t>
            </a:r>
            <a:r>
              <a:rPr lang="it-IT" sz="1500" b="0" i="0" u="none" strike="noStrike" dirty="0">
                <a:effectLst/>
                <a:latin typeface="-apple-system"/>
              </a:rPr>
              <a:t> </a:t>
            </a:r>
            <a:r>
              <a:rPr lang="it-IT" sz="1500" b="0" i="0" u="none" strike="noStrike" dirty="0" err="1">
                <a:effectLst/>
                <a:latin typeface="-apple-system"/>
              </a:rPr>
              <a:t>considering</a:t>
            </a:r>
            <a:r>
              <a:rPr lang="it-IT" sz="1500" b="0" i="0" u="none" strike="noStrike" dirty="0">
                <a:effectLst/>
                <a:latin typeface="-apple-system"/>
              </a:rPr>
              <a:t> </a:t>
            </a:r>
            <a:r>
              <a:rPr lang="it-IT" sz="1500" b="0" i="0" u="none" strike="noStrike" dirty="0" err="1">
                <a:effectLst/>
                <a:latin typeface="-apple-system"/>
              </a:rPr>
              <a:t>how</a:t>
            </a:r>
            <a:r>
              <a:rPr lang="it-IT" sz="1500" b="0" i="0" u="none" strike="noStrike" dirty="0">
                <a:effectLst/>
                <a:latin typeface="-apple-system"/>
              </a:rPr>
              <a:t> big and </a:t>
            </a:r>
            <a:r>
              <a:rPr lang="it-IT" sz="1500" b="0" i="0" u="none" strike="noStrike" dirty="0" err="1">
                <a:effectLst/>
                <a:latin typeface="-apple-system"/>
              </a:rPr>
              <a:t>popular</a:t>
            </a:r>
            <a:r>
              <a:rPr lang="it-IT" sz="1500" b="0" i="0" u="none" strike="noStrike" dirty="0">
                <a:effectLst/>
                <a:latin typeface="-apple-system"/>
              </a:rPr>
              <a:t> the </a:t>
            </a:r>
            <a:r>
              <a:rPr lang="it-IT" sz="1500" b="0" i="0" u="none" strike="noStrike" dirty="0" err="1">
                <a:effectLst/>
                <a:latin typeface="-apple-system"/>
              </a:rPr>
              <a:t>channel</a:t>
            </a:r>
            <a:r>
              <a:rPr lang="it-IT" sz="1500" b="0" i="0" u="none" strike="noStrike" dirty="0">
                <a:effectLst/>
                <a:latin typeface="-apple-system"/>
              </a:rPr>
              <a:t> </a:t>
            </a:r>
            <a:r>
              <a:rPr lang="it-IT" sz="1500" b="0" i="0" u="none" strike="noStrike" dirty="0" err="1">
                <a:effectLst/>
                <a:latin typeface="-apple-system"/>
              </a:rPr>
              <a:t>is</a:t>
            </a:r>
            <a:r>
              <a:rPr lang="it-IT" sz="1500" b="0" i="0" u="none" strike="noStrike" dirty="0">
                <a:effectLst/>
                <a:latin typeface="-apple-system"/>
              </a:rPr>
              <a:t>. The email </a:t>
            </a:r>
            <a:r>
              <a:rPr lang="it-IT" sz="1500" b="0" i="0" u="none" strike="noStrike" dirty="0" err="1">
                <a:effectLst/>
                <a:latin typeface="-apple-system"/>
              </a:rPr>
              <a:t>contained</a:t>
            </a:r>
            <a:r>
              <a:rPr lang="it-IT" sz="1500" b="0" i="0" u="none" strike="noStrike" dirty="0">
                <a:effectLst/>
                <a:latin typeface="-apple-system"/>
              </a:rPr>
              <a:t> a PDF attachment with the </a:t>
            </a:r>
            <a:r>
              <a:rPr lang="it-IT" sz="1500" b="0" i="0" u="none" strike="noStrike" dirty="0" err="1">
                <a:effectLst/>
                <a:latin typeface="-apple-system"/>
              </a:rPr>
              <a:t>supposed</a:t>
            </a:r>
            <a:r>
              <a:rPr lang="it-IT" sz="1500" b="0" i="0" u="none" strike="noStrike" dirty="0">
                <a:effectLst/>
                <a:latin typeface="-apple-system"/>
              </a:rPr>
              <a:t> sponsorship </a:t>
            </a:r>
            <a:r>
              <a:rPr lang="it-IT" sz="1500" b="0" i="0" u="none" strike="noStrike" dirty="0" err="1">
                <a:effectLst/>
                <a:latin typeface="-apple-system"/>
              </a:rPr>
              <a:t>details</a:t>
            </a:r>
            <a:r>
              <a:rPr lang="it-IT" sz="1500" b="0" i="0" u="none" strike="noStrike" dirty="0">
                <a:effectLst/>
                <a:latin typeface="-apple-system"/>
              </a:rPr>
              <a:t> </a:t>
            </a:r>
            <a:r>
              <a:rPr lang="it-IT" sz="1500" b="0" i="0" u="none" strike="noStrike" dirty="0" err="1">
                <a:effectLst/>
                <a:latin typeface="-apple-system"/>
              </a:rPr>
              <a:t>but</a:t>
            </a:r>
            <a:r>
              <a:rPr lang="it-IT" sz="1500" b="0" i="0" u="none" strike="noStrike" dirty="0">
                <a:effectLst/>
                <a:latin typeface="-apple-system"/>
              </a:rPr>
              <a:t> </a:t>
            </a:r>
            <a:r>
              <a:rPr lang="it-IT" sz="1500" b="0" i="0" u="none" strike="noStrike" dirty="0" err="1">
                <a:effectLst/>
                <a:latin typeface="-apple-system"/>
              </a:rPr>
              <a:t>was</a:t>
            </a:r>
            <a:r>
              <a:rPr lang="it-IT" sz="1500" b="0" i="0" u="none" strike="noStrike" dirty="0">
                <a:effectLst/>
                <a:latin typeface="-apple-system"/>
              </a:rPr>
              <a:t> </a:t>
            </a:r>
            <a:r>
              <a:rPr lang="it-IT" sz="1500" b="0" i="0" u="none" strike="noStrike" dirty="0" err="1">
                <a:effectLst/>
                <a:latin typeface="-apple-system"/>
              </a:rPr>
              <a:t>infact</a:t>
            </a:r>
            <a:r>
              <a:rPr lang="it-IT" sz="1500" b="0" i="0" u="none" strike="noStrike" dirty="0">
                <a:effectLst/>
                <a:latin typeface="-apple-system"/>
              </a:rPr>
              <a:t> malware </a:t>
            </a:r>
            <a:r>
              <a:rPr lang="it-IT" sz="1500" b="0" i="0" u="none" strike="noStrike" dirty="0" err="1">
                <a:effectLst/>
                <a:latin typeface="-apple-system"/>
              </a:rPr>
              <a:t>that</a:t>
            </a:r>
            <a:r>
              <a:rPr lang="it-IT" sz="1500" b="0" i="0" u="none" strike="noStrike" dirty="0">
                <a:effectLst/>
                <a:latin typeface="-apple-system"/>
              </a:rPr>
              <a:t> </a:t>
            </a:r>
            <a:r>
              <a:rPr lang="it-IT" sz="1500" b="0" i="0" u="none" strike="noStrike" dirty="0" err="1">
                <a:effectLst/>
                <a:latin typeface="-apple-system"/>
              </a:rPr>
              <a:t>when</a:t>
            </a:r>
            <a:r>
              <a:rPr lang="it-IT" sz="1500" b="0" i="0" u="none" strike="noStrike" dirty="0">
                <a:effectLst/>
                <a:latin typeface="-apple-system"/>
              </a:rPr>
              <a:t> </a:t>
            </a:r>
            <a:r>
              <a:rPr lang="it-IT" sz="1500" b="0" i="0" u="none" strike="noStrike" dirty="0" err="1">
                <a:effectLst/>
                <a:latin typeface="-apple-system"/>
              </a:rPr>
              <a:t>clicked</a:t>
            </a:r>
            <a:r>
              <a:rPr lang="it-IT" sz="1500" b="0" i="0" u="none" strike="noStrike" dirty="0">
                <a:effectLst/>
                <a:latin typeface="-apple-system"/>
              </a:rPr>
              <a:t> on, </a:t>
            </a:r>
            <a:r>
              <a:rPr lang="it-IT" sz="1500" b="0" i="0" u="none" strike="noStrike" dirty="0" err="1">
                <a:effectLst/>
                <a:latin typeface="-apple-system"/>
              </a:rPr>
              <a:t>was</a:t>
            </a:r>
            <a:r>
              <a:rPr lang="it-IT" sz="1500" b="0" i="0" u="none" strike="noStrike" dirty="0">
                <a:effectLst/>
                <a:latin typeface="-apple-system"/>
              </a:rPr>
              <a:t> </a:t>
            </a:r>
            <a:r>
              <a:rPr lang="it-IT" sz="1500" b="0" i="0" u="none" strike="noStrike" dirty="0" err="1">
                <a:effectLst/>
                <a:latin typeface="-apple-system"/>
              </a:rPr>
              <a:t>able</a:t>
            </a:r>
            <a:r>
              <a:rPr lang="it-IT" sz="1500" b="0" i="0" u="none" strike="noStrike" dirty="0">
                <a:effectLst/>
                <a:latin typeface="-apple-system"/>
              </a:rPr>
              <a:t> to make an </a:t>
            </a:r>
            <a:r>
              <a:rPr lang="it-IT" sz="1500" b="0" i="0" u="none" strike="noStrike" dirty="0" err="1">
                <a:effectLst/>
                <a:latin typeface="-apple-system"/>
              </a:rPr>
              <a:t>exact</a:t>
            </a:r>
            <a:r>
              <a:rPr lang="it-IT" sz="1500" b="0" i="0" u="none" strike="noStrike" dirty="0">
                <a:effectLst/>
                <a:latin typeface="-apple-system"/>
              </a:rPr>
              <a:t> copy of the browser cache on the </a:t>
            </a:r>
            <a:r>
              <a:rPr lang="it-IT" sz="1500" b="0" i="0" u="none" strike="noStrike" dirty="0" err="1">
                <a:effectLst/>
                <a:latin typeface="-apple-system"/>
              </a:rPr>
              <a:t>employee’s</a:t>
            </a:r>
            <a:r>
              <a:rPr lang="it-IT" sz="1500" b="0" i="0" u="none" strike="noStrike" dirty="0">
                <a:effectLst/>
                <a:latin typeface="-apple-system"/>
              </a:rPr>
              <a:t> computer.</a:t>
            </a:r>
          </a:p>
          <a:p>
            <a:r>
              <a:rPr lang="it-IT" sz="1500" dirty="0" err="1">
                <a:latin typeface="-apple-system"/>
              </a:rPr>
              <a:t>Homework</a:t>
            </a:r>
            <a:r>
              <a:rPr lang="it-IT" sz="1500" dirty="0">
                <a:latin typeface="-apple-system"/>
              </a:rPr>
              <a:t>: </a:t>
            </a:r>
            <a:r>
              <a:rPr lang="it-IT" sz="1500" dirty="0" err="1">
                <a:latin typeface="-apple-system"/>
              </a:rPr>
              <a:t>try</a:t>
            </a:r>
            <a:r>
              <a:rPr lang="it-IT" sz="1500" dirty="0">
                <a:latin typeface="-apple-system"/>
              </a:rPr>
              <a:t> to clone the browser cache on </a:t>
            </a:r>
            <a:r>
              <a:rPr lang="it-IT" sz="1500" dirty="0" err="1">
                <a:latin typeface="-apple-system"/>
              </a:rPr>
              <a:t>your</a:t>
            </a:r>
            <a:r>
              <a:rPr lang="it-IT" sz="1500" dirty="0">
                <a:latin typeface="-apple-system"/>
              </a:rPr>
              <a:t> machine</a:t>
            </a:r>
            <a:r>
              <a:rPr lang="it-IT" sz="1500" dirty="0"/>
              <a:t/>
            </a:r>
            <a:br>
              <a:rPr lang="it-IT" sz="1500" dirty="0"/>
            </a:br>
            <a:r>
              <a:rPr lang="it-IT" sz="1500" dirty="0"/>
              <a:t/>
            </a:r>
            <a:br>
              <a:rPr lang="it-IT" sz="1500" dirty="0"/>
            </a:br>
            <a:endParaRPr lang="it-IT" sz="1500" dirty="0"/>
          </a:p>
        </p:txBody>
      </p:sp>
    </p:spTree>
    <p:extLst>
      <p:ext uri="{BB962C8B-B14F-4D97-AF65-F5344CB8AC3E}">
        <p14:creationId xmlns:p14="http://schemas.microsoft.com/office/powerpoint/2010/main" val="1692768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36CB7CF-C958-7CE6-7517-A7BEC348771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Space Console</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798EC723-7B6C-9D4C-9791-C0CC25667D6A}"/>
              </a:ext>
            </a:extLst>
          </p:cNvPr>
          <p:cNvSpPr>
            <a:spLocks noGrp="1"/>
          </p:cNvSpPr>
          <p:nvPr>
            <p:ph idx="1"/>
          </p:nvPr>
        </p:nvSpPr>
        <p:spPr>
          <a:xfrm>
            <a:off x="2615738" y="1263807"/>
            <a:ext cx="6960524" cy="598516"/>
          </a:xfrm>
        </p:spPr>
        <p:txBody>
          <a:bodyPr vert="horz" lIns="91440" tIns="45720" rIns="91440" bIns="45720" rtlCol="0" anchor="ctr">
            <a:normAutofit/>
          </a:bodyPr>
          <a:lstStyle/>
          <a:p>
            <a:pPr marL="0" indent="0" algn="ctr">
              <a:buNone/>
            </a:pPr>
            <a:r>
              <a:rPr lang="en-US" sz="2000" kern="1200">
                <a:solidFill>
                  <a:schemeClr val="bg1"/>
                </a:solidFill>
                <a:latin typeface="+mn-lt"/>
                <a:ea typeface="+mn-ea"/>
                <a:cs typeface="+mn-cs"/>
              </a:rPr>
              <a:t>Space shows the broswer cache for the current page/service</a:t>
            </a:r>
          </a:p>
        </p:txBody>
      </p:sp>
      <p:pic>
        <p:nvPicPr>
          <p:cNvPr id="5" name="Immagine 4">
            <a:extLst>
              <a:ext uri="{FF2B5EF4-FFF2-40B4-BE49-F238E27FC236}">
                <a16:creationId xmlns:a16="http://schemas.microsoft.com/office/drawing/2014/main" id="{277D0B32-E218-3DB0-0896-7C71CB0F7118}"/>
              </a:ext>
            </a:extLst>
          </p:cNvPr>
          <p:cNvPicPr>
            <a:picLocks noChangeAspect="1"/>
          </p:cNvPicPr>
          <p:nvPr/>
        </p:nvPicPr>
        <p:blipFill>
          <a:blip r:embed="rId2"/>
          <a:stretch>
            <a:fillRect/>
          </a:stretch>
        </p:blipFill>
        <p:spPr>
          <a:xfrm>
            <a:off x="385572" y="3002827"/>
            <a:ext cx="11420856" cy="2369826"/>
          </a:xfrm>
          <a:prstGeom prst="rect">
            <a:avLst/>
          </a:prstGeom>
        </p:spPr>
      </p:pic>
    </p:spTree>
    <p:extLst>
      <p:ext uri="{BB962C8B-B14F-4D97-AF65-F5344CB8AC3E}">
        <p14:creationId xmlns:p14="http://schemas.microsoft.com/office/powerpoint/2010/main" val="3682637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8C14306-F1B7-1070-FFAB-130EAB89D935}"/>
              </a:ext>
            </a:extLst>
          </p:cNvPr>
          <p:cNvSpPr>
            <a:spLocks noGrp="1"/>
          </p:cNvSpPr>
          <p:nvPr>
            <p:ph type="title"/>
          </p:nvPr>
        </p:nvSpPr>
        <p:spPr>
          <a:xfrm>
            <a:off x="630936" y="640823"/>
            <a:ext cx="3419856" cy="5583148"/>
          </a:xfrm>
        </p:spPr>
        <p:txBody>
          <a:bodyPr anchor="ctr">
            <a:normAutofit/>
          </a:bodyPr>
          <a:lstStyle/>
          <a:p>
            <a:r>
              <a:rPr lang="it-IT" sz="5400" dirty="0"/>
              <a:t>Self </a:t>
            </a:r>
            <a:r>
              <a:rPr lang="it-IT" sz="5400" dirty="0" err="1"/>
              <a:t>instruction</a:t>
            </a:r>
            <a:endParaRPr lang="it-IT" sz="5400" dirty="0"/>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testo, schermata, Carattere, logo&#10;&#10;Descrizione generata automaticamente">
            <a:extLst>
              <a:ext uri="{FF2B5EF4-FFF2-40B4-BE49-F238E27FC236}">
                <a16:creationId xmlns:a16="http://schemas.microsoft.com/office/drawing/2014/main" id="{BB865A77-0444-6D16-AF2C-A0960C731E29}"/>
              </a:ext>
            </a:extLst>
          </p:cNvPr>
          <p:cNvPicPr>
            <a:picLocks noChangeAspect="1"/>
          </p:cNvPicPr>
          <p:nvPr/>
        </p:nvPicPr>
        <p:blipFill>
          <a:blip r:embed="rId2"/>
          <a:stretch>
            <a:fillRect/>
          </a:stretch>
        </p:blipFill>
        <p:spPr>
          <a:xfrm>
            <a:off x="4654296" y="1088182"/>
            <a:ext cx="6894576" cy="2999140"/>
          </a:xfrm>
          <a:prstGeom prst="rect">
            <a:avLst/>
          </a:prstGeom>
        </p:spPr>
      </p:pic>
      <p:sp>
        <p:nvSpPr>
          <p:cNvPr id="6" name="Segnaposto contenuto 5">
            <a:extLst>
              <a:ext uri="{FF2B5EF4-FFF2-40B4-BE49-F238E27FC236}">
                <a16:creationId xmlns:a16="http://schemas.microsoft.com/office/drawing/2014/main" id="{4BDFC81F-8935-3BE0-FF1D-3B6D2D423F7E}"/>
              </a:ext>
            </a:extLst>
          </p:cNvPr>
          <p:cNvSpPr>
            <a:spLocks noGrp="1"/>
          </p:cNvSpPr>
          <p:nvPr>
            <p:ph idx="1"/>
          </p:nvPr>
        </p:nvSpPr>
        <p:spPr>
          <a:xfrm>
            <a:off x="4654296" y="4087323"/>
            <a:ext cx="6894576" cy="2139742"/>
          </a:xfrm>
        </p:spPr>
        <p:txBody>
          <a:bodyPr anchor="t">
            <a:normAutofit lnSpcReduction="10000"/>
          </a:bodyPr>
          <a:lstStyle/>
          <a:p>
            <a:r>
              <a:rPr lang="it-IT" sz="3000" dirty="0"/>
              <a:t>For more information </a:t>
            </a:r>
            <a:r>
              <a:rPr lang="it-IT" sz="3000" dirty="0" err="1"/>
              <a:t>about</a:t>
            </a:r>
            <a:r>
              <a:rPr lang="it-IT" sz="3000" dirty="0"/>
              <a:t> </a:t>
            </a:r>
            <a:r>
              <a:rPr lang="it-IT" sz="3000" dirty="0" err="1"/>
              <a:t>DevTools</a:t>
            </a:r>
            <a:r>
              <a:rPr lang="it-IT" sz="3000" dirty="0"/>
              <a:t>, check out the Google Developers </a:t>
            </a:r>
            <a:r>
              <a:rPr lang="it-IT" sz="3000" dirty="0" err="1"/>
              <a:t>documentation</a:t>
            </a:r>
            <a:r>
              <a:rPr lang="it-IT" sz="3000" dirty="0"/>
              <a:t> </a:t>
            </a:r>
            <a:r>
              <a:rPr lang="it-IT" sz="3000" dirty="0" err="1"/>
              <a:t>at</a:t>
            </a:r>
            <a:r>
              <a:rPr lang="it-IT" sz="3000" dirty="0"/>
              <a:t> https://</a:t>
            </a:r>
            <a:r>
              <a:rPr lang="it-IT" sz="3000" dirty="0" err="1"/>
              <a:t>developers.google.com</a:t>
            </a:r>
            <a:r>
              <a:rPr lang="it-IT" sz="3000" dirty="0"/>
              <a:t>/web/tools/</a:t>
            </a:r>
            <a:r>
              <a:rPr lang="it-IT" sz="3000" dirty="0" err="1"/>
              <a:t>chrome-devtools</a:t>
            </a:r>
            <a:r>
              <a:rPr lang="it-IT" sz="2200" dirty="0"/>
              <a:t>.</a:t>
            </a:r>
          </a:p>
          <a:p>
            <a:pPr marL="0" indent="0">
              <a:buNone/>
            </a:pPr>
            <a:endParaRPr lang="it-IT" sz="2200" dirty="0"/>
          </a:p>
        </p:txBody>
      </p:sp>
    </p:spTree>
    <p:extLst>
      <p:ext uri="{BB962C8B-B14F-4D97-AF65-F5344CB8AC3E}">
        <p14:creationId xmlns:p14="http://schemas.microsoft.com/office/powerpoint/2010/main" val="3639565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BC4F00-62A0-0699-CFB1-4C272BB96A69}"/>
              </a:ext>
            </a:extLst>
          </p:cNvPr>
          <p:cNvSpPr>
            <a:spLocks noGrp="1"/>
          </p:cNvSpPr>
          <p:nvPr>
            <p:ph type="title"/>
          </p:nvPr>
        </p:nvSpPr>
        <p:spPr>
          <a:xfrm>
            <a:off x="478536" y="196596"/>
            <a:ext cx="4818888" cy="1481328"/>
          </a:xfrm>
        </p:spPr>
        <p:txBody>
          <a:bodyPr anchor="b">
            <a:normAutofit/>
          </a:bodyPr>
          <a:lstStyle/>
          <a:p>
            <a:r>
              <a:rPr lang="it-IT" sz="5400" dirty="0" err="1"/>
              <a:t>Try</a:t>
            </a:r>
            <a:r>
              <a:rPr lang="it-IT" sz="5400" dirty="0"/>
              <a:t> </a:t>
            </a:r>
            <a:r>
              <a:rPr lang="it-IT" sz="5400" dirty="0" err="1"/>
              <a:t>crawling</a:t>
            </a:r>
            <a:endParaRPr lang="it-IT" sz="5400" dirty="0"/>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42188B1-BD88-5274-3E2E-1AA6E90F2E48}"/>
              </a:ext>
            </a:extLst>
          </p:cNvPr>
          <p:cNvSpPr>
            <a:spLocks noGrp="1"/>
          </p:cNvSpPr>
          <p:nvPr>
            <p:ph idx="1"/>
          </p:nvPr>
        </p:nvSpPr>
        <p:spPr>
          <a:xfrm>
            <a:off x="387096" y="2642616"/>
            <a:ext cx="4818888" cy="4160520"/>
          </a:xfrm>
        </p:spPr>
        <p:txBody>
          <a:bodyPr anchor="t">
            <a:normAutofit/>
          </a:bodyPr>
          <a:lstStyle/>
          <a:p>
            <a:r>
              <a:rPr lang="it-IT" sz="1800" dirty="0" err="1"/>
              <a:t>Spidering</a:t>
            </a:r>
            <a:r>
              <a:rPr lang="it-IT" sz="1800" dirty="0"/>
              <a:t>, or web </a:t>
            </a:r>
            <a:r>
              <a:rPr lang="it-IT" sz="1800" dirty="0" err="1"/>
              <a:t>crawling</a:t>
            </a:r>
            <a:r>
              <a:rPr lang="it-IT" sz="1800" dirty="0"/>
              <a:t>, </a:t>
            </a:r>
            <a:r>
              <a:rPr lang="it-IT" sz="1800" dirty="0" err="1"/>
              <a:t>is</a:t>
            </a:r>
            <a:r>
              <a:rPr lang="it-IT" sz="1800" dirty="0"/>
              <a:t> a </a:t>
            </a:r>
            <a:r>
              <a:rPr lang="it-IT" sz="1800" dirty="0" err="1"/>
              <a:t>method</a:t>
            </a:r>
            <a:r>
              <a:rPr lang="it-IT" sz="1800" dirty="0"/>
              <a:t> </a:t>
            </a:r>
            <a:r>
              <a:rPr lang="it-IT" sz="1800" dirty="0" err="1"/>
              <a:t>that</a:t>
            </a:r>
            <a:r>
              <a:rPr lang="it-IT" sz="1800" dirty="0"/>
              <a:t> bots use to </a:t>
            </a:r>
            <a:r>
              <a:rPr lang="it-IT" sz="1800" dirty="0" err="1"/>
              <a:t>automatically</a:t>
            </a:r>
            <a:r>
              <a:rPr lang="it-IT" sz="1800" dirty="0"/>
              <a:t> </a:t>
            </a:r>
            <a:r>
              <a:rPr lang="it-IT" sz="1800" dirty="0" err="1"/>
              <a:t>detect</a:t>
            </a:r>
            <a:r>
              <a:rPr lang="it-IT" sz="1800" dirty="0"/>
              <a:t> the URL </a:t>
            </a:r>
            <a:r>
              <a:rPr lang="it-IT" sz="1800" dirty="0" err="1"/>
              <a:t>paths</a:t>
            </a:r>
            <a:r>
              <a:rPr lang="it-IT" sz="1800" dirty="0"/>
              <a:t> and </a:t>
            </a:r>
            <a:r>
              <a:rPr lang="it-IT" sz="1800" dirty="0" err="1"/>
              <a:t>resources</a:t>
            </a:r>
            <a:r>
              <a:rPr lang="it-IT" sz="1800" dirty="0"/>
              <a:t> of a </a:t>
            </a:r>
            <a:r>
              <a:rPr lang="it-IT" sz="1800" dirty="0" err="1"/>
              <a:t>host</a:t>
            </a:r>
            <a:r>
              <a:rPr lang="it-IT" sz="1800" dirty="0"/>
              <a:t>. </a:t>
            </a:r>
          </a:p>
          <a:p>
            <a:pPr lvl="1"/>
            <a:r>
              <a:rPr lang="it-IT" sz="1800" dirty="0" err="1"/>
              <a:t>Typically</a:t>
            </a:r>
            <a:r>
              <a:rPr lang="it-IT" sz="1800" dirty="0"/>
              <a:t>, </a:t>
            </a:r>
            <a:r>
              <a:rPr lang="it-IT" sz="1800" dirty="0" err="1"/>
              <a:t>spidering</a:t>
            </a:r>
            <a:r>
              <a:rPr lang="it-IT" sz="1800" dirty="0"/>
              <a:t> </a:t>
            </a:r>
            <a:r>
              <a:rPr lang="it-IT" sz="1800" dirty="0" err="1"/>
              <a:t>was</a:t>
            </a:r>
            <a:r>
              <a:rPr lang="it-IT" sz="1800" dirty="0"/>
              <a:t> </a:t>
            </a:r>
            <a:r>
              <a:rPr lang="it-IT" sz="1800" dirty="0" err="1"/>
              <a:t>done</a:t>
            </a:r>
            <a:r>
              <a:rPr lang="it-IT" sz="1800" dirty="0"/>
              <a:t> by scanning the HTML of web pages for hyperlinks.</a:t>
            </a:r>
          </a:p>
          <a:p>
            <a:r>
              <a:rPr lang="it-IT" sz="1800" dirty="0"/>
              <a:t> </a:t>
            </a:r>
            <a:r>
              <a:rPr lang="it-IT" sz="1800" dirty="0" err="1"/>
              <a:t>Spidering</a:t>
            </a:r>
            <a:r>
              <a:rPr lang="it-IT" sz="1800" dirty="0"/>
              <a:t> </a:t>
            </a:r>
            <a:r>
              <a:rPr lang="it-IT" sz="1800" dirty="0" err="1"/>
              <a:t>is</a:t>
            </a:r>
            <a:r>
              <a:rPr lang="it-IT" sz="1800" dirty="0"/>
              <a:t> a good way to </a:t>
            </a:r>
            <a:r>
              <a:rPr lang="it-IT" sz="1800" dirty="0" err="1"/>
              <a:t>get</a:t>
            </a:r>
            <a:r>
              <a:rPr lang="it-IT" sz="1800" dirty="0"/>
              <a:t> a </a:t>
            </a:r>
            <a:r>
              <a:rPr lang="it-IT" sz="1800" dirty="0" err="1"/>
              <a:t>basic</a:t>
            </a:r>
            <a:r>
              <a:rPr lang="it-IT" sz="1800" dirty="0"/>
              <a:t> idea of the </a:t>
            </a:r>
            <a:r>
              <a:rPr lang="it-IT" sz="1800" dirty="0" err="1"/>
              <a:t>contents</a:t>
            </a:r>
            <a:r>
              <a:rPr lang="it-IT" sz="1800" dirty="0"/>
              <a:t> of a web page, </a:t>
            </a:r>
            <a:r>
              <a:rPr lang="it-IT" sz="1800" dirty="0" err="1"/>
              <a:t>but</a:t>
            </a:r>
            <a:r>
              <a:rPr lang="it-IT" sz="1800" dirty="0"/>
              <a:t> </a:t>
            </a:r>
            <a:r>
              <a:rPr lang="it-IT" sz="1800" dirty="0" err="1"/>
              <a:t>it</a:t>
            </a:r>
            <a:r>
              <a:rPr lang="it-IT" sz="1800" dirty="0"/>
              <a:t> </a:t>
            </a:r>
            <a:r>
              <a:rPr lang="it-IT" sz="1800" dirty="0" err="1"/>
              <a:t>won’t</a:t>
            </a:r>
            <a:r>
              <a:rPr lang="it-IT" sz="1800" dirty="0"/>
              <a:t> be </a:t>
            </a:r>
            <a:r>
              <a:rPr lang="it-IT" sz="1800" dirty="0" err="1"/>
              <a:t>able</a:t>
            </a:r>
            <a:r>
              <a:rPr lang="it-IT" sz="1800" dirty="0"/>
              <a:t> to </a:t>
            </a:r>
            <a:r>
              <a:rPr lang="it-IT" sz="1800" dirty="0" err="1"/>
              <a:t>find</a:t>
            </a:r>
            <a:r>
              <a:rPr lang="it-IT" sz="1800" dirty="0"/>
              <a:t> </a:t>
            </a:r>
            <a:r>
              <a:rPr lang="it-IT" sz="1800" dirty="0" err="1"/>
              <a:t>hidden</a:t>
            </a:r>
            <a:r>
              <a:rPr lang="it-IT" sz="1800" dirty="0"/>
              <a:t> </a:t>
            </a:r>
            <a:r>
              <a:rPr lang="it-IT" sz="1800" dirty="0" err="1"/>
              <a:t>paths</a:t>
            </a:r>
            <a:r>
              <a:rPr lang="it-IT" sz="1800" dirty="0"/>
              <a:t>, or the </a:t>
            </a:r>
            <a:r>
              <a:rPr lang="it-IT" sz="1800" dirty="0" err="1"/>
              <a:t>ones</a:t>
            </a:r>
            <a:r>
              <a:rPr lang="it-IT" sz="1800" dirty="0"/>
              <a:t> </a:t>
            </a:r>
            <a:r>
              <a:rPr lang="it-IT" sz="1800" dirty="0" err="1"/>
              <a:t>that</a:t>
            </a:r>
            <a:r>
              <a:rPr lang="it-IT" sz="1800" dirty="0"/>
              <a:t> do </a:t>
            </a:r>
            <a:r>
              <a:rPr lang="it-IT" sz="1800" dirty="0" err="1"/>
              <a:t>not</a:t>
            </a:r>
            <a:r>
              <a:rPr lang="it-IT" sz="1800" dirty="0"/>
              <a:t> </a:t>
            </a:r>
            <a:r>
              <a:rPr lang="it-IT" sz="1800" dirty="0" err="1"/>
              <a:t>have</a:t>
            </a:r>
            <a:r>
              <a:rPr lang="it-IT" sz="1800" dirty="0"/>
              <a:t> links </a:t>
            </a:r>
            <a:r>
              <a:rPr lang="it-IT" sz="1800" dirty="0" err="1"/>
              <a:t>found</a:t>
            </a:r>
            <a:r>
              <a:rPr lang="it-IT" sz="1800" dirty="0"/>
              <a:t> </a:t>
            </a:r>
            <a:r>
              <a:rPr lang="it-IT" sz="1800" dirty="0" err="1"/>
              <a:t>within</a:t>
            </a:r>
            <a:r>
              <a:rPr lang="it-IT" sz="1800" dirty="0"/>
              <a:t> web pages. </a:t>
            </a:r>
          </a:p>
          <a:p>
            <a:r>
              <a:rPr lang="it-IT" sz="1800" dirty="0"/>
              <a:t>To </a:t>
            </a:r>
            <a:r>
              <a:rPr lang="it-IT" sz="1800" dirty="0" err="1"/>
              <a:t>find</a:t>
            </a:r>
            <a:r>
              <a:rPr lang="it-IT" sz="1800" dirty="0"/>
              <a:t> </a:t>
            </a:r>
            <a:r>
              <a:rPr lang="it-IT" sz="1800" dirty="0" err="1"/>
              <a:t>hidden</a:t>
            </a:r>
            <a:r>
              <a:rPr lang="it-IT" sz="1800" dirty="0"/>
              <a:t> </a:t>
            </a:r>
            <a:r>
              <a:rPr lang="it-IT" sz="1800" dirty="0" err="1"/>
              <a:t>paths</a:t>
            </a:r>
            <a:r>
              <a:rPr lang="it-IT" sz="1800" dirty="0"/>
              <a:t>, </a:t>
            </a:r>
            <a:r>
              <a:rPr lang="it-IT" sz="1800" dirty="0" err="1"/>
              <a:t>we’ll</a:t>
            </a:r>
            <a:r>
              <a:rPr lang="it-IT" sz="1800" dirty="0"/>
              <a:t> </a:t>
            </a:r>
            <a:r>
              <a:rPr lang="it-IT" sz="1800" dirty="0" err="1"/>
              <a:t>need</a:t>
            </a:r>
            <a:r>
              <a:rPr lang="it-IT" sz="1800" dirty="0"/>
              <a:t> to use a tool like </a:t>
            </a:r>
            <a:r>
              <a:rPr lang="it-IT" sz="1800" dirty="0" err="1"/>
              <a:t>Kiterunner</a:t>
            </a:r>
            <a:r>
              <a:rPr lang="it-IT" sz="1800" dirty="0"/>
              <a:t> </a:t>
            </a:r>
            <a:r>
              <a:rPr lang="it-IT" sz="1800" dirty="0" err="1"/>
              <a:t>that</a:t>
            </a:r>
            <a:r>
              <a:rPr lang="it-IT" sz="1800" dirty="0"/>
              <a:t> </a:t>
            </a:r>
            <a:r>
              <a:rPr lang="it-IT" sz="1800" dirty="0" err="1"/>
              <a:t>effectively</a:t>
            </a:r>
            <a:r>
              <a:rPr lang="it-IT" sz="1800" dirty="0"/>
              <a:t> </a:t>
            </a:r>
            <a:r>
              <a:rPr lang="it-IT" sz="1800" dirty="0" err="1"/>
              <a:t>performs</a:t>
            </a:r>
            <a:r>
              <a:rPr lang="it-IT" sz="1800" dirty="0"/>
              <a:t> directory brute-force </a:t>
            </a:r>
            <a:r>
              <a:rPr lang="it-IT" sz="1800" dirty="0" err="1"/>
              <a:t>attacks</a:t>
            </a:r>
            <a:r>
              <a:rPr lang="it-IT" sz="1800" dirty="0"/>
              <a:t>. In </a:t>
            </a:r>
            <a:r>
              <a:rPr lang="it-IT" sz="1800" dirty="0" err="1"/>
              <a:t>such</a:t>
            </a:r>
            <a:r>
              <a:rPr lang="it-IT" sz="1800" dirty="0"/>
              <a:t> an </a:t>
            </a:r>
            <a:r>
              <a:rPr lang="it-IT" sz="1800" dirty="0" err="1"/>
              <a:t>attack</a:t>
            </a:r>
            <a:r>
              <a:rPr lang="it-IT" sz="1800" dirty="0"/>
              <a:t>, an </a:t>
            </a:r>
            <a:r>
              <a:rPr lang="it-IT" sz="1800" dirty="0" err="1"/>
              <a:t>application</a:t>
            </a:r>
            <a:r>
              <a:rPr lang="it-IT" sz="1800" dirty="0"/>
              <a:t> </a:t>
            </a:r>
            <a:r>
              <a:rPr lang="it-IT" sz="1800" dirty="0" err="1"/>
              <a:t>will</a:t>
            </a:r>
            <a:r>
              <a:rPr lang="it-IT" sz="1800" dirty="0"/>
              <a:t> </a:t>
            </a:r>
            <a:r>
              <a:rPr lang="it-IT" sz="1800" dirty="0" err="1"/>
              <a:t>request</a:t>
            </a:r>
            <a:r>
              <a:rPr lang="it-IT" sz="1800" dirty="0"/>
              <a:t> </a:t>
            </a:r>
            <a:r>
              <a:rPr lang="it-IT" sz="1800" dirty="0" err="1"/>
              <a:t>various</a:t>
            </a:r>
            <a:r>
              <a:rPr lang="it-IT" sz="1800" dirty="0"/>
              <a:t> </a:t>
            </a:r>
            <a:r>
              <a:rPr lang="it-IT" sz="1800" dirty="0" err="1"/>
              <a:t>possible</a:t>
            </a:r>
            <a:r>
              <a:rPr lang="it-IT" sz="1800" dirty="0"/>
              <a:t> URL </a:t>
            </a:r>
            <a:r>
              <a:rPr lang="it-IT" sz="1800" dirty="0" err="1"/>
              <a:t>paths</a:t>
            </a:r>
            <a:r>
              <a:rPr lang="it-IT" sz="1800" dirty="0"/>
              <a:t> and validate </a:t>
            </a:r>
            <a:r>
              <a:rPr lang="it-IT" sz="1800" dirty="0" err="1"/>
              <a:t>whether</a:t>
            </a:r>
            <a:r>
              <a:rPr lang="it-IT" sz="1800" dirty="0"/>
              <a:t> </a:t>
            </a:r>
            <a:r>
              <a:rPr lang="it-IT" sz="1800" dirty="0" err="1"/>
              <a:t>they</a:t>
            </a:r>
            <a:r>
              <a:rPr lang="it-IT" sz="1800" dirty="0"/>
              <a:t> </a:t>
            </a:r>
            <a:r>
              <a:rPr lang="it-IT" sz="1800" dirty="0" err="1"/>
              <a:t>actually</a:t>
            </a:r>
            <a:r>
              <a:rPr lang="it-IT" sz="1800" dirty="0"/>
              <a:t> </a:t>
            </a:r>
            <a:r>
              <a:rPr lang="it-IT" sz="1800" dirty="0" err="1"/>
              <a:t>exist</a:t>
            </a:r>
            <a:r>
              <a:rPr lang="it-IT" sz="1800" dirty="0"/>
              <a:t> </a:t>
            </a:r>
            <a:r>
              <a:rPr lang="it-IT" sz="1800" dirty="0" err="1"/>
              <a:t>based</a:t>
            </a:r>
            <a:r>
              <a:rPr lang="it-IT" sz="1800" dirty="0"/>
              <a:t> on the </a:t>
            </a:r>
            <a:r>
              <a:rPr lang="it-IT" sz="1800" dirty="0" err="1"/>
              <a:t>host’s</a:t>
            </a:r>
            <a:r>
              <a:rPr lang="it-IT" sz="1800" dirty="0"/>
              <a:t> </a:t>
            </a:r>
            <a:r>
              <a:rPr lang="it-IT" sz="1800" dirty="0" err="1"/>
              <a:t>responses</a:t>
            </a:r>
            <a:r>
              <a:rPr lang="it-IT" sz="1800" dirty="0"/>
              <a:t>.</a:t>
            </a:r>
          </a:p>
          <a:p>
            <a:pPr marL="0" indent="0">
              <a:buNone/>
            </a:pPr>
            <a:endParaRPr lang="it-IT" sz="1500" dirty="0"/>
          </a:p>
        </p:txBody>
      </p:sp>
      <p:pic>
        <p:nvPicPr>
          <p:cNvPr id="4" name="Immagine 3">
            <a:extLst>
              <a:ext uri="{FF2B5EF4-FFF2-40B4-BE49-F238E27FC236}">
                <a16:creationId xmlns:a16="http://schemas.microsoft.com/office/drawing/2014/main" id="{1D33CFE6-256A-14CE-8A87-FCDDD56CC5DA}"/>
              </a:ext>
            </a:extLst>
          </p:cNvPr>
          <p:cNvPicPr>
            <a:picLocks noChangeAspect="1"/>
          </p:cNvPicPr>
          <p:nvPr/>
        </p:nvPicPr>
        <p:blipFill>
          <a:blip r:embed="rId2"/>
          <a:stretch>
            <a:fillRect/>
          </a:stretch>
        </p:blipFill>
        <p:spPr>
          <a:xfrm>
            <a:off x="6033516" y="577480"/>
            <a:ext cx="5458968" cy="2279119"/>
          </a:xfrm>
          <a:prstGeom prst="rect">
            <a:avLst/>
          </a:prstGeom>
        </p:spPr>
      </p:pic>
      <p:sp>
        <p:nvSpPr>
          <p:cNvPr id="5" name="CasellaDiTesto 4">
            <a:extLst>
              <a:ext uri="{FF2B5EF4-FFF2-40B4-BE49-F238E27FC236}">
                <a16:creationId xmlns:a16="http://schemas.microsoft.com/office/drawing/2014/main" id="{BD9DEEA1-C7F5-CC41-3350-17C63D74AA16}"/>
              </a:ext>
            </a:extLst>
          </p:cNvPr>
          <p:cNvSpPr txBox="1"/>
          <p:nvPr/>
        </p:nvSpPr>
        <p:spPr>
          <a:xfrm>
            <a:off x="6299200" y="3703137"/>
            <a:ext cx="4927600" cy="2585323"/>
          </a:xfrm>
          <a:prstGeom prst="rect">
            <a:avLst/>
          </a:prstGeom>
          <a:noFill/>
        </p:spPr>
        <p:txBody>
          <a:bodyPr wrap="square" rtlCol="0">
            <a:spAutoFit/>
          </a:bodyPr>
          <a:lstStyle/>
          <a:p>
            <a:r>
              <a:rPr lang="it-IT" b="0" i="0" u="none" strike="noStrike" dirty="0" err="1">
                <a:solidFill>
                  <a:srgbClr val="111111"/>
                </a:solidFill>
                <a:effectLst/>
                <a:latin typeface="Lato" panose="020F0502020204030203" pitchFamily="34" charset="0"/>
              </a:rPr>
              <a:t>Many</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modern</a:t>
            </a:r>
            <a:r>
              <a:rPr lang="it-IT" b="0" i="0" u="none" strike="noStrike" dirty="0">
                <a:solidFill>
                  <a:srgbClr val="111111"/>
                </a:solidFill>
                <a:effectLst/>
                <a:latin typeface="Lato" panose="020F0502020204030203" pitchFamily="34" charset="0"/>
              </a:rPr>
              <a:t> frameworks (</a:t>
            </a:r>
            <a:r>
              <a:rPr lang="it-IT" b="0" i="0" u="none" strike="noStrike" dirty="0" err="1">
                <a:solidFill>
                  <a:srgbClr val="111111"/>
                </a:solidFill>
                <a:effectLst/>
                <a:latin typeface="Lato" panose="020F0502020204030203" pitchFamily="34" charset="0"/>
              </a:rPr>
              <a:t>Flask</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Rails</a:t>
            </a:r>
            <a:r>
              <a:rPr lang="it-IT" b="0" i="0" u="none" strike="noStrike" dirty="0">
                <a:solidFill>
                  <a:srgbClr val="111111"/>
                </a:solidFill>
                <a:effectLst/>
                <a:latin typeface="Lato" panose="020F0502020204030203" pitchFamily="34" charset="0"/>
              </a:rPr>
              <a:t>, Express, </a:t>
            </a:r>
            <a:r>
              <a:rPr lang="it-IT" b="0" i="0" u="none" strike="noStrike" dirty="0" err="1">
                <a:solidFill>
                  <a:srgbClr val="111111"/>
                </a:solidFill>
                <a:effectLst/>
                <a:latin typeface="Lato" panose="020F0502020204030203" pitchFamily="34" charset="0"/>
              </a:rPr>
              <a:t>Djangs</a:t>
            </a:r>
            <a:r>
              <a:rPr lang="it-IT" b="0" i="0" u="none" strike="noStrike" dirty="0">
                <a:solidFill>
                  <a:srgbClr val="111111"/>
                </a:solidFill>
                <a:effectLst/>
                <a:latin typeface="Lato" panose="020F0502020204030203" pitchFamily="34" charset="0"/>
              </a:rPr>
              <a:t>) follow the </a:t>
            </a:r>
            <a:r>
              <a:rPr lang="it-IT" b="0" i="0" u="none" strike="noStrike" dirty="0" err="1">
                <a:solidFill>
                  <a:srgbClr val="111111"/>
                </a:solidFill>
                <a:effectLst/>
                <a:latin typeface="Lato" panose="020F0502020204030203" pitchFamily="34" charset="0"/>
              </a:rPr>
              <a:t>paradigm</a:t>
            </a:r>
            <a:r>
              <a:rPr lang="it-IT" b="0" i="0" u="none" strike="noStrike" dirty="0">
                <a:solidFill>
                  <a:srgbClr val="111111"/>
                </a:solidFill>
                <a:effectLst/>
                <a:latin typeface="Lato" panose="020F0502020204030203" pitchFamily="34" charset="0"/>
              </a:rPr>
              <a:t> of </a:t>
            </a:r>
            <a:r>
              <a:rPr lang="it-IT" b="0" i="0" u="none" strike="noStrike" dirty="0" err="1">
                <a:solidFill>
                  <a:srgbClr val="111111"/>
                </a:solidFill>
                <a:effectLst/>
                <a:latin typeface="Lato" panose="020F0502020204030203" pitchFamily="34" charset="0"/>
              </a:rPr>
              <a:t>defining</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routes</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expecting</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certains</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headers</a:t>
            </a:r>
            <a:r>
              <a:rPr lang="it-IT" b="0" i="0" u="none" strike="noStrike" dirty="0">
                <a:solidFill>
                  <a:srgbClr val="111111"/>
                </a:solidFill>
                <a:effectLst/>
                <a:latin typeface="Lato" panose="020F0502020204030203" pitchFamily="34" charset="0"/>
              </a:rPr>
              <a:t>. </a:t>
            </a:r>
          </a:p>
          <a:p>
            <a:endParaRPr lang="it-IT" dirty="0">
              <a:solidFill>
                <a:srgbClr val="111111"/>
              </a:solidFill>
              <a:latin typeface="Lato" panose="020F0502020204030203" pitchFamily="34" charset="0"/>
            </a:endParaRPr>
          </a:p>
          <a:p>
            <a:r>
              <a:rPr lang="it-IT" b="0" i="0" u="none" strike="noStrike" dirty="0">
                <a:solidFill>
                  <a:srgbClr val="111111"/>
                </a:solidFill>
                <a:effectLst/>
                <a:latin typeface="Lato" panose="020F0502020204030203" pitchFamily="34" charset="0"/>
              </a:rPr>
              <a:t>With </a:t>
            </a:r>
            <a:r>
              <a:rPr lang="it-IT" b="0" i="0" u="none" strike="noStrike" dirty="0" err="1">
                <a:solidFill>
                  <a:srgbClr val="111111"/>
                </a:solidFill>
                <a:effectLst/>
                <a:latin typeface="Lato" panose="020F0502020204030203" pitchFamily="34" charset="0"/>
              </a:rPr>
              <a:t>this</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specific</a:t>
            </a:r>
            <a:r>
              <a:rPr lang="it-IT" b="0" i="0" u="none" strike="noStrike" dirty="0">
                <a:solidFill>
                  <a:srgbClr val="111111"/>
                </a:solidFill>
                <a:effectLst/>
                <a:latin typeface="Lato" panose="020F0502020204030203" pitchFamily="34" charset="0"/>
              </a:rPr>
              <a:t> knowledge and </a:t>
            </a:r>
            <a:r>
              <a:rPr lang="it-IT" b="0" i="0" u="none" strike="noStrike" dirty="0" err="1">
                <a:solidFill>
                  <a:srgbClr val="111111"/>
                </a:solidFill>
                <a:effectLst/>
                <a:latin typeface="Lato" panose="020F0502020204030203" pitchFamily="34" charset="0"/>
              </a:rPr>
              <a:t>through</a:t>
            </a:r>
            <a:r>
              <a:rPr lang="it-IT" b="0" i="0" u="none" strike="noStrike" dirty="0">
                <a:solidFill>
                  <a:srgbClr val="111111"/>
                </a:solidFill>
                <a:effectLst/>
                <a:latin typeface="Lato" panose="020F0502020204030203" pitchFamily="34" charset="0"/>
              </a:rPr>
              <a:t> internet-wide </a:t>
            </a:r>
            <a:r>
              <a:rPr lang="it-IT" b="0" i="0" u="none" strike="noStrike" dirty="0" err="1">
                <a:solidFill>
                  <a:srgbClr val="111111"/>
                </a:solidFill>
                <a:effectLst/>
                <a:latin typeface="Lato" panose="020F0502020204030203" pitchFamily="34" charset="0"/>
              </a:rPr>
              <a:t>searches</a:t>
            </a:r>
            <a:r>
              <a:rPr lang="it-IT" b="0" i="0" u="none" strike="noStrike" dirty="0">
                <a:solidFill>
                  <a:srgbClr val="111111"/>
                </a:solidFill>
                <a:effectLst/>
                <a:latin typeface="Lato" panose="020F0502020204030203" pitchFamily="34" charset="0"/>
              </a:rPr>
              <a:t> for </a:t>
            </a:r>
            <a:r>
              <a:rPr lang="it-IT" b="0" i="0" u="none" strike="noStrike" dirty="0" err="1">
                <a:solidFill>
                  <a:srgbClr val="111111"/>
                </a:solidFill>
                <a:effectLst/>
                <a:latin typeface="Lato" panose="020F0502020204030203" pitchFamily="34" charset="0"/>
              </a:rPr>
              <a:t>route</a:t>
            </a:r>
            <a:r>
              <a:rPr lang="it-IT" b="0" i="0" u="none" strike="noStrike" dirty="0">
                <a:solidFill>
                  <a:srgbClr val="111111"/>
                </a:solidFill>
                <a:effectLst/>
                <a:latin typeface="Lato" panose="020F0502020204030203" pitchFamily="34" charset="0"/>
              </a:rPr>
              <a:t> names, </a:t>
            </a:r>
            <a:r>
              <a:rPr lang="it-IT" b="0" i="0" u="none" strike="noStrike" dirty="0" err="1">
                <a:solidFill>
                  <a:srgbClr val="111111"/>
                </a:solidFill>
                <a:effectLst/>
                <a:latin typeface="Lato" panose="020F0502020204030203" pitchFamily="34" charset="0"/>
              </a:rPr>
              <a:t>methods</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parameters</a:t>
            </a:r>
            <a:r>
              <a:rPr lang="it-IT" b="0" i="0" u="none" strike="noStrike" dirty="0">
                <a:solidFill>
                  <a:srgbClr val="111111"/>
                </a:solidFill>
                <a:effectLst/>
                <a:latin typeface="Lato" panose="020F0502020204030203" pitchFamily="34" charset="0"/>
              </a:rPr>
              <a:t> and </a:t>
            </a:r>
            <a:r>
              <a:rPr lang="it-IT" b="0" i="0" u="none" strike="noStrike" dirty="0" err="1">
                <a:solidFill>
                  <a:srgbClr val="111111"/>
                </a:solidFill>
                <a:effectLst/>
                <a:latin typeface="Lato" panose="020F0502020204030203" pitchFamily="34" charset="0"/>
              </a:rPr>
              <a:t>headers</a:t>
            </a:r>
            <a:r>
              <a:rPr lang="it-IT" b="0" i="0" u="none" strike="noStrike" dirty="0">
                <a:solidFill>
                  <a:srgbClr val="111111"/>
                </a:solidFill>
                <a:effectLst/>
                <a:latin typeface="Lato" panose="020F0502020204030203" pitchFamily="34" charset="0"/>
              </a:rPr>
              <a:t>, </a:t>
            </a:r>
            <a:r>
              <a:rPr lang="it-IT" b="0" i="0" u="none" strike="noStrike" dirty="0" err="1">
                <a:solidFill>
                  <a:srgbClr val="111111"/>
                </a:solidFill>
                <a:effectLst/>
                <a:latin typeface="Lato" panose="020F0502020204030203" pitchFamily="34" charset="0"/>
              </a:rPr>
              <a:t>KiteRunner</a:t>
            </a:r>
            <a:r>
              <a:rPr lang="it-IT" b="0" i="0" u="none" strike="noStrike" dirty="0">
                <a:solidFill>
                  <a:srgbClr val="111111"/>
                </a:solidFill>
                <a:effectLst/>
                <a:latin typeface="Lato" panose="020F0502020204030203" pitchFamily="34" charset="0"/>
              </a:rPr>
              <a:t> can </a:t>
            </a:r>
            <a:r>
              <a:rPr lang="it-IT" b="0" i="0" u="none" strike="noStrike" dirty="0" err="1">
                <a:solidFill>
                  <a:srgbClr val="111111"/>
                </a:solidFill>
                <a:effectLst/>
                <a:latin typeface="Lato" panose="020F0502020204030203" pitchFamily="34" charset="0"/>
              </a:rPr>
              <a:t>bruteforce</a:t>
            </a:r>
            <a:r>
              <a:rPr lang="it-IT" b="0" i="0" u="none" strike="noStrike" dirty="0">
                <a:solidFill>
                  <a:srgbClr val="111111"/>
                </a:solidFill>
                <a:effectLst/>
                <a:latin typeface="Lato" panose="020F0502020204030203" pitchFamily="34" charset="0"/>
              </a:rPr>
              <a:t> API endpoints </a:t>
            </a:r>
            <a:r>
              <a:rPr lang="it-IT" b="0" i="0" u="none" strike="noStrike" dirty="0" err="1">
                <a:solidFill>
                  <a:srgbClr val="111111"/>
                </a:solidFill>
                <a:effectLst/>
                <a:latin typeface="Lato" panose="020F0502020204030203" pitchFamily="34" charset="0"/>
              </a:rPr>
              <a:t>smarter</a:t>
            </a:r>
            <a:r>
              <a:rPr lang="it-IT" b="0" i="0" u="none" strike="noStrike" dirty="0">
                <a:solidFill>
                  <a:srgbClr val="111111"/>
                </a:solidFill>
                <a:effectLst/>
                <a:latin typeface="Lato" panose="020F0502020204030203" pitchFamily="34" charset="0"/>
              </a:rPr>
              <a:t> and </a:t>
            </a:r>
            <a:r>
              <a:rPr lang="it-IT" b="0" i="0" u="none" strike="noStrike" dirty="0" err="1">
                <a:solidFill>
                  <a:srgbClr val="111111"/>
                </a:solidFill>
                <a:effectLst/>
                <a:latin typeface="Lato" panose="020F0502020204030203" pitchFamily="34" charset="0"/>
              </a:rPr>
              <a:t>faster</a:t>
            </a:r>
            <a:r>
              <a:rPr lang="it-IT" b="0" i="0" u="none" strike="noStrike" dirty="0">
                <a:solidFill>
                  <a:srgbClr val="111111"/>
                </a:solidFill>
                <a:effectLst/>
                <a:latin typeface="Lato" panose="020F0502020204030203" pitchFamily="34" charset="0"/>
              </a:rPr>
              <a:t>.</a:t>
            </a:r>
            <a:endParaRPr lang="it-IT" dirty="0"/>
          </a:p>
        </p:txBody>
      </p:sp>
    </p:spTree>
    <p:extLst>
      <p:ext uri="{BB962C8B-B14F-4D97-AF65-F5344CB8AC3E}">
        <p14:creationId xmlns:p14="http://schemas.microsoft.com/office/powerpoint/2010/main" val="1474716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5CBBFD-E332-1804-32AE-17C64153B41B}"/>
              </a:ext>
            </a:extLst>
          </p:cNvPr>
          <p:cNvSpPr>
            <a:spLocks noGrp="1"/>
          </p:cNvSpPr>
          <p:nvPr>
            <p:ph type="title"/>
          </p:nvPr>
        </p:nvSpPr>
        <p:spPr/>
        <p:txBody>
          <a:bodyPr/>
          <a:lstStyle/>
          <a:p>
            <a:r>
              <a:rPr lang="it-IT" dirty="0" err="1"/>
              <a:t>Try</a:t>
            </a:r>
            <a:r>
              <a:rPr lang="it-IT" dirty="0"/>
              <a:t> </a:t>
            </a:r>
            <a:r>
              <a:rPr lang="it-IT" dirty="0" err="1"/>
              <a:t>fuzzing</a:t>
            </a:r>
            <a:endParaRPr lang="it-IT" dirty="0"/>
          </a:p>
        </p:txBody>
      </p:sp>
      <p:sp>
        <p:nvSpPr>
          <p:cNvPr id="3" name="Segnaposto contenuto 2">
            <a:extLst>
              <a:ext uri="{FF2B5EF4-FFF2-40B4-BE49-F238E27FC236}">
                <a16:creationId xmlns:a16="http://schemas.microsoft.com/office/drawing/2014/main" id="{E48B9FC8-7A88-96A4-BABC-69762118367B}"/>
              </a:ext>
            </a:extLst>
          </p:cNvPr>
          <p:cNvSpPr>
            <a:spLocks noGrp="1"/>
          </p:cNvSpPr>
          <p:nvPr>
            <p:ph idx="1"/>
          </p:nvPr>
        </p:nvSpPr>
        <p:spPr>
          <a:xfrm>
            <a:off x="838200" y="1825625"/>
            <a:ext cx="10215880" cy="4351338"/>
          </a:xfrm>
        </p:spPr>
        <p:txBody>
          <a:bodyPr>
            <a:normAutofit fontScale="92500"/>
          </a:bodyPr>
          <a:lstStyle/>
          <a:p>
            <a:r>
              <a:rPr lang="it-IT" dirty="0" err="1"/>
              <a:t>As</a:t>
            </a:r>
            <a:r>
              <a:rPr lang="it-IT" dirty="0"/>
              <a:t> </a:t>
            </a:r>
            <a:r>
              <a:rPr lang="it-IT" dirty="0" err="1"/>
              <a:t>described</a:t>
            </a:r>
            <a:r>
              <a:rPr lang="it-IT" dirty="0"/>
              <a:t> by the OWASP community page on the </a:t>
            </a:r>
            <a:r>
              <a:rPr lang="it-IT" dirty="0" err="1"/>
              <a:t>topic</a:t>
            </a:r>
            <a:r>
              <a:rPr lang="it-IT" dirty="0"/>
              <a:t>, </a:t>
            </a:r>
            <a:r>
              <a:rPr lang="it-IT" dirty="0" err="1"/>
              <a:t>fuzzing</a:t>
            </a:r>
            <a:r>
              <a:rPr lang="it-IT" dirty="0"/>
              <a:t> </a:t>
            </a:r>
            <a:r>
              <a:rPr lang="it-IT" dirty="0" err="1"/>
              <a:t>is</a:t>
            </a:r>
            <a:r>
              <a:rPr lang="it-IT" dirty="0"/>
              <a:t> “the art of </a:t>
            </a:r>
            <a:r>
              <a:rPr lang="it-IT" dirty="0" err="1"/>
              <a:t>automatic</a:t>
            </a:r>
            <a:r>
              <a:rPr lang="it-IT" dirty="0"/>
              <a:t> bug </a:t>
            </a:r>
            <a:r>
              <a:rPr lang="it-IT" dirty="0" err="1"/>
              <a:t>finding</a:t>
            </a:r>
            <a:r>
              <a:rPr lang="it-IT" dirty="0"/>
              <a:t>.” </a:t>
            </a:r>
          </a:p>
          <a:p>
            <a:r>
              <a:rPr lang="it-IT" dirty="0"/>
              <a:t>Using </a:t>
            </a:r>
            <a:r>
              <a:rPr lang="it-IT" dirty="0" err="1"/>
              <a:t>this</a:t>
            </a:r>
            <a:r>
              <a:rPr lang="it-IT" dirty="0"/>
              <a:t> </a:t>
            </a:r>
            <a:r>
              <a:rPr lang="it-IT" dirty="0" err="1"/>
              <a:t>attack</a:t>
            </a:r>
            <a:r>
              <a:rPr lang="it-IT" dirty="0"/>
              <a:t> technique, </a:t>
            </a:r>
            <a:r>
              <a:rPr lang="it-IT" dirty="0" err="1"/>
              <a:t>we’d</a:t>
            </a:r>
            <a:r>
              <a:rPr lang="it-IT" dirty="0"/>
              <a:t> </a:t>
            </a:r>
            <a:r>
              <a:rPr lang="it-IT" dirty="0" err="1"/>
              <a:t>send</a:t>
            </a:r>
            <a:r>
              <a:rPr lang="it-IT" dirty="0"/>
              <a:t> </a:t>
            </a:r>
            <a:r>
              <a:rPr lang="it-IT" dirty="0" err="1"/>
              <a:t>various</a:t>
            </a:r>
            <a:r>
              <a:rPr lang="it-IT" dirty="0"/>
              <a:t> </a:t>
            </a:r>
            <a:r>
              <a:rPr lang="it-IT" dirty="0" err="1"/>
              <a:t>types</a:t>
            </a:r>
            <a:r>
              <a:rPr lang="it-IT" dirty="0"/>
              <a:t> of input in HTTP </a:t>
            </a:r>
            <a:r>
              <a:rPr lang="it-IT" dirty="0" err="1"/>
              <a:t>requests</a:t>
            </a:r>
            <a:r>
              <a:rPr lang="it-IT" dirty="0"/>
              <a:t>. </a:t>
            </a:r>
            <a:r>
              <a:rPr lang="it-IT" dirty="0" err="1"/>
              <a:t>trying</a:t>
            </a:r>
            <a:r>
              <a:rPr lang="it-IT" dirty="0"/>
              <a:t> to </a:t>
            </a:r>
            <a:r>
              <a:rPr lang="it-IT" dirty="0" err="1"/>
              <a:t>find</a:t>
            </a:r>
            <a:r>
              <a:rPr lang="it-IT" dirty="0"/>
              <a:t> an input or payload </a:t>
            </a:r>
            <a:r>
              <a:rPr lang="it-IT" dirty="0" err="1"/>
              <a:t>that</a:t>
            </a:r>
            <a:r>
              <a:rPr lang="it-IT" dirty="0"/>
              <a:t> </a:t>
            </a:r>
            <a:r>
              <a:rPr lang="it-IT" dirty="0" err="1"/>
              <a:t>causes</a:t>
            </a:r>
            <a:r>
              <a:rPr lang="it-IT" dirty="0"/>
              <a:t> an </a:t>
            </a:r>
            <a:r>
              <a:rPr lang="it-IT" dirty="0" err="1"/>
              <a:t>application</a:t>
            </a:r>
            <a:r>
              <a:rPr lang="it-IT" dirty="0"/>
              <a:t> to </a:t>
            </a:r>
            <a:r>
              <a:rPr lang="it-IT" dirty="0" err="1"/>
              <a:t>respond</a:t>
            </a:r>
            <a:r>
              <a:rPr lang="it-IT" dirty="0"/>
              <a:t> in </a:t>
            </a:r>
            <a:r>
              <a:rPr lang="it-IT" dirty="0" err="1"/>
              <a:t>unexpected</a:t>
            </a:r>
            <a:r>
              <a:rPr lang="it-IT" dirty="0"/>
              <a:t> ways and </a:t>
            </a:r>
            <a:r>
              <a:rPr lang="it-IT" dirty="0" err="1"/>
              <a:t>reveal</a:t>
            </a:r>
            <a:r>
              <a:rPr lang="it-IT" dirty="0"/>
              <a:t> a </a:t>
            </a:r>
            <a:r>
              <a:rPr lang="it-IT" dirty="0" err="1"/>
              <a:t>vulnerability</a:t>
            </a:r>
            <a:r>
              <a:rPr lang="it-IT" dirty="0"/>
              <a:t>. </a:t>
            </a:r>
          </a:p>
          <a:p>
            <a:r>
              <a:rPr lang="it-IT" dirty="0"/>
              <a:t>For </a:t>
            </a:r>
            <a:r>
              <a:rPr lang="it-IT" dirty="0" err="1"/>
              <a:t>example</a:t>
            </a:r>
            <a:r>
              <a:rPr lang="it-IT" dirty="0"/>
              <a:t>, </a:t>
            </a:r>
            <a:r>
              <a:rPr lang="it-IT" dirty="0" err="1"/>
              <a:t>if</a:t>
            </a:r>
            <a:r>
              <a:rPr lang="it-IT" dirty="0"/>
              <a:t> </a:t>
            </a:r>
            <a:r>
              <a:rPr lang="it-IT" dirty="0" err="1"/>
              <a:t>you</a:t>
            </a:r>
            <a:r>
              <a:rPr lang="it-IT" dirty="0"/>
              <a:t> </a:t>
            </a:r>
            <a:r>
              <a:rPr lang="it-IT" dirty="0" err="1"/>
              <a:t>were</a:t>
            </a:r>
            <a:r>
              <a:rPr lang="it-IT" dirty="0"/>
              <a:t> </a:t>
            </a:r>
            <a:r>
              <a:rPr lang="it-IT" dirty="0" err="1"/>
              <a:t>attacking</a:t>
            </a:r>
            <a:r>
              <a:rPr lang="it-IT" dirty="0"/>
              <a:t> an API and </a:t>
            </a:r>
            <a:r>
              <a:rPr lang="it-IT" dirty="0" err="1"/>
              <a:t>discovered</a:t>
            </a:r>
            <a:r>
              <a:rPr lang="it-IT" dirty="0"/>
              <a:t> </a:t>
            </a:r>
            <a:r>
              <a:rPr lang="it-IT" dirty="0" err="1"/>
              <a:t>you</a:t>
            </a:r>
            <a:r>
              <a:rPr lang="it-IT" dirty="0"/>
              <a:t> </a:t>
            </a:r>
            <a:r>
              <a:rPr lang="it-IT" dirty="0" err="1"/>
              <a:t>could</a:t>
            </a:r>
            <a:r>
              <a:rPr lang="it-IT" dirty="0"/>
              <a:t> post data to the API provider, </a:t>
            </a:r>
            <a:r>
              <a:rPr lang="it-IT" dirty="0" err="1"/>
              <a:t>you</a:t>
            </a:r>
            <a:r>
              <a:rPr lang="it-IT" dirty="0"/>
              <a:t> </a:t>
            </a:r>
            <a:r>
              <a:rPr lang="it-IT" dirty="0" err="1"/>
              <a:t>could</a:t>
            </a:r>
            <a:r>
              <a:rPr lang="it-IT" dirty="0"/>
              <a:t> </a:t>
            </a:r>
            <a:r>
              <a:rPr lang="it-IT" dirty="0" err="1"/>
              <a:t>then</a:t>
            </a:r>
            <a:r>
              <a:rPr lang="it-IT" dirty="0"/>
              <a:t> </a:t>
            </a:r>
            <a:r>
              <a:rPr lang="it-IT" dirty="0" err="1"/>
              <a:t>attempt</a:t>
            </a:r>
            <a:r>
              <a:rPr lang="it-IT" dirty="0"/>
              <a:t> to </a:t>
            </a:r>
            <a:r>
              <a:rPr lang="it-IT" dirty="0" err="1"/>
              <a:t>send</a:t>
            </a:r>
            <a:r>
              <a:rPr lang="it-IT" dirty="0"/>
              <a:t> </a:t>
            </a:r>
            <a:r>
              <a:rPr lang="it-IT" dirty="0" err="1"/>
              <a:t>it</a:t>
            </a:r>
            <a:r>
              <a:rPr lang="it-IT" dirty="0"/>
              <a:t> </a:t>
            </a:r>
            <a:r>
              <a:rPr lang="it-IT" dirty="0" err="1"/>
              <a:t>various</a:t>
            </a:r>
            <a:r>
              <a:rPr lang="it-IT" dirty="0"/>
              <a:t> SQL </a:t>
            </a:r>
            <a:r>
              <a:rPr lang="it-IT" dirty="0" err="1"/>
              <a:t>commands</a:t>
            </a:r>
            <a:r>
              <a:rPr lang="it-IT" dirty="0"/>
              <a:t>.</a:t>
            </a:r>
          </a:p>
          <a:p>
            <a:r>
              <a:rPr lang="it-IT" dirty="0"/>
              <a:t> </a:t>
            </a:r>
            <a:r>
              <a:rPr lang="it-IT" dirty="0" err="1"/>
              <a:t>If</a:t>
            </a:r>
            <a:r>
              <a:rPr lang="it-IT" dirty="0"/>
              <a:t> the provider </a:t>
            </a:r>
            <a:r>
              <a:rPr lang="it-IT" dirty="0" err="1"/>
              <a:t>doesn’t</a:t>
            </a:r>
            <a:r>
              <a:rPr lang="it-IT" dirty="0"/>
              <a:t> </a:t>
            </a:r>
            <a:r>
              <a:rPr lang="it-IT" dirty="0" err="1"/>
              <a:t>sanitize</a:t>
            </a:r>
            <a:r>
              <a:rPr lang="it-IT" dirty="0"/>
              <a:t> </a:t>
            </a:r>
            <a:r>
              <a:rPr lang="it-IT" dirty="0" err="1"/>
              <a:t>this</a:t>
            </a:r>
            <a:r>
              <a:rPr lang="it-IT" dirty="0"/>
              <a:t> input, </a:t>
            </a:r>
            <a:r>
              <a:rPr lang="it-IT" dirty="0" err="1"/>
              <a:t>there</a:t>
            </a:r>
            <a:r>
              <a:rPr lang="it-IT" dirty="0"/>
              <a:t> </a:t>
            </a:r>
            <a:r>
              <a:rPr lang="it-IT" dirty="0" err="1"/>
              <a:t>is</a:t>
            </a:r>
            <a:r>
              <a:rPr lang="it-IT" dirty="0"/>
              <a:t> a chance </a:t>
            </a:r>
            <a:r>
              <a:rPr lang="it-IT" dirty="0" err="1"/>
              <a:t>you</a:t>
            </a:r>
            <a:r>
              <a:rPr lang="it-IT" dirty="0"/>
              <a:t> </a:t>
            </a:r>
            <a:r>
              <a:rPr lang="it-IT" dirty="0" err="1"/>
              <a:t>could</a:t>
            </a:r>
            <a:r>
              <a:rPr lang="it-IT" dirty="0"/>
              <a:t> </a:t>
            </a:r>
            <a:r>
              <a:rPr lang="it-IT" dirty="0" err="1"/>
              <a:t>receive</a:t>
            </a:r>
            <a:r>
              <a:rPr lang="it-IT" dirty="0"/>
              <a:t> a </a:t>
            </a:r>
            <a:r>
              <a:rPr lang="it-IT" dirty="0" err="1"/>
              <a:t>response</a:t>
            </a:r>
            <a:r>
              <a:rPr lang="it-IT" dirty="0"/>
              <a:t> </a:t>
            </a:r>
            <a:r>
              <a:rPr lang="it-IT" dirty="0" err="1"/>
              <a:t>that</a:t>
            </a:r>
            <a:r>
              <a:rPr lang="it-IT" dirty="0"/>
              <a:t> </a:t>
            </a:r>
            <a:r>
              <a:rPr lang="it-IT" dirty="0" err="1"/>
              <a:t>indicates</a:t>
            </a:r>
            <a:r>
              <a:rPr lang="it-IT" dirty="0"/>
              <a:t> </a:t>
            </a:r>
            <a:r>
              <a:rPr lang="it-IT" dirty="0" err="1"/>
              <a:t>that</a:t>
            </a:r>
            <a:r>
              <a:rPr lang="it-IT" dirty="0"/>
              <a:t> a SQL database </a:t>
            </a:r>
            <a:r>
              <a:rPr lang="it-IT" dirty="0" err="1"/>
              <a:t>is</a:t>
            </a:r>
            <a:r>
              <a:rPr lang="it-IT" dirty="0"/>
              <a:t> in use.</a:t>
            </a:r>
          </a:p>
          <a:p>
            <a:endParaRPr lang="it-IT" dirty="0"/>
          </a:p>
        </p:txBody>
      </p:sp>
    </p:spTree>
    <p:extLst>
      <p:ext uri="{BB962C8B-B14F-4D97-AF65-F5344CB8AC3E}">
        <p14:creationId xmlns:p14="http://schemas.microsoft.com/office/powerpoint/2010/main" val="2920622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405A2-455F-C57A-B824-581618B38B73}"/>
              </a:ext>
            </a:extLst>
          </p:cNvPr>
          <p:cNvSpPr>
            <a:spLocks noGrp="1"/>
          </p:cNvSpPr>
          <p:nvPr>
            <p:ph type="title"/>
          </p:nvPr>
        </p:nvSpPr>
        <p:spPr/>
        <p:txBody>
          <a:bodyPr/>
          <a:lstStyle/>
          <a:p>
            <a:r>
              <a:rPr lang="it-IT" dirty="0" err="1"/>
              <a:t>BurpSuite</a:t>
            </a:r>
            <a:endParaRPr lang="it-IT" dirty="0"/>
          </a:p>
        </p:txBody>
      </p:sp>
      <p:sp>
        <p:nvSpPr>
          <p:cNvPr id="3" name="Segnaposto contenuto 2">
            <a:extLst>
              <a:ext uri="{FF2B5EF4-FFF2-40B4-BE49-F238E27FC236}">
                <a16:creationId xmlns:a16="http://schemas.microsoft.com/office/drawing/2014/main" id="{EE4D8D5F-A076-B8F9-A1D3-8C696CDDFC40}"/>
              </a:ext>
            </a:extLst>
          </p:cNvPr>
          <p:cNvSpPr>
            <a:spLocks noGrp="1"/>
          </p:cNvSpPr>
          <p:nvPr>
            <p:ph idx="1"/>
          </p:nvPr>
        </p:nvSpPr>
        <p:spPr>
          <a:xfrm>
            <a:off x="838200" y="1825625"/>
            <a:ext cx="4597400" cy="4351338"/>
          </a:xfrm>
        </p:spPr>
        <p:txBody>
          <a:bodyPr>
            <a:normAutofit fontScale="77500" lnSpcReduction="20000"/>
          </a:bodyPr>
          <a:lstStyle/>
          <a:p>
            <a:r>
              <a:rPr lang="it-IT" dirty="0" err="1"/>
              <a:t>Burp</a:t>
            </a:r>
            <a:r>
              <a:rPr lang="it-IT" dirty="0"/>
              <a:t> </a:t>
            </a:r>
            <a:r>
              <a:rPr lang="it-IT" dirty="0" err="1"/>
              <a:t>Suite’s</a:t>
            </a:r>
            <a:r>
              <a:rPr lang="it-IT" dirty="0"/>
              <a:t> key features </a:t>
            </a:r>
            <a:r>
              <a:rPr lang="it-IT" dirty="0" err="1"/>
              <a:t>is</a:t>
            </a:r>
            <a:r>
              <a:rPr lang="it-IT" dirty="0"/>
              <a:t> the </a:t>
            </a:r>
            <a:r>
              <a:rPr lang="it-IT" dirty="0" err="1"/>
              <a:t>ability</a:t>
            </a:r>
            <a:r>
              <a:rPr lang="it-IT" dirty="0"/>
              <a:t> to </a:t>
            </a:r>
            <a:r>
              <a:rPr lang="it-IT" dirty="0" err="1"/>
              <a:t>intercept</a:t>
            </a:r>
            <a:r>
              <a:rPr lang="it-IT" dirty="0"/>
              <a:t> HTTP </a:t>
            </a:r>
            <a:r>
              <a:rPr lang="it-IT" dirty="0" err="1"/>
              <a:t>requests</a:t>
            </a:r>
            <a:r>
              <a:rPr lang="it-IT" dirty="0"/>
              <a:t>. </a:t>
            </a:r>
          </a:p>
          <a:p>
            <a:r>
              <a:rPr lang="it-IT" dirty="0" err="1"/>
              <a:t>Burp</a:t>
            </a:r>
            <a:r>
              <a:rPr lang="it-IT" dirty="0"/>
              <a:t> Suite </a:t>
            </a:r>
            <a:r>
              <a:rPr lang="it-IT" dirty="0" err="1"/>
              <a:t>receives</a:t>
            </a:r>
            <a:r>
              <a:rPr lang="it-IT" dirty="0"/>
              <a:t> </a:t>
            </a:r>
            <a:r>
              <a:rPr lang="it-IT" dirty="0" err="1"/>
              <a:t>requests</a:t>
            </a:r>
            <a:r>
              <a:rPr lang="it-IT" dirty="0"/>
              <a:t> </a:t>
            </a:r>
            <a:r>
              <a:rPr lang="it-IT" dirty="0" err="1"/>
              <a:t>before</a:t>
            </a:r>
            <a:r>
              <a:rPr lang="it-IT" dirty="0"/>
              <a:t> forwarding </a:t>
            </a:r>
            <a:r>
              <a:rPr lang="it-IT" dirty="0" err="1"/>
              <a:t>them</a:t>
            </a:r>
            <a:r>
              <a:rPr lang="it-IT" dirty="0"/>
              <a:t> to the server and </a:t>
            </a:r>
            <a:r>
              <a:rPr lang="it-IT" dirty="0" err="1"/>
              <a:t>then</a:t>
            </a:r>
            <a:r>
              <a:rPr lang="it-IT" dirty="0"/>
              <a:t> </a:t>
            </a:r>
            <a:r>
              <a:rPr lang="it-IT" dirty="0" err="1"/>
              <a:t>receives</a:t>
            </a:r>
            <a:r>
              <a:rPr lang="it-IT" dirty="0"/>
              <a:t> the </a:t>
            </a:r>
            <a:r>
              <a:rPr lang="it-IT" dirty="0" err="1"/>
              <a:t>server’s</a:t>
            </a:r>
            <a:r>
              <a:rPr lang="it-IT" dirty="0"/>
              <a:t> </a:t>
            </a:r>
            <a:r>
              <a:rPr lang="it-IT" dirty="0" err="1"/>
              <a:t>responses</a:t>
            </a:r>
            <a:r>
              <a:rPr lang="it-IT" dirty="0"/>
              <a:t> </a:t>
            </a:r>
            <a:r>
              <a:rPr lang="it-IT" dirty="0" err="1"/>
              <a:t>before</a:t>
            </a:r>
            <a:r>
              <a:rPr lang="it-IT" dirty="0"/>
              <a:t> </a:t>
            </a:r>
            <a:r>
              <a:rPr lang="it-IT" dirty="0" err="1"/>
              <a:t>sending</a:t>
            </a:r>
            <a:r>
              <a:rPr lang="it-IT" dirty="0"/>
              <a:t> </a:t>
            </a:r>
            <a:r>
              <a:rPr lang="it-IT" dirty="0" err="1"/>
              <a:t>them</a:t>
            </a:r>
            <a:r>
              <a:rPr lang="it-IT" dirty="0"/>
              <a:t> to the browser, </a:t>
            </a:r>
            <a:r>
              <a:rPr lang="it-IT" dirty="0" err="1"/>
              <a:t>allowing</a:t>
            </a:r>
            <a:r>
              <a:rPr lang="it-IT" dirty="0"/>
              <a:t> </a:t>
            </a:r>
            <a:r>
              <a:rPr lang="it-IT" dirty="0" err="1"/>
              <a:t>you</a:t>
            </a:r>
            <a:r>
              <a:rPr lang="it-IT" dirty="0"/>
              <a:t> to </a:t>
            </a:r>
            <a:r>
              <a:rPr lang="it-IT" dirty="0" err="1"/>
              <a:t>view</a:t>
            </a:r>
            <a:r>
              <a:rPr lang="it-IT" dirty="0"/>
              <a:t> and </a:t>
            </a:r>
            <a:r>
              <a:rPr lang="it-IT" dirty="0" err="1"/>
              <a:t>interact</a:t>
            </a:r>
            <a:r>
              <a:rPr lang="it-IT" dirty="0"/>
              <a:t> with </a:t>
            </a:r>
            <a:r>
              <a:rPr lang="it-IT" dirty="0" err="1"/>
              <a:t>those</a:t>
            </a:r>
            <a:r>
              <a:rPr lang="it-IT" dirty="0"/>
              <a:t> </a:t>
            </a:r>
            <a:r>
              <a:rPr lang="it-IT" dirty="0" err="1"/>
              <a:t>requests</a:t>
            </a:r>
            <a:r>
              <a:rPr lang="it-IT" dirty="0"/>
              <a:t> and </a:t>
            </a:r>
            <a:r>
              <a:rPr lang="it-IT" dirty="0" err="1"/>
              <a:t>responses</a:t>
            </a:r>
            <a:r>
              <a:rPr lang="it-IT" dirty="0"/>
              <a:t>.</a:t>
            </a:r>
          </a:p>
          <a:p>
            <a:r>
              <a:rPr lang="it-IT" dirty="0"/>
              <a:t>For </a:t>
            </a:r>
            <a:r>
              <a:rPr lang="it-IT" dirty="0" err="1"/>
              <a:t>this</a:t>
            </a:r>
            <a:r>
              <a:rPr lang="it-IT" dirty="0"/>
              <a:t> feature to work, </a:t>
            </a:r>
            <a:r>
              <a:rPr lang="it-IT" dirty="0" err="1"/>
              <a:t>you’ll</a:t>
            </a:r>
            <a:r>
              <a:rPr lang="it-IT" dirty="0"/>
              <a:t> </a:t>
            </a:r>
            <a:r>
              <a:rPr lang="it-IT" dirty="0" err="1"/>
              <a:t>need</a:t>
            </a:r>
            <a:r>
              <a:rPr lang="it-IT" dirty="0"/>
              <a:t> to </a:t>
            </a:r>
            <a:r>
              <a:rPr lang="it-IT" dirty="0" err="1"/>
              <a:t>regularly</a:t>
            </a:r>
            <a:r>
              <a:rPr lang="it-IT" dirty="0"/>
              <a:t> </a:t>
            </a:r>
            <a:r>
              <a:rPr lang="it-IT" dirty="0" err="1"/>
              <a:t>send</a:t>
            </a:r>
            <a:r>
              <a:rPr lang="it-IT" dirty="0"/>
              <a:t> </a:t>
            </a:r>
            <a:r>
              <a:rPr lang="it-IT" dirty="0" err="1"/>
              <a:t>requests</a:t>
            </a:r>
            <a:r>
              <a:rPr lang="it-IT" dirty="0"/>
              <a:t> from the browser to </a:t>
            </a:r>
            <a:r>
              <a:rPr lang="it-IT" dirty="0" err="1"/>
              <a:t>Burp</a:t>
            </a:r>
            <a:r>
              <a:rPr lang="it-IT" dirty="0"/>
              <a:t> Suite. </a:t>
            </a:r>
          </a:p>
          <a:p>
            <a:pPr lvl="1"/>
            <a:r>
              <a:rPr lang="it-IT" dirty="0" err="1"/>
              <a:t>This</a:t>
            </a:r>
            <a:r>
              <a:rPr lang="it-IT" dirty="0"/>
              <a:t> </a:t>
            </a:r>
            <a:r>
              <a:rPr lang="it-IT" dirty="0" err="1"/>
              <a:t>is</a:t>
            </a:r>
            <a:r>
              <a:rPr lang="it-IT" dirty="0"/>
              <a:t> </a:t>
            </a:r>
            <a:r>
              <a:rPr lang="it-IT" dirty="0" err="1"/>
              <a:t>done</a:t>
            </a:r>
            <a:r>
              <a:rPr lang="it-IT" dirty="0"/>
              <a:t> with the use of a web proxy. </a:t>
            </a:r>
          </a:p>
          <a:p>
            <a:r>
              <a:rPr lang="it-IT" dirty="0"/>
              <a:t>The proxy </a:t>
            </a:r>
            <a:r>
              <a:rPr lang="it-IT" dirty="0" err="1"/>
              <a:t>is</a:t>
            </a:r>
            <a:r>
              <a:rPr lang="it-IT" dirty="0"/>
              <a:t> a way for </a:t>
            </a:r>
            <a:r>
              <a:rPr lang="it-IT" dirty="0" err="1"/>
              <a:t>us</a:t>
            </a:r>
            <a:r>
              <a:rPr lang="it-IT" dirty="0"/>
              <a:t> to </a:t>
            </a:r>
            <a:r>
              <a:rPr lang="it-IT" dirty="0" err="1"/>
              <a:t>reroute</a:t>
            </a:r>
            <a:r>
              <a:rPr lang="it-IT" dirty="0"/>
              <a:t> web browser </a:t>
            </a:r>
            <a:r>
              <a:rPr lang="it-IT" dirty="0" err="1"/>
              <a:t>traffic</a:t>
            </a:r>
            <a:r>
              <a:rPr lang="it-IT" dirty="0"/>
              <a:t> to </a:t>
            </a:r>
            <a:r>
              <a:rPr lang="it-IT" dirty="0" err="1"/>
              <a:t>Burp</a:t>
            </a:r>
            <a:r>
              <a:rPr lang="it-IT" dirty="0"/>
              <a:t> </a:t>
            </a:r>
            <a:r>
              <a:rPr lang="it-IT" dirty="0" err="1"/>
              <a:t>before</a:t>
            </a:r>
            <a:r>
              <a:rPr lang="it-IT" dirty="0"/>
              <a:t> </a:t>
            </a:r>
            <a:r>
              <a:rPr lang="it-IT" dirty="0" err="1"/>
              <a:t>it</a:t>
            </a:r>
            <a:r>
              <a:rPr lang="it-IT" dirty="0"/>
              <a:t> </a:t>
            </a:r>
            <a:r>
              <a:rPr lang="it-IT" dirty="0" err="1"/>
              <a:t>is</a:t>
            </a:r>
            <a:r>
              <a:rPr lang="it-IT" dirty="0"/>
              <a:t> </a:t>
            </a:r>
            <a:r>
              <a:rPr lang="it-IT" dirty="0" err="1"/>
              <a:t>sent</a:t>
            </a:r>
            <a:r>
              <a:rPr lang="it-IT" dirty="0"/>
              <a:t> to the API provider.</a:t>
            </a:r>
          </a:p>
        </p:txBody>
      </p:sp>
      <p:pic>
        <p:nvPicPr>
          <p:cNvPr id="4" name="Immagine 3">
            <a:extLst>
              <a:ext uri="{FF2B5EF4-FFF2-40B4-BE49-F238E27FC236}">
                <a16:creationId xmlns:a16="http://schemas.microsoft.com/office/drawing/2014/main" id="{FB57C5A3-2686-C805-D8D7-9BBFE25441EC}"/>
              </a:ext>
            </a:extLst>
          </p:cNvPr>
          <p:cNvPicPr>
            <a:picLocks noChangeAspect="1"/>
          </p:cNvPicPr>
          <p:nvPr/>
        </p:nvPicPr>
        <p:blipFill>
          <a:blip r:embed="rId2"/>
          <a:stretch>
            <a:fillRect/>
          </a:stretch>
        </p:blipFill>
        <p:spPr>
          <a:xfrm>
            <a:off x="6096000" y="2455187"/>
            <a:ext cx="5420945" cy="2515961"/>
          </a:xfrm>
          <a:prstGeom prst="rect">
            <a:avLst/>
          </a:prstGeom>
        </p:spPr>
      </p:pic>
    </p:spTree>
    <p:extLst>
      <p:ext uri="{BB962C8B-B14F-4D97-AF65-F5344CB8AC3E}">
        <p14:creationId xmlns:p14="http://schemas.microsoft.com/office/powerpoint/2010/main" val="2593608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F25CA26-9847-03DF-5ED5-5A69C13D6FCA}"/>
              </a:ext>
            </a:extLst>
          </p:cNvPr>
          <p:cNvSpPr>
            <a:spLocks noGrp="1"/>
          </p:cNvSpPr>
          <p:nvPr>
            <p:ph type="title"/>
          </p:nvPr>
        </p:nvSpPr>
        <p:spPr>
          <a:xfrm>
            <a:off x="630936" y="639520"/>
            <a:ext cx="3429000" cy="1719072"/>
          </a:xfrm>
        </p:spPr>
        <p:txBody>
          <a:bodyPr anchor="b">
            <a:normAutofit/>
          </a:bodyPr>
          <a:lstStyle/>
          <a:p>
            <a:r>
              <a:rPr lang="it-IT" sz="5400"/>
              <a:t>FoxyProxy</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D2DE874-2466-4227-14C1-07F618BA60CA}"/>
              </a:ext>
            </a:extLst>
          </p:cNvPr>
          <p:cNvSpPr>
            <a:spLocks noGrp="1"/>
          </p:cNvSpPr>
          <p:nvPr>
            <p:ph idx="1"/>
          </p:nvPr>
        </p:nvSpPr>
        <p:spPr>
          <a:xfrm>
            <a:off x="630936" y="2807208"/>
            <a:ext cx="3429000" cy="3410712"/>
          </a:xfrm>
        </p:spPr>
        <p:txBody>
          <a:bodyPr anchor="t">
            <a:normAutofit/>
          </a:bodyPr>
          <a:lstStyle/>
          <a:p>
            <a:r>
              <a:rPr lang="it-IT" sz="2000"/>
              <a:t>Web browsers have proxy functionality built in, but changing and updating these settings every time is unpractical.</a:t>
            </a:r>
          </a:p>
          <a:p>
            <a:r>
              <a:rPr lang="it-IT" sz="2000"/>
              <a:t> A browser add-on called FoxyProxy lets you switch your proxy on and off with a simple click of a button. </a:t>
            </a:r>
          </a:p>
          <a:p>
            <a:r>
              <a:rPr lang="it-IT" sz="2000"/>
              <a:t>FoxyProxy is available for both Chrome and Firefox. </a:t>
            </a:r>
          </a:p>
        </p:txBody>
      </p:sp>
      <p:pic>
        <p:nvPicPr>
          <p:cNvPr id="4" name="Immagine 3">
            <a:extLst>
              <a:ext uri="{FF2B5EF4-FFF2-40B4-BE49-F238E27FC236}">
                <a16:creationId xmlns:a16="http://schemas.microsoft.com/office/drawing/2014/main" id="{3EB6FD29-79F3-0E94-DE88-3CC46B858FB8}"/>
              </a:ext>
            </a:extLst>
          </p:cNvPr>
          <p:cNvPicPr>
            <a:picLocks noChangeAspect="1"/>
          </p:cNvPicPr>
          <p:nvPr/>
        </p:nvPicPr>
        <p:blipFill>
          <a:blip r:embed="rId2"/>
          <a:stretch>
            <a:fillRect/>
          </a:stretch>
        </p:blipFill>
        <p:spPr>
          <a:xfrm>
            <a:off x="4654296" y="1029957"/>
            <a:ext cx="6903720" cy="4798085"/>
          </a:xfrm>
          <a:prstGeom prst="rect">
            <a:avLst/>
          </a:prstGeom>
        </p:spPr>
      </p:pic>
    </p:spTree>
    <p:extLst>
      <p:ext uri="{BB962C8B-B14F-4D97-AF65-F5344CB8AC3E}">
        <p14:creationId xmlns:p14="http://schemas.microsoft.com/office/powerpoint/2010/main" val="1791525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8A2673B-C5B4-1376-88AE-7EFB7E9C4DA5}"/>
              </a:ext>
            </a:extLst>
          </p:cNvPr>
          <p:cNvSpPr>
            <a:spLocks noGrp="1"/>
          </p:cNvSpPr>
          <p:nvPr>
            <p:ph type="title"/>
          </p:nvPr>
        </p:nvSpPr>
        <p:spPr>
          <a:xfrm>
            <a:off x="1383564" y="348865"/>
            <a:ext cx="9718111" cy="1576446"/>
          </a:xfrm>
        </p:spPr>
        <p:txBody>
          <a:bodyPr anchor="ctr">
            <a:normAutofit/>
          </a:bodyPr>
          <a:lstStyle/>
          <a:p>
            <a:r>
              <a:rPr lang="it-IT" sz="4000">
                <a:solidFill>
                  <a:srgbClr val="FFFFFF"/>
                </a:solidFill>
              </a:rPr>
              <a:t>Install FoxyProxy</a:t>
            </a:r>
          </a:p>
        </p:txBody>
      </p:sp>
      <p:graphicFrame>
        <p:nvGraphicFramePr>
          <p:cNvPr id="5" name="Segnaposto contenuto 2">
            <a:extLst>
              <a:ext uri="{FF2B5EF4-FFF2-40B4-BE49-F238E27FC236}">
                <a16:creationId xmlns:a16="http://schemas.microsoft.com/office/drawing/2014/main" id="{EE97B9C7-0C50-BE3E-A2CE-91CA1F265B96}"/>
              </a:ext>
            </a:extLst>
          </p:cNvPr>
          <p:cNvGraphicFramePr>
            <a:graphicFrameLocks noGrp="1"/>
          </p:cNvGraphicFramePr>
          <p:nvPr>
            <p:ph idx="1"/>
            <p:extLst>
              <p:ext uri="{D42A27DB-BD31-4B8C-83A1-F6EECF244321}">
                <p14:modId xmlns:p14="http://schemas.microsoft.com/office/powerpoint/2010/main" val="162994381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0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D50B305-A16F-9701-43DA-DB6BC9916F0F}"/>
              </a:ext>
            </a:extLst>
          </p:cNvPr>
          <p:cNvSpPr>
            <a:spLocks noGrp="1"/>
          </p:cNvSpPr>
          <p:nvPr>
            <p:ph type="title"/>
          </p:nvPr>
        </p:nvSpPr>
        <p:spPr>
          <a:xfrm>
            <a:off x="1075767" y="1188637"/>
            <a:ext cx="2988234" cy="4480726"/>
          </a:xfrm>
        </p:spPr>
        <p:txBody>
          <a:bodyPr>
            <a:normAutofit/>
          </a:bodyPr>
          <a:lstStyle/>
          <a:p>
            <a:pPr algn="r"/>
            <a:r>
              <a:rPr lang="it-IT" sz="6600"/>
              <a:t>What’s in the story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DFD80B9A-9B7E-39F9-8FA5-4E73E727A049}"/>
              </a:ext>
            </a:extLst>
          </p:cNvPr>
          <p:cNvSpPr>
            <a:spLocks noGrp="1"/>
          </p:cNvSpPr>
          <p:nvPr>
            <p:ph idx="1"/>
          </p:nvPr>
        </p:nvSpPr>
        <p:spPr>
          <a:xfrm>
            <a:off x="4763371" y="1188637"/>
            <a:ext cx="5985898" cy="5042520"/>
          </a:xfrm>
        </p:spPr>
        <p:txBody>
          <a:bodyPr anchor="ctr">
            <a:normAutofit fontScale="92500" lnSpcReduction="10000"/>
          </a:bodyPr>
          <a:lstStyle/>
          <a:p>
            <a:r>
              <a:rPr lang="it-IT" sz="2000" dirty="0">
                <a:latin typeface="-apple-system"/>
              </a:rPr>
              <a:t>T</a:t>
            </a:r>
            <a:r>
              <a:rPr lang="it-IT" sz="2000" b="0" i="0" u="none" strike="noStrike" dirty="0">
                <a:effectLst/>
                <a:latin typeface="-apple-system"/>
              </a:rPr>
              <a:t>he malware by </a:t>
            </a:r>
            <a:r>
              <a:rPr lang="it-IT" sz="2000" b="0" i="0" u="none" strike="noStrike" dirty="0" err="1">
                <a:effectLst/>
                <a:latin typeface="-apple-system"/>
              </a:rPr>
              <a:t>essentially</a:t>
            </a:r>
            <a:r>
              <a:rPr lang="it-IT" sz="2000" b="0" i="0" u="none" strike="noStrike" dirty="0">
                <a:effectLst/>
                <a:latin typeface="-apple-system"/>
              </a:rPr>
              <a:t> </a:t>
            </a:r>
            <a:r>
              <a:rPr lang="it-IT" sz="2000" b="0" i="0" u="none" strike="noStrike" dirty="0" err="1">
                <a:effectLst/>
                <a:latin typeface="-apple-system"/>
              </a:rPr>
              <a:t>cloning</a:t>
            </a:r>
            <a:r>
              <a:rPr lang="it-IT" sz="2000" b="0" i="0" u="none" strike="noStrike" dirty="0">
                <a:effectLst/>
                <a:latin typeface="-apple-system"/>
              </a:rPr>
              <a:t> the browser cache, </a:t>
            </a:r>
            <a:r>
              <a:rPr lang="it-IT" sz="2000" b="0" i="0" u="none" strike="noStrike" dirty="0" err="1">
                <a:effectLst/>
                <a:latin typeface="-apple-system"/>
              </a:rPr>
              <a:t>was</a:t>
            </a:r>
            <a:r>
              <a:rPr lang="it-IT" sz="2000" b="0" i="0" u="none" strike="noStrike" dirty="0">
                <a:effectLst/>
                <a:latin typeface="-apple-system"/>
              </a:rPr>
              <a:t> </a:t>
            </a:r>
            <a:r>
              <a:rPr lang="it-IT" sz="2000" b="0" i="0" u="none" strike="noStrike" dirty="0" err="1">
                <a:effectLst/>
                <a:latin typeface="-apple-system"/>
              </a:rPr>
              <a:t>able</a:t>
            </a:r>
            <a:r>
              <a:rPr lang="it-IT" sz="2000" b="0" i="0" u="none" strike="noStrike" dirty="0">
                <a:effectLst/>
                <a:latin typeface="-apple-system"/>
              </a:rPr>
              <a:t> to </a:t>
            </a:r>
            <a:r>
              <a:rPr lang="it-IT" sz="2000" b="0" i="0" u="none" strike="noStrike" dirty="0" err="1">
                <a:effectLst/>
                <a:latin typeface="-apple-system"/>
              </a:rPr>
              <a:t>get</a:t>
            </a:r>
            <a:r>
              <a:rPr lang="it-IT" sz="2000" b="0" i="0" u="none" strike="noStrike" dirty="0">
                <a:effectLst/>
                <a:latin typeface="-apple-system"/>
              </a:rPr>
              <a:t> access to the session cookies </a:t>
            </a:r>
            <a:r>
              <a:rPr lang="it-IT" sz="2000" b="0" i="0" u="none" strike="noStrike" dirty="0" err="1">
                <a:effectLst/>
                <a:latin typeface="-apple-system"/>
              </a:rPr>
              <a:t>which</a:t>
            </a:r>
            <a:r>
              <a:rPr lang="it-IT" sz="2000" b="0" i="0" u="none" strike="noStrike" dirty="0">
                <a:effectLst/>
                <a:latin typeface="-apple-system"/>
              </a:rPr>
              <a:t> </a:t>
            </a:r>
            <a:r>
              <a:rPr lang="it-IT" sz="2000" b="0" i="0" u="none" strike="noStrike" dirty="0" err="1">
                <a:effectLst/>
                <a:latin typeface="-apple-system"/>
              </a:rPr>
              <a:t>now</a:t>
            </a:r>
            <a:r>
              <a:rPr lang="it-IT" sz="2000" b="0" i="0" u="none" strike="noStrike" dirty="0">
                <a:effectLst/>
                <a:latin typeface="-apple-system"/>
              </a:rPr>
              <a:t> </a:t>
            </a:r>
            <a:r>
              <a:rPr lang="it-IT" sz="2000" b="0" i="0" u="none" strike="noStrike" dirty="0" err="1">
                <a:effectLst/>
                <a:latin typeface="-apple-system"/>
              </a:rPr>
              <a:t>meant</a:t>
            </a:r>
            <a:r>
              <a:rPr lang="it-IT" sz="2000" b="0" i="0" u="none" strike="noStrike" dirty="0">
                <a:effectLst/>
                <a:latin typeface="-apple-system"/>
              </a:rPr>
              <a:t> </a:t>
            </a:r>
            <a:r>
              <a:rPr lang="it-IT" sz="2000" b="0" i="0" u="none" strike="noStrike" dirty="0" err="1">
                <a:effectLst/>
                <a:latin typeface="-apple-system"/>
              </a:rPr>
              <a:t>that</a:t>
            </a:r>
            <a:r>
              <a:rPr lang="it-IT" sz="2000" b="0" i="0" u="none" strike="noStrike" dirty="0">
                <a:effectLst/>
                <a:latin typeface="-apple-system"/>
              </a:rPr>
              <a:t> the hackers </a:t>
            </a:r>
            <a:r>
              <a:rPr lang="it-IT" sz="2000" b="0" i="0" u="none" strike="noStrike" dirty="0" err="1">
                <a:effectLst/>
                <a:latin typeface="-apple-system"/>
              </a:rPr>
              <a:t>were</a:t>
            </a:r>
            <a:r>
              <a:rPr lang="it-IT" sz="2000" b="0" i="0" u="none" strike="noStrike" dirty="0">
                <a:effectLst/>
                <a:latin typeface="-apple-system"/>
              </a:rPr>
              <a:t> </a:t>
            </a:r>
            <a:r>
              <a:rPr lang="it-IT" sz="2000" b="0" i="0" u="none" strike="noStrike" dirty="0" err="1">
                <a:effectLst/>
                <a:latin typeface="-apple-system"/>
              </a:rPr>
              <a:t>automatically</a:t>
            </a:r>
            <a:r>
              <a:rPr lang="it-IT" sz="2000" b="0" i="0" u="none" strike="noStrike" dirty="0">
                <a:effectLst/>
                <a:latin typeface="-apple-system"/>
              </a:rPr>
              <a:t> </a:t>
            </a:r>
            <a:r>
              <a:rPr lang="it-IT" sz="2000" b="0" i="0" u="none" strike="noStrike" dirty="0" err="1">
                <a:effectLst/>
                <a:latin typeface="-apple-system"/>
              </a:rPr>
              <a:t>logged</a:t>
            </a:r>
            <a:r>
              <a:rPr lang="it-IT" sz="2000" b="0" i="0" u="none" strike="noStrike" dirty="0">
                <a:effectLst/>
                <a:latin typeface="-apple-system"/>
              </a:rPr>
              <a:t> </a:t>
            </a:r>
            <a:r>
              <a:rPr lang="it-IT" sz="2000" b="0" i="0" u="none" strike="noStrike" dirty="0" err="1">
                <a:effectLst/>
                <a:latin typeface="-apple-system"/>
              </a:rPr>
              <a:t>into</a:t>
            </a:r>
            <a:r>
              <a:rPr lang="it-IT" sz="2000" b="0" i="0" u="none" strike="noStrike" dirty="0">
                <a:effectLst/>
                <a:latin typeface="-apple-system"/>
              </a:rPr>
              <a:t> the YouTube account of the </a:t>
            </a:r>
            <a:r>
              <a:rPr lang="it-IT" sz="2000" b="0" i="0" u="none" strike="noStrike" dirty="0" err="1">
                <a:effectLst/>
                <a:latin typeface="-apple-system"/>
              </a:rPr>
              <a:t>employee</a:t>
            </a:r>
            <a:r>
              <a:rPr lang="it-IT" sz="2000" b="0" i="0" u="none" strike="noStrike" dirty="0">
                <a:effectLst/>
                <a:latin typeface="-apple-system"/>
              </a:rPr>
              <a:t> and just like </a:t>
            </a:r>
            <a:r>
              <a:rPr lang="it-IT" sz="2000" b="0" i="0" u="none" strike="noStrike" dirty="0" err="1">
                <a:effectLst/>
                <a:latin typeface="-apple-system"/>
              </a:rPr>
              <a:t>that</a:t>
            </a:r>
            <a:r>
              <a:rPr lang="it-IT" sz="2000" b="0" i="0" u="none" strike="noStrike" dirty="0">
                <a:effectLst/>
                <a:latin typeface="-apple-system"/>
              </a:rPr>
              <a:t>, the hackers </a:t>
            </a:r>
            <a:r>
              <a:rPr lang="it-IT" sz="2000" b="0" i="0" u="none" strike="noStrike" dirty="0" err="1">
                <a:effectLst/>
                <a:latin typeface="-apple-system"/>
              </a:rPr>
              <a:t>now</a:t>
            </a:r>
            <a:r>
              <a:rPr lang="it-IT" sz="2000" b="0" i="0" u="none" strike="noStrike" dirty="0">
                <a:effectLst/>
                <a:latin typeface="-apple-system"/>
              </a:rPr>
              <a:t> </a:t>
            </a:r>
            <a:r>
              <a:rPr lang="it-IT" sz="2000" b="0" i="0" u="none" strike="noStrike" dirty="0" err="1">
                <a:effectLst/>
                <a:latin typeface="-apple-system"/>
              </a:rPr>
              <a:t>had</a:t>
            </a:r>
            <a:r>
              <a:rPr lang="it-IT" sz="2000" b="0" i="0" u="none" strike="noStrike" dirty="0">
                <a:effectLst/>
                <a:latin typeface="-apple-system"/>
              </a:rPr>
              <a:t> access.</a:t>
            </a:r>
            <a:r>
              <a:rPr lang="it-IT" sz="2000" dirty="0"/>
              <a:t/>
            </a:r>
            <a:br>
              <a:rPr lang="it-IT" sz="2000" dirty="0"/>
            </a:br>
            <a:r>
              <a:rPr lang="it-IT" sz="2000" dirty="0"/>
              <a:t/>
            </a:r>
            <a:br>
              <a:rPr lang="it-IT" sz="2000" dirty="0"/>
            </a:br>
            <a:r>
              <a:rPr lang="it-IT" sz="2000" b="0" i="0" u="none" strike="noStrike" dirty="0" err="1">
                <a:effectLst/>
                <a:latin typeface="-apple-system"/>
              </a:rPr>
              <a:t>It</a:t>
            </a:r>
            <a:r>
              <a:rPr lang="it-IT" sz="2000" b="0" i="0" u="none" strike="noStrike" dirty="0">
                <a:effectLst/>
                <a:latin typeface="-apple-system"/>
              </a:rPr>
              <a:t> </a:t>
            </a:r>
            <a:r>
              <a:rPr lang="it-IT" sz="2000" b="0" i="0" u="none" strike="noStrike" dirty="0" err="1">
                <a:effectLst/>
                <a:latin typeface="-apple-system"/>
              </a:rPr>
              <a:t>might</a:t>
            </a:r>
            <a:r>
              <a:rPr lang="it-IT" sz="2000" b="0" i="0" u="none" strike="noStrike" dirty="0">
                <a:effectLst/>
                <a:latin typeface="-apple-system"/>
              </a:rPr>
              <a:t> be hard to fault the </a:t>
            </a:r>
            <a:r>
              <a:rPr lang="it-IT" sz="2000" b="0" i="0" u="none" strike="noStrike" dirty="0" err="1">
                <a:effectLst/>
                <a:latin typeface="-apple-system"/>
              </a:rPr>
              <a:t>employee</a:t>
            </a:r>
            <a:r>
              <a:rPr lang="it-IT" sz="2000" b="0" i="0" u="none" strike="noStrike" dirty="0">
                <a:effectLst/>
                <a:latin typeface="-apple-system"/>
              </a:rPr>
              <a:t> for </a:t>
            </a:r>
            <a:r>
              <a:rPr lang="it-IT" sz="2000" b="0" i="0" u="none" strike="noStrike" dirty="0" err="1">
                <a:effectLst/>
                <a:latin typeface="-apple-system"/>
              </a:rPr>
              <a:t>clicking</a:t>
            </a:r>
            <a:r>
              <a:rPr lang="it-IT" sz="2000" b="0" i="0" u="none" strike="noStrike" dirty="0">
                <a:effectLst/>
                <a:latin typeface="-apple-system"/>
              </a:rPr>
              <a:t> on the attachment </a:t>
            </a:r>
            <a:r>
              <a:rPr lang="it-IT" sz="2000" b="0" i="0" u="none" strike="noStrike" dirty="0" err="1">
                <a:effectLst/>
                <a:latin typeface="-apple-system"/>
              </a:rPr>
              <a:t>as</a:t>
            </a:r>
            <a:r>
              <a:rPr lang="it-IT" sz="2000" b="0" i="0" u="none" strike="noStrike" dirty="0">
                <a:effectLst/>
                <a:latin typeface="-apple-system"/>
              </a:rPr>
              <a:t> the email </a:t>
            </a:r>
            <a:r>
              <a:rPr lang="it-IT" sz="2000" b="0" i="0" u="none" strike="noStrike" dirty="0" err="1">
                <a:effectLst/>
                <a:latin typeface="-apple-system"/>
              </a:rPr>
              <a:t>did</a:t>
            </a:r>
            <a:r>
              <a:rPr lang="it-IT" sz="2000" b="0" i="0" u="none" strike="noStrike" dirty="0">
                <a:effectLst/>
                <a:latin typeface="-apple-system"/>
              </a:rPr>
              <a:t> look to be </a:t>
            </a:r>
            <a:r>
              <a:rPr lang="it-IT" sz="2000" b="0" i="0" u="none" strike="noStrike" dirty="0" err="1">
                <a:effectLst/>
                <a:latin typeface="-apple-system"/>
              </a:rPr>
              <a:t>legit</a:t>
            </a:r>
            <a:r>
              <a:rPr lang="it-IT" sz="2000" b="0" i="0" u="none" strike="noStrike" dirty="0">
                <a:effectLst/>
                <a:latin typeface="-apple-system"/>
              </a:rPr>
              <a:t> and </a:t>
            </a:r>
            <a:r>
              <a:rPr lang="it-IT" sz="2000" b="0" i="0" u="none" strike="noStrike" dirty="0" err="1">
                <a:effectLst/>
                <a:latin typeface="-apple-system"/>
              </a:rPr>
              <a:t>again</a:t>
            </a:r>
            <a:r>
              <a:rPr lang="it-IT" sz="2000" b="0" i="0" u="none" strike="noStrike" dirty="0">
                <a:effectLst/>
                <a:latin typeface="-apple-system"/>
              </a:rPr>
              <a:t> </a:t>
            </a:r>
            <a:r>
              <a:rPr lang="it-IT" sz="2000" b="0" i="0" u="none" strike="noStrike" dirty="0" err="1">
                <a:effectLst/>
                <a:latin typeface="-apple-system"/>
              </a:rPr>
              <a:t>it</a:t>
            </a:r>
            <a:r>
              <a:rPr lang="it-IT" sz="2000" b="0" i="0" u="none" strike="noStrike" dirty="0">
                <a:effectLst/>
                <a:latin typeface="-apple-system"/>
              </a:rPr>
              <a:t> </a:t>
            </a:r>
            <a:r>
              <a:rPr lang="it-IT" sz="2000" b="0" i="0" u="none" strike="noStrike" dirty="0" err="1">
                <a:effectLst/>
                <a:latin typeface="-apple-system"/>
              </a:rPr>
              <a:t>was</a:t>
            </a:r>
            <a:r>
              <a:rPr lang="it-IT" sz="2000" b="0" i="0" u="none" strike="noStrike" dirty="0">
                <a:effectLst/>
                <a:latin typeface="-apple-system"/>
              </a:rPr>
              <a:t> the </a:t>
            </a:r>
            <a:r>
              <a:rPr lang="it-IT" sz="2000" b="0" i="0" u="none" strike="noStrike" dirty="0" err="1">
                <a:effectLst/>
                <a:latin typeface="-apple-system"/>
              </a:rPr>
              <a:t>type</a:t>
            </a:r>
            <a:r>
              <a:rPr lang="it-IT" sz="2000" b="0" i="0" u="none" strike="noStrike" dirty="0">
                <a:effectLst/>
                <a:latin typeface="-apple-system"/>
              </a:rPr>
              <a:t> of email </a:t>
            </a:r>
            <a:r>
              <a:rPr lang="it-IT" sz="2000" b="0" i="0" u="none" strike="noStrike" dirty="0" err="1">
                <a:effectLst/>
                <a:latin typeface="-apple-system"/>
              </a:rPr>
              <a:t>they</a:t>
            </a:r>
            <a:r>
              <a:rPr lang="it-IT" sz="2000" b="0" i="0" u="none" strike="noStrike" dirty="0">
                <a:effectLst/>
                <a:latin typeface="-apple-system"/>
              </a:rPr>
              <a:t> </a:t>
            </a:r>
            <a:r>
              <a:rPr lang="it-IT" sz="2000" b="0" i="0" u="none" strike="noStrike" dirty="0" err="1">
                <a:effectLst/>
                <a:latin typeface="-apple-system"/>
              </a:rPr>
              <a:t>get</a:t>
            </a:r>
            <a:r>
              <a:rPr lang="it-IT" sz="2000" b="0" i="0" u="none" strike="noStrike" dirty="0">
                <a:effectLst/>
                <a:latin typeface="-apple-system"/>
              </a:rPr>
              <a:t> </a:t>
            </a:r>
            <a:r>
              <a:rPr lang="it-IT" sz="2000" b="0" i="0" u="none" strike="noStrike" dirty="0" err="1">
                <a:effectLst/>
                <a:latin typeface="-apple-system"/>
              </a:rPr>
              <a:t>regularly</a:t>
            </a:r>
            <a:r>
              <a:rPr lang="it-IT" sz="2000" b="0" i="0" u="none" strike="noStrike" dirty="0">
                <a:effectLst/>
                <a:latin typeface="-apple-system"/>
              </a:rPr>
              <a:t>. </a:t>
            </a:r>
          </a:p>
          <a:p>
            <a:r>
              <a:rPr lang="it-IT" sz="2000" dirty="0">
                <a:latin typeface="-apple-system"/>
              </a:rPr>
              <a:t>T</a:t>
            </a:r>
            <a:r>
              <a:rPr lang="it-IT" sz="2000" b="0" i="0" u="none" strike="noStrike" dirty="0">
                <a:effectLst/>
                <a:latin typeface="-apple-system"/>
              </a:rPr>
              <a:t>he </a:t>
            </a:r>
            <a:r>
              <a:rPr lang="it-IT" sz="2000" b="0" i="0" u="none" strike="noStrike" dirty="0" err="1">
                <a:effectLst/>
                <a:latin typeface="-apple-system"/>
              </a:rPr>
              <a:t>employee</a:t>
            </a:r>
            <a:r>
              <a:rPr lang="it-IT" sz="2000" b="0" i="0" u="none" strike="noStrike" dirty="0">
                <a:effectLst/>
                <a:latin typeface="-apple-system"/>
              </a:rPr>
              <a:t> </a:t>
            </a:r>
            <a:r>
              <a:rPr lang="it-IT" sz="2000" b="0" i="0" u="none" strike="noStrike" dirty="0" err="1">
                <a:effectLst/>
                <a:latin typeface="-apple-system"/>
              </a:rPr>
              <a:t>should</a:t>
            </a:r>
            <a:r>
              <a:rPr lang="it-IT" sz="2000" b="0" i="0" u="none" strike="noStrike" dirty="0">
                <a:effectLst/>
                <a:latin typeface="-apple-system"/>
              </a:rPr>
              <a:t> </a:t>
            </a:r>
            <a:r>
              <a:rPr lang="it-IT" sz="2000" b="0" i="0" u="none" strike="noStrike" dirty="0" err="1">
                <a:effectLst/>
                <a:latin typeface="-apple-system"/>
              </a:rPr>
              <a:t>have</a:t>
            </a:r>
            <a:r>
              <a:rPr lang="it-IT" sz="2000" b="0" i="0" u="none" strike="noStrike" dirty="0">
                <a:effectLst/>
                <a:latin typeface="-apple-system"/>
              </a:rPr>
              <a:t> </a:t>
            </a:r>
            <a:r>
              <a:rPr lang="it-IT" sz="2000" b="0" i="0" u="none" strike="noStrike" dirty="0" err="1">
                <a:effectLst/>
                <a:latin typeface="-apple-system"/>
              </a:rPr>
              <a:t>raised</a:t>
            </a:r>
            <a:r>
              <a:rPr lang="it-IT" sz="2000" b="0" i="0" u="none" strike="noStrike" dirty="0">
                <a:effectLst/>
                <a:latin typeface="-apple-system"/>
              </a:rPr>
              <a:t> the </a:t>
            </a:r>
            <a:r>
              <a:rPr lang="it-IT" sz="2000" b="0" i="0" u="none" strike="noStrike" dirty="0" err="1">
                <a:effectLst/>
                <a:latin typeface="-apple-system"/>
              </a:rPr>
              <a:t>alarm</a:t>
            </a:r>
            <a:r>
              <a:rPr lang="it-IT" sz="2000" b="0" i="0" u="none" strike="noStrike" dirty="0">
                <a:effectLst/>
                <a:latin typeface="-apple-system"/>
              </a:rPr>
              <a:t> </a:t>
            </a:r>
            <a:r>
              <a:rPr lang="it-IT" sz="2000" b="0" i="0" u="none" strike="noStrike" dirty="0" err="1">
                <a:effectLst/>
                <a:latin typeface="-apple-system"/>
              </a:rPr>
              <a:t>when</a:t>
            </a:r>
            <a:r>
              <a:rPr lang="it-IT" sz="2000" b="0" i="0" u="none" strike="noStrike" dirty="0">
                <a:effectLst/>
                <a:latin typeface="-apple-system"/>
              </a:rPr>
              <a:t> </a:t>
            </a:r>
            <a:r>
              <a:rPr lang="it-IT" sz="2000" b="0" i="0" u="none" strike="noStrike" dirty="0" err="1">
                <a:effectLst/>
                <a:latin typeface="-apple-system"/>
              </a:rPr>
              <a:t>they</a:t>
            </a:r>
            <a:r>
              <a:rPr lang="it-IT" sz="2000" b="0" i="0" u="none" strike="noStrike" dirty="0">
                <a:effectLst/>
                <a:latin typeface="-apple-system"/>
              </a:rPr>
              <a:t> </a:t>
            </a:r>
            <a:r>
              <a:rPr lang="it-IT" sz="2000" b="0" i="0" u="none" strike="noStrike" dirty="0" err="1">
                <a:effectLst/>
                <a:latin typeface="-apple-system"/>
              </a:rPr>
              <a:t>clicked</a:t>
            </a:r>
            <a:r>
              <a:rPr lang="it-IT" sz="2000" b="0" i="0" u="none" strike="noStrike" dirty="0">
                <a:effectLst/>
                <a:latin typeface="-apple-system"/>
              </a:rPr>
              <a:t> on the PDF attachment and </a:t>
            </a:r>
            <a:r>
              <a:rPr lang="it-IT" sz="2000" b="0" i="0" u="none" strike="noStrike" dirty="0" err="1">
                <a:effectLst/>
                <a:latin typeface="-apple-system"/>
              </a:rPr>
              <a:t>nothing</a:t>
            </a:r>
            <a:r>
              <a:rPr lang="it-IT" sz="2000" b="0" i="0" u="none" strike="noStrike" dirty="0">
                <a:effectLst/>
                <a:latin typeface="-apple-system"/>
              </a:rPr>
              <a:t> </a:t>
            </a:r>
            <a:r>
              <a:rPr lang="it-IT" sz="2000" b="0" i="0" u="none" strike="noStrike" dirty="0" err="1">
                <a:effectLst/>
                <a:latin typeface="-apple-system"/>
              </a:rPr>
              <a:t>happened</a:t>
            </a:r>
            <a:r>
              <a:rPr lang="it-IT" sz="2000" b="0" i="0" u="none" strike="noStrike" dirty="0">
                <a:effectLst/>
                <a:latin typeface="-apple-system"/>
              </a:rPr>
              <a:t>. </a:t>
            </a:r>
          </a:p>
          <a:p>
            <a:r>
              <a:rPr lang="it-IT" sz="2000" b="0" i="0" u="none" strike="noStrike" dirty="0" err="1">
                <a:effectLst/>
                <a:latin typeface="-apple-system"/>
              </a:rPr>
              <a:t>When</a:t>
            </a:r>
            <a:r>
              <a:rPr lang="it-IT" sz="2000" b="0" i="0" u="none" strike="noStrike" dirty="0">
                <a:effectLst/>
                <a:latin typeface="-apple-system"/>
              </a:rPr>
              <a:t> </a:t>
            </a:r>
            <a:r>
              <a:rPr lang="it-IT" sz="2000" b="0" i="0" u="none" strike="noStrike" dirty="0" err="1">
                <a:effectLst/>
                <a:latin typeface="-apple-system"/>
              </a:rPr>
              <a:t>you</a:t>
            </a:r>
            <a:r>
              <a:rPr lang="it-IT" sz="2000" b="0" i="0" u="none" strike="noStrike" dirty="0">
                <a:effectLst/>
                <a:latin typeface="-apple-system"/>
              </a:rPr>
              <a:t> click on a file </a:t>
            </a:r>
            <a:r>
              <a:rPr lang="it-IT" sz="2000" b="0" i="0" u="none" strike="noStrike" dirty="0" err="1">
                <a:effectLst/>
                <a:latin typeface="-apple-system"/>
              </a:rPr>
              <a:t>you</a:t>
            </a:r>
            <a:r>
              <a:rPr lang="it-IT" sz="2000" b="0" i="0" u="none" strike="noStrike" dirty="0">
                <a:effectLst/>
                <a:latin typeface="-apple-system"/>
              </a:rPr>
              <a:t> </a:t>
            </a:r>
            <a:r>
              <a:rPr lang="it-IT" sz="2000" b="0" i="0" u="none" strike="noStrike" dirty="0" err="1">
                <a:effectLst/>
                <a:latin typeface="-apple-system"/>
              </a:rPr>
              <a:t>expect</a:t>
            </a:r>
            <a:r>
              <a:rPr lang="it-IT" sz="2000" b="0" i="0" u="none" strike="noStrike" dirty="0">
                <a:effectLst/>
                <a:latin typeface="-apple-system"/>
              </a:rPr>
              <a:t> </a:t>
            </a:r>
            <a:r>
              <a:rPr lang="it-IT" sz="2000" b="0" i="0" u="none" strike="noStrike" dirty="0" err="1">
                <a:effectLst/>
                <a:latin typeface="-apple-system"/>
              </a:rPr>
              <a:t>it</a:t>
            </a:r>
            <a:r>
              <a:rPr lang="it-IT" sz="2000" b="0" i="0" u="none" strike="noStrike" dirty="0">
                <a:effectLst/>
                <a:latin typeface="-apple-system"/>
              </a:rPr>
              <a:t> to open and </a:t>
            </a:r>
            <a:r>
              <a:rPr lang="it-IT" sz="2000" b="0" i="0" u="none" strike="noStrike" dirty="0" err="1">
                <a:effectLst/>
                <a:latin typeface="-apple-system"/>
              </a:rPr>
              <a:t>if</a:t>
            </a:r>
            <a:r>
              <a:rPr lang="it-IT" sz="2000" b="0" i="0" u="none" strike="noStrike" dirty="0">
                <a:effectLst/>
                <a:latin typeface="-apple-system"/>
              </a:rPr>
              <a:t> </a:t>
            </a:r>
            <a:r>
              <a:rPr lang="it-IT" sz="2000" b="0" i="0" u="none" strike="noStrike" dirty="0" err="1">
                <a:effectLst/>
                <a:latin typeface="-apple-system"/>
              </a:rPr>
              <a:t>it</a:t>
            </a:r>
            <a:r>
              <a:rPr lang="it-IT" sz="2000" b="0" i="0" u="none" strike="noStrike" dirty="0">
                <a:effectLst/>
                <a:latin typeface="-apple-system"/>
              </a:rPr>
              <a:t> </a:t>
            </a:r>
            <a:r>
              <a:rPr lang="it-IT" sz="2000" b="0" i="0" u="none" strike="noStrike" dirty="0" err="1">
                <a:effectLst/>
                <a:latin typeface="-apple-system"/>
              </a:rPr>
              <a:t>doesn't</a:t>
            </a:r>
            <a:r>
              <a:rPr lang="it-IT" sz="2000" b="0" i="0" u="none" strike="noStrike" dirty="0">
                <a:effectLst/>
                <a:latin typeface="-apple-system"/>
              </a:rPr>
              <a:t> </a:t>
            </a:r>
            <a:r>
              <a:rPr lang="it-IT" sz="2000" b="0" i="0" u="none" strike="noStrike" dirty="0" err="1">
                <a:effectLst/>
                <a:latin typeface="-apple-system"/>
              </a:rPr>
              <a:t>then</a:t>
            </a:r>
            <a:r>
              <a:rPr lang="it-IT" sz="2000" b="0" i="0" u="none" strike="noStrike" dirty="0">
                <a:effectLst/>
                <a:latin typeface="-apple-system"/>
              </a:rPr>
              <a:t> </a:t>
            </a:r>
            <a:r>
              <a:rPr lang="it-IT" sz="2000" b="0" i="0" u="none" strike="noStrike" dirty="0" err="1">
                <a:effectLst/>
                <a:latin typeface="-apple-system"/>
              </a:rPr>
              <a:t>you</a:t>
            </a:r>
            <a:r>
              <a:rPr lang="it-IT" sz="2000" b="0" i="0" u="none" strike="noStrike" dirty="0">
                <a:effectLst/>
                <a:latin typeface="-apple-system"/>
              </a:rPr>
              <a:t> </a:t>
            </a:r>
            <a:r>
              <a:rPr lang="it-IT" sz="2000" b="0" i="0" u="none" strike="noStrike" dirty="0" err="1">
                <a:effectLst/>
                <a:latin typeface="-apple-system"/>
              </a:rPr>
              <a:t>should</a:t>
            </a:r>
            <a:r>
              <a:rPr lang="it-IT" sz="2000" b="0" i="0" u="none" strike="noStrike" dirty="0">
                <a:effectLst/>
                <a:latin typeface="-apple-system"/>
              </a:rPr>
              <a:t> know </a:t>
            </a:r>
            <a:r>
              <a:rPr lang="it-IT" sz="2000" b="0" i="0" u="none" strike="noStrike" dirty="0" err="1">
                <a:effectLst/>
                <a:latin typeface="-apple-system"/>
              </a:rPr>
              <a:t>something</a:t>
            </a:r>
            <a:r>
              <a:rPr lang="it-IT" sz="2000" b="0" i="0" u="none" strike="noStrike" dirty="0">
                <a:effectLst/>
                <a:latin typeface="-apple-system"/>
              </a:rPr>
              <a:t> else </a:t>
            </a:r>
            <a:r>
              <a:rPr lang="it-IT" sz="2000" b="0" i="0" u="none" strike="noStrike" dirty="0" err="1">
                <a:effectLst/>
                <a:latin typeface="-apple-system"/>
              </a:rPr>
              <a:t>is</a:t>
            </a:r>
            <a:r>
              <a:rPr lang="it-IT" sz="2000" b="0" i="0" u="none" strike="noStrike" dirty="0">
                <a:effectLst/>
                <a:latin typeface="-apple-system"/>
              </a:rPr>
              <a:t> running in the background. </a:t>
            </a:r>
          </a:p>
          <a:p>
            <a:pPr lvl="1"/>
            <a:r>
              <a:rPr lang="it-IT" sz="1600" b="0" i="0" u="none" strike="noStrike" dirty="0" err="1">
                <a:effectLst/>
                <a:latin typeface="-apple-system"/>
              </a:rPr>
              <a:t>If</a:t>
            </a:r>
            <a:r>
              <a:rPr lang="it-IT" sz="1600" b="0" i="0" u="none" strike="noStrike" dirty="0">
                <a:effectLst/>
                <a:latin typeface="-apple-system"/>
              </a:rPr>
              <a:t> the </a:t>
            </a:r>
            <a:r>
              <a:rPr lang="it-IT" sz="1600" b="0" i="0" u="none" strike="noStrike" dirty="0" err="1">
                <a:effectLst/>
                <a:latin typeface="-apple-system"/>
              </a:rPr>
              <a:t>employee</a:t>
            </a:r>
            <a:r>
              <a:rPr lang="it-IT" sz="1600" b="0" i="0" u="none" strike="noStrike" dirty="0">
                <a:effectLst/>
                <a:latin typeface="-apple-system"/>
              </a:rPr>
              <a:t> </a:t>
            </a:r>
            <a:r>
              <a:rPr lang="it-IT" sz="1600" b="0" i="0" u="none" strike="noStrike" dirty="0" err="1">
                <a:effectLst/>
                <a:latin typeface="-apple-system"/>
              </a:rPr>
              <a:t>had</a:t>
            </a:r>
            <a:r>
              <a:rPr lang="it-IT" sz="1600" b="0" i="0" u="none" strike="noStrike" dirty="0">
                <a:effectLst/>
                <a:latin typeface="-apple-system"/>
              </a:rPr>
              <a:t> </a:t>
            </a:r>
            <a:r>
              <a:rPr lang="it-IT" sz="1600" b="0" i="0" u="none" strike="noStrike" dirty="0" err="1">
                <a:effectLst/>
                <a:latin typeface="-apple-system"/>
              </a:rPr>
              <a:t>raised</a:t>
            </a:r>
            <a:r>
              <a:rPr lang="it-IT" sz="1600" b="0" i="0" u="none" strike="noStrike" dirty="0">
                <a:effectLst/>
                <a:latin typeface="-apple-system"/>
              </a:rPr>
              <a:t> the </a:t>
            </a:r>
            <a:r>
              <a:rPr lang="it-IT" sz="1600" b="0" i="0" u="none" strike="noStrike" dirty="0" err="1">
                <a:effectLst/>
                <a:latin typeface="-apple-system"/>
              </a:rPr>
              <a:t>alarm</a:t>
            </a:r>
            <a:r>
              <a:rPr lang="it-IT" sz="1600" b="0" i="0" u="none" strike="noStrike" dirty="0">
                <a:effectLst/>
                <a:latin typeface="-apple-system"/>
              </a:rPr>
              <a:t> </a:t>
            </a:r>
            <a:r>
              <a:rPr lang="it-IT" sz="1600" b="0" i="0" u="none" strike="noStrike" dirty="0" err="1">
                <a:effectLst/>
                <a:latin typeface="-apple-system"/>
              </a:rPr>
              <a:t>right</a:t>
            </a:r>
            <a:r>
              <a:rPr lang="it-IT" sz="1600" b="0" i="0" u="none" strike="noStrike" dirty="0">
                <a:effectLst/>
                <a:latin typeface="-apple-system"/>
              </a:rPr>
              <a:t> </a:t>
            </a:r>
            <a:r>
              <a:rPr lang="it-IT" sz="1600" b="0" i="0" u="none" strike="noStrike" dirty="0" err="1">
                <a:effectLst/>
                <a:latin typeface="-apple-system"/>
              </a:rPr>
              <a:t>then</a:t>
            </a:r>
            <a:r>
              <a:rPr lang="it-IT" sz="1600" b="0" i="0" u="none" strike="noStrike" dirty="0">
                <a:effectLst/>
                <a:latin typeface="-apple-system"/>
              </a:rPr>
              <a:t>, </a:t>
            </a:r>
            <a:r>
              <a:rPr lang="it-IT" sz="1600" b="0" i="0" u="none" strike="noStrike" dirty="0" err="1">
                <a:effectLst/>
                <a:latin typeface="-apple-system"/>
              </a:rPr>
              <a:t>maybe</a:t>
            </a:r>
            <a:r>
              <a:rPr lang="it-IT" sz="1600" b="0" i="0" u="none" strike="noStrike" dirty="0">
                <a:effectLst/>
                <a:latin typeface="-apple-system"/>
              </a:rPr>
              <a:t> the </a:t>
            </a:r>
            <a:r>
              <a:rPr lang="it-IT" sz="1600" b="0" i="0" u="none" strike="noStrike" dirty="0" err="1">
                <a:effectLst/>
                <a:latin typeface="-apple-system"/>
              </a:rPr>
              <a:t>hack</a:t>
            </a:r>
            <a:r>
              <a:rPr lang="it-IT" sz="1600" b="0" i="0" u="none" strike="noStrike" dirty="0">
                <a:effectLst/>
                <a:latin typeface="-apple-system"/>
              </a:rPr>
              <a:t> </a:t>
            </a:r>
            <a:r>
              <a:rPr lang="it-IT" sz="1600" b="0" i="0" u="none" strike="noStrike" dirty="0" err="1">
                <a:effectLst/>
                <a:latin typeface="-apple-system"/>
              </a:rPr>
              <a:t>could</a:t>
            </a:r>
            <a:r>
              <a:rPr lang="it-IT" sz="1600" b="0" i="0" u="none" strike="noStrike" dirty="0">
                <a:effectLst/>
                <a:latin typeface="-apple-system"/>
              </a:rPr>
              <a:t> </a:t>
            </a:r>
            <a:r>
              <a:rPr lang="it-IT" sz="1600" b="0" i="0" u="none" strike="noStrike" dirty="0" err="1">
                <a:effectLst/>
                <a:latin typeface="-apple-system"/>
              </a:rPr>
              <a:t>have</a:t>
            </a:r>
            <a:r>
              <a:rPr lang="it-IT" sz="1600" b="0" i="0" u="none" strike="noStrike" dirty="0">
                <a:effectLst/>
                <a:latin typeface="-apple-system"/>
              </a:rPr>
              <a:t> </a:t>
            </a:r>
            <a:r>
              <a:rPr lang="it-IT" sz="1600" b="0" i="0" u="none" strike="noStrike" dirty="0" err="1">
                <a:effectLst/>
                <a:latin typeface="-apple-system"/>
              </a:rPr>
              <a:t>been</a:t>
            </a:r>
            <a:r>
              <a:rPr lang="it-IT" sz="1600" b="0" i="0" u="none" strike="noStrike" dirty="0">
                <a:effectLst/>
                <a:latin typeface="-apple-system"/>
              </a:rPr>
              <a:t> </a:t>
            </a:r>
            <a:r>
              <a:rPr lang="it-IT" sz="1600" b="0" i="0" u="none" strike="noStrike" dirty="0" err="1">
                <a:effectLst/>
                <a:latin typeface="-apple-system"/>
              </a:rPr>
              <a:t>prevented</a:t>
            </a:r>
            <a:r>
              <a:rPr lang="it-IT" sz="1600" b="0" i="0" u="none" strike="noStrike" dirty="0">
                <a:effectLst/>
                <a:latin typeface="-apple-system"/>
              </a:rPr>
              <a:t> or the </a:t>
            </a:r>
            <a:r>
              <a:rPr lang="it-IT" sz="1600" b="0" i="0" u="none" strike="noStrike" dirty="0" err="1">
                <a:effectLst/>
                <a:latin typeface="-apple-system"/>
              </a:rPr>
              <a:t>damaged</a:t>
            </a:r>
            <a:r>
              <a:rPr lang="it-IT" sz="1600" b="0" i="0" u="none" strike="noStrike" dirty="0">
                <a:effectLst/>
                <a:latin typeface="-apple-system"/>
              </a:rPr>
              <a:t> limited.</a:t>
            </a:r>
            <a:r>
              <a:rPr lang="it-IT" sz="1600" dirty="0"/>
              <a:t/>
            </a:r>
            <a:br>
              <a:rPr lang="it-IT" sz="1600" dirty="0"/>
            </a:br>
            <a:r>
              <a:rPr lang="it-IT" sz="900" dirty="0"/>
              <a:t/>
            </a:r>
            <a:br>
              <a:rPr lang="it-IT" sz="900" dirty="0"/>
            </a:br>
            <a:endParaRPr lang="it-IT" sz="900" dirty="0"/>
          </a:p>
        </p:txBody>
      </p:sp>
    </p:spTree>
    <p:extLst>
      <p:ext uri="{BB962C8B-B14F-4D97-AF65-F5344CB8AC3E}">
        <p14:creationId xmlns:p14="http://schemas.microsoft.com/office/powerpoint/2010/main" val="253171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2" name="Rectangle 1537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Rectangle 2">
            <a:extLst>
              <a:ext uri="{FF2B5EF4-FFF2-40B4-BE49-F238E27FC236}">
                <a16:creationId xmlns:a16="http://schemas.microsoft.com/office/drawing/2014/main" id="{6B8D31EA-6930-3D19-94A2-058349F0B36B}"/>
              </a:ext>
            </a:extLst>
          </p:cNvPr>
          <p:cNvSpPr>
            <a:spLocks noGrp="1" noChangeArrowheads="1"/>
          </p:cNvSpPr>
          <p:nvPr>
            <p:ph type="title"/>
          </p:nvPr>
        </p:nvSpPr>
        <p:spPr>
          <a:xfrm>
            <a:off x="640080" y="325369"/>
            <a:ext cx="4368602" cy="1956841"/>
          </a:xfrm>
        </p:spPr>
        <p:txBody>
          <a:bodyPr anchor="b">
            <a:normAutofit/>
          </a:bodyPr>
          <a:lstStyle/>
          <a:p>
            <a:pPr eaLnBrk="1" hangingPunct="1"/>
            <a:r>
              <a:rPr lang="en-US" altLang="en-US" sz="5400"/>
              <a:t>Readings for This Lecture</a:t>
            </a:r>
          </a:p>
        </p:txBody>
      </p:sp>
      <p:sp>
        <p:nvSpPr>
          <p:cNvPr id="153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6" name="Rectangle 3">
            <a:extLst>
              <a:ext uri="{FF2B5EF4-FFF2-40B4-BE49-F238E27FC236}">
                <a16:creationId xmlns:a16="http://schemas.microsoft.com/office/drawing/2014/main" id="{F65CF764-1EBB-9A05-FB91-D006E2E8A0E4}"/>
              </a:ext>
            </a:extLst>
          </p:cNvPr>
          <p:cNvSpPr>
            <a:spLocks noGrp="1" noChangeArrowheads="1"/>
          </p:cNvSpPr>
          <p:nvPr>
            <p:ph type="body" idx="1"/>
          </p:nvPr>
        </p:nvSpPr>
        <p:spPr>
          <a:xfrm>
            <a:off x="640080" y="2872899"/>
            <a:ext cx="4243589" cy="3320668"/>
          </a:xfrm>
        </p:spPr>
        <p:txBody>
          <a:bodyPr>
            <a:normAutofit/>
          </a:bodyPr>
          <a:lstStyle/>
          <a:p>
            <a:pPr eaLnBrk="1" hangingPunct="1">
              <a:spcBef>
                <a:spcPct val="0"/>
              </a:spcBef>
              <a:buClrTx/>
              <a:buSzTx/>
              <a:buFontTx/>
              <a:buChar char="•"/>
            </a:pPr>
            <a:r>
              <a:rPr lang="en-US" altLang="en-US" sz="2200"/>
              <a:t>Wikipedia</a:t>
            </a:r>
          </a:p>
          <a:p>
            <a:pPr lvl="1"/>
            <a:r>
              <a:rPr lang="en-US" altLang="en-US" sz="2200">
                <a:hlinkClick r:id="rId3"/>
              </a:rPr>
              <a:t>HTTP Cookie</a:t>
            </a:r>
            <a:endParaRPr lang="en-US" altLang="en-US" sz="2200"/>
          </a:p>
          <a:p>
            <a:pPr lvl="1"/>
            <a:r>
              <a:rPr lang="en-US" altLang="en-US" sz="2200">
                <a:hlinkClick r:id="rId4"/>
              </a:rPr>
              <a:t>Same Origin Policy</a:t>
            </a:r>
            <a:endParaRPr lang="en-US" altLang="en-US" sz="2200"/>
          </a:p>
          <a:p>
            <a:pPr lvl="1"/>
            <a:r>
              <a:rPr lang="en-US" altLang="en-US" sz="2200">
                <a:hlinkClick r:id="rId5"/>
              </a:rPr>
              <a:t>Cross Site Scripting</a:t>
            </a:r>
            <a:endParaRPr lang="en-US" altLang="en-US" sz="2200"/>
          </a:p>
          <a:p>
            <a:pPr lvl="1"/>
            <a:r>
              <a:rPr lang="en-US" altLang="en-US" sz="2200">
                <a:hlinkClick r:id="rId6"/>
              </a:rPr>
              <a:t>Cross Site Request Forgery</a:t>
            </a:r>
            <a:endParaRPr lang="en-US" altLang="en-US" sz="2200"/>
          </a:p>
          <a:p>
            <a:pPr lvl="1" eaLnBrk="1" hangingPunct="1">
              <a:spcBef>
                <a:spcPct val="0"/>
              </a:spcBef>
              <a:buFontTx/>
              <a:buChar char="•"/>
            </a:pPr>
            <a:endParaRPr lang="en-US" altLang="en-US" sz="2200"/>
          </a:p>
          <a:p>
            <a:pPr lvl="1" eaLnBrk="1" hangingPunct="1">
              <a:spcBef>
                <a:spcPct val="0"/>
              </a:spcBef>
              <a:buFontTx/>
              <a:buChar char="•"/>
            </a:pPr>
            <a:endParaRPr lang="en-US" altLang="en-US" sz="2200"/>
          </a:p>
          <a:p>
            <a:pPr eaLnBrk="1" hangingPunct="1">
              <a:spcBef>
                <a:spcPct val="0"/>
              </a:spcBef>
              <a:buClrTx/>
              <a:buSzTx/>
              <a:buFontTx/>
              <a:buChar char="•"/>
            </a:pPr>
            <a:endParaRPr lang="en-US" altLang="en-US" sz="2200"/>
          </a:p>
        </p:txBody>
      </p:sp>
      <p:pic>
        <p:nvPicPr>
          <p:cNvPr id="15368" name="Picture 15367" descr="Illuminated server room panel">
            <a:extLst>
              <a:ext uri="{FF2B5EF4-FFF2-40B4-BE49-F238E27FC236}">
                <a16:creationId xmlns:a16="http://schemas.microsoft.com/office/drawing/2014/main" id="{7BEE832C-3E37-E5B9-19B1-A80F820F945E}"/>
              </a:ext>
            </a:extLst>
          </p:cNvPr>
          <p:cNvPicPr>
            <a:picLocks noChangeAspect="1"/>
          </p:cNvPicPr>
          <p:nvPr/>
        </p:nvPicPr>
        <p:blipFill rotWithShape="1">
          <a:blip r:embed="rId7"/>
          <a:srcRect l="13158" r="1988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90" name="Picture 16389">
            <a:extLst>
              <a:ext uri="{FF2B5EF4-FFF2-40B4-BE49-F238E27FC236}">
                <a16:creationId xmlns:a16="http://schemas.microsoft.com/office/drawing/2014/main" id="{D8874F0E-DF85-ADEB-72C6-59D80F9362E8}"/>
              </a:ext>
            </a:extLst>
          </p:cNvPr>
          <p:cNvPicPr>
            <a:picLocks noChangeAspect="1"/>
          </p:cNvPicPr>
          <p:nvPr/>
        </p:nvPicPr>
        <p:blipFill rotWithShape="1">
          <a:blip r:embed="rId2">
            <a:duotone>
              <a:schemeClr val="bg2">
                <a:shade val="45000"/>
                <a:satMod val="135000"/>
              </a:schemeClr>
              <a:prstClr val="white"/>
            </a:duotone>
          </a:blip>
          <a:srcRect b="25000"/>
          <a:stretch/>
        </p:blipFill>
        <p:spPr>
          <a:xfrm>
            <a:off x="20" y="10"/>
            <a:ext cx="12191980" cy="6857990"/>
          </a:xfrm>
          <a:prstGeom prst="rect">
            <a:avLst/>
          </a:prstGeom>
        </p:spPr>
      </p:pic>
      <p:sp>
        <p:nvSpPr>
          <p:cNvPr id="16394" name="Rectangle 16393">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59EF064D-6B9D-1C06-1BDA-688864CB76F3}"/>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zh-CN">
                <a:ea typeface="SimSun" panose="02010600030101010101" pitchFamily="2" charset="-122"/>
              </a:rPr>
              <a:t>Background</a:t>
            </a:r>
          </a:p>
        </p:txBody>
      </p:sp>
      <p:graphicFrame>
        <p:nvGraphicFramePr>
          <p:cNvPr id="16389" name="Rectangle 3">
            <a:extLst>
              <a:ext uri="{FF2B5EF4-FFF2-40B4-BE49-F238E27FC236}">
                <a16:creationId xmlns:a16="http://schemas.microsoft.com/office/drawing/2014/main" id="{4D192F16-ECA1-363A-3182-127AF7F388CD}"/>
              </a:ext>
            </a:extLst>
          </p:cNvPr>
          <p:cNvGraphicFramePr/>
          <p:nvPr>
            <p:extLst>
              <p:ext uri="{D42A27DB-BD31-4B8C-83A1-F6EECF244321}">
                <p14:modId xmlns:p14="http://schemas.microsoft.com/office/powerpoint/2010/main" val="21846089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5F6E23F5-87EA-8A4A-E516-C733FBE2D680}"/>
              </a:ext>
            </a:extLst>
          </p:cNvPr>
          <p:cNvSpPr>
            <a:spLocks noGrp="1" noChangeArrowheads="1"/>
          </p:cNvSpPr>
          <p:nvPr>
            <p:ph type="title"/>
          </p:nvPr>
        </p:nvSpPr>
        <p:spPr>
          <a:xfrm>
            <a:off x="5297762" y="329184"/>
            <a:ext cx="6251110" cy="1783080"/>
          </a:xfrm>
        </p:spPr>
        <p:txBody>
          <a:bodyPr anchor="b">
            <a:normAutofit/>
          </a:bodyPr>
          <a:lstStyle/>
          <a:p>
            <a:pPr eaLnBrk="1" hangingPunct="1"/>
            <a:r>
              <a:rPr lang="en-US" altLang="zh-CN" sz="5400">
                <a:ea typeface="SimSun" panose="02010600030101010101" pitchFamily="2" charset="-122"/>
              </a:rPr>
              <a:t>Cookies </a:t>
            </a:r>
          </a:p>
        </p:txBody>
      </p:sp>
      <p:pic>
        <p:nvPicPr>
          <p:cNvPr id="22533" name="Picture 22532" descr="Technological background">
            <a:extLst>
              <a:ext uri="{FF2B5EF4-FFF2-40B4-BE49-F238E27FC236}">
                <a16:creationId xmlns:a16="http://schemas.microsoft.com/office/drawing/2014/main" id="{F6202F31-EA7C-FE6D-AF3C-090CD3DF762A}"/>
              </a:ext>
            </a:extLst>
          </p:cNvPr>
          <p:cNvPicPr>
            <a:picLocks noChangeAspect="1"/>
          </p:cNvPicPr>
          <p:nvPr/>
        </p:nvPicPr>
        <p:blipFill rotWithShape="1">
          <a:blip r:embed="rId2"/>
          <a:srcRect l="19866" r="3480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53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E10F583D-77A8-BC97-765E-D082C1EA09EA}"/>
              </a:ext>
            </a:extLst>
          </p:cNvPr>
          <p:cNvSpPr>
            <a:spLocks noGrp="1" noChangeArrowheads="1"/>
          </p:cNvSpPr>
          <p:nvPr>
            <p:ph type="body" idx="1"/>
          </p:nvPr>
        </p:nvSpPr>
        <p:spPr>
          <a:xfrm>
            <a:off x="4929351" y="2572301"/>
            <a:ext cx="6737131" cy="4149173"/>
          </a:xfrm>
        </p:spPr>
        <p:txBody>
          <a:bodyPr>
            <a:normAutofit fontScale="92500" lnSpcReduction="20000"/>
          </a:bodyPr>
          <a:lstStyle/>
          <a:p>
            <a:pPr eaLnBrk="1" hangingPunct="1"/>
            <a:r>
              <a:rPr lang="en-US" altLang="zh-CN" sz="2400" dirty="0">
                <a:ea typeface="SimSun" panose="02010600030101010101" pitchFamily="2" charset="-122"/>
              </a:rPr>
              <a:t>Stored by the browser</a:t>
            </a:r>
          </a:p>
          <a:p>
            <a:pPr eaLnBrk="1" hangingPunct="1"/>
            <a:r>
              <a:rPr lang="en-US" altLang="zh-CN" sz="2400" dirty="0">
                <a:ea typeface="SimSun" panose="02010600030101010101" pitchFamily="2" charset="-122"/>
              </a:rPr>
              <a:t>Used by the web applications</a:t>
            </a:r>
          </a:p>
          <a:p>
            <a:pPr lvl="1" eaLnBrk="1" hangingPunct="1"/>
            <a:r>
              <a:rPr lang="en-US" altLang="zh-CN" dirty="0">
                <a:ea typeface="SimSun" panose="02010600030101010101" pitchFamily="2" charset="-122"/>
              </a:rPr>
              <a:t>used for authenticating, tracking, and maintaining specific information about users</a:t>
            </a:r>
          </a:p>
          <a:p>
            <a:pPr lvl="2" eaLnBrk="1" hangingPunct="1"/>
            <a:r>
              <a:rPr lang="en-US" altLang="zh-CN" sz="2400" dirty="0">
                <a:ea typeface="SimSun" panose="02010600030101010101" pitchFamily="2" charset="-122"/>
              </a:rPr>
              <a:t>e.g., site preferences, contents of shopping carts</a:t>
            </a:r>
          </a:p>
          <a:p>
            <a:pPr lvl="1" eaLnBrk="1" hangingPunct="1"/>
            <a:r>
              <a:rPr lang="en-US" altLang="zh-CN" dirty="0">
                <a:ea typeface="SimSun" panose="02010600030101010101" pitchFamily="2" charset="-122"/>
              </a:rPr>
              <a:t>data may be sensitive</a:t>
            </a:r>
          </a:p>
          <a:p>
            <a:pPr lvl="1" eaLnBrk="1" hangingPunct="1"/>
            <a:r>
              <a:rPr lang="en-US" altLang="zh-CN" dirty="0">
                <a:ea typeface="SimSun" panose="02010600030101010101" pitchFamily="2" charset="-122"/>
              </a:rPr>
              <a:t>may be used to gather information about specific users</a:t>
            </a:r>
          </a:p>
          <a:p>
            <a:pPr lvl="1" eaLnBrk="1" hangingPunct="1"/>
            <a:endParaRPr lang="en-US" altLang="zh-CN" dirty="0">
              <a:ea typeface="SimSun" panose="02010600030101010101" pitchFamily="2" charset="-122"/>
            </a:endParaRPr>
          </a:p>
          <a:p>
            <a:pPr eaLnBrk="1" hangingPunct="1"/>
            <a:r>
              <a:rPr lang="en-US" altLang="zh-CN" sz="2400" dirty="0">
                <a:ea typeface="SimSun" panose="02010600030101010101" pitchFamily="2" charset="-122"/>
              </a:rPr>
              <a:t>Cookie ownership</a:t>
            </a:r>
          </a:p>
          <a:p>
            <a:pPr lvl="1" eaLnBrk="1" hangingPunct="1"/>
            <a:r>
              <a:rPr lang="en-US" altLang="zh-CN" dirty="0">
                <a:ea typeface="SimSun" panose="02010600030101010101" pitchFamily="2" charset="-122"/>
              </a:rPr>
              <a:t>Once a cookie is saved on your computer, only the website that created the cookie can read it</a:t>
            </a:r>
          </a:p>
        </p:txBody>
      </p:sp>
      <p:sp>
        <p:nvSpPr>
          <p:cNvPr id="5" name="Slide Number Placeholder 4">
            <a:extLst>
              <a:ext uri="{FF2B5EF4-FFF2-40B4-BE49-F238E27FC236}">
                <a16:creationId xmlns:a16="http://schemas.microsoft.com/office/drawing/2014/main" id="{4F287151-52D6-C259-C5C1-FACD6CFAB8AC}"/>
              </a:ext>
            </a:extLst>
          </p:cNvPr>
          <p:cNvSpPr>
            <a:spLocks noGrp="1"/>
          </p:cNvSpPr>
          <p:nvPr>
            <p:ph type="sldNum" sz="quarter" idx="12"/>
          </p:nvPr>
        </p:nvSpPr>
        <p:spPr>
          <a:xfrm>
            <a:off x="10052978" y="6356350"/>
            <a:ext cx="1300821" cy="365125"/>
          </a:xfrm>
        </p:spPr>
        <p:txBody>
          <a:bodyPr>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Aft>
                <a:spcPts val="600"/>
              </a:spcAft>
            </a:pPr>
            <a:fld id="{E5D1B65C-6C5C-C846-BCC6-4413BF018C76}" type="slidenum">
              <a:rPr lang="en-US" altLang="it-IT" sz="1900">
                <a:latin typeface="Arial" panose="020B0604020202020204" pitchFamily="34" charset="0"/>
              </a:rPr>
              <a:pPr eaLnBrk="1" hangingPunct="1">
                <a:lnSpc>
                  <a:spcPct val="90000"/>
                </a:lnSpc>
                <a:spcAft>
                  <a:spcPts val="600"/>
                </a:spcAft>
              </a:pPr>
              <a:t>8</a:t>
            </a:fld>
            <a:endParaRPr lang="en-US" altLang="it-IT" sz="1900">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2" name="Rectangle 23561">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0D3162CE-31B6-D9D6-7A0E-4724ED7161AD}"/>
              </a:ext>
            </a:extLst>
          </p:cNvPr>
          <p:cNvSpPr>
            <a:spLocks noGrp="1" noChangeArrowheads="1"/>
          </p:cNvSpPr>
          <p:nvPr>
            <p:ph type="title"/>
          </p:nvPr>
        </p:nvSpPr>
        <p:spPr>
          <a:xfrm>
            <a:off x="630936" y="640080"/>
            <a:ext cx="4818888" cy="1481328"/>
          </a:xfrm>
        </p:spPr>
        <p:txBody>
          <a:bodyPr anchor="b">
            <a:normAutofit/>
          </a:bodyPr>
          <a:lstStyle/>
          <a:p>
            <a:pPr eaLnBrk="1" hangingPunct="1"/>
            <a:r>
              <a:rPr lang="en-US" altLang="zh-CN" sz="4200">
                <a:ea typeface="SimSun" panose="02010600030101010101" pitchFamily="2" charset="-122"/>
              </a:rPr>
              <a:t>Web Authentication via Cookies</a:t>
            </a:r>
          </a:p>
        </p:txBody>
      </p:sp>
      <p:sp>
        <p:nvSpPr>
          <p:cNvPr id="2356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3">
            <a:extLst>
              <a:ext uri="{FF2B5EF4-FFF2-40B4-BE49-F238E27FC236}">
                <a16:creationId xmlns:a16="http://schemas.microsoft.com/office/drawing/2014/main" id="{9B6AB1E5-9700-5DB6-0794-9E6C1CA2A5AE}"/>
              </a:ext>
            </a:extLst>
          </p:cNvPr>
          <p:cNvSpPr>
            <a:spLocks noGrp="1" noChangeArrowheads="1"/>
          </p:cNvSpPr>
          <p:nvPr>
            <p:ph type="body" idx="1"/>
          </p:nvPr>
        </p:nvSpPr>
        <p:spPr>
          <a:xfrm>
            <a:off x="630936" y="2660904"/>
            <a:ext cx="4818888" cy="3547872"/>
          </a:xfrm>
        </p:spPr>
        <p:txBody>
          <a:bodyPr anchor="t">
            <a:normAutofit/>
          </a:bodyPr>
          <a:lstStyle/>
          <a:p>
            <a:pPr eaLnBrk="1" hangingPunct="1"/>
            <a:r>
              <a:rPr lang="en-US" altLang="zh-CN" sz="1500">
                <a:ea typeface="SimSun" panose="02010600030101010101" pitchFamily="2" charset="-122"/>
              </a:rPr>
              <a:t>HTTP is stateless</a:t>
            </a:r>
          </a:p>
          <a:p>
            <a:pPr lvl="1" eaLnBrk="1" hangingPunct="1"/>
            <a:r>
              <a:rPr lang="en-US" altLang="zh-CN" sz="1500">
                <a:ea typeface="SimSun" panose="02010600030101010101" pitchFamily="2" charset="-122"/>
              </a:rPr>
              <a:t>How does the server recognize a user who has signed in? </a:t>
            </a:r>
          </a:p>
          <a:p>
            <a:pPr lvl="1" eaLnBrk="1" hangingPunct="1"/>
            <a:endParaRPr lang="en-US" altLang="zh-CN" sz="1500">
              <a:ea typeface="SimSun" panose="02010600030101010101" pitchFamily="2" charset="-122"/>
            </a:endParaRPr>
          </a:p>
          <a:p>
            <a:pPr eaLnBrk="1" hangingPunct="1"/>
            <a:r>
              <a:rPr lang="en-US" altLang="zh-CN" sz="1500">
                <a:ea typeface="SimSun" panose="02010600030101010101" pitchFamily="2" charset="-122"/>
              </a:rPr>
              <a:t>Servers can use cookies to store state on client</a:t>
            </a:r>
          </a:p>
          <a:p>
            <a:pPr lvl="1" eaLnBrk="1" hangingPunct="1"/>
            <a:r>
              <a:rPr lang="en-US" altLang="zh-CN" sz="1500">
                <a:ea typeface="SimSun" panose="02010600030101010101" pitchFamily="2" charset="-122"/>
              </a:rPr>
              <a:t>After client successfully authenticates, server computes an authenticator and gives it to browser in a cookie</a:t>
            </a:r>
          </a:p>
          <a:p>
            <a:pPr lvl="2" eaLnBrk="1" hangingPunct="1"/>
            <a:r>
              <a:rPr lang="en-US" altLang="zh-CN" sz="1500">
                <a:ea typeface="SimSun" panose="02010600030101010101" pitchFamily="2" charset="-122"/>
              </a:rPr>
              <a:t>Client cannot forge authenticator on his own (session id)</a:t>
            </a:r>
          </a:p>
          <a:p>
            <a:pPr lvl="1" eaLnBrk="1" hangingPunct="1"/>
            <a:r>
              <a:rPr lang="en-US" altLang="zh-CN" sz="1500">
                <a:ea typeface="SimSun" panose="02010600030101010101" pitchFamily="2" charset="-122"/>
              </a:rPr>
              <a:t>With each request, browser presents the cookie</a:t>
            </a:r>
          </a:p>
          <a:p>
            <a:pPr lvl="1" eaLnBrk="1" hangingPunct="1"/>
            <a:r>
              <a:rPr lang="en-US" altLang="zh-CN" sz="1500">
                <a:ea typeface="SimSun" panose="02010600030101010101" pitchFamily="2" charset="-122"/>
              </a:rPr>
              <a:t>Server verifies the authenticator</a:t>
            </a:r>
          </a:p>
        </p:txBody>
      </p:sp>
      <p:pic>
        <p:nvPicPr>
          <p:cNvPr id="23559" name="Graphic 23558" descr="Disconnesso">
            <a:extLst>
              <a:ext uri="{FF2B5EF4-FFF2-40B4-BE49-F238E27FC236}">
                <a16:creationId xmlns:a16="http://schemas.microsoft.com/office/drawing/2014/main" id="{06EE1D25-81DB-61F9-1FA4-E4C9EEF38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9048" y="699516"/>
            <a:ext cx="5458968" cy="5458968"/>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2800</Words>
  <Application>Microsoft Office PowerPoint</Application>
  <PresentationFormat>Widescreen</PresentationFormat>
  <Paragraphs>268</Paragraphs>
  <Slides>46</Slides>
  <Notes>2</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46</vt:i4>
      </vt:variant>
    </vt:vector>
  </HeadingPairs>
  <TitlesOfParts>
    <vt:vector size="60" baseType="lpstr">
      <vt:lpstr>ＭＳ Ｐゴシック</vt:lpstr>
      <vt:lpstr>SimSun</vt:lpstr>
      <vt:lpstr>-apple-system</vt:lpstr>
      <vt:lpstr>Arial</vt:lpstr>
      <vt:lpstr>Calibri</vt:lpstr>
      <vt:lpstr>Calibri Light</vt:lpstr>
      <vt:lpstr>Calisto MT</vt:lpstr>
      <vt:lpstr>Lato</vt:lpstr>
      <vt:lpstr>Symbol</vt:lpstr>
      <vt:lpstr>Tahoma</vt:lpstr>
      <vt:lpstr>Times</vt:lpstr>
      <vt:lpstr>Times New Roman</vt:lpstr>
      <vt:lpstr>Wingdings</vt:lpstr>
      <vt:lpstr>Tema di Office</vt:lpstr>
      <vt:lpstr>API security III</vt:lpstr>
      <vt:lpstr>Linus Tech Hack</vt:lpstr>
      <vt:lpstr>Reminder</vt:lpstr>
      <vt:lpstr>So what exactly happened?</vt:lpstr>
      <vt:lpstr>What’s in the story</vt:lpstr>
      <vt:lpstr>Readings for This Lecture</vt:lpstr>
      <vt:lpstr>Background</vt:lpstr>
      <vt:lpstr>Cookies </vt:lpstr>
      <vt:lpstr>Web Authentication via Cookies</vt:lpstr>
      <vt:lpstr>A Typical Session with Cookies</vt:lpstr>
      <vt:lpstr>Same Origin Policy</vt:lpstr>
      <vt:lpstr>Security Principals</vt:lpstr>
      <vt:lpstr>Same Original Policy: What it Controls</vt:lpstr>
      <vt:lpstr>Avoiding XSS bugs  (PHP)</vt:lpstr>
      <vt:lpstr>Avoiding XSS bugs   (ASP.NET)</vt:lpstr>
      <vt:lpstr>Cross site request forgery</vt:lpstr>
      <vt:lpstr>Cross site request forgery (abbrev. CSRF or XSRF)</vt:lpstr>
      <vt:lpstr>CSRF Explained</vt:lpstr>
      <vt:lpstr>GMail Incidence: Jan 2007</vt:lpstr>
      <vt:lpstr>Real World CSRF Vulnerabilities</vt:lpstr>
      <vt:lpstr>Prevention</vt:lpstr>
      <vt:lpstr>More issues…</vt:lpstr>
      <vt:lpstr>What is SQL Injection?</vt:lpstr>
      <vt:lpstr>Real World Examples</vt:lpstr>
      <vt:lpstr>Important Syntax</vt:lpstr>
      <vt:lpstr>Example Website</vt:lpstr>
      <vt:lpstr>Presentazione standard di PowerPoint</vt:lpstr>
      <vt:lpstr>Example Website</vt:lpstr>
      <vt:lpstr>Example Hack</vt:lpstr>
      <vt:lpstr>It Gets Worse!</vt:lpstr>
      <vt:lpstr>All Queries are Possible</vt:lpstr>
      <vt:lpstr>Prevention</vt:lpstr>
      <vt:lpstr>Reading</vt:lpstr>
      <vt:lpstr>Analyzing Web Apps with DevTools</vt:lpstr>
      <vt:lpstr>At a glance</vt:lpstr>
      <vt:lpstr>Network panel</vt:lpstr>
      <vt:lpstr>Sources panel</vt:lpstr>
      <vt:lpstr>Console panel</vt:lpstr>
      <vt:lpstr>Try resource editing</vt:lpstr>
      <vt:lpstr>Space Console</vt:lpstr>
      <vt:lpstr>Self instruction</vt:lpstr>
      <vt:lpstr>Try crawling</vt:lpstr>
      <vt:lpstr>Try fuzzing</vt:lpstr>
      <vt:lpstr>BurpSuite</vt:lpstr>
      <vt:lpstr>FoxyProxy</vt:lpstr>
      <vt:lpstr>Install FoxyProxy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ernesto damiani</dc:creator>
  <cp:lastModifiedBy>Ernesto Damiani</cp:lastModifiedBy>
  <cp:revision>11</cp:revision>
  <dcterms:created xsi:type="dcterms:W3CDTF">2023-04-21T07:22:54Z</dcterms:created>
  <dcterms:modified xsi:type="dcterms:W3CDTF">2023-05-04T16:02:00Z</dcterms:modified>
</cp:coreProperties>
</file>