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9" r:id="rId2"/>
    <p:sldId id="284" r:id="rId3"/>
    <p:sldId id="285" r:id="rId4"/>
    <p:sldId id="286" r:id="rId5"/>
    <p:sldId id="287" r:id="rId6"/>
    <p:sldId id="288" r:id="rId7"/>
    <p:sldId id="289" r:id="rId8"/>
    <p:sldId id="290" r:id="rId9"/>
    <p:sldId id="291" r:id="rId10"/>
    <p:sldId id="292" r:id="rId11"/>
    <p:sldId id="293" r:id="rId12"/>
    <p:sldId id="294" r:id="rId13"/>
    <p:sldId id="260" r:id="rId14"/>
    <p:sldId id="262" r:id="rId15"/>
    <p:sldId id="263" r:id="rId16"/>
    <p:sldId id="264" r:id="rId17"/>
    <p:sldId id="265" r:id="rId18"/>
    <p:sldId id="266"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0"/>
    <p:restoredTop sz="96165"/>
  </p:normalViewPr>
  <p:slideViewPr>
    <p:cSldViewPr snapToGrid="0">
      <p:cViewPr varScale="1">
        <p:scale>
          <a:sx n="158" d="100"/>
          <a:sy n="158" d="100"/>
        </p:scale>
        <p:origin x="294" y="14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C4D24-F733-4BB1-B770-98147884F134}"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28AC7B4A-3FC1-4827-BF1F-9A1C47C7F9A7}">
      <dgm:prSet/>
      <dgm:spPr/>
      <dgm:t>
        <a:bodyPr/>
        <a:lstStyle/>
        <a:p>
          <a:r>
            <a:rPr lang="en-US"/>
            <a:t>Proxy ARP (not a good idea)</a:t>
          </a:r>
        </a:p>
      </dgm:t>
    </dgm:pt>
    <dgm:pt modelId="{D40C3E35-11E1-40B7-9197-5940AAA2C806}" type="parTrans" cxnId="{688F5EDE-F1F9-49C8-809A-B2D748A9B9DD}">
      <dgm:prSet/>
      <dgm:spPr/>
      <dgm:t>
        <a:bodyPr/>
        <a:lstStyle/>
        <a:p>
          <a:endParaRPr lang="en-US"/>
        </a:p>
      </dgm:t>
    </dgm:pt>
    <dgm:pt modelId="{49505645-7BD9-4286-B7B9-BA7D327E5F1A}" type="sibTrans" cxnId="{688F5EDE-F1F9-49C8-809A-B2D748A9B9DD}">
      <dgm:prSet/>
      <dgm:spPr/>
      <dgm:t>
        <a:bodyPr/>
        <a:lstStyle/>
        <a:p>
          <a:endParaRPr lang="en-US"/>
        </a:p>
      </dgm:t>
    </dgm:pt>
    <dgm:pt modelId="{1D671042-2AEA-4264-A21B-9272781CB24C}">
      <dgm:prSet/>
      <dgm:spPr/>
      <dgm:t>
        <a:bodyPr/>
        <a:lstStyle/>
        <a:p>
          <a:r>
            <a:rPr lang="en-US"/>
            <a:t>Listen for route advertisements (not a great idea either)</a:t>
          </a:r>
        </a:p>
      </dgm:t>
    </dgm:pt>
    <dgm:pt modelId="{128A59DF-E15C-4532-8E51-811D61774DBA}" type="parTrans" cxnId="{A5F84A43-35CB-488D-B1D4-F8D9CD888A1D}">
      <dgm:prSet/>
      <dgm:spPr/>
      <dgm:t>
        <a:bodyPr/>
        <a:lstStyle/>
        <a:p>
          <a:endParaRPr lang="en-US"/>
        </a:p>
      </dgm:t>
    </dgm:pt>
    <dgm:pt modelId="{18E31C89-BB17-4901-8198-6AD95C098E64}" type="sibTrans" cxnId="{A5F84A43-35CB-488D-B1D4-F8D9CD888A1D}">
      <dgm:prSet/>
      <dgm:spPr/>
      <dgm:t>
        <a:bodyPr/>
        <a:lstStyle/>
        <a:p>
          <a:endParaRPr lang="en-US"/>
        </a:p>
      </dgm:t>
    </dgm:pt>
    <dgm:pt modelId="{F812C2FD-3F6B-4F85-8DE6-E4313CFC1AB8}">
      <dgm:prSet/>
      <dgm:spPr/>
      <dgm:t>
        <a:bodyPr/>
        <a:lstStyle/>
        <a:p>
          <a:r>
            <a:rPr lang="en-US"/>
            <a:t>ICMP router solicitations (not widely used)</a:t>
          </a:r>
        </a:p>
      </dgm:t>
    </dgm:pt>
    <dgm:pt modelId="{AF65F61D-13E0-47F1-9B90-CE5B82907734}" type="parTrans" cxnId="{77FBEAA3-035F-4810-A9BB-A3C54588063C}">
      <dgm:prSet/>
      <dgm:spPr/>
      <dgm:t>
        <a:bodyPr/>
        <a:lstStyle/>
        <a:p>
          <a:endParaRPr lang="en-US"/>
        </a:p>
      </dgm:t>
    </dgm:pt>
    <dgm:pt modelId="{C09D39DE-63E3-41F2-9942-2DBA2A5666FF}" type="sibTrans" cxnId="{77FBEAA3-035F-4810-A9BB-A3C54588063C}">
      <dgm:prSet/>
      <dgm:spPr/>
      <dgm:t>
        <a:bodyPr/>
        <a:lstStyle/>
        <a:p>
          <a:endParaRPr lang="en-US"/>
        </a:p>
      </dgm:t>
    </dgm:pt>
    <dgm:pt modelId="{0FC5821D-F18A-4F48-A1FF-89D0CA7BE2DE}">
      <dgm:prSet/>
      <dgm:spPr/>
      <dgm:t>
        <a:bodyPr/>
        <a:lstStyle/>
        <a:p>
          <a:r>
            <a:rPr lang="en-US"/>
            <a:t>Default gateway provided by DHCP (better idea but no redundancy)</a:t>
          </a:r>
        </a:p>
      </dgm:t>
    </dgm:pt>
    <dgm:pt modelId="{823384B7-9750-4E4D-801A-361F7CA80954}" type="parTrans" cxnId="{2A36A12A-86EB-435B-AFB3-689327E4F442}">
      <dgm:prSet/>
      <dgm:spPr/>
      <dgm:t>
        <a:bodyPr/>
        <a:lstStyle/>
        <a:p>
          <a:endParaRPr lang="en-US"/>
        </a:p>
      </dgm:t>
    </dgm:pt>
    <dgm:pt modelId="{8BE927CF-DF2B-428E-B9BB-02C68FD9C87A}" type="sibTrans" cxnId="{2A36A12A-86EB-435B-AFB3-689327E4F442}">
      <dgm:prSet/>
      <dgm:spPr/>
      <dgm:t>
        <a:bodyPr/>
        <a:lstStyle/>
        <a:p>
          <a:endParaRPr lang="en-US"/>
        </a:p>
      </dgm:t>
    </dgm:pt>
    <dgm:pt modelId="{8384C999-C81C-41E9-908B-5B3A889D8E8D}">
      <dgm:prSet/>
      <dgm:spPr/>
      <dgm:t>
        <a:bodyPr/>
        <a:lstStyle/>
        <a:p>
          <a:r>
            <a:rPr lang="en-US"/>
            <a:t>Use Hot Standby Router Protocol (HSRP) for redundancy</a:t>
          </a:r>
        </a:p>
      </dgm:t>
    </dgm:pt>
    <dgm:pt modelId="{009A3B94-ABE2-4A2A-9537-185E0C442769}" type="parTrans" cxnId="{C2E61338-612F-4082-8BF9-E051A7908EF3}">
      <dgm:prSet/>
      <dgm:spPr/>
      <dgm:t>
        <a:bodyPr/>
        <a:lstStyle/>
        <a:p>
          <a:endParaRPr lang="en-US"/>
        </a:p>
      </dgm:t>
    </dgm:pt>
    <dgm:pt modelId="{973BE8BC-9F91-4C4D-8EA4-5AB8C3949949}" type="sibTrans" cxnId="{C2E61338-612F-4082-8BF9-E051A7908EF3}">
      <dgm:prSet/>
      <dgm:spPr/>
      <dgm:t>
        <a:bodyPr/>
        <a:lstStyle/>
        <a:p>
          <a:endParaRPr lang="en-US"/>
        </a:p>
      </dgm:t>
    </dgm:pt>
    <dgm:pt modelId="{A35426C0-73D8-BF4E-B7AA-ED5B60A57E07}" type="pres">
      <dgm:prSet presAssocID="{F22C4D24-F733-4BB1-B770-98147884F134}" presName="matrix" presStyleCnt="0">
        <dgm:presLayoutVars>
          <dgm:chMax val="1"/>
          <dgm:dir/>
          <dgm:resizeHandles val="exact"/>
        </dgm:presLayoutVars>
      </dgm:prSet>
      <dgm:spPr/>
    </dgm:pt>
    <dgm:pt modelId="{1278615A-019F-9D44-95F7-88CFCE873CFB}" type="pres">
      <dgm:prSet presAssocID="{F22C4D24-F733-4BB1-B770-98147884F134}" presName="diamond" presStyleLbl="bgShp" presStyleIdx="0" presStyleCnt="1"/>
      <dgm:spPr/>
    </dgm:pt>
    <dgm:pt modelId="{7A6BD34B-DEB1-9E49-BB55-2D38B2398C2A}" type="pres">
      <dgm:prSet presAssocID="{F22C4D24-F733-4BB1-B770-98147884F134}" presName="quad1" presStyleLbl="node1" presStyleIdx="0" presStyleCnt="4">
        <dgm:presLayoutVars>
          <dgm:chMax val="0"/>
          <dgm:chPref val="0"/>
          <dgm:bulletEnabled val="1"/>
        </dgm:presLayoutVars>
      </dgm:prSet>
      <dgm:spPr/>
    </dgm:pt>
    <dgm:pt modelId="{0F512498-1D55-AD4B-9D26-F79BD89AF8F2}" type="pres">
      <dgm:prSet presAssocID="{F22C4D24-F733-4BB1-B770-98147884F134}" presName="quad2" presStyleLbl="node1" presStyleIdx="1" presStyleCnt="4">
        <dgm:presLayoutVars>
          <dgm:chMax val="0"/>
          <dgm:chPref val="0"/>
          <dgm:bulletEnabled val="1"/>
        </dgm:presLayoutVars>
      </dgm:prSet>
      <dgm:spPr/>
    </dgm:pt>
    <dgm:pt modelId="{B930CE1D-4FB2-E84A-B810-4B1FDAC61846}" type="pres">
      <dgm:prSet presAssocID="{F22C4D24-F733-4BB1-B770-98147884F134}" presName="quad3" presStyleLbl="node1" presStyleIdx="2" presStyleCnt="4">
        <dgm:presLayoutVars>
          <dgm:chMax val="0"/>
          <dgm:chPref val="0"/>
          <dgm:bulletEnabled val="1"/>
        </dgm:presLayoutVars>
      </dgm:prSet>
      <dgm:spPr/>
    </dgm:pt>
    <dgm:pt modelId="{222D7435-8305-4045-8AF6-70F8A427565C}" type="pres">
      <dgm:prSet presAssocID="{F22C4D24-F733-4BB1-B770-98147884F134}" presName="quad4" presStyleLbl="node1" presStyleIdx="3" presStyleCnt="4">
        <dgm:presLayoutVars>
          <dgm:chMax val="0"/>
          <dgm:chPref val="0"/>
          <dgm:bulletEnabled val="1"/>
        </dgm:presLayoutVars>
      </dgm:prSet>
      <dgm:spPr/>
    </dgm:pt>
  </dgm:ptLst>
  <dgm:cxnLst>
    <dgm:cxn modelId="{2A36A12A-86EB-435B-AFB3-689327E4F442}" srcId="{F22C4D24-F733-4BB1-B770-98147884F134}" destId="{0FC5821D-F18A-4F48-A1FF-89D0CA7BE2DE}" srcOrd="3" destOrd="0" parTransId="{823384B7-9750-4E4D-801A-361F7CA80954}" sibTransId="{8BE927CF-DF2B-428E-B9BB-02C68FD9C87A}"/>
    <dgm:cxn modelId="{F6E40630-9E6B-334F-97F2-CFD8C77E4C2C}" type="presOf" srcId="{F812C2FD-3F6B-4F85-8DE6-E4313CFC1AB8}" destId="{B930CE1D-4FB2-E84A-B810-4B1FDAC61846}" srcOrd="0" destOrd="0" presId="urn:microsoft.com/office/officeart/2005/8/layout/matrix3"/>
    <dgm:cxn modelId="{C2E61338-612F-4082-8BF9-E051A7908EF3}" srcId="{0FC5821D-F18A-4F48-A1FF-89D0CA7BE2DE}" destId="{8384C999-C81C-41E9-908B-5B3A889D8E8D}" srcOrd="0" destOrd="0" parTransId="{009A3B94-ABE2-4A2A-9537-185E0C442769}" sibTransId="{973BE8BC-9F91-4C4D-8EA4-5AB8C3949949}"/>
    <dgm:cxn modelId="{A5F84A43-35CB-488D-B1D4-F8D9CD888A1D}" srcId="{F22C4D24-F733-4BB1-B770-98147884F134}" destId="{1D671042-2AEA-4264-A21B-9272781CB24C}" srcOrd="1" destOrd="0" parTransId="{128A59DF-E15C-4532-8E51-811D61774DBA}" sibTransId="{18E31C89-BB17-4901-8198-6AD95C098E64}"/>
    <dgm:cxn modelId="{48F21652-A1C7-E143-82DD-E6B56736BB62}" type="presOf" srcId="{1D671042-2AEA-4264-A21B-9272781CB24C}" destId="{0F512498-1D55-AD4B-9D26-F79BD89AF8F2}" srcOrd="0" destOrd="0" presId="urn:microsoft.com/office/officeart/2005/8/layout/matrix3"/>
    <dgm:cxn modelId="{77FBEAA3-035F-4810-A9BB-A3C54588063C}" srcId="{F22C4D24-F733-4BB1-B770-98147884F134}" destId="{F812C2FD-3F6B-4F85-8DE6-E4313CFC1AB8}" srcOrd="2" destOrd="0" parTransId="{AF65F61D-13E0-47F1-9B90-CE5B82907734}" sibTransId="{C09D39DE-63E3-41F2-9942-2DBA2A5666FF}"/>
    <dgm:cxn modelId="{530F1AD1-CB06-954E-9678-E9AABC3D7801}" type="presOf" srcId="{F22C4D24-F733-4BB1-B770-98147884F134}" destId="{A35426C0-73D8-BF4E-B7AA-ED5B60A57E07}" srcOrd="0" destOrd="0" presId="urn:microsoft.com/office/officeart/2005/8/layout/matrix3"/>
    <dgm:cxn modelId="{7990BEDD-5445-3348-B57D-6A7DB4A08EE8}" type="presOf" srcId="{0FC5821D-F18A-4F48-A1FF-89D0CA7BE2DE}" destId="{222D7435-8305-4045-8AF6-70F8A427565C}" srcOrd="0" destOrd="0" presId="urn:microsoft.com/office/officeart/2005/8/layout/matrix3"/>
    <dgm:cxn modelId="{688F5EDE-F1F9-49C8-809A-B2D748A9B9DD}" srcId="{F22C4D24-F733-4BB1-B770-98147884F134}" destId="{28AC7B4A-3FC1-4827-BF1F-9A1C47C7F9A7}" srcOrd="0" destOrd="0" parTransId="{D40C3E35-11E1-40B7-9197-5940AAA2C806}" sibTransId="{49505645-7BD9-4286-B7B9-BA7D327E5F1A}"/>
    <dgm:cxn modelId="{A7A3CAE2-5E14-9345-A48A-86C215CFAE9F}" type="presOf" srcId="{8384C999-C81C-41E9-908B-5B3A889D8E8D}" destId="{222D7435-8305-4045-8AF6-70F8A427565C}" srcOrd="0" destOrd="1" presId="urn:microsoft.com/office/officeart/2005/8/layout/matrix3"/>
    <dgm:cxn modelId="{07CAB0E6-3122-5B42-A559-035A6440463D}" type="presOf" srcId="{28AC7B4A-3FC1-4827-BF1F-9A1C47C7F9A7}" destId="{7A6BD34B-DEB1-9E49-BB55-2D38B2398C2A}" srcOrd="0" destOrd="0" presId="urn:microsoft.com/office/officeart/2005/8/layout/matrix3"/>
    <dgm:cxn modelId="{AD4C18BC-C569-4B42-98CA-AFB9B3565938}" type="presParOf" srcId="{A35426C0-73D8-BF4E-B7AA-ED5B60A57E07}" destId="{1278615A-019F-9D44-95F7-88CFCE873CFB}" srcOrd="0" destOrd="0" presId="urn:microsoft.com/office/officeart/2005/8/layout/matrix3"/>
    <dgm:cxn modelId="{B67D0397-5C97-9249-A57E-B884B292E373}" type="presParOf" srcId="{A35426C0-73D8-BF4E-B7AA-ED5B60A57E07}" destId="{7A6BD34B-DEB1-9E49-BB55-2D38B2398C2A}" srcOrd="1" destOrd="0" presId="urn:microsoft.com/office/officeart/2005/8/layout/matrix3"/>
    <dgm:cxn modelId="{A42FD994-3838-BA45-949B-2C36D4A63B8A}" type="presParOf" srcId="{A35426C0-73D8-BF4E-B7AA-ED5B60A57E07}" destId="{0F512498-1D55-AD4B-9D26-F79BD89AF8F2}" srcOrd="2" destOrd="0" presId="urn:microsoft.com/office/officeart/2005/8/layout/matrix3"/>
    <dgm:cxn modelId="{48CC9DBE-5AA8-CD41-A499-C81840C81D1F}" type="presParOf" srcId="{A35426C0-73D8-BF4E-B7AA-ED5B60A57E07}" destId="{B930CE1D-4FB2-E84A-B810-4B1FDAC61846}" srcOrd="3" destOrd="0" presId="urn:microsoft.com/office/officeart/2005/8/layout/matrix3"/>
    <dgm:cxn modelId="{26561843-7246-5348-94D6-FCF283F63823}" type="presParOf" srcId="{A35426C0-73D8-BF4E-B7AA-ED5B60A57E07}" destId="{222D7435-8305-4045-8AF6-70F8A427565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8615A-019F-9D44-95F7-88CFCE873CFB}">
      <dsp:nvSpPr>
        <dsp:cNvPr id="0" name=""/>
        <dsp:cNvSpPr/>
      </dsp:nvSpPr>
      <dsp:spPr>
        <a:xfrm>
          <a:off x="682185" y="0"/>
          <a:ext cx="5536141" cy="553614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6BD34B-DEB1-9E49-BB55-2D38B2398C2A}">
      <dsp:nvSpPr>
        <dsp:cNvPr id="0" name=""/>
        <dsp:cNvSpPr/>
      </dsp:nvSpPr>
      <dsp:spPr>
        <a:xfrm>
          <a:off x="1208118" y="525933"/>
          <a:ext cx="2159094" cy="21590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Proxy ARP (not a good idea)</a:t>
          </a:r>
        </a:p>
      </dsp:txBody>
      <dsp:txXfrm>
        <a:off x="1313516" y="631331"/>
        <a:ext cx="1948298" cy="1948298"/>
      </dsp:txXfrm>
    </dsp:sp>
    <dsp:sp modelId="{0F512498-1D55-AD4B-9D26-F79BD89AF8F2}">
      <dsp:nvSpPr>
        <dsp:cNvPr id="0" name=""/>
        <dsp:cNvSpPr/>
      </dsp:nvSpPr>
      <dsp:spPr>
        <a:xfrm>
          <a:off x="3533298" y="525933"/>
          <a:ext cx="2159094" cy="215909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Listen for route advertisements (not a great idea either)</a:t>
          </a:r>
        </a:p>
      </dsp:txBody>
      <dsp:txXfrm>
        <a:off x="3638696" y="631331"/>
        <a:ext cx="1948298" cy="1948298"/>
      </dsp:txXfrm>
    </dsp:sp>
    <dsp:sp modelId="{B930CE1D-4FB2-E84A-B810-4B1FDAC61846}">
      <dsp:nvSpPr>
        <dsp:cNvPr id="0" name=""/>
        <dsp:cNvSpPr/>
      </dsp:nvSpPr>
      <dsp:spPr>
        <a:xfrm>
          <a:off x="1208118" y="2851112"/>
          <a:ext cx="2159094" cy="21590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ICMP router solicitations (not widely used)</a:t>
          </a:r>
        </a:p>
      </dsp:txBody>
      <dsp:txXfrm>
        <a:off x="1313516" y="2956510"/>
        <a:ext cx="1948298" cy="1948298"/>
      </dsp:txXfrm>
    </dsp:sp>
    <dsp:sp modelId="{222D7435-8305-4045-8AF6-70F8A427565C}">
      <dsp:nvSpPr>
        <dsp:cNvPr id="0" name=""/>
        <dsp:cNvSpPr/>
      </dsp:nvSpPr>
      <dsp:spPr>
        <a:xfrm>
          <a:off x="3533298" y="2851112"/>
          <a:ext cx="2159094" cy="21590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Default gateway provided by DHCP (better idea but no redundancy)</a:t>
          </a:r>
        </a:p>
        <a:p>
          <a:pPr marL="114300" lvl="1" indent="-114300" algn="l" defTabSz="622300">
            <a:lnSpc>
              <a:spcPct val="90000"/>
            </a:lnSpc>
            <a:spcBef>
              <a:spcPct val="0"/>
            </a:spcBef>
            <a:spcAft>
              <a:spcPct val="15000"/>
            </a:spcAft>
            <a:buChar char="•"/>
          </a:pPr>
          <a:r>
            <a:rPr lang="en-US" sz="1400" kern="1200"/>
            <a:t>Use Hot Standby Router Protocol (HSRP) for redundancy</a:t>
          </a:r>
        </a:p>
      </dsp:txBody>
      <dsp:txXfrm>
        <a:off x="3638696" y="2956510"/>
        <a:ext cx="1948298" cy="194829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EBD4A-244F-A64D-9A0F-2AEF1C35437D}" type="datetimeFigureOut">
              <a:rPr lang="it-IT" smtClean="0"/>
              <a:t>22/03/2023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D0B43-2B21-294E-A70E-A1988EEF4DA5}" type="slidenum">
              <a:rPr lang="it-IT" smtClean="0"/>
              <a:t>‹#›</a:t>
            </a:fld>
            <a:endParaRPr lang="it-IT"/>
          </a:p>
        </p:txBody>
      </p:sp>
    </p:spTree>
    <p:extLst>
      <p:ext uri="{BB962C8B-B14F-4D97-AF65-F5344CB8AC3E}">
        <p14:creationId xmlns:p14="http://schemas.microsoft.com/office/powerpoint/2010/main" val="772917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872779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solidFill>
            <a:srgbClr val="FFFFFF"/>
          </a:solidFill>
          <a:ln/>
        </p:spPr>
      </p:sp>
      <p:sp>
        <p:nvSpPr>
          <p:cNvPr id="7270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785036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4118375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solidFill>
            <a:srgbClr val="FFFFFF"/>
          </a:solidFill>
          <a:ln/>
        </p:spPr>
      </p:sp>
      <p:sp>
        <p:nvSpPr>
          <p:cNvPr id="4096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919613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3673987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solidFill>
            <a:srgbClr val="FFFFFF"/>
          </a:solidFill>
          <a:ln/>
        </p:spPr>
      </p:sp>
      <p:sp>
        <p:nvSpPr>
          <p:cNvPr id="4301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2321190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solidFill>
            <a:srgbClr val="FFFFFF"/>
          </a:solidFill>
          <a:ln/>
        </p:spPr>
      </p:sp>
      <p:sp>
        <p:nvSpPr>
          <p:cNvPr id="4403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823735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solidFill>
            <a:srgbClr val="FFFFFF"/>
          </a:solidFill>
          <a:ln/>
        </p:spPr>
      </p:sp>
      <p:sp>
        <p:nvSpPr>
          <p:cNvPr id="4505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1973871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218931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1558862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126807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latin typeface="Arial" pitchFamily="34" charset="0"/>
                <a:ea typeface="ＭＳ Ｐゴシック" pitchFamily="50" charset="-128"/>
              </a:rPr>
              <a:t>To understand VLANs, it helps to think about real (non-virtual) LANs first. Imagine two switches that are not connected to each other in any way. Switch A connects stations in Network A and Switch B connects stations in Network B, </a:t>
            </a:r>
          </a:p>
          <a:p>
            <a:pPr>
              <a:spcAft>
                <a:spcPts val="588"/>
              </a:spcAft>
            </a:pPr>
            <a:r>
              <a:rPr lang="en-US" altLang="ja-JP">
                <a:latin typeface="Arial" pitchFamily="34" charset="0"/>
                <a:ea typeface="ＭＳ Ｐゴシック" pitchFamily="50" charset="-128"/>
              </a:rPr>
              <a:t>When Station A1 sends a broadcast, Station A2 and Station A3 receive the broadcast, but none of the stations in Network B receive the broadcast, because the two switches are not connected. This same configuration can be implemented through configuration options in a single switch, with the result looking like the next slide.</a:t>
            </a:r>
            <a:endParaRPr lang="en-US" altLang="ja-JP">
              <a:latin typeface="Courier" pitchFamily="-84" charset="0"/>
              <a:ea typeface="ＭＳ Ｐゴシック" pitchFamily="50" charset="-128"/>
            </a:endParaRPr>
          </a:p>
          <a:p>
            <a:endParaRPr lang="en-US" altLang="ja-JP">
              <a:latin typeface="Arial" pitchFamily="34" charset="0"/>
              <a:ea typeface="ＭＳ Ｐゴシック" pitchFamily="50" charset="-128"/>
            </a:endParaRPr>
          </a:p>
        </p:txBody>
      </p:sp>
    </p:spTree>
    <p:extLst>
      <p:ext uri="{BB962C8B-B14F-4D97-AF65-F5344CB8AC3E}">
        <p14:creationId xmlns:p14="http://schemas.microsoft.com/office/powerpoint/2010/main" val="2982708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latin typeface="Arial" pitchFamily="34" charset="0"/>
                <a:ea typeface="ＭＳ Ｐゴシック" pitchFamily="50" charset="-128"/>
              </a:rPr>
              <a:t>Said by Dr. Peter Welcher, consultant and author of many networking articles in magazines, etc.</a:t>
            </a:r>
          </a:p>
        </p:txBody>
      </p:sp>
    </p:spTree>
    <p:extLst>
      <p:ext uri="{BB962C8B-B14F-4D97-AF65-F5344CB8AC3E}">
        <p14:creationId xmlns:p14="http://schemas.microsoft.com/office/powerpoint/2010/main" val="2618270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1741963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2162989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150813" y="4343400"/>
            <a:ext cx="62547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a:spcAft>
                <a:spcPts val="588"/>
              </a:spcAft>
            </a:pPr>
            <a:r>
              <a:rPr lang="en-US" altLang="ja-JP" b="1">
                <a:latin typeface="Arial" pitchFamily="34" charset="0"/>
                <a:ea typeface="ＭＳ Ｐゴシック" pitchFamily="50" charset="-128"/>
              </a:rPr>
              <a:t>Building access submodule</a:t>
            </a:r>
            <a:r>
              <a:rPr lang="en-US" altLang="ja-JP">
                <a:latin typeface="Arial" pitchFamily="34" charset="0"/>
                <a:ea typeface="ＭＳ Ｐゴシック" pitchFamily="50" charset="-128"/>
              </a:rPr>
              <a:t>. Located within a campus building, this submodule contains end-user workstations and IP phones, connected to switches or wireless access points. Higher-end switches provide uplinks to the building distribution module. Services offered by this module include network access, broadcast control, protocol filtering, and the marking of packets for QoS features.</a:t>
            </a:r>
          </a:p>
          <a:p>
            <a:pPr lvl="2">
              <a:spcAft>
                <a:spcPts val="588"/>
              </a:spcAft>
            </a:pPr>
            <a:r>
              <a:rPr lang="en-US" altLang="ja-JP" b="1">
                <a:latin typeface="Arial" pitchFamily="34" charset="0"/>
                <a:ea typeface="ＭＳ Ｐゴシック" pitchFamily="50" charset="-128"/>
              </a:rPr>
              <a:t>Building distribution submodule.</a:t>
            </a:r>
            <a:r>
              <a:rPr lang="en-US" altLang="ja-JP">
                <a:latin typeface="Arial" pitchFamily="34" charset="0"/>
                <a:ea typeface="ＭＳ Ｐゴシック" pitchFamily="50" charset="-128"/>
              </a:rPr>
              <a:t> The job of this submodule is to aggregate wiring closets within a building and provide connectivity to the campus backbone via routers (or switches with routing modules). This submodule provides routing, QoS, and access control methods for meeting security and performance requirements. Redundancy and load sharing are recommended for this submodule. For example, each building distribution submodule should have two equal-cost paths to the campus backbone. </a:t>
            </a:r>
          </a:p>
          <a:p>
            <a:pPr lvl="2">
              <a:spcAft>
                <a:spcPts val="588"/>
              </a:spcAft>
            </a:pPr>
            <a:r>
              <a:rPr lang="en-US" altLang="ja-JP" b="1">
                <a:latin typeface="Arial" pitchFamily="34" charset="0"/>
                <a:ea typeface="ＭＳ Ｐゴシック" pitchFamily="50" charset="-128"/>
              </a:rPr>
              <a:t>Campus backbone.</a:t>
            </a:r>
            <a:r>
              <a:rPr lang="en-US" altLang="ja-JP">
                <a:latin typeface="Arial" pitchFamily="34" charset="0"/>
                <a:ea typeface="ＭＳ Ｐゴシック" pitchFamily="50" charset="-128"/>
              </a:rPr>
              <a:t> The campus backbone is the core layer of the campus infrastructure. The backbone interconnects the building access and distribution submodules with the server farm, network management, and edge distribution modules. The campus backbone provides redundant and fast-converging connectivity. It routes and switches traffic as fast quickly as possible from one module to another. This module usually uses high-speed routers (or switches with routing capability) and provides QoS and security features.</a:t>
            </a:r>
            <a:endParaRPr lang="en-US" altLang="ja-JP">
              <a:latin typeface="Courier" pitchFamily="-84" charset="0"/>
              <a:ea typeface="ＭＳ Ｐゴシック" pitchFamily="50" charset="-128"/>
            </a:endParaRPr>
          </a:p>
          <a:p>
            <a:endParaRPr lang="en-US" altLang="ja-JP">
              <a:latin typeface="Arial" pitchFamily="34" charset="0"/>
              <a:ea typeface="ＭＳ Ｐゴシック" pitchFamily="50" charset="-128"/>
            </a:endParaRPr>
          </a:p>
        </p:txBody>
      </p:sp>
    </p:spTree>
    <p:extLst>
      <p:ext uri="{BB962C8B-B14F-4D97-AF65-F5344CB8AC3E}">
        <p14:creationId xmlns:p14="http://schemas.microsoft.com/office/powerpoint/2010/main" val="384538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1312787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2342056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ja-JP">
                <a:latin typeface="Arial" pitchFamily="34" charset="0"/>
                <a:ea typeface="ＭＳ Ｐゴシック" pitchFamily="50" charset="-128"/>
              </a:rPr>
              <a:t>If all ports have equal distance to the Root Bridge, then the Designated Port is chosen by lowest sender Bridge ID. If the IDs are the same, then the port is chosen by lowest Port ID.</a:t>
            </a:r>
          </a:p>
          <a:p>
            <a:pPr marL="228600" indent="-228600"/>
            <a:endParaRPr lang="en-US" altLang="ja-JP">
              <a:latin typeface="Arial" pitchFamily="34" charset="0"/>
              <a:ea typeface="ＭＳ Ｐゴシック" pitchFamily="50" charset="-128"/>
            </a:endParaRPr>
          </a:p>
          <a:p>
            <a:pPr marL="228600" indent="-228600"/>
            <a:r>
              <a:rPr lang="en-US" altLang="ja-JP">
                <a:latin typeface="Arial" pitchFamily="34" charset="0"/>
                <a:ea typeface="ＭＳ Ｐゴシック" pitchFamily="50" charset="-128"/>
              </a:rPr>
              <a:t>In general, STP checks for the best information by using these four criteria in the following order:</a:t>
            </a:r>
          </a:p>
          <a:p>
            <a:pPr marL="228600" indent="-228600"/>
            <a:endParaRPr lang="en-US" altLang="ja-JP">
              <a:latin typeface="Arial" pitchFamily="34" charset="0"/>
              <a:ea typeface="ＭＳ Ｐゴシック" pitchFamily="50" charset="-128"/>
            </a:endParaRPr>
          </a:p>
          <a:p>
            <a:pPr marL="228600" indent="-228600">
              <a:buFontTx/>
              <a:buAutoNum type="arabicPeriod"/>
            </a:pPr>
            <a:r>
              <a:rPr lang="en-US" altLang="ja-JP">
                <a:latin typeface="Arial" pitchFamily="34" charset="0"/>
                <a:ea typeface="ＭＳ Ｐゴシック" pitchFamily="50" charset="-128"/>
              </a:rPr>
              <a:t>Lowest Root Bridge ID</a:t>
            </a:r>
          </a:p>
          <a:p>
            <a:pPr marL="228600" indent="-228600">
              <a:buFontTx/>
              <a:buAutoNum type="arabicPeriod"/>
            </a:pPr>
            <a:r>
              <a:rPr lang="en-US" altLang="ja-JP">
                <a:latin typeface="Arial" pitchFamily="34" charset="0"/>
                <a:ea typeface="ＭＳ Ｐゴシック" pitchFamily="50" charset="-128"/>
              </a:rPr>
              <a:t>Lowest path cost to the Root Bridge</a:t>
            </a:r>
          </a:p>
          <a:p>
            <a:pPr marL="228600" indent="-228600">
              <a:buFontTx/>
              <a:buAutoNum type="arabicPeriod"/>
            </a:pPr>
            <a:r>
              <a:rPr lang="en-US" altLang="ja-JP">
                <a:latin typeface="Arial" pitchFamily="34" charset="0"/>
                <a:ea typeface="ＭＳ Ｐゴシック" pitchFamily="50" charset="-128"/>
              </a:rPr>
              <a:t>Lowest sender Bridge ID</a:t>
            </a:r>
          </a:p>
          <a:p>
            <a:pPr marL="228600" indent="-228600">
              <a:buFontTx/>
              <a:buAutoNum type="arabicPeriod"/>
            </a:pPr>
            <a:r>
              <a:rPr lang="en-US" altLang="ja-JP">
                <a:latin typeface="Arial" pitchFamily="34" charset="0"/>
                <a:ea typeface="ＭＳ Ｐゴシック" pitchFamily="50" charset="-128"/>
              </a:rPr>
              <a:t>Lowest Port ID</a:t>
            </a:r>
          </a:p>
          <a:p>
            <a:pPr marL="228600" indent="-228600">
              <a:buFontTx/>
              <a:buAutoNum type="arabicPeriod"/>
            </a:pPr>
            <a:endParaRPr lang="en-US" altLang="ja-JP">
              <a:latin typeface="Arial" pitchFamily="34" charset="0"/>
              <a:ea typeface="ＭＳ Ｐゴシック" pitchFamily="50" charset="-128"/>
            </a:endParaRPr>
          </a:p>
          <a:p>
            <a:pPr marL="228600" indent="-228600"/>
            <a:r>
              <a:rPr lang="en-US" altLang="ja-JP">
                <a:latin typeface="Arial" pitchFamily="34" charset="0"/>
                <a:ea typeface="ＭＳ Ｐゴシック" pitchFamily="50" charset="-128"/>
              </a:rPr>
              <a:t>See Top-Down Network Design for more details.</a:t>
            </a:r>
          </a:p>
        </p:txBody>
      </p:sp>
    </p:spTree>
    <p:extLst>
      <p:ext uri="{BB962C8B-B14F-4D97-AF65-F5344CB8AC3E}">
        <p14:creationId xmlns:p14="http://schemas.microsoft.com/office/powerpoint/2010/main" val="3079691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979614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2115286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2828203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588"/>
              </a:spcAft>
            </a:pPr>
            <a:r>
              <a:rPr lang="en-US" altLang="ja-JP">
                <a:latin typeface="Arial" pitchFamily="34" charset="0"/>
                <a:ea typeface="ＭＳ Ｐゴシック" pitchFamily="50" charset="-128"/>
              </a:rPr>
              <a:t>Through the configuration of the switch there are now two </a:t>
            </a:r>
            <a:r>
              <a:rPr lang="en-US" altLang="ja-JP" i="1">
                <a:latin typeface="Arial" pitchFamily="34" charset="0"/>
                <a:ea typeface="ＭＳ Ｐゴシック" pitchFamily="50" charset="-128"/>
              </a:rPr>
              <a:t>virtual</a:t>
            </a:r>
            <a:r>
              <a:rPr lang="en-US" altLang="ja-JP">
                <a:latin typeface="Arial" pitchFamily="34" charset="0"/>
                <a:ea typeface="ＭＳ Ｐゴシック" pitchFamily="50" charset="-128"/>
              </a:rPr>
              <a:t> LANs implemented in a single switch, instead of two separate physical LANs. This is the beauty of VLANs. The broadcast, multicast, and unknown-destination traffic originating with any member of VLAN A is forwarded to all other members of VLAN A, and not to a member of VLAN B. VLAN A has the same properties as a physically separate LAN bounded by routers. The protocol behavior in this slide is exactly the same as the protocol behavior in the previous slide.</a:t>
            </a:r>
            <a:endParaRPr lang="en-US" altLang="ja-JP">
              <a:latin typeface="Courier" pitchFamily="-84" charset="0"/>
              <a:ea typeface="ＭＳ Ｐゴシック" pitchFamily="50" charset="-128"/>
            </a:endParaRPr>
          </a:p>
          <a:p>
            <a:endParaRPr lang="en-US" altLang="ja-JP">
              <a:latin typeface="Arial" pitchFamily="34" charset="0"/>
              <a:ea typeface="ＭＳ Ｐゴシック" pitchFamily="50" charset="-128"/>
            </a:endParaRPr>
          </a:p>
        </p:txBody>
      </p:sp>
    </p:spTree>
    <p:extLst>
      <p:ext uri="{BB962C8B-B14F-4D97-AF65-F5344CB8AC3E}">
        <p14:creationId xmlns:p14="http://schemas.microsoft.com/office/powerpoint/2010/main" val="490456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879408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1481816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205357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603250" y="4352925"/>
            <a:ext cx="58023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588"/>
              </a:spcAft>
            </a:pPr>
            <a:r>
              <a:rPr lang="en-US" altLang="ja-JP">
                <a:latin typeface="Arial" pitchFamily="34" charset="0"/>
                <a:ea typeface="ＭＳ Ｐゴシック" pitchFamily="50" charset="-128"/>
              </a:rPr>
              <a:t>VLANs can span multiple switches. In this slide, both switches contain stations that are members of VLAN A and VLAN B. This design introduces a new problem, the solution to which is specified in the IEEE 802.1Q standard and the Cisco proprietary Inter-Switch Link (ISL) protocol. The problem has to do with the forwarding of broadcast, multicast, or unknown-destination frames from a member of a VLAN on one switch to the members of the same VLAN on the other switch. </a:t>
            </a:r>
          </a:p>
          <a:p>
            <a:r>
              <a:rPr lang="en-US" altLang="ja-JP">
                <a:latin typeface="Arial" pitchFamily="34" charset="0"/>
                <a:ea typeface="ＭＳ Ｐゴシック" pitchFamily="50" charset="-128"/>
              </a:rPr>
              <a:t>In this slide, all frames going from Switch A to Switch B take the same interconnection path. The 802.1Q standard and Cisco's ISL protocol define a method for Switch B to recognize whether an incoming frame belongs to VLAN A or to VLAN B. As a frame leaves Switch A, a special header is added to the frame, called the VLAN tag. The VLAN tag contains a VLAN identifier (ID) that specifies to which VLAN the frame belongs. </a:t>
            </a:r>
          </a:p>
          <a:p>
            <a:r>
              <a:rPr lang="en-US" altLang="ja-JP">
                <a:latin typeface="Arial" pitchFamily="34" charset="0"/>
                <a:ea typeface="ＭＳ Ｐゴシック" pitchFamily="50" charset="-128"/>
              </a:rPr>
              <a:t>Because both switches have been configured to recognize VLAN A and VLAN B, they can exchange frames across the interconnection link, and the recipient switch can determine the VLAN into which those frames should be sent by examining the VLAN tag. The link between the two switches is sometimes called a trunk link or simply a trunk. </a:t>
            </a:r>
          </a:p>
          <a:p>
            <a:r>
              <a:rPr lang="en-US" altLang="ja-JP">
                <a:latin typeface="Arial" pitchFamily="34" charset="0"/>
                <a:ea typeface="ＭＳ Ｐゴシック" pitchFamily="50" charset="-128"/>
              </a:rPr>
              <a:t>Trunk links allow the network designer to stitch together VLANs that span multiple switches. A major design consideration is determining the scope of each VLAN and how many switches it should span. Most designers try to keep the scope small. Each VLAN is a broadcast domain. In general, a single broadcast domain should be limited to a few hundred workstations (or other devices, such as IP phones). </a:t>
            </a:r>
          </a:p>
          <a:p>
            <a:pPr>
              <a:spcAft>
                <a:spcPts val="588"/>
              </a:spcAft>
            </a:pPr>
            <a:endParaRPr lang="en-US" altLang="ja-JP">
              <a:latin typeface="Courier" pitchFamily="-84" charset="0"/>
              <a:ea typeface="ＭＳ Ｐゴシック" pitchFamily="50" charset="-128"/>
            </a:endParaRPr>
          </a:p>
          <a:p>
            <a:endParaRPr lang="en-US" altLang="ja-JP">
              <a:latin typeface="Arial" pitchFamily="34" charset="0"/>
              <a:ea typeface="ＭＳ Ｐゴシック" pitchFamily="50" charset="-128"/>
            </a:endParaRPr>
          </a:p>
        </p:txBody>
      </p:sp>
    </p:spTree>
    <p:extLst>
      <p:ext uri="{BB962C8B-B14F-4D97-AF65-F5344CB8AC3E}">
        <p14:creationId xmlns:p14="http://schemas.microsoft.com/office/powerpoint/2010/main" val="281662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2191168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2855097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722484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2697160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ja-JP" altLang="ja-JP">
              <a:latin typeface="Arial" pitchFamily="34" charset="0"/>
              <a:ea typeface="ＭＳ Ｐゴシック" pitchFamily="50" charset="-128"/>
            </a:endParaRPr>
          </a:p>
        </p:txBody>
      </p:sp>
    </p:spTree>
    <p:extLst>
      <p:ext uri="{BB962C8B-B14F-4D97-AF65-F5344CB8AC3E}">
        <p14:creationId xmlns:p14="http://schemas.microsoft.com/office/powerpoint/2010/main" val="425887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CBEB05-7E66-03CB-8D11-9E39A3D92C8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ACC0ABB-9997-42DD-1107-8D1B0F688C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0029045-7366-261A-F433-E407FD9D90E6}"/>
              </a:ext>
            </a:extLst>
          </p:cNvPr>
          <p:cNvSpPr>
            <a:spLocks noGrp="1"/>
          </p:cNvSpPr>
          <p:nvPr>
            <p:ph type="dt" sz="half" idx="10"/>
          </p:nvPr>
        </p:nvSpPr>
        <p:spPr/>
        <p:txBody>
          <a:bodyPr/>
          <a:lstStyle/>
          <a:p>
            <a:fld id="{4342BE02-2D72-6D43-8AC4-FA43FEED0439}" type="datetimeFigureOut">
              <a:rPr lang="it-IT" smtClean="0"/>
              <a:t>22/03/2023</a:t>
            </a:fld>
            <a:endParaRPr lang="it-IT"/>
          </a:p>
        </p:txBody>
      </p:sp>
      <p:sp>
        <p:nvSpPr>
          <p:cNvPr id="5" name="Segnaposto piè di pagina 4">
            <a:extLst>
              <a:ext uri="{FF2B5EF4-FFF2-40B4-BE49-F238E27FC236}">
                <a16:creationId xmlns:a16="http://schemas.microsoft.com/office/drawing/2014/main" id="{84A1FB35-BF78-96ED-FD5E-8EAA5252C7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FBFB280-BBBC-C5D1-D74A-EBF60814197B}"/>
              </a:ext>
            </a:extLst>
          </p:cNvPr>
          <p:cNvSpPr>
            <a:spLocks noGrp="1"/>
          </p:cNvSpPr>
          <p:nvPr>
            <p:ph type="sldNum" sz="quarter" idx="12"/>
          </p:nvPr>
        </p:nvSpPr>
        <p:spPr/>
        <p:txBody>
          <a:bodyPr/>
          <a:lstStyle/>
          <a:p>
            <a:fld id="{03C6E3D6-FB69-5341-B4F2-3835F95552CE}" type="slidenum">
              <a:rPr lang="it-IT" smtClean="0"/>
              <a:t>‹#›</a:t>
            </a:fld>
            <a:endParaRPr lang="it-IT"/>
          </a:p>
        </p:txBody>
      </p:sp>
    </p:spTree>
    <p:extLst>
      <p:ext uri="{BB962C8B-B14F-4D97-AF65-F5344CB8AC3E}">
        <p14:creationId xmlns:p14="http://schemas.microsoft.com/office/powerpoint/2010/main" val="253637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29711E-4493-C4A8-6668-1528D59398A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D2F2DF9-A8DB-3191-EB54-15D7F53D855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E94922-6BD9-02A6-AB11-1DB363DB8C07}"/>
              </a:ext>
            </a:extLst>
          </p:cNvPr>
          <p:cNvSpPr>
            <a:spLocks noGrp="1"/>
          </p:cNvSpPr>
          <p:nvPr>
            <p:ph type="dt" sz="half" idx="10"/>
          </p:nvPr>
        </p:nvSpPr>
        <p:spPr/>
        <p:txBody>
          <a:bodyPr/>
          <a:lstStyle/>
          <a:p>
            <a:fld id="{4342BE02-2D72-6D43-8AC4-FA43FEED0439}" type="datetimeFigureOut">
              <a:rPr lang="it-IT" smtClean="0"/>
              <a:t>22/03/2023</a:t>
            </a:fld>
            <a:endParaRPr lang="it-IT"/>
          </a:p>
        </p:txBody>
      </p:sp>
      <p:sp>
        <p:nvSpPr>
          <p:cNvPr id="5" name="Segnaposto piè di pagina 4">
            <a:extLst>
              <a:ext uri="{FF2B5EF4-FFF2-40B4-BE49-F238E27FC236}">
                <a16:creationId xmlns:a16="http://schemas.microsoft.com/office/drawing/2014/main" id="{566D28CE-2221-2B4D-1B71-176F75A7529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24C60DD-810D-CC01-352A-97C9BB158976}"/>
              </a:ext>
            </a:extLst>
          </p:cNvPr>
          <p:cNvSpPr>
            <a:spLocks noGrp="1"/>
          </p:cNvSpPr>
          <p:nvPr>
            <p:ph type="sldNum" sz="quarter" idx="12"/>
          </p:nvPr>
        </p:nvSpPr>
        <p:spPr/>
        <p:txBody>
          <a:bodyPr/>
          <a:lstStyle/>
          <a:p>
            <a:fld id="{03C6E3D6-FB69-5341-B4F2-3835F95552CE}" type="slidenum">
              <a:rPr lang="it-IT" smtClean="0"/>
              <a:t>‹#›</a:t>
            </a:fld>
            <a:endParaRPr lang="it-IT"/>
          </a:p>
        </p:txBody>
      </p:sp>
    </p:spTree>
    <p:extLst>
      <p:ext uri="{BB962C8B-B14F-4D97-AF65-F5344CB8AC3E}">
        <p14:creationId xmlns:p14="http://schemas.microsoft.com/office/powerpoint/2010/main" val="212941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5719DD8-2A48-A4F2-167A-9592415509C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DE1E5BB-9AE4-7439-50CE-A9C122429D7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DC76BB6-CB2A-5F8B-2B8E-BC47BCE4DEE6}"/>
              </a:ext>
            </a:extLst>
          </p:cNvPr>
          <p:cNvSpPr>
            <a:spLocks noGrp="1"/>
          </p:cNvSpPr>
          <p:nvPr>
            <p:ph type="dt" sz="half" idx="10"/>
          </p:nvPr>
        </p:nvSpPr>
        <p:spPr/>
        <p:txBody>
          <a:bodyPr/>
          <a:lstStyle/>
          <a:p>
            <a:fld id="{4342BE02-2D72-6D43-8AC4-FA43FEED0439}" type="datetimeFigureOut">
              <a:rPr lang="it-IT" smtClean="0"/>
              <a:t>22/03/2023</a:t>
            </a:fld>
            <a:endParaRPr lang="it-IT"/>
          </a:p>
        </p:txBody>
      </p:sp>
      <p:sp>
        <p:nvSpPr>
          <p:cNvPr id="5" name="Segnaposto piè di pagina 4">
            <a:extLst>
              <a:ext uri="{FF2B5EF4-FFF2-40B4-BE49-F238E27FC236}">
                <a16:creationId xmlns:a16="http://schemas.microsoft.com/office/drawing/2014/main" id="{C2C148F0-48B3-49F0-646B-D5867EDC6E2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9542BD-F8B4-8B99-3409-96DB0A8B8AA7}"/>
              </a:ext>
            </a:extLst>
          </p:cNvPr>
          <p:cNvSpPr>
            <a:spLocks noGrp="1"/>
          </p:cNvSpPr>
          <p:nvPr>
            <p:ph type="sldNum" sz="quarter" idx="12"/>
          </p:nvPr>
        </p:nvSpPr>
        <p:spPr/>
        <p:txBody>
          <a:bodyPr/>
          <a:lstStyle/>
          <a:p>
            <a:fld id="{03C6E3D6-FB69-5341-B4F2-3835F95552CE}" type="slidenum">
              <a:rPr lang="it-IT" smtClean="0"/>
              <a:t>‹#›</a:t>
            </a:fld>
            <a:endParaRPr lang="it-IT"/>
          </a:p>
        </p:txBody>
      </p:sp>
    </p:spTree>
    <p:extLst>
      <p:ext uri="{BB962C8B-B14F-4D97-AF65-F5344CB8AC3E}">
        <p14:creationId xmlns:p14="http://schemas.microsoft.com/office/powerpoint/2010/main" val="3352599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63084" y="4406901"/>
            <a:ext cx="10363200" cy="1362075"/>
          </a:xfrm>
        </p:spPr>
        <p:txBody>
          <a:bodyPr anchor="t"/>
          <a:lstStyle>
            <a:lvl1pPr algn="l">
              <a:defRPr sz="4000" b="1" cap="all">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88758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A5E466-EBEA-B556-F09E-855BD42B425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0D69B55-B248-A0D5-B10F-A2DC30FDF64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9F0315-6443-5C0F-CFEF-D6EFED31B651}"/>
              </a:ext>
            </a:extLst>
          </p:cNvPr>
          <p:cNvSpPr>
            <a:spLocks noGrp="1"/>
          </p:cNvSpPr>
          <p:nvPr>
            <p:ph type="dt" sz="half" idx="10"/>
          </p:nvPr>
        </p:nvSpPr>
        <p:spPr/>
        <p:txBody>
          <a:bodyPr/>
          <a:lstStyle/>
          <a:p>
            <a:fld id="{4342BE02-2D72-6D43-8AC4-FA43FEED0439}" type="datetimeFigureOut">
              <a:rPr lang="it-IT" smtClean="0"/>
              <a:t>22/03/2023</a:t>
            </a:fld>
            <a:endParaRPr lang="it-IT"/>
          </a:p>
        </p:txBody>
      </p:sp>
      <p:sp>
        <p:nvSpPr>
          <p:cNvPr id="5" name="Segnaposto piè di pagina 4">
            <a:extLst>
              <a:ext uri="{FF2B5EF4-FFF2-40B4-BE49-F238E27FC236}">
                <a16:creationId xmlns:a16="http://schemas.microsoft.com/office/drawing/2014/main" id="{A9D4C768-181F-4786-7BC5-8DDA0EA6B0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868C96B-4E70-BA9E-4BF9-D7B9DBBFFB6E}"/>
              </a:ext>
            </a:extLst>
          </p:cNvPr>
          <p:cNvSpPr>
            <a:spLocks noGrp="1"/>
          </p:cNvSpPr>
          <p:nvPr>
            <p:ph type="sldNum" sz="quarter" idx="12"/>
          </p:nvPr>
        </p:nvSpPr>
        <p:spPr/>
        <p:txBody>
          <a:bodyPr/>
          <a:lstStyle/>
          <a:p>
            <a:fld id="{03C6E3D6-FB69-5341-B4F2-3835F95552CE}" type="slidenum">
              <a:rPr lang="it-IT" smtClean="0"/>
              <a:t>‹#›</a:t>
            </a:fld>
            <a:endParaRPr lang="it-IT"/>
          </a:p>
        </p:txBody>
      </p:sp>
    </p:spTree>
    <p:extLst>
      <p:ext uri="{BB962C8B-B14F-4D97-AF65-F5344CB8AC3E}">
        <p14:creationId xmlns:p14="http://schemas.microsoft.com/office/powerpoint/2010/main" val="181881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63193C-B76E-AC19-DCD9-54389BEBAE6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3268A13-980F-E0AA-FEE3-31DF989B64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4051A83-57C6-A1CD-B2DD-FE335C79943B}"/>
              </a:ext>
            </a:extLst>
          </p:cNvPr>
          <p:cNvSpPr>
            <a:spLocks noGrp="1"/>
          </p:cNvSpPr>
          <p:nvPr>
            <p:ph type="dt" sz="half" idx="10"/>
          </p:nvPr>
        </p:nvSpPr>
        <p:spPr/>
        <p:txBody>
          <a:bodyPr/>
          <a:lstStyle/>
          <a:p>
            <a:fld id="{4342BE02-2D72-6D43-8AC4-FA43FEED0439}" type="datetimeFigureOut">
              <a:rPr lang="it-IT" smtClean="0"/>
              <a:t>22/03/2023</a:t>
            </a:fld>
            <a:endParaRPr lang="it-IT"/>
          </a:p>
        </p:txBody>
      </p:sp>
      <p:sp>
        <p:nvSpPr>
          <p:cNvPr id="5" name="Segnaposto piè di pagina 4">
            <a:extLst>
              <a:ext uri="{FF2B5EF4-FFF2-40B4-BE49-F238E27FC236}">
                <a16:creationId xmlns:a16="http://schemas.microsoft.com/office/drawing/2014/main" id="{E95AD77F-A578-5E75-5C5E-9E41C71DC52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6084399-54C0-878F-F37B-74EDB20ECDF7}"/>
              </a:ext>
            </a:extLst>
          </p:cNvPr>
          <p:cNvSpPr>
            <a:spLocks noGrp="1"/>
          </p:cNvSpPr>
          <p:nvPr>
            <p:ph type="sldNum" sz="quarter" idx="12"/>
          </p:nvPr>
        </p:nvSpPr>
        <p:spPr/>
        <p:txBody>
          <a:bodyPr/>
          <a:lstStyle/>
          <a:p>
            <a:fld id="{03C6E3D6-FB69-5341-B4F2-3835F95552CE}" type="slidenum">
              <a:rPr lang="it-IT" smtClean="0"/>
              <a:t>‹#›</a:t>
            </a:fld>
            <a:endParaRPr lang="it-IT"/>
          </a:p>
        </p:txBody>
      </p:sp>
    </p:spTree>
    <p:extLst>
      <p:ext uri="{BB962C8B-B14F-4D97-AF65-F5344CB8AC3E}">
        <p14:creationId xmlns:p14="http://schemas.microsoft.com/office/powerpoint/2010/main" val="3053703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B009E7-381E-F0F0-B0E2-D996A157376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2BED2A1-DBF2-8DE7-1935-5B21CA9169B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F7F17F2-4C97-08C6-B474-72CA11EEF8D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F64453E-5F6A-7346-D201-408310B3ED14}"/>
              </a:ext>
            </a:extLst>
          </p:cNvPr>
          <p:cNvSpPr>
            <a:spLocks noGrp="1"/>
          </p:cNvSpPr>
          <p:nvPr>
            <p:ph type="dt" sz="half" idx="10"/>
          </p:nvPr>
        </p:nvSpPr>
        <p:spPr/>
        <p:txBody>
          <a:bodyPr/>
          <a:lstStyle/>
          <a:p>
            <a:fld id="{4342BE02-2D72-6D43-8AC4-FA43FEED0439}" type="datetimeFigureOut">
              <a:rPr lang="it-IT" smtClean="0"/>
              <a:t>22/03/2023</a:t>
            </a:fld>
            <a:endParaRPr lang="it-IT"/>
          </a:p>
        </p:txBody>
      </p:sp>
      <p:sp>
        <p:nvSpPr>
          <p:cNvPr id="6" name="Segnaposto piè di pagina 5">
            <a:extLst>
              <a:ext uri="{FF2B5EF4-FFF2-40B4-BE49-F238E27FC236}">
                <a16:creationId xmlns:a16="http://schemas.microsoft.com/office/drawing/2014/main" id="{9920C84D-0B06-3732-6678-34C9267CFE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50C2BF0-40E3-1011-5FB3-F533C7569092}"/>
              </a:ext>
            </a:extLst>
          </p:cNvPr>
          <p:cNvSpPr>
            <a:spLocks noGrp="1"/>
          </p:cNvSpPr>
          <p:nvPr>
            <p:ph type="sldNum" sz="quarter" idx="12"/>
          </p:nvPr>
        </p:nvSpPr>
        <p:spPr/>
        <p:txBody>
          <a:bodyPr/>
          <a:lstStyle/>
          <a:p>
            <a:fld id="{03C6E3D6-FB69-5341-B4F2-3835F95552CE}" type="slidenum">
              <a:rPr lang="it-IT" smtClean="0"/>
              <a:t>‹#›</a:t>
            </a:fld>
            <a:endParaRPr lang="it-IT"/>
          </a:p>
        </p:txBody>
      </p:sp>
    </p:spTree>
    <p:extLst>
      <p:ext uri="{BB962C8B-B14F-4D97-AF65-F5344CB8AC3E}">
        <p14:creationId xmlns:p14="http://schemas.microsoft.com/office/powerpoint/2010/main" val="166588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A309CE-5947-CA3A-B71E-7073EDF422F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CD7B907-4471-D0DB-4989-48C37635DE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A9F68BD-6B87-F01E-E636-06FC695D004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3DD5FBD-FD2A-C974-86CF-E149D67A7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571A3AE-16B1-BAC2-3FE7-A8DB03C709E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FA70FAF-3A75-4B11-3760-1705F1BAB35F}"/>
              </a:ext>
            </a:extLst>
          </p:cNvPr>
          <p:cNvSpPr>
            <a:spLocks noGrp="1"/>
          </p:cNvSpPr>
          <p:nvPr>
            <p:ph type="dt" sz="half" idx="10"/>
          </p:nvPr>
        </p:nvSpPr>
        <p:spPr/>
        <p:txBody>
          <a:bodyPr/>
          <a:lstStyle/>
          <a:p>
            <a:fld id="{4342BE02-2D72-6D43-8AC4-FA43FEED0439}" type="datetimeFigureOut">
              <a:rPr lang="it-IT" smtClean="0"/>
              <a:t>22/03/2023</a:t>
            </a:fld>
            <a:endParaRPr lang="it-IT"/>
          </a:p>
        </p:txBody>
      </p:sp>
      <p:sp>
        <p:nvSpPr>
          <p:cNvPr id="8" name="Segnaposto piè di pagina 7">
            <a:extLst>
              <a:ext uri="{FF2B5EF4-FFF2-40B4-BE49-F238E27FC236}">
                <a16:creationId xmlns:a16="http://schemas.microsoft.com/office/drawing/2014/main" id="{88B819FA-AD8F-5484-50F3-ABE8ACAF514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4EEF777-85D3-B629-FF49-2ADCBFB7017A}"/>
              </a:ext>
            </a:extLst>
          </p:cNvPr>
          <p:cNvSpPr>
            <a:spLocks noGrp="1"/>
          </p:cNvSpPr>
          <p:nvPr>
            <p:ph type="sldNum" sz="quarter" idx="12"/>
          </p:nvPr>
        </p:nvSpPr>
        <p:spPr/>
        <p:txBody>
          <a:bodyPr/>
          <a:lstStyle/>
          <a:p>
            <a:fld id="{03C6E3D6-FB69-5341-B4F2-3835F95552CE}" type="slidenum">
              <a:rPr lang="it-IT" smtClean="0"/>
              <a:t>‹#›</a:t>
            </a:fld>
            <a:endParaRPr lang="it-IT"/>
          </a:p>
        </p:txBody>
      </p:sp>
    </p:spTree>
    <p:extLst>
      <p:ext uri="{BB962C8B-B14F-4D97-AF65-F5344CB8AC3E}">
        <p14:creationId xmlns:p14="http://schemas.microsoft.com/office/powerpoint/2010/main" val="3137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12BD5C-BC87-3A52-F7C1-6373EBA8F9D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FB0DCC-5470-8972-3810-6E018C652597}"/>
              </a:ext>
            </a:extLst>
          </p:cNvPr>
          <p:cNvSpPr>
            <a:spLocks noGrp="1"/>
          </p:cNvSpPr>
          <p:nvPr>
            <p:ph type="dt" sz="half" idx="10"/>
          </p:nvPr>
        </p:nvSpPr>
        <p:spPr/>
        <p:txBody>
          <a:bodyPr/>
          <a:lstStyle/>
          <a:p>
            <a:fld id="{4342BE02-2D72-6D43-8AC4-FA43FEED0439}" type="datetimeFigureOut">
              <a:rPr lang="it-IT" smtClean="0"/>
              <a:t>22/03/2023</a:t>
            </a:fld>
            <a:endParaRPr lang="it-IT"/>
          </a:p>
        </p:txBody>
      </p:sp>
      <p:sp>
        <p:nvSpPr>
          <p:cNvPr id="4" name="Segnaposto piè di pagina 3">
            <a:extLst>
              <a:ext uri="{FF2B5EF4-FFF2-40B4-BE49-F238E27FC236}">
                <a16:creationId xmlns:a16="http://schemas.microsoft.com/office/drawing/2014/main" id="{88AA4692-E614-5FE2-8956-7DFB4570C36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2197F69-92AA-0CA6-09F3-26CA2838E765}"/>
              </a:ext>
            </a:extLst>
          </p:cNvPr>
          <p:cNvSpPr>
            <a:spLocks noGrp="1"/>
          </p:cNvSpPr>
          <p:nvPr>
            <p:ph type="sldNum" sz="quarter" idx="12"/>
          </p:nvPr>
        </p:nvSpPr>
        <p:spPr/>
        <p:txBody>
          <a:bodyPr/>
          <a:lstStyle/>
          <a:p>
            <a:fld id="{03C6E3D6-FB69-5341-B4F2-3835F95552CE}" type="slidenum">
              <a:rPr lang="it-IT" smtClean="0"/>
              <a:t>‹#›</a:t>
            </a:fld>
            <a:endParaRPr lang="it-IT"/>
          </a:p>
        </p:txBody>
      </p:sp>
    </p:spTree>
    <p:extLst>
      <p:ext uri="{BB962C8B-B14F-4D97-AF65-F5344CB8AC3E}">
        <p14:creationId xmlns:p14="http://schemas.microsoft.com/office/powerpoint/2010/main" val="421680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F9274F0-6397-2CFA-0132-B4A1DD8114EE}"/>
              </a:ext>
            </a:extLst>
          </p:cNvPr>
          <p:cNvSpPr>
            <a:spLocks noGrp="1"/>
          </p:cNvSpPr>
          <p:nvPr>
            <p:ph type="dt" sz="half" idx="10"/>
          </p:nvPr>
        </p:nvSpPr>
        <p:spPr/>
        <p:txBody>
          <a:bodyPr/>
          <a:lstStyle/>
          <a:p>
            <a:fld id="{4342BE02-2D72-6D43-8AC4-FA43FEED0439}" type="datetimeFigureOut">
              <a:rPr lang="it-IT" smtClean="0"/>
              <a:t>22/03/2023</a:t>
            </a:fld>
            <a:endParaRPr lang="it-IT"/>
          </a:p>
        </p:txBody>
      </p:sp>
      <p:sp>
        <p:nvSpPr>
          <p:cNvPr id="3" name="Segnaposto piè di pagina 2">
            <a:extLst>
              <a:ext uri="{FF2B5EF4-FFF2-40B4-BE49-F238E27FC236}">
                <a16:creationId xmlns:a16="http://schemas.microsoft.com/office/drawing/2014/main" id="{DD59B9D6-6F26-13D0-CEC8-3D184776DBF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1591535-D2E6-80B5-A30B-E991D4B2E76C}"/>
              </a:ext>
            </a:extLst>
          </p:cNvPr>
          <p:cNvSpPr>
            <a:spLocks noGrp="1"/>
          </p:cNvSpPr>
          <p:nvPr>
            <p:ph type="sldNum" sz="quarter" idx="12"/>
          </p:nvPr>
        </p:nvSpPr>
        <p:spPr/>
        <p:txBody>
          <a:bodyPr/>
          <a:lstStyle/>
          <a:p>
            <a:fld id="{03C6E3D6-FB69-5341-B4F2-3835F95552CE}" type="slidenum">
              <a:rPr lang="it-IT" smtClean="0"/>
              <a:t>‹#›</a:t>
            </a:fld>
            <a:endParaRPr lang="it-IT"/>
          </a:p>
        </p:txBody>
      </p:sp>
    </p:spTree>
    <p:extLst>
      <p:ext uri="{BB962C8B-B14F-4D97-AF65-F5344CB8AC3E}">
        <p14:creationId xmlns:p14="http://schemas.microsoft.com/office/powerpoint/2010/main" val="342839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4094FA-61C8-9895-CB60-48A437B709C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0EC303D-26DF-F857-A584-7C2D89385F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4783EE0-BC0F-5C04-7416-79D4AB1A3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8AC7D83-5DEA-2884-2091-0ABD5B1E6DB0}"/>
              </a:ext>
            </a:extLst>
          </p:cNvPr>
          <p:cNvSpPr>
            <a:spLocks noGrp="1"/>
          </p:cNvSpPr>
          <p:nvPr>
            <p:ph type="dt" sz="half" idx="10"/>
          </p:nvPr>
        </p:nvSpPr>
        <p:spPr/>
        <p:txBody>
          <a:bodyPr/>
          <a:lstStyle/>
          <a:p>
            <a:fld id="{4342BE02-2D72-6D43-8AC4-FA43FEED0439}" type="datetimeFigureOut">
              <a:rPr lang="it-IT" smtClean="0"/>
              <a:t>22/03/2023</a:t>
            </a:fld>
            <a:endParaRPr lang="it-IT"/>
          </a:p>
        </p:txBody>
      </p:sp>
      <p:sp>
        <p:nvSpPr>
          <p:cNvPr id="6" name="Segnaposto piè di pagina 5">
            <a:extLst>
              <a:ext uri="{FF2B5EF4-FFF2-40B4-BE49-F238E27FC236}">
                <a16:creationId xmlns:a16="http://schemas.microsoft.com/office/drawing/2014/main" id="{973ECA59-F6EB-EFF7-6A43-69DC6AA69D9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FACBC20-706A-6B60-8BF0-4C7CDB3D4D32}"/>
              </a:ext>
            </a:extLst>
          </p:cNvPr>
          <p:cNvSpPr>
            <a:spLocks noGrp="1"/>
          </p:cNvSpPr>
          <p:nvPr>
            <p:ph type="sldNum" sz="quarter" idx="12"/>
          </p:nvPr>
        </p:nvSpPr>
        <p:spPr/>
        <p:txBody>
          <a:bodyPr/>
          <a:lstStyle/>
          <a:p>
            <a:fld id="{03C6E3D6-FB69-5341-B4F2-3835F95552CE}" type="slidenum">
              <a:rPr lang="it-IT" smtClean="0"/>
              <a:t>‹#›</a:t>
            </a:fld>
            <a:endParaRPr lang="it-IT"/>
          </a:p>
        </p:txBody>
      </p:sp>
    </p:spTree>
    <p:extLst>
      <p:ext uri="{BB962C8B-B14F-4D97-AF65-F5344CB8AC3E}">
        <p14:creationId xmlns:p14="http://schemas.microsoft.com/office/powerpoint/2010/main" val="168715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10C361-D981-BBF3-C9A6-F4FA08539C2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18C6458-4127-3158-F42E-5BB6B50F43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0D214CB-DF35-DBDD-5214-690A859F7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3CF5A25-3315-4966-6E84-8797BC894B28}"/>
              </a:ext>
            </a:extLst>
          </p:cNvPr>
          <p:cNvSpPr>
            <a:spLocks noGrp="1"/>
          </p:cNvSpPr>
          <p:nvPr>
            <p:ph type="dt" sz="half" idx="10"/>
          </p:nvPr>
        </p:nvSpPr>
        <p:spPr/>
        <p:txBody>
          <a:bodyPr/>
          <a:lstStyle/>
          <a:p>
            <a:fld id="{4342BE02-2D72-6D43-8AC4-FA43FEED0439}" type="datetimeFigureOut">
              <a:rPr lang="it-IT" smtClean="0"/>
              <a:t>22/03/2023</a:t>
            </a:fld>
            <a:endParaRPr lang="it-IT"/>
          </a:p>
        </p:txBody>
      </p:sp>
      <p:sp>
        <p:nvSpPr>
          <p:cNvPr id="6" name="Segnaposto piè di pagina 5">
            <a:extLst>
              <a:ext uri="{FF2B5EF4-FFF2-40B4-BE49-F238E27FC236}">
                <a16:creationId xmlns:a16="http://schemas.microsoft.com/office/drawing/2014/main" id="{604939CF-B26B-5479-DA2F-618A114DA00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7A55983-0C17-1610-21EF-F067D06BC65D}"/>
              </a:ext>
            </a:extLst>
          </p:cNvPr>
          <p:cNvSpPr>
            <a:spLocks noGrp="1"/>
          </p:cNvSpPr>
          <p:nvPr>
            <p:ph type="sldNum" sz="quarter" idx="12"/>
          </p:nvPr>
        </p:nvSpPr>
        <p:spPr/>
        <p:txBody>
          <a:bodyPr/>
          <a:lstStyle/>
          <a:p>
            <a:fld id="{03C6E3D6-FB69-5341-B4F2-3835F95552CE}" type="slidenum">
              <a:rPr lang="it-IT" smtClean="0"/>
              <a:t>‹#›</a:t>
            </a:fld>
            <a:endParaRPr lang="it-IT"/>
          </a:p>
        </p:txBody>
      </p:sp>
    </p:spTree>
    <p:extLst>
      <p:ext uri="{BB962C8B-B14F-4D97-AF65-F5344CB8AC3E}">
        <p14:creationId xmlns:p14="http://schemas.microsoft.com/office/powerpoint/2010/main" val="217733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7CEF071-E51F-BE8E-28EF-58F2249ADC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8D32906-46C3-55FC-9D69-34807F1E66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FC27F46-8488-DE4E-00FF-0D39574B2A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2BE02-2D72-6D43-8AC4-FA43FEED0439}" type="datetimeFigureOut">
              <a:rPr lang="it-IT" smtClean="0"/>
              <a:t>22/03/2023</a:t>
            </a:fld>
            <a:endParaRPr lang="it-IT"/>
          </a:p>
        </p:txBody>
      </p:sp>
      <p:sp>
        <p:nvSpPr>
          <p:cNvPr id="5" name="Segnaposto piè di pagina 4">
            <a:extLst>
              <a:ext uri="{FF2B5EF4-FFF2-40B4-BE49-F238E27FC236}">
                <a16:creationId xmlns:a16="http://schemas.microsoft.com/office/drawing/2014/main" id="{88D35A19-0D0A-2862-33CA-428FE9C8DB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CB1D774-3E0C-4AE1-F815-00AE83E43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6E3D6-FB69-5341-B4F2-3835F95552CE}" type="slidenum">
              <a:rPr lang="it-IT" smtClean="0"/>
              <a:t>‹#›</a:t>
            </a:fld>
            <a:endParaRPr lang="it-IT"/>
          </a:p>
        </p:txBody>
      </p:sp>
    </p:spTree>
    <p:extLst>
      <p:ext uri="{BB962C8B-B14F-4D97-AF65-F5344CB8AC3E}">
        <p14:creationId xmlns:p14="http://schemas.microsoft.com/office/powerpoint/2010/main" val="368046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4.wmf"/><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5.wmf"/><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18.wmf"/><Relationship Id="rId7"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5.wmf"/><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12.wmf"/><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4200" dirty="0">
                <a:solidFill>
                  <a:schemeClr val="tx1"/>
                </a:solidFill>
              </a:rPr>
              <a:t>Outline</a:t>
            </a:r>
            <a:br>
              <a:rPr lang="en-US" sz="4200" dirty="0">
                <a:solidFill>
                  <a:schemeClr val="tx1"/>
                </a:solidFill>
              </a:rPr>
            </a:br>
            <a:br>
              <a:rPr lang="en-US" sz="4200" dirty="0">
                <a:solidFill>
                  <a:schemeClr val="tx1"/>
                </a:solidFill>
              </a:rPr>
            </a:br>
            <a:endParaRPr lang="en-US" sz="4200" dirty="0">
              <a:solidFill>
                <a:schemeClr val="tx1"/>
              </a:solidFill>
            </a:endParaRP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bwMode="auto">
          <a:xfrm>
            <a:off x="640080" y="2872899"/>
            <a:ext cx="4243589" cy="3320668"/>
          </a:xfrm>
          <a:prstGeom prst="rect">
            <a:avLst/>
          </a:prstGeom>
        </p:spPr>
        <p:txBody>
          <a:bodyPr vert="horz" lIns="91440" tIns="45720" rIns="91440" bIns="45720" numCol="1" rtlCol="0" anchorCtr="0" compatLnSpc="1">
            <a:prstTxWarp prst="textNoShape">
              <a:avLst/>
            </a:prstTxWarp>
            <a:normAutofit/>
          </a:bodyPr>
          <a:lstStyle>
            <a:lvl1pPr algn="l"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ＭＳ Ｐゴシック" charset="0"/>
              </a:defRPr>
            </a:lvl1pPr>
            <a:lvl2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2pPr>
            <a:lvl3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3pPr>
            <a:lvl4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4pPr>
            <a:lvl5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5pPr>
            <a:lvl6pPr marL="4572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6pPr>
            <a:lvl7pPr marL="9144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7pPr>
            <a:lvl8pPr marL="13716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8pPr>
            <a:lvl9pPr marL="18288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9pPr>
          </a:lstStyle>
          <a:p>
            <a:pPr marL="742950" indent="-228600">
              <a:lnSpc>
                <a:spcPct val="90000"/>
              </a:lnSpc>
              <a:spcAft>
                <a:spcPts val="600"/>
              </a:spcAft>
              <a:buFont typeface="Arial" panose="020B0604020202020204" pitchFamily="34" charset="0"/>
              <a:buChar char="•"/>
            </a:pPr>
            <a:r>
              <a:rPr lang="en-US" sz="1500">
                <a:solidFill>
                  <a:schemeClr val="tx1"/>
                </a:solidFill>
                <a:latin typeface="+mn-lt"/>
                <a:ea typeface="+mn-ea"/>
                <a:cs typeface="+mn-cs"/>
              </a:rPr>
              <a:t>HIErarchical Network design</a:t>
            </a:r>
          </a:p>
          <a:p>
            <a:pPr marL="742950" indent="-228600">
              <a:lnSpc>
                <a:spcPct val="90000"/>
              </a:lnSpc>
              <a:spcAft>
                <a:spcPts val="600"/>
              </a:spcAft>
              <a:buFont typeface="Arial" panose="020B0604020202020204" pitchFamily="34" charset="0"/>
              <a:buChar char="•"/>
            </a:pPr>
            <a:r>
              <a:rPr lang="en-US" altLang="ja-JP" sz="1500">
                <a:solidFill>
                  <a:schemeClr val="tx1"/>
                </a:solidFill>
                <a:latin typeface="+mn-lt"/>
                <a:ea typeface="+mn-ea"/>
                <a:cs typeface="+mn-cs"/>
              </a:rPr>
              <a:t>Redundant Network Design Topologies </a:t>
            </a:r>
          </a:p>
          <a:p>
            <a:pPr marL="742950" indent="-228600">
              <a:lnSpc>
                <a:spcPct val="90000"/>
              </a:lnSpc>
              <a:spcAft>
                <a:spcPts val="600"/>
              </a:spcAft>
              <a:buFont typeface="Arial" panose="020B0604020202020204" pitchFamily="34" charset="0"/>
              <a:buChar char="•"/>
            </a:pPr>
            <a:r>
              <a:rPr lang="en-US" altLang="ja-JP" sz="1500">
                <a:solidFill>
                  <a:schemeClr val="tx1"/>
                </a:solidFill>
                <a:latin typeface="+mn-lt"/>
                <a:ea typeface="+mn-ea"/>
                <a:cs typeface="+mn-cs"/>
              </a:rPr>
              <a:t>Modular Network Design </a:t>
            </a:r>
          </a:p>
          <a:p>
            <a:pPr marL="742950" indent="-228600">
              <a:lnSpc>
                <a:spcPct val="90000"/>
              </a:lnSpc>
              <a:spcAft>
                <a:spcPts val="600"/>
              </a:spcAft>
              <a:buFont typeface="Arial" panose="020B0604020202020204" pitchFamily="34" charset="0"/>
              <a:buChar char="•"/>
            </a:pPr>
            <a:r>
              <a:rPr lang="en-US" altLang="ja-JP" sz="1500">
                <a:solidFill>
                  <a:schemeClr val="tx1"/>
                </a:solidFill>
                <a:latin typeface="+mn-lt"/>
                <a:ea typeface="+mn-ea"/>
                <a:cs typeface="+mn-cs"/>
              </a:rPr>
              <a:t>Designing a Campus Network Design Topology </a:t>
            </a:r>
          </a:p>
          <a:p>
            <a:pPr marL="742950" indent="-228600">
              <a:lnSpc>
                <a:spcPct val="90000"/>
              </a:lnSpc>
              <a:spcAft>
                <a:spcPts val="600"/>
              </a:spcAft>
              <a:buFont typeface="Arial" panose="020B0604020202020204" pitchFamily="34" charset="0"/>
              <a:buChar char="•"/>
            </a:pPr>
            <a:r>
              <a:rPr lang="en-US" altLang="ja-JP" sz="1500">
                <a:solidFill>
                  <a:schemeClr val="tx1"/>
                </a:solidFill>
                <a:latin typeface="+mn-lt"/>
                <a:ea typeface="+mn-ea"/>
                <a:cs typeface="+mn-cs"/>
              </a:rPr>
              <a:t>Designing the Enterprise Edge Topology </a:t>
            </a:r>
          </a:p>
          <a:p>
            <a:pPr marL="742950" indent="-228600">
              <a:lnSpc>
                <a:spcPct val="90000"/>
              </a:lnSpc>
              <a:spcAft>
                <a:spcPts val="600"/>
              </a:spcAft>
              <a:buFont typeface="Arial" panose="020B0604020202020204" pitchFamily="34" charset="0"/>
              <a:buChar char="•"/>
            </a:pPr>
            <a:r>
              <a:rPr lang="en-US" altLang="ja-JP" sz="1500">
                <a:solidFill>
                  <a:schemeClr val="tx1"/>
                </a:solidFill>
                <a:latin typeface="+mn-lt"/>
                <a:ea typeface="+mn-ea"/>
                <a:cs typeface="+mn-cs"/>
              </a:rPr>
              <a:t>Secure Network Design Topologies </a:t>
            </a:r>
          </a:p>
          <a:p>
            <a:pPr indent="-228600">
              <a:lnSpc>
                <a:spcPct val="90000"/>
              </a:lnSpc>
              <a:spcAft>
                <a:spcPts val="600"/>
              </a:spcAft>
              <a:buFont typeface="Arial" panose="020B0604020202020204" pitchFamily="34" charset="0"/>
              <a:buChar char="•"/>
            </a:pPr>
            <a:br>
              <a:rPr lang="en-US" sz="1500">
                <a:solidFill>
                  <a:schemeClr val="tx1"/>
                </a:solidFill>
                <a:latin typeface="+mn-lt"/>
                <a:ea typeface="+mn-ea"/>
                <a:cs typeface="+mn-cs"/>
              </a:rPr>
            </a:br>
            <a:br>
              <a:rPr lang="en-US" sz="1500">
                <a:solidFill>
                  <a:schemeClr val="tx1"/>
                </a:solidFill>
                <a:latin typeface="+mn-lt"/>
                <a:ea typeface="+mn-ea"/>
                <a:cs typeface="+mn-cs"/>
              </a:rPr>
            </a:br>
            <a:endParaRPr lang="en-US" sz="1500">
              <a:solidFill>
                <a:schemeClr val="tx1"/>
              </a:solidFill>
              <a:latin typeface="+mn-lt"/>
              <a:ea typeface="+mn-ea"/>
              <a:cs typeface="+mn-cs"/>
            </a:endParaRPr>
          </a:p>
        </p:txBody>
      </p:sp>
      <p:pic>
        <p:nvPicPr>
          <p:cNvPr id="6" name="Picture 5" descr="Cubes connected with a red line">
            <a:extLst>
              <a:ext uri="{FF2B5EF4-FFF2-40B4-BE49-F238E27FC236}">
                <a16:creationId xmlns:a16="http://schemas.microsoft.com/office/drawing/2014/main" id="{33109096-0C3B-1F28-5521-46F4891512CD}"/>
              </a:ext>
            </a:extLst>
          </p:cNvPr>
          <p:cNvPicPr>
            <a:picLocks noChangeAspect="1"/>
          </p:cNvPicPr>
          <p:nvPr/>
        </p:nvPicPr>
        <p:blipFill rotWithShape="1">
          <a:blip r:embed="rId2"/>
          <a:srcRect l="17098" r="566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6580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632075" y="860738"/>
            <a:ext cx="7772400" cy="685800"/>
          </a:xfrm>
        </p:spPr>
        <p:txBody>
          <a:bodyPr>
            <a:normAutofit fontScale="90000"/>
          </a:bodyPr>
          <a:lstStyle/>
          <a:p>
            <a:r>
              <a:rPr lang="en-US" altLang="ja-JP" dirty="0">
                <a:solidFill>
                  <a:schemeClr val="tx1"/>
                </a:solidFill>
                <a:ea typeface="ＭＳ Ｐゴシック" pitchFamily="50" charset="-128"/>
              </a:rPr>
              <a:t>Security Topologies</a:t>
            </a:r>
          </a:p>
        </p:txBody>
      </p:sp>
      <p:pic>
        <p:nvPicPr>
          <p:cNvPr id="3584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0"/>
            <a:ext cx="2286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5844" name="Text Box 4"/>
          <p:cNvSpPr txBox="1">
            <a:spLocks noChangeArrowheads="1"/>
          </p:cNvSpPr>
          <p:nvPr/>
        </p:nvSpPr>
        <p:spPr bwMode="auto">
          <a:xfrm>
            <a:off x="2077998" y="2743200"/>
            <a:ext cx="14526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2000" b="1"/>
              <a:t>Enterprise</a:t>
            </a:r>
          </a:p>
          <a:p>
            <a:pPr algn="ctr" eaLnBrk="1" hangingPunct="1"/>
            <a:r>
              <a:rPr lang="en-US" altLang="ja-JP" sz="2000" b="1"/>
              <a:t>Network</a:t>
            </a:r>
            <a:endParaRPr lang="en-US" altLang="ja-JP"/>
          </a:p>
        </p:txBody>
      </p:sp>
      <p:sp>
        <p:nvSpPr>
          <p:cNvPr id="80900" name="Line 5"/>
          <p:cNvSpPr>
            <a:spLocks noChangeShapeType="1"/>
          </p:cNvSpPr>
          <p:nvPr/>
        </p:nvSpPr>
        <p:spPr bwMode="auto">
          <a:xfrm flipV="1">
            <a:off x="4343400" y="3124200"/>
            <a:ext cx="3276600" cy="1588"/>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80901" name="Line 6"/>
          <p:cNvSpPr>
            <a:spLocks noChangeShapeType="1"/>
          </p:cNvSpPr>
          <p:nvPr/>
        </p:nvSpPr>
        <p:spPr bwMode="auto">
          <a:xfrm flipH="1" flipV="1">
            <a:off x="4876800" y="3124200"/>
            <a:ext cx="1588" cy="53340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80902" name="Line 7"/>
          <p:cNvSpPr>
            <a:spLocks noChangeShapeType="1"/>
          </p:cNvSpPr>
          <p:nvPr/>
        </p:nvSpPr>
        <p:spPr bwMode="auto">
          <a:xfrm flipH="1" flipV="1">
            <a:off x="6096000" y="3124200"/>
            <a:ext cx="1588" cy="53340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35848"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05200"/>
            <a:ext cx="427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849"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1" y="3505200"/>
            <a:ext cx="10318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0905" name="Line 10"/>
          <p:cNvSpPr>
            <a:spLocks noChangeShapeType="1"/>
          </p:cNvSpPr>
          <p:nvPr/>
        </p:nvSpPr>
        <p:spPr bwMode="auto">
          <a:xfrm flipH="1" flipV="1">
            <a:off x="7086600" y="3124200"/>
            <a:ext cx="1588" cy="53340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35851"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505200"/>
            <a:ext cx="427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5852" name="Text Box 12"/>
          <p:cNvSpPr txBox="1">
            <a:spLocks noChangeArrowheads="1"/>
          </p:cNvSpPr>
          <p:nvPr/>
        </p:nvSpPr>
        <p:spPr bwMode="auto">
          <a:xfrm>
            <a:off x="5638800" y="2590800"/>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2000" b="1"/>
              <a:t>DMZ</a:t>
            </a:r>
            <a:endParaRPr lang="en-US" altLang="ja-JP"/>
          </a:p>
        </p:txBody>
      </p:sp>
      <p:sp>
        <p:nvSpPr>
          <p:cNvPr id="35853" name="Text Box 13"/>
          <p:cNvSpPr txBox="1">
            <a:spLocks noChangeArrowheads="1"/>
          </p:cNvSpPr>
          <p:nvPr/>
        </p:nvSpPr>
        <p:spPr bwMode="auto">
          <a:xfrm>
            <a:off x="4191001" y="4403725"/>
            <a:ext cx="36377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2000" b="1"/>
              <a:t>Web, File, DNS, Mail Servers</a:t>
            </a:r>
            <a:endParaRPr lang="en-US" altLang="ja-JP"/>
          </a:p>
        </p:txBody>
      </p:sp>
      <p:pic>
        <p:nvPicPr>
          <p:cNvPr id="35854" name="Picture 1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800" y="2847975"/>
            <a:ext cx="7762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855" name="Picture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2860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5856" name="Text Box 16"/>
          <p:cNvSpPr txBox="1">
            <a:spLocks noChangeArrowheads="1"/>
          </p:cNvSpPr>
          <p:nvPr/>
        </p:nvSpPr>
        <p:spPr bwMode="auto">
          <a:xfrm>
            <a:off x="8661363" y="2819400"/>
            <a:ext cx="1124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2000" b="1"/>
              <a:t>Internet</a:t>
            </a:r>
            <a:endParaRPr lang="en-US" altLang="ja-JP"/>
          </a:p>
        </p:txBody>
      </p:sp>
      <p:pic>
        <p:nvPicPr>
          <p:cNvPr id="35857" name="Picture 1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3800" y="2828925"/>
            <a:ext cx="7762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 name="Date Placeholder 17"/>
          <p:cNvSpPr>
            <a:spLocks noGrp="1"/>
          </p:cNvSpPr>
          <p:nvPr>
            <p:ph type="dt" sz="quarter" idx="10"/>
          </p:nvPr>
        </p:nvSpPr>
        <p:spPr/>
        <p:txBody>
          <a:bodyPr/>
          <a:lstStyle/>
          <a:p>
            <a:pPr>
              <a:defRPr/>
            </a:pPr>
            <a:r>
              <a:rPr lang="en-US"/>
              <a:t>Bina Nusantara University</a:t>
            </a:r>
          </a:p>
        </p:txBody>
      </p:sp>
    </p:spTree>
    <p:extLst>
      <p:ext uri="{BB962C8B-B14F-4D97-AF65-F5344CB8AC3E}">
        <p14:creationId xmlns:p14="http://schemas.microsoft.com/office/powerpoint/2010/main" val="191454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09800" y="228600"/>
            <a:ext cx="7772400" cy="685800"/>
          </a:xfrm>
        </p:spPr>
        <p:txBody>
          <a:bodyPr>
            <a:normAutofit fontScale="90000"/>
          </a:bodyPr>
          <a:lstStyle/>
          <a:p>
            <a:r>
              <a:rPr lang="en-US" altLang="ja-JP">
                <a:solidFill>
                  <a:srgbClr val="FFFFFF"/>
                </a:solidFill>
                <a:ea typeface="ＭＳ Ｐゴシック" pitchFamily="50" charset="-128"/>
              </a:rPr>
              <a:t>Security Topologies</a:t>
            </a:r>
          </a:p>
        </p:txBody>
      </p:sp>
      <p:sp>
        <p:nvSpPr>
          <p:cNvPr id="82946" name="Line 3"/>
          <p:cNvSpPr>
            <a:spLocks noChangeShapeType="1"/>
          </p:cNvSpPr>
          <p:nvPr/>
        </p:nvSpPr>
        <p:spPr bwMode="auto">
          <a:xfrm flipH="1" flipV="1">
            <a:off x="5949950" y="1371600"/>
            <a:ext cx="0" cy="266700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3686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914400"/>
            <a:ext cx="30607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6869" name="Text Box 5"/>
          <p:cNvSpPr txBox="1">
            <a:spLocks noChangeArrowheads="1"/>
          </p:cNvSpPr>
          <p:nvPr/>
        </p:nvSpPr>
        <p:spPr bwMode="auto">
          <a:xfrm>
            <a:off x="5414963" y="1401763"/>
            <a:ext cx="1124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2000" b="1"/>
              <a:t>Internet</a:t>
            </a:r>
            <a:endParaRPr lang="en-US" altLang="ja-JP"/>
          </a:p>
        </p:txBody>
      </p:sp>
      <p:pic>
        <p:nvPicPr>
          <p:cNvPr id="36870"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1014" y="2932114"/>
            <a:ext cx="77628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2950" name="Line 7"/>
          <p:cNvSpPr>
            <a:spLocks noChangeShapeType="1"/>
          </p:cNvSpPr>
          <p:nvPr/>
        </p:nvSpPr>
        <p:spPr bwMode="auto">
          <a:xfrm flipH="1" flipV="1">
            <a:off x="5246688" y="4343400"/>
            <a:ext cx="0" cy="60960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82951" name="Line 8"/>
          <p:cNvSpPr>
            <a:spLocks noChangeShapeType="1"/>
          </p:cNvSpPr>
          <p:nvPr/>
        </p:nvSpPr>
        <p:spPr bwMode="auto">
          <a:xfrm flipH="1" flipV="1">
            <a:off x="6389688" y="4343400"/>
            <a:ext cx="0" cy="60960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36873"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289" y="3840163"/>
            <a:ext cx="16652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2953" name="Line 10"/>
          <p:cNvSpPr>
            <a:spLocks noChangeShapeType="1"/>
          </p:cNvSpPr>
          <p:nvPr/>
        </p:nvSpPr>
        <p:spPr bwMode="auto">
          <a:xfrm flipV="1">
            <a:off x="2122488" y="4953000"/>
            <a:ext cx="3276600"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82954" name="Line 11"/>
          <p:cNvSpPr>
            <a:spLocks noChangeShapeType="1"/>
          </p:cNvSpPr>
          <p:nvPr/>
        </p:nvSpPr>
        <p:spPr bwMode="auto">
          <a:xfrm flipV="1">
            <a:off x="6237288" y="4953000"/>
            <a:ext cx="2819400"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36876"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888" y="4267200"/>
            <a:ext cx="30607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6877" name="Text Box 13"/>
          <p:cNvSpPr txBox="1">
            <a:spLocks noChangeArrowheads="1"/>
          </p:cNvSpPr>
          <p:nvPr/>
        </p:nvSpPr>
        <p:spPr bwMode="auto">
          <a:xfrm>
            <a:off x="7685088" y="4724400"/>
            <a:ext cx="2534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2000" b="1"/>
              <a:t>Enterprise Network</a:t>
            </a:r>
            <a:endParaRPr lang="en-US" altLang="ja-JP"/>
          </a:p>
        </p:txBody>
      </p:sp>
      <p:sp>
        <p:nvSpPr>
          <p:cNvPr id="82957" name="Line 14"/>
          <p:cNvSpPr>
            <a:spLocks noChangeShapeType="1"/>
          </p:cNvSpPr>
          <p:nvPr/>
        </p:nvSpPr>
        <p:spPr bwMode="auto">
          <a:xfrm flipH="1" flipV="1">
            <a:off x="2655888" y="4953000"/>
            <a:ext cx="0" cy="53340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82958" name="Line 15"/>
          <p:cNvSpPr>
            <a:spLocks noChangeShapeType="1"/>
          </p:cNvSpPr>
          <p:nvPr/>
        </p:nvSpPr>
        <p:spPr bwMode="auto">
          <a:xfrm flipH="1" flipV="1">
            <a:off x="3875088" y="4953000"/>
            <a:ext cx="0" cy="53340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36880" name="Picture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3489" y="5334000"/>
            <a:ext cx="4270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881" name="Picture 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5489" y="5334000"/>
            <a:ext cx="10318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2961" name="Line 18"/>
          <p:cNvSpPr>
            <a:spLocks noChangeShapeType="1"/>
          </p:cNvSpPr>
          <p:nvPr/>
        </p:nvSpPr>
        <p:spPr bwMode="auto">
          <a:xfrm flipH="1" flipV="1">
            <a:off x="4865688" y="4953000"/>
            <a:ext cx="0" cy="53340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36883" name="Picture 1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3289" y="5334000"/>
            <a:ext cx="4270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6884" name="Text Box 20"/>
          <p:cNvSpPr txBox="1">
            <a:spLocks noChangeArrowheads="1"/>
          </p:cNvSpPr>
          <p:nvPr/>
        </p:nvSpPr>
        <p:spPr bwMode="auto">
          <a:xfrm>
            <a:off x="3200400" y="4495800"/>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2000" b="1"/>
              <a:t>DMZ</a:t>
            </a:r>
            <a:endParaRPr lang="en-US" altLang="ja-JP"/>
          </a:p>
        </p:txBody>
      </p:sp>
      <p:sp>
        <p:nvSpPr>
          <p:cNvPr id="36885" name="Text Box 21"/>
          <p:cNvSpPr txBox="1">
            <a:spLocks noChangeArrowheads="1"/>
          </p:cNvSpPr>
          <p:nvPr/>
        </p:nvSpPr>
        <p:spPr bwMode="auto">
          <a:xfrm>
            <a:off x="1970089" y="6232525"/>
            <a:ext cx="36377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2000" b="1"/>
              <a:t>Web, File, DNS, Mail Servers</a:t>
            </a:r>
            <a:endParaRPr lang="en-US" altLang="ja-JP"/>
          </a:p>
        </p:txBody>
      </p:sp>
      <p:sp>
        <p:nvSpPr>
          <p:cNvPr id="36886" name="Text Box 22"/>
          <p:cNvSpPr txBox="1">
            <a:spLocks noChangeArrowheads="1"/>
          </p:cNvSpPr>
          <p:nvPr/>
        </p:nvSpPr>
        <p:spPr bwMode="auto">
          <a:xfrm>
            <a:off x="6694488" y="3916363"/>
            <a:ext cx="1136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2000" b="1"/>
              <a:t>Firewall</a:t>
            </a:r>
            <a:endParaRPr lang="en-US" altLang="ja-JP"/>
          </a:p>
        </p:txBody>
      </p:sp>
      <p:sp>
        <p:nvSpPr>
          <p:cNvPr id="23" name="Date Placeholder 22"/>
          <p:cNvSpPr>
            <a:spLocks noGrp="1"/>
          </p:cNvSpPr>
          <p:nvPr>
            <p:ph type="dt" sz="quarter" idx="10"/>
          </p:nvPr>
        </p:nvSpPr>
        <p:spPr/>
        <p:txBody>
          <a:bodyPr/>
          <a:lstStyle/>
          <a:p>
            <a:pPr>
              <a:defRPr/>
            </a:pPr>
            <a:r>
              <a:rPr lang="en-US"/>
              <a:t>Bina Nusantara University</a:t>
            </a:r>
          </a:p>
        </p:txBody>
      </p:sp>
      <p:sp>
        <p:nvSpPr>
          <p:cNvPr id="24" name="Rectangle 2"/>
          <p:cNvSpPr txBox="1">
            <a:spLocks noChangeArrowheads="1"/>
          </p:cNvSpPr>
          <p:nvPr/>
        </p:nvSpPr>
        <p:spPr bwMode="auto">
          <a:xfrm>
            <a:off x="2728677" y="338607"/>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000" b="1" kern="1200">
                <a:solidFill>
                  <a:schemeClr val="tx1"/>
                </a:solidFill>
                <a:latin typeface="+mj-lt"/>
                <a:ea typeface="MS PGothic" panose="020B0600070205080204" pitchFamily="34" charset="-128"/>
                <a:cs typeface="ＭＳ Ｐゴシック" charset="0"/>
              </a:defRPr>
            </a:lvl1pPr>
            <a:lvl2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2pPr>
            <a:lvl3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3pPr>
            <a:lvl4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4pPr>
            <a:lvl5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5pPr>
            <a:lvl6pPr marL="4572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6pPr>
            <a:lvl7pPr marL="9144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7pPr>
            <a:lvl8pPr marL="13716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8pPr>
            <a:lvl9pPr marL="18288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9pPr>
          </a:lstStyle>
          <a:p>
            <a:r>
              <a:rPr lang="en-US" altLang="ja-JP">
                <a:ea typeface="ＭＳ Ｐゴシック" pitchFamily="50" charset="-128"/>
              </a:rPr>
              <a:t>Security Topologies</a:t>
            </a:r>
            <a:endParaRPr lang="en-US" altLang="ja-JP" dirty="0">
              <a:ea typeface="ＭＳ Ｐゴシック" pitchFamily="50" charset="-128"/>
            </a:endParaRPr>
          </a:p>
        </p:txBody>
      </p:sp>
    </p:spTree>
    <p:extLst>
      <p:ext uri="{BB962C8B-B14F-4D97-AF65-F5344CB8AC3E}">
        <p14:creationId xmlns:p14="http://schemas.microsoft.com/office/powerpoint/2010/main" val="1708278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ja-JP">
                <a:ea typeface="ＭＳ Ｐゴシック" pitchFamily="50" charset="-128"/>
              </a:rPr>
              <a:t>Summary</a:t>
            </a:r>
          </a:p>
        </p:txBody>
      </p:sp>
      <p:sp>
        <p:nvSpPr>
          <p:cNvPr id="37891" name="Rectangle 3"/>
          <p:cNvSpPr>
            <a:spLocks noGrp="1" noChangeArrowheads="1"/>
          </p:cNvSpPr>
          <p:nvPr>
            <p:ph type="body" idx="1"/>
          </p:nvPr>
        </p:nvSpPr>
        <p:spPr>
          <a:xfrm>
            <a:off x="2489915" y="2060620"/>
            <a:ext cx="7873285" cy="3882980"/>
          </a:xfrm>
        </p:spPr>
        <p:txBody>
          <a:bodyPr/>
          <a:lstStyle/>
          <a:p>
            <a:r>
              <a:rPr lang="en-US" altLang="ja-JP" dirty="0">
                <a:ea typeface="ＭＳ Ｐゴシック" pitchFamily="50" charset="-128"/>
              </a:rPr>
              <a:t>Use a systematic, top-down approach</a:t>
            </a:r>
          </a:p>
          <a:p>
            <a:r>
              <a:rPr lang="en-US" altLang="ja-JP" dirty="0">
                <a:ea typeface="ＭＳ Ｐゴシック" pitchFamily="50" charset="-128"/>
              </a:rPr>
              <a:t>Plan the logical design before the physical design</a:t>
            </a:r>
          </a:p>
          <a:p>
            <a:r>
              <a:rPr lang="en-US" altLang="ja-JP" dirty="0">
                <a:ea typeface="ＭＳ Ｐゴシック" pitchFamily="50" charset="-128"/>
              </a:rPr>
              <a:t>Topology design should feature hierarchy, redundancy, modularity, and security</a:t>
            </a:r>
          </a:p>
          <a:p>
            <a:pPr>
              <a:buFontTx/>
              <a:buNone/>
            </a:pPr>
            <a:endParaRPr lang="en-US" altLang="ja-JP" dirty="0">
              <a:ea typeface="ＭＳ Ｐゴシック" pitchFamily="50" charset="-128"/>
            </a:endParaRPr>
          </a:p>
        </p:txBody>
      </p:sp>
      <p:sp>
        <p:nvSpPr>
          <p:cNvPr id="4" name="Date Placeholder 3"/>
          <p:cNvSpPr>
            <a:spLocks noGrp="1"/>
          </p:cNvSpPr>
          <p:nvPr>
            <p:ph type="dt" sz="quarter" idx="10"/>
          </p:nvPr>
        </p:nvSpPr>
        <p:spPr/>
        <p:txBody>
          <a:bodyPr/>
          <a:lstStyle/>
          <a:p>
            <a:pPr>
              <a:defRPr/>
            </a:pPr>
            <a:r>
              <a:rPr lang="en-US"/>
              <a:t>Bina Nusantara University</a:t>
            </a:r>
          </a:p>
        </p:txBody>
      </p:sp>
    </p:spTree>
    <p:extLst>
      <p:ext uri="{BB962C8B-B14F-4D97-AF65-F5344CB8AC3E}">
        <p14:creationId xmlns:p14="http://schemas.microsoft.com/office/powerpoint/2010/main" val="401948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DAFTAR PUSTAKA/SUMBER</a:t>
            </a:r>
          </a:p>
        </p:txBody>
      </p:sp>
      <p:sp>
        <p:nvSpPr>
          <p:cNvPr id="3" name="Content Placeholder 2"/>
          <p:cNvSpPr>
            <a:spLocks noGrp="1"/>
          </p:cNvSpPr>
          <p:nvPr>
            <p:ph idx="1"/>
          </p:nvPr>
        </p:nvSpPr>
        <p:spPr>
          <a:xfrm>
            <a:off x="2398690" y="2328930"/>
            <a:ext cx="8001000" cy="4267200"/>
          </a:xfrm>
        </p:spPr>
        <p:txBody>
          <a:bodyPr/>
          <a:lstStyle/>
          <a:p>
            <a:pPr lvl="0"/>
            <a:r>
              <a:rPr lang="en-US" altLang="ja-JP" sz="2400" dirty="0"/>
              <a:t>Oppenheimer, Priscilla. (2013). </a:t>
            </a:r>
            <a:r>
              <a:rPr lang="en-US" altLang="ja-JP" sz="2400" b="1" i="1" dirty="0"/>
              <a:t>Top Down Network Design</a:t>
            </a:r>
            <a:r>
              <a:rPr lang="en-US" altLang="ja-JP" sz="2400" dirty="0"/>
              <a:t>. 3</a:t>
            </a:r>
            <a:r>
              <a:rPr lang="en-US" altLang="ja-JP" sz="2400" baseline="30000" dirty="0"/>
              <a:t>rd</a:t>
            </a:r>
            <a:r>
              <a:rPr lang="en-US" altLang="ja-JP" sz="2400" dirty="0"/>
              <a:t> Edition. Cisco Press. Indianapolis. ISBN: 978-1-58705-152-4. </a:t>
            </a:r>
            <a:endParaRPr lang="ja-JP" altLang="ja-JP" sz="2400" dirty="0"/>
          </a:p>
          <a:p>
            <a:pPr lvl="0"/>
            <a:r>
              <a:rPr lang="en-US" altLang="ja-JP" sz="2400" dirty="0"/>
              <a:t>Hummel, S. L. (2015). </a:t>
            </a:r>
            <a:r>
              <a:rPr lang="en-US" altLang="ja-JP" sz="2400" b="1" i="1" dirty="0"/>
              <a:t>Cisco Design Fundamentals: Multilayered Network Architecture and Design for Network Engineers</a:t>
            </a:r>
            <a:r>
              <a:rPr lang="en-US" altLang="ja-JP" sz="2400" b="1" dirty="0"/>
              <a:t>.</a:t>
            </a:r>
            <a:endParaRPr lang="ja-JP" altLang="ja-JP" sz="2400" dirty="0"/>
          </a:p>
          <a:p>
            <a:pPr marL="0" indent="0">
              <a:buNone/>
            </a:pPr>
            <a:endParaRPr lang="en-US" dirty="0"/>
          </a:p>
        </p:txBody>
      </p:sp>
    </p:spTree>
    <p:extLst>
      <p:ext uri="{BB962C8B-B14F-4D97-AF65-F5344CB8AC3E}">
        <p14:creationId xmlns:p14="http://schemas.microsoft.com/office/powerpoint/2010/main" val="1195216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0" name="Rectangle 512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ight Triangle 513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4" name="Rectangle 513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title"/>
          </p:nvPr>
        </p:nvSpPr>
        <p:spPr>
          <a:xfrm>
            <a:off x="1123356" y="1188637"/>
            <a:ext cx="9984615" cy="1597228"/>
          </a:xfrm>
        </p:spPr>
        <p:txBody>
          <a:bodyPr>
            <a:normAutofit/>
          </a:bodyPr>
          <a:lstStyle/>
          <a:p>
            <a:r>
              <a:rPr lang="en-US" altLang="ja-JP" sz="5600">
                <a:ea typeface="ＭＳ Ｐゴシック" pitchFamily="50" charset="-128"/>
              </a:rPr>
              <a:t>Network Topology Design Themes</a:t>
            </a:r>
          </a:p>
        </p:txBody>
      </p:sp>
      <p:pic>
        <p:nvPicPr>
          <p:cNvPr id="5127" name="Graphic 5126" descr="Rete">
            <a:extLst>
              <a:ext uri="{FF2B5EF4-FFF2-40B4-BE49-F238E27FC236}">
                <a16:creationId xmlns:a16="http://schemas.microsoft.com/office/drawing/2014/main" id="{F3BE3611-5085-1F2B-6FCB-34230A1DB0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6250" y="3018327"/>
            <a:ext cx="2728198" cy="2728198"/>
          </a:xfrm>
          <a:prstGeom prst="rect">
            <a:avLst/>
          </a:prstGeom>
        </p:spPr>
      </p:pic>
      <p:sp>
        <p:nvSpPr>
          <p:cNvPr id="5123" name="Rectangle 3"/>
          <p:cNvSpPr>
            <a:spLocks noGrp="1" noChangeArrowheads="1"/>
          </p:cNvSpPr>
          <p:nvPr>
            <p:ph type="body" idx="1"/>
          </p:nvPr>
        </p:nvSpPr>
        <p:spPr>
          <a:xfrm>
            <a:off x="5255260" y="2998278"/>
            <a:ext cx="4238257" cy="2728198"/>
          </a:xfrm>
        </p:spPr>
        <p:txBody>
          <a:bodyPr anchor="t">
            <a:normAutofit/>
          </a:bodyPr>
          <a:lstStyle/>
          <a:p>
            <a:r>
              <a:rPr lang="en-US" altLang="ja-JP" sz="2000">
                <a:ea typeface="ＭＳ Ｐゴシック" pitchFamily="50" charset="-128"/>
              </a:rPr>
              <a:t>Hierarchy</a:t>
            </a:r>
          </a:p>
          <a:p>
            <a:r>
              <a:rPr lang="en-US" altLang="ja-JP" sz="2000">
                <a:ea typeface="ＭＳ Ｐゴシック" pitchFamily="50" charset="-128"/>
              </a:rPr>
              <a:t>Redundancy</a:t>
            </a:r>
          </a:p>
          <a:p>
            <a:r>
              <a:rPr lang="en-US" altLang="ja-JP" sz="2000">
                <a:ea typeface="ＭＳ Ｐゴシック" pitchFamily="50" charset="-128"/>
              </a:rPr>
              <a:t>Modularity</a:t>
            </a:r>
          </a:p>
          <a:p>
            <a:r>
              <a:rPr lang="en-US" altLang="ja-JP" sz="2000">
                <a:ea typeface="ＭＳ Ｐゴシック" pitchFamily="50" charset="-128"/>
              </a:rPr>
              <a:t>Well-defined entries and exits</a:t>
            </a:r>
          </a:p>
          <a:p>
            <a:r>
              <a:rPr lang="en-US" altLang="ja-JP" sz="2000">
                <a:ea typeface="ＭＳ Ｐゴシック" pitchFamily="50" charset="-128"/>
              </a:rPr>
              <a:t>Protected perimeters</a:t>
            </a:r>
          </a:p>
        </p:txBody>
      </p:sp>
    </p:spTree>
    <p:extLst>
      <p:ext uri="{BB962C8B-B14F-4D97-AF65-F5344CB8AC3E}">
        <p14:creationId xmlns:p14="http://schemas.microsoft.com/office/powerpoint/2010/main" val="1808764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4" name="Freeform: Shape 6153">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6" name="Right Triangle 615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8" name="Rectangle 615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title"/>
          </p:nvPr>
        </p:nvSpPr>
        <p:spPr>
          <a:xfrm>
            <a:off x="1006900" y="1188637"/>
            <a:ext cx="3141430" cy="4480726"/>
          </a:xfrm>
        </p:spPr>
        <p:txBody>
          <a:bodyPr>
            <a:normAutofit/>
          </a:bodyPr>
          <a:lstStyle/>
          <a:p>
            <a:pPr algn="r"/>
            <a:r>
              <a:rPr lang="en-US" altLang="ja-JP" sz="4600">
                <a:ea typeface="ＭＳ Ｐゴシック" pitchFamily="50" charset="-128"/>
              </a:rPr>
              <a:t>Why Use a Hierarchical Model?</a:t>
            </a:r>
          </a:p>
        </p:txBody>
      </p:sp>
      <p:cxnSp>
        <p:nvCxnSpPr>
          <p:cNvPr id="6160" name="Straight Connector 615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47" name="Rectangle 3"/>
          <p:cNvSpPr>
            <a:spLocks noGrp="1" noChangeArrowheads="1"/>
          </p:cNvSpPr>
          <p:nvPr>
            <p:ph type="body" idx="1"/>
          </p:nvPr>
        </p:nvSpPr>
        <p:spPr>
          <a:xfrm>
            <a:off x="5138928" y="1338729"/>
            <a:ext cx="4795584" cy="4180542"/>
          </a:xfrm>
        </p:spPr>
        <p:txBody>
          <a:bodyPr anchor="ctr">
            <a:normAutofit/>
          </a:bodyPr>
          <a:lstStyle/>
          <a:p>
            <a:r>
              <a:rPr lang="en-US" altLang="ja-JP" sz="2200">
                <a:ea typeface="ＭＳ Ｐゴシック" pitchFamily="50" charset="-128"/>
              </a:rPr>
              <a:t>Reduces workload on network devices</a:t>
            </a:r>
          </a:p>
          <a:p>
            <a:pPr lvl="1"/>
            <a:r>
              <a:rPr lang="en-US" altLang="ja-JP" sz="2200">
                <a:ea typeface="ＭＳ Ｐゴシック" pitchFamily="50" charset="-128"/>
              </a:rPr>
              <a:t>Avoids devices having to communicate with too many other devices (reduces </a:t>
            </a:r>
            <a:r>
              <a:rPr lang="en-US" altLang="en-US" sz="2200">
                <a:ea typeface="ＭＳ Ｐゴシック" pitchFamily="50" charset="-128"/>
              </a:rPr>
              <a:t>“</a:t>
            </a:r>
            <a:r>
              <a:rPr lang="en-US" altLang="ja-JP" sz="2200">
                <a:ea typeface="ＭＳ Ｐゴシック" pitchFamily="50" charset="-128"/>
              </a:rPr>
              <a:t>CPU adjacencies</a:t>
            </a:r>
            <a:r>
              <a:rPr lang="en-US" altLang="en-US" sz="2200">
                <a:ea typeface="ＭＳ Ｐゴシック" pitchFamily="50" charset="-128"/>
              </a:rPr>
              <a:t>”</a:t>
            </a:r>
            <a:r>
              <a:rPr lang="en-US" altLang="ja-JP" sz="2200">
                <a:ea typeface="ＭＳ Ｐゴシック" pitchFamily="50" charset="-128"/>
              </a:rPr>
              <a:t>)</a:t>
            </a:r>
          </a:p>
          <a:p>
            <a:r>
              <a:rPr lang="en-US" altLang="ja-JP" sz="2200">
                <a:ea typeface="ＭＳ Ｐゴシック" pitchFamily="50" charset="-128"/>
              </a:rPr>
              <a:t>Constrains broadcast domains</a:t>
            </a:r>
          </a:p>
          <a:p>
            <a:r>
              <a:rPr lang="en-US" altLang="ja-JP" sz="2200">
                <a:ea typeface="ＭＳ Ｐゴシック" pitchFamily="50" charset="-128"/>
              </a:rPr>
              <a:t>Enhances simplicity and understanding</a:t>
            </a:r>
          </a:p>
          <a:p>
            <a:r>
              <a:rPr lang="en-US" altLang="ja-JP" sz="2200">
                <a:ea typeface="ＭＳ Ｐゴシック" pitchFamily="50" charset="-128"/>
              </a:rPr>
              <a:t>Facilitates changes</a:t>
            </a:r>
          </a:p>
          <a:p>
            <a:r>
              <a:rPr lang="en-US" altLang="ja-JP" sz="2200">
                <a:ea typeface="ＭＳ Ｐゴシック" pitchFamily="50" charset="-128"/>
              </a:rPr>
              <a:t>Facilitates scaling to a larger size</a:t>
            </a:r>
          </a:p>
        </p:txBody>
      </p:sp>
    </p:spTree>
    <p:extLst>
      <p:ext uri="{BB962C8B-B14F-4D97-AF65-F5344CB8AC3E}">
        <p14:creationId xmlns:p14="http://schemas.microsoft.com/office/powerpoint/2010/main" val="317720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41018" y="123268"/>
            <a:ext cx="9203634" cy="685800"/>
          </a:xfrm>
        </p:spPr>
        <p:txBody>
          <a:bodyPr>
            <a:normAutofit fontScale="90000"/>
          </a:bodyPr>
          <a:lstStyle/>
          <a:p>
            <a:r>
              <a:rPr lang="en-US" altLang="ja-JP" dirty="0">
                <a:solidFill>
                  <a:schemeClr val="tx1"/>
                </a:solidFill>
                <a:ea typeface="ＭＳ Ｐゴシック" pitchFamily="50" charset="-128"/>
              </a:rPr>
              <a:t>Hierarchical Network Design</a:t>
            </a:r>
          </a:p>
        </p:txBody>
      </p:sp>
      <p:sp>
        <p:nvSpPr>
          <p:cNvPr id="7171" name="Text Box 61"/>
          <p:cNvSpPr txBox="1">
            <a:spLocks noChangeArrowheads="1"/>
          </p:cNvSpPr>
          <p:nvPr/>
        </p:nvSpPr>
        <p:spPr bwMode="auto">
          <a:xfrm>
            <a:off x="7563452" y="2609989"/>
            <a:ext cx="1981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t>Distribution Layer</a:t>
            </a:r>
            <a:endParaRPr lang="en-US" altLang="ja-JP"/>
          </a:p>
        </p:txBody>
      </p:sp>
      <p:grpSp>
        <p:nvGrpSpPr>
          <p:cNvPr id="7172" name="Group 62"/>
          <p:cNvGrpSpPr>
            <a:grpSpLocks/>
          </p:cNvGrpSpPr>
          <p:nvPr/>
        </p:nvGrpSpPr>
        <p:grpSpPr bwMode="auto">
          <a:xfrm>
            <a:off x="2129440" y="1426923"/>
            <a:ext cx="7240496" cy="4535488"/>
            <a:chOff x="457200" y="1066800"/>
            <a:chExt cx="8001000" cy="5221288"/>
          </a:xfrm>
        </p:grpSpPr>
        <p:sp>
          <p:nvSpPr>
            <p:cNvPr id="23554" name="Line 3"/>
            <p:cNvSpPr>
              <a:spLocks noChangeShapeType="1"/>
            </p:cNvSpPr>
            <p:nvPr/>
          </p:nvSpPr>
          <p:spPr bwMode="auto">
            <a:xfrm>
              <a:off x="4267415" y="2742657"/>
              <a:ext cx="0" cy="915598"/>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3555" name="Line 4"/>
            <p:cNvSpPr>
              <a:spLocks noChangeShapeType="1"/>
            </p:cNvSpPr>
            <p:nvPr/>
          </p:nvSpPr>
          <p:spPr bwMode="auto">
            <a:xfrm flipH="1">
              <a:off x="2057069" y="3658255"/>
              <a:ext cx="1296386" cy="228443"/>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3556" name="Line 5"/>
            <p:cNvSpPr>
              <a:spLocks noChangeShapeType="1"/>
            </p:cNvSpPr>
            <p:nvPr/>
          </p:nvSpPr>
          <p:spPr bwMode="auto">
            <a:xfrm>
              <a:off x="4725273" y="3429812"/>
              <a:ext cx="1370063" cy="303372"/>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717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0"/>
              <a:ext cx="8255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78"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0"/>
              <a:ext cx="8255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79"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90800"/>
              <a:ext cx="8255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0"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066800"/>
              <a:ext cx="25146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181" name="Group 10"/>
            <p:cNvGrpSpPr>
              <a:grpSpLocks/>
            </p:cNvGrpSpPr>
            <p:nvPr/>
          </p:nvGrpSpPr>
          <p:grpSpPr bwMode="auto">
            <a:xfrm>
              <a:off x="3048000" y="3200400"/>
              <a:ext cx="2590800" cy="1106488"/>
              <a:chOff x="2120" y="1784"/>
              <a:chExt cx="908" cy="388"/>
            </a:xfrm>
          </p:grpSpPr>
          <p:sp>
            <p:nvSpPr>
              <p:cNvPr id="7231" name="Oval 11"/>
              <p:cNvSpPr>
                <a:spLocks noChangeArrowheads="1"/>
              </p:cNvSpPr>
              <p:nvPr/>
            </p:nvSpPr>
            <p:spPr bwMode="auto">
              <a:xfrm>
                <a:off x="2120" y="1784"/>
                <a:ext cx="908" cy="388"/>
              </a:xfrm>
              <a:prstGeom prst="ellipse">
                <a:avLst/>
              </a:prstGeom>
              <a:solidFill>
                <a:srgbClr val="FFFFD5"/>
              </a:solidFill>
              <a:ln w="25400">
                <a:solidFill>
                  <a:srgbClr val="CF0E30"/>
                </a:solidFill>
                <a:round/>
                <a:headEnd/>
                <a:tailEnd/>
              </a:ln>
            </p:spPr>
            <p:txBody>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7232" name="Oval 12"/>
              <p:cNvSpPr>
                <a:spLocks noChangeArrowheads="1"/>
              </p:cNvSpPr>
              <p:nvPr/>
            </p:nvSpPr>
            <p:spPr bwMode="auto">
              <a:xfrm>
                <a:off x="2156" y="1815"/>
                <a:ext cx="836" cy="326"/>
              </a:xfrm>
              <a:prstGeom prst="ellipse">
                <a:avLst/>
              </a:prstGeom>
              <a:solidFill>
                <a:srgbClr val="FFFFD5"/>
              </a:solidFill>
              <a:ln w="25400">
                <a:solidFill>
                  <a:srgbClr val="CF0E30"/>
                </a:solidFill>
                <a:round/>
                <a:headEnd/>
                <a:tailEnd/>
              </a:ln>
            </p:spPr>
            <p:txBody>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grpSp>
        <p:grpSp>
          <p:nvGrpSpPr>
            <p:cNvPr id="7182" name="Group 13"/>
            <p:cNvGrpSpPr>
              <a:grpSpLocks/>
            </p:cNvGrpSpPr>
            <p:nvPr/>
          </p:nvGrpSpPr>
          <p:grpSpPr bwMode="auto">
            <a:xfrm>
              <a:off x="5562600" y="3581400"/>
              <a:ext cx="2895600" cy="2706688"/>
              <a:chOff x="3024" y="1680"/>
              <a:chExt cx="1824" cy="1705"/>
            </a:xfrm>
          </p:grpSpPr>
          <p:grpSp>
            <p:nvGrpSpPr>
              <p:cNvPr id="7212" name="Group 14"/>
              <p:cNvGrpSpPr>
                <a:grpSpLocks/>
              </p:cNvGrpSpPr>
              <p:nvPr/>
            </p:nvGrpSpPr>
            <p:grpSpPr bwMode="auto">
              <a:xfrm>
                <a:off x="3024" y="1776"/>
                <a:ext cx="1824" cy="1609"/>
                <a:chOff x="3024" y="1776"/>
                <a:chExt cx="1824" cy="1609"/>
              </a:xfrm>
            </p:grpSpPr>
            <p:sp>
              <p:nvSpPr>
                <p:cNvPr id="23595" name="Line 15"/>
                <p:cNvSpPr>
                  <a:spLocks noChangeShapeType="1"/>
                </p:cNvSpPr>
                <p:nvPr/>
              </p:nvSpPr>
              <p:spPr bwMode="auto">
                <a:xfrm>
                  <a:off x="3696" y="2351"/>
                  <a:ext cx="914" cy="527"/>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3596" name="Line 16"/>
                <p:cNvSpPr>
                  <a:spLocks noChangeShapeType="1"/>
                </p:cNvSpPr>
                <p:nvPr/>
              </p:nvSpPr>
              <p:spPr bwMode="auto">
                <a:xfrm>
                  <a:off x="3648" y="2351"/>
                  <a:ext cx="192" cy="527"/>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3597" name="Line 17"/>
                <p:cNvSpPr>
                  <a:spLocks noChangeShapeType="1"/>
                </p:cNvSpPr>
                <p:nvPr/>
              </p:nvSpPr>
              <p:spPr bwMode="auto">
                <a:xfrm flipH="1">
                  <a:off x="3120" y="2351"/>
                  <a:ext cx="432" cy="289"/>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3598" name="Line 18"/>
                <p:cNvSpPr>
                  <a:spLocks noChangeShapeType="1"/>
                </p:cNvSpPr>
                <p:nvPr/>
              </p:nvSpPr>
              <p:spPr bwMode="auto">
                <a:xfrm>
                  <a:off x="3598" y="1776"/>
                  <a:ext cx="0" cy="624"/>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7218" name="Picture 1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 y="2304"/>
                  <a:ext cx="45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219" name="Picture 20"/>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4" y="2544"/>
                  <a:ext cx="20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220" name="Group 21"/>
                <p:cNvGrpSpPr>
                  <a:grpSpLocks/>
                </p:cNvGrpSpPr>
                <p:nvPr/>
              </p:nvGrpSpPr>
              <p:grpSpPr bwMode="auto">
                <a:xfrm>
                  <a:off x="3552" y="2832"/>
                  <a:ext cx="1296" cy="553"/>
                  <a:chOff x="3504" y="2640"/>
                  <a:chExt cx="1296" cy="553"/>
                </a:xfrm>
              </p:grpSpPr>
              <p:sp>
                <p:nvSpPr>
                  <p:cNvPr id="23602" name="Line 22"/>
                  <p:cNvSpPr>
                    <a:spLocks noChangeShapeType="1"/>
                  </p:cNvSpPr>
                  <p:nvPr/>
                </p:nvSpPr>
                <p:spPr bwMode="auto">
                  <a:xfrm rot="-5400000">
                    <a:off x="3678" y="2901"/>
                    <a:ext cx="421"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3603" name="Line 23"/>
                  <p:cNvSpPr>
                    <a:spLocks noChangeShapeType="1"/>
                  </p:cNvSpPr>
                  <p:nvPr/>
                </p:nvSpPr>
                <p:spPr bwMode="auto">
                  <a:xfrm rot="-5400000">
                    <a:off x="3435" y="2947"/>
                    <a:ext cx="422"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3604" name="Line 24"/>
                  <p:cNvSpPr>
                    <a:spLocks noChangeShapeType="1"/>
                  </p:cNvSpPr>
                  <p:nvPr/>
                </p:nvSpPr>
                <p:spPr bwMode="auto">
                  <a:xfrm rot="-5400000">
                    <a:off x="4440" y="2952"/>
                    <a:ext cx="336"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3605" name="Line 25"/>
                  <p:cNvSpPr>
                    <a:spLocks noChangeShapeType="1"/>
                  </p:cNvSpPr>
                  <p:nvPr/>
                </p:nvSpPr>
                <p:spPr bwMode="auto">
                  <a:xfrm rot="-5400000">
                    <a:off x="4204" y="2947"/>
                    <a:ext cx="422"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7225" name="Picture 2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 y="2640"/>
                    <a:ext cx="45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226" name="Picture 2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640"/>
                    <a:ext cx="45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227" name="Picture 28"/>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4" y="2976"/>
                    <a:ext cx="24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228" name="Picture 29"/>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0" y="2976"/>
                    <a:ext cx="24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229" name="Picture 30"/>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72" y="2976"/>
                    <a:ext cx="24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230" name="Picture 31"/>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60" y="2976"/>
                    <a:ext cx="24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pic>
            <p:nvPicPr>
              <p:cNvPr id="7213" name="Picture 3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 y="1680"/>
                <a:ext cx="520"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7183" name="Group 33"/>
            <p:cNvGrpSpPr>
              <a:grpSpLocks/>
            </p:cNvGrpSpPr>
            <p:nvPr/>
          </p:nvGrpSpPr>
          <p:grpSpPr bwMode="auto">
            <a:xfrm>
              <a:off x="1219200" y="3581400"/>
              <a:ext cx="2895600" cy="2706688"/>
              <a:chOff x="672" y="1680"/>
              <a:chExt cx="1824" cy="1705"/>
            </a:xfrm>
          </p:grpSpPr>
          <p:grpSp>
            <p:nvGrpSpPr>
              <p:cNvPr id="7193" name="Group 34"/>
              <p:cNvGrpSpPr>
                <a:grpSpLocks/>
              </p:cNvGrpSpPr>
              <p:nvPr/>
            </p:nvGrpSpPr>
            <p:grpSpPr bwMode="auto">
              <a:xfrm>
                <a:off x="672" y="1776"/>
                <a:ext cx="1824" cy="1609"/>
                <a:chOff x="3024" y="1776"/>
                <a:chExt cx="1824" cy="1609"/>
              </a:xfrm>
            </p:grpSpPr>
            <p:sp>
              <p:nvSpPr>
                <p:cNvPr id="23576" name="Line 35"/>
                <p:cNvSpPr>
                  <a:spLocks noChangeShapeType="1"/>
                </p:cNvSpPr>
                <p:nvPr/>
              </p:nvSpPr>
              <p:spPr bwMode="auto">
                <a:xfrm>
                  <a:off x="3694" y="2351"/>
                  <a:ext cx="914" cy="527"/>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3577" name="Line 36"/>
                <p:cNvSpPr>
                  <a:spLocks noChangeShapeType="1"/>
                </p:cNvSpPr>
                <p:nvPr/>
              </p:nvSpPr>
              <p:spPr bwMode="auto">
                <a:xfrm>
                  <a:off x="3648" y="2351"/>
                  <a:ext cx="192" cy="527"/>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3578" name="Line 37"/>
                <p:cNvSpPr>
                  <a:spLocks noChangeShapeType="1"/>
                </p:cNvSpPr>
                <p:nvPr/>
              </p:nvSpPr>
              <p:spPr bwMode="auto">
                <a:xfrm flipH="1">
                  <a:off x="3120" y="2351"/>
                  <a:ext cx="432" cy="289"/>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3579" name="Line 38"/>
                <p:cNvSpPr>
                  <a:spLocks noChangeShapeType="1"/>
                </p:cNvSpPr>
                <p:nvPr/>
              </p:nvSpPr>
              <p:spPr bwMode="auto">
                <a:xfrm>
                  <a:off x="3598" y="1776"/>
                  <a:ext cx="0" cy="624"/>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7199" name="Picture 3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 y="2304"/>
                  <a:ext cx="45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200" name="Picture 40"/>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4" y="2544"/>
                  <a:ext cx="20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201" name="Group 41"/>
                <p:cNvGrpSpPr>
                  <a:grpSpLocks/>
                </p:cNvGrpSpPr>
                <p:nvPr/>
              </p:nvGrpSpPr>
              <p:grpSpPr bwMode="auto">
                <a:xfrm>
                  <a:off x="3552" y="2832"/>
                  <a:ext cx="1296" cy="553"/>
                  <a:chOff x="3504" y="2640"/>
                  <a:chExt cx="1296" cy="553"/>
                </a:xfrm>
              </p:grpSpPr>
              <p:sp>
                <p:nvSpPr>
                  <p:cNvPr id="23583" name="Line 42"/>
                  <p:cNvSpPr>
                    <a:spLocks noChangeShapeType="1"/>
                  </p:cNvSpPr>
                  <p:nvPr/>
                </p:nvSpPr>
                <p:spPr bwMode="auto">
                  <a:xfrm rot="-5400000">
                    <a:off x="3678" y="2901"/>
                    <a:ext cx="421"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3584" name="Line 43"/>
                  <p:cNvSpPr>
                    <a:spLocks noChangeShapeType="1"/>
                  </p:cNvSpPr>
                  <p:nvPr/>
                </p:nvSpPr>
                <p:spPr bwMode="auto">
                  <a:xfrm rot="-5400000">
                    <a:off x="3435" y="2947"/>
                    <a:ext cx="422"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3585" name="Line 44"/>
                  <p:cNvSpPr>
                    <a:spLocks noChangeShapeType="1"/>
                  </p:cNvSpPr>
                  <p:nvPr/>
                </p:nvSpPr>
                <p:spPr bwMode="auto">
                  <a:xfrm rot="-5400000">
                    <a:off x="4440" y="2952"/>
                    <a:ext cx="336"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3586" name="Line 45"/>
                  <p:cNvSpPr>
                    <a:spLocks noChangeShapeType="1"/>
                  </p:cNvSpPr>
                  <p:nvPr/>
                </p:nvSpPr>
                <p:spPr bwMode="auto">
                  <a:xfrm rot="-5400000">
                    <a:off x="4204" y="2947"/>
                    <a:ext cx="422"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7206" name="Picture 4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 y="2640"/>
                    <a:ext cx="45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207" name="Picture 4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640"/>
                    <a:ext cx="45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208" name="Picture 48"/>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4" y="2976"/>
                    <a:ext cx="24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209" name="Picture 49"/>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0" y="2976"/>
                    <a:ext cx="24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210" name="Picture 50"/>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72" y="2976"/>
                    <a:ext cx="24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211" name="Picture 51"/>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60" y="2976"/>
                    <a:ext cx="24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pic>
            <p:nvPicPr>
              <p:cNvPr id="7194" name="Picture 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1680"/>
                <a:ext cx="520"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7184" name="Text Box 53"/>
            <p:cNvSpPr txBox="1">
              <a:spLocks noChangeArrowheads="1"/>
            </p:cNvSpPr>
            <p:nvPr/>
          </p:nvSpPr>
          <p:spPr bwMode="auto">
            <a:xfrm>
              <a:off x="3255481" y="1471613"/>
              <a:ext cx="2131389" cy="74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800" b="1"/>
                <a:t>Enterprise WAN</a:t>
              </a:r>
            </a:p>
            <a:p>
              <a:pPr algn="ctr" eaLnBrk="1" hangingPunct="1"/>
              <a:r>
                <a:rPr lang="en-US" altLang="ja-JP" sz="1800" b="1"/>
                <a:t>Backbone</a:t>
              </a:r>
              <a:endParaRPr lang="en-US" altLang="ja-JP" b="1"/>
            </a:p>
          </p:txBody>
        </p:sp>
        <p:sp>
          <p:nvSpPr>
            <p:cNvPr id="7185" name="Text Box 54"/>
            <p:cNvSpPr txBox="1">
              <a:spLocks noChangeArrowheads="1"/>
            </p:cNvSpPr>
            <p:nvPr/>
          </p:nvSpPr>
          <p:spPr bwMode="auto">
            <a:xfrm>
              <a:off x="1905000" y="1981200"/>
              <a:ext cx="1380326" cy="42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a:t>Campus A</a:t>
              </a:r>
              <a:endParaRPr lang="en-US" altLang="ja-JP"/>
            </a:p>
          </p:txBody>
        </p:sp>
        <p:sp>
          <p:nvSpPr>
            <p:cNvPr id="7186" name="Text Box 55"/>
            <p:cNvSpPr txBox="1">
              <a:spLocks noChangeArrowheads="1"/>
            </p:cNvSpPr>
            <p:nvPr/>
          </p:nvSpPr>
          <p:spPr bwMode="auto">
            <a:xfrm>
              <a:off x="5486400" y="1981200"/>
              <a:ext cx="1394426" cy="42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a:t>Campus B</a:t>
              </a:r>
              <a:endParaRPr lang="en-US" altLang="ja-JP"/>
            </a:p>
          </p:txBody>
        </p:sp>
        <p:sp>
          <p:nvSpPr>
            <p:cNvPr id="7187" name="Text Box 56"/>
            <p:cNvSpPr txBox="1">
              <a:spLocks noChangeArrowheads="1"/>
            </p:cNvSpPr>
            <p:nvPr/>
          </p:nvSpPr>
          <p:spPr bwMode="auto">
            <a:xfrm>
              <a:off x="4724400" y="2667000"/>
              <a:ext cx="1408597" cy="42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a:t>Campus C</a:t>
              </a:r>
              <a:endParaRPr lang="en-US" altLang="ja-JP"/>
            </a:p>
          </p:txBody>
        </p:sp>
        <p:sp>
          <p:nvSpPr>
            <p:cNvPr id="7188" name="Text Box 57"/>
            <p:cNvSpPr txBox="1">
              <a:spLocks noChangeArrowheads="1"/>
            </p:cNvSpPr>
            <p:nvPr/>
          </p:nvSpPr>
          <p:spPr bwMode="auto">
            <a:xfrm>
              <a:off x="457200" y="5791200"/>
              <a:ext cx="1592819" cy="42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a:t>Building C-1</a:t>
              </a:r>
              <a:endParaRPr lang="en-US" altLang="ja-JP"/>
            </a:p>
          </p:txBody>
        </p:sp>
        <p:sp>
          <p:nvSpPr>
            <p:cNvPr id="7189" name="Text Box 58"/>
            <p:cNvSpPr txBox="1">
              <a:spLocks noChangeArrowheads="1"/>
            </p:cNvSpPr>
            <p:nvPr/>
          </p:nvSpPr>
          <p:spPr bwMode="auto">
            <a:xfrm>
              <a:off x="4953000" y="5791200"/>
              <a:ext cx="1592819" cy="42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a:t>Building C-2</a:t>
              </a:r>
              <a:endParaRPr lang="en-US" altLang="ja-JP"/>
            </a:p>
          </p:txBody>
        </p:sp>
        <p:sp>
          <p:nvSpPr>
            <p:cNvPr id="7190" name="Text Box 59"/>
            <p:cNvSpPr txBox="1">
              <a:spLocks noChangeArrowheads="1"/>
            </p:cNvSpPr>
            <p:nvPr/>
          </p:nvSpPr>
          <p:spPr bwMode="auto">
            <a:xfrm>
              <a:off x="3125744" y="3523016"/>
              <a:ext cx="2467878" cy="38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600" b="1"/>
                <a:t>Campus C Backbone</a:t>
              </a:r>
              <a:endParaRPr lang="en-US" altLang="ja-JP" sz="1100" b="1"/>
            </a:p>
          </p:txBody>
        </p:sp>
        <p:sp>
          <p:nvSpPr>
            <p:cNvPr id="7191" name="Text Box 60"/>
            <p:cNvSpPr txBox="1">
              <a:spLocks noChangeArrowheads="1"/>
            </p:cNvSpPr>
            <p:nvPr/>
          </p:nvSpPr>
          <p:spPr bwMode="auto">
            <a:xfrm>
              <a:off x="6858000" y="1600201"/>
              <a:ext cx="1089749" cy="31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b="1"/>
                <a:t>Core Layer</a:t>
              </a:r>
              <a:endParaRPr lang="en-US" altLang="ja-JP"/>
            </a:p>
          </p:txBody>
        </p:sp>
        <p:sp>
          <p:nvSpPr>
            <p:cNvPr id="7192" name="Text Box 62"/>
            <p:cNvSpPr txBox="1">
              <a:spLocks noChangeArrowheads="1"/>
            </p:cNvSpPr>
            <p:nvPr/>
          </p:nvSpPr>
          <p:spPr bwMode="auto">
            <a:xfrm>
              <a:off x="3352800" y="4495799"/>
              <a:ext cx="1295229" cy="31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b="1"/>
                <a:t>Access Layer</a:t>
              </a:r>
              <a:endParaRPr lang="en-US" altLang="ja-JP"/>
            </a:p>
          </p:txBody>
        </p:sp>
      </p:grpSp>
    </p:spTree>
    <p:extLst>
      <p:ext uri="{BB962C8B-B14F-4D97-AF65-F5344CB8AC3E}">
        <p14:creationId xmlns:p14="http://schemas.microsoft.com/office/powerpoint/2010/main" val="4031136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7" name="Picture 8196" descr="Top view of cubes connected with black lines">
            <a:extLst>
              <a:ext uri="{FF2B5EF4-FFF2-40B4-BE49-F238E27FC236}">
                <a16:creationId xmlns:a16="http://schemas.microsoft.com/office/drawing/2014/main" id="{1B1A40E1-C33B-247C-2F30-6B4B8DEE2FC3}"/>
              </a:ext>
            </a:extLst>
          </p:cNvPr>
          <p:cNvPicPr>
            <a:picLocks noChangeAspect="1"/>
          </p:cNvPicPr>
          <p:nvPr/>
        </p:nvPicPr>
        <p:blipFill rotWithShape="1">
          <a:blip r:embed="rId3"/>
          <a:srcRect t="4950" b="486"/>
          <a:stretch/>
        </p:blipFill>
        <p:spPr>
          <a:xfrm>
            <a:off x="2522356" y="10"/>
            <a:ext cx="9669642" cy="6857990"/>
          </a:xfrm>
          <a:prstGeom prst="rect">
            <a:avLst/>
          </a:prstGeom>
        </p:spPr>
      </p:pic>
      <p:sp>
        <p:nvSpPr>
          <p:cNvPr id="8203" name="Rectangle 820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Rectangle 2"/>
          <p:cNvSpPr>
            <a:spLocks noGrp="1" noChangeArrowheads="1"/>
          </p:cNvSpPr>
          <p:nvPr>
            <p:ph type="title"/>
          </p:nvPr>
        </p:nvSpPr>
        <p:spPr>
          <a:xfrm>
            <a:off x="838200" y="365125"/>
            <a:ext cx="3822189" cy="1899912"/>
          </a:xfrm>
        </p:spPr>
        <p:txBody>
          <a:bodyPr>
            <a:normAutofit/>
          </a:bodyPr>
          <a:lstStyle/>
          <a:p>
            <a:r>
              <a:rPr lang="en-US" altLang="ja-JP" sz="4000">
                <a:ea typeface="ＭＳ Ｐゴシック" pitchFamily="50" charset="-128"/>
              </a:rPr>
              <a:t>Cisco</a:t>
            </a:r>
            <a:r>
              <a:rPr lang="en-US" altLang="en-US" sz="4000">
                <a:ea typeface="ＭＳ Ｐゴシック" pitchFamily="50" charset="-128"/>
              </a:rPr>
              <a:t>’</a:t>
            </a:r>
            <a:r>
              <a:rPr lang="en-US" altLang="ja-JP" sz="4000">
                <a:ea typeface="ＭＳ Ｐゴシック" pitchFamily="50" charset="-128"/>
              </a:rPr>
              <a:t>s Hierarchical Design Model</a:t>
            </a:r>
          </a:p>
        </p:txBody>
      </p:sp>
      <p:sp>
        <p:nvSpPr>
          <p:cNvPr id="8195" name="Text Box 3"/>
          <p:cNvSpPr>
            <a:spLocks noGrp="1" noChangeArrowheads="1"/>
          </p:cNvSpPr>
          <p:nvPr>
            <p:ph type="body" idx="1"/>
          </p:nvPr>
        </p:nvSpPr>
        <p:spPr>
          <a:xfrm>
            <a:off x="838200" y="2434201"/>
            <a:ext cx="3822189" cy="3742762"/>
          </a:xfrm>
        </p:spPr>
        <p:txBody>
          <a:bodyPr>
            <a:normAutofit/>
          </a:bodyPr>
          <a:lstStyle/>
          <a:p>
            <a:pPr>
              <a:spcBef>
                <a:spcPct val="50000"/>
              </a:spcBef>
            </a:pPr>
            <a:r>
              <a:rPr lang="en-US" altLang="ja-JP" sz="2000">
                <a:ea typeface="ＭＳ Ｐゴシック" pitchFamily="50" charset="-128"/>
              </a:rPr>
              <a:t>A core layer of high-end routers and switches that are optimized for availability and speed</a:t>
            </a:r>
          </a:p>
          <a:p>
            <a:pPr>
              <a:spcBef>
                <a:spcPct val="50000"/>
              </a:spcBef>
            </a:pPr>
            <a:r>
              <a:rPr lang="en-US" altLang="ja-JP" sz="2000">
                <a:ea typeface="ＭＳ Ｐゴシック" pitchFamily="50" charset="-128"/>
              </a:rPr>
              <a:t>A distribution layer of routers and switches that implement policies and segment traffic</a:t>
            </a:r>
          </a:p>
          <a:p>
            <a:pPr>
              <a:spcBef>
                <a:spcPct val="50000"/>
              </a:spcBef>
            </a:pPr>
            <a:r>
              <a:rPr lang="en-US" altLang="ja-JP" sz="2000">
                <a:ea typeface="ＭＳ Ｐゴシック" pitchFamily="50" charset="-128"/>
              </a:rPr>
              <a:t>An access layer that connects users via hubs, switches, and other devices</a:t>
            </a:r>
          </a:p>
        </p:txBody>
      </p:sp>
    </p:spTree>
    <p:extLst>
      <p:ext uri="{BB962C8B-B14F-4D97-AF65-F5344CB8AC3E}">
        <p14:creationId xmlns:p14="http://schemas.microsoft.com/office/powerpoint/2010/main" val="990382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336800" y="203535"/>
            <a:ext cx="8229600" cy="1143000"/>
          </a:xfrm>
        </p:spPr>
        <p:txBody>
          <a:bodyPr/>
          <a:lstStyle/>
          <a:p>
            <a:r>
              <a:rPr lang="en-US" altLang="ja-JP" dirty="0">
                <a:ea typeface="ＭＳ Ｐゴシック" pitchFamily="50" charset="-128"/>
              </a:rPr>
              <a:t>Flat Versus Hierarchy</a:t>
            </a:r>
          </a:p>
        </p:txBody>
      </p:sp>
      <p:sp>
        <p:nvSpPr>
          <p:cNvPr id="9219" name="Text Box 3"/>
          <p:cNvSpPr txBox="1">
            <a:spLocks noChangeArrowheads="1"/>
          </p:cNvSpPr>
          <p:nvPr/>
        </p:nvSpPr>
        <p:spPr bwMode="auto">
          <a:xfrm>
            <a:off x="2923506" y="5628069"/>
            <a:ext cx="2309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b="1"/>
              <a:t>Flat Loop Topology</a:t>
            </a:r>
            <a:endParaRPr lang="en-US" altLang="ja-JP"/>
          </a:p>
        </p:txBody>
      </p:sp>
      <p:grpSp>
        <p:nvGrpSpPr>
          <p:cNvPr id="9220" name="Group 4"/>
          <p:cNvGrpSpPr>
            <a:grpSpLocks/>
          </p:cNvGrpSpPr>
          <p:nvPr/>
        </p:nvGrpSpPr>
        <p:grpSpPr bwMode="auto">
          <a:xfrm>
            <a:off x="2237707" y="2207007"/>
            <a:ext cx="3205163" cy="3101975"/>
            <a:chOff x="336" y="672"/>
            <a:chExt cx="2019" cy="1954"/>
          </a:xfrm>
        </p:grpSpPr>
        <p:sp>
          <p:nvSpPr>
            <p:cNvPr id="27674" name="Line 5"/>
            <p:cNvSpPr>
              <a:spLocks noChangeShapeType="1"/>
            </p:cNvSpPr>
            <p:nvPr/>
          </p:nvSpPr>
          <p:spPr bwMode="auto">
            <a:xfrm>
              <a:off x="672" y="2064"/>
              <a:ext cx="1317"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7675" name="Line 6"/>
            <p:cNvSpPr>
              <a:spLocks noChangeShapeType="1"/>
            </p:cNvSpPr>
            <p:nvPr/>
          </p:nvSpPr>
          <p:spPr bwMode="auto">
            <a:xfrm>
              <a:off x="643" y="1155"/>
              <a:ext cx="1317"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7676" name="Line 7"/>
            <p:cNvSpPr>
              <a:spLocks noChangeShapeType="1"/>
            </p:cNvSpPr>
            <p:nvPr/>
          </p:nvSpPr>
          <p:spPr bwMode="auto">
            <a:xfrm>
              <a:off x="731" y="1243"/>
              <a:ext cx="0" cy="878"/>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7677" name="Line 8"/>
            <p:cNvSpPr>
              <a:spLocks noChangeShapeType="1"/>
            </p:cNvSpPr>
            <p:nvPr/>
          </p:nvSpPr>
          <p:spPr bwMode="auto">
            <a:xfrm>
              <a:off x="1916" y="1155"/>
              <a:ext cx="0" cy="878"/>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9248"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 y="1023"/>
              <a:ext cx="475"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49"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 y="1023"/>
              <a:ext cx="475"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50"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 y="1945"/>
              <a:ext cx="475"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51"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 y="1945"/>
              <a:ext cx="475"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52" name="Text Box 13"/>
            <p:cNvSpPr txBox="1">
              <a:spLocks noChangeArrowheads="1"/>
            </p:cNvSpPr>
            <p:nvPr/>
          </p:nvSpPr>
          <p:spPr bwMode="auto">
            <a:xfrm>
              <a:off x="336" y="672"/>
              <a:ext cx="87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400" dirty="0"/>
                <a:t>Headquarters in Milan</a:t>
              </a:r>
              <a:endParaRPr lang="en-US" altLang="ja-JP" dirty="0"/>
            </a:p>
          </p:txBody>
        </p:sp>
        <p:sp>
          <p:nvSpPr>
            <p:cNvPr id="9253" name="Text Box 14"/>
            <p:cNvSpPr txBox="1">
              <a:spLocks noChangeArrowheads="1"/>
            </p:cNvSpPr>
            <p:nvPr/>
          </p:nvSpPr>
          <p:spPr bwMode="auto">
            <a:xfrm>
              <a:off x="1565" y="672"/>
              <a:ext cx="79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400" dirty="0"/>
                <a:t>Como Branch Office</a:t>
              </a:r>
              <a:endParaRPr lang="en-US" altLang="ja-JP" dirty="0"/>
            </a:p>
          </p:txBody>
        </p:sp>
        <p:sp>
          <p:nvSpPr>
            <p:cNvPr id="9254" name="Text Box 15"/>
            <p:cNvSpPr txBox="1">
              <a:spLocks noChangeArrowheads="1"/>
            </p:cNvSpPr>
            <p:nvPr/>
          </p:nvSpPr>
          <p:spPr bwMode="auto">
            <a:xfrm>
              <a:off x="1565" y="2296"/>
              <a:ext cx="74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400" dirty="0"/>
                <a:t>Cremona</a:t>
              </a:r>
            </a:p>
            <a:p>
              <a:pPr algn="ctr" eaLnBrk="1" hangingPunct="1"/>
              <a:r>
                <a:rPr lang="en-US" altLang="ja-JP" sz="1400" dirty="0"/>
                <a:t>Office</a:t>
              </a:r>
              <a:endParaRPr lang="en-US" altLang="ja-JP" dirty="0"/>
            </a:p>
          </p:txBody>
        </p:sp>
        <p:sp>
          <p:nvSpPr>
            <p:cNvPr id="9255" name="Text Box 16"/>
            <p:cNvSpPr txBox="1">
              <a:spLocks noChangeArrowheads="1"/>
            </p:cNvSpPr>
            <p:nvPr/>
          </p:nvSpPr>
          <p:spPr bwMode="auto">
            <a:xfrm>
              <a:off x="336" y="2296"/>
              <a:ext cx="92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400" dirty="0"/>
                <a:t>Pavia Branch Office</a:t>
              </a:r>
              <a:endParaRPr lang="en-US" altLang="ja-JP" dirty="0"/>
            </a:p>
          </p:txBody>
        </p:sp>
      </p:grpSp>
      <p:grpSp>
        <p:nvGrpSpPr>
          <p:cNvPr id="9224" name="Group 18"/>
          <p:cNvGrpSpPr>
            <a:grpSpLocks/>
          </p:cNvGrpSpPr>
          <p:nvPr/>
        </p:nvGrpSpPr>
        <p:grpSpPr bwMode="auto">
          <a:xfrm>
            <a:off x="5895307" y="1360869"/>
            <a:ext cx="3624804" cy="3870597"/>
            <a:chOff x="2352" y="624"/>
            <a:chExt cx="2497" cy="2665"/>
          </a:xfrm>
        </p:grpSpPr>
        <p:sp>
          <p:nvSpPr>
            <p:cNvPr id="27656" name="Line 19"/>
            <p:cNvSpPr>
              <a:spLocks noChangeShapeType="1"/>
            </p:cNvSpPr>
            <p:nvPr/>
          </p:nvSpPr>
          <p:spPr bwMode="auto">
            <a:xfrm flipV="1">
              <a:off x="2784" y="1296"/>
              <a:ext cx="674" cy="139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9227" name="Text Box 20"/>
            <p:cNvSpPr txBox="1">
              <a:spLocks noChangeArrowheads="1"/>
            </p:cNvSpPr>
            <p:nvPr/>
          </p:nvSpPr>
          <p:spPr bwMode="auto">
            <a:xfrm>
              <a:off x="3552" y="624"/>
              <a:ext cx="9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400" dirty="0"/>
                <a:t>Headquarters in Milan</a:t>
              </a:r>
              <a:endParaRPr lang="en-US" altLang="ja-JP" dirty="0"/>
            </a:p>
          </p:txBody>
        </p:sp>
        <p:sp>
          <p:nvSpPr>
            <p:cNvPr id="27658" name="Line 21"/>
            <p:cNvSpPr>
              <a:spLocks noChangeShapeType="1"/>
            </p:cNvSpPr>
            <p:nvPr/>
          </p:nvSpPr>
          <p:spPr bwMode="auto">
            <a:xfrm flipV="1">
              <a:off x="2832" y="1248"/>
              <a:ext cx="1488" cy="1488"/>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7659" name="Line 22"/>
            <p:cNvSpPr>
              <a:spLocks noChangeShapeType="1"/>
            </p:cNvSpPr>
            <p:nvPr/>
          </p:nvSpPr>
          <p:spPr bwMode="auto">
            <a:xfrm flipV="1">
              <a:off x="3552" y="1296"/>
              <a:ext cx="0" cy="144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7660" name="Line 23"/>
            <p:cNvSpPr>
              <a:spLocks noChangeShapeType="1"/>
            </p:cNvSpPr>
            <p:nvPr/>
          </p:nvSpPr>
          <p:spPr bwMode="auto">
            <a:xfrm flipV="1">
              <a:off x="3648" y="1296"/>
              <a:ext cx="769" cy="139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7661" name="Line 24"/>
            <p:cNvSpPr>
              <a:spLocks noChangeShapeType="1"/>
            </p:cNvSpPr>
            <p:nvPr/>
          </p:nvSpPr>
          <p:spPr bwMode="auto">
            <a:xfrm flipV="1">
              <a:off x="4464" y="1344"/>
              <a:ext cx="0" cy="144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27662" name="Line 25"/>
            <p:cNvSpPr>
              <a:spLocks noChangeShapeType="1"/>
            </p:cNvSpPr>
            <p:nvPr/>
          </p:nvSpPr>
          <p:spPr bwMode="auto">
            <a:xfrm flipH="1" flipV="1">
              <a:off x="3600" y="1296"/>
              <a:ext cx="817" cy="144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9235" name="Picture 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 y="2592"/>
              <a:ext cx="520"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36" name="Picture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 y="2592"/>
              <a:ext cx="520"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37" name="Picture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 y="2592"/>
              <a:ext cx="520"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39" name="Picture 3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 y="1104"/>
              <a:ext cx="520"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40" name="Picture 3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 y="1104"/>
              <a:ext cx="520"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41" name="Text Box 34"/>
            <p:cNvSpPr txBox="1">
              <a:spLocks noChangeArrowheads="1"/>
            </p:cNvSpPr>
            <p:nvPr/>
          </p:nvSpPr>
          <p:spPr bwMode="auto">
            <a:xfrm>
              <a:off x="4080" y="2929"/>
              <a:ext cx="769"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400" dirty="0"/>
                <a:t>Cremona</a:t>
              </a:r>
            </a:p>
            <a:p>
              <a:pPr algn="ctr" eaLnBrk="1" hangingPunct="1"/>
              <a:r>
                <a:rPr lang="en-US" altLang="ja-JP" sz="1400" dirty="0"/>
                <a:t>Office</a:t>
              </a:r>
              <a:endParaRPr lang="en-US" altLang="ja-JP" dirty="0"/>
            </a:p>
          </p:txBody>
        </p:sp>
        <p:sp>
          <p:nvSpPr>
            <p:cNvPr id="9242" name="Text Box 35"/>
            <p:cNvSpPr txBox="1">
              <a:spLocks noChangeArrowheads="1"/>
            </p:cNvSpPr>
            <p:nvPr/>
          </p:nvSpPr>
          <p:spPr bwMode="auto">
            <a:xfrm>
              <a:off x="3120" y="2929"/>
              <a:ext cx="1008"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400" dirty="0"/>
                <a:t>Pavia </a:t>
              </a:r>
            </a:p>
            <a:p>
              <a:pPr algn="ctr" eaLnBrk="1" hangingPunct="1"/>
              <a:r>
                <a:rPr lang="en-US" altLang="ja-JP" sz="1400" dirty="0"/>
                <a:t>Office</a:t>
              </a:r>
              <a:endParaRPr lang="en-US" altLang="ja-JP" dirty="0"/>
            </a:p>
          </p:txBody>
        </p:sp>
        <p:sp>
          <p:nvSpPr>
            <p:cNvPr id="9243" name="Text Box 36"/>
            <p:cNvSpPr txBox="1">
              <a:spLocks noChangeArrowheads="1"/>
            </p:cNvSpPr>
            <p:nvPr/>
          </p:nvSpPr>
          <p:spPr bwMode="auto">
            <a:xfrm>
              <a:off x="2352" y="2929"/>
              <a:ext cx="816"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400" dirty="0"/>
                <a:t>Como</a:t>
              </a:r>
            </a:p>
            <a:p>
              <a:pPr algn="ctr" eaLnBrk="1" hangingPunct="1"/>
              <a:r>
                <a:rPr lang="en-US" altLang="ja-JP" sz="1400" dirty="0"/>
                <a:t>Office</a:t>
              </a:r>
            </a:p>
          </p:txBody>
        </p:sp>
      </p:grpSp>
      <p:sp>
        <p:nvSpPr>
          <p:cNvPr id="9222" name="Text Box 38"/>
          <p:cNvSpPr txBox="1">
            <a:spLocks noChangeArrowheads="1"/>
          </p:cNvSpPr>
          <p:nvPr/>
        </p:nvSpPr>
        <p:spPr bwMode="auto">
          <a:xfrm>
            <a:off x="6623970" y="5628069"/>
            <a:ext cx="39249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b="1" dirty="0"/>
              <a:t>Hierarchical Redundant Topology</a:t>
            </a:r>
            <a:endParaRPr lang="en-US" altLang="ja-JP" dirty="0"/>
          </a:p>
        </p:txBody>
      </p:sp>
    </p:spTree>
    <p:extLst>
      <p:ext uri="{BB962C8B-B14F-4D97-AF65-F5344CB8AC3E}">
        <p14:creationId xmlns:p14="http://schemas.microsoft.com/office/powerpoint/2010/main" val="2787147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59676" y="386700"/>
            <a:ext cx="5137285" cy="1143000"/>
          </a:xfrm>
        </p:spPr>
        <p:txBody>
          <a:bodyPr>
            <a:normAutofit fontScale="90000"/>
          </a:bodyPr>
          <a:lstStyle/>
          <a:p>
            <a:r>
              <a:rPr lang="en-US" altLang="ja-JP" dirty="0">
                <a:solidFill>
                  <a:schemeClr val="tx1"/>
                </a:solidFill>
                <a:ea typeface="ＭＳ Ｐゴシック" pitchFamily="50" charset="-128"/>
              </a:rPr>
              <a:t>A Partial-Mesh Hierarchical Design</a:t>
            </a:r>
          </a:p>
        </p:txBody>
      </p:sp>
      <p:grpSp>
        <p:nvGrpSpPr>
          <p:cNvPr id="11267" name="Group 34"/>
          <p:cNvGrpSpPr>
            <a:grpSpLocks/>
          </p:cNvGrpSpPr>
          <p:nvPr/>
        </p:nvGrpSpPr>
        <p:grpSpPr bwMode="auto">
          <a:xfrm>
            <a:off x="2971800" y="1828800"/>
            <a:ext cx="5867400" cy="4489976"/>
            <a:chOff x="1447800" y="1371600"/>
            <a:chExt cx="6248400" cy="4951308"/>
          </a:xfrm>
        </p:grpSpPr>
        <p:sp>
          <p:nvSpPr>
            <p:cNvPr id="31746" name="Line 4"/>
            <p:cNvSpPr>
              <a:spLocks noChangeShapeType="1"/>
            </p:cNvSpPr>
            <p:nvPr/>
          </p:nvSpPr>
          <p:spPr bwMode="auto">
            <a:xfrm flipH="1" flipV="1">
              <a:off x="5053817" y="2078847"/>
              <a:ext cx="1420091" cy="1554543"/>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1747" name="Line 5"/>
            <p:cNvSpPr>
              <a:spLocks noChangeShapeType="1"/>
            </p:cNvSpPr>
            <p:nvPr/>
          </p:nvSpPr>
          <p:spPr bwMode="auto">
            <a:xfrm flipH="1" flipV="1">
              <a:off x="4218668" y="2145370"/>
              <a:ext cx="2128445" cy="1488019"/>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1748" name="Line 6"/>
            <p:cNvSpPr>
              <a:spLocks noChangeShapeType="1"/>
            </p:cNvSpPr>
            <p:nvPr/>
          </p:nvSpPr>
          <p:spPr bwMode="auto">
            <a:xfrm flipV="1">
              <a:off x="4588906" y="2145370"/>
              <a:ext cx="402359" cy="1488019"/>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1749" name="Line 7"/>
            <p:cNvSpPr>
              <a:spLocks noChangeShapeType="1"/>
            </p:cNvSpPr>
            <p:nvPr/>
          </p:nvSpPr>
          <p:spPr bwMode="auto">
            <a:xfrm flipV="1">
              <a:off x="2703905" y="2096353"/>
              <a:ext cx="2199450" cy="1600058"/>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1750" name="Line 8"/>
            <p:cNvSpPr>
              <a:spLocks noChangeShapeType="1"/>
            </p:cNvSpPr>
            <p:nvPr/>
          </p:nvSpPr>
          <p:spPr bwMode="auto">
            <a:xfrm flipV="1">
              <a:off x="2516249" y="2078847"/>
              <a:ext cx="1508001" cy="1554543"/>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1751" name="Line 9"/>
            <p:cNvSpPr>
              <a:spLocks noChangeShapeType="1"/>
            </p:cNvSpPr>
            <p:nvPr/>
          </p:nvSpPr>
          <p:spPr bwMode="auto">
            <a:xfrm flipH="1" flipV="1">
              <a:off x="4149354" y="2096353"/>
              <a:ext cx="377001" cy="1447756"/>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1752" name="Line 10"/>
            <p:cNvSpPr>
              <a:spLocks noChangeShapeType="1"/>
            </p:cNvSpPr>
            <p:nvPr/>
          </p:nvSpPr>
          <p:spPr bwMode="auto">
            <a:xfrm flipH="1" flipV="1">
              <a:off x="4149354" y="1371600"/>
              <a:ext cx="1691" cy="542689"/>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1753" name="Line 11"/>
            <p:cNvSpPr>
              <a:spLocks noChangeShapeType="1"/>
            </p:cNvSpPr>
            <p:nvPr/>
          </p:nvSpPr>
          <p:spPr bwMode="auto">
            <a:xfrm flipV="1">
              <a:off x="3708112" y="1371600"/>
              <a:ext cx="1697347" cy="1751"/>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1754" name="Line 12"/>
            <p:cNvSpPr>
              <a:spLocks noChangeShapeType="1"/>
            </p:cNvSpPr>
            <p:nvPr/>
          </p:nvSpPr>
          <p:spPr bwMode="auto">
            <a:xfrm flipV="1">
              <a:off x="1698006" y="3696411"/>
              <a:ext cx="882485" cy="1654328"/>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1755" name="Line 13"/>
            <p:cNvSpPr>
              <a:spLocks noChangeShapeType="1"/>
            </p:cNvSpPr>
            <p:nvPr/>
          </p:nvSpPr>
          <p:spPr bwMode="auto">
            <a:xfrm flipH="1" flipV="1">
              <a:off x="6599011" y="3696411"/>
              <a:ext cx="879104" cy="1656078"/>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1756" name="Line 14"/>
            <p:cNvSpPr>
              <a:spLocks noChangeShapeType="1"/>
            </p:cNvSpPr>
            <p:nvPr/>
          </p:nvSpPr>
          <p:spPr bwMode="auto">
            <a:xfrm flipH="1" flipV="1">
              <a:off x="4776561" y="3771688"/>
              <a:ext cx="2576451" cy="1731354"/>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1757" name="Line 15"/>
            <p:cNvSpPr>
              <a:spLocks noChangeShapeType="1"/>
            </p:cNvSpPr>
            <p:nvPr/>
          </p:nvSpPr>
          <p:spPr bwMode="auto">
            <a:xfrm flipV="1">
              <a:off x="6095217" y="3771688"/>
              <a:ext cx="378691" cy="1656078"/>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1758" name="Line 16"/>
            <p:cNvSpPr>
              <a:spLocks noChangeShapeType="1"/>
            </p:cNvSpPr>
            <p:nvPr/>
          </p:nvSpPr>
          <p:spPr bwMode="auto">
            <a:xfrm flipH="1" flipV="1">
              <a:off x="4732606" y="3818954"/>
              <a:ext cx="1237508" cy="1759365"/>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1759" name="Line 17"/>
            <p:cNvSpPr>
              <a:spLocks noChangeShapeType="1"/>
            </p:cNvSpPr>
            <p:nvPr/>
          </p:nvSpPr>
          <p:spPr bwMode="auto">
            <a:xfrm flipV="1">
              <a:off x="1824801" y="3759433"/>
              <a:ext cx="2576451" cy="1729604"/>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1760" name="Line 18"/>
            <p:cNvSpPr>
              <a:spLocks noChangeShapeType="1"/>
            </p:cNvSpPr>
            <p:nvPr/>
          </p:nvSpPr>
          <p:spPr bwMode="auto">
            <a:xfrm flipH="1" flipV="1">
              <a:off x="2703905" y="3759433"/>
              <a:ext cx="377000" cy="1656078"/>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1761" name="Line 19"/>
            <p:cNvSpPr>
              <a:spLocks noChangeShapeType="1"/>
            </p:cNvSpPr>
            <p:nvPr/>
          </p:nvSpPr>
          <p:spPr bwMode="auto">
            <a:xfrm flipV="1">
              <a:off x="3206008" y="3691160"/>
              <a:ext cx="1333872" cy="1873154"/>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1762" name="Line 20"/>
            <p:cNvSpPr>
              <a:spLocks noChangeShapeType="1"/>
            </p:cNvSpPr>
            <p:nvPr/>
          </p:nvSpPr>
          <p:spPr bwMode="auto">
            <a:xfrm flipH="1" flipV="1">
              <a:off x="2703905" y="3696411"/>
              <a:ext cx="1759898" cy="1719100"/>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1763" name="Line 21"/>
            <p:cNvSpPr>
              <a:spLocks noChangeShapeType="1"/>
            </p:cNvSpPr>
            <p:nvPr/>
          </p:nvSpPr>
          <p:spPr bwMode="auto">
            <a:xfrm flipV="1">
              <a:off x="4588906" y="3832959"/>
              <a:ext cx="1758208" cy="1731355"/>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11290" name="Picture 2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5264150"/>
              <a:ext cx="71913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291" name="Picture 2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0513" y="5264150"/>
              <a:ext cx="719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292"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638" y="5264150"/>
              <a:ext cx="7207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293" name="Picture 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4350" y="5264150"/>
              <a:ext cx="71913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294" name="Picture 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7063" y="5264150"/>
              <a:ext cx="719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295" name="Text Box 28"/>
            <p:cNvSpPr txBox="1">
              <a:spLocks noChangeArrowheads="1"/>
            </p:cNvSpPr>
            <p:nvPr/>
          </p:nvSpPr>
          <p:spPr bwMode="auto">
            <a:xfrm>
              <a:off x="3251200" y="5881688"/>
              <a:ext cx="4155409" cy="44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2000" b="1"/>
                <a:t>Branch Offices (Access Layer)</a:t>
              </a:r>
              <a:endParaRPr lang="en-US" altLang="ja-JP"/>
            </a:p>
          </p:txBody>
        </p:sp>
        <p:pic>
          <p:nvPicPr>
            <p:cNvPr id="11296"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7138" y="1757363"/>
              <a:ext cx="7191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297"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433763"/>
              <a:ext cx="7191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298" name="Picture 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1488" y="3433763"/>
              <a:ext cx="7207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299"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475" y="3433763"/>
              <a:ext cx="7191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775" name="Line 33"/>
            <p:cNvSpPr>
              <a:spLocks noChangeShapeType="1"/>
            </p:cNvSpPr>
            <p:nvPr/>
          </p:nvSpPr>
          <p:spPr bwMode="auto">
            <a:xfrm flipH="1" flipV="1">
              <a:off x="4991265" y="1371600"/>
              <a:ext cx="1691" cy="542689"/>
            </a:xfrm>
            <a:prstGeom prst="line">
              <a:avLst/>
            </a:prstGeom>
            <a:noFill/>
            <a:ln w="381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11301" name="Picture 3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838" y="1757363"/>
              <a:ext cx="7191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11268" name="Group 35"/>
          <p:cNvGrpSpPr>
            <a:grpSpLocks/>
          </p:cNvGrpSpPr>
          <p:nvPr/>
        </p:nvGrpSpPr>
        <p:grpSpPr bwMode="auto">
          <a:xfrm>
            <a:off x="7223126" y="2243138"/>
            <a:ext cx="3140075" cy="2633662"/>
            <a:chOff x="5699125" y="1801813"/>
            <a:chExt cx="3140075" cy="2633662"/>
          </a:xfrm>
        </p:grpSpPr>
        <p:sp>
          <p:nvSpPr>
            <p:cNvPr id="11270" name="Text Box 27"/>
            <p:cNvSpPr txBox="1">
              <a:spLocks noChangeArrowheads="1"/>
            </p:cNvSpPr>
            <p:nvPr/>
          </p:nvSpPr>
          <p:spPr bwMode="auto">
            <a:xfrm>
              <a:off x="5699125" y="1801813"/>
              <a:ext cx="2225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2000" b="1"/>
                <a:t>Headquarters (Core Layer)</a:t>
              </a:r>
              <a:endParaRPr lang="en-US" altLang="ja-JP"/>
            </a:p>
          </p:txBody>
        </p:sp>
        <p:sp>
          <p:nvSpPr>
            <p:cNvPr id="11271" name="Text Box 36"/>
            <p:cNvSpPr txBox="1">
              <a:spLocks noChangeArrowheads="1"/>
            </p:cNvSpPr>
            <p:nvPr/>
          </p:nvSpPr>
          <p:spPr bwMode="auto">
            <a:xfrm>
              <a:off x="7010400" y="3124200"/>
              <a:ext cx="1828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2000" b="1"/>
                <a:t>Regional Offices (Distribution Layer)</a:t>
              </a:r>
              <a:endParaRPr lang="en-US" altLang="ja-JP"/>
            </a:p>
          </p:txBody>
        </p:sp>
      </p:grpSp>
    </p:spTree>
    <p:extLst>
      <p:ext uri="{BB962C8B-B14F-4D97-AF65-F5344CB8AC3E}">
        <p14:creationId xmlns:p14="http://schemas.microsoft.com/office/powerpoint/2010/main" val="284212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7" name="Rectangle 27656">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p:cNvSpPr>
            <a:spLocks noGrp="1" noChangeArrowheads="1"/>
          </p:cNvSpPr>
          <p:nvPr>
            <p:ph type="title"/>
          </p:nvPr>
        </p:nvSpPr>
        <p:spPr>
          <a:xfrm>
            <a:off x="411480" y="991443"/>
            <a:ext cx="4502858" cy="1087819"/>
          </a:xfrm>
        </p:spPr>
        <p:txBody>
          <a:bodyPr anchor="b">
            <a:normAutofit/>
          </a:bodyPr>
          <a:lstStyle/>
          <a:p>
            <a:r>
              <a:rPr lang="en-US" altLang="ja-JP" sz="3400">
                <a:ea typeface="ＭＳ Ｐゴシック" pitchFamily="50" charset="-128"/>
              </a:rPr>
              <a:t>Virtual LANs (VLANs)</a:t>
            </a:r>
          </a:p>
        </p:txBody>
      </p:sp>
      <p:sp>
        <p:nvSpPr>
          <p:cNvPr id="27659" name="!!accent">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661" name="Rectangle 27660">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651" name="Rectangle 3"/>
          <p:cNvSpPr>
            <a:spLocks noGrp="1" noChangeArrowheads="1"/>
          </p:cNvSpPr>
          <p:nvPr>
            <p:ph type="body" idx="1"/>
          </p:nvPr>
        </p:nvSpPr>
        <p:spPr>
          <a:xfrm>
            <a:off x="411480" y="2684095"/>
            <a:ext cx="4502858" cy="3492868"/>
          </a:xfrm>
        </p:spPr>
        <p:txBody>
          <a:bodyPr>
            <a:normAutofit/>
          </a:bodyPr>
          <a:lstStyle/>
          <a:p>
            <a:r>
              <a:rPr lang="en-US" altLang="ja-JP" sz="1800">
                <a:ea typeface="ＭＳ Ｐゴシック" pitchFamily="50" charset="-128"/>
              </a:rPr>
              <a:t>An emulation of a standard LAN that allows data transfer to take place without the traditional physical restraints placed on a network</a:t>
            </a:r>
          </a:p>
          <a:p>
            <a:r>
              <a:rPr lang="en-US" altLang="ja-JP" sz="1800">
                <a:ea typeface="ＭＳ Ｐゴシック" pitchFamily="50" charset="-128"/>
              </a:rPr>
              <a:t>A set of devices that belong to an administrative group</a:t>
            </a:r>
          </a:p>
          <a:p>
            <a:r>
              <a:rPr lang="en-US" altLang="ja-JP" sz="1800">
                <a:ea typeface="ＭＳ Ｐゴシック" pitchFamily="50" charset="-128"/>
              </a:rPr>
              <a:t>Designers use VLANs to constrain broadcast traffic</a:t>
            </a:r>
          </a:p>
          <a:p>
            <a:endParaRPr lang="en-US" altLang="ja-JP" sz="1800">
              <a:ea typeface="ＭＳ Ｐゴシック" pitchFamily="50" charset="-128"/>
            </a:endParaRPr>
          </a:p>
        </p:txBody>
      </p:sp>
      <p:pic>
        <p:nvPicPr>
          <p:cNvPr id="27653" name="Picture 27652" descr="Electronics protoboard">
            <a:extLst>
              <a:ext uri="{FF2B5EF4-FFF2-40B4-BE49-F238E27FC236}">
                <a16:creationId xmlns:a16="http://schemas.microsoft.com/office/drawing/2014/main" id="{B723EFDD-C37B-D271-9A08-33CF7F5B6DE7}"/>
              </a:ext>
            </a:extLst>
          </p:cNvPr>
          <p:cNvPicPr>
            <a:picLocks noChangeAspect="1"/>
          </p:cNvPicPr>
          <p:nvPr/>
        </p:nvPicPr>
        <p:blipFill rotWithShape="1">
          <a:blip r:embed="rId3"/>
          <a:srcRect r="33753" b="-2"/>
          <a:stretch/>
        </p:blipFill>
        <p:spPr>
          <a:xfrm>
            <a:off x="5385816" y="-2"/>
            <a:ext cx="6806184" cy="6858001"/>
          </a:xfrm>
          <a:prstGeom prst="rect">
            <a:avLst/>
          </a:prstGeom>
        </p:spPr>
      </p:pic>
    </p:spTree>
    <p:extLst>
      <p:ext uri="{BB962C8B-B14F-4D97-AF65-F5344CB8AC3E}">
        <p14:creationId xmlns:p14="http://schemas.microsoft.com/office/powerpoint/2010/main" val="2773964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71026" y="-121824"/>
            <a:ext cx="9497298" cy="1143000"/>
          </a:xfrm>
        </p:spPr>
        <p:txBody>
          <a:bodyPr>
            <a:normAutofit/>
          </a:bodyPr>
          <a:lstStyle/>
          <a:p>
            <a:r>
              <a:rPr lang="en-US" altLang="ja-JP" dirty="0">
                <a:solidFill>
                  <a:schemeClr val="tx1"/>
                </a:solidFill>
                <a:ea typeface="ＭＳ Ｐゴシック" pitchFamily="50" charset="-128"/>
              </a:rPr>
              <a:t>Hub-and-Spoke Hierarchical Topology</a:t>
            </a:r>
            <a:endParaRPr lang="en-US" altLang="ja-JP" sz="2400" dirty="0">
              <a:ea typeface="ＭＳ Ｐゴシック" pitchFamily="50" charset="-128"/>
            </a:endParaRPr>
          </a:p>
        </p:txBody>
      </p:sp>
      <p:grpSp>
        <p:nvGrpSpPr>
          <p:cNvPr id="2" name="Gruppo 1">
            <a:extLst>
              <a:ext uri="{FF2B5EF4-FFF2-40B4-BE49-F238E27FC236}">
                <a16:creationId xmlns:a16="http://schemas.microsoft.com/office/drawing/2014/main" id="{5AB63A07-CE80-B983-2074-10B748E9201E}"/>
              </a:ext>
            </a:extLst>
          </p:cNvPr>
          <p:cNvGrpSpPr/>
          <p:nvPr/>
        </p:nvGrpSpPr>
        <p:grpSpPr>
          <a:xfrm>
            <a:off x="2799522" y="1272209"/>
            <a:ext cx="7031750" cy="5094348"/>
            <a:chOff x="2799522" y="1272209"/>
            <a:chExt cx="7031750" cy="5094348"/>
          </a:xfrm>
        </p:grpSpPr>
        <p:sp>
          <p:nvSpPr>
            <p:cNvPr id="12291" name="Text Box 22"/>
            <p:cNvSpPr txBox="1">
              <a:spLocks noChangeArrowheads="1"/>
            </p:cNvSpPr>
            <p:nvPr/>
          </p:nvSpPr>
          <p:spPr bwMode="auto">
            <a:xfrm>
              <a:off x="8231072" y="5720226"/>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800" b="1" dirty="0"/>
                <a:t>Branch Office</a:t>
              </a:r>
              <a:endParaRPr lang="en-US" altLang="ja-JP" dirty="0"/>
            </a:p>
          </p:txBody>
        </p:sp>
        <p:grpSp>
          <p:nvGrpSpPr>
            <p:cNvPr id="12292" name="Group 23"/>
            <p:cNvGrpSpPr>
              <a:grpSpLocks/>
            </p:cNvGrpSpPr>
            <p:nvPr/>
          </p:nvGrpSpPr>
          <p:grpSpPr bwMode="auto">
            <a:xfrm>
              <a:off x="2799522" y="1272209"/>
              <a:ext cx="6781800" cy="5031754"/>
              <a:chOff x="609600" y="1219200"/>
              <a:chExt cx="7467600" cy="5682982"/>
            </a:xfrm>
          </p:grpSpPr>
          <p:pic>
            <p:nvPicPr>
              <p:cNvPr id="1229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219200"/>
                <a:ext cx="7493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295"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326063"/>
                <a:ext cx="1295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29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326063"/>
                <a:ext cx="1295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3797" name="Line 7"/>
              <p:cNvSpPr>
                <a:spLocks noChangeShapeType="1"/>
              </p:cNvSpPr>
              <p:nvPr/>
            </p:nvSpPr>
            <p:spPr bwMode="auto">
              <a:xfrm flipV="1">
                <a:off x="1371743" y="3419163"/>
                <a:ext cx="1828443" cy="1305275"/>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3798" name="Line 8"/>
              <p:cNvSpPr>
                <a:spLocks noChangeShapeType="1"/>
              </p:cNvSpPr>
              <p:nvPr/>
            </p:nvSpPr>
            <p:spPr bwMode="auto">
              <a:xfrm flipH="1">
                <a:off x="2896028" y="3419163"/>
                <a:ext cx="304158" cy="38190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3799" name="Line 9"/>
              <p:cNvSpPr>
                <a:spLocks noChangeShapeType="1"/>
              </p:cNvSpPr>
              <p:nvPr/>
            </p:nvSpPr>
            <p:spPr bwMode="auto">
              <a:xfrm flipV="1">
                <a:off x="2896028" y="2895618"/>
                <a:ext cx="1524285" cy="905444"/>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12300" name="Picture 10"/>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4648200"/>
                <a:ext cx="8731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3801" name="Line 11"/>
              <p:cNvSpPr>
                <a:spLocks noChangeShapeType="1"/>
              </p:cNvSpPr>
              <p:nvPr/>
            </p:nvSpPr>
            <p:spPr bwMode="auto">
              <a:xfrm flipH="1" flipV="1">
                <a:off x="5942851" y="3419163"/>
                <a:ext cx="1753277" cy="1305275"/>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3802" name="Line 12"/>
              <p:cNvSpPr>
                <a:spLocks noChangeShapeType="1"/>
              </p:cNvSpPr>
              <p:nvPr/>
            </p:nvSpPr>
            <p:spPr bwMode="auto">
              <a:xfrm>
                <a:off x="5942851" y="3419163"/>
                <a:ext cx="305905" cy="38190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3803" name="Line 13"/>
              <p:cNvSpPr>
                <a:spLocks noChangeShapeType="1"/>
              </p:cNvSpPr>
              <p:nvPr/>
            </p:nvSpPr>
            <p:spPr bwMode="auto">
              <a:xfrm flipH="1" flipV="1">
                <a:off x="4724471" y="2818520"/>
                <a:ext cx="1524285" cy="982542"/>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12304" name="Picture 1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4648200"/>
                <a:ext cx="8731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3805" name="Line 15"/>
              <p:cNvSpPr>
                <a:spLocks noChangeShapeType="1"/>
              </p:cNvSpPr>
              <p:nvPr/>
            </p:nvSpPr>
            <p:spPr bwMode="auto">
              <a:xfrm rot="16200000">
                <a:off x="3961750" y="3429024"/>
                <a:ext cx="1371615"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3806" name="Line 16"/>
              <p:cNvSpPr>
                <a:spLocks noChangeShapeType="1"/>
              </p:cNvSpPr>
              <p:nvPr/>
            </p:nvSpPr>
            <p:spPr bwMode="auto">
              <a:xfrm rot="16200000">
                <a:off x="3999726" y="4228684"/>
                <a:ext cx="991507"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3807" name="Line 17"/>
              <p:cNvSpPr>
                <a:spLocks noChangeShapeType="1"/>
              </p:cNvSpPr>
              <p:nvPr/>
            </p:nvSpPr>
            <p:spPr bwMode="auto">
              <a:xfrm rot="5400000" flipH="1">
                <a:off x="4380568" y="3847841"/>
                <a:ext cx="381901" cy="152078"/>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12308" name="Picture 1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4648200"/>
                <a:ext cx="8731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309" name="Picture 19"/>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2438400"/>
                <a:ext cx="8731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310" name="Text Box 20"/>
              <p:cNvSpPr txBox="1">
                <a:spLocks noChangeArrowheads="1"/>
              </p:cNvSpPr>
              <p:nvPr/>
            </p:nvSpPr>
            <p:spPr bwMode="auto">
              <a:xfrm>
                <a:off x="5029200" y="1524000"/>
                <a:ext cx="2201648" cy="72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800" b="1" dirty="0"/>
                  <a:t>Corporate Headquarters</a:t>
                </a:r>
                <a:endParaRPr lang="en-US" altLang="ja-JP" dirty="0"/>
              </a:p>
            </p:txBody>
          </p:sp>
          <p:sp>
            <p:nvSpPr>
              <p:cNvPr id="12311" name="Text Box 21"/>
              <p:cNvSpPr txBox="1">
                <a:spLocks noChangeArrowheads="1"/>
              </p:cNvSpPr>
              <p:nvPr/>
            </p:nvSpPr>
            <p:spPr bwMode="auto">
              <a:xfrm>
                <a:off x="609600" y="6172200"/>
                <a:ext cx="1600200" cy="72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800" b="1"/>
                  <a:t>Branch Office</a:t>
                </a:r>
                <a:endParaRPr lang="en-US" altLang="ja-JP"/>
              </a:p>
            </p:txBody>
          </p:sp>
          <p:sp>
            <p:nvSpPr>
              <p:cNvPr id="12312" name="Text Box 23"/>
              <p:cNvSpPr txBox="1">
                <a:spLocks noChangeArrowheads="1"/>
              </p:cNvSpPr>
              <p:nvPr/>
            </p:nvSpPr>
            <p:spPr bwMode="auto">
              <a:xfrm>
                <a:off x="3810000" y="6172200"/>
                <a:ext cx="1600200" cy="72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800" b="1"/>
                  <a:t>Home Office</a:t>
                </a:r>
                <a:endParaRPr lang="en-US" altLang="ja-JP"/>
              </a:p>
            </p:txBody>
          </p:sp>
          <p:pic>
            <p:nvPicPr>
              <p:cNvPr id="12313" name="Picture 2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5334000"/>
                <a:ext cx="10795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spTree>
    <p:extLst>
      <p:ext uri="{BB962C8B-B14F-4D97-AF65-F5344CB8AC3E}">
        <p14:creationId xmlns:p14="http://schemas.microsoft.com/office/powerpoint/2010/main" val="3265582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25572" y="797416"/>
            <a:ext cx="7772400" cy="609600"/>
          </a:xfrm>
        </p:spPr>
        <p:txBody>
          <a:bodyPr>
            <a:normAutofit fontScale="90000"/>
          </a:bodyPr>
          <a:lstStyle/>
          <a:p>
            <a:r>
              <a:rPr lang="en-US" altLang="ja-JP" dirty="0">
                <a:solidFill>
                  <a:schemeClr val="tx1"/>
                </a:solidFill>
                <a:ea typeface="ＭＳ Ｐゴシック" pitchFamily="50" charset="-128"/>
              </a:rPr>
              <a:t>Avoid Chains and Backdoors</a:t>
            </a:r>
          </a:p>
        </p:txBody>
      </p:sp>
      <p:grpSp>
        <p:nvGrpSpPr>
          <p:cNvPr id="13315" name="Group 47"/>
          <p:cNvGrpSpPr>
            <a:grpSpLocks/>
          </p:cNvGrpSpPr>
          <p:nvPr/>
        </p:nvGrpSpPr>
        <p:grpSpPr bwMode="auto">
          <a:xfrm>
            <a:off x="3276601" y="1676400"/>
            <a:ext cx="6451167" cy="4724400"/>
            <a:chOff x="1882775" y="1066800"/>
            <a:chExt cx="6821180" cy="5303838"/>
          </a:xfrm>
        </p:grpSpPr>
        <p:sp>
          <p:nvSpPr>
            <p:cNvPr id="35842" name="Line 3"/>
            <p:cNvSpPr>
              <a:spLocks noChangeShapeType="1"/>
            </p:cNvSpPr>
            <p:nvPr/>
          </p:nvSpPr>
          <p:spPr bwMode="auto">
            <a:xfrm>
              <a:off x="4004466" y="4734575"/>
              <a:ext cx="0" cy="655851"/>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5843" name="Line 4"/>
            <p:cNvSpPr>
              <a:spLocks noChangeShapeType="1"/>
            </p:cNvSpPr>
            <p:nvPr/>
          </p:nvSpPr>
          <p:spPr bwMode="auto">
            <a:xfrm>
              <a:off x="5159310" y="4723882"/>
              <a:ext cx="0" cy="655851"/>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5844" name="Line 5"/>
            <p:cNvSpPr>
              <a:spLocks noChangeShapeType="1"/>
            </p:cNvSpPr>
            <p:nvPr/>
          </p:nvSpPr>
          <p:spPr bwMode="auto">
            <a:xfrm>
              <a:off x="6530688" y="4723882"/>
              <a:ext cx="0" cy="655851"/>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5845" name="Line 6"/>
            <p:cNvSpPr>
              <a:spLocks noChangeShapeType="1"/>
            </p:cNvSpPr>
            <p:nvPr/>
          </p:nvSpPr>
          <p:spPr bwMode="auto">
            <a:xfrm>
              <a:off x="2757301" y="4734575"/>
              <a:ext cx="0" cy="1208334"/>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5846" name="Line 7"/>
            <p:cNvSpPr>
              <a:spLocks noChangeShapeType="1"/>
            </p:cNvSpPr>
            <p:nvPr/>
          </p:nvSpPr>
          <p:spPr bwMode="auto">
            <a:xfrm flipH="1">
              <a:off x="2364520" y="5390426"/>
              <a:ext cx="721778"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5847" name="Line 8"/>
            <p:cNvSpPr>
              <a:spLocks noChangeShapeType="1"/>
            </p:cNvSpPr>
            <p:nvPr/>
          </p:nvSpPr>
          <p:spPr bwMode="auto">
            <a:xfrm flipH="1">
              <a:off x="3611684" y="5390426"/>
              <a:ext cx="721778"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5848" name="Line 9"/>
            <p:cNvSpPr>
              <a:spLocks noChangeShapeType="1"/>
            </p:cNvSpPr>
            <p:nvPr/>
          </p:nvSpPr>
          <p:spPr bwMode="auto">
            <a:xfrm flipH="1">
              <a:off x="4857170" y="5390426"/>
              <a:ext cx="723457"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5849" name="Line 10"/>
            <p:cNvSpPr>
              <a:spLocks noChangeShapeType="1"/>
            </p:cNvSpPr>
            <p:nvPr/>
          </p:nvSpPr>
          <p:spPr bwMode="auto">
            <a:xfrm flipH="1">
              <a:off x="6171478" y="5390426"/>
              <a:ext cx="723456"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grpSp>
          <p:nvGrpSpPr>
            <p:cNvPr id="13325" name="Group 11"/>
            <p:cNvGrpSpPr>
              <a:grpSpLocks/>
            </p:cNvGrpSpPr>
            <p:nvPr/>
          </p:nvGrpSpPr>
          <p:grpSpPr bwMode="auto">
            <a:xfrm>
              <a:off x="2111375" y="5138738"/>
              <a:ext cx="1241425" cy="531812"/>
              <a:chOff x="3395" y="2442"/>
              <a:chExt cx="908" cy="389"/>
            </a:xfrm>
          </p:grpSpPr>
          <p:sp>
            <p:nvSpPr>
              <p:cNvPr id="13360" name="Oval 12"/>
              <p:cNvSpPr>
                <a:spLocks noChangeArrowheads="1"/>
              </p:cNvSpPr>
              <p:nvPr/>
            </p:nvSpPr>
            <p:spPr bwMode="auto">
              <a:xfrm>
                <a:off x="3395" y="2442"/>
                <a:ext cx="908" cy="389"/>
              </a:xfrm>
              <a:prstGeom prst="ellipse">
                <a:avLst/>
              </a:prstGeom>
              <a:solidFill>
                <a:srgbClr val="FFFFD5"/>
              </a:solidFill>
              <a:ln w="12700">
                <a:solidFill>
                  <a:srgbClr val="CF0E30"/>
                </a:solidFill>
                <a:round/>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13361" name="Oval 13"/>
              <p:cNvSpPr>
                <a:spLocks noChangeArrowheads="1"/>
              </p:cNvSpPr>
              <p:nvPr/>
            </p:nvSpPr>
            <p:spPr bwMode="auto">
              <a:xfrm>
                <a:off x="3430" y="2473"/>
                <a:ext cx="838" cy="327"/>
              </a:xfrm>
              <a:prstGeom prst="ellipse">
                <a:avLst/>
              </a:prstGeom>
              <a:solidFill>
                <a:srgbClr val="FFFFD5"/>
              </a:solidFill>
              <a:ln w="12700">
                <a:solidFill>
                  <a:srgbClr val="CF0E30"/>
                </a:solidFill>
                <a:round/>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grpSp>
        <p:pic>
          <p:nvPicPr>
            <p:cNvPr id="13326" name="Picture 1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3575" y="2336800"/>
              <a:ext cx="7254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3327" name="Group 15"/>
            <p:cNvGrpSpPr>
              <a:grpSpLocks/>
            </p:cNvGrpSpPr>
            <p:nvPr/>
          </p:nvGrpSpPr>
          <p:grpSpPr bwMode="auto">
            <a:xfrm>
              <a:off x="3454400" y="2781300"/>
              <a:ext cx="1839913" cy="762000"/>
              <a:chOff x="2296" y="1926"/>
              <a:chExt cx="908" cy="389"/>
            </a:xfrm>
          </p:grpSpPr>
          <p:grpSp>
            <p:nvGrpSpPr>
              <p:cNvPr id="13356" name="Group 16"/>
              <p:cNvGrpSpPr>
                <a:grpSpLocks/>
              </p:cNvGrpSpPr>
              <p:nvPr/>
            </p:nvGrpSpPr>
            <p:grpSpPr bwMode="auto">
              <a:xfrm>
                <a:off x="2296" y="1926"/>
                <a:ext cx="908" cy="389"/>
                <a:chOff x="2296" y="1926"/>
                <a:chExt cx="908" cy="389"/>
              </a:xfrm>
            </p:grpSpPr>
            <p:sp>
              <p:nvSpPr>
                <p:cNvPr id="13358" name="Oval 17"/>
                <p:cNvSpPr>
                  <a:spLocks noChangeArrowheads="1"/>
                </p:cNvSpPr>
                <p:nvPr/>
              </p:nvSpPr>
              <p:spPr bwMode="auto">
                <a:xfrm>
                  <a:off x="2296" y="1926"/>
                  <a:ext cx="908" cy="389"/>
                </a:xfrm>
                <a:prstGeom prst="ellipse">
                  <a:avLst/>
                </a:prstGeom>
                <a:solidFill>
                  <a:srgbClr val="FFFFD5"/>
                </a:solidFill>
                <a:ln w="12700">
                  <a:solidFill>
                    <a:srgbClr val="CF0E30"/>
                  </a:solidFill>
                  <a:round/>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13359" name="Oval 18"/>
                <p:cNvSpPr>
                  <a:spLocks noChangeArrowheads="1"/>
                </p:cNvSpPr>
                <p:nvPr/>
              </p:nvSpPr>
              <p:spPr bwMode="auto">
                <a:xfrm>
                  <a:off x="2331" y="1957"/>
                  <a:ext cx="838" cy="327"/>
                </a:xfrm>
                <a:prstGeom prst="ellipse">
                  <a:avLst/>
                </a:prstGeom>
                <a:solidFill>
                  <a:srgbClr val="FFFFD5"/>
                </a:solidFill>
                <a:ln w="12700">
                  <a:solidFill>
                    <a:srgbClr val="CF0E30"/>
                  </a:solidFill>
                  <a:round/>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grpSp>
          <p:sp>
            <p:nvSpPr>
              <p:cNvPr id="13357" name="Rectangle 19"/>
              <p:cNvSpPr>
                <a:spLocks noChangeArrowheads="1"/>
              </p:cNvSpPr>
              <p:nvPr/>
            </p:nvSpPr>
            <p:spPr bwMode="auto">
              <a:xfrm>
                <a:off x="2636" y="2079"/>
                <a:ext cx="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sz="1000" b="1">
                  <a:solidFill>
                    <a:srgbClr val="000000"/>
                  </a:solidFill>
                  <a:latin typeface="Helvetica" pitchFamily="-84" charset="0"/>
                </a:endParaRPr>
              </a:p>
            </p:txBody>
          </p:sp>
        </p:grpSp>
        <p:sp>
          <p:nvSpPr>
            <p:cNvPr id="13328" name="Line 20"/>
            <p:cNvSpPr>
              <a:spLocks noChangeShapeType="1"/>
            </p:cNvSpPr>
            <p:nvPr/>
          </p:nvSpPr>
          <p:spPr bwMode="auto">
            <a:xfrm flipV="1">
              <a:off x="2806700" y="3797300"/>
              <a:ext cx="838200" cy="633413"/>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3329" name="Line 21"/>
            <p:cNvSpPr>
              <a:spLocks noChangeShapeType="1"/>
            </p:cNvSpPr>
            <p:nvPr/>
          </p:nvSpPr>
          <p:spPr bwMode="auto">
            <a:xfrm flipH="1" flipV="1">
              <a:off x="3644900" y="3733800"/>
              <a:ext cx="292100" cy="72390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pic>
          <p:nvPicPr>
            <p:cNvPr id="13330" name="Picture 2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7400" y="3479800"/>
              <a:ext cx="7270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31" name="Picture 2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950" y="4394200"/>
              <a:ext cx="7270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32"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938" y="4357688"/>
              <a:ext cx="7270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33" name="Text Box 25"/>
            <p:cNvSpPr txBox="1">
              <a:spLocks noChangeArrowheads="1"/>
            </p:cNvSpPr>
            <p:nvPr/>
          </p:nvSpPr>
          <p:spPr bwMode="auto">
            <a:xfrm>
              <a:off x="5357813" y="2398713"/>
              <a:ext cx="1469856" cy="41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b="1"/>
                <a:t>Core Layer</a:t>
              </a:r>
              <a:endParaRPr lang="en-US" altLang="ja-JP"/>
            </a:p>
          </p:txBody>
        </p:sp>
        <p:sp>
          <p:nvSpPr>
            <p:cNvPr id="13334" name="Text Box 26"/>
            <p:cNvSpPr txBox="1">
              <a:spLocks noChangeArrowheads="1"/>
            </p:cNvSpPr>
            <p:nvPr/>
          </p:nvSpPr>
          <p:spPr bwMode="auto">
            <a:xfrm>
              <a:off x="5675313" y="3479800"/>
              <a:ext cx="2283430" cy="41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b="1"/>
                <a:t>Distribution Layer</a:t>
              </a:r>
              <a:endParaRPr lang="en-US" altLang="ja-JP"/>
            </a:p>
          </p:txBody>
        </p:sp>
        <p:sp>
          <p:nvSpPr>
            <p:cNvPr id="13335" name="Text Box 27"/>
            <p:cNvSpPr txBox="1">
              <a:spLocks noChangeArrowheads="1"/>
            </p:cNvSpPr>
            <p:nvPr/>
          </p:nvSpPr>
          <p:spPr bwMode="auto">
            <a:xfrm>
              <a:off x="6935788" y="4422775"/>
              <a:ext cx="1768167" cy="41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b="1"/>
                <a:t>Access Layer</a:t>
              </a:r>
              <a:endParaRPr lang="en-US" altLang="ja-JP"/>
            </a:p>
          </p:txBody>
        </p:sp>
        <p:sp>
          <p:nvSpPr>
            <p:cNvPr id="35861" name="Line 28"/>
            <p:cNvSpPr>
              <a:spLocks noChangeShapeType="1"/>
            </p:cNvSpPr>
            <p:nvPr/>
          </p:nvSpPr>
          <p:spPr bwMode="auto">
            <a:xfrm flipH="1">
              <a:off x="5103918" y="4305065"/>
              <a:ext cx="318925" cy="190695"/>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5862" name="Line 29"/>
            <p:cNvSpPr>
              <a:spLocks noChangeShapeType="1"/>
            </p:cNvSpPr>
            <p:nvPr/>
          </p:nvSpPr>
          <p:spPr bwMode="auto">
            <a:xfrm>
              <a:off x="5931444" y="4242687"/>
              <a:ext cx="506923" cy="253073"/>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5863" name="Line 30"/>
            <p:cNvSpPr>
              <a:spLocks noChangeShapeType="1"/>
            </p:cNvSpPr>
            <p:nvPr/>
          </p:nvSpPr>
          <p:spPr bwMode="auto">
            <a:xfrm>
              <a:off x="5233166" y="3797136"/>
              <a:ext cx="506923" cy="254856"/>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grpSp>
          <p:nvGrpSpPr>
            <p:cNvPr id="13339" name="Group 31"/>
            <p:cNvGrpSpPr>
              <a:grpSpLocks/>
            </p:cNvGrpSpPr>
            <p:nvPr/>
          </p:nvGrpSpPr>
          <p:grpSpPr bwMode="auto">
            <a:xfrm>
              <a:off x="5168900" y="3860800"/>
              <a:ext cx="1200150" cy="514350"/>
              <a:chOff x="3395" y="2442"/>
              <a:chExt cx="908" cy="389"/>
            </a:xfrm>
          </p:grpSpPr>
          <p:sp>
            <p:nvSpPr>
              <p:cNvPr id="13354" name="Oval 32"/>
              <p:cNvSpPr>
                <a:spLocks noChangeArrowheads="1"/>
              </p:cNvSpPr>
              <p:nvPr/>
            </p:nvSpPr>
            <p:spPr bwMode="auto">
              <a:xfrm>
                <a:off x="3395" y="2442"/>
                <a:ext cx="908" cy="389"/>
              </a:xfrm>
              <a:prstGeom prst="ellipse">
                <a:avLst/>
              </a:prstGeom>
              <a:solidFill>
                <a:srgbClr val="FFFFD5"/>
              </a:solidFill>
              <a:ln w="12700">
                <a:solidFill>
                  <a:srgbClr val="CF0E30"/>
                </a:solidFill>
                <a:round/>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13355" name="Oval 33"/>
              <p:cNvSpPr>
                <a:spLocks noChangeArrowheads="1"/>
              </p:cNvSpPr>
              <p:nvPr/>
            </p:nvSpPr>
            <p:spPr bwMode="auto">
              <a:xfrm>
                <a:off x="3430" y="2473"/>
                <a:ext cx="838" cy="327"/>
              </a:xfrm>
              <a:prstGeom prst="ellipse">
                <a:avLst/>
              </a:prstGeom>
              <a:solidFill>
                <a:srgbClr val="FFFFD5"/>
              </a:solidFill>
              <a:ln w="12700">
                <a:solidFill>
                  <a:srgbClr val="CF0E30"/>
                </a:solidFill>
                <a:round/>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grpSp>
        <p:pic>
          <p:nvPicPr>
            <p:cNvPr id="13340" name="Picture 3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6313" y="4368800"/>
              <a:ext cx="7286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41" name="Picture 3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475" y="4354513"/>
              <a:ext cx="7270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42" name="Picture 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750" y="3479800"/>
              <a:ext cx="7270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43" name="Picture 3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638300"/>
              <a:ext cx="7270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44" name="Picture 3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2775" y="1638300"/>
              <a:ext cx="7286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45" name="Picture 3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066800"/>
              <a:ext cx="2416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46" name="Picture 4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4900" y="2322513"/>
              <a:ext cx="727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5872" name="Line 41"/>
            <p:cNvSpPr>
              <a:spLocks noChangeShapeType="1"/>
            </p:cNvSpPr>
            <p:nvPr/>
          </p:nvSpPr>
          <p:spPr bwMode="auto">
            <a:xfrm>
              <a:off x="1882775" y="6019544"/>
              <a:ext cx="533780"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5873" name="Line 42"/>
            <p:cNvSpPr>
              <a:spLocks noChangeShapeType="1"/>
            </p:cNvSpPr>
            <p:nvPr/>
          </p:nvSpPr>
          <p:spPr bwMode="auto">
            <a:xfrm>
              <a:off x="1882775" y="5714787"/>
              <a:ext cx="0" cy="655851"/>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13349" name="Picture 4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5867400"/>
              <a:ext cx="7524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50" name="Picture 4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175" y="5257800"/>
              <a:ext cx="7524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51" name="Text Box 45"/>
            <p:cNvSpPr txBox="1">
              <a:spLocks noChangeArrowheads="1"/>
            </p:cNvSpPr>
            <p:nvPr/>
          </p:nvSpPr>
          <p:spPr bwMode="auto">
            <a:xfrm>
              <a:off x="3635375" y="5867400"/>
              <a:ext cx="873235" cy="41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b="1"/>
                <a:t>Chain</a:t>
              </a:r>
              <a:endParaRPr lang="en-US" altLang="ja-JP"/>
            </a:p>
          </p:txBody>
        </p:sp>
        <p:sp>
          <p:nvSpPr>
            <p:cNvPr id="13352" name="Text Box 46"/>
            <p:cNvSpPr txBox="1">
              <a:spLocks noChangeArrowheads="1"/>
            </p:cNvSpPr>
            <p:nvPr/>
          </p:nvSpPr>
          <p:spPr bwMode="auto">
            <a:xfrm>
              <a:off x="5235575" y="5638800"/>
              <a:ext cx="1320701" cy="41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b="1"/>
                <a:t>Backdoor</a:t>
              </a:r>
              <a:endParaRPr lang="en-US" altLang="ja-JP"/>
            </a:p>
          </p:txBody>
        </p:sp>
        <p:sp>
          <p:nvSpPr>
            <p:cNvPr id="13353" name="Line 47"/>
            <p:cNvSpPr>
              <a:spLocks noChangeShapeType="1"/>
            </p:cNvSpPr>
            <p:nvPr/>
          </p:nvSpPr>
          <p:spPr bwMode="auto">
            <a:xfrm flipH="1">
              <a:off x="3101975" y="6096000"/>
              <a:ext cx="5334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spTree>
    <p:extLst>
      <p:ext uri="{BB962C8B-B14F-4D97-AF65-F5344CB8AC3E}">
        <p14:creationId xmlns:p14="http://schemas.microsoft.com/office/powerpoint/2010/main" val="209908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0" name="Rectangle 1434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52" name="Picture 14340" descr="White puzzle with one red piece">
            <a:extLst>
              <a:ext uri="{FF2B5EF4-FFF2-40B4-BE49-F238E27FC236}">
                <a16:creationId xmlns:a16="http://schemas.microsoft.com/office/drawing/2014/main" id="{1DEF9F65-53EF-2255-1C03-5E09D5246F28}"/>
              </a:ext>
            </a:extLst>
          </p:cNvPr>
          <p:cNvPicPr>
            <a:picLocks noChangeAspect="1"/>
          </p:cNvPicPr>
          <p:nvPr/>
        </p:nvPicPr>
        <p:blipFill rotWithShape="1">
          <a:blip r:embed="rId3"/>
          <a:srcRect l="4627" r="24273"/>
          <a:stretch/>
        </p:blipFill>
        <p:spPr>
          <a:xfrm>
            <a:off x="3523488" y="10"/>
            <a:ext cx="8668512" cy="6857990"/>
          </a:xfrm>
          <a:prstGeom prst="rect">
            <a:avLst/>
          </a:prstGeom>
        </p:spPr>
      </p:pic>
      <p:sp>
        <p:nvSpPr>
          <p:cNvPr id="14353" name="Rectangle 1434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Rectangle 2"/>
          <p:cNvSpPr>
            <a:spLocks noGrp="1" noChangeArrowheads="1"/>
          </p:cNvSpPr>
          <p:nvPr>
            <p:ph type="title"/>
          </p:nvPr>
        </p:nvSpPr>
        <p:spPr>
          <a:xfrm>
            <a:off x="371094" y="1161288"/>
            <a:ext cx="3438144" cy="1124712"/>
          </a:xfrm>
        </p:spPr>
        <p:txBody>
          <a:bodyPr anchor="b">
            <a:normAutofit/>
          </a:bodyPr>
          <a:lstStyle/>
          <a:p>
            <a:r>
              <a:rPr lang="en-US" altLang="ja-JP" sz="2400" dirty="0">
                <a:ea typeface="ＭＳ Ｐゴシック" pitchFamily="50" charset="-128"/>
              </a:rPr>
              <a:t>How Do You Know When You Have a Good Design?</a:t>
            </a:r>
          </a:p>
        </p:txBody>
      </p:sp>
      <p:sp>
        <p:nvSpPr>
          <p:cNvPr id="14349" name="Rectangle 1434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51" name="Rectangle 1435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9" name="Rectangle 3"/>
          <p:cNvSpPr>
            <a:spLocks noGrp="1" noChangeArrowheads="1"/>
          </p:cNvSpPr>
          <p:nvPr>
            <p:ph type="body" idx="1"/>
          </p:nvPr>
        </p:nvSpPr>
        <p:spPr>
          <a:xfrm>
            <a:off x="371093" y="2718054"/>
            <a:ext cx="4426193" cy="3792340"/>
          </a:xfrm>
        </p:spPr>
        <p:txBody>
          <a:bodyPr anchor="t">
            <a:normAutofit/>
          </a:bodyPr>
          <a:lstStyle/>
          <a:p>
            <a:r>
              <a:rPr lang="en-US" altLang="ja-JP" sz="1600" dirty="0">
                <a:ea typeface="ＭＳ Ｐゴシック" pitchFamily="50" charset="-128"/>
              </a:rPr>
              <a:t>When you already know how to add a new building, floor, WAN link, remote site, e-commerce service, and so on </a:t>
            </a:r>
          </a:p>
          <a:p>
            <a:r>
              <a:rPr lang="en-US" altLang="ja-JP" sz="1600" dirty="0">
                <a:ea typeface="ＭＳ Ｐゴシック" pitchFamily="50" charset="-128"/>
              </a:rPr>
              <a:t>When new additions cause only local change, to the directly-connected devices</a:t>
            </a:r>
          </a:p>
          <a:p>
            <a:r>
              <a:rPr lang="en-US" altLang="ja-JP" sz="1600" dirty="0">
                <a:ea typeface="ＭＳ Ｐゴシック" pitchFamily="50" charset="-128"/>
              </a:rPr>
              <a:t>When your network can double or triple in size without major design changes</a:t>
            </a:r>
          </a:p>
          <a:p>
            <a:r>
              <a:rPr lang="en-US" altLang="ja-JP" sz="1600" dirty="0">
                <a:ea typeface="ＭＳ Ｐゴシック" pitchFamily="50" charset="-128"/>
              </a:rPr>
              <a:t>When troubleshooting is easy because there are no complex protocol interactions to wrap your brain around</a:t>
            </a:r>
          </a:p>
        </p:txBody>
      </p:sp>
    </p:spTree>
    <p:extLst>
      <p:ext uri="{BB962C8B-B14F-4D97-AF65-F5344CB8AC3E}">
        <p14:creationId xmlns:p14="http://schemas.microsoft.com/office/powerpoint/2010/main" val="2960997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34395" y="127966"/>
            <a:ext cx="10184265" cy="1143000"/>
          </a:xfrm>
        </p:spPr>
        <p:txBody>
          <a:bodyPr>
            <a:normAutofit fontScale="90000"/>
          </a:bodyPr>
          <a:lstStyle/>
          <a:p>
            <a:r>
              <a:rPr lang="en-US" altLang="ja-JP" dirty="0">
                <a:solidFill>
                  <a:schemeClr val="tx1"/>
                </a:solidFill>
                <a:ea typeface="ＭＳ Ｐゴシック" pitchFamily="50" charset="-128"/>
              </a:rPr>
              <a:t>Cisco</a:t>
            </a:r>
            <a:r>
              <a:rPr lang="en-US" altLang="en-US" dirty="0">
                <a:solidFill>
                  <a:schemeClr val="tx1"/>
                </a:solidFill>
                <a:ea typeface="ＭＳ Ｐゴシック" pitchFamily="50" charset="-128"/>
              </a:rPr>
              <a:t>’</a:t>
            </a:r>
            <a:r>
              <a:rPr lang="en-US" altLang="ja-JP" dirty="0">
                <a:solidFill>
                  <a:schemeClr val="tx1"/>
                </a:solidFill>
                <a:ea typeface="ＭＳ Ｐゴシック" pitchFamily="50" charset="-128"/>
              </a:rPr>
              <a:t>s Enterprise Composite Network Model</a:t>
            </a:r>
          </a:p>
        </p:txBody>
      </p:sp>
      <p:grpSp>
        <p:nvGrpSpPr>
          <p:cNvPr id="15363" name="Group 43"/>
          <p:cNvGrpSpPr>
            <a:grpSpLocks/>
          </p:cNvGrpSpPr>
          <p:nvPr/>
        </p:nvGrpSpPr>
        <p:grpSpPr bwMode="auto">
          <a:xfrm>
            <a:off x="1878495" y="1605473"/>
            <a:ext cx="8153400" cy="4419600"/>
            <a:chOff x="228600" y="1676400"/>
            <a:chExt cx="8534400" cy="4572000"/>
          </a:xfrm>
        </p:grpSpPr>
        <p:sp>
          <p:nvSpPr>
            <p:cNvPr id="15365" name="Line 36"/>
            <p:cNvSpPr>
              <a:spLocks noChangeShapeType="1"/>
            </p:cNvSpPr>
            <p:nvPr/>
          </p:nvSpPr>
          <p:spPr bwMode="auto">
            <a:xfrm flipV="1">
              <a:off x="3962400" y="3733800"/>
              <a:ext cx="22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66" name="Rectangle 10"/>
            <p:cNvSpPr>
              <a:spLocks noChangeArrowheads="1"/>
            </p:cNvSpPr>
            <p:nvPr/>
          </p:nvSpPr>
          <p:spPr bwMode="auto">
            <a:xfrm>
              <a:off x="228600" y="3048000"/>
              <a:ext cx="15240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800"/>
                <a:t>Network</a:t>
              </a:r>
            </a:p>
            <a:p>
              <a:pPr algn="ctr" eaLnBrk="1" hangingPunct="1"/>
              <a:r>
                <a:rPr lang="en-US" altLang="ja-JP" sz="1800"/>
                <a:t>Management</a:t>
              </a:r>
              <a:endParaRPr lang="en-US" altLang="ja-JP" sz="1100" b="1"/>
            </a:p>
          </p:txBody>
        </p:sp>
        <p:grpSp>
          <p:nvGrpSpPr>
            <p:cNvPr id="15367" name="Group 23"/>
            <p:cNvGrpSpPr>
              <a:grpSpLocks/>
            </p:cNvGrpSpPr>
            <p:nvPr/>
          </p:nvGrpSpPr>
          <p:grpSpPr bwMode="auto">
            <a:xfrm>
              <a:off x="2133600" y="2057400"/>
              <a:ext cx="1524000" cy="4191000"/>
              <a:chOff x="1488" y="1200"/>
              <a:chExt cx="960" cy="2640"/>
            </a:xfrm>
          </p:grpSpPr>
          <p:sp>
            <p:nvSpPr>
              <p:cNvPr id="15402" name="Rectangle 9"/>
              <p:cNvSpPr>
                <a:spLocks noChangeArrowheads="1"/>
              </p:cNvSpPr>
              <p:nvPr/>
            </p:nvSpPr>
            <p:spPr bwMode="auto">
              <a:xfrm>
                <a:off x="1488" y="1200"/>
                <a:ext cx="96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2000"/>
                  <a:t>Building </a:t>
                </a:r>
              </a:p>
              <a:p>
                <a:pPr algn="ctr" eaLnBrk="1" hangingPunct="1"/>
                <a:r>
                  <a:rPr lang="en-US" altLang="ja-JP" sz="2000"/>
                  <a:t>Access</a:t>
                </a:r>
                <a:endParaRPr lang="en-US" altLang="ja-JP" sz="2000" b="1"/>
              </a:p>
            </p:txBody>
          </p:sp>
          <p:sp>
            <p:nvSpPr>
              <p:cNvPr id="15403" name="Rectangle 11"/>
              <p:cNvSpPr>
                <a:spLocks noChangeArrowheads="1"/>
              </p:cNvSpPr>
              <p:nvPr/>
            </p:nvSpPr>
            <p:spPr bwMode="auto">
              <a:xfrm>
                <a:off x="1488" y="1776"/>
                <a:ext cx="96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2000"/>
                  <a:t>Building</a:t>
                </a:r>
              </a:p>
              <a:p>
                <a:pPr algn="ctr" eaLnBrk="1" hangingPunct="1"/>
                <a:r>
                  <a:rPr lang="en-US" altLang="ja-JP" sz="2000"/>
                  <a:t>Distribution</a:t>
                </a:r>
                <a:endParaRPr lang="en-US" altLang="ja-JP" sz="2000" b="1"/>
              </a:p>
            </p:txBody>
          </p:sp>
          <p:sp>
            <p:nvSpPr>
              <p:cNvPr id="15404" name="Rectangle 12"/>
              <p:cNvSpPr>
                <a:spLocks noChangeArrowheads="1"/>
              </p:cNvSpPr>
              <p:nvPr/>
            </p:nvSpPr>
            <p:spPr bwMode="auto">
              <a:xfrm>
                <a:off x="1488" y="2352"/>
                <a:ext cx="96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2000"/>
                  <a:t>Campus</a:t>
                </a:r>
              </a:p>
              <a:p>
                <a:pPr algn="ctr" eaLnBrk="1" hangingPunct="1"/>
                <a:r>
                  <a:rPr lang="en-US" altLang="ja-JP" sz="2000"/>
                  <a:t>Backbone</a:t>
                </a:r>
                <a:endParaRPr lang="en-US" altLang="ja-JP" sz="2000" b="1"/>
              </a:p>
            </p:txBody>
          </p:sp>
          <p:sp>
            <p:nvSpPr>
              <p:cNvPr id="15405" name="Rectangle 13"/>
              <p:cNvSpPr>
                <a:spLocks noChangeArrowheads="1"/>
              </p:cNvSpPr>
              <p:nvPr/>
            </p:nvSpPr>
            <p:spPr bwMode="auto">
              <a:xfrm>
                <a:off x="1488" y="3264"/>
                <a:ext cx="96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2000"/>
                  <a:t>Server Farm</a:t>
                </a:r>
                <a:endParaRPr lang="en-US" altLang="ja-JP" sz="2000" b="1"/>
              </a:p>
            </p:txBody>
          </p:sp>
        </p:grpSp>
        <p:sp>
          <p:nvSpPr>
            <p:cNvPr id="15368" name="Rectangle 14"/>
            <p:cNvSpPr>
              <a:spLocks noChangeArrowheads="1"/>
            </p:cNvSpPr>
            <p:nvPr/>
          </p:nvSpPr>
          <p:spPr bwMode="auto">
            <a:xfrm>
              <a:off x="4191000" y="3276600"/>
              <a:ext cx="15240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2000"/>
                <a:t>Edge</a:t>
              </a:r>
            </a:p>
            <a:p>
              <a:pPr algn="ctr" eaLnBrk="1" hangingPunct="1"/>
              <a:r>
                <a:rPr lang="en-US" altLang="ja-JP" sz="2000"/>
                <a:t>Distribution</a:t>
              </a:r>
              <a:endParaRPr lang="en-US" altLang="ja-JP" sz="2000" b="1"/>
            </a:p>
          </p:txBody>
        </p:sp>
        <p:grpSp>
          <p:nvGrpSpPr>
            <p:cNvPr id="15369" name="Group 25"/>
            <p:cNvGrpSpPr>
              <a:grpSpLocks/>
            </p:cNvGrpSpPr>
            <p:nvPr/>
          </p:nvGrpSpPr>
          <p:grpSpPr bwMode="auto">
            <a:xfrm>
              <a:off x="5943600" y="2438400"/>
              <a:ext cx="1524000" cy="3657600"/>
              <a:chOff x="3744" y="1488"/>
              <a:chExt cx="960" cy="2304"/>
            </a:xfrm>
          </p:grpSpPr>
          <p:sp>
            <p:nvSpPr>
              <p:cNvPr id="15398" name="Rectangle 15"/>
              <p:cNvSpPr>
                <a:spLocks noChangeArrowheads="1"/>
              </p:cNvSpPr>
              <p:nvPr/>
            </p:nvSpPr>
            <p:spPr bwMode="auto">
              <a:xfrm>
                <a:off x="3744" y="1488"/>
                <a:ext cx="96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800"/>
                  <a:t>E-Commerce</a:t>
                </a:r>
                <a:endParaRPr lang="en-US" altLang="ja-JP" sz="1800" b="1"/>
              </a:p>
            </p:txBody>
          </p:sp>
          <p:sp>
            <p:nvSpPr>
              <p:cNvPr id="15399" name="Rectangle 16"/>
              <p:cNvSpPr>
                <a:spLocks noChangeArrowheads="1"/>
              </p:cNvSpPr>
              <p:nvPr/>
            </p:nvSpPr>
            <p:spPr bwMode="auto">
              <a:xfrm>
                <a:off x="3744" y="2064"/>
                <a:ext cx="96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800"/>
                  <a:t>Internet</a:t>
                </a:r>
              </a:p>
              <a:p>
                <a:pPr algn="ctr" eaLnBrk="1" hangingPunct="1"/>
                <a:r>
                  <a:rPr lang="en-US" altLang="ja-JP" sz="1800"/>
                  <a:t>Connectivity</a:t>
                </a:r>
              </a:p>
            </p:txBody>
          </p:sp>
          <p:sp>
            <p:nvSpPr>
              <p:cNvPr id="15400" name="Rectangle 17"/>
              <p:cNvSpPr>
                <a:spLocks noChangeArrowheads="1"/>
              </p:cNvSpPr>
              <p:nvPr/>
            </p:nvSpPr>
            <p:spPr bwMode="auto">
              <a:xfrm>
                <a:off x="3744" y="2640"/>
                <a:ext cx="96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800"/>
                  <a:t>VPN/ Remote</a:t>
                </a:r>
              </a:p>
              <a:p>
                <a:pPr algn="ctr" eaLnBrk="1" hangingPunct="1"/>
                <a:r>
                  <a:rPr lang="en-US" altLang="ja-JP" sz="1800"/>
                  <a:t>Access</a:t>
                </a:r>
                <a:endParaRPr lang="en-US" altLang="ja-JP" sz="1800" b="1"/>
              </a:p>
            </p:txBody>
          </p:sp>
          <p:sp>
            <p:nvSpPr>
              <p:cNvPr id="15401" name="Rectangle 18"/>
              <p:cNvSpPr>
                <a:spLocks noChangeArrowheads="1"/>
              </p:cNvSpPr>
              <p:nvPr/>
            </p:nvSpPr>
            <p:spPr bwMode="auto">
              <a:xfrm>
                <a:off x="3744" y="3216"/>
                <a:ext cx="96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800"/>
                  <a:t>WAN</a:t>
                </a:r>
                <a:endParaRPr lang="en-US" altLang="ja-JP" sz="1800" b="1"/>
              </a:p>
            </p:txBody>
          </p:sp>
        </p:grpSp>
        <p:grpSp>
          <p:nvGrpSpPr>
            <p:cNvPr id="15370" name="Group 24"/>
            <p:cNvGrpSpPr>
              <a:grpSpLocks/>
            </p:cNvGrpSpPr>
            <p:nvPr/>
          </p:nvGrpSpPr>
          <p:grpSpPr bwMode="auto">
            <a:xfrm>
              <a:off x="7848600" y="2819400"/>
              <a:ext cx="838200" cy="2590800"/>
              <a:chOff x="4800" y="1392"/>
              <a:chExt cx="528" cy="1632"/>
            </a:xfrm>
          </p:grpSpPr>
          <p:sp>
            <p:nvSpPr>
              <p:cNvPr id="15394" name="Rectangle 19"/>
              <p:cNvSpPr>
                <a:spLocks noChangeArrowheads="1"/>
              </p:cNvSpPr>
              <p:nvPr/>
            </p:nvSpPr>
            <p:spPr bwMode="auto">
              <a:xfrm>
                <a:off x="4800" y="1392"/>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800"/>
                  <a:t>ISP A</a:t>
                </a:r>
                <a:endParaRPr lang="en-US" altLang="ja-JP" sz="1800" b="1"/>
              </a:p>
            </p:txBody>
          </p:sp>
          <p:sp>
            <p:nvSpPr>
              <p:cNvPr id="15395" name="Rectangle 20"/>
              <p:cNvSpPr>
                <a:spLocks noChangeArrowheads="1"/>
              </p:cNvSpPr>
              <p:nvPr/>
            </p:nvSpPr>
            <p:spPr bwMode="auto">
              <a:xfrm>
                <a:off x="4800" y="1728"/>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800"/>
                  <a:t>ISP B</a:t>
                </a:r>
                <a:endParaRPr lang="en-US" altLang="ja-JP" sz="1800" b="1"/>
              </a:p>
            </p:txBody>
          </p:sp>
          <p:sp>
            <p:nvSpPr>
              <p:cNvPr id="15396" name="Rectangle 21"/>
              <p:cNvSpPr>
                <a:spLocks noChangeArrowheads="1"/>
              </p:cNvSpPr>
              <p:nvPr/>
            </p:nvSpPr>
            <p:spPr bwMode="auto">
              <a:xfrm>
                <a:off x="4800" y="2064"/>
                <a:ext cx="528"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800"/>
                  <a:t>PSTN</a:t>
                </a:r>
                <a:endParaRPr lang="en-US" altLang="ja-JP" sz="1800" b="1"/>
              </a:p>
            </p:txBody>
          </p:sp>
          <p:sp>
            <p:nvSpPr>
              <p:cNvPr id="15397" name="Rectangle 22"/>
              <p:cNvSpPr>
                <a:spLocks noChangeArrowheads="1"/>
              </p:cNvSpPr>
              <p:nvPr/>
            </p:nvSpPr>
            <p:spPr bwMode="auto">
              <a:xfrm>
                <a:off x="4800" y="2400"/>
                <a:ext cx="528" cy="6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600"/>
                  <a:t>Frame</a:t>
                </a:r>
              </a:p>
              <a:p>
                <a:pPr algn="ctr" eaLnBrk="1" hangingPunct="1"/>
                <a:r>
                  <a:rPr lang="en-US" altLang="ja-JP" sz="1600"/>
                  <a:t>Relay,</a:t>
                </a:r>
              </a:p>
              <a:p>
                <a:pPr algn="ctr" eaLnBrk="1" hangingPunct="1"/>
                <a:r>
                  <a:rPr lang="en-US" altLang="ja-JP" sz="1600"/>
                  <a:t>ATM</a:t>
                </a:r>
                <a:endParaRPr lang="en-US" altLang="ja-JP" sz="1600" b="1"/>
              </a:p>
            </p:txBody>
          </p:sp>
        </p:grpSp>
        <p:sp>
          <p:nvSpPr>
            <p:cNvPr id="15371" name="Rectangle 26"/>
            <p:cNvSpPr>
              <a:spLocks noChangeArrowheads="1"/>
            </p:cNvSpPr>
            <p:nvPr/>
          </p:nvSpPr>
          <p:spPr bwMode="auto">
            <a:xfrm>
              <a:off x="3657600" y="2057400"/>
              <a:ext cx="3048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15372" name="Text Box 27"/>
            <p:cNvSpPr txBox="1">
              <a:spLocks noChangeArrowheads="1"/>
            </p:cNvSpPr>
            <p:nvPr/>
          </p:nvSpPr>
          <p:spPr bwMode="auto">
            <a:xfrm rot="16200000">
              <a:off x="2522538" y="3052634"/>
              <a:ext cx="2514600" cy="67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spcBef>
                  <a:spcPct val="50000"/>
                </a:spcBef>
              </a:pPr>
              <a:r>
                <a:rPr lang="en-US" altLang="ja-JP" sz="1800"/>
                <a:t>Campus Infrastructure</a:t>
              </a:r>
              <a:endParaRPr lang="en-US" altLang="ja-JP" sz="1100"/>
            </a:p>
          </p:txBody>
        </p:sp>
        <p:sp>
          <p:nvSpPr>
            <p:cNvPr id="15373" name="Line 28"/>
            <p:cNvSpPr>
              <a:spLocks noChangeShapeType="1"/>
            </p:cNvSpPr>
            <p:nvPr/>
          </p:nvSpPr>
          <p:spPr bwMode="auto">
            <a:xfrm flipV="1">
              <a:off x="1447800" y="2514600"/>
              <a:ext cx="68580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74" name="Line 29"/>
            <p:cNvSpPr>
              <a:spLocks noChangeShapeType="1"/>
            </p:cNvSpPr>
            <p:nvPr/>
          </p:nvSpPr>
          <p:spPr bwMode="auto">
            <a:xfrm>
              <a:off x="1371600" y="3962400"/>
              <a:ext cx="76200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75" name="Line 30"/>
            <p:cNvSpPr>
              <a:spLocks noChangeShapeType="1"/>
            </p:cNvSpPr>
            <p:nvPr/>
          </p:nvSpPr>
          <p:spPr bwMode="auto">
            <a:xfrm flipV="1">
              <a:off x="1752600" y="3505200"/>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76" name="Line 31"/>
            <p:cNvSpPr>
              <a:spLocks noChangeShapeType="1"/>
            </p:cNvSpPr>
            <p:nvPr/>
          </p:nvSpPr>
          <p:spPr bwMode="auto">
            <a:xfrm flipH="1" flipV="1">
              <a:off x="1066800" y="3962400"/>
              <a:ext cx="1066800" cy="1676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77" name="Line 32"/>
            <p:cNvSpPr>
              <a:spLocks noChangeShapeType="1"/>
            </p:cNvSpPr>
            <p:nvPr/>
          </p:nvSpPr>
          <p:spPr bwMode="auto">
            <a:xfrm flipV="1">
              <a:off x="2514600" y="4800600"/>
              <a:ext cx="76200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78" name="Line 33"/>
            <p:cNvSpPr>
              <a:spLocks noChangeShapeType="1"/>
            </p:cNvSpPr>
            <p:nvPr/>
          </p:nvSpPr>
          <p:spPr bwMode="auto">
            <a:xfrm>
              <a:off x="2514600" y="4800600"/>
              <a:ext cx="76200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79" name="Line 34"/>
            <p:cNvSpPr>
              <a:spLocks noChangeShapeType="1"/>
            </p:cNvSpPr>
            <p:nvPr/>
          </p:nvSpPr>
          <p:spPr bwMode="auto">
            <a:xfrm flipV="1">
              <a:off x="2514600" y="4800600"/>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80" name="Line 35"/>
            <p:cNvSpPr>
              <a:spLocks noChangeShapeType="1"/>
            </p:cNvSpPr>
            <p:nvPr/>
          </p:nvSpPr>
          <p:spPr bwMode="auto">
            <a:xfrm flipV="1">
              <a:off x="5105400" y="2590800"/>
              <a:ext cx="83820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81" name="Line 37"/>
            <p:cNvSpPr>
              <a:spLocks noChangeShapeType="1"/>
            </p:cNvSpPr>
            <p:nvPr/>
          </p:nvSpPr>
          <p:spPr bwMode="auto">
            <a:xfrm flipV="1">
              <a:off x="3276600" y="4800600"/>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82" name="Line 38"/>
            <p:cNvSpPr>
              <a:spLocks noChangeShapeType="1"/>
            </p:cNvSpPr>
            <p:nvPr/>
          </p:nvSpPr>
          <p:spPr bwMode="auto">
            <a:xfrm flipV="1">
              <a:off x="5715000" y="3733800"/>
              <a:ext cx="22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83" name="Line 39"/>
            <p:cNvSpPr>
              <a:spLocks noChangeShapeType="1"/>
            </p:cNvSpPr>
            <p:nvPr/>
          </p:nvSpPr>
          <p:spPr bwMode="auto">
            <a:xfrm flipH="1" flipV="1">
              <a:off x="5257800" y="4191000"/>
              <a:ext cx="685800" cy="762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84" name="Line 40"/>
            <p:cNvSpPr>
              <a:spLocks noChangeShapeType="1"/>
            </p:cNvSpPr>
            <p:nvPr/>
          </p:nvSpPr>
          <p:spPr bwMode="auto">
            <a:xfrm flipH="1" flipV="1">
              <a:off x="4724400" y="4191000"/>
              <a:ext cx="1219200" cy="152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85" name="Line 41"/>
            <p:cNvSpPr>
              <a:spLocks noChangeShapeType="1"/>
            </p:cNvSpPr>
            <p:nvPr/>
          </p:nvSpPr>
          <p:spPr bwMode="auto">
            <a:xfrm flipV="1">
              <a:off x="7467600" y="3581400"/>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86" name="Line 42"/>
            <p:cNvSpPr>
              <a:spLocks noChangeShapeType="1"/>
            </p:cNvSpPr>
            <p:nvPr/>
          </p:nvSpPr>
          <p:spPr bwMode="auto">
            <a:xfrm flipV="1">
              <a:off x="7467600" y="3200400"/>
              <a:ext cx="3810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87" name="Line 43"/>
            <p:cNvSpPr>
              <a:spLocks noChangeShapeType="1"/>
            </p:cNvSpPr>
            <p:nvPr/>
          </p:nvSpPr>
          <p:spPr bwMode="auto">
            <a:xfrm flipV="1">
              <a:off x="7467600" y="3048000"/>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88" name="Line 44"/>
            <p:cNvSpPr>
              <a:spLocks noChangeShapeType="1"/>
            </p:cNvSpPr>
            <p:nvPr/>
          </p:nvSpPr>
          <p:spPr bwMode="auto">
            <a:xfrm>
              <a:off x="7467600" y="3200400"/>
              <a:ext cx="3810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89" name="Line 45"/>
            <p:cNvSpPr>
              <a:spLocks noChangeShapeType="1"/>
            </p:cNvSpPr>
            <p:nvPr/>
          </p:nvSpPr>
          <p:spPr bwMode="auto">
            <a:xfrm flipV="1">
              <a:off x="7467600" y="4114800"/>
              <a:ext cx="3810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90" name="Line 46"/>
            <p:cNvSpPr>
              <a:spLocks noChangeShapeType="1"/>
            </p:cNvSpPr>
            <p:nvPr/>
          </p:nvSpPr>
          <p:spPr bwMode="auto">
            <a:xfrm flipV="1">
              <a:off x="7467600" y="5334000"/>
              <a:ext cx="38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91" name="Text Box 48"/>
            <p:cNvSpPr txBox="1">
              <a:spLocks noChangeArrowheads="1"/>
            </p:cNvSpPr>
            <p:nvPr/>
          </p:nvSpPr>
          <p:spPr bwMode="auto">
            <a:xfrm>
              <a:off x="2057400" y="1676400"/>
              <a:ext cx="2209800" cy="3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spcBef>
                  <a:spcPct val="50000"/>
                </a:spcBef>
              </a:pPr>
              <a:r>
                <a:rPr lang="en-US" altLang="ja-JP" sz="1600" b="1"/>
                <a:t>Enterprise Campus</a:t>
              </a:r>
              <a:endParaRPr lang="en-US" altLang="ja-JP"/>
            </a:p>
          </p:txBody>
        </p:sp>
        <p:sp>
          <p:nvSpPr>
            <p:cNvPr id="15392" name="Text Box 49"/>
            <p:cNvSpPr txBox="1">
              <a:spLocks noChangeArrowheads="1"/>
            </p:cNvSpPr>
            <p:nvPr/>
          </p:nvSpPr>
          <p:spPr bwMode="auto">
            <a:xfrm>
              <a:off x="5867400" y="1905000"/>
              <a:ext cx="1676400" cy="60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spcBef>
                  <a:spcPct val="50000"/>
                </a:spcBef>
              </a:pPr>
              <a:r>
                <a:rPr lang="en-US" altLang="ja-JP" sz="1600" b="1"/>
                <a:t>Enterprise Edge</a:t>
              </a:r>
              <a:endParaRPr lang="en-US" altLang="ja-JP"/>
            </a:p>
          </p:txBody>
        </p:sp>
        <p:sp>
          <p:nvSpPr>
            <p:cNvPr id="15393" name="Text Box 50"/>
            <p:cNvSpPr txBox="1">
              <a:spLocks noChangeArrowheads="1"/>
            </p:cNvSpPr>
            <p:nvPr/>
          </p:nvSpPr>
          <p:spPr bwMode="auto">
            <a:xfrm>
              <a:off x="7696200" y="1905000"/>
              <a:ext cx="1066800" cy="85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600" b="1" dirty="0"/>
                <a:t>Service Provider Edge</a:t>
              </a:r>
              <a:endParaRPr lang="en-US" altLang="ja-JP" dirty="0"/>
            </a:p>
          </p:txBody>
        </p:sp>
      </p:grpSp>
    </p:spTree>
    <p:extLst>
      <p:ext uri="{BB962C8B-B14F-4D97-AF65-F5344CB8AC3E}">
        <p14:creationId xmlns:p14="http://schemas.microsoft.com/office/powerpoint/2010/main" val="486196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3"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389" name="Picture 16388" descr="Sphere of mesh and nodes">
            <a:extLst>
              <a:ext uri="{FF2B5EF4-FFF2-40B4-BE49-F238E27FC236}">
                <a16:creationId xmlns:a16="http://schemas.microsoft.com/office/drawing/2014/main" id="{95FA1C65-D87C-8622-0E86-261CC2A37D2B}"/>
              </a:ext>
            </a:extLst>
          </p:cNvPr>
          <p:cNvPicPr>
            <a:picLocks noChangeAspect="1"/>
          </p:cNvPicPr>
          <p:nvPr/>
        </p:nvPicPr>
        <p:blipFill rotWithShape="1">
          <a:blip r:embed="rId3">
            <a:alphaModFix amt="55000"/>
          </a:blip>
          <a:srcRect t="2677" b="22323"/>
          <a:stretch/>
        </p:blipFill>
        <p:spPr>
          <a:xfrm>
            <a:off x="20" y="-9107"/>
            <a:ext cx="12191980" cy="6858000"/>
          </a:xfrm>
          <a:prstGeom prst="rect">
            <a:avLst/>
          </a:prstGeom>
        </p:spPr>
      </p:pic>
      <p:sp>
        <p:nvSpPr>
          <p:cNvPr id="16386" name="Rectangle 2"/>
          <p:cNvSpPr>
            <a:spLocks noGrp="1" noChangeArrowheads="1"/>
          </p:cNvSpPr>
          <p:nvPr>
            <p:ph type="title"/>
          </p:nvPr>
        </p:nvSpPr>
        <p:spPr>
          <a:xfrm>
            <a:off x="686834" y="591344"/>
            <a:ext cx="3200400" cy="5585619"/>
          </a:xfrm>
        </p:spPr>
        <p:txBody>
          <a:bodyPr>
            <a:normAutofit/>
          </a:bodyPr>
          <a:lstStyle/>
          <a:p>
            <a:r>
              <a:rPr lang="en-US" altLang="ja-JP">
                <a:solidFill>
                  <a:srgbClr val="FFFFFF"/>
                </a:solidFill>
                <a:ea typeface="ＭＳ Ｐゴシック" pitchFamily="50" charset="-128"/>
              </a:rPr>
              <a:t>Campus Topology Design</a:t>
            </a:r>
          </a:p>
        </p:txBody>
      </p:sp>
      <p:sp>
        <p:nvSpPr>
          <p:cNvPr id="16395" name="Arc 1639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3"/>
          <p:cNvSpPr>
            <a:spLocks noGrp="1" noChangeArrowheads="1"/>
          </p:cNvSpPr>
          <p:nvPr>
            <p:ph type="body" idx="1"/>
          </p:nvPr>
        </p:nvSpPr>
        <p:spPr>
          <a:xfrm>
            <a:off x="4447308" y="591344"/>
            <a:ext cx="6906491" cy="5585619"/>
          </a:xfrm>
        </p:spPr>
        <p:txBody>
          <a:bodyPr anchor="ctr">
            <a:normAutofit/>
          </a:bodyPr>
          <a:lstStyle/>
          <a:p>
            <a:r>
              <a:rPr lang="en-US" altLang="ja-JP">
                <a:solidFill>
                  <a:srgbClr val="FFFFFF"/>
                </a:solidFill>
                <a:ea typeface="ＭＳ Ｐゴシック" pitchFamily="50" charset="-128"/>
              </a:rPr>
              <a:t>Use a hierarchical, modular approach</a:t>
            </a:r>
          </a:p>
          <a:p>
            <a:r>
              <a:rPr lang="en-US" altLang="ja-JP">
                <a:solidFill>
                  <a:srgbClr val="FFFFFF"/>
                </a:solidFill>
                <a:ea typeface="ＭＳ Ｐゴシック" pitchFamily="50" charset="-128"/>
              </a:rPr>
              <a:t>Minimize the size of bandwidth domains</a:t>
            </a:r>
          </a:p>
          <a:p>
            <a:r>
              <a:rPr lang="en-US" altLang="ja-JP">
                <a:solidFill>
                  <a:srgbClr val="FFFFFF"/>
                </a:solidFill>
                <a:ea typeface="ＭＳ Ｐゴシック" pitchFamily="50" charset="-128"/>
              </a:rPr>
              <a:t>Minimize the size of broadcast domains</a:t>
            </a:r>
          </a:p>
          <a:p>
            <a:r>
              <a:rPr lang="en-US" altLang="ja-JP">
                <a:solidFill>
                  <a:srgbClr val="FFFFFF"/>
                </a:solidFill>
                <a:ea typeface="ＭＳ Ｐゴシック" pitchFamily="50" charset="-128"/>
              </a:rPr>
              <a:t>Provide redundancy</a:t>
            </a:r>
          </a:p>
          <a:p>
            <a:pPr lvl="1"/>
            <a:r>
              <a:rPr lang="en-US" altLang="ja-JP">
                <a:solidFill>
                  <a:srgbClr val="FFFFFF"/>
                </a:solidFill>
                <a:ea typeface="ＭＳ Ｐゴシック" pitchFamily="50" charset="-128"/>
              </a:rPr>
              <a:t>Mirrored servers</a:t>
            </a:r>
          </a:p>
          <a:p>
            <a:pPr lvl="1"/>
            <a:r>
              <a:rPr lang="en-US" altLang="ja-JP">
                <a:solidFill>
                  <a:srgbClr val="FFFFFF"/>
                </a:solidFill>
                <a:ea typeface="ＭＳ Ｐゴシック" pitchFamily="50" charset="-128"/>
              </a:rPr>
              <a:t>Multiple ways for workstations to reach a router for off-net communications</a:t>
            </a:r>
          </a:p>
          <a:p>
            <a:pPr lvl="1"/>
            <a:endParaRPr lang="en-US" altLang="ja-JP">
              <a:solidFill>
                <a:srgbClr val="FFFFFF"/>
              </a:solidFill>
              <a:ea typeface="ＭＳ Ｐゴシック" pitchFamily="50" charset="-128"/>
            </a:endParaRPr>
          </a:p>
        </p:txBody>
      </p:sp>
    </p:spTree>
    <p:extLst>
      <p:ext uri="{BB962C8B-B14F-4D97-AF65-F5344CB8AC3E}">
        <p14:creationId xmlns:p14="http://schemas.microsoft.com/office/powerpoint/2010/main" val="3904036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7"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413" name="Picture 17412" descr="Outdoor warehouse">
            <a:extLst>
              <a:ext uri="{FF2B5EF4-FFF2-40B4-BE49-F238E27FC236}">
                <a16:creationId xmlns:a16="http://schemas.microsoft.com/office/drawing/2014/main" id="{D87CFD1F-BDA4-9947-B8BE-57F771F13BA4}"/>
              </a:ext>
            </a:extLst>
          </p:cNvPr>
          <p:cNvPicPr>
            <a:picLocks noChangeAspect="1"/>
          </p:cNvPicPr>
          <p:nvPr/>
        </p:nvPicPr>
        <p:blipFill rotWithShape="1">
          <a:blip r:embed="rId3">
            <a:alphaModFix amt="55000"/>
          </a:blip>
          <a:srcRect t="15413"/>
          <a:stretch/>
        </p:blipFill>
        <p:spPr>
          <a:xfrm>
            <a:off x="20" y="-9107"/>
            <a:ext cx="12191980" cy="6858000"/>
          </a:xfrm>
          <a:prstGeom prst="rect">
            <a:avLst/>
          </a:prstGeom>
        </p:spPr>
      </p:pic>
      <p:sp>
        <p:nvSpPr>
          <p:cNvPr id="17410" name="Rectangle 2"/>
          <p:cNvSpPr>
            <a:spLocks noGrp="1" noChangeArrowheads="1"/>
          </p:cNvSpPr>
          <p:nvPr>
            <p:ph type="title"/>
          </p:nvPr>
        </p:nvSpPr>
        <p:spPr>
          <a:xfrm>
            <a:off x="686834" y="591344"/>
            <a:ext cx="3200400" cy="5585619"/>
          </a:xfrm>
        </p:spPr>
        <p:txBody>
          <a:bodyPr>
            <a:normAutofit/>
          </a:bodyPr>
          <a:lstStyle/>
          <a:p>
            <a:r>
              <a:rPr lang="en-US" altLang="ja-JP">
                <a:solidFill>
                  <a:srgbClr val="FFFFFF"/>
                </a:solidFill>
                <a:ea typeface="ＭＳ Ｐゴシック" pitchFamily="50" charset="-128"/>
              </a:rPr>
              <a:t>Enterprise Campus Modules</a:t>
            </a:r>
          </a:p>
        </p:txBody>
      </p:sp>
      <p:sp>
        <p:nvSpPr>
          <p:cNvPr id="17419" name="Arc 174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11" name="Rectangle 3"/>
          <p:cNvSpPr>
            <a:spLocks noGrp="1" noChangeArrowheads="1"/>
          </p:cNvSpPr>
          <p:nvPr>
            <p:ph type="body" idx="1"/>
          </p:nvPr>
        </p:nvSpPr>
        <p:spPr>
          <a:xfrm>
            <a:off x="4447308" y="591344"/>
            <a:ext cx="6906491" cy="5585619"/>
          </a:xfrm>
        </p:spPr>
        <p:txBody>
          <a:bodyPr anchor="ctr">
            <a:normAutofit/>
          </a:bodyPr>
          <a:lstStyle/>
          <a:p>
            <a:r>
              <a:rPr lang="en-US" altLang="ja-JP">
                <a:solidFill>
                  <a:srgbClr val="FFFFFF"/>
                </a:solidFill>
                <a:ea typeface="ＭＳ Ｐゴシック" pitchFamily="50" charset="-128"/>
              </a:rPr>
              <a:t>Server farm</a:t>
            </a:r>
          </a:p>
          <a:p>
            <a:r>
              <a:rPr lang="en-US" altLang="ja-JP">
                <a:solidFill>
                  <a:srgbClr val="FFFFFF"/>
                </a:solidFill>
                <a:ea typeface="ＭＳ Ｐゴシック" pitchFamily="50" charset="-128"/>
              </a:rPr>
              <a:t>Network management module</a:t>
            </a:r>
          </a:p>
          <a:p>
            <a:r>
              <a:rPr lang="en-US" altLang="ja-JP">
                <a:solidFill>
                  <a:srgbClr val="FFFFFF"/>
                </a:solidFill>
                <a:ea typeface="ＭＳ Ｐゴシック" pitchFamily="50" charset="-128"/>
              </a:rPr>
              <a:t>Edge distribution module for connectivity to the rest of the world</a:t>
            </a:r>
          </a:p>
          <a:p>
            <a:r>
              <a:rPr lang="en-US" altLang="ja-JP">
                <a:solidFill>
                  <a:srgbClr val="FFFFFF"/>
                </a:solidFill>
                <a:ea typeface="ＭＳ Ｐゴシック" pitchFamily="50" charset="-128"/>
              </a:rPr>
              <a:t>Campus infrastructure module:	</a:t>
            </a:r>
          </a:p>
          <a:p>
            <a:pPr lvl="1"/>
            <a:r>
              <a:rPr lang="en-US" altLang="ja-JP">
                <a:solidFill>
                  <a:srgbClr val="FFFFFF"/>
                </a:solidFill>
                <a:ea typeface="ＭＳ Ｐゴシック" pitchFamily="50" charset="-128"/>
              </a:rPr>
              <a:t>Building access submodule</a:t>
            </a:r>
          </a:p>
          <a:p>
            <a:pPr lvl="1"/>
            <a:r>
              <a:rPr lang="en-US" altLang="ja-JP">
                <a:solidFill>
                  <a:srgbClr val="FFFFFF"/>
                </a:solidFill>
                <a:ea typeface="ＭＳ Ｐゴシック" pitchFamily="50" charset="-128"/>
              </a:rPr>
              <a:t>Building distribution submodule</a:t>
            </a:r>
          </a:p>
          <a:p>
            <a:pPr lvl="1"/>
            <a:r>
              <a:rPr lang="en-US" altLang="ja-JP">
                <a:solidFill>
                  <a:srgbClr val="FFFFFF"/>
                </a:solidFill>
                <a:ea typeface="ＭＳ Ｐゴシック" pitchFamily="50" charset="-128"/>
              </a:rPr>
              <a:t>Campus backbone</a:t>
            </a:r>
          </a:p>
        </p:txBody>
      </p:sp>
    </p:spTree>
    <p:extLst>
      <p:ext uri="{BB962C8B-B14F-4D97-AF65-F5344CB8AC3E}">
        <p14:creationId xmlns:p14="http://schemas.microsoft.com/office/powerpoint/2010/main" val="2644897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Line 2"/>
          <p:cNvSpPr>
            <a:spLocks noChangeShapeType="1"/>
          </p:cNvSpPr>
          <p:nvPr/>
        </p:nvSpPr>
        <p:spPr bwMode="auto">
          <a:xfrm>
            <a:off x="7772400" y="3048000"/>
            <a:ext cx="0" cy="228600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46082" name="Line 3"/>
          <p:cNvSpPr>
            <a:spLocks noChangeShapeType="1"/>
          </p:cNvSpPr>
          <p:nvPr/>
        </p:nvSpPr>
        <p:spPr bwMode="auto">
          <a:xfrm>
            <a:off x="4191000" y="3048000"/>
            <a:ext cx="0" cy="228600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18436" name="Rectangle 4"/>
          <p:cNvSpPr>
            <a:spLocks noGrp="1" noChangeArrowheads="1"/>
          </p:cNvSpPr>
          <p:nvPr>
            <p:ph type="title"/>
          </p:nvPr>
        </p:nvSpPr>
        <p:spPr>
          <a:xfrm>
            <a:off x="530093" y="135563"/>
            <a:ext cx="10069489" cy="1143000"/>
          </a:xfrm>
        </p:spPr>
        <p:txBody>
          <a:bodyPr>
            <a:normAutofit/>
          </a:bodyPr>
          <a:lstStyle/>
          <a:p>
            <a:r>
              <a:rPr lang="en-US" altLang="ja-JP" dirty="0">
                <a:ea typeface="ＭＳ Ｐゴシック" pitchFamily="50" charset="-128"/>
              </a:rPr>
              <a:t>A Simple Campus Redundant Design</a:t>
            </a:r>
          </a:p>
        </p:txBody>
      </p:sp>
      <p:pic>
        <p:nvPicPr>
          <p:cNvPr id="1843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886201"/>
            <a:ext cx="17907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38"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886201"/>
            <a:ext cx="17907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6086" name="Line 7"/>
          <p:cNvSpPr>
            <a:spLocks noChangeShapeType="1"/>
          </p:cNvSpPr>
          <p:nvPr/>
        </p:nvSpPr>
        <p:spPr bwMode="auto">
          <a:xfrm>
            <a:off x="2590800" y="3048000"/>
            <a:ext cx="6781800"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46087" name="Line 8"/>
          <p:cNvSpPr>
            <a:spLocks noChangeShapeType="1"/>
          </p:cNvSpPr>
          <p:nvPr/>
        </p:nvSpPr>
        <p:spPr bwMode="auto">
          <a:xfrm>
            <a:off x="2590800" y="5334000"/>
            <a:ext cx="6781800"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46088" name="Line 9"/>
          <p:cNvSpPr>
            <a:spLocks noChangeShapeType="1"/>
          </p:cNvSpPr>
          <p:nvPr/>
        </p:nvSpPr>
        <p:spPr bwMode="auto">
          <a:xfrm>
            <a:off x="6248400" y="2438400"/>
            <a:ext cx="0" cy="60960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46089" name="Line 10"/>
          <p:cNvSpPr>
            <a:spLocks noChangeShapeType="1"/>
          </p:cNvSpPr>
          <p:nvPr/>
        </p:nvSpPr>
        <p:spPr bwMode="auto">
          <a:xfrm>
            <a:off x="5410200" y="5334000"/>
            <a:ext cx="0" cy="60960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18443" name="Picture 1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828801"/>
            <a:ext cx="762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44" name="Picture 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5791201"/>
            <a:ext cx="762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445" name="Text Box 13"/>
          <p:cNvSpPr txBox="1">
            <a:spLocks noChangeArrowheads="1"/>
          </p:cNvSpPr>
          <p:nvPr/>
        </p:nvSpPr>
        <p:spPr bwMode="auto">
          <a:xfrm>
            <a:off x="6705600" y="1981200"/>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400"/>
              <a:t>Host A</a:t>
            </a:r>
          </a:p>
        </p:txBody>
      </p:sp>
      <p:sp>
        <p:nvSpPr>
          <p:cNvPr id="18446" name="Text Box 14"/>
          <p:cNvSpPr txBox="1">
            <a:spLocks noChangeArrowheads="1"/>
          </p:cNvSpPr>
          <p:nvPr/>
        </p:nvSpPr>
        <p:spPr bwMode="auto">
          <a:xfrm>
            <a:off x="5715000" y="5791200"/>
            <a:ext cx="717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400"/>
              <a:t>Host B</a:t>
            </a:r>
          </a:p>
        </p:txBody>
      </p:sp>
      <p:sp>
        <p:nvSpPr>
          <p:cNvPr id="18447" name="Text Box 15"/>
          <p:cNvSpPr txBox="1">
            <a:spLocks noChangeArrowheads="1"/>
          </p:cNvSpPr>
          <p:nvPr/>
        </p:nvSpPr>
        <p:spPr bwMode="auto">
          <a:xfrm>
            <a:off x="2743200" y="2590800"/>
            <a:ext cx="698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400"/>
              <a:t>LAN X</a:t>
            </a:r>
          </a:p>
        </p:txBody>
      </p:sp>
      <p:sp>
        <p:nvSpPr>
          <p:cNvPr id="18448" name="Text Box 16"/>
          <p:cNvSpPr txBox="1">
            <a:spLocks noChangeArrowheads="1"/>
          </p:cNvSpPr>
          <p:nvPr/>
        </p:nvSpPr>
        <p:spPr bwMode="auto">
          <a:xfrm>
            <a:off x="2743200" y="4876800"/>
            <a:ext cx="698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400"/>
              <a:t>LAN Y</a:t>
            </a:r>
          </a:p>
        </p:txBody>
      </p:sp>
      <p:sp>
        <p:nvSpPr>
          <p:cNvPr id="18449" name="Text Box 17"/>
          <p:cNvSpPr txBox="1">
            <a:spLocks noChangeArrowheads="1"/>
          </p:cNvSpPr>
          <p:nvPr/>
        </p:nvSpPr>
        <p:spPr bwMode="auto">
          <a:xfrm>
            <a:off x="4343401" y="3505200"/>
            <a:ext cx="855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400"/>
              <a:t>Switch 1</a:t>
            </a:r>
          </a:p>
        </p:txBody>
      </p:sp>
      <p:sp>
        <p:nvSpPr>
          <p:cNvPr id="18450" name="Text Box 18"/>
          <p:cNvSpPr txBox="1">
            <a:spLocks noChangeArrowheads="1"/>
          </p:cNvSpPr>
          <p:nvPr/>
        </p:nvSpPr>
        <p:spPr bwMode="auto">
          <a:xfrm>
            <a:off x="7924801" y="3505200"/>
            <a:ext cx="855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400"/>
              <a:t>Switch 2</a:t>
            </a:r>
          </a:p>
        </p:txBody>
      </p:sp>
    </p:spTree>
    <p:extLst>
      <p:ext uri="{BB962C8B-B14F-4D97-AF65-F5344CB8AC3E}">
        <p14:creationId xmlns:p14="http://schemas.microsoft.com/office/powerpoint/2010/main" val="192913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838200" y="512671"/>
            <a:ext cx="9731569" cy="1143000"/>
          </a:xfrm>
        </p:spPr>
        <p:txBody>
          <a:bodyPr>
            <a:normAutofit fontScale="90000"/>
          </a:bodyPr>
          <a:lstStyle/>
          <a:p>
            <a:r>
              <a:rPr lang="en-US" altLang="ja-JP" dirty="0">
                <a:solidFill>
                  <a:schemeClr val="tx1"/>
                </a:solidFill>
                <a:ea typeface="ＭＳ Ｐゴシック" pitchFamily="50" charset="-128"/>
              </a:rPr>
              <a:t>Bridges and Switches use Spanning-Tree Protocol (STP) to Avoid Loops</a:t>
            </a:r>
          </a:p>
        </p:txBody>
      </p:sp>
      <p:grpSp>
        <p:nvGrpSpPr>
          <p:cNvPr id="19459" name="Group 19"/>
          <p:cNvGrpSpPr>
            <a:grpSpLocks/>
          </p:cNvGrpSpPr>
          <p:nvPr/>
        </p:nvGrpSpPr>
        <p:grpSpPr bwMode="auto">
          <a:xfrm>
            <a:off x="2971800" y="2362201"/>
            <a:ext cx="6324600" cy="4117975"/>
            <a:chOff x="1066800" y="1828800"/>
            <a:chExt cx="6781800" cy="4651375"/>
          </a:xfrm>
        </p:grpSpPr>
        <p:sp>
          <p:nvSpPr>
            <p:cNvPr id="48129" name="Line 2"/>
            <p:cNvSpPr>
              <a:spLocks noChangeShapeType="1"/>
            </p:cNvSpPr>
            <p:nvPr/>
          </p:nvSpPr>
          <p:spPr bwMode="auto">
            <a:xfrm>
              <a:off x="6248477" y="3048127"/>
              <a:ext cx="0" cy="2286239"/>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48130" name="Line 3"/>
            <p:cNvSpPr>
              <a:spLocks noChangeShapeType="1"/>
            </p:cNvSpPr>
            <p:nvPr/>
          </p:nvSpPr>
          <p:spPr bwMode="auto">
            <a:xfrm>
              <a:off x="2666923" y="3048127"/>
              <a:ext cx="0" cy="2286239"/>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1946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886200"/>
              <a:ext cx="17907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464"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86200"/>
              <a:ext cx="17907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8134" name="Line 7"/>
            <p:cNvSpPr>
              <a:spLocks noChangeShapeType="1"/>
            </p:cNvSpPr>
            <p:nvPr/>
          </p:nvSpPr>
          <p:spPr bwMode="auto">
            <a:xfrm>
              <a:off x="1066800" y="3048127"/>
              <a:ext cx="6781800"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48135" name="Line 8"/>
            <p:cNvSpPr>
              <a:spLocks noChangeShapeType="1"/>
            </p:cNvSpPr>
            <p:nvPr/>
          </p:nvSpPr>
          <p:spPr bwMode="auto">
            <a:xfrm>
              <a:off x="1066800" y="5334367"/>
              <a:ext cx="6781800"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48136" name="Line 9"/>
            <p:cNvSpPr>
              <a:spLocks noChangeShapeType="1"/>
            </p:cNvSpPr>
            <p:nvPr/>
          </p:nvSpPr>
          <p:spPr bwMode="auto">
            <a:xfrm>
              <a:off x="4724955" y="2438464"/>
              <a:ext cx="0" cy="609664"/>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48137" name="Line 10"/>
            <p:cNvSpPr>
              <a:spLocks noChangeShapeType="1"/>
            </p:cNvSpPr>
            <p:nvPr/>
          </p:nvSpPr>
          <p:spPr bwMode="auto">
            <a:xfrm>
              <a:off x="3885741" y="5334367"/>
              <a:ext cx="0" cy="609664"/>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19469" name="Picture 1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828800"/>
              <a:ext cx="762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470" name="Picture 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5791200"/>
              <a:ext cx="762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471" name="Text Box 13"/>
            <p:cNvSpPr txBox="1">
              <a:spLocks noChangeArrowheads="1"/>
            </p:cNvSpPr>
            <p:nvPr/>
          </p:nvSpPr>
          <p:spPr bwMode="auto">
            <a:xfrm>
              <a:off x="6019800" y="3352800"/>
              <a:ext cx="457201" cy="66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spcBef>
                  <a:spcPct val="50000"/>
                </a:spcBef>
              </a:pPr>
              <a:r>
                <a:rPr lang="en-US" altLang="ja-JP" sz="3200" b="1">
                  <a:solidFill>
                    <a:srgbClr val="FF3399"/>
                  </a:solidFill>
                </a:rPr>
                <a:t>X</a:t>
              </a:r>
              <a:endParaRPr lang="en-US" altLang="ja-JP" sz="3200"/>
            </a:p>
          </p:txBody>
        </p:sp>
        <p:sp>
          <p:nvSpPr>
            <p:cNvPr id="19472" name="Text Box 14"/>
            <p:cNvSpPr txBox="1">
              <a:spLocks noChangeArrowheads="1"/>
            </p:cNvSpPr>
            <p:nvPr/>
          </p:nvSpPr>
          <p:spPr bwMode="auto">
            <a:xfrm>
              <a:off x="5181600" y="1981200"/>
              <a:ext cx="764971" cy="34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400"/>
                <a:t>Host A</a:t>
              </a:r>
            </a:p>
          </p:txBody>
        </p:sp>
        <p:sp>
          <p:nvSpPr>
            <p:cNvPr id="19473" name="Text Box 15"/>
            <p:cNvSpPr txBox="1">
              <a:spLocks noChangeArrowheads="1"/>
            </p:cNvSpPr>
            <p:nvPr/>
          </p:nvSpPr>
          <p:spPr bwMode="auto">
            <a:xfrm>
              <a:off x="4191000" y="5791200"/>
              <a:ext cx="775560" cy="34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400"/>
                <a:t>Host B</a:t>
              </a:r>
            </a:p>
          </p:txBody>
        </p:sp>
        <p:sp>
          <p:nvSpPr>
            <p:cNvPr id="19474" name="Text Box 16"/>
            <p:cNvSpPr txBox="1">
              <a:spLocks noChangeArrowheads="1"/>
            </p:cNvSpPr>
            <p:nvPr/>
          </p:nvSpPr>
          <p:spPr bwMode="auto">
            <a:xfrm>
              <a:off x="1219200" y="2590800"/>
              <a:ext cx="754933" cy="34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400"/>
                <a:t>LAN X</a:t>
              </a:r>
            </a:p>
          </p:txBody>
        </p:sp>
        <p:sp>
          <p:nvSpPr>
            <p:cNvPr id="19475" name="Text Box 17"/>
            <p:cNvSpPr txBox="1">
              <a:spLocks noChangeArrowheads="1"/>
            </p:cNvSpPr>
            <p:nvPr/>
          </p:nvSpPr>
          <p:spPr bwMode="auto">
            <a:xfrm>
              <a:off x="1219200" y="4876800"/>
              <a:ext cx="751427" cy="34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400"/>
                <a:t>LAN Y</a:t>
              </a:r>
            </a:p>
          </p:txBody>
        </p:sp>
        <p:sp>
          <p:nvSpPr>
            <p:cNvPr id="19476" name="Text Box 18"/>
            <p:cNvSpPr txBox="1">
              <a:spLocks noChangeArrowheads="1"/>
            </p:cNvSpPr>
            <p:nvPr/>
          </p:nvSpPr>
          <p:spPr bwMode="auto">
            <a:xfrm>
              <a:off x="2819400" y="3505201"/>
              <a:ext cx="925104" cy="34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400"/>
                <a:t>Switch 1</a:t>
              </a:r>
            </a:p>
          </p:txBody>
        </p:sp>
        <p:sp>
          <p:nvSpPr>
            <p:cNvPr id="19477" name="Text Box 19"/>
            <p:cNvSpPr txBox="1">
              <a:spLocks noChangeArrowheads="1"/>
            </p:cNvSpPr>
            <p:nvPr/>
          </p:nvSpPr>
          <p:spPr bwMode="auto">
            <a:xfrm>
              <a:off x="6400799" y="3505201"/>
              <a:ext cx="925104" cy="34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400"/>
                <a:t>Switch 2</a:t>
              </a:r>
            </a:p>
          </p:txBody>
        </p:sp>
      </p:grpSp>
    </p:spTree>
    <p:extLst>
      <p:ext uri="{BB962C8B-B14F-4D97-AF65-F5344CB8AC3E}">
        <p14:creationId xmlns:p14="http://schemas.microsoft.com/office/powerpoint/2010/main" val="2099484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ja-JP" dirty="0">
                <a:ea typeface="ＭＳ Ｐゴシック" pitchFamily="50" charset="-128"/>
              </a:rPr>
              <a:t>Bridges (Switches) Running STP</a:t>
            </a:r>
          </a:p>
        </p:txBody>
      </p:sp>
      <p:sp>
        <p:nvSpPr>
          <p:cNvPr id="20483" name="Rectangle 3"/>
          <p:cNvSpPr>
            <a:spLocks noGrp="1" noChangeArrowheads="1"/>
          </p:cNvSpPr>
          <p:nvPr>
            <p:ph type="body" idx="1"/>
          </p:nvPr>
        </p:nvSpPr>
        <p:spPr>
          <a:xfrm>
            <a:off x="1334013" y="2581327"/>
            <a:ext cx="9523974" cy="4114800"/>
          </a:xfrm>
        </p:spPr>
        <p:txBody>
          <a:bodyPr/>
          <a:lstStyle/>
          <a:p>
            <a:r>
              <a:rPr lang="en-US" altLang="ja-JP" sz="2000" dirty="0">
                <a:ea typeface="ＭＳ Ｐゴシック" pitchFamily="50" charset="-128"/>
              </a:rPr>
              <a:t>Participate with other bridges in the election of a single bridge as the Root Bridge.</a:t>
            </a:r>
          </a:p>
          <a:p>
            <a:r>
              <a:rPr lang="en-US" altLang="ja-JP" sz="2000" dirty="0">
                <a:ea typeface="ＭＳ Ｐゴシック" pitchFamily="50" charset="-128"/>
              </a:rPr>
              <a:t>Calculate the distance of the shortest path to the Root Bridge and choose a port (known as the Root Port) that provides the shortest path to the Root Bridge.</a:t>
            </a:r>
          </a:p>
          <a:p>
            <a:r>
              <a:rPr lang="en-US" altLang="ja-JP" sz="2000" dirty="0">
                <a:ea typeface="ＭＳ Ｐゴシック" pitchFamily="50" charset="-128"/>
              </a:rPr>
              <a:t>For each LAN segment, elect a Designated Bridge and a Designated Port on that bridge. The Designated Port is a port on the LAN segment that is closest to the Root Bridge. (All ports on the Root Bridge are Designated Ports.)</a:t>
            </a:r>
          </a:p>
          <a:p>
            <a:r>
              <a:rPr lang="en-US" altLang="ja-JP" sz="2000" dirty="0">
                <a:ea typeface="ＭＳ Ｐゴシック" pitchFamily="50" charset="-128"/>
              </a:rPr>
              <a:t>Select bridge ports to be included in the spanning tree. The ports selected are the Root Ports and Designated Ports. These ports forward traffic. Other ports block traffic.</a:t>
            </a:r>
            <a:endParaRPr lang="en-US" altLang="ja-JP" sz="1800" dirty="0">
              <a:ea typeface="ＭＳ Ｐゴシック" pitchFamily="50" charset="-128"/>
            </a:endParaRPr>
          </a:p>
        </p:txBody>
      </p:sp>
    </p:spTree>
    <p:extLst>
      <p:ext uri="{BB962C8B-B14F-4D97-AF65-F5344CB8AC3E}">
        <p14:creationId xmlns:p14="http://schemas.microsoft.com/office/powerpoint/2010/main" val="2233233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57400" y="228600"/>
            <a:ext cx="7772400" cy="457200"/>
          </a:xfrm>
        </p:spPr>
        <p:txBody>
          <a:bodyPr>
            <a:normAutofit fontScale="90000"/>
          </a:bodyPr>
          <a:lstStyle/>
          <a:p>
            <a:r>
              <a:rPr lang="en-US" altLang="ja-JP">
                <a:solidFill>
                  <a:srgbClr val="FFFFFF"/>
                </a:solidFill>
                <a:ea typeface="ＭＳ Ｐゴシック" pitchFamily="50" charset="-128"/>
              </a:rPr>
              <a:t>Elect a Root </a:t>
            </a:r>
          </a:p>
        </p:txBody>
      </p:sp>
      <p:sp>
        <p:nvSpPr>
          <p:cNvPr id="21507" name="Line 3"/>
          <p:cNvSpPr>
            <a:spLocks noChangeShapeType="1"/>
          </p:cNvSpPr>
          <p:nvPr/>
        </p:nvSpPr>
        <p:spPr bwMode="auto">
          <a:xfrm flipH="1">
            <a:off x="3124200" y="2514600"/>
            <a:ext cx="266700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08" name="Rectangle 4"/>
          <p:cNvSpPr>
            <a:spLocks noChangeArrowheads="1"/>
          </p:cNvSpPr>
          <p:nvPr/>
        </p:nvSpPr>
        <p:spPr bwMode="auto">
          <a:xfrm>
            <a:off x="2438400" y="3886200"/>
            <a:ext cx="1752600" cy="1066800"/>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1509" name="Text Box 5"/>
          <p:cNvSpPr txBox="1">
            <a:spLocks noChangeArrowheads="1"/>
          </p:cNvSpPr>
          <p:nvPr/>
        </p:nvSpPr>
        <p:spPr bwMode="auto">
          <a:xfrm>
            <a:off x="2362200" y="41910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Bridge B</a:t>
            </a:r>
            <a:endParaRPr lang="en-US" altLang="ja-JP">
              <a:latin typeface="Helvetica" pitchFamily="-84" charset="0"/>
            </a:endParaRPr>
          </a:p>
        </p:txBody>
      </p:sp>
      <p:sp>
        <p:nvSpPr>
          <p:cNvPr id="21510" name="Line 6"/>
          <p:cNvSpPr>
            <a:spLocks noChangeShapeType="1"/>
          </p:cNvSpPr>
          <p:nvPr/>
        </p:nvSpPr>
        <p:spPr bwMode="auto">
          <a:xfrm>
            <a:off x="6477000" y="2514600"/>
            <a:ext cx="236220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11" name="Line 7"/>
          <p:cNvSpPr>
            <a:spLocks noChangeShapeType="1"/>
          </p:cNvSpPr>
          <p:nvPr/>
        </p:nvSpPr>
        <p:spPr bwMode="auto">
          <a:xfrm flipH="1">
            <a:off x="3200400" y="5715000"/>
            <a:ext cx="579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12" name="Rectangle 8"/>
          <p:cNvSpPr>
            <a:spLocks noChangeArrowheads="1"/>
          </p:cNvSpPr>
          <p:nvPr/>
        </p:nvSpPr>
        <p:spPr bwMode="auto">
          <a:xfrm>
            <a:off x="8077200" y="3886200"/>
            <a:ext cx="1752600" cy="1066800"/>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1513" name="Text Box 9"/>
          <p:cNvSpPr txBox="1">
            <a:spLocks noChangeArrowheads="1"/>
          </p:cNvSpPr>
          <p:nvPr/>
        </p:nvSpPr>
        <p:spPr bwMode="auto">
          <a:xfrm>
            <a:off x="8001000" y="41910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Bridge C</a:t>
            </a:r>
            <a:endParaRPr lang="en-US" altLang="ja-JP">
              <a:latin typeface="Helvetica" pitchFamily="-84" charset="0"/>
            </a:endParaRPr>
          </a:p>
        </p:txBody>
      </p:sp>
      <p:sp>
        <p:nvSpPr>
          <p:cNvPr id="21514" name="Rectangle 10"/>
          <p:cNvSpPr>
            <a:spLocks noChangeArrowheads="1"/>
          </p:cNvSpPr>
          <p:nvPr/>
        </p:nvSpPr>
        <p:spPr bwMode="auto">
          <a:xfrm>
            <a:off x="5257800" y="1447800"/>
            <a:ext cx="1752600" cy="1066800"/>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1515" name="Text Box 11"/>
          <p:cNvSpPr txBox="1">
            <a:spLocks noChangeArrowheads="1"/>
          </p:cNvSpPr>
          <p:nvPr/>
        </p:nvSpPr>
        <p:spPr bwMode="auto">
          <a:xfrm>
            <a:off x="4800600" y="9906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Bridge A ID = </a:t>
            </a:r>
            <a:r>
              <a:rPr lang="en-US" altLang="ja-JP" i="1">
                <a:latin typeface="Helvetica" pitchFamily="-84" charset="0"/>
              </a:rPr>
              <a:t>80.00.</a:t>
            </a:r>
            <a:r>
              <a:rPr lang="en-US" altLang="ja-JP">
                <a:latin typeface="Helvetica" pitchFamily="-84" charset="0"/>
              </a:rPr>
              <a:t>00.00.0C.AA.AA.AA</a:t>
            </a:r>
          </a:p>
          <a:p>
            <a:pPr algn="ctr" eaLnBrk="1" hangingPunct="1"/>
            <a:endParaRPr lang="en-US" altLang="ja-JP">
              <a:latin typeface="Helvetica" pitchFamily="-84" charset="0"/>
            </a:endParaRPr>
          </a:p>
        </p:txBody>
      </p:sp>
      <p:sp>
        <p:nvSpPr>
          <p:cNvPr id="21516" name="Text Box 12"/>
          <p:cNvSpPr txBox="1">
            <a:spLocks noChangeArrowheads="1"/>
          </p:cNvSpPr>
          <p:nvPr/>
        </p:nvSpPr>
        <p:spPr bwMode="auto">
          <a:xfrm>
            <a:off x="3124200" y="50292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Bridge B ID = </a:t>
            </a:r>
            <a:r>
              <a:rPr lang="en-US" altLang="ja-JP" i="1">
                <a:latin typeface="Helvetica" pitchFamily="-84" charset="0"/>
              </a:rPr>
              <a:t>80.00.</a:t>
            </a:r>
            <a:r>
              <a:rPr lang="en-US" altLang="ja-JP">
                <a:latin typeface="Helvetica" pitchFamily="-84" charset="0"/>
              </a:rPr>
              <a:t>00.00.0C.BB.BB.BB</a:t>
            </a:r>
          </a:p>
          <a:p>
            <a:pPr algn="ctr" eaLnBrk="1" hangingPunct="1"/>
            <a:endParaRPr lang="en-US" altLang="ja-JP">
              <a:latin typeface="Helvetica" pitchFamily="-84" charset="0"/>
            </a:endParaRPr>
          </a:p>
        </p:txBody>
      </p:sp>
      <p:sp>
        <p:nvSpPr>
          <p:cNvPr id="21517" name="Text Box 13"/>
          <p:cNvSpPr txBox="1">
            <a:spLocks noChangeArrowheads="1"/>
          </p:cNvSpPr>
          <p:nvPr/>
        </p:nvSpPr>
        <p:spPr bwMode="auto">
          <a:xfrm>
            <a:off x="6400800" y="50292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Bridge C ID = </a:t>
            </a:r>
            <a:r>
              <a:rPr lang="en-US" altLang="ja-JP" i="1">
                <a:latin typeface="Helvetica" pitchFamily="-84" charset="0"/>
              </a:rPr>
              <a:t>80.00.</a:t>
            </a:r>
            <a:r>
              <a:rPr lang="en-US" altLang="ja-JP">
                <a:latin typeface="Helvetica" pitchFamily="-84" charset="0"/>
              </a:rPr>
              <a:t>00.00.0C.CC.CC.CC</a:t>
            </a:r>
          </a:p>
          <a:p>
            <a:pPr algn="ctr" eaLnBrk="1" hangingPunct="1"/>
            <a:endParaRPr lang="en-US" altLang="ja-JP">
              <a:latin typeface="Helvetica" pitchFamily="-84" charset="0"/>
            </a:endParaRPr>
          </a:p>
        </p:txBody>
      </p:sp>
      <p:sp>
        <p:nvSpPr>
          <p:cNvPr id="21518" name="Line 14"/>
          <p:cNvSpPr>
            <a:spLocks noChangeShapeType="1"/>
          </p:cNvSpPr>
          <p:nvPr/>
        </p:nvSpPr>
        <p:spPr bwMode="auto">
          <a:xfrm>
            <a:off x="3200400" y="49530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19" name="Line 15"/>
          <p:cNvSpPr>
            <a:spLocks noChangeShapeType="1"/>
          </p:cNvSpPr>
          <p:nvPr/>
        </p:nvSpPr>
        <p:spPr bwMode="auto">
          <a:xfrm>
            <a:off x="8991600" y="49530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520" name="Rectangle 16"/>
          <p:cNvSpPr>
            <a:spLocks noChangeArrowheads="1"/>
          </p:cNvSpPr>
          <p:nvPr/>
        </p:nvSpPr>
        <p:spPr bwMode="auto">
          <a:xfrm>
            <a:off x="2895600" y="38862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1521" name="Text Box 17"/>
          <p:cNvSpPr txBox="1">
            <a:spLocks noChangeArrowheads="1"/>
          </p:cNvSpPr>
          <p:nvPr/>
        </p:nvSpPr>
        <p:spPr bwMode="auto">
          <a:xfrm>
            <a:off x="2819400" y="38862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1</a:t>
            </a:r>
          </a:p>
        </p:txBody>
      </p:sp>
      <p:sp>
        <p:nvSpPr>
          <p:cNvPr id="21522" name="Rectangle 18"/>
          <p:cNvSpPr>
            <a:spLocks noChangeArrowheads="1"/>
          </p:cNvSpPr>
          <p:nvPr/>
        </p:nvSpPr>
        <p:spPr bwMode="auto">
          <a:xfrm>
            <a:off x="2895600" y="47244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1523" name="Text Box 19"/>
          <p:cNvSpPr txBox="1">
            <a:spLocks noChangeArrowheads="1"/>
          </p:cNvSpPr>
          <p:nvPr/>
        </p:nvSpPr>
        <p:spPr bwMode="auto">
          <a:xfrm>
            <a:off x="2819400" y="47244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2</a:t>
            </a:r>
          </a:p>
        </p:txBody>
      </p:sp>
      <p:sp>
        <p:nvSpPr>
          <p:cNvPr id="21524" name="Rectangle 20"/>
          <p:cNvSpPr>
            <a:spLocks noChangeArrowheads="1"/>
          </p:cNvSpPr>
          <p:nvPr/>
        </p:nvSpPr>
        <p:spPr bwMode="auto">
          <a:xfrm>
            <a:off x="8610600" y="38862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1525" name="Text Box 21"/>
          <p:cNvSpPr txBox="1">
            <a:spLocks noChangeArrowheads="1"/>
          </p:cNvSpPr>
          <p:nvPr/>
        </p:nvSpPr>
        <p:spPr bwMode="auto">
          <a:xfrm>
            <a:off x="8534400" y="38862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1</a:t>
            </a:r>
          </a:p>
        </p:txBody>
      </p:sp>
      <p:sp>
        <p:nvSpPr>
          <p:cNvPr id="21526" name="Rectangle 22"/>
          <p:cNvSpPr>
            <a:spLocks noChangeArrowheads="1"/>
          </p:cNvSpPr>
          <p:nvPr/>
        </p:nvSpPr>
        <p:spPr bwMode="auto">
          <a:xfrm>
            <a:off x="8610600" y="47244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1527" name="Text Box 23"/>
          <p:cNvSpPr txBox="1">
            <a:spLocks noChangeArrowheads="1"/>
          </p:cNvSpPr>
          <p:nvPr/>
        </p:nvSpPr>
        <p:spPr bwMode="auto">
          <a:xfrm>
            <a:off x="8534400" y="47244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2</a:t>
            </a:r>
          </a:p>
        </p:txBody>
      </p:sp>
      <p:sp>
        <p:nvSpPr>
          <p:cNvPr id="21528" name="Rectangle 24"/>
          <p:cNvSpPr>
            <a:spLocks noChangeArrowheads="1"/>
          </p:cNvSpPr>
          <p:nvPr/>
        </p:nvSpPr>
        <p:spPr bwMode="auto">
          <a:xfrm>
            <a:off x="5257800" y="22860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1529" name="Text Box 25"/>
          <p:cNvSpPr txBox="1">
            <a:spLocks noChangeArrowheads="1"/>
          </p:cNvSpPr>
          <p:nvPr/>
        </p:nvSpPr>
        <p:spPr bwMode="auto">
          <a:xfrm>
            <a:off x="5181600" y="22860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1</a:t>
            </a:r>
          </a:p>
        </p:txBody>
      </p:sp>
      <p:sp>
        <p:nvSpPr>
          <p:cNvPr id="21530" name="Rectangle 26"/>
          <p:cNvSpPr>
            <a:spLocks noChangeArrowheads="1"/>
          </p:cNvSpPr>
          <p:nvPr/>
        </p:nvSpPr>
        <p:spPr bwMode="auto">
          <a:xfrm>
            <a:off x="6248400" y="22860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1531" name="Text Box 27"/>
          <p:cNvSpPr txBox="1">
            <a:spLocks noChangeArrowheads="1"/>
          </p:cNvSpPr>
          <p:nvPr/>
        </p:nvSpPr>
        <p:spPr bwMode="auto">
          <a:xfrm>
            <a:off x="6172200" y="22860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2</a:t>
            </a:r>
          </a:p>
        </p:txBody>
      </p:sp>
      <p:sp>
        <p:nvSpPr>
          <p:cNvPr id="21532" name="Text Box 28"/>
          <p:cNvSpPr txBox="1">
            <a:spLocks noChangeArrowheads="1"/>
          </p:cNvSpPr>
          <p:nvPr/>
        </p:nvSpPr>
        <p:spPr bwMode="auto">
          <a:xfrm>
            <a:off x="7315200" y="26670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LAN Segment 2</a:t>
            </a:r>
          </a:p>
          <a:p>
            <a:pPr algn="ctr" eaLnBrk="1" hangingPunct="1"/>
            <a:r>
              <a:rPr lang="en-US" altLang="ja-JP">
                <a:latin typeface="Helvetica" pitchFamily="-84" charset="0"/>
              </a:rPr>
              <a:t>100-Mbps Ethernet</a:t>
            </a:r>
          </a:p>
          <a:p>
            <a:pPr algn="ctr" eaLnBrk="1" hangingPunct="1"/>
            <a:r>
              <a:rPr lang="en-US" altLang="ja-JP">
                <a:latin typeface="Helvetica" pitchFamily="-84" charset="0"/>
              </a:rPr>
              <a:t>Cost = 19</a:t>
            </a:r>
          </a:p>
        </p:txBody>
      </p:sp>
      <p:sp>
        <p:nvSpPr>
          <p:cNvPr id="21533" name="Text Box 29"/>
          <p:cNvSpPr txBox="1">
            <a:spLocks noChangeArrowheads="1"/>
          </p:cNvSpPr>
          <p:nvPr/>
        </p:nvSpPr>
        <p:spPr bwMode="auto">
          <a:xfrm>
            <a:off x="2133600" y="26670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LAN Segment 1</a:t>
            </a:r>
          </a:p>
          <a:p>
            <a:pPr algn="ctr" eaLnBrk="1" hangingPunct="1"/>
            <a:r>
              <a:rPr lang="en-US" altLang="ja-JP">
                <a:latin typeface="Helvetica" pitchFamily="-84" charset="0"/>
              </a:rPr>
              <a:t>100-Mbps Ethernet</a:t>
            </a:r>
          </a:p>
          <a:p>
            <a:pPr algn="ctr" eaLnBrk="1" hangingPunct="1"/>
            <a:r>
              <a:rPr lang="en-US" altLang="ja-JP">
                <a:latin typeface="Helvetica" pitchFamily="-84" charset="0"/>
              </a:rPr>
              <a:t>Cost = 19</a:t>
            </a:r>
          </a:p>
        </p:txBody>
      </p:sp>
      <p:sp>
        <p:nvSpPr>
          <p:cNvPr id="21534" name="Text Box 30"/>
          <p:cNvSpPr txBox="1">
            <a:spLocks noChangeArrowheads="1"/>
          </p:cNvSpPr>
          <p:nvPr/>
        </p:nvSpPr>
        <p:spPr bwMode="auto">
          <a:xfrm>
            <a:off x="4876800" y="58674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LAN Segment 3</a:t>
            </a:r>
          </a:p>
          <a:p>
            <a:pPr algn="ctr" eaLnBrk="1" hangingPunct="1"/>
            <a:r>
              <a:rPr lang="en-US" altLang="ja-JP">
                <a:latin typeface="Helvetica" pitchFamily="-84" charset="0"/>
              </a:rPr>
              <a:t>100-Mbps Ethernet</a:t>
            </a:r>
          </a:p>
          <a:p>
            <a:pPr algn="ctr" eaLnBrk="1" hangingPunct="1"/>
            <a:r>
              <a:rPr lang="en-US" altLang="ja-JP">
                <a:latin typeface="Helvetica" pitchFamily="-84" charset="0"/>
              </a:rPr>
              <a:t>Cost = 19</a:t>
            </a:r>
          </a:p>
        </p:txBody>
      </p:sp>
      <p:sp>
        <p:nvSpPr>
          <p:cNvPr id="21535" name="Text Box 31"/>
          <p:cNvSpPr txBox="1">
            <a:spLocks noChangeArrowheads="1"/>
          </p:cNvSpPr>
          <p:nvPr/>
        </p:nvSpPr>
        <p:spPr bwMode="auto">
          <a:xfrm>
            <a:off x="5181600" y="1524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Root</a:t>
            </a:r>
          </a:p>
          <a:p>
            <a:pPr algn="ctr" eaLnBrk="1" hangingPunct="1"/>
            <a:r>
              <a:rPr lang="en-US" altLang="ja-JP" b="1">
                <a:latin typeface="Helvetica" pitchFamily="-84" charset="0"/>
              </a:rPr>
              <a:t>Bridge A</a:t>
            </a:r>
            <a:endParaRPr lang="en-US" altLang="ja-JP">
              <a:latin typeface="Helvetica" pitchFamily="-84" charset="0"/>
            </a:endParaRPr>
          </a:p>
        </p:txBody>
      </p:sp>
      <p:sp>
        <p:nvSpPr>
          <p:cNvPr id="21536" name="AutoShape 32"/>
          <p:cNvSpPr>
            <a:spLocks noChangeArrowheads="1"/>
          </p:cNvSpPr>
          <p:nvPr/>
        </p:nvSpPr>
        <p:spPr bwMode="auto">
          <a:xfrm>
            <a:off x="7543800" y="1219200"/>
            <a:ext cx="2514600" cy="762000"/>
          </a:xfrm>
          <a:prstGeom prst="wedgeEllipseCallout">
            <a:avLst>
              <a:gd name="adj1" fmla="val -67296"/>
              <a:gd name="adj2" fmla="val 48333"/>
            </a:avLst>
          </a:prstGeom>
          <a:solidFill>
            <a:schemeClr val="hlink"/>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400" dirty="0"/>
              <a:t>Lowest Bridge ID</a:t>
            </a:r>
          </a:p>
          <a:p>
            <a:pPr algn="ctr" eaLnBrk="1" hangingPunct="1"/>
            <a:r>
              <a:rPr lang="en-US" altLang="ja-JP" sz="1400" dirty="0"/>
              <a:t>Wins!</a:t>
            </a:r>
          </a:p>
        </p:txBody>
      </p:sp>
      <p:sp>
        <p:nvSpPr>
          <p:cNvPr id="34" name="Rectangle 2"/>
          <p:cNvSpPr txBox="1">
            <a:spLocks noChangeArrowheads="1"/>
          </p:cNvSpPr>
          <p:nvPr/>
        </p:nvSpPr>
        <p:spPr bwMode="auto">
          <a:xfrm>
            <a:off x="5029200" y="0"/>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000" b="1" kern="1200">
                <a:solidFill>
                  <a:schemeClr val="tx1"/>
                </a:solidFill>
                <a:latin typeface="+mj-lt"/>
                <a:ea typeface="MS PGothic" panose="020B0600070205080204" pitchFamily="34" charset="-128"/>
                <a:cs typeface="ＭＳ Ｐゴシック" charset="0"/>
              </a:defRPr>
            </a:lvl1pPr>
            <a:lvl2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2pPr>
            <a:lvl3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3pPr>
            <a:lvl4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4pPr>
            <a:lvl5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5pPr>
            <a:lvl6pPr marL="4572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6pPr>
            <a:lvl7pPr marL="9144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7pPr>
            <a:lvl8pPr marL="13716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8pPr>
            <a:lvl9pPr marL="18288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9pPr>
          </a:lstStyle>
          <a:p>
            <a:r>
              <a:rPr lang="en-US" altLang="ja-JP" dirty="0">
                <a:ea typeface="ＭＳ Ｐゴシック" pitchFamily="50" charset="-128"/>
              </a:rPr>
              <a:t>Bridges (Switches) Running STP</a:t>
            </a:r>
          </a:p>
        </p:txBody>
      </p:sp>
    </p:spTree>
    <p:extLst>
      <p:ext uri="{BB962C8B-B14F-4D97-AF65-F5344CB8AC3E}">
        <p14:creationId xmlns:p14="http://schemas.microsoft.com/office/powerpoint/2010/main" val="14827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ja-JP" dirty="0">
                <a:ea typeface="ＭＳ Ｐゴシック" pitchFamily="50" charset="-128"/>
              </a:rPr>
              <a:t>VLANs versus Real LANs</a:t>
            </a:r>
          </a:p>
        </p:txBody>
      </p:sp>
      <p:sp>
        <p:nvSpPr>
          <p:cNvPr id="28675" name="Line 4"/>
          <p:cNvSpPr>
            <a:spLocks noChangeShapeType="1"/>
          </p:cNvSpPr>
          <p:nvPr/>
        </p:nvSpPr>
        <p:spPr bwMode="auto">
          <a:xfrm flipH="1" flipV="1">
            <a:off x="4332288" y="2960688"/>
            <a:ext cx="1103312" cy="9826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676" name="Line 5"/>
          <p:cNvSpPr>
            <a:spLocks noChangeShapeType="1"/>
          </p:cNvSpPr>
          <p:nvPr/>
        </p:nvSpPr>
        <p:spPr bwMode="auto">
          <a:xfrm flipV="1">
            <a:off x="3963988" y="2717800"/>
            <a:ext cx="0" cy="13477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677" name="Line 6"/>
          <p:cNvSpPr>
            <a:spLocks noChangeShapeType="1"/>
          </p:cNvSpPr>
          <p:nvPr/>
        </p:nvSpPr>
        <p:spPr bwMode="auto">
          <a:xfrm flipV="1">
            <a:off x="2616201" y="2838451"/>
            <a:ext cx="1103313" cy="9826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28678"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3575051"/>
            <a:ext cx="8715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8679"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471739"/>
            <a:ext cx="14684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868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275" y="3575051"/>
            <a:ext cx="8715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8681"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239" y="3575051"/>
            <a:ext cx="8731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682" name="Rectangle 11"/>
          <p:cNvSpPr>
            <a:spLocks noChangeArrowheads="1"/>
          </p:cNvSpPr>
          <p:nvPr/>
        </p:nvSpPr>
        <p:spPr bwMode="auto">
          <a:xfrm>
            <a:off x="3793833" y="1981200"/>
            <a:ext cx="6451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Switch A</a:t>
            </a:r>
            <a:endParaRPr lang="en-US" altLang="ja-JP" sz="1800"/>
          </a:p>
        </p:txBody>
      </p:sp>
      <p:sp>
        <p:nvSpPr>
          <p:cNvPr id="28683" name="Rectangle 12"/>
          <p:cNvSpPr>
            <a:spLocks noChangeArrowheads="1"/>
          </p:cNvSpPr>
          <p:nvPr/>
        </p:nvSpPr>
        <p:spPr bwMode="auto">
          <a:xfrm>
            <a:off x="2154204" y="4554538"/>
            <a:ext cx="7557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A1</a:t>
            </a:r>
            <a:endParaRPr lang="en-US" altLang="ja-JP" sz="1800"/>
          </a:p>
        </p:txBody>
      </p:sp>
      <p:sp>
        <p:nvSpPr>
          <p:cNvPr id="28684" name="Rectangle 13"/>
          <p:cNvSpPr>
            <a:spLocks noChangeArrowheads="1"/>
          </p:cNvSpPr>
          <p:nvPr/>
        </p:nvSpPr>
        <p:spPr bwMode="auto">
          <a:xfrm>
            <a:off x="3582954" y="4554538"/>
            <a:ext cx="7557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A2</a:t>
            </a:r>
            <a:endParaRPr lang="en-US" altLang="ja-JP" sz="1800"/>
          </a:p>
        </p:txBody>
      </p:sp>
      <p:sp>
        <p:nvSpPr>
          <p:cNvPr id="28685" name="Rectangle 14"/>
          <p:cNvSpPr>
            <a:spLocks noChangeArrowheads="1"/>
          </p:cNvSpPr>
          <p:nvPr/>
        </p:nvSpPr>
        <p:spPr bwMode="auto">
          <a:xfrm>
            <a:off x="5054566" y="4554538"/>
            <a:ext cx="7557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A3</a:t>
            </a:r>
            <a:endParaRPr lang="en-US" altLang="ja-JP" sz="1800"/>
          </a:p>
        </p:txBody>
      </p:sp>
      <p:sp>
        <p:nvSpPr>
          <p:cNvPr id="28686" name="Rectangle 15"/>
          <p:cNvSpPr>
            <a:spLocks noChangeArrowheads="1"/>
          </p:cNvSpPr>
          <p:nvPr/>
        </p:nvSpPr>
        <p:spPr bwMode="auto">
          <a:xfrm>
            <a:off x="3707580" y="5046663"/>
            <a:ext cx="7541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Network A</a:t>
            </a:r>
            <a:endParaRPr lang="en-US" altLang="ja-JP" sz="1800"/>
          </a:p>
        </p:txBody>
      </p:sp>
      <p:sp>
        <p:nvSpPr>
          <p:cNvPr id="28687" name="Line 16"/>
          <p:cNvSpPr>
            <a:spLocks noChangeShapeType="1"/>
          </p:cNvSpPr>
          <p:nvPr/>
        </p:nvSpPr>
        <p:spPr bwMode="auto">
          <a:xfrm flipH="1" flipV="1">
            <a:off x="8828088" y="2960688"/>
            <a:ext cx="1103312" cy="982662"/>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688" name="Line 17"/>
          <p:cNvSpPr>
            <a:spLocks noChangeShapeType="1"/>
          </p:cNvSpPr>
          <p:nvPr/>
        </p:nvSpPr>
        <p:spPr bwMode="auto">
          <a:xfrm flipV="1">
            <a:off x="8461375" y="2717800"/>
            <a:ext cx="0" cy="1347788"/>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689" name="Line 18"/>
          <p:cNvSpPr>
            <a:spLocks noChangeShapeType="1"/>
          </p:cNvSpPr>
          <p:nvPr/>
        </p:nvSpPr>
        <p:spPr bwMode="auto">
          <a:xfrm flipV="1">
            <a:off x="7113588" y="2838451"/>
            <a:ext cx="1103312" cy="982663"/>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28690"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76" y="3575051"/>
            <a:ext cx="8731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8691"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1" y="2471739"/>
            <a:ext cx="14700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8692" name="Pictur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664" y="3575051"/>
            <a:ext cx="87153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8693" name="Picture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626" y="3575051"/>
            <a:ext cx="8731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694" name="Rectangle 23"/>
          <p:cNvSpPr>
            <a:spLocks noChangeArrowheads="1"/>
          </p:cNvSpPr>
          <p:nvPr/>
        </p:nvSpPr>
        <p:spPr bwMode="auto">
          <a:xfrm>
            <a:off x="8288365" y="1981200"/>
            <a:ext cx="6508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Switch B</a:t>
            </a:r>
            <a:endParaRPr lang="en-US" altLang="ja-JP" sz="1800"/>
          </a:p>
        </p:txBody>
      </p:sp>
      <p:sp>
        <p:nvSpPr>
          <p:cNvPr id="28695" name="Rectangle 24"/>
          <p:cNvSpPr>
            <a:spLocks noChangeArrowheads="1"/>
          </p:cNvSpPr>
          <p:nvPr/>
        </p:nvSpPr>
        <p:spPr bwMode="auto">
          <a:xfrm>
            <a:off x="6648738" y="4554538"/>
            <a:ext cx="76142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B1</a:t>
            </a:r>
            <a:endParaRPr lang="en-US" altLang="ja-JP" sz="1800"/>
          </a:p>
        </p:txBody>
      </p:sp>
      <p:sp>
        <p:nvSpPr>
          <p:cNvPr id="28696" name="Rectangle 25"/>
          <p:cNvSpPr>
            <a:spLocks noChangeArrowheads="1"/>
          </p:cNvSpPr>
          <p:nvPr/>
        </p:nvSpPr>
        <p:spPr bwMode="auto">
          <a:xfrm>
            <a:off x="8079076" y="4554538"/>
            <a:ext cx="76142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B2</a:t>
            </a:r>
            <a:endParaRPr lang="en-US" altLang="ja-JP" sz="1800"/>
          </a:p>
        </p:txBody>
      </p:sp>
      <p:sp>
        <p:nvSpPr>
          <p:cNvPr id="28697" name="Rectangle 26"/>
          <p:cNvSpPr>
            <a:spLocks noChangeArrowheads="1"/>
          </p:cNvSpPr>
          <p:nvPr/>
        </p:nvSpPr>
        <p:spPr bwMode="auto">
          <a:xfrm>
            <a:off x="9549101" y="4554538"/>
            <a:ext cx="76142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B3</a:t>
            </a:r>
            <a:endParaRPr lang="en-US" altLang="ja-JP" sz="1800"/>
          </a:p>
        </p:txBody>
      </p:sp>
      <p:sp>
        <p:nvSpPr>
          <p:cNvPr id="28698" name="Rectangle 27"/>
          <p:cNvSpPr>
            <a:spLocks noChangeArrowheads="1"/>
          </p:cNvSpPr>
          <p:nvPr/>
        </p:nvSpPr>
        <p:spPr bwMode="auto">
          <a:xfrm>
            <a:off x="8202113" y="5046663"/>
            <a:ext cx="7598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Network B</a:t>
            </a:r>
            <a:endParaRPr lang="en-US" altLang="ja-JP" sz="1800"/>
          </a:p>
        </p:txBody>
      </p:sp>
    </p:spTree>
    <p:extLst>
      <p:ext uri="{BB962C8B-B14F-4D97-AF65-F5344CB8AC3E}">
        <p14:creationId xmlns:p14="http://schemas.microsoft.com/office/powerpoint/2010/main" val="2231176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057400" y="228600"/>
            <a:ext cx="7772400" cy="457200"/>
          </a:xfrm>
        </p:spPr>
        <p:txBody>
          <a:bodyPr>
            <a:normAutofit fontScale="90000"/>
          </a:bodyPr>
          <a:lstStyle/>
          <a:p>
            <a:r>
              <a:rPr lang="en-US" altLang="ja-JP">
                <a:solidFill>
                  <a:srgbClr val="FFFFFF"/>
                </a:solidFill>
                <a:ea typeface="ＭＳ Ｐゴシック" pitchFamily="50" charset="-128"/>
              </a:rPr>
              <a:t>Determine Root Ports</a:t>
            </a:r>
          </a:p>
        </p:txBody>
      </p:sp>
      <p:sp>
        <p:nvSpPr>
          <p:cNvPr id="22531" name="Line 3"/>
          <p:cNvSpPr>
            <a:spLocks noChangeShapeType="1"/>
          </p:cNvSpPr>
          <p:nvPr/>
        </p:nvSpPr>
        <p:spPr bwMode="auto">
          <a:xfrm flipH="1">
            <a:off x="3124200" y="2514600"/>
            <a:ext cx="266700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2532" name="Rectangle 4"/>
          <p:cNvSpPr>
            <a:spLocks noChangeArrowheads="1"/>
          </p:cNvSpPr>
          <p:nvPr/>
        </p:nvSpPr>
        <p:spPr bwMode="auto">
          <a:xfrm>
            <a:off x="2438400" y="3886200"/>
            <a:ext cx="1752600" cy="1066800"/>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2533" name="Text Box 5"/>
          <p:cNvSpPr txBox="1">
            <a:spLocks noChangeArrowheads="1"/>
          </p:cNvSpPr>
          <p:nvPr/>
        </p:nvSpPr>
        <p:spPr bwMode="auto">
          <a:xfrm>
            <a:off x="2362200" y="41910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Bridge B</a:t>
            </a:r>
            <a:endParaRPr lang="en-US" altLang="ja-JP">
              <a:latin typeface="Helvetica" pitchFamily="-84" charset="0"/>
            </a:endParaRPr>
          </a:p>
        </p:txBody>
      </p:sp>
      <p:sp>
        <p:nvSpPr>
          <p:cNvPr id="22534" name="Line 6"/>
          <p:cNvSpPr>
            <a:spLocks noChangeShapeType="1"/>
          </p:cNvSpPr>
          <p:nvPr/>
        </p:nvSpPr>
        <p:spPr bwMode="auto">
          <a:xfrm>
            <a:off x="6477000" y="2514600"/>
            <a:ext cx="236220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2535" name="Line 7"/>
          <p:cNvSpPr>
            <a:spLocks noChangeShapeType="1"/>
          </p:cNvSpPr>
          <p:nvPr/>
        </p:nvSpPr>
        <p:spPr bwMode="auto">
          <a:xfrm flipH="1">
            <a:off x="3200400" y="5715000"/>
            <a:ext cx="579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2536" name="Rectangle 8"/>
          <p:cNvSpPr>
            <a:spLocks noChangeArrowheads="1"/>
          </p:cNvSpPr>
          <p:nvPr/>
        </p:nvSpPr>
        <p:spPr bwMode="auto">
          <a:xfrm>
            <a:off x="8077200" y="3886200"/>
            <a:ext cx="1752600" cy="1066800"/>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2537" name="Text Box 9"/>
          <p:cNvSpPr txBox="1">
            <a:spLocks noChangeArrowheads="1"/>
          </p:cNvSpPr>
          <p:nvPr/>
        </p:nvSpPr>
        <p:spPr bwMode="auto">
          <a:xfrm>
            <a:off x="8001000" y="41910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Bridge C</a:t>
            </a:r>
            <a:endParaRPr lang="en-US" altLang="ja-JP">
              <a:latin typeface="Helvetica" pitchFamily="-84" charset="0"/>
            </a:endParaRPr>
          </a:p>
        </p:txBody>
      </p:sp>
      <p:sp>
        <p:nvSpPr>
          <p:cNvPr id="22538" name="Rectangle 10"/>
          <p:cNvSpPr>
            <a:spLocks noChangeArrowheads="1"/>
          </p:cNvSpPr>
          <p:nvPr/>
        </p:nvSpPr>
        <p:spPr bwMode="auto">
          <a:xfrm>
            <a:off x="5257800" y="1447800"/>
            <a:ext cx="1752600" cy="1066800"/>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2539" name="Text Box 11"/>
          <p:cNvSpPr txBox="1">
            <a:spLocks noChangeArrowheads="1"/>
          </p:cNvSpPr>
          <p:nvPr/>
        </p:nvSpPr>
        <p:spPr bwMode="auto">
          <a:xfrm>
            <a:off x="5181600" y="1524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Root</a:t>
            </a:r>
          </a:p>
          <a:p>
            <a:pPr algn="ctr" eaLnBrk="1" hangingPunct="1"/>
            <a:r>
              <a:rPr lang="en-US" altLang="ja-JP" b="1">
                <a:latin typeface="Helvetica" pitchFamily="-84" charset="0"/>
              </a:rPr>
              <a:t>Bridge A</a:t>
            </a:r>
            <a:endParaRPr lang="en-US" altLang="ja-JP">
              <a:latin typeface="Helvetica" pitchFamily="-84" charset="0"/>
            </a:endParaRPr>
          </a:p>
        </p:txBody>
      </p:sp>
      <p:sp>
        <p:nvSpPr>
          <p:cNvPr id="22540" name="Text Box 12"/>
          <p:cNvSpPr txBox="1">
            <a:spLocks noChangeArrowheads="1"/>
          </p:cNvSpPr>
          <p:nvPr/>
        </p:nvSpPr>
        <p:spPr bwMode="auto">
          <a:xfrm>
            <a:off x="4800600" y="9906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Bridge A ID = </a:t>
            </a:r>
            <a:r>
              <a:rPr lang="en-US" altLang="ja-JP" i="1">
                <a:latin typeface="Helvetica" pitchFamily="-84" charset="0"/>
              </a:rPr>
              <a:t>80.00</a:t>
            </a:r>
            <a:r>
              <a:rPr lang="en-US" altLang="ja-JP">
                <a:latin typeface="Helvetica" pitchFamily="-84" charset="0"/>
              </a:rPr>
              <a:t>.00.00.0C.AA.AA.AA</a:t>
            </a:r>
          </a:p>
          <a:p>
            <a:pPr algn="ctr" eaLnBrk="1" hangingPunct="1"/>
            <a:endParaRPr lang="en-US" altLang="ja-JP">
              <a:latin typeface="Helvetica" pitchFamily="-84" charset="0"/>
            </a:endParaRPr>
          </a:p>
        </p:txBody>
      </p:sp>
      <p:sp>
        <p:nvSpPr>
          <p:cNvPr id="22541" name="Text Box 13"/>
          <p:cNvSpPr txBox="1">
            <a:spLocks noChangeArrowheads="1"/>
          </p:cNvSpPr>
          <p:nvPr/>
        </p:nvSpPr>
        <p:spPr bwMode="auto">
          <a:xfrm>
            <a:off x="3124200" y="50292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Bridge B ID = </a:t>
            </a:r>
            <a:r>
              <a:rPr lang="en-US" altLang="ja-JP" i="1">
                <a:latin typeface="Helvetica" pitchFamily="-84" charset="0"/>
              </a:rPr>
              <a:t>80.00.</a:t>
            </a:r>
            <a:r>
              <a:rPr lang="en-US" altLang="ja-JP">
                <a:latin typeface="Helvetica" pitchFamily="-84" charset="0"/>
              </a:rPr>
              <a:t>00.00.0C.BB.BB.BB</a:t>
            </a:r>
          </a:p>
          <a:p>
            <a:pPr algn="ctr" eaLnBrk="1" hangingPunct="1"/>
            <a:endParaRPr lang="en-US" altLang="ja-JP">
              <a:latin typeface="Helvetica" pitchFamily="-84" charset="0"/>
            </a:endParaRPr>
          </a:p>
        </p:txBody>
      </p:sp>
      <p:sp>
        <p:nvSpPr>
          <p:cNvPr id="22542" name="Text Box 14"/>
          <p:cNvSpPr txBox="1">
            <a:spLocks noChangeArrowheads="1"/>
          </p:cNvSpPr>
          <p:nvPr/>
        </p:nvSpPr>
        <p:spPr bwMode="auto">
          <a:xfrm>
            <a:off x="6400800" y="50292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Bridge C ID = </a:t>
            </a:r>
            <a:r>
              <a:rPr lang="en-US" altLang="ja-JP" i="1">
                <a:latin typeface="Helvetica" pitchFamily="-84" charset="0"/>
              </a:rPr>
              <a:t>80.00.</a:t>
            </a:r>
            <a:r>
              <a:rPr lang="en-US" altLang="ja-JP">
                <a:latin typeface="Helvetica" pitchFamily="-84" charset="0"/>
              </a:rPr>
              <a:t>00.00.0C.CC.CC.CC</a:t>
            </a:r>
          </a:p>
          <a:p>
            <a:pPr algn="ctr" eaLnBrk="1" hangingPunct="1"/>
            <a:endParaRPr lang="en-US" altLang="ja-JP">
              <a:latin typeface="Helvetica" pitchFamily="-84" charset="0"/>
            </a:endParaRPr>
          </a:p>
        </p:txBody>
      </p:sp>
      <p:sp>
        <p:nvSpPr>
          <p:cNvPr id="22543" name="Line 15"/>
          <p:cNvSpPr>
            <a:spLocks noChangeShapeType="1"/>
          </p:cNvSpPr>
          <p:nvPr/>
        </p:nvSpPr>
        <p:spPr bwMode="auto">
          <a:xfrm>
            <a:off x="3200400" y="49530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2544" name="Rectangle 16"/>
          <p:cNvSpPr>
            <a:spLocks noChangeArrowheads="1"/>
          </p:cNvSpPr>
          <p:nvPr/>
        </p:nvSpPr>
        <p:spPr bwMode="auto">
          <a:xfrm>
            <a:off x="2895600" y="38862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2545" name="Text Box 17"/>
          <p:cNvSpPr txBox="1">
            <a:spLocks noChangeArrowheads="1"/>
          </p:cNvSpPr>
          <p:nvPr/>
        </p:nvSpPr>
        <p:spPr bwMode="auto">
          <a:xfrm>
            <a:off x="2819400" y="38862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1</a:t>
            </a:r>
          </a:p>
        </p:txBody>
      </p:sp>
      <p:sp>
        <p:nvSpPr>
          <p:cNvPr id="22546" name="Rectangle 18"/>
          <p:cNvSpPr>
            <a:spLocks noChangeArrowheads="1"/>
          </p:cNvSpPr>
          <p:nvPr/>
        </p:nvSpPr>
        <p:spPr bwMode="auto">
          <a:xfrm>
            <a:off x="2895600" y="47244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2547" name="Text Box 19"/>
          <p:cNvSpPr txBox="1">
            <a:spLocks noChangeArrowheads="1"/>
          </p:cNvSpPr>
          <p:nvPr/>
        </p:nvSpPr>
        <p:spPr bwMode="auto">
          <a:xfrm>
            <a:off x="2819400" y="47244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2</a:t>
            </a:r>
          </a:p>
        </p:txBody>
      </p:sp>
      <p:sp>
        <p:nvSpPr>
          <p:cNvPr id="22548" name="Rectangle 20"/>
          <p:cNvSpPr>
            <a:spLocks noChangeArrowheads="1"/>
          </p:cNvSpPr>
          <p:nvPr/>
        </p:nvSpPr>
        <p:spPr bwMode="auto">
          <a:xfrm>
            <a:off x="8610600" y="38862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2549" name="Text Box 21"/>
          <p:cNvSpPr txBox="1">
            <a:spLocks noChangeArrowheads="1"/>
          </p:cNvSpPr>
          <p:nvPr/>
        </p:nvSpPr>
        <p:spPr bwMode="auto">
          <a:xfrm>
            <a:off x="8534400" y="38862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1</a:t>
            </a:r>
          </a:p>
        </p:txBody>
      </p:sp>
      <p:sp>
        <p:nvSpPr>
          <p:cNvPr id="22550" name="Rectangle 22"/>
          <p:cNvSpPr>
            <a:spLocks noChangeArrowheads="1"/>
          </p:cNvSpPr>
          <p:nvPr/>
        </p:nvSpPr>
        <p:spPr bwMode="auto">
          <a:xfrm>
            <a:off x="8610600" y="47244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2551" name="Text Box 23"/>
          <p:cNvSpPr txBox="1">
            <a:spLocks noChangeArrowheads="1"/>
          </p:cNvSpPr>
          <p:nvPr/>
        </p:nvSpPr>
        <p:spPr bwMode="auto">
          <a:xfrm>
            <a:off x="8534400" y="47244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2</a:t>
            </a:r>
          </a:p>
        </p:txBody>
      </p:sp>
      <p:sp>
        <p:nvSpPr>
          <p:cNvPr id="22552" name="Rectangle 24"/>
          <p:cNvSpPr>
            <a:spLocks noChangeArrowheads="1"/>
          </p:cNvSpPr>
          <p:nvPr/>
        </p:nvSpPr>
        <p:spPr bwMode="auto">
          <a:xfrm>
            <a:off x="5257800" y="22860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2553" name="Text Box 25"/>
          <p:cNvSpPr txBox="1">
            <a:spLocks noChangeArrowheads="1"/>
          </p:cNvSpPr>
          <p:nvPr/>
        </p:nvSpPr>
        <p:spPr bwMode="auto">
          <a:xfrm>
            <a:off x="5181600" y="22860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1</a:t>
            </a:r>
          </a:p>
        </p:txBody>
      </p:sp>
      <p:sp>
        <p:nvSpPr>
          <p:cNvPr id="22554" name="Rectangle 26"/>
          <p:cNvSpPr>
            <a:spLocks noChangeArrowheads="1"/>
          </p:cNvSpPr>
          <p:nvPr/>
        </p:nvSpPr>
        <p:spPr bwMode="auto">
          <a:xfrm>
            <a:off x="6248400" y="22860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2555" name="Text Box 27"/>
          <p:cNvSpPr txBox="1">
            <a:spLocks noChangeArrowheads="1"/>
          </p:cNvSpPr>
          <p:nvPr/>
        </p:nvSpPr>
        <p:spPr bwMode="auto">
          <a:xfrm>
            <a:off x="6172200" y="22860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2</a:t>
            </a:r>
          </a:p>
        </p:txBody>
      </p:sp>
      <p:sp>
        <p:nvSpPr>
          <p:cNvPr id="22556" name="Text Box 28"/>
          <p:cNvSpPr txBox="1">
            <a:spLocks noChangeArrowheads="1"/>
          </p:cNvSpPr>
          <p:nvPr/>
        </p:nvSpPr>
        <p:spPr bwMode="auto">
          <a:xfrm>
            <a:off x="7315200" y="26670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LAN Segment 2</a:t>
            </a:r>
          </a:p>
          <a:p>
            <a:pPr algn="ctr" eaLnBrk="1" hangingPunct="1"/>
            <a:r>
              <a:rPr lang="en-US" altLang="ja-JP">
                <a:latin typeface="Helvetica" pitchFamily="-84" charset="0"/>
              </a:rPr>
              <a:t>100-Mbps Ethernet</a:t>
            </a:r>
          </a:p>
          <a:p>
            <a:pPr algn="ctr" eaLnBrk="1" hangingPunct="1"/>
            <a:r>
              <a:rPr lang="en-US" altLang="ja-JP">
                <a:latin typeface="Helvetica" pitchFamily="-84" charset="0"/>
              </a:rPr>
              <a:t>Cost = 19</a:t>
            </a:r>
          </a:p>
        </p:txBody>
      </p:sp>
      <p:sp>
        <p:nvSpPr>
          <p:cNvPr id="22557" name="Text Box 29"/>
          <p:cNvSpPr txBox="1">
            <a:spLocks noChangeArrowheads="1"/>
          </p:cNvSpPr>
          <p:nvPr/>
        </p:nvSpPr>
        <p:spPr bwMode="auto">
          <a:xfrm>
            <a:off x="2133600" y="26670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LAN Segment 1</a:t>
            </a:r>
          </a:p>
          <a:p>
            <a:pPr algn="ctr" eaLnBrk="1" hangingPunct="1"/>
            <a:r>
              <a:rPr lang="en-US" altLang="ja-JP">
                <a:latin typeface="Helvetica" pitchFamily="-84" charset="0"/>
              </a:rPr>
              <a:t>100-Mbps Ethernet</a:t>
            </a:r>
          </a:p>
          <a:p>
            <a:pPr algn="ctr" eaLnBrk="1" hangingPunct="1"/>
            <a:r>
              <a:rPr lang="en-US" altLang="ja-JP">
                <a:latin typeface="Helvetica" pitchFamily="-84" charset="0"/>
              </a:rPr>
              <a:t>Cost = 19</a:t>
            </a:r>
          </a:p>
        </p:txBody>
      </p:sp>
      <p:sp>
        <p:nvSpPr>
          <p:cNvPr id="22558" name="Text Box 30"/>
          <p:cNvSpPr txBox="1">
            <a:spLocks noChangeArrowheads="1"/>
          </p:cNvSpPr>
          <p:nvPr/>
        </p:nvSpPr>
        <p:spPr bwMode="auto">
          <a:xfrm>
            <a:off x="4876800" y="58674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LAN Segment 3</a:t>
            </a:r>
          </a:p>
          <a:p>
            <a:pPr algn="ctr" eaLnBrk="1" hangingPunct="1"/>
            <a:r>
              <a:rPr lang="en-US" altLang="ja-JP">
                <a:latin typeface="Helvetica" pitchFamily="-84" charset="0"/>
              </a:rPr>
              <a:t>100-Mbps Ethernet</a:t>
            </a:r>
          </a:p>
          <a:p>
            <a:pPr algn="ctr" eaLnBrk="1" hangingPunct="1"/>
            <a:r>
              <a:rPr lang="en-US" altLang="ja-JP">
                <a:latin typeface="Helvetica" pitchFamily="-84" charset="0"/>
              </a:rPr>
              <a:t>Cost = 19</a:t>
            </a:r>
          </a:p>
        </p:txBody>
      </p:sp>
      <p:sp>
        <p:nvSpPr>
          <p:cNvPr id="22559" name="Text Box 31"/>
          <p:cNvSpPr txBox="1">
            <a:spLocks noChangeArrowheads="1"/>
          </p:cNvSpPr>
          <p:nvPr/>
        </p:nvSpPr>
        <p:spPr bwMode="auto">
          <a:xfrm>
            <a:off x="3352800" y="3581400"/>
            <a:ext cx="266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Root Port</a:t>
            </a:r>
            <a:endParaRPr lang="en-US" altLang="ja-JP">
              <a:latin typeface="Helvetica" pitchFamily="-84" charset="0"/>
            </a:endParaRPr>
          </a:p>
        </p:txBody>
      </p:sp>
      <p:sp>
        <p:nvSpPr>
          <p:cNvPr id="22560" name="Line 32"/>
          <p:cNvSpPr>
            <a:spLocks noChangeShapeType="1"/>
          </p:cNvSpPr>
          <p:nvPr/>
        </p:nvSpPr>
        <p:spPr bwMode="auto">
          <a:xfrm flipH="1">
            <a:off x="3505200" y="3733800"/>
            <a:ext cx="6858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2561" name="Text Box 33"/>
          <p:cNvSpPr txBox="1">
            <a:spLocks noChangeArrowheads="1"/>
          </p:cNvSpPr>
          <p:nvPr/>
        </p:nvSpPr>
        <p:spPr bwMode="auto">
          <a:xfrm>
            <a:off x="6172200" y="3581400"/>
            <a:ext cx="266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Root Port</a:t>
            </a:r>
            <a:endParaRPr lang="en-US" altLang="ja-JP">
              <a:latin typeface="Helvetica" pitchFamily="-84" charset="0"/>
            </a:endParaRPr>
          </a:p>
        </p:txBody>
      </p:sp>
      <p:sp>
        <p:nvSpPr>
          <p:cNvPr id="22562" name="Line 34"/>
          <p:cNvSpPr>
            <a:spLocks noChangeShapeType="1"/>
          </p:cNvSpPr>
          <p:nvPr/>
        </p:nvSpPr>
        <p:spPr bwMode="auto">
          <a:xfrm>
            <a:off x="8001000" y="3733800"/>
            <a:ext cx="6858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2563" name="Line 35"/>
          <p:cNvSpPr>
            <a:spLocks noChangeShapeType="1"/>
          </p:cNvSpPr>
          <p:nvPr/>
        </p:nvSpPr>
        <p:spPr bwMode="auto">
          <a:xfrm>
            <a:off x="8991600" y="49530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2564" name="AutoShape 36"/>
          <p:cNvSpPr>
            <a:spLocks noChangeArrowheads="1"/>
          </p:cNvSpPr>
          <p:nvPr/>
        </p:nvSpPr>
        <p:spPr bwMode="auto">
          <a:xfrm>
            <a:off x="7543800" y="1752600"/>
            <a:ext cx="2514600" cy="762000"/>
          </a:xfrm>
          <a:prstGeom prst="wedgeEllipseCallout">
            <a:avLst>
              <a:gd name="adj1" fmla="val -54671"/>
              <a:gd name="adj2" fmla="val 114375"/>
            </a:avLst>
          </a:prstGeom>
          <a:solidFill>
            <a:srgbClr val="FFCCFF"/>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400"/>
              <a:t>Lowest Cost</a:t>
            </a:r>
          </a:p>
          <a:p>
            <a:pPr algn="ctr" eaLnBrk="1" hangingPunct="1"/>
            <a:r>
              <a:rPr lang="en-US" altLang="ja-JP" sz="1400"/>
              <a:t>Wins!</a:t>
            </a:r>
          </a:p>
        </p:txBody>
      </p:sp>
      <p:sp>
        <p:nvSpPr>
          <p:cNvPr id="37" name="Date Placeholder 36"/>
          <p:cNvSpPr>
            <a:spLocks noGrp="1"/>
          </p:cNvSpPr>
          <p:nvPr>
            <p:ph type="dt" sz="quarter" idx="10"/>
          </p:nvPr>
        </p:nvSpPr>
        <p:spPr/>
        <p:txBody>
          <a:bodyPr/>
          <a:lstStyle/>
          <a:p>
            <a:pPr>
              <a:defRPr/>
            </a:pPr>
            <a:r>
              <a:rPr lang="en-US"/>
              <a:t>Bina Nusantara University</a:t>
            </a:r>
          </a:p>
        </p:txBody>
      </p:sp>
      <p:sp>
        <p:nvSpPr>
          <p:cNvPr id="38" name="Rectangle 2"/>
          <p:cNvSpPr txBox="1">
            <a:spLocks noChangeArrowheads="1"/>
          </p:cNvSpPr>
          <p:nvPr/>
        </p:nvSpPr>
        <p:spPr bwMode="auto">
          <a:xfrm>
            <a:off x="5029200" y="0"/>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000" b="1" kern="1200">
                <a:solidFill>
                  <a:schemeClr val="tx1"/>
                </a:solidFill>
                <a:latin typeface="+mj-lt"/>
                <a:ea typeface="MS PGothic" panose="020B0600070205080204" pitchFamily="34" charset="-128"/>
                <a:cs typeface="ＭＳ Ｐゴシック" charset="0"/>
              </a:defRPr>
            </a:lvl1pPr>
            <a:lvl2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2pPr>
            <a:lvl3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3pPr>
            <a:lvl4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4pPr>
            <a:lvl5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5pPr>
            <a:lvl6pPr marL="4572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6pPr>
            <a:lvl7pPr marL="9144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7pPr>
            <a:lvl8pPr marL="13716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8pPr>
            <a:lvl9pPr marL="18288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9pPr>
          </a:lstStyle>
          <a:p>
            <a:r>
              <a:rPr lang="en-US" altLang="ja-JP" dirty="0">
                <a:ea typeface="ＭＳ Ｐゴシック" pitchFamily="50" charset="-128"/>
              </a:rPr>
              <a:t>Bridges (Switches) Running STP</a:t>
            </a:r>
          </a:p>
        </p:txBody>
      </p:sp>
    </p:spTree>
    <p:extLst>
      <p:ext uri="{BB962C8B-B14F-4D97-AF65-F5344CB8AC3E}">
        <p14:creationId xmlns:p14="http://schemas.microsoft.com/office/powerpoint/2010/main" val="556247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33600" y="152400"/>
            <a:ext cx="7772400" cy="457200"/>
          </a:xfrm>
        </p:spPr>
        <p:txBody>
          <a:bodyPr>
            <a:normAutofit fontScale="90000"/>
          </a:bodyPr>
          <a:lstStyle/>
          <a:p>
            <a:r>
              <a:rPr lang="en-US" altLang="ja-JP">
                <a:solidFill>
                  <a:srgbClr val="FFFFFF"/>
                </a:solidFill>
                <a:ea typeface="ＭＳ Ｐゴシック" pitchFamily="50" charset="-128"/>
              </a:rPr>
              <a:t>Determine Designated Ports</a:t>
            </a:r>
          </a:p>
        </p:txBody>
      </p:sp>
      <p:sp>
        <p:nvSpPr>
          <p:cNvPr id="23555" name="Line 3"/>
          <p:cNvSpPr>
            <a:spLocks noChangeShapeType="1"/>
          </p:cNvSpPr>
          <p:nvPr/>
        </p:nvSpPr>
        <p:spPr bwMode="auto">
          <a:xfrm flipH="1">
            <a:off x="3124200" y="2362200"/>
            <a:ext cx="266700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56" name="Rectangle 4"/>
          <p:cNvSpPr>
            <a:spLocks noChangeArrowheads="1"/>
          </p:cNvSpPr>
          <p:nvPr/>
        </p:nvSpPr>
        <p:spPr bwMode="auto">
          <a:xfrm>
            <a:off x="2438400" y="3733800"/>
            <a:ext cx="1752600" cy="1066800"/>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3557" name="Text Box 5"/>
          <p:cNvSpPr txBox="1">
            <a:spLocks noChangeArrowheads="1"/>
          </p:cNvSpPr>
          <p:nvPr/>
        </p:nvSpPr>
        <p:spPr bwMode="auto">
          <a:xfrm>
            <a:off x="2362200" y="40386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Bridge B</a:t>
            </a:r>
            <a:endParaRPr lang="en-US" altLang="ja-JP">
              <a:latin typeface="Helvetica" pitchFamily="-84" charset="0"/>
            </a:endParaRPr>
          </a:p>
        </p:txBody>
      </p:sp>
      <p:sp>
        <p:nvSpPr>
          <p:cNvPr id="23558" name="Line 6"/>
          <p:cNvSpPr>
            <a:spLocks noChangeShapeType="1"/>
          </p:cNvSpPr>
          <p:nvPr/>
        </p:nvSpPr>
        <p:spPr bwMode="auto">
          <a:xfrm>
            <a:off x="6477000" y="2362200"/>
            <a:ext cx="236220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59" name="Line 7"/>
          <p:cNvSpPr>
            <a:spLocks noChangeShapeType="1"/>
          </p:cNvSpPr>
          <p:nvPr/>
        </p:nvSpPr>
        <p:spPr bwMode="auto">
          <a:xfrm flipH="1">
            <a:off x="3200400" y="5562600"/>
            <a:ext cx="579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60" name="Rectangle 8"/>
          <p:cNvSpPr>
            <a:spLocks noChangeArrowheads="1"/>
          </p:cNvSpPr>
          <p:nvPr/>
        </p:nvSpPr>
        <p:spPr bwMode="auto">
          <a:xfrm>
            <a:off x="8077200" y="3733800"/>
            <a:ext cx="1752600" cy="1066800"/>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3561" name="Text Box 9"/>
          <p:cNvSpPr txBox="1">
            <a:spLocks noChangeArrowheads="1"/>
          </p:cNvSpPr>
          <p:nvPr/>
        </p:nvSpPr>
        <p:spPr bwMode="auto">
          <a:xfrm>
            <a:off x="8001000" y="40386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Bridge C</a:t>
            </a:r>
            <a:endParaRPr lang="en-US" altLang="ja-JP">
              <a:latin typeface="Helvetica" pitchFamily="-84" charset="0"/>
            </a:endParaRPr>
          </a:p>
        </p:txBody>
      </p:sp>
      <p:sp>
        <p:nvSpPr>
          <p:cNvPr id="23562" name="Rectangle 10"/>
          <p:cNvSpPr>
            <a:spLocks noChangeArrowheads="1"/>
          </p:cNvSpPr>
          <p:nvPr/>
        </p:nvSpPr>
        <p:spPr bwMode="auto">
          <a:xfrm>
            <a:off x="5257800" y="1295400"/>
            <a:ext cx="1752600" cy="1066800"/>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3563" name="Text Box 11"/>
          <p:cNvSpPr txBox="1">
            <a:spLocks noChangeArrowheads="1"/>
          </p:cNvSpPr>
          <p:nvPr/>
        </p:nvSpPr>
        <p:spPr bwMode="auto">
          <a:xfrm>
            <a:off x="5181600" y="1371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Root</a:t>
            </a:r>
          </a:p>
          <a:p>
            <a:pPr algn="ctr" eaLnBrk="1" hangingPunct="1"/>
            <a:r>
              <a:rPr lang="en-US" altLang="ja-JP" b="1">
                <a:latin typeface="Helvetica" pitchFamily="-84" charset="0"/>
              </a:rPr>
              <a:t>Bridge A</a:t>
            </a:r>
            <a:endParaRPr lang="en-US" altLang="ja-JP">
              <a:latin typeface="Helvetica" pitchFamily="-84" charset="0"/>
            </a:endParaRPr>
          </a:p>
        </p:txBody>
      </p:sp>
      <p:sp>
        <p:nvSpPr>
          <p:cNvPr id="23564" name="Text Box 12"/>
          <p:cNvSpPr txBox="1">
            <a:spLocks noChangeArrowheads="1"/>
          </p:cNvSpPr>
          <p:nvPr/>
        </p:nvSpPr>
        <p:spPr bwMode="auto">
          <a:xfrm>
            <a:off x="4179889" y="990601"/>
            <a:ext cx="390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Bridge A ID = </a:t>
            </a:r>
            <a:r>
              <a:rPr lang="en-US" altLang="ja-JP" i="1">
                <a:latin typeface="Helvetica" pitchFamily="-84" charset="0"/>
              </a:rPr>
              <a:t>80.00</a:t>
            </a:r>
            <a:r>
              <a:rPr lang="en-US" altLang="ja-JP">
                <a:latin typeface="Helvetica" pitchFamily="-84" charset="0"/>
              </a:rPr>
              <a:t>.00.00.0C.AA.AA.AA</a:t>
            </a:r>
          </a:p>
          <a:p>
            <a:pPr algn="ctr" eaLnBrk="1" hangingPunct="1"/>
            <a:endParaRPr lang="en-US" altLang="ja-JP">
              <a:latin typeface="Helvetica" pitchFamily="-84" charset="0"/>
            </a:endParaRPr>
          </a:p>
        </p:txBody>
      </p:sp>
      <p:sp>
        <p:nvSpPr>
          <p:cNvPr id="23565" name="Text Box 13"/>
          <p:cNvSpPr txBox="1">
            <a:spLocks noChangeArrowheads="1"/>
          </p:cNvSpPr>
          <p:nvPr/>
        </p:nvSpPr>
        <p:spPr bwMode="auto">
          <a:xfrm>
            <a:off x="3124200" y="48768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Bridge B ID = </a:t>
            </a:r>
            <a:r>
              <a:rPr lang="en-US" altLang="ja-JP" i="1">
                <a:latin typeface="Helvetica" pitchFamily="-84" charset="0"/>
              </a:rPr>
              <a:t>80.00.</a:t>
            </a:r>
            <a:r>
              <a:rPr lang="en-US" altLang="ja-JP">
                <a:latin typeface="Helvetica" pitchFamily="-84" charset="0"/>
              </a:rPr>
              <a:t>00.00.0C.BB.BB.BB</a:t>
            </a:r>
          </a:p>
          <a:p>
            <a:pPr algn="ctr" eaLnBrk="1" hangingPunct="1"/>
            <a:endParaRPr lang="en-US" altLang="ja-JP">
              <a:latin typeface="Helvetica" pitchFamily="-84" charset="0"/>
            </a:endParaRPr>
          </a:p>
        </p:txBody>
      </p:sp>
      <p:sp>
        <p:nvSpPr>
          <p:cNvPr id="23566" name="Text Box 14"/>
          <p:cNvSpPr txBox="1">
            <a:spLocks noChangeArrowheads="1"/>
          </p:cNvSpPr>
          <p:nvPr/>
        </p:nvSpPr>
        <p:spPr bwMode="auto">
          <a:xfrm>
            <a:off x="6400800" y="48768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Bridge C ID = </a:t>
            </a:r>
            <a:r>
              <a:rPr lang="en-US" altLang="ja-JP" i="1">
                <a:latin typeface="Helvetica" pitchFamily="-84" charset="0"/>
              </a:rPr>
              <a:t>80.00.</a:t>
            </a:r>
            <a:r>
              <a:rPr lang="en-US" altLang="ja-JP">
                <a:latin typeface="Helvetica" pitchFamily="-84" charset="0"/>
              </a:rPr>
              <a:t>00.00.0C.CC.CC.CC</a:t>
            </a:r>
          </a:p>
          <a:p>
            <a:pPr algn="ctr" eaLnBrk="1" hangingPunct="1"/>
            <a:endParaRPr lang="en-US" altLang="ja-JP">
              <a:latin typeface="Helvetica" pitchFamily="-84" charset="0"/>
            </a:endParaRPr>
          </a:p>
        </p:txBody>
      </p:sp>
      <p:sp>
        <p:nvSpPr>
          <p:cNvPr id="23567" name="Line 15"/>
          <p:cNvSpPr>
            <a:spLocks noChangeShapeType="1"/>
          </p:cNvSpPr>
          <p:nvPr/>
        </p:nvSpPr>
        <p:spPr bwMode="auto">
          <a:xfrm>
            <a:off x="3200400" y="48006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68" name="Rectangle 16"/>
          <p:cNvSpPr>
            <a:spLocks noChangeArrowheads="1"/>
          </p:cNvSpPr>
          <p:nvPr/>
        </p:nvSpPr>
        <p:spPr bwMode="auto">
          <a:xfrm>
            <a:off x="2895600" y="37338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3569" name="Text Box 17"/>
          <p:cNvSpPr txBox="1">
            <a:spLocks noChangeArrowheads="1"/>
          </p:cNvSpPr>
          <p:nvPr/>
        </p:nvSpPr>
        <p:spPr bwMode="auto">
          <a:xfrm>
            <a:off x="2819400" y="37338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1</a:t>
            </a:r>
          </a:p>
        </p:txBody>
      </p:sp>
      <p:sp>
        <p:nvSpPr>
          <p:cNvPr id="23570" name="Rectangle 18"/>
          <p:cNvSpPr>
            <a:spLocks noChangeArrowheads="1"/>
          </p:cNvSpPr>
          <p:nvPr/>
        </p:nvSpPr>
        <p:spPr bwMode="auto">
          <a:xfrm>
            <a:off x="2895600" y="45720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3571" name="Text Box 19"/>
          <p:cNvSpPr txBox="1">
            <a:spLocks noChangeArrowheads="1"/>
          </p:cNvSpPr>
          <p:nvPr/>
        </p:nvSpPr>
        <p:spPr bwMode="auto">
          <a:xfrm>
            <a:off x="2819400" y="45720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2</a:t>
            </a:r>
          </a:p>
        </p:txBody>
      </p:sp>
      <p:sp>
        <p:nvSpPr>
          <p:cNvPr id="23572" name="Rectangle 20"/>
          <p:cNvSpPr>
            <a:spLocks noChangeArrowheads="1"/>
          </p:cNvSpPr>
          <p:nvPr/>
        </p:nvSpPr>
        <p:spPr bwMode="auto">
          <a:xfrm>
            <a:off x="8610600" y="37338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3573" name="Text Box 21"/>
          <p:cNvSpPr txBox="1">
            <a:spLocks noChangeArrowheads="1"/>
          </p:cNvSpPr>
          <p:nvPr/>
        </p:nvSpPr>
        <p:spPr bwMode="auto">
          <a:xfrm>
            <a:off x="8534400" y="37338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1</a:t>
            </a:r>
          </a:p>
        </p:txBody>
      </p:sp>
      <p:sp>
        <p:nvSpPr>
          <p:cNvPr id="23574" name="Rectangle 22"/>
          <p:cNvSpPr>
            <a:spLocks noChangeArrowheads="1"/>
          </p:cNvSpPr>
          <p:nvPr/>
        </p:nvSpPr>
        <p:spPr bwMode="auto">
          <a:xfrm>
            <a:off x="8610600" y="45720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3575" name="Text Box 23"/>
          <p:cNvSpPr txBox="1">
            <a:spLocks noChangeArrowheads="1"/>
          </p:cNvSpPr>
          <p:nvPr/>
        </p:nvSpPr>
        <p:spPr bwMode="auto">
          <a:xfrm>
            <a:off x="8534400" y="45720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2</a:t>
            </a:r>
          </a:p>
        </p:txBody>
      </p:sp>
      <p:sp>
        <p:nvSpPr>
          <p:cNvPr id="23576" name="Rectangle 24"/>
          <p:cNvSpPr>
            <a:spLocks noChangeArrowheads="1"/>
          </p:cNvSpPr>
          <p:nvPr/>
        </p:nvSpPr>
        <p:spPr bwMode="auto">
          <a:xfrm>
            <a:off x="5257800" y="21336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3577" name="Text Box 25"/>
          <p:cNvSpPr txBox="1">
            <a:spLocks noChangeArrowheads="1"/>
          </p:cNvSpPr>
          <p:nvPr/>
        </p:nvSpPr>
        <p:spPr bwMode="auto">
          <a:xfrm>
            <a:off x="5181600" y="21336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1</a:t>
            </a:r>
          </a:p>
        </p:txBody>
      </p:sp>
      <p:sp>
        <p:nvSpPr>
          <p:cNvPr id="23578" name="Rectangle 26"/>
          <p:cNvSpPr>
            <a:spLocks noChangeArrowheads="1"/>
          </p:cNvSpPr>
          <p:nvPr/>
        </p:nvSpPr>
        <p:spPr bwMode="auto">
          <a:xfrm>
            <a:off x="6248400" y="21336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3579" name="Text Box 27"/>
          <p:cNvSpPr txBox="1">
            <a:spLocks noChangeArrowheads="1"/>
          </p:cNvSpPr>
          <p:nvPr/>
        </p:nvSpPr>
        <p:spPr bwMode="auto">
          <a:xfrm>
            <a:off x="6172200" y="21336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2</a:t>
            </a:r>
          </a:p>
        </p:txBody>
      </p:sp>
      <p:sp>
        <p:nvSpPr>
          <p:cNvPr id="23580" name="Text Box 28"/>
          <p:cNvSpPr txBox="1">
            <a:spLocks noChangeArrowheads="1"/>
          </p:cNvSpPr>
          <p:nvPr/>
        </p:nvSpPr>
        <p:spPr bwMode="auto">
          <a:xfrm>
            <a:off x="7315200" y="25146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LAN Segment 2</a:t>
            </a:r>
          </a:p>
          <a:p>
            <a:pPr algn="ctr" eaLnBrk="1" hangingPunct="1"/>
            <a:r>
              <a:rPr lang="en-US" altLang="ja-JP">
                <a:latin typeface="Helvetica" pitchFamily="-84" charset="0"/>
              </a:rPr>
              <a:t>100-Mbps Ethernet</a:t>
            </a:r>
          </a:p>
          <a:p>
            <a:pPr algn="ctr" eaLnBrk="1" hangingPunct="1"/>
            <a:r>
              <a:rPr lang="en-US" altLang="ja-JP">
                <a:latin typeface="Helvetica" pitchFamily="-84" charset="0"/>
              </a:rPr>
              <a:t>Cost = 19</a:t>
            </a:r>
          </a:p>
        </p:txBody>
      </p:sp>
      <p:sp>
        <p:nvSpPr>
          <p:cNvPr id="23581" name="Text Box 29"/>
          <p:cNvSpPr txBox="1">
            <a:spLocks noChangeArrowheads="1"/>
          </p:cNvSpPr>
          <p:nvPr/>
        </p:nvSpPr>
        <p:spPr bwMode="auto">
          <a:xfrm>
            <a:off x="2133600" y="25146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LAN Segment 1</a:t>
            </a:r>
          </a:p>
          <a:p>
            <a:pPr algn="ctr" eaLnBrk="1" hangingPunct="1"/>
            <a:r>
              <a:rPr lang="en-US" altLang="ja-JP">
                <a:latin typeface="Helvetica" pitchFamily="-84" charset="0"/>
              </a:rPr>
              <a:t>100-Mbps Ethernet</a:t>
            </a:r>
          </a:p>
          <a:p>
            <a:pPr algn="ctr" eaLnBrk="1" hangingPunct="1"/>
            <a:r>
              <a:rPr lang="en-US" altLang="ja-JP">
                <a:latin typeface="Helvetica" pitchFamily="-84" charset="0"/>
              </a:rPr>
              <a:t>Cost = 19</a:t>
            </a:r>
          </a:p>
        </p:txBody>
      </p:sp>
      <p:sp>
        <p:nvSpPr>
          <p:cNvPr id="23582" name="Text Box 30"/>
          <p:cNvSpPr txBox="1">
            <a:spLocks noChangeArrowheads="1"/>
          </p:cNvSpPr>
          <p:nvPr/>
        </p:nvSpPr>
        <p:spPr bwMode="auto">
          <a:xfrm>
            <a:off x="4876800" y="57150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LAN Segment 3</a:t>
            </a:r>
          </a:p>
          <a:p>
            <a:pPr algn="ctr" eaLnBrk="1" hangingPunct="1"/>
            <a:r>
              <a:rPr lang="en-US" altLang="ja-JP">
                <a:latin typeface="Helvetica" pitchFamily="-84" charset="0"/>
              </a:rPr>
              <a:t>100-Mbps Ethernet</a:t>
            </a:r>
          </a:p>
          <a:p>
            <a:pPr algn="ctr" eaLnBrk="1" hangingPunct="1"/>
            <a:r>
              <a:rPr lang="en-US" altLang="ja-JP">
                <a:latin typeface="Helvetica" pitchFamily="-84" charset="0"/>
              </a:rPr>
              <a:t>Cost = 19</a:t>
            </a:r>
          </a:p>
        </p:txBody>
      </p:sp>
      <p:sp>
        <p:nvSpPr>
          <p:cNvPr id="23583" name="Text Box 31"/>
          <p:cNvSpPr txBox="1">
            <a:spLocks noChangeArrowheads="1"/>
          </p:cNvSpPr>
          <p:nvPr/>
        </p:nvSpPr>
        <p:spPr bwMode="auto">
          <a:xfrm>
            <a:off x="3352800" y="3429000"/>
            <a:ext cx="266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Root Port</a:t>
            </a:r>
            <a:endParaRPr lang="en-US" altLang="ja-JP">
              <a:latin typeface="Helvetica" pitchFamily="-84" charset="0"/>
            </a:endParaRPr>
          </a:p>
        </p:txBody>
      </p:sp>
      <p:sp>
        <p:nvSpPr>
          <p:cNvPr id="23584" name="Line 32"/>
          <p:cNvSpPr>
            <a:spLocks noChangeShapeType="1"/>
          </p:cNvSpPr>
          <p:nvPr/>
        </p:nvSpPr>
        <p:spPr bwMode="auto">
          <a:xfrm flipH="1">
            <a:off x="3505200" y="3581400"/>
            <a:ext cx="6858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85" name="Text Box 33"/>
          <p:cNvSpPr txBox="1">
            <a:spLocks noChangeArrowheads="1"/>
          </p:cNvSpPr>
          <p:nvPr/>
        </p:nvSpPr>
        <p:spPr bwMode="auto">
          <a:xfrm>
            <a:off x="6172200" y="3429000"/>
            <a:ext cx="266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Root Port</a:t>
            </a:r>
            <a:endParaRPr lang="en-US" altLang="ja-JP">
              <a:latin typeface="Helvetica" pitchFamily="-84" charset="0"/>
            </a:endParaRPr>
          </a:p>
        </p:txBody>
      </p:sp>
      <p:sp>
        <p:nvSpPr>
          <p:cNvPr id="23586" name="Line 34"/>
          <p:cNvSpPr>
            <a:spLocks noChangeShapeType="1"/>
          </p:cNvSpPr>
          <p:nvPr/>
        </p:nvSpPr>
        <p:spPr bwMode="auto">
          <a:xfrm>
            <a:off x="8001000" y="3581400"/>
            <a:ext cx="6858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87" name="Text Box 35"/>
          <p:cNvSpPr txBox="1">
            <a:spLocks noChangeArrowheads="1"/>
          </p:cNvSpPr>
          <p:nvPr/>
        </p:nvSpPr>
        <p:spPr bwMode="auto">
          <a:xfrm>
            <a:off x="2514600" y="1828800"/>
            <a:ext cx="266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Designated Port</a:t>
            </a:r>
            <a:endParaRPr lang="en-US" altLang="ja-JP">
              <a:latin typeface="Helvetica" pitchFamily="-84" charset="0"/>
            </a:endParaRPr>
          </a:p>
        </p:txBody>
      </p:sp>
      <p:sp>
        <p:nvSpPr>
          <p:cNvPr id="23588" name="Text Box 36"/>
          <p:cNvSpPr txBox="1">
            <a:spLocks noChangeArrowheads="1"/>
          </p:cNvSpPr>
          <p:nvPr/>
        </p:nvSpPr>
        <p:spPr bwMode="auto">
          <a:xfrm>
            <a:off x="7162800" y="1828800"/>
            <a:ext cx="266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Designated Port</a:t>
            </a:r>
            <a:endParaRPr lang="en-US" altLang="ja-JP">
              <a:latin typeface="Helvetica" pitchFamily="-84" charset="0"/>
            </a:endParaRPr>
          </a:p>
        </p:txBody>
      </p:sp>
      <p:sp>
        <p:nvSpPr>
          <p:cNvPr id="23589" name="Line 37"/>
          <p:cNvSpPr>
            <a:spLocks noChangeShapeType="1"/>
          </p:cNvSpPr>
          <p:nvPr/>
        </p:nvSpPr>
        <p:spPr bwMode="auto">
          <a:xfrm>
            <a:off x="4648200" y="2057400"/>
            <a:ext cx="6858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90" name="Line 38"/>
          <p:cNvSpPr>
            <a:spLocks noChangeShapeType="1"/>
          </p:cNvSpPr>
          <p:nvPr/>
        </p:nvSpPr>
        <p:spPr bwMode="auto">
          <a:xfrm flipH="1">
            <a:off x="6934200" y="2057400"/>
            <a:ext cx="6858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91" name="Text Box 39"/>
          <p:cNvSpPr txBox="1">
            <a:spLocks noChangeArrowheads="1"/>
          </p:cNvSpPr>
          <p:nvPr/>
        </p:nvSpPr>
        <p:spPr bwMode="auto">
          <a:xfrm>
            <a:off x="1295400" y="5791200"/>
            <a:ext cx="2362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Designated Port</a:t>
            </a:r>
            <a:endParaRPr lang="en-US" altLang="ja-JP">
              <a:latin typeface="Helvetica" pitchFamily="-84" charset="0"/>
            </a:endParaRPr>
          </a:p>
        </p:txBody>
      </p:sp>
      <p:sp>
        <p:nvSpPr>
          <p:cNvPr id="23592" name="Line 40"/>
          <p:cNvSpPr>
            <a:spLocks noChangeShapeType="1"/>
          </p:cNvSpPr>
          <p:nvPr/>
        </p:nvSpPr>
        <p:spPr bwMode="auto">
          <a:xfrm flipV="1">
            <a:off x="2438400" y="4800600"/>
            <a:ext cx="5334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93" name="Line 41"/>
          <p:cNvSpPr>
            <a:spLocks noChangeShapeType="1"/>
          </p:cNvSpPr>
          <p:nvPr/>
        </p:nvSpPr>
        <p:spPr bwMode="auto">
          <a:xfrm>
            <a:off x="8991600" y="48006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594" name="AutoShape 42"/>
          <p:cNvSpPr>
            <a:spLocks noChangeArrowheads="1"/>
          </p:cNvSpPr>
          <p:nvPr/>
        </p:nvSpPr>
        <p:spPr bwMode="auto">
          <a:xfrm>
            <a:off x="3048000" y="5943600"/>
            <a:ext cx="2286000" cy="685800"/>
          </a:xfrm>
          <a:prstGeom prst="wedgeEllipseCallout">
            <a:avLst>
              <a:gd name="adj1" fmla="val -46944"/>
              <a:gd name="adj2" fmla="val -116204"/>
            </a:avLst>
          </a:prstGeom>
          <a:solidFill>
            <a:schemeClr val="hlink"/>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t>Lowest Bridge ID</a:t>
            </a:r>
          </a:p>
          <a:p>
            <a:pPr algn="ctr" eaLnBrk="1" hangingPunct="1"/>
            <a:r>
              <a:rPr lang="en-US" altLang="ja-JP"/>
              <a:t>Wins!</a:t>
            </a:r>
            <a:endParaRPr lang="en-US" altLang="ja-JP" sz="1400"/>
          </a:p>
        </p:txBody>
      </p:sp>
      <p:sp>
        <p:nvSpPr>
          <p:cNvPr id="43" name="Date Placeholder 42"/>
          <p:cNvSpPr>
            <a:spLocks noGrp="1"/>
          </p:cNvSpPr>
          <p:nvPr>
            <p:ph type="dt" sz="quarter" idx="10"/>
          </p:nvPr>
        </p:nvSpPr>
        <p:spPr/>
        <p:txBody>
          <a:bodyPr/>
          <a:lstStyle/>
          <a:p>
            <a:pPr>
              <a:defRPr/>
            </a:pPr>
            <a:r>
              <a:rPr lang="en-US"/>
              <a:t>Bina Nusantara University</a:t>
            </a:r>
          </a:p>
        </p:txBody>
      </p:sp>
      <p:sp>
        <p:nvSpPr>
          <p:cNvPr id="44" name="Rectangle 2"/>
          <p:cNvSpPr txBox="1">
            <a:spLocks noChangeArrowheads="1"/>
          </p:cNvSpPr>
          <p:nvPr/>
        </p:nvSpPr>
        <p:spPr bwMode="auto">
          <a:xfrm>
            <a:off x="4991100" y="149180"/>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000" b="1" kern="1200">
                <a:solidFill>
                  <a:schemeClr val="tx1"/>
                </a:solidFill>
                <a:latin typeface="+mj-lt"/>
                <a:ea typeface="MS PGothic" panose="020B0600070205080204" pitchFamily="34" charset="-128"/>
                <a:cs typeface="ＭＳ Ｐゴシック" charset="0"/>
              </a:defRPr>
            </a:lvl1pPr>
            <a:lvl2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2pPr>
            <a:lvl3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3pPr>
            <a:lvl4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4pPr>
            <a:lvl5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5pPr>
            <a:lvl6pPr marL="4572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6pPr>
            <a:lvl7pPr marL="9144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7pPr>
            <a:lvl8pPr marL="13716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8pPr>
            <a:lvl9pPr marL="18288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9pPr>
          </a:lstStyle>
          <a:p>
            <a:r>
              <a:rPr lang="en-US" altLang="ja-JP" dirty="0">
                <a:ea typeface="ＭＳ Ｐゴシック" pitchFamily="50" charset="-128"/>
              </a:rPr>
              <a:t>Bridges (Switches) Running STP</a:t>
            </a:r>
          </a:p>
        </p:txBody>
      </p:sp>
    </p:spTree>
    <p:extLst>
      <p:ext uri="{BB962C8B-B14F-4D97-AF65-F5344CB8AC3E}">
        <p14:creationId xmlns:p14="http://schemas.microsoft.com/office/powerpoint/2010/main" val="3854950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8991600" y="5075238"/>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4579" name="Line 3"/>
          <p:cNvSpPr>
            <a:spLocks noChangeShapeType="1"/>
          </p:cNvSpPr>
          <p:nvPr/>
        </p:nvSpPr>
        <p:spPr bwMode="auto">
          <a:xfrm flipH="1">
            <a:off x="3124200" y="2636838"/>
            <a:ext cx="266700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4580" name="Rectangle 4"/>
          <p:cNvSpPr>
            <a:spLocks noChangeArrowheads="1"/>
          </p:cNvSpPr>
          <p:nvPr/>
        </p:nvSpPr>
        <p:spPr bwMode="auto">
          <a:xfrm>
            <a:off x="2438400" y="4008438"/>
            <a:ext cx="1752600" cy="1066800"/>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4581" name="Text Box 5"/>
          <p:cNvSpPr txBox="1">
            <a:spLocks noChangeArrowheads="1"/>
          </p:cNvSpPr>
          <p:nvPr/>
        </p:nvSpPr>
        <p:spPr bwMode="auto">
          <a:xfrm>
            <a:off x="2362200" y="4313239"/>
            <a:ext cx="182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Bridge B</a:t>
            </a:r>
            <a:endParaRPr lang="en-US" altLang="ja-JP">
              <a:latin typeface="Helvetica" pitchFamily="-84" charset="0"/>
            </a:endParaRPr>
          </a:p>
        </p:txBody>
      </p:sp>
      <p:sp>
        <p:nvSpPr>
          <p:cNvPr id="24582" name="Line 6"/>
          <p:cNvSpPr>
            <a:spLocks noChangeShapeType="1"/>
          </p:cNvSpPr>
          <p:nvPr/>
        </p:nvSpPr>
        <p:spPr bwMode="auto">
          <a:xfrm>
            <a:off x="6477000" y="2636838"/>
            <a:ext cx="236220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4583" name="Line 7"/>
          <p:cNvSpPr>
            <a:spLocks noChangeShapeType="1"/>
          </p:cNvSpPr>
          <p:nvPr/>
        </p:nvSpPr>
        <p:spPr bwMode="auto">
          <a:xfrm flipH="1">
            <a:off x="3200400" y="5837238"/>
            <a:ext cx="579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4584" name="Rectangle 8"/>
          <p:cNvSpPr>
            <a:spLocks noChangeArrowheads="1"/>
          </p:cNvSpPr>
          <p:nvPr/>
        </p:nvSpPr>
        <p:spPr bwMode="auto">
          <a:xfrm>
            <a:off x="8077200" y="4008438"/>
            <a:ext cx="1752600" cy="1066800"/>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4585" name="Text Box 9"/>
          <p:cNvSpPr txBox="1">
            <a:spLocks noChangeArrowheads="1"/>
          </p:cNvSpPr>
          <p:nvPr/>
        </p:nvSpPr>
        <p:spPr bwMode="auto">
          <a:xfrm>
            <a:off x="8001000" y="4313239"/>
            <a:ext cx="182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Bridge C</a:t>
            </a:r>
            <a:endParaRPr lang="en-US" altLang="ja-JP">
              <a:latin typeface="Helvetica" pitchFamily="-84" charset="0"/>
            </a:endParaRPr>
          </a:p>
        </p:txBody>
      </p:sp>
      <p:sp>
        <p:nvSpPr>
          <p:cNvPr id="24586" name="Rectangle 10"/>
          <p:cNvSpPr>
            <a:spLocks noChangeArrowheads="1"/>
          </p:cNvSpPr>
          <p:nvPr/>
        </p:nvSpPr>
        <p:spPr bwMode="auto">
          <a:xfrm>
            <a:off x="5257800" y="1570038"/>
            <a:ext cx="1752600" cy="1066800"/>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4587" name="Text Box 11"/>
          <p:cNvSpPr txBox="1">
            <a:spLocks noChangeArrowheads="1"/>
          </p:cNvSpPr>
          <p:nvPr/>
        </p:nvSpPr>
        <p:spPr bwMode="auto">
          <a:xfrm>
            <a:off x="5181600" y="164623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Root</a:t>
            </a:r>
          </a:p>
          <a:p>
            <a:pPr algn="ctr" eaLnBrk="1" hangingPunct="1"/>
            <a:r>
              <a:rPr lang="en-US" altLang="ja-JP" b="1">
                <a:latin typeface="Helvetica" pitchFamily="-84" charset="0"/>
              </a:rPr>
              <a:t>Bridge A</a:t>
            </a:r>
            <a:endParaRPr lang="en-US" altLang="ja-JP">
              <a:latin typeface="Helvetica" pitchFamily="-84" charset="0"/>
            </a:endParaRPr>
          </a:p>
        </p:txBody>
      </p:sp>
      <p:sp>
        <p:nvSpPr>
          <p:cNvPr id="24588" name="Text Box 12"/>
          <p:cNvSpPr txBox="1">
            <a:spLocks noChangeArrowheads="1"/>
          </p:cNvSpPr>
          <p:nvPr/>
        </p:nvSpPr>
        <p:spPr bwMode="auto">
          <a:xfrm>
            <a:off x="4800600" y="10668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Bridge A ID = </a:t>
            </a:r>
            <a:r>
              <a:rPr lang="en-US" altLang="ja-JP" i="1">
                <a:latin typeface="Helvetica" pitchFamily="-84" charset="0"/>
              </a:rPr>
              <a:t>80.00</a:t>
            </a:r>
            <a:r>
              <a:rPr lang="en-US" altLang="ja-JP">
                <a:latin typeface="Helvetica" pitchFamily="-84" charset="0"/>
              </a:rPr>
              <a:t>.00.00.0C.AA.AA.AA</a:t>
            </a:r>
          </a:p>
          <a:p>
            <a:pPr algn="ctr" eaLnBrk="1" hangingPunct="1"/>
            <a:endParaRPr lang="en-US" altLang="ja-JP">
              <a:latin typeface="Helvetica" pitchFamily="-84" charset="0"/>
            </a:endParaRPr>
          </a:p>
        </p:txBody>
      </p:sp>
      <p:sp>
        <p:nvSpPr>
          <p:cNvPr id="24589" name="Text Box 13"/>
          <p:cNvSpPr txBox="1">
            <a:spLocks noChangeArrowheads="1"/>
          </p:cNvSpPr>
          <p:nvPr/>
        </p:nvSpPr>
        <p:spPr bwMode="auto">
          <a:xfrm>
            <a:off x="3124200" y="5151439"/>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Bridge B ID = </a:t>
            </a:r>
            <a:r>
              <a:rPr lang="en-US" altLang="ja-JP" i="1">
                <a:latin typeface="Helvetica" pitchFamily="-84" charset="0"/>
              </a:rPr>
              <a:t>80.00.</a:t>
            </a:r>
            <a:r>
              <a:rPr lang="en-US" altLang="ja-JP">
                <a:latin typeface="Helvetica" pitchFamily="-84" charset="0"/>
              </a:rPr>
              <a:t>00.00.0C.BB.BB.BB</a:t>
            </a:r>
          </a:p>
          <a:p>
            <a:pPr algn="ctr" eaLnBrk="1" hangingPunct="1"/>
            <a:endParaRPr lang="en-US" altLang="ja-JP">
              <a:latin typeface="Helvetica" pitchFamily="-84" charset="0"/>
            </a:endParaRPr>
          </a:p>
        </p:txBody>
      </p:sp>
      <p:sp>
        <p:nvSpPr>
          <p:cNvPr id="24590" name="Text Box 14"/>
          <p:cNvSpPr txBox="1">
            <a:spLocks noChangeArrowheads="1"/>
          </p:cNvSpPr>
          <p:nvPr/>
        </p:nvSpPr>
        <p:spPr bwMode="auto">
          <a:xfrm>
            <a:off x="6400800" y="5151439"/>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Bridge C ID = </a:t>
            </a:r>
            <a:r>
              <a:rPr lang="en-US" altLang="ja-JP" i="1">
                <a:latin typeface="Helvetica" pitchFamily="-84" charset="0"/>
              </a:rPr>
              <a:t>80.00.</a:t>
            </a:r>
            <a:r>
              <a:rPr lang="en-US" altLang="ja-JP">
                <a:latin typeface="Helvetica" pitchFamily="-84" charset="0"/>
              </a:rPr>
              <a:t>00.00.0C.CC.CC.CC</a:t>
            </a:r>
          </a:p>
          <a:p>
            <a:pPr algn="ctr" eaLnBrk="1" hangingPunct="1"/>
            <a:endParaRPr lang="en-US" altLang="ja-JP">
              <a:latin typeface="Helvetica" pitchFamily="-84" charset="0"/>
            </a:endParaRPr>
          </a:p>
        </p:txBody>
      </p:sp>
      <p:sp>
        <p:nvSpPr>
          <p:cNvPr id="24591" name="Line 15"/>
          <p:cNvSpPr>
            <a:spLocks noChangeShapeType="1"/>
          </p:cNvSpPr>
          <p:nvPr/>
        </p:nvSpPr>
        <p:spPr bwMode="auto">
          <a:xfrm>
            <a:off x="3200400" y="5075238"/>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4592" name="Rectangle 16"/>
          <p:cNvSpPr>
            <a:spLocks noChangeArrowheads="1"/>
          </p:cNvSpPr>
          <p:nvPr/>
        </p:nvSpPr>
        <p:spPr bwMode="auto">
          <a:xfrm>
            <a:off x="2895600" y="4008438"/>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4593" name="Text Box 17"/>
          <p:cNvSpPr txBox="1">
            <a:spLocks noChangeArrowheads="1"/>
          </p:cNvSpPr>
          <p:nvPr/>
        </p:nvSpPr>
        <p:spPr bwMode="auto">
          <a:xfrm>
            <a:off x="2819400" y="4008439"/>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1</a:t>
            </a:r>
          </a:p>
        </p:txBody>
      </p:sp>
      <p:sp>
        <p:nvSpPr>
          <p:cNvPr id="24594" name="Rectangle 18"/>
          <p:cNvSpPr>
            <a:spLocks noChangeArrowheads="1"/>
          </p:cNvSpPr>
          <p:nvPr/>
        </p:nvSpPr>
        <p:spPr bwMode="auto">
          <a:xfrm>
            <a:off x="2895600" y="4846638"/>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4595" name="Text Box 19"/>
          <p:cNvSpPr txBox="1">
            <a:spLocks noChangeArrowheads="1"/>
          </p:cNvSpPr>
          <p:nvPr/>
        </p:nvSpPr>
        <p:spPr bwMode="auto">
          <a:xfrm>
            <a:off x="2819400" y="4846639"/>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2</a:t>
            </a:r>
          </a:p>
        </p:txBody>
      </p:sp>
      <p:sp>
        <p:nvSpPr>
          <p:cNvPr id="24596" name="Rectangle 20"/>
          <p:cNvSpPr>
            <a:spLocks noChangeArrowheads="1"/>
          </p:cNvSpPr>
          <p:nvPr/>
        </p:nvSpPr>
        <p:spPr bwMode="auto">
          <a:xfrm>
            <a:off x="8610600" y="4008438"/>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4597" name="Text Box 21"/>
          <p:cNvSpPr txBox="1">
            <a:spLocks noChangeArrowheads="1"/>
          </p:cNvSpPr>
          <p:nvPr/>
        </p:nvSpPr>
        <p:spPr bwMode="auto">
          <a:xfrm>
            <a:off x="8534400" y="4008439"/>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1</a:t>
            </a:r>
          </a:p>
        </p:txBody>
      </p:sp>
      <p:sp>
        <p:nvSpPr>
          <p:cNvPr id="24598" name="Rectangle 22"/>
          <p:cNvSpPr>
            <a:spLocks noChangeArrowheads="1"/>
          </p:cNvSpPr>
          <p:nvPr/>
        </p:nvSpPr>
        <p:spPr bwMode="auto">
          <a:xfrm>
            <a:off x="8610600" y="4846638"/>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4599" name="Text Box 23"/>
          <p:cNvSpPr txBox="1">
            <a:spLocks noChangeArrowheads="1"/>
          </p:cNvSpPr>
          <p:nvPr/>
        </p:nvSpPr>
        <p:spPr bwMode="auto">
          <a:xfrm>
            <a:off x="8534400" y="4846639"/>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2</a:t>
            </a:r>
          </a:p>
        </p:txBody>
      </p:sp>
      <p:sp>
        <p:nvSpPr>
          <p:cNvPr id="24600" name="Rectangle 24"/>
          <p:cNvSpPr>
            <a:spLocks noChangeArrowheads="1"/>
          </p:cNvSpPr>
          <p:nvPr/>
        </p:nvSpPr>
        <p:spPr bwMode="auto">
          <a:xfrm>
            <a:off x="5257800" y="2408238"/>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4601" name="Text Box 25"/>
          <p:cNvSpPr txBox="1">
            <a:spLocks noChangeArrowheads="1"/>
          </p:cNvSpPr>
          <p:nvPr/>
        </p:nvSpPr>
        <p:spPr bwMode="auto">
          <a:xfrm>
            <a:off x="5181600" y="2408239"/>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1</a:t>
            </a:r>
          </a:p>
        </p:txBody>
      </p:sp>
      <p:sp>
        <p:nvSpPr>
          <p:cNvPr id="24602" name="Rectangle 26"/>
          <p:cNvSpPr>
            <a:spLocks noChangeArrowheads="1"/>
          </p:cNvSpPr>
          <p:nvPr/>
        </p:nvSpPr>
        <p:spPr bwMode="auto">
          <a:xfrm>
            <a:off x="6248400" y="2408238"/>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4603" name="Text Box 27"/>
          <p:cNvSpPr txBox="1">
            <a:spLocks noChangeArrowheads="1"/>
          </p:cNvSpPr>
          <p:nvPr/>
        </p:nvSpPr>
        <p:spPr bwMode="auto">
          <a:xfrm>
            <a:off x="6172200" y="2408239"/>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2</a:t>
            </a:r>
          </a:p>
        </p:txBody>
      </p:sp>
      <p:sp>
        <p:nvSpPr>
          <p:cNvPr id="24604" name="Text Box 28"/>
          <p:cNvSpPr txBox="1">
            <a:spLocks noChangeArrowheads="1"/>
          </p:cNvSpPr>
          <p:nvPr/>
        </p:nvSpPr>
        <p:spPr bwMode="auto">
          <a:xfrm>
            <a:off x="7315200" y="2789239"/>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LAN Segment 2</a:t>
            </a:r>
          </a:p>
          <a:p>
            <a:pPr algn="ctr" eaLnBrk="1" hangingPunct="1"/>
            <a:r>
              <a:rPr lang="en-US" altLang="ja-JP">
                <a:latin typeface="Helvetica" pitchFamily="-84" charset="0"/>
              </a:rPr>
              <a:t>100-Mbps Ethernet</a:t>
            </a:r>
          </a:p>
          <a:p>
            <a:pPr algn="ctr" eaLnBrk="1" hangingPunct="1"/>
            <a:r>
              <a:rPr lang="en-US" altLang="ja-JP">
                <a:latin typeface="Helvetica" pitchFamily="-84" charset="0"/>
              </a:rPr>
              <a:t>Cost = 19</a:t>
            </a:r>
          </a:p>
        </p:txBody>
      </p:sp>
      <p:sp>
        <p:nvSpPr>
          <p:cNvPr id="24605" name="Text Box 29"/>
          <p:cNvSpPr txBox="1">
            <a:spLocks noChangeArrowheads="1"/>
          </p:cNvSpPr>
          <p:nvPr/>
        </p:nvSpPr>
        <p:spPr bwMode="auto">
          <a:xfrm>
            <a:off x="2133600" y="2789239"/>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LAN Segment 1</a:t>
            </a:r>
          </a:p>
          <a:p>
            <a:pPr algn="ctr" eaLnBrk="1" hangingPunct="1"/>
            <a:r>
              <a:rPr lang="en-US" altLang="ja-JP">
                <a:latin typeface="Helvetica" pitchFamily="-84" charset="0"/>
              </a:rPr>
              <a:t>100-Mbps Ethernet</a:t>
            </a:r>
          </a:p>
          <a:p>
            <a:pPr algn="ctr" eaLnBrk="1" hangingPunct="1"/>
            <a:r>
              <a:rPr lang="en-US" altLang="ja-JP">
                <a:latin typeface="Helvetica" pitchFamily="-84" charset="0"/>
              </a:rPr>
              <a:t>Cost = 19</a:t>
            </a:r>
          </a:p>
        </p:txBody>
      </p:sp>
      <p:sp>
        <p:nvSpPr>
          <p:cNvPr id="24606" name="Text Box 30"/>
          <p:cNvSpPr txBox="1">
            <a:spLocks noChangeArrowheads="1"/>
          </p:cNvSpPr>
          <p:nvPr/>
        </p:nvSpPr>
        <p:spPr bwMode="auto">
          <a:xfrm>
            <a:off x="4876800" y="5989639"/>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LAN Segment 3</a:t>
            </a:r>
          </a:p>
          <a:p>
            <a:pPr algn="ctr" eaLnBrk="1" hangingPunct="1"/>
            <a:r>
              <a:rPr lang="en-US" altLang="ja-JP">
                <a:latin typeface="Helvetica" pitchFamily="-84" charset="0"/>
              </a:rPr>
              <a:t>100-Mbps Ethernet</a:t>
            </a:r>
          </a:p>
          <a:p>
            <a:pPr algn="ctr" eaLnBrk="1" hangingPunct="1"/>
            <a:r>
              <a:rPr lang="en-US" altLang="ja-JP">
                <a:latin typeface="Helvetica" pitchFamily="-84" charset="0"/>
              </a:rPr>
              <a:t>Cost = 19</a:t>
            </a:r>
          </a:p>
        </p:txBody>
      </p:sp>
      <p:sp>
        <p:nvSpPr>
          <p:cNvPr id="24607" name="Text Box 31"/>
          <p:cNvSpPr txBox="1">
            <a:spLocks noChangeArrowheads="1"/>
          </p:cNvSpPr>
          <p:nvPr/>
        </p:nvSpPr>
        <p:spPr bwMode="auto">
          <a:xfrm>
            <a:off x="3352800" y="3703639"/>
            <a:ext cx="266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Root Port</a:t>
            </a:r>
            <a:endParaRPr lang="en-US" altLang="ja-JP">
              <a:latin typeface="Helvetica" pitchFamily="-84" charset="0"/>
            </a:endParaRPr>
          </a:p>
        </p:txBody>
      </p:sp>
      <p:sp>
        <p:nvSpPr>
          <p:cNvPr id="24608" name="Line 32"/>
          <p:cNvSpPr>
            <a:spLocks noChangeShapeType="1"/>
          </p:cNvSpPr>
          <p:nvPr/>
        </p:nvSpPr>
        <p:spPr bwMode="auto">
          <a:xfrm flipH="1">
            <a:off x="3505200" y="3856038"/>
            <a:ext cx="6858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4609" name="Text Box 33"/>
          <p:cNvSpPr txBox="1">
            <a:spLocks noChangeArrowheads="1"/>
          </p:cNvSpPr>
          <p:nvPr/>
        </p:nvSpPr>
        <p:spPr bwMode="auto">
          <a:xfrm>
            <a:off x="6172200" y="3703639"/>
            <a:ext cx="266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Root Port</a:t>
            </a:r>
            <a:endParaRPr lang="en-US" altLang="ja-JP">
              <a:latin typeface="Helvetica" pitchFamily="-84" charset="0"/>
            </a:endParaRPr>
          </a:p>
        </p:txBody>
      </p:sp>
      <p:sp>
        <p:nvSpPr>
          <p:cNvPr id="24610" name="Line 34"/>
          <p:cNvSpPr>
            <a:spLocks noChangeShapeType="1"/>
          </p:cNvSpPr>
          <p:nvPr/>
        </p:nvSpPr>
        <p:spPr bwMode="auto">
          <a:xfrm>
            <a:off x="8001000" y="3856038"/>
            <a:ext cx="6858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4611" name="Text Box 35"/>
          <p:cNvSpPr txBox="1">
            <a:spLocks noChangeArrowheads="1"/>
          </p:cNvSpPr>
          <p:nvPr/>
        </p:nvSpPr>
        <p:spPr bwMode="auto">
          <a:xfrm>
            <a:off x="2514600" y="2103439"/>
            <a:ext cx="266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Designated Port</a:t>
            </a:r>
            <a:endParaRPr lang="en-US" altLang="ja-JP">
              <a:latin typeface="Helvetica" pitchFamily="-84" charset="0"/>
            </a:endParaRPr>
          </a:p>
        </p:txBody>
      </p:sp>
      <p:sp>
        <p:nvSpPr>
          <p:cNvPr id="24612" name="Text Box 36"/>
          <p:cNvSpPr txBox="1">
            <a:spLocks noChangeArrowheads="1"/>
          </p:cNvSpPr>
          <p:nvPr/>
        </p:nvSpPr>
        <p:spPr bwMode="auto">
          <a:xfrm>
            <a:off x="7162800" y="2103439"/>
            <a:ext cx="266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Designated Port</a:t>
            </a:r>
            <a:endParaRPr lang="en-US" altLang="ja-JP">
              <a:latin typeface="Helvetica" pitchFamily="-84" charset="0"/>
            </a:endParaRPr>
          </a:p>
        </p:txBody>
      </p:sp>
      <p:sp>
        <p:nvSpPr>
          <p:cNvPr id="24613" name="Line 37"/>
          <p:cNvSpPr>
            <a:spLocks noChangeShapeType="1"/>
          </p:cNvSpPr>
          <p:nvPr/>
        </p:nvSpPr>
        <p:spPr bwMode="auto">
          <a:xfrm>
            <a:off x="4648200" y="2332038"/>
            <a:ext cx="6858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4614" name="Line 38"/>
          <p:cNvSpPr>
            <a:spLocks noChangeShapeType="1"/>
          </p:cNvSpPr>
          <p:nvPr/>
        </p:nvSpPr>
        <p:spPr bwMode="auto">
          <a:xfrm flipH="1">
            <a:off x="6934200" y="2332038"/>
            <a:ext cx="6858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4615" name="Text Box 39"/>
          <p:cNvSpPr txBox="1">
            <a:spLocks noChangeArrowheads="1"/>
          </p:cNvSpPr>
          <p:nvPr/>
        </p:nvSpPr>
        <p:spPr bwMode="auto">
          <a:xfrm>
            <a:off x="1295400" y="6065839"/>
            <a:ext cx="266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Designated Port</a:t>
            </a:r>
            <a:endParaRPr lang="en-US" altLang="ja-JP">
              <a:latin typeface="Helvetica" pitchFamily="-84" charset="0"/>
            </a:endParaRPr>
          </a:p>
        </p:txBody>
      </p:sp>
      <p:sp>
        <p:nvSpPr>
          <p:cNvPr id="24616" name="Line 40"/>
          <p:cNvSpPr>
            <a:spLocks noChangeShapeType="1"/>
          </p:cNvSpPr>
          <p:nvPr/>
        </p:nvSpPr>
        <p:spPr bwMode="auto">
          <a:xfrm flipH="1" flipV="1">
            <a:off x="9296400" y="5075238"/>
            <a:ext cx="5334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4617" name="Text Box 41"/>
          <p:cNvSpPr txBox="1">
            <a:spLocks noChangeArrowheads="1"/>
          </p:cNvSpPr>
          <p:nvPr/>
        </p:nvSpPr>
        <p:spPr bwMode="auto">
          <a:xfrm>
            <a:off x="7848600" y="6065839"/>
            <a:ext cx="266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FF0066"/>
                </a:solidFill>
                <a:latin typeface="Helvetica" pitchFamily="-84" charset="0"/>
              </a:rPr>
              <a:t>Blocked Port</a:t>
            </a:r>
            <a:endParaRPr lang="en-US" altLang="ja-JP">
              <a:solidFill>
                <a:srgbClr val="FF0066"/>
              </a:solidFill>
              <a:latin typeface="Helvetica" pitchFamily="-84" charset="0"/>
            </a:endParaRPr>
          </a:p>
        </p:txBody>
      </p:sp>
      <p:sp>
        <p:nvSpPr>
          <p:cNvPr id="24618" name="Text Box 42"/>
          <p:cNvSpPr txBox="1">
            <a:spLocks noChangeArrowheads="1"/>
          </p:cNvSpPr>
          <p:nvPr/>
        </p:nvSpPr>
        <p:spPr bwMode="auto">
          <a:xfrm>
            <a:off x="8763001" y="4999039"/>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2000" b="1">
                <a:solidFill>
                  <a:srgbClr val="FF0066"/>
                </a:solidFill>
              </a:rPr>
              <a:t>X</a:t>
            </a:r>
          </a:p>
        </p:txBody>
      </p:sp>
      <p:sp>
        <p:nvSpPr>
          <p:cNvPr id="24619" name="Line 43"/>
          <p:cNvSpPr>
            <a:spLocks noChangeShapeType="1"/>
          </p:cNvSpPr>
          <p:nvPr/>
        </p:nvSpPr>
        <p:spPr bwMode="auto">
          <a:xfrm flipV="1">
            <a:off x="2438400" y="5075238"/>
            <a:ext cx="5334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4620" name="Rectangle 44"/>
          <p:cNvSpPr>
            <a:spLocks noGrp="1" noChangeArrowheads="1"/>
          </p:cNvSpPr>
          <p:nvPr>
            <p:ph type="title"/>
          </p:nvPr>
        </p:nvSpPr>
        <p:spPr>
          <a:xfrm>
            <a:off x="2209800" y="152400"/>
            <a:ext cx="7772400" cy="457200"/>
          </a:xfrm>
        </p:spPr>
        <p:txBody>
          <a:bodyPr>
            <a:normAutofit fontScale="90000"/>
          </a:bodyPr>
          <a:lstStyle/>
          <a:p>
            <a:r>
              <a:rPr lang="en-US" altLang="ja-JP">
                <a:solidFill>
                  <a:srgbClr val="FFFFFF"/>
                </a:solidFill>
                <a:ea typeface="ＭＳ Ｐゴシック" pitchFamily="50" charset="-128"/>
              </a:rPr>
              <a:t>Prune Topology into a Tree!</a:t>
            </a:r>
          </a:p>
        </p:txBody>
      </p:sp>
      <p:sp>
        <p:nvSpPr>
          <p:cNvPr id="45" name="Date Placeholder 44"/>
          <p:cNvSpPr>
            <a:spLocks noGrp="1"/>
          </p:cNvSpPr>
          <p:nvPr>
            <p:ph type="dt" sz="quarter" idx="10"/>
          </p:nvPr>
        </p:nvSpPr>
        <p:spPr/>
        <p:txBody>
          <a:bodyPr/>
          <a:lstStyle/>
          <a:p>
            <a:pPr>
              <a:defRPr/>
            </a:pPr>
            <a:r>
              <a:rPr lang="en-US"/>
              <a:t>Bina Nusantara University</a:t>
            </a:r>
          </a:p>
        </p:txBody>
      </p:sp>
      <p:sp>
        <p:nvSpPr>
          <p:cNvPr id="46" name="Rectangle 2"/>
          <p:cNvSpPr txBox="1">
            <a:spLocks noChangeArrowheads="1"/>
          </p:cNvSpPr>
          <p:nvPr/>
        </p:nvSpPr>
        <p:spPr bwMode="auto">
          <a:xfrm>
            <a:off x="4991100" y="149180"/>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000" b="1" kern="1200">
                <a:solidFill>
                  <a:schemeClr val="tx1"/>
                </a:solidFill>
                <a:latin typeface="+mj-lt"/>
                <a:ea typeface="MS PGothic" panose="020B0600070205080204" pitchFamily="34" charset="-128"/>
                <a:cs typeface="ＭＳ Ｐゴシック" charset="0"/>
              </a:defRPr>
            </a:lvl1pPr>
            <a:lvl2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2pPr>
            <a:lvl3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3pPr>
            <a:lvl4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4pPr>
            <a:lvl5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5pPr>
            <a:lvl6pPr marL="4572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6pPr>
            <a:lvl7pPr marL="9144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7pPr>
            <a:lvl8pPr marL="13716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8pPr>
            <a:lvl9pPr marL="18288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9pPr>
          </a:lstStyle>
          <a:p>
            <a:r>
              <a:rPr lang="en-US" altLang="ja-JP" dirty="0">
                <a:ea typeface="ＭＳ Ｐゴシック" pitchFamily="50" charset="-128"/>
              </a:rPr>
              <a:t>Bridges (Switches) Running STP</a:t>
            </a:r>
          </a:p>
        </p:txBody>
      </p:sp>
    </p:spTree>
    <p:extLst>
      <p:ext uri="{BB962C8B-B14F-4D97-AF65-F5344CB8AC3E}">
        <p14:creationId xmlns:p14="http://schemas.microsoft.com/office/powerpoint/2010/main" val="841098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33600" y="152400"/>
            <a:ext cx="7772400" cy="457200"/>
          </a:xfrm>
        </p:spPr>
        <p:txBody>
          <a:bodyPr>
            <a:normAutofit fontScale="90000"/>
          </a:bodyPr>
          <a:lstStyle/>
          <a:p>
            <a:r>
              <a:rPr lang="en-US" altLang="ja-JP">
                <a:solidFill>
                  <a:srgbClr val="FFFFFF"/>
                </a:solidFill>
                <a:ea typeface="ＭＳ Ｐゴシック" pitchFamily="50" charset="-128"/>
              </a:rPr>
              <a:t>React to Changes</a:t>
            </a:r>
          </a:p>
        </p:txBody>
      </p:sp>
      <p:sp>
        <p:nvSpPr>
          <p:cNvPr id="25603" name="Line 3"/>
          <p:cNvSpPr>
            <a:spLocks noChangeShapeType="1"/>
          </p:cNvSpPr>
          <p:nvPr/>
        </p:nvSpPr>
        <p:spPr bwMode="auto">
          <a:xfrm flipH="1">
            <a:off x="3124200" y="2743200"/>
            <a:ext cx="266700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5604" name="Rectangle 4"/>
          <p:cNvSpPr>
            <a:spLocks noChangeArrowheads="1"/>
          </p:cNvSpPr>
          <p:nvPr/>
        </p:nvSpPr>
        <p:spPr bwMode="auto">
          <a:xfrm>
            <a:off x="2438400" y="4114800"/>
            <a:ext cx="1752600" cy="1066800"/>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5605" name="Text Box 5"/>
          <p:cNvSpPr txBox="1">
            <a:spLocks noChangeArrowheads="1"/>
          </p:cNvSpPr>
          <p:nvPr/>
        </p:nvSpPr>
        <p:spPr bwMode="auto">
          <a:xfrm>
            <a:off x="2362200" y="44196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Bridge B</a:t>
            </a:r>
            <a:endParaRPr lang="en-US" altLang="ja-JP">
              <a:latin typeface="Helvetica" pitchFamily="-84" charset="0"/>
            </a:endParaRPr>
          </a:p>
        </p:txBody>
      </p:sp>
      <p:sp>
        <p:nvSpPr>
          <p:cNvPr id="25606" name="Line 6"/>
          <p:cNvSpPr>
            <a:spLocks noChangeShapeType="1"/>
          </p:cNvSpPr>
          <p:nvPr/>
        </p:nvSpPr>
        <p:spPr bwMode="auto">
          <a:xfrm>
            <a:off x="6477000" y="2743200"/>
            <a:ext cx="236220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5607" name="Line 7"/>
          <p:cNvSpPr>
            <a:spLocks noChangeShapeType="1"/>
          </p:cNvSpPr>
          <p:nvPr/>
        </p:nvSpPr>
        <p:spPr bwMode="auto">
          <a:xfrm flipH="1">
            <a:off x="3200400" y="5943600"/>
            <a:ext cx="579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5608" name="Rectangle 8"/>
          <p:cNvSpPr>
            <a:spLocks noChangeArrowheads="1"/>
          </p:cNvSpPr>
          <p:nvPr/>
        </p:nvSpPr>
        <p:spPr bwMode="auto">
          <a:xfrm>
            <a:off x="8077200" y="4114800"/>
            <a:ext cx="1752600" cy="1066800"/>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5609" name="Text Box 9"/>
          <p:cNvSpPr txBox="1">
            <a:spLocks noChangeArrowheads="1"/>
          </p:cNvSpPr>
          <p:nvPr/>
        </p:nvSpPr>
        <p:spPr bwMode="auto">
          <a:xfrm>
            <a:off x="8001000" y="44196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Bridge C</a:t>
            </a:r>
            <a:endParaRPr lang="en-US" altLang="ja-JP">
              <a:latin typeface="Helvetica" pitchFamily="-84" charset="0"/>
            </a:endParaRPr>
          </a:p>
        </p:txBody>
      </p:sp>
      <p:sp>
        <p:nvSpPr>
          <p:cNvPr id="25610" name="Rectangle 10"/>
          <p:cNvSpPr>
            <a:spLocks noChangeArrowheads="1"/>
          </p:cNvSpPr>
          <p:nvPr/>
        </p:nvSpPr>
        <p:spPr bwMode="auto">
          <a:xfrm>
            <a:off x="5257800" y="1676400"/>
            <a:ext cx="1752600" cy="1066800"/>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5611" name="Text Box 11"/>
          <p:cNvSpPr txBox="1">
            <a:spLocks noChangeArrowheads="1"/>
          </p:cNvSpPr>
          <p:nvPr/>
        </p:nvSpPr>
        <p:spPr bwMode="auto">
          <a:xfrm>
            <a:off x="5181600" y="1752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Root</a:t>
            </a:r>
          </a:p>
          <a:p>
            <a:pPr algn="ctr" eaLnBrk="1" hangingPunct="1"/>
            <a:r>
              <a:rPr lang="en-US" altLang="ja-JP" b="1">
                <a:latin typeface="Helvetica" pitchFamily="-84" charset="0"/>
              </a:rPr>
              <a:t>Bridge A</a:t>
            </a:r>
            <a:endParaRPr lang="en-US" altLang="ja-JP">
              <a:latin typeface="Helvetica" pitchFamily="-84" charset="0"/>
            </a:endParaRPr>
          </a:p>
        </p:txBody>
      </p:sp>
      <p:sp>
        <p:nvSpPr>
          <p:cNvPr id="25612" name="Text Box 12"/>
          <p:cNvSpPr txBox="1">
            <a:spLocks noChangeArrowheads="1"/>
          </p:cNvSpPr>
          <p:nvPr/>
        </p:nvSpPr>
        <p:spPr bwMode="auto">
          <a:xfrm>
            <a:off x="4800600" y="10668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Bridge A ID = </a:t>
            </a:r>
            <a:r>
              <a:rPr lang="en-US" altLang="ja-JP" i="1">
                <a:latin typeface="Helvetica" pitchFamily="-84" charset="0"/>
              </a:rPr>
              <a:t>80.00.</a:t>
            </a:r>
            <a:r>
              <a:rPr lang="en-US" altLang="ja-JP">
                <a:latin typeface="Helvetica" pitchFamily="-84" charset="0"/>
              </a:rPr>
              <a:t>00.00.0C.AA.AA.AA</a:t>
            </a:r>
          </a:p>
          <a:p>
            <a:pPr algn="ctr" eaLnBrk="1" hangingPunct="1"/>
            <a:endParaRPr lang="en-US" altLang="ja-JP">
              <a:latin typeface="Helvetica" pitchFamily="-84" charset="0"/>
            </a:endParaRPr>
          </a:p>
        </p:txBody>
      </p:sp>
      <p:sp>
        <p:nvSpPr>
          <p:cNvPr id="25613" name="Text Box 13"/>
          <p:cNvSpPr txBox="1">
            <a:spLocks noChangeArrowheads="1"/>
          </p:cNvSpPr>
          <p:nvPr/>
        </p:nvSpPr>
        <p:spPr bwMode="auto">
          <a:xfrm>
            <a:off x="3124200" y="52578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Bridge B ID = </a:t>
            </a:r>
            <a:r>
              <a:rPr lang="en-US" altLang="ja-JP" i="1">
                <a:latin typeface="Helvetica" pitchFamily="-84" charset="0"/>
              </a:rPr>
              <a:t>80.00.</a:t>
            </a:r>
            <a:r>
              <a:rPr lang="en-US" altLang="ja-JP">
                <a:latin typeface="Helvetica" pitchFamily="-84" charset="0"/>
              </a:rPr>
              <a:t>00.00.0C.BB.BB.BB</a:t>
            </a:r>
          </a:p>
          <a:p>
            <a:pPr algn="ctr" eaLnBrk="1" hangingPunct="1"/>
            <a:endParaRPr lang="en-US" altLang="ja-JP">
              <a:latin typeface="Helvetica" pitchFamily="-84" charset="0"/>
            </a:endParaRPr>
          </a:p>
        </p:txBody>
      </p:sp>
      <p:sp>
        <p:nvSpPr>
          <p:cNvPr id="25614" name="Text Box 14"/>
          <p:cNvSpPr txBox="1">
            <a:spLocks noChangeArrowheads="1"/>
          </p:cNvSpPr>
          <p:nvPr/>
        </p:nvSpPr>
        <p:spPr bwMode="auto">
          <a:xfrm>
            <a:off x="6400800" y="5257801"/>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Bridge C ID = </a:t>
            </a:r>
            <a:r>
              <a:rPr lang="en-US" altLang="ja-JP" i="1">
                <a:latin typeface="Helvetica" pitchFamily="-84" charset="0"/>
              </a:rPr>
              <a:t>80.00</a:t>
            </a:r>
            <a:r>
              <a:rPr lang="en-US" altLang="ja-JP">
                <a:latin typeface="Helvetica" pitchFamily="-84" charset="0"/>
              </a:rPr>
              <a:t>.00.00.0C.CC.CC.CC</a:t>
            </a:r>
          </a:p>
          <a:p>
            <a:pPr algn="ctr" eaLnBrk="1" hangingPunct="1"/>
            <a:endParaRPr lang="en-US" altLang="ja-JP">
              <a:latin typeface="Helvetica" pitchFamily="-84" charset="0"/>
            </a:endParaRPr>
          </a:p>
        </p:txBody>
      </p:sp>
      <p:sp>
        <p:nvSpPr>
          <p:cNvPr id="25615" name="Rectangle 15"/>
          <p:cNvSpPr>
            <a:spLocks noChangeArrowheads="1"/>
          </p:cNvSpPr>
          <p:nvPr/>
        </p:nvSpPr>
        <p:spPr bwMode="auto">
          <a:xfrm>
            <a:off x="2895600" y="41148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5616" name="Text Box 16"/>
          <p:cNvSpPr txBox="1">
            <a:spLocks noChangeArrowheads="1"/>
          </p:cNvSpPr>
          <p:nvPr/>
        </p:nvSpPr>
        <p:spPr bwMode="auto">
          <a:xfrm>
            <a:off x="2819400" y="41148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1</a:t>
            </a:r>
          </a:p>
        </p:txBody>
      </p:sp>
      <p:sp>
        <p:nvSpPr>
          <p:cNvPr id="25617" name="Rectangle 17"/>
          <p:cNvSpPr>
            <a:spLocks noChangeArrowheads="1"/>
          </p:cNvSpPr>
          <p:nvPr/>
        </p:nvSpPr>
        <p:spPr bwMode="auto">
          <a:xfrm>
            <a:off x="2895600" y="49530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5618" name="Text Box 18"/>
          <p:cNvSpPr txBox="1">
            <a:spLocks noChangeArrowheads="1"/>
          </p:cNvSpPr>
          <p:nvPr/>
        </p:nvSpPr>
        <p:spPr bwMode="auto">
          <a:xfrm>
            <a:off x="2819400" y="49530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2</a:t>
            </a:r>
          </a:p>
        </p:txBody>
      </p:sp>
      <p:sp>
        <p:nvSpPr>
          <p:cNvPr id="25619" name="Rectangle 19"/>
          <p:cNvSpPr>
            <a:spLocks noChangeArrowheads="1"/>
          </p:cNvSpPr>
          <p:nvPr/>
        </p:nvSpPr>
        <p:spPr bwMode="auto">
          <a:xfrm>
            <a:off x="8610600" y="41148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5620" name="Text Box 20"/>
          <p:cNvSpPr txBox="1">
            <a:spLocks noChangeArrowheads="1"/>
          </p:cNvSpPr>
          <p:nvPr/>
        </p:nvSpPr>
        <p:spPr bwMode="auto">
          <a:xfrm>
            <a:off x="8534400" y="41148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1</a:t>
            </a:r>
          </a:p>
        </p:txBody>
      </p:sp>
      <p:sp>
        <p:nvSpPr>
          <p:cNvPr id="25621" name="Rectangle 21"/>
          <p:cNvSpPr>
            <a:spLocks noChangeArrowheads="1"/>
          </p:cNvSpPr>
          <p:nvPr/>
        </p:nvSpPr>
        <p:spPr bwMode="auto">
          <a:xfrm>
            <a:off x="8610600" y="49530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5622" name="Text Box 22"/>
          <p:cNvSpPr txBox="1">
            <a:spLocks noChangeArrowheads="1"/>
          </p:cNvSpPr>
          <p:nvPr/>
        </p:nvSpPr>
        <p:spPr bwMode="auto">
          <a:xfrm>
            <a:off x="8534400" y="49530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2</a:t>
            </a:r>
          </a:p>
        </p:txBody>
      </p:sp>
      <p:sp>
        <p:nvSpPr>
          <p:cNvPr id="25623" name="Rectangle 23"/>
          <p:cNvSpPr>
            <a:spLocks noChangeArrowheads="1"/>
          </p:cNvSpPr>
          <p:nvPr/>
        </p:nvSpPr>
        <p:spPr bwMode="auto">
          <a:xfrm>
            <a:off x="5257800" y="25146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5624" name="Text Box 24"/>
          <p:cNvSpPr txBox="1">
            <a:spLocks noChangeArrowheads="1"/>
          </p:cNvSpPr>
          <p:nvPr/>
        </p:nvSpPr>
        <p:spPr bwMode="auto">
          <a:xfrm>
            <a:off x="5181600" y="25146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1</a:t>
            </a:r>
          </a:p>
        </p:txBody>
      </p:sp>
      <p:sp>
        <p:nvSpPr>
          <p:cNvPr id="25625" name="Rectangle 25"/>
          <p:cNvSpPr>
            <a:spLocks noChangeArrowheads="1"/>
          </p:cNvSpPr>
          <p:nvPr/>
        </p:nvSpPr>
        <p:spPr bwMode="auto">
          <a:xfrm>
            <a:off x="6248400" y="2514600"/>
            <a:ext cx="762000" cy="228600"/>
          </a:xfrm>
          <a:prstGeom prst="rect">
            <a:avLst/>
          </a:prstGeom>
          <a:solidFill>
            <a:schemeClr val="bg1"/>
          </a:solidFill>
          <a:ln w="9525">
            <a:solidFill>
              <a:schemeClr val="tx1"/>
            </a:solidFill>
            <a:miter lim="800000"/>
            <a:headEnd/>
            <a:tailEnd/>
          </a:ln>
        </p:spPr>
        <p:txBody>
          <a:bodyPr wrap="none" anchor="ct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sp>
        <p:nvSpPr>
          <p:cNvPr id="25626" name="Text Box 26"/>
          <p:cNvSpPr txBox="1">
            <a:spLocks noChangeArrowheads="1"/>
          </p:cNvSpPr>
          <p:nvPr/>
        </p:nvSpPr>
        <p:spPr bwMode="auto">
          <a:xfrm>
            <a:off x="6172200" y="2514601"/>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sz="1000">
                <a:latin typeface="Helvetica" pitchFamily="-84" charset="0"/>
              </a:rPr>
              <a:t>Port 2</a:t>
            </a:r>
          </a:p>
        </p:txBody>
      </p:sp>
      <p:sp>
        <p:nvSpPr>
          <p:cNvPr id="25627" name="Text Box 27"/>
          <p:cNvSpPr txBox="1">
            <a:spLocks noChangeArrowheads="1"/>
          </p:cNvSpPr>
          <p:nvPr/>
        </p:nvSpPr>
        <p:spPr bwMode="auto">
          <a:xfrm>
            <a:off x="6705600" y="2895600"/>
            <a:ext cx="266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LAN Segment 2</a:t>
            </a:r>
          </a:p>
        </p:txBody>
      </p:sp>
      <p:sp>
        <p:nvSpPr>
          <p:cNvPr id="25628" name="Text Box 28"/>
          <p:cNvSpPr txBox="1">
            <a:spLocks noChangeArrowheads="1"/>
          </p:cNvSpPr>
          <p:nvPr/>
        </p:nvSpPr>
        <p:spPr bwMode="auto">
          <a:xfrm>
            <a:off x="2819400" y="2895600"/>
            <a:ext cx="266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LAN Segment 1</a:t>
            </a:r>
          </a:p>
        </p:txBody>
      </p:sp>
      <p:sp>
        <p:nvSpPr>
          <p:cNvPr id="25629" name="Text Box 29"/>
          <p:cNvSpPr txBox="1">
            <a:spLocks noChangeArrowheads="1"/>
          </p:cNvSpPr>
          <p:nvPr/>
        </p:nvSpPr>
        <p:spPr bwMode="auto">
          <a:xfrm>
            <a:off x="4876800" y="6096000"/>
            <a:ext cx="266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a:latin typeface="Helvetica" pitchFamily="-84" charset="0"/>
              </a:rPr>
              <a:t>LAN Segment 3</a:t>
            </a:r>
          </a:p>
        </p:txBody>
      </p:sp>
      <p:sp>
        <p:nvSpPr>
          <p:cNvPr id="25630" name="Text Box 30"/>
          <p:cNvSpPr txBox="1">
            <a:spLocks noChangeArrowheads="1"/>
          </p:cNvSpPr>
          <p:nvPr/>
        </p:nvSpPr>
        <p:spPr bwMode="auto">
          <a:xfrm>
            <a:off x="3352800" y="3810000"/>
            <a:ext cx="266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Root Port</a:t>
            </a:r>
            <a:endParaRPr lang="en-US" altLang="ja-JP">
              <a:latin typeface="Helvetica" pitchFamily="-84" charset="0"/>
            </a:endParaRPr>
          </a:p>
        </p:txBody>
      </p:sp>
      <p:sp>
        <p:nvSpPr>
          <p:cNvPr id="25631" name="Line 31"/>
          <p:cNvSpPr>
            <a:spLocks noChangeShapeType="1"/>
          </p:cNvSpPr>
          <p:nvPr/>
        </p:nvSpPr>
        <p:spPr bwMode="auto">
          <a:xfrm flipH="1">
            <a:off x="3505200" y="3962400"/>
            <a:ext cx="6858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5632" name="Text Box 32"/>
          <p:cNvSpPr txBox="1">
            <a:spLocks noChangeArrowheads="1"/>
          </p:cNvSpPr>
          <p:nvPr/>
        </p:nvSpPr>
        <p:spPr bwMode="auto">
          <a:xfrm>
            <a:off x="6172200" y="3810000"/>
            <a:ext cx="266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Root Port</a:t>
            </a:r>
            <a:endParaRPr lang="en-US" altLang="ja-JP">
              <a:latin typeface="Helvetica" pitchFamily="-84" charset="0"/>
            </a:endParaRPr>
          </a:p>
        </p:txBody>
      </p:sp>
      <p:sp>
        <p:nvSpPr>
          <p:cNvPr id="25633" name="Line 33"/>
          <p:cNvSpPr>
            <a:spLocks noChangeShapeType="1"/>
          </p:cNvSpPr>
          <p:nvPr/>
        </p:nvSpPr>
        <p:spPr bwMode="auto">
          <a:xfrm>
            <a:off x="8001000" y="3962400"/>
            <a:ext cx="6858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5634" name="Text Box 34"/>
          <p:cNvSpPr txBox="1">
            <a:spLocks noChangeArrowheads="1"/>
          </p:cNvSpPr>
          <p:nvPr/>
        </p:nvSpPr>
        <p:spPr bwMode="auto">
          <a:xfrm>
            <a:off x="2514600" y="2209800"/>
            <a:ext cx="266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Designated Port</a:t>
            </a:r>
            <a:endParaRPr lang="en-US" altLang="ja-JP">
              <a:latin typeface="Helvetica" pitchFamily="-84" charset="0"/>
            </a:endParaRPr>
          </a:p>
        </p:txBody>
      </p:sp>
      <p:sp>
        <p:nvSpPr>
          <p:cNvPr id="25635" name="Text Box 35"/>
          <p:cNvSpPr txBox="1">
            <a:spLocks noChangeArrowheads="1"/>
          </p:cNvSpPr>
          <p:nvPr/>
        </p:nvSpPr>
        <p:spPr bwMode="auto">
          <a:xfrm>
            <a:off x="7162800" y="2209800"/>
            <a:ext cx="266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Designated Port</a:t>
            </a:r>
            <a:endParaRPr lang="en-US" altLang="ja-JP">
              <a:latin typeface="Helvetica" pitchFamily="-84" charset="0"/>
            </a:endParaRPr>
          </a:p>
        </p:txBody>
      </p:sp>
      <p:sp>
        <p:nvSpPr>
          <p:cNvPr id="25636" name="Line 36"/>
          <p:cNvSpPr>
            <a:spLocks noChangeShapeType="1"/>
          </p:cNvSpPr>
          <p:nvPr/>
        </p:nvSpPr>
        <p:spPr bwMode="auto">
          <a:xfrm>
            <a:off x="4648200" y="2438400"/>
            <a:ext cx="6858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5637" name="Line 37"/>
          <p:cNvSpPr>
            <a:spLocks noChangeShapeType="1"/>
          </p:cNvSpPr>
          <p:nvPr/>
        </p:nvSpPr>
        <p:spPr bwMode="auto">
          <a:xfrm flipH="1">
            <a:off x="6934200" y="2438400"/>
            <a:ext cx="6858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5638" name="Text Box 38"/>
          <p:cNvSpPr txBox="1">
            <a:spLocks noChangeArrowheads="1"/>
          </p:cNvSpPr>
          <p:nvPr/>
        </p:nvSpPr>
        <p:spPr bwMode="auto">
          <a:xfrm>
            <a:off x="1295400" y="61722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Designated Port Becomes Disabled</a:t>
            </a:r>
            <a:endParaRPr lang="en-US" altLang="ja-JP">
              <a:latin typeface="Helvetica" pitchFamily="-84" charset="0"/>
            </a:endParaRPr>
          </a:p>
        </p:txBody>
      </p:sp>
      <p:sp>
        <p:nvSpPr>
          <p:cNvPr id="25639" name="Line 39"/>
          <p:cNvSpPr>
            <a:spLocks noChangeShapeType="1"/>
          </p:cNvSpPr>
          <p:nvPr/>
        </p:nvSpPr>
        <p:spPr bwMode="auto">
          <a:xfrm flipH="1" flipV="1">
            <a:off x="9296400" y="5181600"/>
            <a:ext cx="5334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5640" name="Text Box 40"/>
          <p:cNvSpPr txBox="1">
            <a:spLocks noChangeArrowheads="1"/>
          </p:cNvSpPr>
          <p:nvPr/>
        </p:nvSpPr>
        <p:spPr bwMode="auto">
          <a:xfrm>
            <a:off x="7848600" y="61722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latin typeface="Helvetica" pitchFamily="-84" charset="0"/>
              </a:rPr>
              <a:t>Blocked Port Transitions to Forwarding State</a:t>
            </a:r>
            <a:endParaRPr lang="en-US" altLang="ja-JP">
              <a:latin typeface="Helvetica" pitchFamily="-84" charset="0"/>
            </a:endParaRPr>
          </a:p>
        </p:txBody>
      </p:sp>
      <p:sp>
        <p:nvSpPr>
          <p:cNvPr id="25641" name="Line 41"/>
          <p:cNvSpPr>
            <a:spLocks noChangeShapeType="1"/>
          </p:cNvSpPr>
          <p:nvPr/>
        </p:nvSpPr>
        <p:spPr bwMode="auto">
          <a:xfrm flipV="1">
            <a:off x="2438400" y="5181600"/>
            <a:ext cx="5334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5642" name="Line 42"/>
          <p:cNvSpPr>
            <a:spLocks noChangeShapeType="1"/>
          </p:cNvSpPr>
          <p:nvPr/>
        </p:nvSpPr>
        <p:spPr bwMode="auto">
          <a:xfrm>
            <a:off x="8991600" y="51816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 name="Date Placeholder 42"/>
          <p:cNvSpPr>
            <a:spLocks noGrp="1"/>
          </p:cNvSpPr>
          <p:nvPr>
            <p:ph type="dt" sz="quarter" idx="10"/>
          </p:nvPr>
        </p:nvSpPr>
        <p:spPr/>
        <p:txBody>
          <a:bodyPr/>
          <a:lstStyle/>
          <a:p>
            <a:pPr>
              <a:defRPr/>
            </a:pPr>
            <a:r>
              <a:rPr lang="en-US"/>
              <a:t>Bina Nusantara University</a:t>
            </a:r>
          </a:p>
        </p:txBody>
      </p:sp>
      <p:sp>
        <p:nvSpPr>
          <p:cNvPr id="44" name="Rectangle 2"/>
          <p:cNvSpPr txBox="1">
            <a:spLocks noChangeArrowheads="1"/>
          </p:cNvSpPr>
          <p:nvPr/>
        </p:nvSpPr>
        <p:spPr bwMode="auto">
          <a:xfrm>
            <a:off x="4991100" y="149180"/>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000" b="1" kern="1200">
                <a:solidFill>
                  <a:schemeClr val="tx1"/>
                </a:solidFill>
                <a:latin typeface="+mj-lt"/>
                <a:ea typeface="MS PGothic" panose="020B0600070205080204" pitchFamily="34" charset="-128"/>
                <a:cs typeface="ＭＳ Ｐゴシック" charset="0"/>
              </a:defRPr>
            </a:lvl1pPr>
            <a:lvl2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2pPr>
            <a:lvl3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3pPr>
            <a:lvl4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4pPr>
            <a:lvl5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5pPr>
            <a:lvl6pPr marL="4572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6pPr>
            <a:lvl7pPr marL="9144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7pPr>
            <a:lvl8pPr marL="13716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8pPr>
            <a:lvl9pPr marL="18288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9pPr>
          </a:lstStyle>
          <a:p>
            <a:r>
              <a:rPr lang="en-US" altLang="ja-JP" dirty="0">
                <a:ea typeface="ＭＳ Ｐゴシック" pitchFamily="50" charset="-128"/>
              </a:rPr>
              <a:t>Bridges (Switches) Running STP</a:t>
            </a:r>
          </a:p>
        </p:txBody>
      </p:sp>
    </p:spTree>
    <p:extLst>
      <p:ext uri="{BB962C8B-B14F-4D97-AF65-F5344CB8AC3E}">
        <p14:creationId xmlns:p14="http://schemas.microsoft.com/office/powerpoint/2010/main" val="903497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3" name="Rectangle 26632">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5" name="Rectangle 26634">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9" name="Picture 26628" descr="Worm's-eye view of a large tree">
            <a:extLst>
              <a:ext uri="{FF2B5EF4-FFF2-40B4-BE49-F238E27FC236}">
                <a16:creationId xmlns:a16="http://schemas.microsoft.com/office/drawing/2014/main" id="{97D533F0-197B-F7A7-D31C-9DB8CC0D92B3}"/>
              </a:ext>
            </a:extLst>
          </p:cNvPr>
          <p:cNvPicPr>
            <a:picLocks noChangeAspect="1"/>
          </p:cNvPicPr>
          <p:nvPr/>
        </p:nvPicPr>
        <p:blipFill rotWithShape="1">
          <a:blip r:embed="rId3"/>
          <a:srcRect l="16560" r="42329"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6626" name="Rectangle 2"/>
          <p:cNvSpPr>
            <a:spLocks noGrp="1" noChangeArrowheads="1"/>
          </p:cNvSpPr>
          <p:nvPr>
            <p:ph type="title"/>
          </p:nvPr>
        </p:nvSpPr>
        <p:spPr>
          <a:xfrm>
            <a:off x="1137034" y="609600"/>
            <a:ext cx="6831188" cy="1322887"/>
          </a:xfrm>
        </p:spPr>
        <p:txBody>
          <a:bodyPr>
            <a:normAutofit/>
          </a:bodyPr>
          <a:lstStyle/>
          <a:p>
            <a:r>
              <a:rPr lang="en-US" altLang="ja-JP" dirty="0">
                <a:ea typeface="ＭＳ Ｐゴシック" pitchFamily="50" charset="-128"/>
              </a:rPr>
              <a:t>Scaling the Spanning Tree Protocol</a:t>
            </a:r>
          </a:p>
        </p:txBody>
      </p:sp>
      <p:sp>
        <p:nvSpPr>
          <p:cNvPr id="26627" name="Rectangle 3"/>
          <p:cNvSpPr>
            <a:spLocks noGrp="1" noChangeArrowheads="1"/>
          </p:cNvSpPr>
          <p:nvPr>
            <p:ph type="body" idx="1"/>
          </p:nvPr>
        </p:nvSpPr>
        <p:spPr>
          <a:xfrm>
            <a:off x="1137035" y="2194102"/>
            <a:ext cx="6516216" cy="3908585"/>
          </a:xfrm>
        </p:spPr>
        <p:txBody>
          <a:bodyPr>
            <a:normAutofit/>
          </a:bodyPr>
          <a:lstStyle/>
          <a:p>
            <a:r>
              <a:rPr lang="en-US" altLang="ja-JP" sz="2000">
                <a:ea typeface="ＭＳ Ｐゴシック" pitchFamily="50" charset="-128"/>
              </a:rPr>
              <a:t>Keep the switched network small</a:t>
            </a:r>
          </a:p>
          <a:p>
            <a:pPr lvl="1"/>
            <a:r>
              <a:rPr lang="en-US" altLang="ja-JP" sz="2000">
                <a:ea typeface="ＭＳ Ｐゴシック" pitchFamily="50" charset="-128"/>
              </a:rPr>
              <a:t>It shouldn</a:t>
            </a:r>
            <a:r>
              <a:rPr lang="en-US" altLang="en-US" sz="2000">
                <a:ea typeface="ＭＳ Ｐゴシック" pitchFamily="50" charset="-128"/>
              </a:rPr>
              <a:t>’</a:t>
            </a:r>
            <a:r>
              <a:rPr lang="en-US" altLang="ja-JP" sz="2000">
                <a:ea typeface="ＭＳ Ｐゴシック" pitchFamily="50" charset="-128"/>
              </a:rPr>
              <a:t>t span more than seven switches</a:t>
            </a:r>
          </a:p>
          <a:p>
            <a:r>
              <a:rPr lang="en-US" altLang="ja-JP" sz="2000">
                <a:ea typeface="ＭＳ Ｐゴシック" pitchFamily="50" charset="-128"/>
              </a:rPr>
              <a:t>Use BPDU skew detection on Cisco switches</a:t>
            </a:r>
          </a:p>
          <a:p>
            <a:r>
              <a:rPr lang="en-US" altLang="ja-JP" sz="2000">
                <a:ea typeface="ＭＳ Ｐゴシック" pitchFamily="50" charset="-128"/>
              </a:rPr>
              <a:t>Use IEEE 802.1w</a:t>
            </a:r>
          </a:p>
          <a:p>
            <a:pPr lvl="1"/>
            <a:r>
              <a:rPr lang="en-US" altLang="ja-JP" sz="2000">
                <a:ea typeface="ＭＳ Ｐゴシック" pitchFamily="50" charset="-128"/>
              </a:rPr>
              <a:t>Provides rapid reconfiguration of the spanning tree</a:t>
            </a:r>
          </a:p>
          <a:p>
            <a:pPr lvl="1"/>
            <a:r>
              <a:rPr lang="en-US" altLang="ja-JP" sz="2000">
                <a:ea typeface="ＭＳ Ｐゴシック" pitchFamily="50" charset="-128"/>
              </a:rPr>
              <a:t>Also known as RSTP </a:t>
            </a:r>
          </a:p>
          <a:p>
            <a:endParaRPr lang="en-US" altLang="ja-JP" sz="2000">
              <a:ea typeface="ＭＳ Ｐゴシック" pitchFamily="50" charset="-128"/>
            </a:endParaRPr>
          </a:p>
        </p:txBody>
      </p:sp>
    </p:spTree>
    <p:extLst>
      <p:ext uri="{BB962C8B-B14F-4D97-AF65-F5344CB8AC3E}">
        <p14:creationId xmlns:p14="http://schemas.microsoft.com/office/powerpoint/2010/main" val="343816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152400"/>
            <a:ext cx="8229600" cy="1143000"/>
          </a:xfrm>
        </p:spPr>
        <p:txBody>
          <a:bodyPr/>
          <a:lstStyle/>
          <a:p>
            <a:r>
              <a:rPr lang="en-US" altLang="ja-JP">
                <a:solidFill>
                  <a:srgbClr val="FFFFFF"/>
                </a:solidFill>
                <a:ea typeface="ＭＳ Ｐゴシック" pitchFamily="50" charset="-128"/>
              </a:rPr>
              <a:t>A Switch with VLANs</a:t>
            </a:r>
          </a:p>
        </p:txBody>
      </p:sp>
      <p:grpSp>
        <p:nvGrpSpPr>
          <p:cNvPr id="29699" name="Group 25"/>
          <p:cNvGrpSpPr>
            <a:grpSpLocks/>
          </p:cNvGrpSpPr>
          <p:nvPr/>
        </p:nvGrpSpPr>
        <p:grpSpPr bwMode="auto">
          <a:xfrm>
            <a:off x="4330278" y="1295401"/>
            <a:ext cx="3492745" cy="5324475"/>
            <a:chOff x="2017" y="1104"/>
            <a:chExt cx="1597" cy="2436"/>
          </a:xfrm>
        </p:grpSpPr>
        <p:sp>
          <p:nvSpPr>
            <p:cNvPr id="29701" name="Line 4"/>
            <p:cNvSpPr>
              <a:spLocks noChangeShapeType="1"/>
            </p:cNvSpPr>
            <p:nvPr/>
          </p:nvSpPr>
          <p:spPr bwMode="auto">
            <a:xfrm flipH="1" flipV="1">
              <a:off x="2818" y="2521"/>
              <a:ext cx="512" cy="45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02" name="Line 5"/>
            <p:cNvSpPr>
              <a:spLocks noChangeShapeType="1"/>
            </p:cNvSpPr>
            <p:nvPr/>
          </p:nvSpPr>
          <p:spPr bwMode="auto">
            <a:xfrm flipV="1">
              <a:off x="2754" y="2496"/>
              <a:ext cx="1" cy="5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03" name="Line 6"/>
            <p:cNvSpPr>
              <a:spLocks noChangeShapeType="1"/>
            </p:cNvSpPr>
            <p:nvPr/>
          </p:nvSpPr>
          <p:spPr bwMode="auto">
            <a:xfrm flipV="1">
              <a:off x="2226" y="2544"/>
              <a:ext cx="432"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29704"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2" y="2832"/>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0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 y="2832"/>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06"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0" y="2832"/>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07" name="Rectangle 10"/>
            <p:cNvSpPr>
              <a:spLocks noChangeArrowheads="1"/>
            </p:cNvSpPr>
            <p:nvPr/>
          </p:nvSpPr>
          <p:spPr bwMode="auto">
            <a:xfrm>
              <a:off x="2067" y="1296"/>
              <a:ext cx="34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A1</a:t>
              </a:r>
              <a:endParaRPr lang="en-US" altLang="ja-JP" sz="1800"/>
            </a:p>
          </p:txBody>
        </p:sp>
        <p:sp>
          <p:nvSpPr>
            <p:cNvPr id="29708" name="Rectangle 11"/>
            <p:cNvSpPr>
              <a:spLocks noChangeArrowheads="1"/>
            </p:cNvSpPr>
            <p:nvPr/>
          </p:nvSpPr>
          <p:spPr bwMode="auto">
            <a:xfrm>
              <a:off x="2692" y="1296"/>
              <a:ext cx="34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A2</a:t>
              </a:r>
              <a:endParaRPr lang="en-US" altLang="ja-JP" sz="1800"/>
            </a:p>
          </p:txBody>
        </p:sp>
        <p:sp>
          <p:nvSpPr>
            <p:cNvPr id="29709" name="Rectangle 12"/>
            <p:cNvSpPr>
              <a:spLocks noChangeArrowheads="1"/>
            </p:cNvSpPr>
            <p:nvPr/>
          </p:nvSpPr>
          <p:spPr bwMode="auto">
            <a:xfrm>
              <a:off x="3268" y="1296"/>
              <a:ext cx="34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A3</a:t>
              </a:r>
              <a:endParaRPr lang="en-US" altLang="ja-JP" sz="1800"/>
            </a:p>
          </p:txBody>
        </p:sp>
        <p:sp>
          <p:nvSpPr>
            <p:cNvPr id="29710" name="Rectangle 13"/>
            <p:cNvSpPr>
              <a:spLocks noChangeArrowheads="1"/>
            </p:cNvSpPr>
            <p:nvPr/>
          </p:nvSpPr>
          <p:spPr bwMode="auto">
            <a:xfrm>
              <a:off x="2689" y="1104"/>
              <a:ext cx="25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VLAN A</a:t>
              </a:r>
              <a:endParaRPr lang="en-US" altLang="ja-JP" sz="1800"/>
            </a:p>
          </p:txBody>
        </p:sp>
        <p:sp>
          <p:nvSpPr>
            <p:cNvPr id="29711" name="Line 14"/>
            <p:cNvSpPr>
              <a:spLocks noChangeShapeType="1"/>
            </p:cNvSpPr>
            <p:nvPr/>
          </p:nvSpPr>
          <p:spPr bwMode="auto">
            <a:xfrm flipH="1">
              <a:off x="3010" y="1680"/>
              <a:ext cx="432" cy="624"/>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12" name="Line 15"/>
            <p:cNvSpPr>
              <a:spLocks noChangeShapeType="1"/>
            </p:cNvSpPr>
            <p:nvPr/>
          </p:nvSpPr>
          <p:spPr bwMode="auto">
            <a:xfrm flipV="1">
              <a:off x="2866" y="1776"/>
              <a:ext cx="1" cy="528"/>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13" name="Line 16"/>
            <p:cNvSpPr>
              <a:spLocks noChangeShapeType="1"/>
            </p:cNvSpPr>
            <p:nvPr/>
          </p:nvSpPr>
          <p:spPr bwMode="auto">
            <a:xfrm>
              <a:off x="2338" y="1632"/>
              <a:ext cx="336" cy="624"/>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29714" name="Picture 1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 y="1536"/>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15" name="Picture 1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2" y="1536"/>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16" name="Picture 1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2" y="1536"/>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17" name="Rectangle 20"/>
            <p:cNvSpPr>
              <a:spLocks noChangeArrowheads="1"/>
            </p:cNvSpPr>
            <p:nvPr/>
          </p:nvSpPr>
          <p:spPr bwMode="auto">
            <a:xfrm>
              <a:off x="2017" y="3264"/>
              <a:ext cx="34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B1</a:t>
              </a:r>
              <a:endParaRPr lang="en-US" altLang="ja-JP" sz="1800"/>
            </a:p>
          </p:txBody>
        </p:sp>
        <p:sp>
          <p:nvSpPr>
            <p:cNvPr id="29718" name="Rectangle 21"/>
            <p:cNvSpPr>
              <a:spLocks noChangeArrowheads="1"/>
            </p:cNvSpPr>
            <p:nvPr/>
          </p:nvSpPr>
          <p:spPr bwMode="auto">
            <a:xfrm>
              <a:off x="2594" y="3264"/>
              <a:ext cx="34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B2</a:t>
              </a:r>
              <a:endParaRPr lang="en-US" altLang="ja-JP" sz="1800"/>
            </a:p>
          </p:txBody>
        </p:sp>
        <p:sp>
          <p:nvSpPr>
            <p:cNvPr id="29719" name="Rectangle 22"/>
            <p:cNvSpPr>
              <a:spLocks noChangeArrowheads="1"/>
            </p:cNvSpPr>
            <p:nvPr/>
          </p:nvSpPr>
          <p:spPr bwMode="auto">
            <a:xfrm>
              <a:off x="3122" y="3264"/>
              <a:ext cx="34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B3</a:t>
              </a:r>
              <a:endParaRPr lang="en-US" altLang="ja-JP" sz="1800"/>
            </a:p>
          </p:txBody>
        </p:sp>
        <p:sp>
          <p:nvSpPr>
            <p:cNvPr id="29720" name="Rectangle 23"/>
            <p:cNvSpPr>
              <a:spLocks noChangeArrowheads="1"/>
            </p:cNvSpPr>
            <p:nvPr/>
          </p:nvSpPr>
          <p:spPr bwMode="auto">
            <a:xfrm>
              <a:off x="2688" y="3456"/>
              <a:ext cx="26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VLAN B</a:t>
              </a:r>
              <a:endParaRPr lang="en-US" altLang="ja-JP" sz="1800"/>
            </a:p>
          </p:txBody>
        </p:sp>
        <p:pic>
          <p:nvPicPr>
            <p:cNvPr id="29721" name="Picture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 y="2160"/>
              <a:ext cx="120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26" name="Rectangle 2"/>
          <p:cNvSpPr txBox="1">
            <a:spLocks noChangeArrowheads="1"/>
          </p:cNvSpPr>
          <p:nvPr/>
        </p:nvSpPr>
        <p:spPr bwMode="auto">
          <a:xfrm>
            <a:off x="4732427" y="190500"/>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000" b="1" kern="1200">
                <a:solidFill>
                  <a:schemeClr val="tx1"/>
                </a:solidFill>
                <a:latin typeface="+mj-lt"/>
                <a:ea typeface="MS PGothic" panose="020B0600070205080204" pitchFamily="34" charset="-128"/>
                <a:cs typeface="ＭＳ Ｐゴシック" charset="0"/>
              </a:defRPr>
            </a:lvl1pPr>
            <a:lvl2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2pPr>
            <a:lvl3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3pPr>
            <a:lvl4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4pPr>
            <a:lvl5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5pPr>
            <a:lvl6pPr marL="4572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6pPr>
            <a:lvl7pPr marL="9144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7pPr>
            <a:lvl8pPr marL="13716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8pPr>
            <a:lvl9pPr marL="18288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9pPr>
          </a:lstStyle>
          <a:p>
            <a:r>
              <a:rPr lang="en-US" altLang="ja-JP">
                <a:ea typeface="ＭＳ Ｐゴシック" pitchFamily="50" charset="-128"/>
              </a:rPr>
              <a:t>VLANs versus Real LANs</a:t>
            </a:r>
            <a:endParaRPr lang="en-US" altLang="ja-JP" dirty="0">
              <a:ea typeface="ＭＳ Ｐゴシック" pitchFamily="50" charset="-128"/>
            </a:endParaRPr>
          </a:p>
        </p:txBody>
      </p:sp>
    </p:spTree>
    <p:extLst>
      <p:ext uri="{BB962C8B-B14F-4D97-AF65-F5344CB8AC3E}">
        <p14:creationId xmlns:p14="http://schemas.microsoft.com/office/powerpoint/2010/main" val="356938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071352" y="396452"/>
            <a:ext cx="8229600" cy="1143000"/>
          </a:xfrm>
        </p:spPr>
        <p:txBody>
          <a:bodyPr/>
          <a:lstStyle/>
          <a:p>
            <a:r>
              <a:rPr lang="en-US" altLang="ja-JP" dirty="0">
                <a:ea typeface="ＭＳ Ｐゴシック" pitchFamily="50" charset="-128"/>
              </a:rPr>
              <a:t>VLANs Span Switches</a:t>
            </a:r>
          </a:p>
        </p:txBody>
      </p:sp>
      <p:grpSp>
        <p:nvGrpSpPr>
          <p:cNvPr id="30723" name="Group 50"/>
          <p:cNvGrpSpPr>
            <a:grpSpLocks/>
          </p:cNvGrpSpPr>
          <p:nvPr/>
        </p:nvGrpSpPr>
        <p:grpSpPr bwMode="auto">
          <a:xfrm>
            <a:off x="2507572" y="2073499"/>
            <a:ext cx="7453694" cy="3999647"/>
            <a:chOff x="1184" y="1200"/>
            <a:chExt cx="3908" cy="2365"/>
          </a:xfrm>
        </p:grpSpPr>
        <p:sp>
          <p:nvSpPr>
            <p:cNvPr id="30725" name="Line 4"/>
            <p:cNvSpPr>
              <a:spLocks noChangeShapeType="1"/>
            </p:cNvSpPr>
            <p:nvPr/>
          </p:nvSpPr>
          <p:spPr bwMode="auto">
            <a:xfrm flipH="1" flipV="1">
              <a:off x="4368" y="2544"/>
              <a:ext cx="432"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26" name="Line 5"/>
            <p:cNvSpPr>
              <a:spLocks noChangeShapeType="1"/>
            </p:cNvSpPr>
            <p:nvPr/>
          </p:nvSpPr>
          <p:spPr bwMode="auto">
            <a:xfrm flipV="1">
              <a:off x="4224" y="2448"/>
              <a:ext cx="0" cy="5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27" name="Line 6"/>
            <p:cNvSpPr>
              <a:spLocks noChangeShapeType="1"/>
            </p:cNvSpPr>
            <p:nvPr/>
          </p:nvSpPr>
          <p:spPr bwMode="auto">
            <a:xfrm flipV="1">
              <a:off x="3696" y="2496"/>
              <a:ext cx="432"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28" name="Line 7"/>
            <p:cNvSpPr>
              <a:spLocks noChangeShapeType="1"/>
            </p:cNvSpPr>
            <p:nvPr/>
          </p:nvSpPr>
          <p:spPr bwMode="auto">
            <a:xfrm>
              <a:off x="2304" y="2496"/>
              <a:ext cx="1824"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29" name="Line 8"/>
            <p:cNvSpPr>
              <a:spLocks noChangeShapeType="1"/>
            </p:cNvSpPr>
            <p:nvPr/>
          </p:nvSpPr>
          <p:spPr bwMode="auto">
            <a:xfrm flipH="1" flipV="1">
              <a:off x="2138" y="2592"/>
              <a:ext cx="432"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30" name="Line 9"/>
            <p:cNvSpPr>
              <a:spLocks noChangeShapeType="1"/>
            </p:cNvSpPr>
            <p:nvPr/>
          </p:nvSpPr>
          <p:spPr bwMode="auto">
            <a:xfrm flipV="1">
              <a:off x="1994" y="2496"/>
              <a:ext cx="0" cy="5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31" name="Line 10"/>
            <p:cNvSpPr>
              <a:spLocks noChangeShapeType="1"/>
            </p:cNvSpPr>
            <p:nvPr/>
          </p:nvSpPr>
          <p:spPr bwMode="auto">
            <a:xfrm flipV="1">
              <a:off x="1466" y="2544"/>
              <a:ext cx="432"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30732"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2" y="2832"/>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33" name="Picture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0" y="2832"/>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34"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0" y="2832"/>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35" name="Rectangle 14"/>
            <p:cNvSpPr>
              <a:spLocks noChangeArrowheads="1"/>
            </p:cNvSpPr>
            <p:nvPr/>
          </p:nvSpPr>
          <p:spPr bwMode="auto">
            <a:xfrm>
              <a:off x="1324" y="2448"/>
              <a:ext cx="33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Switch A</a:t>
              </a:r>
              <a:endParaRPr lang="en-US" altLang="ja-JP" sz="1800"/>
            </a:p>
          </p:txBody>
        </p:sp>
        <p:sp>
          <p:nvSpPr>
            <p:cNvPr id="30736" name="Rectangle 15"/>
            <p:cNvSpPr>
              <a:spLocks noChangeArrowheads="1"/>
            </p:cNvSpPr>
            <p:nvPr/>
          </p:nvSpPr>
          <p:spPr bwMode="auto">
            <a:xfrm>
              <a:off x="1184" y="3216"/>
              <a:ext cx="39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B1</a:t>
              </a:r>
              <a:endParaRPr lang="en-US" altLang="ja-JP" sz="1800"/>
            </a:p>
          </p:txBody>
        </p:sp>
        <p:sp>
          <p:nvSpPr>
            <p:cNvPr id="30737" name="Rectangle 16"/>
            <p:cNvSpPr>
              <a:spLocks noChangeArrowheads="1"/>
            </p:cNvSpPr>
            <p:nvPr/>
          </p:nvSpPr>
          <p:spPr bwMode="auto">
            <a:xfrm>
              <a:off x="1793" y="3216"/>
              <a:ext cx="39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B2</a:t>
              </a:r>
              <a:endParaRPr lang="en-US" altLang="ja-JP" sz="1800"/>
            </a:p>
          </p:txBody>
        </p:sp>
        <p:sp>
          <p:nvSpPr>
            <p:cNvPr id="30738" name="Rectangle 17"/>
            <p:cNvSpPr>
              <a:spLocks noChangeArrowheads="1"/>
            </p:cNvSpPr>
            <p:nvPr/>
          </p:nvSpPr>
          <p:spPr bwMode="auto">
            <a:xfrm>
              <a:off x="2368" y="3216"/>
              <a:ext cx="39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B3</a:t>
              </a:r>
              <a:endParaRPr lang="en-US" altLang="ja-JP" sz="1800"/>
            </a:p>
          </p:txBody>
        </p:sp>
        <p:pic>
          <p:nvPicPr>
            <p:cNvPr id="30739" name="Picture 1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6" y="2832"/>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40" name="Picture 1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 y="2832"/>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41" name="Picture 2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4" y="2832"/>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42" name="Rectangle 21"/>
            <p:cNvSpPr>
              <a:spLocks noChangeArrowheads="1"/>
            </p:cNvSpPr>
            <p:nvPr/>
          </p:nvSpPr>
          <p:spPr bwMode="auto">
            <a:xfrm>
              <a:off x="4689" y="2448"/>
              <a:ext cx="34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Switch B</a:t>
              </a:r>
              <a:endParaRPr lang="en-US" altLang="ja-JP" sz="1800"/>
            </a:p>
          </p:txBody>
        </p:sp>
        <p:sp>
          <p:nvSpPr>
            <p:cNvPr id="30743" name="Rectangle 22"/>
            <p:cNvSpPr>
              <a:spLocks noChangeArrowheads="1"/>
            </p:cNvSpPr>
            <p:nvPr/>
          </p:nvSpPr>
          <p:spPr bwMode="auto">
            <a:xfrm>
              <a:off x="3399" y="3216"/>
              <a:ext cx="39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B4</a:t>
              </a:r>
              <a:endParaRPr lang="en-US" altLang="ja-JP" sz="1800"/>
            </a:p>
          </p:txBody>
        </p:sp>
        <p:sp>
          <p:nvSpPr>
            <p:cNvPr id="30744" name="Rectangle 23"/>
            <p:cNvSpPr>
              <a:spLocks noChangeArrowheads="1"/>
            </p:cNvSpPr>
            <p:nvPr/>
          </p:nvSpPr>
          <p:spPr bwMode="auto">
            <a:xfrm>
              <a:off x="3995" y="3216"/>
              <a:ext cx="42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 Station B5</a:t>
              </a:r>
              <a:endParaRPr lang="en-US" altLang="ja-JP" sz="1800"/>
            </a:p>
          </p:txBody>
        </p:sp>
        <p:sp>
          <p:nvSpPr>
            <p:cNvPr id="30745" name="Rectangle 24"/>
            <p:cNvSpPr>
              <a:spLocks noChangeArrowheads="1"/>
            </p:cNvSpPr>
            <p:nvPr/>
          </p:nvSpPr>
          <p:spPr bwMode="auto">
            <a:xfrm>
              <a:off x="4583" y="3216"/>
              <a:ext cx="39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B6</a:t>
              </a:r>
              <a:endParaRPr lang="en-US" altLang="ja-JP" sz="1800"/>
            </a:p>
          </p:txBody>
        </p:sp>
        <p:sp>
          <p:nvSpPr>
            <p:cNvPr id="30746" name="Line 25"/>
            <p:cNvSpPr>
              <a:spLocks noChangeShapeType="1"/>
            </p:cNvSpPr>
            <p:nvPr/>
          </p:nvSpPr>
          <p:spPr bwMode="auto">
            <a:xfrm flipH="1">
              <a:off x="2202" y="1824"/>
              <a:ext cx="432" cy="624"/>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7" name="Line 26"/>
            <p:cNvSpPr>
              <a:spLocks noChangeShapeType="1"/>
            </p:cNvSpPr>
            <p:nvPr/>
          </p:nvSpPr>
          <p:spPr bwMode="auto">
            <a:xfrm flipV="1">
              <a:off x="2058" y="1920"/>
              <a:ext cx="0" cy="528"/>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8" name="Line 27"/>
            <p:cNvSpPr>
              <a:spLocks noChangeShapeType="1"/>
            </p:cNvSpPr>
            <p:nvPr/>
          </p:nvSpPr>
          <p:spPr bwMode="auto">
            <a:xfrm>
              <a:off x="1530" y="1776"/>
              <a:ext cx="362" cy="672"/>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30749" name="Picture 2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6" y="1680"/>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50" name="Picture 2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4" y="1680"/>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51"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4" y="1680"/>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52" name="Rectangle 31"/>
            <p:cNvSpPr>
              <a:spLocks noChangeArrowheads="1"/>
            </p:cNvSpPr>
            <p:nvPr/>
          </p:nvSpPr>
          <p:spPr bwMode="auto">
            <a:xfrm>
              <a:off x="1331" y="1488"/>
              <a:ext cx="3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A1</a:t>
              </a:r>
              <a:endParaRPr lang="en-US" altLang="ja-JP" sz="1800"/>
            </a:p>
          </p:txBody>
        </p:sp>
        <p:sp>
          <p:nvSpPr>
            <p:cNvPr id="30753" name="Rectangle 32"/>
            <p:cNvSpPr>
              <a:spLocks noChangeArrowheads="1"/>
            </p:cNvSpPr>
            <p:nvPr/>
          </p:nvSpPr>
          <p:spPr bwMode="auto">
            <a:xfrm>
              <a:off x="1907" y="1488"/>
              <a:ext cx="3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A2</a:t>
              </a:r>
              <a:endParaRPr lang="en-US" altLang="ja-JP" sz="1800"/>
            </a:p>
          </p:txBody>
        </p:sp>
        <p:sp>
          <p:nvSpPr>
            <p:cNvPr id="30754" name="Rectangle 33"/>
            <p:cNvSpPr>
              <a:spLocks noChangeArrowheads="1"/>
            </p:cNvSpPr>
            <p:nvPr/>
          </p:nvSpPr>
          <p:spPr bwMode="auto">
            <a:xfrm>
              <a:off x="2482" y="1488"/>
              <a:ext cx="3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A3</a:t>
              </a:r>
              <a:endParaRPr lang="en-US" altLang="ja-JP" sz="1800"/>
            </a:p>
          </p:txBody>
        </p:sp>
        <p:sp>
          <p:nvSpPr>
            <p:cNvPr id="30755" name="Line 34"/>
            <p:cNvSpPr>
              <a:spLocks noChangeShapeType="1"/>
            </p:cNvSpPr>
            <p:nvPr/>
          </p:nvSpPr>
          <p:spPr bwMode="auto">
            <a:xfrm flipH="1">
              <a:off x="4416" y="1824"/>
              <a:ext cx="432" cy="624"/>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6" name="Line 35"/>
            <p:cNvSpPr>
              <a:spLocks noChangeShapeType="1"/>
            </p:cNvSpPr>
            <p:nvPr/>
          </p:nvSpPr>
          <p:spPr bwMode="auto">
            <a:xfrm flipV="1">
              <a:off x="4272" y="1920"/>
              <a:ext cx="0" cy="528"/>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7" name="Line 36"/>
            <p:cNvSpPr>
              <a:spLocks noChangeShapeType="1"/>
            </p:cNvSpPr>
            <p:nvPr/>
          </p:nvSpPr>
          <p:spPr bwMode="auto">
            <a:xfrm>
              <a:off x="3744" y="1776"/>
              <a:ext cx="362" cy="672"/>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30758" name="Picture 3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 y="1680"/>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59" name="Picture 3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8" y="1680"/>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60" name="Picture 3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8" y="1680"/>
              <a:ext cx="34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61" name="Rectangle 40"/>
            <p:cNvSpPr>
              <a:spLocks noChangeArrowheads="1"/>
            </p:cNvSpPr>
            <p:nvPr/>
          </p:nvSpPr>
          <p:spPr bwMode="auto">
            <a:xfrm>
              <a:off x="3545" y="1488"/>
              <a:ext cx="3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A4</a:t>
              </a:r>
              <a:endParaRPr lang="en-US" altLang="ja-JP" sz="1800"/>
            </a:p>
          </p:txBody>
        </p:sp>
        <p:sp>
          <p:nvSpPr>
            <p:cNvPr id="30762" name="Rectangle 41"/>
            <p:cNvSpPr>
              <a:spLocks noChangeArrowheads="1"/>
            </p:cNvSpPr>
            <p:nvPr/>
          </p:nvSpPr>
          <p:spPr bwMode="auto">
            <a:xfrm>
              <a:off x="4120" y="1488"/>
              <a:ext cx="3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A5</a:t>
              </a:r>
              <a:endParaRPr lang="en-US" altLang="ja-JP" sz="1800"/>
            </a:p>
          </p:txBody>
        </p:sp>
        <p:sp>
          <p:nvSpPr>
            <p:cNvPr id="30763" name="Rectangle 42"/>
            <p:cNvSpPr>
              <a:spLocks noChangeArrowheads="1"/>
            </p:cNvSpPr>
            <p:nvPr/>
          </p:nvSpPr>
          <p:spPr bwMode="auto">
            <a:xfrm>
              <a:off x="4696" y="1488"/>
              <a:ext cx="39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Station A6</a:t>
              </a:r>
              <a:endParaRPr lang="en-US" altLang="ja-JP" sz="1800"/>
            </a:p>
          </p:txBody>
        </p:sp>
        <p:pic>
          <p:nvPicPr>
            <p:cNvPr id="30764" name="Picture 4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 y="2400"/>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65" name="Picture 4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 y="2400"/>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66" name="Rectangle 45"/>
            <p:cNvSpPr>
              <a:spLocks noChangeArrowheads="1"/>
            </p:cNvSpPr>
            <p:nvPr/>
          </p:nvSpPr>
          <p:spPr bwMode="auto">
            <a:xfrm>
              <a:off x="1881" y="3456"/>
              <a:ext cx="30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VLAN B</a:t>
              </a:r>
              <a:endParaRPr lang="en-US" altLang="ja-JP" sz="1800"/>
            </a:p>
          </p:txBody>
        </p:sp>
        <p:sp>
          <p:nvSpPr>
            <p:cNvPr id="30767" name="Rectangle 46"/>
            <p:cNvSpPr>
              <a:spLocks noChangeArrowheads="1"/>
            </p:cNvSpPr>
            <p:nvPr/>
          </p:nvSpPr>
          <p:spPr bwMode="auto">
            <a:xfrm>
              <a:off x="1945" y="1200"/>
              <a:ext cx="29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dirty="0">
                  <a:solidFill>
                    <a:srgbClr val="000000"/>
                  </a:solidFill>
                </a:rPr>
                <a:t>VLAN A</a:t>
              </a:r>
              <a:endParaRPr lang="en-US" altLang="ja-JP" sz="1800" dirty="0"/>
            </a:p>
          </p:txBody>
        </p:sp>
        <p:sp>
          <p:nvSpPr>
            <p:cNvPr id="30768" name="Rectangle 47"/>
            <p:cNvSpPr>
              <a:spLocks noChangeArrowheads="1"/>
            </p:cNvSpPr>
            <p:nvPr/>
          </p:nvSpPr>
          <p:spPr bwMode="auto">
            <a:xfrm>
              <a:off x="4094" y="3456"/>
              <a:ext cx="30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VLAN B</a:t>
              </a:r>
              <a:endParaRPr lang="en-US" altLang="ja-JP" sz="1800"/>
            </a:p>
          </p:txBody>
        </p:sp>
        <p:sp>
          <p:nvSpPr>
            <p:cNvPr id="30769" name="Rectangle 48"/>
            <p:cNvSpPr>
              <a:spLocks noChangeArrowheads="1"/>
            </p:cNvSpPr>
            <p:nvPr/>
          </p:nvSpPr>
          <p:spPr bwMode="auto">
            <a:xfrm>
              <a:off x="4159" y="1200"/>
              <a:ext cx="29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algn="ctr" eaLnBrk="1" hangingPunct="1"/>
              <a:r>
                <a:rPr lang="en-US" altLang="ja-JP" b="1">
                  <a:solidFill>
                    <a:srgbClr val="000000"/>
                  </a:solidFill>
                </a:rPr>
                <a:t>VLAN A</a:t>
              </a:r>
              <a:endParaRPr lang="en-US" altLang="ja-JP" sz="1800"/>
            </a:p>
          </p:txBody>
        </p:sp>
        <p:sp>
          <p:nvSpPr>
            <p:cNvPr id="30770" name="Rectangle 49"/>
            <p:cNvSpPr>
              <a:spLocks noChangeArrowheads="1"/>
            </p:cNvSpPr>
            <p:nvPr/>
          </p:nvSpPr>
          <p:spPr bwMode="auto">
            <a:xfrm>
              <a:off x="2983" y="3382"/>
              <a:ext cx="9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grpSp>
    </p:spTree>
    <p:extLst>
      <p:ext uri="{BB962C8B-B14F-4D97-AF65-F5344CB8AC3E}">
        <p14:creationId xmlns:p14="http://schemas.microsoft.com/office/powerpoint/2010/main" val="192295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3" name="Rectangle 31752">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2"/>
          <p:cNvSpPr>
            <a:spLocks noGrp="1" noChangeArrowheads="1"/>
          </p:cNvSpPr>
          <p:nvPr>
            <p:ph type="title"/>
          </p:nvPr>
        </p:nvSpPr>
        <p:spPr>
          <a:xfrm>
            <a:off x="411480" y="991443"/>
            <a:ext cx="4502858" cy="1087819"/>
          </a:xfrm>
        </p:spPr>
        <p:txBody>
          <a:bodyPr anchor="b">
            <a:normAutofit/>
          </a:bodyPr>
          <a:lstStyle/>
          <a:p>
            <a:r>
              <a:rPr lang="en-US" altLang="ja-JP" sz="3400">
                <a:ea typeface="ＭＳ Ｐゴシック" pitchFamily="50" charset="-128"/>
              </a:rPr>
              <a:t>WLANs and VLANs</a:t>
            </a:r>
          </a:p>
        </p:txBody>
      </p:sp>
      <p:sp>
        <p:nvSpPr>
          <p:cNvPr id="31755" name="!!accent">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757" name="Rectangle 31756">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747" name="Rectangle 3"/>
          <p:cNvSpPr>
            <a:spLocks noGrp="1" noChangeArrowheads="1"/>
          </p:cNvSpPr>
          <p:nvPr>
            <p:ph type="body" idx="1"/>
          </p:nvPr>
        </p:nvSpPr>
        <p:spPr>
          <a:xfrm>
            <a:off x="411480" y="2684095"/>
            <a:ext cx="4502858" cy="3492868"/>
          </a:xfrm>
        </p:spPr>
        <p:txBody>
          <a:bodyPr>
            <a:normAutofit/>
          </a:bodyPr>
          <a:lstStyle/>
          <a:p>
            <a:r>
              <a:rPr lang="en-US" altLang="ja-JP" sz="1800">
                <a:ea typeface="ＭＳ Ｐゴシック" pitchFamily="50" charset="-128"/>
              </a:rPr>
              <a:t>A wireless LAN (WLAN) is often implemented as a VLAN</a:t>
            </a:r>
          </a:p>
          <a:p>
            <a:r>
              <a:rPr lang="en-US" altLang="ja-JP" sz="1800">
                <a:ea typeface="ＭＳ Ｐゴシック" pitchFamily="50" charset="-128"/>
              </a:rPr>
              <a:t>Facilitates roaming</a:t>
            </a:r>
          </a:p>
          <a:p>
            <a:r>
              <a:rPr lang="en-US" altLang="ja-JP" sz="1800">
                <a:ea typeface="ＭＳ Ｐゴシック" pitchFamily="50" charset="-128"/>
              </a:rPr>
              <a:t>Users remain in the same VLAN and IP subnet as they roam, so there</a:t>
            </a:r>
            <a:r>
              <a:rPr lang="en-US" altLang="en-US" sz="1800">
                <a:ea typeface="ＭＳ Ｐゴシック" pitchFamily="50" charset="-128"/>
              </a:rPr>
              <a:t>’</a:t>
            </a:r>
            <a:r>
              <a:rPr lang="en-US" altLang="ja-JP" sz="1800">
                <a:ea typeface="ＭＳ Ｐゴシック" pitchFamily="50" charset="-128"/>
              </a:rPr>
              <a:t>s no need to change addressing information</a:t>
            </a:r>
          </a:p>
          <a:p>
            <a:r>
              <a:rPr lang="en-US" altLang="ja-JP" sz="1800">
                <a:ea typeface="ＭＳ Ｐゴシック" pitchFamily="50" charset="-128"/>
              </a:rPr>
              <a:t>Also makes it easier to set up filters (access control lists) to protect the wired network from wireless users</a:t>
            </a:r>
          </a:p>
        </p:txBody>
      </p:sp>
      <p:pic>
        <p:nvPicPr>
          <p:cNvPr id="31749" name="Picture 31748" descr="Wi-Fi logo art">
            <a:extLst>
              <a:ext uri="{FF2B5EF4-FFF2-40B4-BE49-F238E27FC236}">
                <a16:creationId xmlns:a16="http://schemas.microsoft.com/office/drawing/2014/main" id="{842B55C4-BB5B-D515-E6BD-D7562D6F5986}"/>
              </a:ext>
            </a:extLst>
          </p:cNvPr>
          <p:cNvPicPr>
            <a:picLocks noChangeAspect="1"/>
          </p:cNvPicPr>
          <p:nvPr/>
        </p:nvPicPr>
        <p:blipFill rotWithShape="1">
          <a:blip r:embed="rId3"/>
          <a:srcRect l="15922" r="14608" b="1"/>
          <a:stretch/>
        </p:blipFill>
        <p:spPr>
          <a:xfrm>
            <a:off x="5385816" y="-2"/>
            <a:ext cx="6806184" cy="6858001"/>
          </a:xfrm>
          <a:prstGeom prst="rect">
            <a:avLst/>
          </a:prstGeom>
        </p:spPr>
      </p:pic>
    </p:spTree>
    <p:extLst>
      <p:ext uri="{BB962C8B-B14F-4D97-AF65-F5344CB8AC3E}">
        <p14:creationId xmlns:p14="http://schemas.microsoft.com/office/powerpoint/2010/main" val="4200697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7" name="Rectangle 3277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Rectangle 2"/>
          <p:cNvSpPr>
            <a:spLocks noGrp="1" noChangeArrowheads="1"/>
          </p:cNvSpPr>
          <p:nvPr>
            <p:ph type="title"/>
          </p:nvPr>
        </p:nvSpPr>
        <p:spPr>
          <a:xfrm>
            <a:off x="635000" y="640823"/>
            <a:ext cx="3418659" cy="5583148"/>
          </a:xfrm>
        </p:spPr>
        <p:txBody>
          <a:bodyPr anchor="ctr">
            <a:normAutofit/>
          </a:bodyPr>
          <a:lstStyle/>
          <a:p>
            <a:r>
              <a:rPr lang="en-US" altLang="ja-JP" sz="3800">
                <a:ea typeface="ＭＳ Ｐゴシック" pitchFamily="50" charset="-128"/>
              </a:rPr>
              <a:t>Workstation-to-Router Communication</a:t>
            </a:r>
          </a:p>
        </p:txBody>
      </p:sp>
      <p:sp>
        <p:nvSpPr>
          <p:cNvPr id="3277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773" name="Rectangle 3">
            <a:extLst>
              <a:ext uri="{FF2B5EF4-FFF2-40B4-BE49-F238E27FC236}">
                <a16:creationId xmlns:a16="http://schemas.microsoft.com/office/drawing/2014/main" id="{767392A6-1CB6-C29F-5174-EFDEF7AF1F84}"/>
              </a:ext>
            </a:extLst>
          </p:cNvPr>
          <p:cNvGraphicFramePr/>
          <p:nvPr>
            <p:extLst>
              <p:ext uri="{D42A27DB-BD31-4B8C-83A1-F6EECF244321}">
                <p14:modId xmlns:p14="http://schemas.microsoft.com/office/powerpoint/2010/main" val="379390090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1212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876800" y="621406"/>
            <a:ext cx="5638800" cy="1143000"/>
          </a:xfrm>
        </p:spPr>
        <p:txBody>
          <a:bodyPr/>
          <a:lstStyle/>
          <a:p>
            <a:r>
              <a:rPr lang="en-US" altLang="ja-JP" dirty="0">
                <a:ea typeface="ＭＳ Ｐゴシック" pitchFamily="50" charset="-128"/>
              </a:rPr>
              <a:t>HSRP</a:t>
            </a:r>
          </a:p>
        </p:txBody>
      </p:sp>
      <p:sp>
        <p:nvSpPr>
          <p:cNvPr id="76802" name="Line 5"/>
          <p:cNvSpPr>
            <a:spLocks noChangeShapeType="1"/>
          </p:cNvSpPr>
          <p:nvPr/>
        </p:nvSpPr>
        <p:spPr bwMode="auto">
          <a:xfrm flipH="1">
            <a:off x="3962400" y="2052638"/>
            <a:ext cx="4038600" cy="635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33796" name="Text Box 6"/>
          <p:cNvSpPr txBox="1">
            <a:spLocks noChangeArrowheads="1"/>
          </p:cNvSpPr>
          <p:nvPr/>
        </p:nvSpPr>
        <p:spPr bwMode="auto">
          <a:xfrm>
            <a:off x="4572001" y="2286000"/>
            <a:ext cx="1685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b="1"/>
              <a:t>Active Router</a:t>
            </a:r>
            <a:endParaRPr lang="en-US" altLang="ja-JP"/>
          </a:p>
        </p:txBody>
      </p:sp>
      <p:sp>
        <p:nvSpPr>
          <p:cNvPr id="33797" name="Text Box 7"/>
          <p:cNvSpPr txBox="1">
            <a:spLocks noChangeArrowheads="1"/>
          </p:cNvSpPr>
          <p:nvPr/>
        </p:nvSpPr>
        <p:spPr bwMode="auto">
          <a:xfrm>
            <a:off x="4572001" y="5257800"/>
            <a:ext cx="19030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b="1"/>
              <a:t>Standby Router</a:t>
            </a:r>
            <a:endParaRPr lang="en-US" altLang="ja-JP"/>
          </a:p>
        </p:txBody>
      </p:sp>
      <p:sp>
        <p:nvSpPr>
          <p:cNvPr id="76805" name="Line 8"/>
          <p:cNvSpPr>
            <a:spLocks noChangeShapeType="1"/>
          </p:cNvSpPr>
          <p:nvPr/>
        </p:nvSpPr>
        <p:spPr bwMode="auto">
          <a:xfrm flipH="1" flipV="1">
            <a:off x="3962400" y="1879243"/>
            <a:ext cx="0" cy="3890493"/>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6806" name="Line 9"/>
          <p:cNvSpPr>
            <a:spLocks noChangeShapeType="1"/>
          </p:cNvSpPr>
          <p:nvPr/>
        </p:nvSpPr>
        <p:spPr bwMode="auto">
          <a:xfrm flipH="1" flipV="1">
            <a:off x="3962400" y="3505200"/>
            <a:ext cx="3048000" cy="0"/>
          </a:xfrm>
          <a:prstGeom prst="line">
            <a:avLst/>
          </a:prstGeom>
          <a:noFill/>
          <a:ln w="25400" cap="rnd">
            <a:solidFill>
              <a:schemeClr val="accent2"/>
            </a:solidFill>
            <a:prstDash val="sysDot"/>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6807" name="Line 10"/>
          <p:cNvSpPr>
            <a:spLocks noChangeShapeType="1"/>
          </p:cNvSpPr>
          <p:nvPr/>
        </p:nvSpPr>
        <p:spPr bwMode="auto">
          <a:xfrm flipH="1" flipV="1">
            <a:off x="3962400" y="4953000"/>
            <a:ext cx="3200400"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33801"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1" y="4724401"/>
            <a:ext cx="8731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802" name="Picture 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1" y="1828801"/>
            <a:ext cx="8731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803"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276601"/>
            <a:ext cx="8255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3804" name="Text Box 14"/>
          <p:cNvSpPr txBox="1">
            <a:spLocks noChangeArrowheads="1"/>
          </p:cNvSpPr>
          <p:nvPr/>
        </p:nvSpPr>
        <p:spPr bwMode="auto">
          <a:xfrm>
            <a:off x="4572001" y="3733800"/>
            <a:ext cx="1706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b="1"/>
              <a:t>Virtual Router</a:t>
            </a:r>
            <a:endParaRPr lang="en-US" altLang="ja-JP"/>
          </a:p>
        </p:txBody>
      </p:sp>
      <p:pic>
        <p:nvPicPr>
          <p:cNvPr id="33805" name="Picture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1" y="1388772"/>
            <a:ext cx="36163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6813" name="Line 16"/>
          <p:cNvSpPr>
            <a:spLocks noChangeShapeType="1"/>
          </p:cNvSpPr>
          <p:nvPr/>
        </p:nvSpPr>
        <p:spPr bwMode="auto">
          <a:xfrm flipH="1" flipV="1">
            <a:off x="2971800" y="4267200"/>
            <a:ext cx="990600" cy="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pic>
        <p:nvPicPr>
          <p:cNvPr id="33807" name="Picture 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810000"/>
            <a:ext cx="1066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3808" name="Text Box 18"/>
          <p:cNvSpPr txBox="1">
            <a:spLocks noChangeArrowheads="1"/>
          </p:cNvSpPr>
          <p:nvPr/>
        </p:nvSpPr>
        <p:spPr bwMode="auto">
          <a:xfrm>
            <a:off x="2133601" y="4800600"/>
            <a:ext cx="1514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b="1"/>
              <a:t>Workstation</a:t>
            </a:r>
            <a:endParaRPr lang="en-US" altLang="ja-JP"/>
          </a:p>
        </p:txBody>
      </p:sp>
      <p:sp>
        <p:nvSpPr>
          <p:cNvPr id="33809" name="Text Box 19"/>
          <p:cNvSpPr txBox="1">
            <a:spLocks noChangeArrowheads="1"/>
          </p:cNvSpPr>
          <p:nvPr/>
        </p:nvSpPr>
        <p:spPr bwMode="auto">
          <a:xfrm>
            <a:off x="7086601" y="3252788"/>
            <a:ext cx="28328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2000"/>
              <a:t>Enterprise Internetwork</a:t>
            </a:r>
          </a:p>
        </p:txBody>
      </p:sp>
    </p:spTree>
    <p:extLst>
      <p:ext uri="{BB962C8B-B14F-4D97-AF65-F5344CB8AC3E}">
        <p14:creationId xmlns:p14="http://schemas.microsoft.com/office/powerpoint/2010/main" val="47884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351088" y="-23327"/>
            <a:ext cx="7772400" cy="1362075"/>
          </a:xfrm>
        </p:spPr>
        <p:txBody>
          <a:bodyPr/>
          <a:lstStyle/>
          <a:p>
            <a:pPr algn="ctr"/>
            <a:r>
              <a:rPr lang="en-US" altLang="ja-JP" dirty="0" err="1">
                <a:solidFill>
                  <a:schemeClr val="tx1"/>
                </a:solidFill>
                <a:ea typeface="ＭＳ Ｐゴシック" pitchFamily="50" charset="-128"/>
              </a:rPr>
              <a:t>Multihoming</a:t>
            </a:r>
            <a:r>
              <a:rPr lang="en-US" altLang="ja-JP" dirty="0">
                <a:solidFill>
                  <a:schemeClr val="tx1"/>
                </a:solidFill>
                <a:ea typeface="ＭＳ Ｐゴシック" pitchFamily="50" charset="-128"/>
              </a:rPr>
              <a:t> the Internet Connection</a:t>
            </a:r>
            <a:endParaRPr lang="en-US" altLang="ja-JP" sz="2400" dirty="0">
              <a:solidFill>
                <a:schemeClr val="tx1"/>
              </a:solidFill>
              <a:ea typeface="ＭＳ Ｐゴシック" pitchFamily="50" charset="-128"/>
            </a:endParaRPr>
          </a:p>
        </p:txBody>
      </p:sp>
      <p:sp>
        <p:nvSpPr>
          <p:cNvPr id="79" name="Date Placeholder 78"/>
          <p:cNvSpPr>
            <a:spLocks noGrp="1"/>
          </p:cNvSpPr>
          <p:nvPr>
            <p:ph type="dt" sz="quarter" idx="4294967295"/>
          </p:nvPr>
        </p:nvSpPr>
        <p:spPr>
          <a:xfrm>
            <a:off x="1524000" y="6356351"/>
            <a:ext cx="2133600" cy="365125"/>
          </a:xfrm>
        </p:spPr>
        <p:txBody>
          <a:bodyPr/>
          <a:lstStyle/>
          <a:p>
            <a:pPr>
              <a:defRPr/>
            </a:pPr>
            <a:r>
              <a:rPr lang="en-US"/>
              <a:t>Bina Nusantara University</a:t>
            </a:r>
          </a:p>
        </p:txBody>
      </p:sp>
      <p:pic>
        <p:nvPicPr>
          <p:cNvPr id="34819"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926" y="5364164"/>
            <a:ext cx="240506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4820" name="Text Box 5"/>
          <p:cNvSpPr txBox="1">
            <a:spLocks noChangeArrowheads="1"/>
          </p:cNvSpPr>
          <p:nvPr/>
        </p:nvSpPr>
        <p:spPr bwMode="auto">
          <a:xfrm>
            <a:off x="6927851" y="5802314"/>
            <a:ext cx="10711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400" b="1"/>
              <a:t>Enterprise</a:t>
            </a:r>
            <a:endParaRPr lang="en-US" altLang="ja-JP" sz="1600"/>
          </a:p>
        </p:txBody>
      </p:sp>
      <p:pic>
        <p:nvPicPr>
          <p:cNvPr id="34821"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526" y="3116263"/>
            <a:ext cx="24034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4822" name="Text Box 7"/>
          <p:cNvSpPr txBox="1">
            <a:spLocks noChangeArrowheads="1"/>
          </p:cNvSpPr>
          <p:nvPr/>
        </p:nvSpPr>
        <p:spPr bwMode="auto">
          <a:xfrm>
            <a:off x="6902451" y="3556001"/>
            <a:ext cx="10711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400" b="1"/>
              <a:t>Enterprise</a:t>
            </a:r>
            <a:endParaRPr lang="en-US" altLang="ja-JP" sz="1600"/>
          </a:p>
        </p:txBody>
      </p:sp>
      <p:pic>
        <p:nvPicPr>
          <p:cNvPr id="34823" name="Picture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2151" y="5468938"/>
            <a:ext cx="151447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4824" name="Text Box 10"/>
          <p:cNvSpPr txBox="1">
            <a:spLocks noChangeArrowheads="1"/>
          </p:cNvSpPr>
          <p:nvPr/>
        </p:nvSpPr>
        <p:spPr bwMode="auto">
          <a:xfrm>
            <a:off x="3544888" y="5730875"/>
            <a:ext cx="1096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400" b="1"/>
              <a:t>Enterprise</a:t>
            </a:r>
            <a:endParaRPr lang="en-US" altLang="ja-JP" sz="1600"/>
          </a:p>
        </p:txBody>
      </p:sp>
      <p:sp>
        <p:nvSpPr>
          <p:cNvPr id="78856" name="Freeform 11"/>
          <p:cNvSpPr>
            <a:spLocks/>
          </p:cNvSpPr>
          <p:nvPr/>
        </p:nvSpPr>
        <p:spPr bwMode="auto">
          <a:xfrm>
            <a:off x="6340476" y="5573714"/>
            <a:ext cx="1933575" cy="92075"/>
          </a:xfrm>
          <a:custGeom>
            <a:avLst/>
            <a:gdLst>
              <a:gd name="T0" fmla="*/ 0 w 2017"/>
              <a:gd name="T1" fmla="*/ 0 h 97"/>
              <a:gd name="T2" fmla="*/ 926340600 w 2017"/>
              <a:gd name="T3" fmla="*/ 0 h 97"/>
              <a:gd name="T4" fmla="*/ 838118006 w 2017"/>
              <a:gd name="T5" fmla="*/ 86499242 h 97"/>
              <a:gd name="T6" fmla="*/ 1852681201 w 2017"/>
              <a:gd name="T7" fmla="*/ 86499242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7" h="97">
                <a:moveTo>
                  <a:pt x="0" y="0"/>
                </a:moveTo>
                <a:lnTo>
                  <a:pt x="1008" y="0"/>
                </a:lnTo>
                <a:lnTo>
                  <a:pt x="912" y="96"/>
                </a:lnTo>
                <a:lnTo>
                  <a:pt x="2016" y="96"/>
                </a:lnTo>
              </a:path>
            </a:pathLst>
          </a:custGeom>
          <a:noFill/>
          <a:ln w="25400" cap="rnd" cmpd="sng">
            <a:solidFill>
              <a:schemeClr val="accent2"/>
            </a:solidFill>
            <a:prstDash val="solid"/>
            <a:round/>
            <a:headEnd type="none" w="med" len="med"/>
            <a:tailEnd type="none" w="med" len="med"/>
          </a:ln>
          <a:effectLst>
            <a:outerShdw dist="17961" dir="2700000" algn="ctr" rotWithShape="0">
              <a:schemeClr val="tx1"/>
            </a:outerShdw>
          </a:effectLst>
        </p:spPr>
        <p:txBody>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grpSp>
        <p:nvGrpSpPr>
          <p:cNvPr id="34826" name="Group 12"/>
          <p:cNvGrpSpPr>
            <a:grpSpLocks/>
          </p:cNvGrpSpPr>
          <p:nvPr/>
        </p:nvGrpSpPr>
        <p:grpSpPr bwMode="auto">
          <a:xfrm>
            <a:off x="3413125" y="2332038"/>
            <a:ext cx="419100" cy="889000"/>
            <a:chOff x="576" y="576"/>
            <a:chExt cx="432" cy="912"/>
          </a:xfrm>
        </p:grpSpPr>
        <p:sp>
          <p:nvSpPr>
            <p:cNvPr id="78923" name="Line 13"/>
            <p:cNvSpPr>
              <a:spLocks noChangeShapeType="1"/>
            </p:cNvSpPr>
            <p:nvPr/>
          </p:nvSpPr>
          <p:spPr bwMode="auto">
            <a:xfrm flipH="1" flipV="1">
              <a:off x="720" y="1008"/>
              <a:ext cx="288" cy="48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8924" name="Line 14"/>
            <p:cNvSpPr>
              <a:spLocks noChangeShapeType="1"/>
            </p:cNvSpPr>
            <p:nvPr/>
          </p:nvSpPr>
          <p:spPr bwMode="auto">
            <a:xfrm flipH="1" flipV="1">
              <a:off x="576" y="576"/>
              <a:ext cx="329" cy="577"/>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8925" name="Line 15"/>
            <p:cNvSpPr>
              <a:spLocks noChangeShapeType="1"/>
            </p:cNvSpPr>
            <p:nvPr/>
          </p:nvSpPr>
          <p:spPr bwMode="auto">
            <a:xfrm flipH="1" flipV="1">
              <a:off x="720" y="1008"/>
              <a:ext cx="191" cy="145"/>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grpSp>
      <p:grpSp>
        <p:nvGrpSpPr>
          <p:cNvPr id="34827" name="Group 16"/>
          <p:cNvGrpSpPr>
            <a:grpSpLocks/>
          </p:cNvGrpSpPr>
          <p:nvPr/>
        </p:nvGrpSpPr>
        <p:grpSpPr bwMode="auto">
          <a:xfrm flipH="1">
            <a:off x="4146551" y="2227264"/>
            <a:ext cx="627063" cy="993775"/>
            <a:chOff x="576" y="576"/>
            <a:chExt cx="432" cy="912"/>
          </a:xfrm>
        </p:grpSpPr>
        <p:sp>
          <p:nvSpPr>
            <p:cNvPr id="78920" name="Line 17"/>
            <p:cNvSpPr>
              <a:spLocks noChangeShapeType="1"/>
            </p:cNvSpPr>
            <p:nvPr/>
          </p:nvSpPr>
          <p:spPr bwMode="auto">
            <a:xfrm flipH="1" flipV="1">
              <a:off x="720" y="1009"/>
              <a:ext cx="288" cy="479"/>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8921" name="Line 18"/>
            <p:cNvSpPr>
              <a:spLocks noChangeShapeType="1"/>
            </p:cNvSpPr>
            <p:nvPr/>
          </p:nvSpPr>
          <p:spPr bwMode="auto">
            <a:xfrm flipH="1" flipV="1">
              <a:off x="576" y="576"/>
              <a:ext cx="329" cy="575"/>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8922" name="Line 19"/>
            <p:cNvSpPr>
              <a:spLocks noChangeShapeType="1"/>
            </p:cNvSpPr>
            <p:nvPr/>
          </p:nvSpPr>
          <p:spPr bwMode="auto">
            <a:xfrm flipH="1" flipV="1">
              <a:off x="720" y="1009"/>
              <a:ext cx="190" cy="143"/>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grpSp>
      <p:pic>
        <p:nvPicPr>
          <p:cNvPr id="34828" name="Picture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839" y="1600200"/>
            <a:ext cx="2300287"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4829" name="Text Box 21"/>
          <p:cNvSpPr txBox="1">
            <a:spLocks noChangeArrowheads="1"/>
          </p:cNvSpPr>
          <p:nvPr/>
        </p:nvSpPr>
        <p:spPr bwMode="auto">
          <a:xfrm>
            <a:off x="3778250" y="1966913"/>
            <a:ext cx="806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2000" b="1"/>
              <a:t>ISP 1</a:t>
            </a:r>
            <a:endParaRPr lang="en-US" altLang="ja-JP"/>
          </a:p>
        </p:txBody>
      </p:sp>
      <p:grpSp>
        <p:nvGrpSpPr>
          <p:cNvPr id="34830" name="Group 22"/>
          <p:cNvGrpSpPr>
            <a:grpSpLocks/>
          </p:cNvGrpSpPr>
          <p:nvPr/>
        </p:nvGrpSpPr>
        <p:grpSpPr bwMode="auto">
          <a:xfrm>
            <a:off x="3413125" y="4579939"/>
            <a:ext cx="471488" cy="993775"/>
            <a:chOff x="576" y="576"/>
            <a:chExt cx="432" cy="912"/>
          </a:xfrm>
        </p:grpSpPr>
        <p:sp>
          <p:nvSpPr>
            <p:cNvPr id="78917" name="Line 23"/>
            <p:cNvSpPr>
              <a:spLocks noChangeShapeType="1"/>
            </p:cNvSpPr>
            <p:nvPr/>
          </p:nvSpPr>
          <p:spPr bwMode="auto">
            <a:xfrm flipH="1" flipV="1">
              <a:off x="720" y="1009"/>
              <a:ext cx="288" cy="479"/>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8918" name="Line 24"/>
            <p:cNvSpPr>
              <a:spLocks noChangeShapeType="1"/>
            </p:cNvSpPr>
            <p:nvPr/>
          </p:nvSpPr>
          <p:spPr bwMode="auto">
            <a:xfrm flipH="1" flipV="1">
              <a:off x="576" y="576"/>
              <a:ext cx="329" cy="575"/>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8919" name="Line 25"/>
            <p:cNvSpPr>
              <a:spLocks noChangeShapeType="1"/>
            </p:cNvSpPr>
            <p:nvPr/>
          </p:nvSpPr>
          <p:spPr bwMode="auto">
            <a:xfrm flipH="1" flipV="1">
              <a:off x="720" y="1009"/>
              <a:ext cx="192" cy="143"/>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grpSp>
      <p:pic>
        <p:nvPicPr>
          <p:cNvPr id="34831" name="Picture 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450" y="4267200"/>
            <a:ext cx="10985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4832" name="Text Box 27"/>
          <p:cNvSpPr txBox="1">
            <a:spLocks noChangeArrowheads="1"/>
          </p:cNvSpPr>
          <p:nvPr/>
        </p:nvSpPr>
        <p:spPr bwMode="auto">
          <a:xfrm>
            <a:off x="3152775" y="4422775"/>
            <a:ext cx="806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2000" b="1"/>
              <a:t>ISP 1</a:t>
            </a:r>
            <a:endParaRPr lang="en-US" altLang="ja-JP"/>
          </a:p>
        </p:txBody>
      </p:sp>
      <p:grpSp>
        <p:nvGrpSpPr>
          <p:cNvPr id="34833" name="Group 28"/>
          <p:cNvGrpSpPr>
            <a:grpSpLocks/>
          </p:cNvGrpSpPr>
          <p:nvPr/>
        </p:nvGrpSpPr>
        <p:grpSpPr bwMode="auto">
          <a:xfrm flipH="1">
            <a:off x="4041776" y="4632325"/>
            <a:ext cx="574675" cy="941388"/>
            <a:chOff x="576" y="576"/>
            <a:chExt cx="432" cy="912"/>
          </a:xfrm>
        </p:grpSpPr>
        <p:sp>
          <p:nvSpPr>
            <p:cNvPr id="78914" name="Line 29"/>
            <p:cNvSpPr>
              <a:spLocks noChangeShapeType="1"/>
            </p:cNvSpPr>
            <p:nvPr/>
          </p:nvSpPr>
          <p:spPr bwMode="auto">
            <a:xfrm flipH="1" flipV="1">
              <a:off x="720" y="1008"/>
              <a:ext cx="288" cy="48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8915" name="Line 30"/>
            <p:cNvSpPr>
              <a:spLocks noChangeShapeType="1"/>
            </p:cNvSpPr>
            <p:nvPr/>
          </p:nvSpPr>
          <p:spPr bwMode="auto">
            <a:xfrm flipH="1" flipV="1">
              <a:off x="576" y="576"/>
              <a:ext cx="329" cy="577"/>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8916" name="Line 31"/>
            <p:cNvSpPr>
              <a:spLocks noChangeShapeType="1"/>
            </p:cNvSpPr>
            <p:nvPr/>
          </p:nvSpPr>
          <p:spPr bwMode="auto">
            <a:xfrm flipH="1" flipV="1">
              <a:off x="720" y="1008"/>
              <a:ext cx="192" cy="145"/>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grpSp>
      <p:pic>
        <p:nvPicPr>
          <p:cNvPr id="34834" name="Picture 3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9288" y="4267200"/>
            <a:ext cx="10969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4835" name="Text Box 33"/>
          <p:cNvSpPr txBox="1">
            <a:spLocks noChangeArrowheads="1"/>
          </p:cNvSpPr>
          <p:nvPr/>
        </p:nvSpPr>
        <p:spPr bwMode="auto">
          <a:xfrm>
            <a:off x="4773613" y="4422775"/>
            <a:ext cx="806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2000" b="1"/>
              <a:t>ISP 2</a:t>
            </a:r>
            <a:endParaRPr lang="en-US" altLang="ja-JP"/>
          </a:p>
        </p:txBody>
      </p:sp>
      <p:pic>
        <p:nvPicPr>
          <p:cNvPr id="34836" name="Picture 3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5063" y="5416551"/>
            <a:ext cx="584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837" name="Picture 3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7551" y="2279651"/>
            <a:ext cx="3651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838" name="Picture 3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4064" y="2279651"/>
            <a:ext cx="3651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4839" name="Group 37"/>
          <p:cNvGrpSpPr>
            <a:grpSpLocks/>
          </p:cNvGrpSpPr>
          <p:nvPr/>
        </p:nvGrpSpPr>
        <p:grpSpPr bwMode="auto">
          <a:xfrm flipH="1">
            <a:off x="6550026" y="2459038"/>
            <a:ext cx="295275" cy="762000"/>
            <a:chOff x="576" y="576"/>
            <a:chExt cx="432" cy="912"/>
          </a:xfrm>
        </p:grpSpPr>
        <p:sp>
          <p:nvSpPr>
            <p:cNvPr id="78911" name="Line 38"/>
            <p:cNvSpPr>
              <a:spLocks noChangeShapeType="1"/>
            </p:cNvSpPr>
            <p:nvPr/>
          </p:nvSpPr>
          <p:spPr bwMode="auto">
            <a:xfrm flipH="1" flipV="1">
              <a:off x="720" y="1007"/>
              <a:ext cx="288" cy="481"/>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8912" name="Line 39"/>
            <p:cNvSpPr>
              <a:spLocks noChangeShapeType="1"/>
            </p:cNvSpPr>
            <p:nvPr/>
          </p:nvSpPr>
          <p:spPr bwMode="auto">
            <a:xfrm flipH="1" flipV="1">
              <a:off x="576" y="576"/>
              <a:ext cx="330" cy="576"/>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8913" name="Line 40"/>
            <p:cNvSpPr>
              <a:spLocks noChangeShapeType="1"/>
            </p:cNvSpPr>
            <p:nvPr/>
          </p:nvSpPr>
          <p:spPr bwMode="auto">
            <a:xfrm flipH="1" flipV="1">
              <a:off x="720" y="1007"/>
              <a:ext cx="193" cy="144"/>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grpSp>
      <p:grpSp>
        <p:nvGrpSpPr>
          <p:cNvPr id="34840" name="Group 41"/>
          <p:cNvGrpSpPr>
            <a:grpSpLocks/>
          </p:cNvGrpSpPr>
          <p:nvPr/>
        </p:nvGrpSpPr>
        <p:grpSpPr bwMode="auto">
          <a:xfrm flipH="1">
            <a:off x="7908925" y="2332039"/>
            <a:ext cx="312738" cy="993775"/>
            <a:chOff x="576" y="576"/>
            <a:chExt cx="432" cy="912"/>
          </a:xfrm>
        </p:grpSpPr>
        <p:sp>
          <p:nvSpPr>
            <p:cNvPr id="78908" name="Line 42"/>
            <p:cNvSpPr>
              <a:spLocks noChangeShapeType="1"/>
            </p:cNvSpPr>
            <p:nvPr/>
          </p:nvSpPr>
          <p:spPr bwMode="auto">
            <a:xfrm flipH="1" flipV="1">
              <a:off x="721" y="1009"/>
              <a:ext cx="287" cy="479"/>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8909" name="Line 43"/>
            <p:cNvSpPr>
              <a:spLocks noChangeShapeType="1"/>
            </p:cNvSpPr>
            <p:nvPr/>
          </p:nvSpPr>
          <p:spPr bwMode="auto">
            <a:xfrm flipH="1" flipV="1">
              <a:off x="576" y="576"/>
              <a:ext cx="329" cy="575"/>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8910" name="Line 44"/>
            <p:cNvSpPr>
              <a:spLocks noChangeShapeType="1"/>
            </p:cNvSpPr>
            <p:nvPr/>
          </p:nvSpPr>
          <p:spPr bwMode="auto">
            <a:xfrm flipH="1" flipV="1">
              <a:off x="721" y="1009"/>
              <a:ext cx="191" cy="143"/>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grpSp>
      <p:pic>
        <p:nvPicPr>
          <p:cNvPr id="34841" name="Picture 4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675" y="1600200"/>
            <a:ext cx="22987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4842" name="Text Box 46"/>
          <p:cNvSpPr txBox="1">
            <a:spLocks noChangeArrowheads="1"/>
          </p:cNvSpPr>
          <p:nvPr/>
        </p:nvSpPr>
        <p:spPr bwMode="auto">
          <a:xfrm>
            <a:off x="7334250" y="1966913"/>
            <a:ext cx="806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2000" b="1"/>
              <a:t>ISP 1</a:t>
            </a:r>
            <a:endParaRPr lang="en-US" altLang="ja-JP"/>
          </a:p>
        </p:txBody>
      </p:sp>
      <p:pic>
        <p:nvPicPr>
          <p:cNvPr id="34843" name="Picture 4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3213" y="2279651"/>
            <a:ext cx="3667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844" name="Picture 4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1314" y="2279651"/>
            <a:ext cx="3651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4845" name="Group 49"/>
          <p:cNvGrpSpPr>
            <a:grpSpLocks/>
          </p:cNvGrpSpPr>
          <p:nvPr/>
        </p:nvGrpSpPr>
        <p:grpSpPr bwMode="auto">
          <a:xfrm flipH="1">
            <a:off x="6445250" y="4579938"/>
            <a:ext cx="261938" cy="1149350"/>
            <a:chOff x="576" y="576"/>
            <a:chExt cx="432" cy="912"/>
          </a:xfrm>
        </p:grpSpPr>
        <p:sp>
          <p:nvSpPr>
            <p:cNvPr id="78905" name="Line 50"/>
            <p:cNvSpPr>
              <a:spLocks noChangeShapeType="1"/>
            </p:cNvSpPr>
            <p:nvPr/>
          </p:nvSpPr>
          <p:spPr bwMode="auto">
            <a:xfrm flipH="1" flipV="1">
              <a:off x="720" y="1008"/>
              <a:ext cx="288" cy="48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8906" name="Line 51"/>
            <p:cNvSpPr>
              <a:spLocks noChangeShapeType="1"/>
            </p:cNvSpPr>
            <p:nvPr/>
          </p:nvSpPr>
          <p:spPr bwMode="auto">
            <a:xfrm flipH="1" flipV="1">
              <a:off x="576" y="576"/>
              <a:ext cx="330" cy="576"/>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8907" name="Line 52"/>
            <p:cNvSpPr>
              <a:spLocks noChangeShapeType="1"/>
            </p:cNvSpPr>
            <p:nvPr/>
          </p:nvSpPr>
          <p:spPr bwMode="auto">
            <a:xfrm flipH="1" flipV="1">
              <a:off x="720" y="1008"/>
              <a:ext cx="191" cy="144"/>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grpSp>
      <p:pic>
        <p:nvPicPr>
          <p:cNvPr id="34846" name="Picture 5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0925" y="4267200"/>
            <a:ext cx="10985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4847" name="Text Box 54"/>
          <p:cNvSpPr txBox="1">
            <a:spLocks noChangeArrowheads="1"/>
          </p:cNvSpPr>
          <p:nvPr/>
        </p:nvSpPr>
        <p:spPr bwMode="auto">
          <a:xfrm>
            <a:off x="6445250" y="4422775"/>
            <a:ext cx="806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2000" b="1"/>
              <a:t>ISP 1</a:t>
            </a:r>
            <a:endParaRPr lang="en-US" altLang="ja-JP"/>
          </a:p>
        </p:txBody>
      </p:sp>
      <p:grpSp>
        <p:nvGrpSpPr>
          <p:cNvPr id="34848" name="Group 55"/>
          <p:cNvGrpSpPr>
            <a:grpSpLocks/>
          </p:cNvGrpSpPr>
          <p:nvPr/>
        </p:nvGrpSpPr>
        <p:grpSpPr bwMode="auto">
          <a:xfrm flipH="1">
            <a:off x="8116889" y="4632325"/>
            <a:ext cx="314325" cy="992188"/>
            <a:chOff x="576" y="576"/>
            <a:chExt cx="432" cy="912"/>
          </a:xfrm>
        </p:grpSpPr>
        <p:sp>
          <p:nvSpPr>
            <p:cNvPr id="78902" name="Line 56"/>
            <p:cNvSpPr>
              <a:spLocks noChangeShapeType="1"/>
            </p:cNvSpPr>
            <p:nvPr/>
          </p:nvSpPr>
          <p:spPr bwMode="auto">
            <a:xfrm flipH="1" flipV="1">
              <a:off x="720" y="1008"/>
              <a:ext cx="288" cy="480"/>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8903" name="Line 57"/>
            <p:cNvSpPr>
              <a:spLocks noChangeShapeType="1"/>
            </p:cNvSpPr>
            <p:nvPr/>
          </p:nvSpPr>
          <p:spPr bwMode="auto">
            <a:xfrm flipH="1" flipV="1">
              <a:off x="576" y="576"/>
              <a:ext cx="329" cy="576"/>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sp>
          <p:nvSpPr>
            <p:cNvPr id="78904" name="Line 58"/>
            <p:cNvSpPr>
              <a:spLocks noChangeShapeType="1"/>
            </p:cNvSpPr>
            <p:nvPr/>
          </p:nvSpPr>
          <p:spPr bwMode="auto">
            <a:xfrm flipH="1" flipV="1">
              <a:off x="720" y="1008"/>
              <a:ext cx="192" cy="144"/>
            </a:xfrm>
            <a:prstGeom prst="line">
              <a:avLst/>
            </a:prstGeom>
            <a:noFill/>
            <a:ln w="25400">
              <a:solidFill>
                <a:schemeClr val="accent2"/>
              </a:solidFill>
              <a:round/>
              <a:headEnd/>
              <a:tailEnd/>
            </a:ln>
            <a:effectLst>
              <a:outerShdw dist="17961" dir="2700000" algn="ctr" rotWithShape="0">
                <a:schemeClr val="tx1"/>
              </a:outerShdw>
            </a:effectLst>
          </p:spPr>
          <p:txBody>
            <a:bodyPr wrap="none" anchor="ctr"/>
            <a:lstStyle/>
            <a:p>
              <a:pPr>
                <a:defRPr/>
              </a:pPr>
              <a:endParaRPr lang="en-US">
                <a:ea typeface="ＭＳ Ｐゴシック" pitchFamily="-84" charset="-128"/>
              </a:endParaRPr>
            </a:p>
          </p:txBody>
        </p:sp>
      </p:grpSp>
      <p:pic>
        <p:nvPicPr>
          <p:cNvPr id="34849" name="Picture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1763" y="4267200"/>
            <a:ext cx="10969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4850" name="Text Box 60"/>
          <p:cNvSpPr txBox="1">
            <a:spLocks noChangeArrowheads="1"/>
          </p:cNvSpPr>
          <p:nvPr/>
        </p:nvSpPr>
        <p:spPr bwMode="auto">
          <a:xfrm>
            <a:off x="8066088" y="4422775"/>
            <a:ext cx="806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2000" b="1"/>
              <a:t>ISP 2</a:t>
            </a:r>
            <a:endParaRPr lang="en-US" altLang="ja-JP"/>
          </a:p>
        </p:txBody>
      </p:sp>
      <p:pic>
        <p:nvPicPr>
          <p:cNvPr id="34851" name="Picture 6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7288" y="5416551"/>
            <a:ext cx="5826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852" name="Picture 6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4150" y="5416551"/>
            <a:ext cx="584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8884" name="Freeform 63"/>
          <p:cNvSpPr>
            <a:spLocks/>
          </p:cNvSpPr>
          <p:nvPr/>
        </p:nvSpPr>
        <p:spPr bwMode="auto">
          <a:xfrm>
            <a:off x="6392864" y="3325814"/>
            <a:ext cx="1933575" cy="92075"/>
          </a:xfrm>
          <a:custGeom>
            <a:avLst/>
            <a:gdLst>
              <a:gd name="T0" fmla="*/ 0 w 2017"/>
              <a:gd name="T1" fmla="*/ 0 h 97"/>
              <a:gd name="T2" fmla="*/ 926340600 w 2017"/>
              <a:gd name="T3" fmla="*/ 0 h 97"/>
              <a:gd name="T4" fmla="*/ 838118006 w 2017"/>
              <a:gd name="T5" fmla="*/ 86499242 h 97"/>
              <a:gd name="T6" fmla="*/ 1852681201 w 2017"/>
              <a:gd name="T7" fmla="*/ 86499242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7" h="97">
                <a:moveTo>
                  <a:pt x="0" y="0"/>
                </a:moveTo>
                <a:lnTo>
                  <a:pt x="1008" y="0"/>
                </a:lnTo>
                <a:lnTo>
                  <a:pt x="912" y="96"/>
                </a:lnTo>
                <a:lnTo>
                  <a:pt x="2016" y="96"/>
                </a:lnTo>
              </a:path>
            </a:pathLst>
          </a:custGeom>
          <a:noFill/>
          <a:ln w="25400" cap="rnd" cmpd="sng">
            <a:solidFill>
              <a:schemeClr val="accent2"/>
            </a:solidFill>
            <a:prstDash val="solid"/>
            <a:round/>
            <a:headEnd type="none" w="med" len="med"/>
            <a:tailEnd type="none" w="med" len="med"/>
          </a:ln>
          <a:effectLst>
            <a:outerShdw dist="17961" dir="2700000" algn="ctr" rotWithShape="0">
              <a:schemeClr val="tx1"/>
            </a:outerShdw>
          </a:effectLst>
        </p:spPr>
        <p:txBody>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endParaRPr lang="ja-JP" altLang="ja-JP"/>
          </a:p>
        </p:txBody>
      </p:sp>
      <p:pic>
        <p:nvPicPr>
          <p:cNvPr id="34854" name="Picture 6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7288" y="3116263"/>
            <a:ext cx="58261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855" name="Picture 6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4150" y="3116263"/>
            <a:ext cx="5842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856" name="Picture 6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2151" y="3221038"/>
            <a:ext cx="151447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4857" name="Text Box 68"/>
          <p:cNvSpPr txBox="1">
            <a:spLocks noChangeArrowheads="1"/>
          </p:cNvSpPr>
          <p:nvPr/>
        </p:nvSpPr>
        <p:spPr bwMode="auto">
          <a:xfrm>
            <a:off x="3544888" y="3482975"/>
            <a:ext cx="1096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400" b="1"/>
              <a:t>Enterprise</a:t>
            </a:r>
            <a:endParaRPr lang="en-US" altLang="ja-JP" sz="1600"/>
          </a:p>
        </p:txBody>
      </p:sp>
      <p:pic>
        <p:nvPicPr>
          <p:cNvPr id="34858" name="Picture 6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7451" y="3116263"/>
            <a:ext cx="58261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4859" name="Line 70"/>
          <p:cNvSpPr>
            <a:spLocks noChangeShapeType="1"/>
          </p:cNvSpPr>
          <p:nvPr/>
        </p:nvSpPr>
        <p:spPr bwMode="auto">
          <a:xfrm>
            <a:off x="5872163" y="1524000"/>
            <a:ext cx="0" cy="487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4860" name="Line 71"/>
          <p:cNvSpPr>
            <a:spLocks noChangeShapeType="1"/>
          </p:cNvSpPr>
          <p:nvPr/>
        </p:nvSpPr>
        <p:spPr bwMode="auto">
          <a:xfrm>
            <a:off x="2438401" y="3946525"/>
            <a:ext cx="6869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4861" name="Text Box 72"/>
          <p:cNvSpPr txBox="1">
            <a:spLocks noChangeArrowheads="1"/>
          </p:cNvSpPr>
          <p:nvPr/>
        </p:nvSpPr>
        <p:spPr bwMode="auto">
          <a:xfrm>
            <a:off x="4800600" y="3657600"/>
            <a:ext cx="1069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a:t>Option A</a:t>
            </a:r>
          </a:p>
        </p:txBody>
      </p:sp>
      <p:sp>
        <p:nvSpPr>
          <p:cNvPr id="34862" name="Text Box 73"/>
          <p:cNvSpPr txBox="1">
            <a:spLocks noChangeArrowheads="1"/>
          </p:cNvSpPr>
          <p:nvPr/>
        </p:nvSpPr>
        <p:spPr bwMode="auto">
          <a:xfrm>
            <a:off x="4800600" y="6234113"/>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a:t>Option B</a:t>
            </a:r>
          </a:p>
        </p:txBody>
      </p:sp>
      <p:sp>
        <p:nvSpPr>
          <p:cNvPr id="34863" name="Text Box 74"/>
          <p:cNvSpPr txBox="1">
            <a:spLocks noChangeArrowheads="1"/>
          </p:cNvSpPr>
          <p:nvPr/>
        </p:nvSpPr>
        <p:spPr bwMode="auto">
          <a:xfrm>
            <a:off x="8326438" y="3657600"/>
            <a:ext cx="1095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a:t>Option C</a:t>
            </a:r>
          </a:p>
        </p:txBody>
      </p:sp>
      <p:sp>
        <p:nvSpPr>
          <p:cNvPr id="34864" name="Text Box 75"/>
          <p:cNvSpPr txBox="1">
            <a:spLocks noChangeArrowheads="1"/>
          </p:cNvSpPr>
          <p:nvPr/>
        </p:nvSpPr>
        <p:spPr bwMode="auto">
          <a:xfrm>
            <a:off x="8326438" y="6234113"/>
            <a:ext cx="1095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a:t>Option D</a:t>
            </a:r>
          </a:p>
        </p:txBody>
      </p:sp>
      <p:grpSp>
        <p:nvGrpSpPr>
          <p:cNvPr id="34865" name="Group 76"/>
          <p:cNvGrpSpPr>
            <a:grpSpLocks/>
          </p:cNvGrpSpPr>
          <p:nvPr/>
        </p:nvGrpSpPr>
        <p:grpSpPr bwMode="auto">
          <a:xfrm>
            <a:off x="6273800" y="3489324"/>
            <a:ext cx="2171700" cy="369094"/>
            <a:chOff x="3216" y="1776"/>
            <a:chExt cx="1821" cy="310"/>
          </a:xfrm>
        </p:grpSpPr>
        <p:sp>
          <p:nvSpPr>
            <p:cNvPr id="34870" name="Text Box 77"/>
            <p:cNvSpPr txBox="1">
              <a:spLocks noChangeArrowheads="1"/>
            </p:cNvSpPr>
            <p:nvPr/>
          </p:nvSpPr>
          <p:spPr bwMode="auto">
            <a:xfrm>
              <a:off x="3216" y="1776"/>
              <a:ext cx="61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dirty="0"/>
                <a:t>Milan</a:t>
              </a:r>
              <a:endParaRPr lang="en-US" altLang="ja-JP" dirty="0"/>
            </a:p>
          </p:txBody>
        </p:sp>
        <p:sp>
          <p:nvSpPr>
            <p:cNvPr id="34871" name="Text Box 78"/>
            <p:cNvSpPr txBox="1">
              <a:spLocks noChangeArrowheads="1"/>
            </p:cNvSpPr>
            <p:nvPr/>
          </p:nvSpPr>
          <p:spPr bwMode="auto">
            <a:xfrm>
              <a:off x="4606" y="1776"/>
              <a:ext cx="43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a:t>NY</a:t>
              </a:r>
              <a:endParaRPr lang="en-US" altLang="ja-JP"/>
            </a:p>
          </p:txBody>
        </p:sp>
      </p:grpSp>
      <p:grpSp>
        <p:nvGrpSpPr>
          <p:cNvPr id="34866" name="Group 79"/>
          <p:cNvGrpSpPr>
            <a:grpSpLocks/>
          </p:cNvGrpSpPr>
          <p:nvPr/>
        </p:nvGrpSpPr>
        <p:grpSpPr bwMode="auto">
          <a:xfrm>
            <a:off x="6330950" y="5776919"/>
            <a:ext cx="2173288" cy="373467"/>
            <a:chOff x="3264" y="3646"/>
            <a:chExt cx="1823" cy="313"/>
          </a:xfrm>
        </p:grpSpPr>
        <p:sp>
          <p:nvSpPr>
            <p:cNvPr id="34868" name="Text Box 80"/>
            <p:cNvSpPr txBox="1">
              <a:spLocks noChangeArrowheads="1"/>
            </p:cNvSpPr>
            <p:nvPr/>
          </p:nvSpPr>
          <p:spPr bwMode="auto">
            <a:xfrm>
              <a:off x="3264" y="3649"/>
              <a:ext cx="61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dirty="0"/>
                <a:t>Milan</a:t>
              </a:r>
              <a:endParaRPr lang="en-US" altLang="ja-JP" dirty="0"/>
            </a:p>
          </p:txBody>
        </p:sp>
        <p:sp>
          <p:nvSpPr>
            <p:cNvPr id="34869" name="Text Box 81"/>
            <p:cNvSpPr txBox="1">
              <a:spLocks noChangeArrowheads="1"/>
            </p:cNvSpPr>
            <p:nvPr/>
          </p:nvSpPr>
          <p:spPr bwMode="auto">
            <a:xfrm>
              <a:off x="4655" y="3646"/>
              <a:ext cx="4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ＭＳ Ｐゴシック" pitchFamily="50" charset="-128"/>
                </a:defRPr>
              </a:lvl1pPr>
              <a:lvl2pPr marL="742950" indent="-285750" eaLnBrk="0" hangingPunct="0">
                <a:defRPr sz="1200">
                  <a:solidFill>
                    <a:schemeClr val="tx1"/>
                  </a:solidFill>
                  <a:latin typeface="Arial" pitchFamily="34" charset="0"/>
                  <a:ea typeface="ＭＳ Ｐゴシック" pitchFamily="50" charset="-128"/>
                </a:defRPr>
              </a:lvl2pPr>
              <a:lvl3pPr marL="1143000" indent="-228600" eaLnBrk="0" hangingPunct="0">
                <a:defRPr sz="1200">
                  <a:solidFill>
                    <a:schemeClr val="tx1"/>
                  </a:solidFill>
                  <a:latin typeface="Arial" pitchFamily="34" charset="0"/>
                  <a:ea typeface="ＭＳ Ｐゴシック" pitchFamily="50" charset="-128"/>
                </a:defRPr>
              </a:lvl3pPr>
              <a:lvl4pPr marL="1600200" indent="-228600" eaLnBrk="0" hangingPunct="0">
                <a:defRPr sz="1200">
                  <a:solidFill>
                    <a:schemeClr val="tx1"/>
                  </a:solidFill>
                  <a:latin typeface="Arial" pitchFamily="34" charset="0"/>
                  <a:ea typeface="ＭＳ Ｐゴシック" pitchFamily="50" charset="-128"/>
                </a:defRPr>
              </a:lvl4pPr>
              <a:lvl5pPr marL="2057400" indent="-228600" eaLnBrk="0" hangingPunct="0">
                <a:defRPr sz="12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50" charset="-128"/>
                </a:defRPr>
              </a:lvl9pPr>
            </a:lstStyle>
            <a:p>
              <a:pPr eaLnBrk="1" hangingPunct="1"/>
              <a:r>
                <a:rPr lang="en-US" altLang="ja-JP" sz="1800"/>
                <a:t>NY</a:t>
              </a:r>
              <a:endParaRPr lang="en-US" altLang="ja-JP"/>
            </a:p>
          </p:txBody>
        </p:sp>
      </p:grpSp>
    </p:spTree>
    <p:extLst>
      <p:ext uri="{BB962C8B-B14F-4D97-AF65-F5344CB8AC3E}">
        <p14:creationId xmlns:p14="http://schemas.microsoft.com/office/powerpoint/2010/main" val="6014024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2361</Words>
  <Application>Microsoft Office PowerPoint</Application>
  <PresentationFormat>Widescreen</PresentationFormat>
  <Paragraphs>411</Paragraphs>
  <Slides>34</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MS PGothic</vt:lpstr>
      <vt:lpstr>MS PGothic</vt:lpstr>
      <vt:lpstr>游ゴシック</vt:lpstr>
      <vt:lpstr>Arial</vt:lpstr>
      <vt:lpstr>Calibri</vt:lpstr>
      <vt:lpstr>Calibri Light</vt:lpstr>
      <vt:lpstr>Courier</vt:lpstr>
      <vt:lpstr>Helvetica</vt:lpstr>
      <vt:lpstr>Tema di Office</vt:lpstr>
      <vt:lpstr>Outline  </vt:lpstr>
      <vt:lpstr>Virtual LANs (VLANs)</vt:lpstr>
      <vt:lpstr>VLANs versus Real LANs</vt:lpstr>
      <vt:lpstr>A Switch with VLANs</vt:lpstr>
      <vt:lpstr>VLANs Span Switches</vt:lpstr>
      <vt:lpstr>WLANs and VLANs</vt:lpstr>
      <vt:lpstr>Workstation-to-Router Communication</vt:lpstr>
      <vt:lpstr>HSRP</vt:lpstr>
      <vt:lpstr>Multihoming the Internet Connection</vt:lpstr>
      <vt:lpstr>Security Topologies</vt:lpstr>
      <vt:lpstr>Security Topologies</vt:lpstr>
      <vt:lpstr>Summary</vt:lpstr>
      <vt:lpstr>DAFTAR PUSTAKA/SUMBER</vt:lpstr>
      <vt:lpstr>Network Topology Design Themes</vt:lpstr>
      <vt:lpstr>Why Use a Hierarchical Model?</vt:lpstr>
      <vt:lpstr>Hierarchical Network Design</vt:lpstr>
      <vt:lpstr>Cisco’s Hierarchical Design Model</vt:lpstr>
      <vt:lpstr>Flat Versus Hierarchy</vt:lpstr>
      <vt:lpstr>A Partial-Mesh Hierarchical Design</vt:lpstr>
      <vt:lpstr>Hub-and-Spoke Hierarchical Topology</vt:lpstr>
      <vt:lpstr>Avoid Chains and Backdoors</vt:lpstr>
      <vt:lpstr>How Do You Know When You Have a Good Design?</vt:lpstr>
      <vt:lpstr>Cisco’s Enterprise Composite Network Model</vt:lpstr>
      <vt:lpstr>Campus Topology Design</vt:lpstr>
      <vt:lpstr>Enterprise Campus Modules</vt:lpstr>
      <vt:lpstr>A Simple Campus Redundant Design</vt:lpstr>
      <vt:lpstr>Bridges and Switches use Spanning-Tree Protocol (STP) to Avoid Loops</vt:lpstr>
      <vt:lpstr>Bridges (Switches) Running STP</vt:lpstr>
      <vt:lpstr>Elect a Root </vt:lpstr>
      <vt:lpstr>Determine Root Ports</vt:lpstr>
      <vt:lpstr>Determine Designated Ports</vt:lpstr>
      <vt:lpstr>Prune Topology into a Tree!</vt:lpstr>
      <vt:lpstr>React to Changes</vt:lpstr>
      <vt:lpstr>Scaling the Spanning Tree Protocol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ernesto damiani</dc:creator>
  <cp:lastModifiedBy>Fulvio Frati</cp:lastModifiedBy>
  <cp:revision>2</cp:revision>
  <dcterms:created xsi:type="dcterms:W3CDTF">2023-03-22T08:12:59Z</dcterms:created>
  <dcterms:modified xsi:type="dcterms:W3CDTF">2023-03-22T08:29:47Z</dcterms:modified>
</cp:coreProperties>
</file>