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8" r:id="rId1"/>
    <p:sldMasterId id="2147484063" r:id="rId2"/>
  </p:sldMasterIdLst>
  <p:notesMasterIdLst>
    <p:notesMasterId r:id="rId84"/>
  </p:notesMasterIdLst>
  <p:handoutMasterIdLst>
    <p:handoutMasterId r:id="rId85"/>
  </p:handoutMasterIdLst>
  <p:sldIdLst>
    <p:sldId id="569" r:id="rId3"/>
    <p:sldId id="348" r:id="rId4"/>
    <p:sldId id="535" r:id="rId5"/>
    <p:sldId id="541" r:id="rId6"/>
    <p:sldId id="546" r:id="rId7"/>
    <p:sldId id="547" r:id="rId8"/>
    <p:sldId id="548" r:id="rId9"/>
    <p:sldId id="549" r:id="rId10"/>
    <p:sldId id="550" r:id="rId11"/>
    <p:sldId id="554" r:id="rId12"/>
    <p:sldId id="556" r:id="rId13"/>
    <p:sldId id="557" r:id="rId14"/>
    <p:sldId id="559" r:id="rId15"/>
    <p:sldId id="500" r:id="rId16"/>
    <p:sldId id="501" r:id="rId17"/>
    <p:sldId id="502" r:id="rId18"/>
    <p:sldId id="503" r:id="rId19"/>
    <p:sldId id="504" r:id="rId20"/>
    <p:sldId id="506" r:id="rId21"/>
    <p:sldId id="508" r:id="rId22"/>
    <p:sldId id="509" r:id="rId23"/>
    <p:sldId id="510" r:id="rId24"/>
    <p:sldId id="526" r:id="rId25"/>
    <p:sldId id="527" r:id="rId26"/>
    <p:sldId id="528" r:id="rId27"/>
    <p:sldId id="529" r:id="rId28"/>
    <p:sldId id="568" r:id="rId29"/>
    <p:sldId id="530" r:id="rId30"/>
    <p:sldId id="537" r:id="rId31"/>
    <p:sldId id="531" r:id="rId32"/>
    <p:sldId id="532" r:id="rId33"/>
    <p:sldId id="533" r:id="rId34"/>
    <p:sldId id="534" r:id="rId35"/>
    <p:sldId id="567" r:id="rId36"/>
    <p:sldId id="560" r:id="rId37"/>
    <p:sldId id="561" r:id="rId38"/>
    <p:sldId id="562" r:id="rId39"/>
    <p:sldId id="563" r:id="rId40"/>
    <p:sldId id="564" r:id="rId41"/>
    <p:sldId id="565" r:id="rId42"/>
    <p:sldId id="566" r:id="rId43"/>
    <p:sldId id="536" r:id="rId44"/>
    <p:sldId id="417" r:id="rId45"/>
    <p:sldId id="423" r:id="rId46"/>
    <p:sldId id="440" r:id="rId47"/>
    <p:sldId id="439" r:id="rId48"/>
    <p:sldId id="442" r:id="rId49"/>
    <p:sldId id="424" r:id="rId50"/>
    <p:sldId id="429" r:id="rId51"/>
    <p:sldId id="425" r:id="rId52"/>
    <p:sldId id="428" r:id="rId53"/>
    <p:sldId id="426" r:id="rId54"/>
    <p:sldId id="427" r:id="rId55"/>
    <p:sldId id="434" r:id="rId56"/>
    <p:sldId id="538" r:id="rId57"/>
    <p:sldId id="469" r:id="rId58"/>
    <p:sldId id="470" r:id="rId59"/>
    <p:sldId id="471" r:id="rId60"/>
    <p:sldId id="472" r:id="rId61"/>
    <p:sldId id="474" r:id="rId62"/>
    <p:sldId id="475" r:id="rId63"/>
    <p:sldId id="476" r:id="rId64"/>
    <p:sldId id="477" r:id="rId65"/>
    <p:sldId id="478" r:id="rId66"/>
    <p:sldId id="479" r:id="rId67"/>
    <p:sldId id="480" r:id="rId68"/>
    <p:sldId id="481" r:id="rId69"/>
    <p:sldId id="482" r:id="rId70"/>
    <p:sldId id="473" r:id="rId71"/>
    <p:sldId id="488" r:id="rId72"/>
    <p:sldId id="490" r:id="rId73"/>
    <p:sldId id="489" r:id="rId74"/>
    <p:sldId id="485" r:id="rId75"/>
    <p:sldId id="443" r:id="rId76"/>
    <p:sldId id="380" r:id="rId77"/>
    <p:sldId id="463" r:id="rId78"/>
    <p:sldId id="447" r:id="rId79"/>
    <p:sldId id="462" r:id="rId80"/>
    <p:sldId id="467" r:id="rId81"/>
    <p:sldId id="435" r:id="rId82"/>
    <p:sldId id="436" r:id="rId8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F00FF"/>
    <a:srgbClr val="FF8000"/>
    <a:srgbClr val="993300"/>
    <a:srgbClr val="F08E41"/>
    <a:srgbClr val="0000FF"/>
    <a:srgbClr val="FF33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38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notesMaster" Target="notesMasters/notesMaster1.xml"/><Relationship Id="rId89" Type="http://schemas.openxmlformats.org/officeDocument/2006/relationships/tableStyles" Target="tableStyles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viewProps" Target="viewProps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Rectángulo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2 Rectángulo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CC2179F1-E2DA-5548-A59E-AA9CE7EA97B0}" type="datetime1">
              <a:rPr lang="es-ES"/>
              <a:pPr>
                <a:defRPr/>
              </a:pPr>
              <a:t>14/03/2015</a:t>
            </a:fld>
            <a:endParaRPr lang="es-ES"/>
          </a:p>
        </p:txBody>
      </p:sp>
      <p:sp>
        <p:nvSpPr>
          <p:cNvPr id="24580" name="3 Rectángulo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Rectángulo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E045261F-66F2-484F-AC79-B5AB6D6766D2}" type="slidenum">
              <a:rPr lang="es-ES"/>
              <a:pPr>
                <a:defRPr/>
              </a:pPr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7654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28673 Rectángulo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5" name="28674 Rectángulo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4" name="28675 Rectángulo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677" name="28676 Rectángulo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Haga clic para modificar el estilo de texto del patrón</a:t>
            </a:r>
            <a:endParaRPr lang="es-ES" noProof="0"/>
          </a:p>
          <a:p>
            <a:pPr lvl="1"/>
            <a:r>
              <a:rPr lang="en-GB" noProof="0"/>
              <a:t>Segundo nivel</a:t>
            </a:r>
          </a:p>
          <a:p>
            <a:pPr lvl="2"/>
            <a:r>
              <a:rPr lang="en-GB" noProof="0"/>
              <a:t>Tercer nivel</a:t>
            </a:r>
          </a:p>
          <a:p>
            <a:pPr lvl="3"/>
            <a:r>
              <a:rPr lang="en-GB" noProof="0"/>
              <a:t>Cuarto nivel</a:t>
            </a:r>
          </a:p>
          <a:p>
            <a:pPr lvl="4"/>
            <a:r>
              <a:rPr lang="en-GB" noProof="0"/>
              <a:t>Quinto nivel</a:t>
            </a:r>
          </a:p>
        </p:txBody>
      </p:sp>
      <p:sp>
        <p:nvSpPr>
          <p:cNvPr id="23558" name="28677 Rectángulo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8679" name="28678 Rectángulo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D15CBD8-2892-614A-953E-CB03ABECC357}" type="slidenum">
              <a:rPr lang="es-ES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2367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hu-HU" smtClean="0"/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877" indent="-285722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888" indent="-22857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043" indent="-22857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199" indent="-22857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81185188-AA4A-DA44-9B22-783D7F21BF5A}" type="slidenum">
              <a:rPr lang="en-US" sz="1200"/>
              <a:pPr eaLnBrk="1" hangingPunct="1">
                <a:defRPr/>
              </a:pPr>
              <a:t>20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6472355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it-IT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2818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it-IT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0108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it-IT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8658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it-IT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462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it-IT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7382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it-IT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6909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it-IT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8237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it-IT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0393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it-IT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2127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it-IT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354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hu-HU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877" indent="-285722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888" indent="-22857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043" indent="-22857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199" indent="-22857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8C8C68AC-29E7-0D4B-8345-CC52D4A45D9C}" type="slidenum">
              <a:rPr lang="en-US" sz="1200"/>
              <a:pPr eaLnBrk="1" hangingPunct="1">
                <a:defRPr/>
              </a:pPr>
              <a:t>21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5740819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it-IT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8680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it-IT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9273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it-IT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7179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egnaposto immagine diapositiva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4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/>
            <a:r>
              <a:rPr lang="en-US">
                <a:latin typeface="Tahoma" charset="0"/>
              </a:rPr>
              <a:t>The authentication property is interesting  because the restriction is non-trivial; a trivial case  would be an attribute that in the meta-model is mandated to belong to an ordered domain, and that the modeler specifies as an  integer (rightly) or as a string (wrongly!, or at least debatable: is lexicographic order what the modeler wants?)</a:t>
            </a:r>
          </a:p>
          <a:p>
            <a:endParaRPr lang="it-IT">
              <a:latin typeface="Tahoma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02153F-35BF-1747-AC2D-D247F2EF360F}" type="slidenum">
              <a:rPr lang="es-ES" smtClean="0"/>
              <a:pPr>
                <a:defRPr/>
              </a:pPr>
              <a:t>71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8769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it-IT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597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hu-HU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877" indent="-285722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888" indent="-22857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043" indent="-22857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199" indent="-22857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35B286E4-27D5-3E4A-8B22-0B28E236A905}" type="slidenum">
              <a:rPr lang="en-US" sz="1200"/>
              <a:pPr eaLnBrk="1" hangingPunct="1">
                <a:defRPr/>
              </a:pPr>
              <a:t>22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82100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215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7475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497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7577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zh-CN">
              <a:latin typeface="Times New Roman" charset="0"/>
              <a:ea typeface="SimSun" charset="0"/>
              <a:cs typeface="SimSu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047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 txBox="1">
            <a:spLocks noGrp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32" tIns="45716" rIns="91432" bIns="45716"/>
          <a:lstStyle>
            <a:lvl1pPr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120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120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120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120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defTabSz="864931" eaLnBrk="1" hangingPunct="1">
              <a:spcBef>
                <a:spcPct val="0"/>
              </a:spcBef>
            </a:pPr>
            <a:endParaRPr lang="zh-CN" altLang="en-US">
              <a:ea typeface="SimSun" charset="0"/>
              <a:cs typeface="SimSun" charset="0"/>
            </a:endParaRPr>
          </a:p>
        </p:txBody>
      </p:sp>
      <p:sp>
        <p:nvSpPr>
          <p:cNvPr id="76804" name="Slide Number Placeholder 3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966788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1pPr>
            <a:lvl2pPr marL="742950" indent="-285750" defTabSz="966788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2pPr>
            <a:lvl3pPr marL="1143000" indent="-228600" defTabSz="966788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3pPr>
            <a:lvl4pPr marL="1600200" indent="-228600" defTabSz="966788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4pPr>
            <a:lvl5pPr marL="2057400" indent="-228600" defTabSz="966788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9pPr>
          </a:lstStyle>
          <a:p>
            <a:pPr algn="r" eaLnBrk="1" hangingPunct="1"/>
            <a:fld id="{59EEBFE8-35B9-4943-A90E-A8F590E53523}" type="slidenum">
              <a:rPr lang="zh-CN" altLang="en-US">
                <a:latin typeface="Calibri" charset="0"/>
              </a:rPr>
              <a:pPr algn="r" eaLnBrk="1" hangingPunct="1"/>
              <a:t>39</a:t>
            </a:fld>
            <a:endParaRPr lang="en-US" altLang="zh-CN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8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 txBox="1">
            <a:spLocks noGrp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32" tIns="45716" rIns="91432" bIns="45716"/>
          <a:lstStyle>
            <a:lvl1pPr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120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120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120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120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defTabSz="864931" eaLnBrk="1" hangingPunct="1">
              <a:spcBef>
                <a:spcPct val="0"/>
              </a:spcBef>
            </a:pPr>
            <a:endParaRPr lang="zh-CN" altLang="en-US">
              <a:ea typeface="SimSun" charset="0"/>
              <a:cs typeface="SimSun" charset="0"/>
            </a:endParaRPr>
          </a:p>
        </p:txBody>
      </p:sp>
      <p:sp>
        <p:nvSpPr>
          <p:cNvPr id="77828" name="Slide Number Placeholder 3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966788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1pPr>
            <a:lvl2pPr marL="742950" indent="-285750" defTabSz="966788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2pPr>
            <a:lvl3pPr marL="1143000" indent="-228600" defTabSz="966788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3pPr>
            <a:lvl4pPr marL="1600200" indent="-228600" defTabSz="966788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4pPr>
            <a:lvl5pPr marL="2057400" indent="-228600" defTabSz="966788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9pPr>
          </a:lstStyle>
          <a:p>
            <a:pPr algn="r" eaLnBrk="1" hangingPunct="1"/>
            <a:fld id="{53F7EFEA-5B1E-BA49-9E3E-1987D7FBD198}" type="slidenum">
              <a:rPr lang="zh-CN" altLang="en-US">
                <a:latin typeface="Calibri" charset="0"/>
              </a:rPr>
              <a:pPr algn="r" eaLnBrk="1" hangingPunct="1"/>
              <a:t>40</a:t>
            </a:fld>
            <a:endParaRPr lang="en-US" altLang="zh-CN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9581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 txBox="1">
            <a:spLocks noGrp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32" tIns="45716" rIns="91432" bIns="45716"/>
          <a:lstStyle>
            <a:lvl1pPr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120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120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120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120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defTabSz="864931" eaLnBrk="1" hangingPunct="1">
              <a:spcBef>
                <a:spcPct val="0"/>
              </a:spcBef>
            </a:pPr>
            <a:endParaRPr lang="zh-CN" altLang="en-US">
              <a:ea typeface="SimSun" charset="0"/>
              <a:cs typeface="SimSun" charset="0"/>
            </a:endParaRPr>
          </a:p>
        </p:txBody>
      </p:sp>
      <p:sp>
        <p:nvSpPr>
          <p:cNvPr id="78852" name="Slide Number Placeholder 3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966788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1pPr>
            <a:lvl2pPr marL="742950" indent="-285750" defTabSz="966788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2pPr>
            <a:lvl3pPr marL="1143000" indent="-228600" defTabSz="966788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3pPr>
            <a:lvl4pPr marL="1600200" indent="-228600" defTabSz="966788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4pPr>
            <a:lvl5pPr marL="2057400" indent="-228600" defTabSz="966788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9pPr>
          </a:lstStyle>
          <a:p>
            <a:pPr algn="r" eaLnBrk="1" hangingPunct="1"/>
            <a:fld id="{D2C78B4F-A66C-D343-835C-A7EA75E02C00}" type="slidenum">
              <a:rPr lang="zh-CN" altLang="en-US">
                <a:latin typeface="Calibri" charset="0"/>
              </a:rPr>
              <a:pPr algn="r" eaLnBrk="1" hangingPunct="1"/>
              <a:t>41</a:t>
            </a:fld>
            <a:endParaRPr lang="en-US" altLang="zh-CN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141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395288" y="2060575"/>
            <a:ext cx="8424862" cy="904875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it-IT" sz="2400" dirty="0">
                <a:latin typeface="Verdana" panose="020B0604030504040204" pitchFamily="34" charset="0"/>
              </a:rPr>
              <a:t>Service Oriented Architectures Security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it-IT" sz="2400" dirty="0" smtClean="0">
                <a:latin typeface="Verdana" panose="020B0604030504040204" pitchFamily="34" charset="0"/>
              </a:rPr>
              <a:t>Business Process Engineering</a:t>
            </a:r>
            <a:endParaRPr lang="en-US" altLang="it-IT" sz="2400" dirty="0">
              <a:latin typeface="Verdana" panose="020B0604030504040204" pitchFamily="34" charset="0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395288" y="3141663"/>
            <a:ext cx="8424862" cy="89535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92288" indent="-1792288">
              <a:defRPr>
                <a:solidFill>
                  <a:schemeClr val="tx1"/>
                </a:solidFill>
                <a:latin typeface="Arial" charset="0"/>
              </a:defRPr>
            </a:lvl1pPr>
            <a:lvl2pPr marL="1971675">
              <a:defRPr>
                <a:solidFill>
                  <a:schemeClr val="tx1"/>
                </a:solidFill>
                <a:latin typeface="Arial" charset="0"/>
              </a:defRPr>
            </a:lvl2pPr>
            <a:lvl3pPr marL="2151063">
              <a:defRPr>
                <a:solidFill>
                  <a:schemeClr val="tx1"/>
                </a:solidFill>
                <a:latin typeface="Arial" charset="0"/>
              </a:defRPr>
            </a:lvl3pPr>
            <a:lvl4pPr marL="2330450">
              <a:defRPr>
                <a:solidFill>
                  <a:schemeClr val="tx1"/>
                </a:solidFill>
                <a:latin typeface="Arial" charset="0"/>
              </a:defRPr>
            </a:lvl4pPr>
            <a:lvl5pPr marL="2509838">
              <a:defRPr>
                <a:solidFill>
                  <a:schemeClr val="tx1"/>
                </a:solidFill>
                <a:latin typeface="Arial" charset="0"/>
              </a:defRPr>
            </a:lvl5pPr>
            <a:lvl6pPr marL="29670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4242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81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38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2400" smtClean="0">
                <a:latin typeface="Verdana" pitchFamily="34" charset="0"/>
              </a:rPr>
              <a:t>Module 1 -	Basic technologies</a:t>
            </a:r>
          </a:p>
          <a:p>
            <a:pPr>
              <a:spcBef>
                <a:spcPct val="20000"/>
              </a:spcBef>
              <a:defRPr/>
            </a:pPr>
            <a:endParaRPr lang="en-US" sz="2400" smtClean="0">
              <a:latin typeface="Verdana" pitchFamily="34" charset="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95288" y="4221163"/>
            <a:ext cx="8424862" cy="89535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959100" indent="-2959100">
              <a:defRPr>
                <a:solidFill>
                  <a:schemeClr val="tx1"/>
                </a:solidFill>
                <a:latin typeface="Arial" charset="0"/>
              </a:defRPr>
            </a:lvl1pPr>
            <a:lvl2pPr marL="3317875">
              <a:defRPr>
                <a:solidFill>
                  <a:schemeClr val="tx1"/>
                </a:solidFill>
                <a:latin typeface="Arial" charset="0"/>
              </a:defRPr>
            </a:lvl2pPr>
            <a:lvl3pPr marL="3497263">
              <a:defRPr>
                <a:solidFill>
                  <a:schemeClr val="tx1"/>
                </a:solidFill>
                <a:latin typeface="Arial" charset="0"/>
              </a:defRPr>
            </a:lvl3pPr>
            <a:lvl4pPr marL="3676650">
              <a:defRPr>
                <a:solidFill>
                  <a:schemeClr val="tx1"/>
                </a:solidFill>
                <a:latin typeface="Arial" charset="0"/>
              </a:defRPr>
            </a:lvl4pPr>
            <a:lvl5pPr marL="3856038">
              <a:defRPr>
                <a:solidFill>
                  <a:schemeClr val="tx1"/>
                </a:solidFill>
                <a:latin typeface="Arial" charset="0"/>
              </a:defRPr>
            </a:lvl5pPr>
            <a:lvl6pPr marL="43132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4770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5227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5684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2400" smtClean="0">
                <a:latin typeface="Verdana" pitchFamily="34" charset="0"/>
              </a:rPr>
              <a:t>Unit 1 – Introduction</a:t>
            </a:r>
          </a:p>
          <a:p>
            <a:pPr>
              <a:spcBef>
                <a:spcPct val="20000"/>
              </a:spcBef>
              <a:defRPr/>
            </a:pPr>
            <a:endParaRPr lang="en-US" sz="2400" smtClean="0">
              <a:latin typeface="Verdana" pitchFamily="34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95288" y="5516563"/>
            <a:ext cx="8424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it-IT" altLang="it-IT" sz="2000" b="1">
                <a:latin typeface="Verdana" panose="020B0604030504040204" pitchFamily="34" charset="0"/>
              </a:rPr>
              <a:t>Ernesto Damiani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333750" y="6135688"/>
            <a:ext cx="24431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altLang="it-IT">
                <a:latin typeface="Verdana" panose="020B0604030504040204" pitchFamily="34" charset="0"/>
              </a:rPr>
              <a:t>Università di Milano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395288" y="5949950"/>
            <a:ext cx="8424862" cy="71438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GB" altLang="it-IT">
              <a:solidFill>
                <a:srgbClr val="FF9900"/>
              </a:solidFill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395288" y="765175"/>
            <a:ext cx="84248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altLang="it-IT" sz="3200" b="1" dirty="0" err="1" smtClean="0">
                <a:solidFill>
                  <a:schemeClr val="tx2"/>
                </a:solidFill>
                <a:latin typeface="Verdana" panose="020B0604030504040204" pitchFamily="34" charset="0"/>
              </a:rPr>
              <a:t>Cloud</a:t>
            </a:r>
            <a:r>
              <a:rPr lang="it-IT" altLang="it-IT" sz="3200" b="1" dirty="0" smtClean="0">
                <a:solidFill>
                  <a:schemeClr val="tx2"/>
                </a:solidFill>
                <a:latin typeface="Verdana" panose="020B0604030504040204" pitchFamily="34" charset="0"/>
              </a:rPr>
              <a:t> and </a:t>
            </a:r>
            <a:r>
              <a:rPr lang="it-IT" altLang="it-IT" sz="3200" b="1" dirty="0" err="1" smtClean="0">
                <a:solidFill>
                  <a:schemeClr val="tx2"/>
                </a:solidFill>
                <a:latin typeface="Verdana" panose="020B0604030504040204" pitchFamily="34" charset="0"/>
              </a:rPr>
              <a:t>Virtualization</a:t>
            </a:r>
            <a:endParaRPr lang="en-US" altLang="it-IT" sz="3200" b="1" dirty="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198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BE988C-E67A-4C65-9CD0-9A4F6330AB4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8096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84975" y="274638"/>
            <a:ext cx="2108200" cy="5891212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75375" cy="5891212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368A26-5654-403C-8074-0AB10029D8C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26247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ityNewLogo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6354763"/>
            <a:ext cx="1433513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3"/>
          <p:cNvCxnSpPr/>
          <p:nvPr userDrawn="1"/>
        </p:nvCxnSpPr>
        <p:spPr>
          <a:xfrm>
            <a:off x="300038" y="6276975"/>
            <a:ext cx="8653462" cy="1588"/>
          </a:xfrm>
          <a:prstGeom prst="line">
            <a:avLst/>
          </a:prstGeom>
          <a:ln w="57150">
            <a:gradFill flip="none" rotWithShape="1">
              <a:gsLst>
                <a:gs pos="30000">
                  <a:srgbClr val="800000"/>
                </a:gs>
                <a:gs pos="100000">
                  <a:srgbClr val="FFFFFF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4"/>
          <p:cNvCxnSpPr/>
          <p:nvPr userDrawn="1"/>
        </p:nvCxnSpPr>
        <p:spPr>
          <a:xfrm>
            <a:off x="300038" y="908050"/>
            <a:ext cx="8653462" cy="1588"/>
          </a:xfrm>
          <a:prstGeom prst="line">
            <a:avLst/>
          </a:prstGeom>
          <a:ln w="57150">
            <a:gradFill flip="none" rotWithShape="1">
              <a:gsLst>
                <a:gs pos="30000">
                  <a:srgbClr val="800000"/>
                </a:gs>
                <a:gs pos="100000">
                  <a:srgbClr val="FFFFFF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979" y="152400"/>
            <a:ext cx="7086600" cy="7223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00000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58875"/>
            <a:ext cx="8631238" cy="5006975"/>
          </a:xfrm>
          <a:prstGeom prst="rect">
            <a:avLst/>
          </a:prstGeom>
        </p:spPr>
        <p:txBody>
          <a:bodyPr/>
          <a:lstStyle>
            <a:lvl1pPr>
              <a:buClrTx/>
              <a:defRPr>
                <a:solidFill>
                  <a:srgbClr val="0000FF"/>
                </a:solidFill>
                <a:latin typeface="Arial"/>
                <a:cs typeface="Arial"/>
              </a:defRPr>
            </a:lvl1pPr>
            <a:lvl2pPr>
              <a:buClrTx/>
              <a:defRPr>
                <a:solidFill>
                  <a:srgbClr val="0000FF"/>
                </a:solidFill>
                <a:latin typeface="Arial"/>
                <a:cs typeface="Arial"/>
              </a:defRPr>
            </a:lvl2pPr>
            <a:lvl3pPr>
              <a:buClrTx/>
              <a:defRPr>
                <a:solidFill>
                  <a:srgbClr val="0000FF"/>
                </a:solidFill>
                <a:latin typeface="Arial"/>
                <a:cs typeface="Arial"/>
              </a:defRPr>
            </a:lvl3pPr>
            <a:lvl4pPr>
              <a:buClrTx/>
              <a:defRPr>
                <a:solidFill>
                  <a:srgbClr val="0000FF"/>
                </a:solidFill>
                <a:latin typeface="Arial"/>
                <a:cs typeface="Arial"/>
              </a:defRPr>
            </a:lvl4pPr>
            <a:lvl5pPr>
              <a:buClrTx/>
              <a:defRPr>
                <a:solidFill>
                  <a:srgbClr val="0000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0713383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77800"/>
            <a:ext cx="7724775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38200" y="1676400"/>
            <a:ext cx="8077200" cy="4456113"/>
          </a:xfrm>
          <a:prstGeom prst="rect">
            <a:avLst/>
          </a:prstGeom>
        </p:spPr>
        <p:txBody>
          <a:bodyPr/>
          <a:lstStyle/>
          <a:p>
            <a:pPr lvl="0"/>
            <a:endParaRPr lang="en-A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10400" y="63246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8D20EBD-28E0-2144-9440-C0CF1FE3AF73}" type="slidenum">
              <a:rPr lang="zh-CN" altLang="en-GB"/>
              <a:pPr/>
              <a:t>‹N›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55848463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D56ED8-3D00-469F-97CA-5F8FA8EBCD5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20869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13DC3F-3954-4753-9EE1-B52E6BDFDDB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99335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7EFDBA-4E2F-40E5-8A47-005964AFA5B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228471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050925"/>
            <a:ext cx="4141788" cy="5114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751388" y="1050925"/>
            <a:ext cx="4141787" cy="5114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FDC30D-FB55-40CC-B431-A6B30880F28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701999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BC421F-5E70-4B88-8B4D-2A2B42AE5AC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135147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E0E79A-DA7D-4EE3-BA9E-741E85802DA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6308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DB442-62EC-FC4E-AB4D-593C3E067ECC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179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10BCE5-FDD2-4DB1-A102-7C8CEE0B8FC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384756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9CAAB8-E37B-45C1-B7D6-BD02E9D7AFF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080078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05C3DF-4782-4FF5-B2CD-E08CC6098CC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780316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D78A6F-4086-4485-B872-5E863F13911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323668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84975" y="274638"/>
            <a:ext cx="2108200" cy="5891212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75375" cy="5891212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55528A-7025-447E-95E5-FCB4E352664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05204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45FBB3-ED50-4966-BFE8-80133B67475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24785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050925"/>
            <a:ext cx="4141788" cy="5114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751388" y="1050925"/>
            <a:ext cx="4141787" cy="5114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631241-BFA0-4B12-8B9D-74EA63AE83F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6551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7A763-A399-6749-B104-CCD60616C2C4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6774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E96D4-9F57-524A-978C-41F6CDA2F07C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6197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10E36C-AD8A-48AC-949F-66082EE9F89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90560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2063B2-E228-4DEA-90C2-AF8C53EB36E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09045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46DE4F-0CFD-40BD-98A6-EA77D9B3EE2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34475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43597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Titolo slide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50925"/>
            <a:ext cx="8435975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Testo livello 1</a:t>
            </a:r>
          </a:p>
          <a:p>
            <a:pPr lvl="1"/>
            <a:r>
              <a:rPr lang="it-IT" altLang="it-IT" smtClean="0"/>
              <a:t>Testo livello 2</a:t>
            </a:r>
          </a:p>
          <a:p>
            <a:pPr lvl="2"/>
            <a:r>
              <a:rPr lang="it-IT" altLang="it-IT" smtClean="0"/>
              <a:t> Testo livello 3</a:t>
            </a:r>
          </a:p>
          <a:p>
            <a:pPr lvl="3"/>
            <a:r>
              <a:rPr lang="it-IT" altLang="it-IT" smtClean="0"/>
              <a:t>Testo livello 4</a:t>
            </a:r>
          </a:p>
          <a:p>
            <a:pPr lvl="3"/>
            <a:endParaRPr lang="it-IT" altLang="it-IT" smtClean="0"/>
          </a:p>
        </p:txBody>
      </p:sp>
      <p:sp>
        <p:nvSpPr>
          <p:cNvPr id="3789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8313" y="6245225"/>
            <a:ext cx="770413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789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237288"/>
            <a:ext cx="68421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2B44FCAF-C573-449E-8B5F-566ECCBFA0D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05790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52" r:id="rId4"/>
    <p:sldLayoutId id="2147484053" r:id="rId5"/>
    <p:sldLayoutId id="2147484054" r:id="rId6"/>
    <p:sldLayoutId id="2147484055" r:id="rId7"/>
    <p:sldLayoutId id="2147484056" r:id="rId8"/>
    <p:sldLayoutId id="2147484057" r:id="rId9"/>
    <p:sldLayoutId id="2147484058" r:id="rId10"/>
    <p:sldLayoutId id="2147484059" r:id="rId11"/>
    <p:sldLayoutId id="2147484061" r:id="rId12"/>
    <p:sldLayoutId id="2147484062" r:id="rId13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lnSpc>
          <a:spcPct val="120000"/>
        </a:lnSpc>
        <a:spcBef>
          <a:spcPts val="200"/>
        </a:spcBef>
        <a:spcAft>
          <a:spcPts val="600"/>
        </a:spcAft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533400" indent="-269875" algn="l" rtl="0" eaLnBrk="1" fontAlgn="base" hangingPunct="1">
        <a:spcBef>
          <a:spcPts val="200"/>
        </a:spcBef>
        <a:spcAft>
          <a:spcPts val="600"/>
        </a:spcAft>
        <a:buChar char="•"/>
        <a:defRPr sz="2400">
          <a:solidFill>
            <a:schemeClr val="tx1"/>
          </a:solidFill>
          <a:latin typeface="+mn-lt"/>
        </a:defRPr>
      </a:lvl2pPr>
      <a:lvl3pPr marL="806450" indent="-87313" algn="l" rtl="0" eaLnBrk="1" fontAlgn="base" hangingPunct="1">
        <a:spcBef>
          <a:spcPts val="200"/>
        </a:spcBef>
        <a:spcAft>
          <a:spcPts val="600"/>
        </a:spcAft>
        <a:buFont typeface="Verdana" panose="020B0604030504040204" pitchFamily="34" charset="0"/>
        <a:buChar char="–"/>
        <a:defRPr sz="2000">
          <a:solidFill>
            <a:schemeClr val="tx1"/>
          </a:solidFill>
          <a:latin typeface="+mn-lt"/>
        </a:defRPr>
      </a:lvl3pPr>
      <a:lvl4pPr marL="1660525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</a:defRPr>
      </a:lvl4pPr>
      <a:lvl5pPr marL="2068513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25713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82913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40113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97313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50925"/>
            <a:ext cx="8435975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Primo argomento</a:t>
            </a:r>
          </a:p>
          <a:p>
            <a:pPr lvl="0"/>
            <a:r>
              <a:rPr lang="it-IT" altLang="it-IT" smtClean="0"/>
              <a:t>Secondo argomento</a:t>
            </a:r>
          </a:p>
          <a:p>
            <a:pPr lvl="1"/>
            <a:endParaRPr lang="it-IT" altLang="it-IT" smtClean="0"/>
          </a:p>
          <a:p>
            <a:pPr lvl="3"/>
            <a:endParaRPr lang="it-IT" altLang="it-IT" smtClean="0"/>
          </a:p>
        </p:txBody>
      </p:sp>
      <p:sp>
        <p:nvSpPr>
          <p:cNvPr id="39834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8313" y="6245225"/>
            <a:ext cx="770413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9834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237288"/>
            <a:ext cx="68421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9DB31B84-A68D-4F7F-932A-DF30BB5B767C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457200" y="274638"/>
            <a:ext cx="843597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it-IT" altLang="it-IT" sz="2800" b="1">
                <a:solidFill>
                  <a:schemeClr val="tx2"/>
                </a:solidFill>
                <a:latin typeface="Verdana" panose="020B0604030504040204" pitchFamily="34" charset="0"/>
              </a:rPr>
              <a:t>In sintesi</a:t>
            </a:r>
          </a:p>
        </p:txBody>
      </p:sp>
      <p:grpSp>
        <p:nvGrpSpPr>
          <p:cNvPr id="2054" name="Group 8"/>
          <p:cNvGrpSpPr>
            <a:grpSpLocks/>
          </p:cNvGrpSpPr>
          <p:nvPr/>
        </p:nvGrpSpPr>
        <p:grpSpPr bwMode="auto">
          <a:xfrm>
            <a:off x="7502525" y="5661025"/>
            <a:ext cx="1317625" cy="566738"/>
            <a:chOff x="4694" y="3815"/>
            <a:chExt cx="830" cy="357"/>
          </a:xfrm>
        </p:grpSpPr>
        <p:pic>
          <p:nvPicPr>
            <p:cNvPr id="2055" name="Picture 9" descr="bandiere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435"/>
            <a:stretch>
              <a:fillRect/>
            </a:stretch>
          </p:blipFill>
          <p:spPr bwMode="auto">
            <a:xfrm>
              <a:off x="4694" y="3884"/>
              <a:ext cx="8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6" name="Text Box 10"/>
            <p:cNvSpPr txBox="1">
              <a:spLocks noChangeArrowheads="1"/>
            </p:cNvSpPr>
            <p:nvPr/>
          </p:nvSpPr>
          <p:spPr bwMode="auto">
            <a:xfrm>
              <a:off x="4897" y="3815"/>
              <a:ext cx="46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it-IT" altLang="it-IT" sz="1200" b="1">
                  <a:solidFill>
                    <a:srgbClr val="0099CC"/>
                  </a:solidFill>
                  <a:latin typeface="Verdana" panose="020B0604030504040204" pitchFamily="34" charset="0"/>
                </a:rPr>
                <a:t>FINE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0216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4" r:id="rId1"/>
    <p:sldLayoutId id="2147484065" r:id="rId2"/>
    <p:sldLayoutId id="2147484066" r:id="rId3"/>
    <p:sldLayoutId id="2147484067" r:id="rId4"/>
    <p:sldLayoutId id="2147484068" r:id="rId5"/>
    <p:sldLayoutId id="2147484069" r:id="rId6"/>
    <p:sldLayoutId id="2147484070" r:id="rId7"/>
    <p:sldLayoutId id="2147484071" r:id="rId8"/>
    <p:sldLayoutId id="2147484072" r:id="rId9"/>
    <p:sldLayoutId id="2147484073" r:id="rId10"/>
    <p:sldLayoutId id="2147484074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</a:defRPr>
      </a:lvl9pPr>
    </p:titleStyle>
    <p:bodyStyle>
      <a:lvl1pPr marL="536575" indent="-274638" algn="l" rtl="0" eaLnBrk="1" fontAlgn="base" hangingPunct="1">
        <a:spcBef>
          <a:spcPts val="200"/>
        </a:spcBef>
        <a:spcAft>
          <a:spcPts val="600"/>
        </a:spcAft>
        <a:buChar char="•"/>
        <a:tabLst>
          <a:tab pos="2147888" algn="l"/>
        </a:tabLst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985838" indent="-269875" algn="l" rtl="0" eaLnBrk="1" fontAlgn="base" hangingPunct="1">
        <a:lnSpc>
          <a:spcPts val="2800"/>
        </a:lnSpc>
        <a:spcBef>
          <a:spcPts val="200"/>
        </a:spcBef>
        <a:spcAft>
          <a:spcPts val="600"/>
        </a:spcAft>
        <a:tabLst>
          <a:tab pos="2147888" algn="l"/>
        </a:tabLst>
        <a:defRPr sz="2400">
          <a:solidFill>
            <a:schemeClr val="tx1"/>
          </a:solidFill>
          <a:latin typeface="+mn-lt"/>
        </a:defRPr>
      </a:lvl2pPr>
      <a:lvl3pPr marL="1252538" indent="-87313" algn="l" rtl="0" eaLnBrk="1" fontAlgn="base" hangingPunct="1">
        <a:lnSpc>
          <a:spcPts val="2800"/>
        </a:lnSpc>
        <a:spcBef>
          <a:spcPts val="200"/>
        </a:spcBef>
        <a:spcAft>
          <a:spcPts val="600"/>
        </a:spcAft>
        <a:buFont typeface="Verdana" panose="020B0604030504040204" pitchFamily="34" charset="0"/>
        <a:buChar char="–"/>
        <a:tabLst>
          <a:tab pos="2147888" algn="l"/>
        </a:tabLst>
        <a:defRPr sz="2000">
          <a:solidFill>
            <a:schemeClr val="tx1"/>
          </a:solidFill>
          <a:latin typeface="+mn-lt"/>
        </a:defRPr>
      </a:lvl3pPr>
      <a:lvl4pPr marL="1660525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tabLst>
          <a:tab pos="2147888" algn="l"/>
        </a:tabLst>
        <a:defRPr>
          <a:solidFill>
            <a:schemeClr val="tx1"/>
          </a:solidFill>
          <a:latin typeface="+mn-lt"/>
        </a:defRPr>
      </a:lvl4pPr>
      <a:lvl5pPr marL="2068513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2147888" algn="l"/>
        </a:tabLst>
        <a:defRPr sz="2400">
          <a:solidFill>
            <a:schemeClr val="tx1"/>
          </a:solidFill>
          <a:latin typeface="+mn-lt"/>
        </a:defRPr>
      </a:lvl5pPr>
      <a:lvl6pPr marL="2525713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2147888" algn="l"/>
        </a:tabLst>
        <a:defRPr sz="2400">
          <a:solidFill>
            <a:schemeClr val="tx1"/>
          </a:solidFill>
          <a:latin typeface="+mn-lt"/>
        </a:defRPr>
      </a:lvl6pPr>
      <a:lvl7pPr marL="2982913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2147888" algn="l"/>
        </a:tabLst>
        <a:defRPr sz="2400">
          <a:solidFill>
            <a:schemeClr val="tx1"/>
          </a:solidFill>
          <a:latin typeface="+mn-lt"/>
        </a:defRPr>
      </a:lvl7pPr>
      <a:lvl8pPr marL="3440113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2147888" algn="l"/>
        </a:tabLst>
        <a:defRPr sz="2400">
          <a:solidFill>
            <a:schemeClr val="tx1"/>
          </a:solidFill>
          <a:latin typeface="+mn-lt"/>
        </a:defRPr>
      </a:lvl8pPr>
      <a:lvl9pPr marL="3897313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2147888" algn="l"/>
        </a:tabLst>
        <a:defRPr sz="24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image" Target="../media/image29.emf"/><Relationship Id="rId7" Type="http://schemas.openxmlformats.org/officeDocument/2006/relationships/image" Target="../media/image3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emf"/><Relationship Id="rId10" Type="http://schemas.openxmlformats.org/officeDocument/2006/relationships/image" Target="../media/image36.png"/><Relationship Id="rId4" Type="http://schemas.openxmlformats.org/officeDocument/2006/relationships/image" Target="../media/image30.emf"/><Relationship Id="rId9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emf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31.emf"/><Relationship Id="rId9" Type="http://schemas.openxmlformats.org/officeDocument/2006/relationships/image" Target="../media/image40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7" Type="http://schemas.openxmlformats.org/officeDocument/2006/relationships/image" Target="../media/image67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3" Type="http://schemas.openxmlformats.org/officeDocument/2006/relationships/image" Target="../media/image73.png"/><Relationship Id="rId7" Type="http://schemas.openxmlformats.org/officeDocument/2006/relationships/image" Target="../media/image77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92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5" Type="http://schemas.openxmlformats.org/officeDocument/2006/relationships/image" Target="../media/image91.jpe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Relationship Id="rId14" Type="http://schemas.openxmlformats.org/officeDocument/2006/relationships/image" Target="../media/image9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17" Type="http://schemas.openxmlformats.org/officeDocument/2006/relationships/image" Target="../media/image92.wmf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9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5" Type="http://schemas.openxmlformats.org/officeDocument/2006/relationships/image" Target="../media/image90.jpe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Relationship Id="rId14" Type="http://schemas.openxmlformats.org/officeDocument/2006/relationships/image" Target="../media/image93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17" Type="http://schemas.openxmlformats.org/officeDocument/2006/relationships/image" Target="../media/image92.wmf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9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5" Type="http://schemas.openxmlformats.org/officeDocument/2006/relationships/image" Target="../media/image90.jpe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Relationship Id="rId14" Type="http://schemas.openxmlformats.org/officeDocument/2006/relationships/image" Target="../media/image9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jpe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4355848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Verdana" charset="0"/>
                <a:ea typeface="SimSun" charset="0"/>
              </a:rPr>
              <a:t>What </a:t>
            </a:r>
            <a:r>
              <a:rPr lang="en-US" sz="3200" dirty="0">
                <a:latin typeface="Verdana" charset="0"/>
                <a:ea typeface="SimSun" charset="0"/>
              </a:rPr>
              <a:t>Consumers and Providers Want?</a:t>
            </a:r>
          </a:p>
        </p:txBody>
      </p:sp>
      <p:sp>
        <p:nvSpPr>
          <p:cNvPr id="1057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87488"/>
            <a:ext cx="8077200" cy="4597400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dirty="0">
                <a:latin typeface="Tahoma" charset="0"/>
                <a:ea typeface="SimSun" charset="0"/>
                <a:cs typeface="Tahoma" charset="0"/>
              </a:rPr>
              <a:t>Consumers – </a:t>
            </a:r>
            <a:r>
              <a:rPr lang="en-US" sz="2400" dirty="0">
                <a:solidFill>
                  <a:schemeClr val="hlink"/>
                </a:solidFill>
                <a:latin typeface="Tahoma" charset="0"/>
                <a:ea typeface="SimSun" charset="0"/>
                <a:cs typeface="Tahoma" charset="0"/>
              </a:rPr>
              <a:t>minimize expenses</a:t>
            </a:r>
            <a:r>
              <a:rPr lang="en-US" sz="2400" dirty="0">
                <a:solidFill>
                  <a:schemeClr val="folHlink"/>
                </a:solidFill>
                <a:latin typeface="Tahoma" charset="0"/>
                <a:ea typeface="SimSun" charset="0"/>
                <a:cs typeface="Tahoma" charset="0"/>
              </a:rPr>
              <a:t>, meet </a:t>
            </a:r>
            <a:r>
              <a:rPr lang="en-US" sz="2400" dirty="0" err="1">
                <a:solidFill>
                  <a:schemeClr val="folHlink"/>
                </a:solidFill>
                <a:latin typeface="Tahoma" charset="0"/>
                <a:ea typeface="SimSun" charset="0"/>
                <a:cs typeface="Tahoma" charset="0"/>
              </a:rPr>
              <a:t>QoS</a:t>
            </a:r>
            <a:endParaRPr lang="en-US" sz="2400" dirty="0">
              <a:solidFill>
                <a:schemeClr val="folHlink"/>
              </a:solidFill>
              <a:latin typeface="Tahoma" charset="0"/>
              <a:ea typeface="SimSun" charset="0"/>
              <a:cs typeface="Tahoma" charset="0"/>
            </a:endParaRPr>
          </a:p>
          <a:p>
            <a:pPr lvl="1">
              <a:lnSpc>
                <a:spcPct val="80000"/>
              </a:lnSpc>
            </a:pPr>
            <a:r>
              <a:rPr lang="en-US" sz="1600" dirty="0">
                <a:latin typeface="Arial" charset="0"/>
                <a:ea typeface="SimSun" charset="0"/>
                <a:cs typeface="Arial" charset="0"/>
              </a:rPr>
              <a:t>How do I express </a:t>
            </a:r>
            <a:r>
              <a:rPr lang="en-US" sz="1600" dirty="0" err="1">
                <a:latin typeface="Arial" charset="0"/>
                <a:ea typeface="SimSun" charset="0"/>
                <a:cs typeface="Arial" charset="0"/>
              </a:rPr>
              <a:t>QoS</a:t>
            </a:r>
            <a:r>
              <a:rPr lang="en-US" sz="1600" dirty="0">
                <a:latin typeface="Arial" charset="0"/>
                <a:ea typeface="SimSun" charset="0"/>
                <a:cs typeface="Arial" charset="0"/>
              </a:rPr>
              <a:t> requirements to meet my goals?</a:t>
            </a:r>
          </a:p>
          <a:p>
            <a:pPr lvl="1">
              <a:lnSpc>
                <a:spcPct val="80000"/>
              </a:lnSpc>
            </a:pPr>
            <a:r>
              <a:rPr lang="en-US" sz="1600" dirty="0">
                <a:latin typeface="Arial" charset="0"/>
                <a:ea typeface="SimSun" charset="0"/>
                <a:cs typeface="Arial" charset="0"/>
              </a:rPr>
              <a:t>How do I assign valuation to my applications?</a:t>
            </a:r>
          </a:p>
          <a:p>
            <a:pPr lvl="1">
              <a:lnSpc>
                <a:spcPct val="80000"/>
              </a:lnSpc>
            </a:pPr>
            <a:r>
              <a:rPr lang="en-US" sz="1600" dirty="0">
                <a:latin typeface="Arial" charset="0"/>
                <a:ea typeface="SimSun" charset="0"/>
                <a:cs typeface="Arial" charset="0"/>
              </a:rPr>
              <a:t>How do I discover services and map applications to meet </a:t>
            </a:r>
            <a:r>
              <a:rPr lang="en-US" sz="1600" dirty="0" err="1">
                <a:latin typeface="Arial" charset="0"/>
                <a:ea typeface="SimSun" charset="0"/>
                <a:cs typeface="Arial" charset="0"/>
              </a:rPr>
              <a:t>QoS</a:t>
            </a:r>
            <a:r>
              <a:rPr lang="en-US" sz="1600" dirty="0">
                <a:latin typeface="Arial" charset="0"/>
                <a:ea typeface="SimSun" charset="0"/>
                <a:cs typeface="Arial" charset="0"/>
              </a:rPr>
              <a:t> needs?</a:t>
            </a:r>
          </a:p>
          <a:p>
            <a:pPr lvl="1">
              <a:lnSpc>
                <a:spcPct val="80000"/>
              </a:lnSpc>
            </a:pPr>
            <a:r>
              <a:rPr lang="en-US" sz="1600" dirty="0">
                <a:latin typeface="Arial" charset="0"/>
                <a:ea typeface="SimSun" charset="0"/>
                <a:cs typeface="Arial" charset="0"/>
              </a:rPr>
              <a:t>How do I manage multiple providers and get my work done?</a:t>
            </a:r>
          </a:p>
          <a:p>
            <a:pPr lvl="1">
              <a:lnSpc>
                <a:spcPct val="80000"/>
              </a:lnSpc>
            </a:pPr>
            <a:r>
              <a:rPr lang="en-US" sz="1600" dirty="0">
                <a:latin typeface="Arial" charset="0"/>
                <a:ea typeface="SimSun" charset="0"/>
                <a:cs typeface="Arial" charset="0"/>
              </a:rPr>
              <a:t>How do I outperform other competing consumers?</a:t>
            </a:r>
          </a:p>
          <a:p>
            <a:pPr lvl="1">
              <a:lnSpc>
                <a:spcPct val="80000"/>
              </a:lnSpc>
            </a:pPr>
            <a:r>
              <a:rPr lang="en-US" sz="1600" dirty="0">
                <a:latin typeface="Arial" charset="0"/>
                <a:ea typeface="SimSun" charset="0"/>
                <a:cs typeface="Arial" charset="0"/>
              </a:rPr>
              <a:t>…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Tahoma" charset="0"/>
                <a:ea typeface="SimSun" charset="0"/>
                <a:cs typeface="Tahoma" charset="0"/>
              </a:rPr>
              <a:t>Providers – </a:t>
            </a:r>
            <a:r>
              <a:rPr lang="en-US" sz="2400" dirty="0" err="1">
                <a:solidFill>
                  <a:schemeClr val="hlink"/>
                </a:solidFill>
                <a:latin typeface="Tahoma" charset="0"/>
                <a:ea typeface="SimSun" charset="0"/>
                <a:cs typeface="Tahoma" charset="0"/>
              </a:rPr>
              <a:t>maximise</a:t>
            </a:r>
            <a:r>
              <a:rPr lang="en-US" sz="2400" dirty="0">
                <a:solidFill>
                  <a:schemeClr val="hlink"/>
                </a:solidFill>
                <a:latin typeface="Tahoma" charset="0"/>
                <a:ea typeface="SimSun" charset="0"/>
                <a:cs typeface="Tahoma" charset="0"/>
              </a:rPr>
              <a:t> Return On Investment (ROI)</a:t>
            </a:r>
          </a:p>
          <a:p>
            <a:pPr lvl="1">
              <a:lnSpc>
                <a:spcPct val="80000"/>
              </a:lnSpc>
            </a:pPr>
            <a:r>
              <a:rPr lang="en-US" sz="1600" dirty="0">
                <a:latin typeface="Arial" charset="0"/>
                <a:ea typeface="SimSun" charset="0"/>
                <a:cs typeface="Arial" charset="0"/>
              </a:rPr>
              <a:t>How do I decide service pricing models?</a:t>
            </a:r>
          </a:p>
          <a:p>
            <a:pPr lvl="1">
              <a:lnSpc>
                <a:spcPct val="80000"/>
              </a:lnSpc>
            </a:pPr>
            <a:r>
              <a:rPr lang="en-US" sz="1600" dirty="0">
                <a:latin typeface="Arial" charset="0"/>
                <a:ea typeface="SimSun" charset="0"/>
                <a:cs typeface="Arial" charset="0"/>
              </a:rPr>
              <a:t>How do I specify prices?</a:t>
            </a:r>
          </a:p>
          <a:p>
            <a:pPr lvl="1">
              <a:lnSpc>
                <a:spcPct val="80000"/>
              </a:lnSpc>
            </a:pPr>
            <a:r>
              <a:rPr lang="en-US" sz="1600" dirty="0">
                <a:latin typeface="Arial" charset="0"/>
                <a:ea typeface="SimSun" charset="0"/>
                <a:cs typeface="Arial" charset="0"/>
              </a:rPr>
              <a:t>How do I translate prices into resource allocations?</a:t>
            </a:r>
          </a:p>
          <a:p>
            <a:pPr lvl="1">
              <a:lnSpc>
                <a:spcPct val="80000"/>
              </a:lnSpc>
            </a:pPr>
            <a:r>
              <a:rPr lang="en-US" sz="1600" dirty="0">
                <a:latin typeface="Arial" charset="0"/>
                <a:ea typeface="SimSun" charset="0"/>
                <a:cs typeface="Arial" charset="0"/>
              </a:rPr>
              <a:t>How do I assign and enforce resource allocations?</a:t>
            </a:r>
          </a:p>
          <a:p>
            <a:pPr lvl="1">
              <a:lnSpc>
                <a:spcPct val="80000"/>
              </a:lnSpc>
            </a:pPr>
            <a:r>
              <a:rPr lang="en-US" sz="1600" dirty="0">
                <a:latin typeface="Arial" charset="0"/>
                <a:ea typeface="SimSun" charset="0"/>
                <a:cs typeface="Arial" charset="0"/>
              </a:rPr>
              <a:t>How do I advertise and attract consumers?</a:t>
            </a:r>
          </a:p>
          <a:p>
            <a:pPr lvl="1">
              <a:lnSpc>
                <a:spcPct val="80000"/>
              </a:lnSpc>
            </a:pPr>
            <a:r>
              <a:rPr lang="en-US" sz="1600" dirty="0">
                <a:latin typeface="Arial" charset="0"/>
                <a:ea typeface="SimSun" charset="0"/>
                <a:cs typeface="Arial" charset="0"/>
              </a:rPr>
              <a:t>How do I perform accounting and handle payments?</a:t>
            </a:r>
          </a:p>
          <a:p>
            <a:pPr lvl="1">
              <a:lnSpc>
                <a:spcPct val="80000"/>
              </a:lnSpc>
            </a:pPr>
            <a:r>
              <a:rPr lang="en-US" sz="1600" dirty="0">
                <a:latin typeface="Arial" charset="0"/>
                <a:ea typeface="SimSun" charset="0"/>
                <a:cs typeface="Arial" charset="0"/>
              </a:rPr>
              <a:t>…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Tahoma" charset="0"/>
                <a:ea typeface="SimSun" charset="0"/>
                <a:cs typeface="Tahoma" charset="0"/>
              </a:rPr>
              <a:t>Mechanisms, tools, and technologies 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Arial" charset="0"/>
                <a:ea typeface="SimSun" charset="0"/>
                <a:cs typeface="Arial" charset="0"/>
              </a:rPr>
              <a:t>value expression, translation, and enforcement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006175"/>
              </p:ext>
            </p:extLst>
          </p:nvPr>
        </p:nvGraphicFramePr>
        <p:xfrm>
          <a:off x="7264729" y="4581128"/>
          <a:ext cx="763588" cy="172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629" name="Clip" r:id="rId3" imgW="1866900" imgH="4013200" progId="MS_ClipArt_Gallery.2">
                  <p:embed/>
                </p:oleObj>
              </mc:Choice>
              <mc:Fallback>
                <p:oleObj name="Clip" r:id="rId3" imgW="1866900" imgH="40132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4729" y="4581128"/>
                        <a:ext cx="763588" cy="172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73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779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Cloud"/>
          <p:cNvSpPr>
            <a:spLocks noChangeAspect="1" noEditPoints="1" noChangeArrowheads="1"/>
          </p:cNvSpPr>
          <p:nvPr/>
        </p:nvSpPr>
        <p:spPr bwMode="auto">
          <a:xfrm rot="415167">
            <a:off x="457200" y="1377950"/>
            <a:ext cx="8259763" cy="54800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0FEE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>
                <a:latin typeface="Verdana" charset="0"/>
                <a:ea typeface="SimSun" charset="0"/>
              </a:rPr>
              <a:t>Market-oriented Cloud Architecture: </a:t>
            </a:r>
            <a:r>
              <a:rPr lang="en-US" sz="2000" dirty="0" err="1">
                <a:latin typeface="Verdana" charset="0"/>
                <a:ea typeface="SimSun" charset="0"/>
              </a:rPr>
              <a:t>QoS</a:t>
            </a:r>
            <a:r>
              <a:rPr lang="en-US" sz="2000" dirty="0">
                <a:latin typeface="Verdana" charset="0"/>
                <a:ea typeface="SimSun" charset="0"/>
              </a:rPr>
              <a:t> </a:t>
            </a:r>
            <a:r>
              <a:rPr lang="en-US" sz="2000" dirty="0" smtClean="0">
                <a:latin typeface="Verdana" charset="0"/>
                <a:ea typeface="SimSun" charset="0"/>
              </a:rPr>
              <a:t>and </a:t>
            </a:r>
            <a:r>
              <a:rPr lang="en-US" sz="2000" dirty="0">
                <a:latin typeface="Verdana" charset="0"/>
                <a:ea typeface="SimSun" charset="0"/>
              </a:rPr>
              <a:t>SLA-based Resource Allocation</a:t>
            </a:r>
          </a:p>
        </p:txBody>
      </p:sp>
      <p:graphicFrame>
        <p:nvGraphicFramePr>
          <p:cNvPr id="2050" name="Object 4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98595808"/>
              </p:ext>
            </p:extLst>
          </p:nvPr>
        </p:nvGraphicFramePr>
        <p:xfrm>
          <a:off x="1835696" y="1643347"/>
          <a:ext cx="5141913" cy="522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677" name="Visio" r:id="rId3" imgW="4462923" imgH="4535785" progId="Visio.Drawing.11">
                  <p:embed/>
                </p:oleObj>
              </mc:Choice>
              <mc:Fallback>
                <p:oleObj name="Visio" r:id="rId3" imgW="4462923" imgH="453578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1643347"/>
                        <a:ext cx="5141913" cy="5226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421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620688"/>
            <a:ext cx="8435975" cy="561975"/>
          </a:xfrm>
        </p:spPr>
        <p:txBody>
          <a:bodyPr/>
          <a:lstStyle/>
          <a:p>
            <a:pPr eaLnBrk="1" hangingPunct="1"/>
            <a:r>
              <a:rPr lang="en-AU" sz="3200" dirty="0">
                <a:latin typeface="Verdana" charset="0"/>
                <a:ea typeface="SimSun" charset="0"/>
              </a:rPr>
              <a:t>A (Layered) Cloud Architecture</a:t>
            </a:r>
            <a:endParaRPr lang="en-US" sz="3200" dirty="0">
              <a:latin typeface="Verdana" charset="0"/>
              <a:ea typeface="SimSun" charset="0"/>
            </a:endParaRPr>
          </a:p>
        </p:txBody>
      </p:sp>
      <p:sp>
        <p:nvSpPr>
          <p:cNvPr id="29699" name="AutoShape 3"/>
          <p:cNvSpPr>
            <a:spLocks noChangeArrowheads="1"/>
          </p:cNvSpPr>
          <p:nvPr/>
        </p:nvSpPr>
        <p:spPr bwMode="auto">
          <a:xfrm>
            <a:off x="1516063" y="5487988"/>
            <a:ext cx="6310312" cy="129381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 type="none" w="lg" len="sm"/>
          </a:ln>
        </p:spPr>
        <p:txBody>
          <a:bodyPr tIns="91440" bIns="91440" anchor="ctr">
            <a:spAutoFit/>
          </a:bodyPr>
          <a:lstStyle/>
          <a:p>
            <a:pPr algn="l"/>
            <a:r>
              <a:rPr lang="en-US" sz="1600" b="1">
                <a:latin typeface="Futura Bk" charset="0"/>
                <a:cs typeface="Arial" charset="0"/>
              </a:rPr>
              <a:t>Cloud resources</a:t>
            </a:r>
          </a:p>
          <a:p>
            <a:endParaRPr lang="en-AU" sz="1600" b="1">
              <a:latin typeface="Futura Bk" charset="0"/>
              <a:cs typeface="Arial" charset="0"/>
            </a:endParaRPr>
          </a:p>
          <a:p>
            <a:endParaRPr lang="en-US" sz="1600" b="1">
              <a:latin typeface="Futura Bk" charset="0"/>
              <a:cs typeface="Arial" charset="0"/>
            </a:endParaRPr>
          </a:p>
          <a:p>
            <a:endParaRPr lang="en-US" sz="1600" b="1">
              <a:latin typeface="Futura Bk" charset="0"/>
              <a:cs typeface="Arial" charset="0"/>
            </a:endParaRPr>
          </a:p>
        </p:txBody>
      </p:sp>
      <p:sp>
        <p:nvSpPr>
          <p:cNvPr id="29700" name="AutoShape 4"/>
          <p:cNvSpPr>
            <a:spLocks noChangeArrowheads="1"/>
          </p:cNvSpPr>
          <p:nvPr/>
        </p:nvSpPr>
        <p:spPr bwMode="auto">
          <a:xfrm>
            <a:off x="1543050" y="4724400"/>
            <a:ext cx="6235700" cy="48101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25400">
            <a:solidFill>
              <a:schemeClr val="tx1"/>
            </a:solidFill>
            <a:round/>
            <a:headEnd/>
            <a:tailEnd type="none" w="lg" len="sm"/>
          </a:ln>
        </p:spPr>
        <p:txBody>
          <a:bodyPr tIns="91440" bIns="91440" anchor="ctr">
            <a:spAutoFit/>
          </a:bodyPr>
          <a:lstStyle/>
          <a:p>
            <a:r>
              <a:rPr lang="en-US" sz="1600">
                <a:latin typeface="Futura Bk" charset="0"/>
                <a:cs typeface="Arial" charset="0"/>
              </a:rPr>
              <a:t>Virtual Machine (VM), VM Management and Deployment </a:t>
            </a:r>
          </a:p>
        </p:txBody>
      </p:sp>
      <p:sp>
        <p:nvSpPr>
          <p:cNvPr id="29701" name="AutoShape 5"/>
          <p:cNvSpPr>
            <a:spLocks noChangeArrowheads="1"/>
          </p:cNvSpPr>
          <p:nvPr/>
        </p:nvSpPr>
        <p:spPr bwMode="auto">
          <a:xfrm>
            <a:off x="1530350" y="3810000"/>
            <a:ext cx="6261100" cy="750888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25400">
            <a:solidFill>
              <a:schemeClr val="tx1"/>
            </a:solidFill>
            <a:round/>
            <a:headEnd/>
            <a:tailEnd type="none" w="lg" len="sm"/>
          </a:ln>
        </p:spPr>
        <p:txBody>
          <a:bodyPr tIns="91440" bIns="91440" anchor="ctr">
            <a:spAutoFit/>
          </a:bodyPr>
          <a:lstStyle/>
          <a:p>
            <a:r>
              <a:rPr lang="en-AU" sz="1600">
                <a:latin typeface="Arial" charset="0"/>
              </a:rPr>
              <a:t>QoS Negotiation, Admission Control, </a:t>
            </a:r>
            <a:r>
              <a:rPr lang="en-AU" sz="1600">
                <a:latin typeface="Arial" charset="0"/>
                <a:cs typeface="Arial" charset="0"/>
              </a:rPr>
              <a:t>Pricing, </a:t>
            </a:r>
            <a:r>
              <a:rPr lang="en-AU" sz="1600">
                <a:latin typeface="Arial" charset="0"/>
              </a:rPr>
              <a:t>SLA Management, Monitoring, Execution Management, Metering, Accounting, Billing</a:t>
            </a:r>
            <a:endParaRPr lang="en-US" sz="1600">
              <a:latin typeface="Arial" charset="0"/>
            </a:endParaRPr>
          </a:p>
        </p:txBody>
      </p:sp>
      <p:sp>
        <p:nvSpPr>
          <p:cNvPr id="29702" name="AutoShape 6"/>
          <p:cNvSpPr>
            <a:spLocks noChangeArrowheads="1"/>
          </p:cNvSpPr>
          <p:nvPr/>
        </p:nvSpPr>
        <p:spPr bwMode="auto">
          <a:xfrm>
            <a:off x="1517650" y="2514600"/>
            <a:ext cx="6288088" cy="102235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 type="none" w="lg" len="sm"/>
          </a:ln>
        </p:spPr>
        <p:txBody>
          <a:bodyPr tIns="91440" bIns="91440" anchor="ctr">
            <a:spAutoFit/>
          </a:bodyPr>
          <a:lstStyle/>
          <a:p>
            <a:r>
              <a:rPr lang="en-US" sz="1600" b="1">
                <a:latin typeface="Futura Bk" charset="0"/>
                <a:cs typeface="Arial" charset="0"/>
              </a:rPr>
              <a:t>Cloud programming: environments and tools</a:t>
            </a:r>
          </a:p>
          <a:p>
            <a:r>
              <a:rPr lang="en-US" sz="1600">
                <a:latin typeface="Futura Bk" charset="0"/>
                <a:cs typeface="Arial" charset="0"/>
              </a:rPr>
              <a:t>Web 2.0 Interfaces, Mashups, Concurrent and Distributed Programming, Workflows, Libraries, Scripting</a:t>
            </a:r>
          </a:p>
        </p:txBody>
      </p:sp>
      <p:sp>
        <p:nvSpPr>
          <p:cNvPr id="29703" name="AutoShape 7"/>
          <p:cNvSpPr>
            <a:spLocks noChangeArrowheads="1"/>
          </p:cNvSpPr>
          <p:nvPr/>
        </p:nvSpPr>
        <p:spPr bwMode="auto">
          <a:xfrm>
            <a:off x="1530350" y="1533525"/>
            <a:ext cx="6261100" cy="7508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 type="none" w="lg" len="sm"/>
          </a:ln>
        </p:spPr>
        <p:txBody>
          <a:bodyPr tIns="91440" bIns="91440" anchor="ctr">
            <a:spAutoFit/>
          </a:bodyPr>
          <a:lstStyle/>
          <a:p>
            <a:r>
              <a:rPr lang="en-US" sz="1600" b="1">
                <a:latin typeface="Futura Bk" charset="0"/>
                <a:cs typeface="Arial" charset="0"/>
              </a:rPr>
              <a:t>Cloud applications</a:t>
            </a:r>
          </a:p>
          <a:p>
            <a:r>
              <a:rPr lang="en-US" sz="1600">
                <a:latin typeface="Futura Bk" charset="0"/>
                <a:cs typeface="Arial" charset="0"/>
              </a:rPr>
              <a:t>Social computing, Enterprise,  ISV, Scientific, CDNs, ...</a:t>
            </a:r>
          </a:p>
        </p:txBody>
      </p:sp>
      <p:sp>
        <p:nvSpPr>
          <p:cNvPr id="29704" name="AutoShape 8"/>
          <p:cNvSpPr>
            <a:spLocks noChangeArrowheads="1"/>
          </p:cNvSpPr>
          <p:nvPr/>
        </p:nvSpPr>
        <p:spPr bwMode="auto">
          <a:xfrm rot="5400000">
            <a:off x="5785644" y="3931444"/>
            <a:ext cx="5168900" cy="4810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rgbClr val="CCFFFF"/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 type="none" w="lg" len="sm"/>
          </a:ln>
        </p:spPr>
        <p:txBody>
          <a:bodyPr tIns="91440" bIns="91440" anchor="ctr">
            <a:spAutoFit/>
          </a:bodyPr>
          <a:lstStyle/>
          <a:p>
            <a:r>
              <a:rPr lang="en-US" sz="1600">
                <a:latin typeface="Futura Bk" charset="0"/>
                <a:cs typeface="Arial" charset="0"/>
              </a:rPr>
              <a:t>Adaptive Management </a:t>
            </a: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1447800" y="3721100"/>
            <a:ext cx="6400800" cy="1612900"/>
          </a:xfrm>
          <a:prstGeom prst="rect">
            <a:avLst/>
          </a:prstGeom>
          <a:noFill/>
          <a:ln w="12700">
            <a:solidFill>
              <a:schemeClr val="hlink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123825" y="4216400"/>
            <a:ext cx="12287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9pPr>
          </a:lstStyle>
          <a:p>
            <a:pPr eaLnBrk="1" hangingPunct="1"/>
            <a:r>
              <a:rPr lang="en-AU" sz="1400" b="1">
                <a:solidFill>
                  <a:schemeClr val="hlink"/>
                </a:solidFill>
                <a:latin typeface="Tahoma" charset="0"/>
              </a:rPr>
              <a:t>Core</a:t>
            </a:r>
            <a:br>
              <a:rPr lang="en-AU" sz="1400" b="1">
                <a:solidFill>
                  <a:schemeClr val="hlink"/>
                </a:solidFill>
                <a:latin typeface="Tahoma" charset="0"/>
              </a:rPr>
            </a:br>
            <a:r>
              <a:rPr lang="en-AU" sz="1400" b="1">
                <a:solidFill>
                  <a:schemeClr val="hlink"/>
                </a:solidFill>
                <a:latin typeface="Tahoma" charset="0"/>
              </a:rPr>
              <a:t>Middleware</a:t>
            </a:r>
            <a:endParaRPr lang="en-US" sz="1400" b="1">
              <a:solidFill>
                <a:schemeClr val="hlink"/>
              </a:solidFill>
              <a:latin typeface="Tahoma" charset="0"/>
            </a:endParaRP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157163" y="2743200"/>
            <a:ext cx="12287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9pPr>
          </a:lstStyle>
          <a:p>
            <a:pPr eaLnBrk="1" hangingPunct="1"/>
            <a:r>
              <a:rPr lang="en-AU" sz="1400" b="1">
                <a:solidFill>
                  <a:srgbClr val="0000FF"/>
                </a:solidFill>
                <a:latin typeface="Tahoma" charset="0"/>
              </a:rPr>
              <a:t>User-Level</a:t>
            </a:r>
            <a:br>
              <a:rPr lang="en-AU" sz="1400" b="1">
                <a:solidFill>
                  <a:srgbClr val="0000FF"/>
                </a:solidFill>
                <a:latin typeface="Tahoma" charset="0"/>
              </a:rPr>
            </a:br>
            <a:r>
              <a:rPr lang="en-AU" sz="1400" b="1">
                <a:solidFill>
                  <a:srgbClr val="0000FF"/>
                </a:solidFill>
                <a:latin typeface="Tahoma" charset="0"/>
              </a:rPr>
              <a:t>Middleware</a:t>
            </a:r>
            <a:endParaRPr lang="en-US" sz="1400" b="1">
              <a:solidFill>
                <a:srgbClr val="0000FF"/>
              </a:solidFill>
              <a:latin typeface="Tahoma" charset="0"/>
            </a:endParaRP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0" y="6002338"/>
            <a:ext cx="13350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 type="none" w="lg" len="sm"/>
              </a14:hiddenLine>
            </a:ext>
          </a:extLst>
        </p:spPr>
        <p:txBody>
          <a:bodyPr wrap="none" tIns="91440" bIns="9144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9pPr>
          </a:lstStyle>
          <a:p>
            <a:pPr algn="l" eaLnBrk="1" hangingPunct="1"/>
            <a:r>
              <a:rPr lang="en-US" sz="1600">
                <a:latin typeface="Futura Bk" charset="0"/>
                <a:cs typeface="Arial" charset="0"/>
              </a:rPr>
              <a:t>System level</a:t>
            </a: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152400" y="1676400"/>
            <a:ext cx="10858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 type="none" w="lg" len="sm"/>
              </a14:hiddenLine>
            </a:ext>
          </a:extLst>
        </p:spPr>
        <p:txBody>
          <a:bodyPr wrap="none" tIns="91440" bIns="9144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9pPr>
          </a:lstStyle>
          <a:p>
            <a:pPr algn="l" eaLnBrk="1" hangingPunct="1"/>
            <a:r>
              <a:rPr lang="en-US" sz="1600">
                <a:latin typeface="Futura Bk" charset="0"/>
                <a:cs typeface="Arial" charset="0"/>
              </a:rPr>
              <a:t>User level</a:t>
            </a:r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>
            <a:off x="762000" y="5562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 flipV="1">
            <a:off x="762000" y="2209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339408" name="Text Box 16"/>
          <p:cNvSpPr txBox="1">
            <a:spLocks noChangeArrowheads="1"/>
          </p:cNvSpPr>
          <p:nvPr/>
        </p:nvSpPr>
        <p:spPr bwMode="auto">
          <a:xfrm rot="5400000">
            <a:off x="6731794" y="3912394"/>
            <a:ext cx="3835400" cy="379412"/>
          </a:xfrm>
          <a:prstGeom prst="rect">
            <a:avLst/>
          </a:prstGeom>
          <a:solidFill>
            <a:srgbClr val="E3FC4E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9pPr>
          </a:lstStyle>
          <a:p>
            <a:r>
              <a:rPr lang="en-US" sz="1800" b="1">
                <a:solidFill>
                  <a:srgbClr val="000000"/>
                </a:solidFill>
                <a:latin typeface="Times New Roman" charset="0"/>
              </a:rPr>
              <a:t>Autonomic / Cloud Economy</a:t>
            </a:r>
          </a:p>
        </p:txBody>
      </p:sp>
      <p:grpSp>
        <p:nvGrpSpPr>
          <p:cNvPr id="29713" name="Group 17"/>
          <p:cNvGrpSpPr>
            <a:grpSpLocks/>
          </p:cNvGrpSpPr>
          <p:nvPr/>
        </p:nvGrpSpPr>
        <p:grpSpPr bwMode="auto">
          <a:xfrm>
            <a:off x="4465638" y="5853113"/>
            <a:ext cx="457200" cy="573087"/>
            <a:chOff x="4362" y="3123"/>
            <a:chExt cx="288" cy="361"/>
          </a:xfrm>
        </p:grpSpPr>
        <p:sp>
          <p:nvSpPr>
            <p:cNvPr id="30321" name="Rectangle 18"/>
            <p:cNvSpPr>
              <a:spLocks noChangeArrowheads="1"/>
            </p:cNvSpPr>
            <p:nvPr/>
          </p:nvSpPr>
          <p:spPr bwMode="auto">
            <a:xfrm>
              <a:off x="4362" y="3123"/>
              <a:ext cx="288" cy="9"/>
            </a:xfrm>
            <a:prstGeom prst="rect">
              <a:avLst/>
            </a:prstGeom>
            <a:solidFill>
              <a:srgbClr val="3B3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322" name="Rectangle 19"/>
            <p:cNvSpPr>
              <a:spLocks noChangeArrowheads="1"/>
            </p:cNvSpPr>
            <p:nvPr/>
          </p:nvSpPr>
          <p:spPr bwMode="auto">
            <a:xfrm>
              <a:off x="4362" y="3132"/>
              <a:ext cx="288" cy="7"/>
            </a:xfrm>
            <a:prstGeom prst="rect">
              <a:avLst/>
            </a:pr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323" name="Rectangle 20"/>
            <p:cNvSpPr>
              <a:spLocks noChangeArrowheads="1"/>
            </p:cNvSpPr>
            <p:nvPr/>
          </p:nvSpPr>
          <p:spPr bwMode="auto">
            <a:xfrm>
              <a:off x="4362" y="3139"/>
              <a:ext cx="288" cy="8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324" name="Rectangle 21"/>
            <p:cNvSpPr>
              <a:spLocks noChangeArrowheads="1"/>
            </p:cNvSpPr>
            <p:nvPr/>
          </p:nvSpPr>
          <p:spPr bwMode="auto">
            <a:xfrm>
              <a:off x="4362" y="3147"/>
              <a:ext cx="288" cy="5"/>
            </a:xfrm>
            <a:prstGeom prst="rect">
              <a:avLst/>
            </a:prstGeom>
            <a:solidFill>
              <a:srgbClr val="414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325" name="Rectangle 22"/>
            <p:cNvSpPr>
              <a:spLocks noChangeArrowheads="1"/>
            </p:cNvSpPr>
            <p:nvPr/>
          </p:nvSpPr>
          <p:spPr bwMode="auto">
            <a:xfrm>
              <a:off x="4362" y="3152"/>
              <a:ext cx="288" cy="4"/>
            </a:xfrm>
            <a:prstGeom prst="rect">
              <a:avLst/>
            </a:pr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326" name="Rectangle 23"/>
            <p:cNvSpPr>
              <a:spLocks noChangeArrowheads="1"/>
            </p:cNvSpPr>
            <p:nvPr/>
          </p:nvSpPr>
          <p:spPr bwMode="auto">
            <a:xfrm>
              <a:off x="4362" y="3156"/>
              <a:ext cx="288" cy="6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327" name="Rectangle 24"/>
            <p:cNvSpPr>
              <a:spLocks noChangeArrowheads="1"/>
            </p:cNvSpPr>
            <p:nvPr/>
          </p:nvSpPr>
          <p:spPr bwMode="auto">
            <a:xfrm>
              <a:off x="4362" y="3162"/>
              <a:ext cx="288" cy="4"/>
            </a:xfrm>
            <a:prstGeom prst="rect">
              <a:avLst/>
            </a:pr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328" name="Rectangle 25"/>
            <p:cNvSpPr>
              <a:spLocks noChangeArrowheads="1"/>
            </p:cNvSpPr>
            <p:nvPr/>
          </p:nvSpPr>
          <p:spPr bwMode="auto">
            <a:xfrm>
              <a:off x="4362" y="3166"/>
              <a:ext cx="288" cy="5"/>
            </a:xfrm>
            <a:prstGeom prst="rect">
              <a:avLst/>
            </a:pr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329" name="Rectangle 26"/>
            <p:cNvSpPr>
              <a:spLocks noChangeArrowheads="1"/>
            </p:cNvSpPr>
            <p:nvPr/>
          </p:nvSpPr>
          <p:spPr bwMode="auto">
            <a:xfrm>
              <a:off x="4362" y="3171"/>
              <a:ext cx="288" cy="3"/>
            </a:xfrm>
            <a:prstGeom prst="rect">
              <a:avLst/>
            </a:prstGeom>
            <a:solidFill>
              <a:srgbClr val="4B4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330" name="Rectangle 27"/>
            <p:cNvSpPr>
              <a:spLocks noChangeArrowheads="1"/>
            </p:cNvSpPr>
            <p:nvPr/>
          </p:nvSpPr>
          <p:spPr bwMode="auto">
            <a:xfrm>
              <a:off x="4362" y="3174"/>
              <a:ext cx="288" cy="2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331" name="Rectangle 28"/>
            <p:cNvSpPr>
              <a:spLocks noChangeArrowheads="1"/>
            </p:cNvSpPr>
            <p:nvPr/>
          </p:nvSpPr>
          <p:spPr bwMode="auto">
            <a:xfrm>
              <a:off x="4362" y="3176"/>
              <a:ext cx="288" cy="4"/>
            </a:xfrm>
            <a:prstGeom prst="rect">
              <a:avLst/>
            </a:prstGeom>
            <a:solidFill>
              <a:srgbClr val="4F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332" name="Rectangle 29"/>
            <p:cNvSpPr>
              <a:spLocks noChangeArrowheads="1"/>
            </p:cNvSpPr>
            <p:nvPr/>
          </p:nvSpPr>
          <p:spPr bwMode="auto">
            <a:xfrm>
              <a:off x="4362" y="3180"/>
              <a:ext cx="288" cy="3"/>
            </a:xfrm>
            <a:prstGeom prst="rect">
              <a:avLst/>
            </a:prstGeom>
            <a:solidFill>
              <a:srgbClr val="51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333" name="Rectangle 30"/>
            <p:cNvSpPr>
              <a:spLocks noChangeArrowheads="1"/>
            </p:cNvSpPr>
            <p:nvPr/>
          </p:nvSpPr>
          <p:spPr bwMode="auto">
            <a:xfrm>
              <a:off x="4362" y="3183"/>
              <a:ext cx="288" cy="4"/>
            </a:xfrm>
            <a:prstGeom prst="rect">
              <a:avLst/>
            </a:pr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334" name="Rectangle 31"/>
            <p:cNvSpPr>
              <a:spLocks noChangeArrowheads="1"/>
            </p:cNvSpPr>
            <p:nvPr/>
          </p:nvSpPr>
          <p:spPr bwMode="auto">
            <a:xfrm>
              <a:off x="4362" y="3187"/>
              <a:ext cx="288" cy="3"/>
            </a:xfrm>
            <a:prstGeom prst="rect">
              <a:avLst/>
            </a:prstGeom>
            <a:solidFill>
              <a:srgbClr val="555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335" name="Rectangle 32"/>
            <p:cNvSpPr>
              <a:spLocks noChangeArrowheads="1"/>
            </p:cNvSpPr>
            <p:nvPr/>
          </p:nvSpPr>
          <p:spPr bwMode="auto">
            <a:xfrm>
              <a:off x="4362" y="3190"/>
              <a:ext cx="288" cy="3"/>
            </a:xfrm>
            <a:prstGeom prst="rect">
              <a:avLst/>
            </a:pr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336" name="Rectangle 33"/>
            <p:cNvSpPr>
              <a:spLocks noChangeArrowheads="1"/>
            </p:cNvSpPr>
            <p:nvPr/>
          </p:nvSpPr>
          <p:spPr bwMode="auto">
            <a:xfrm>
              <a:off x="4362" y="3193"/>
              <a:ext cx="288" cy="3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337" name="Rectangle 34"/>
            <p:cNvSpPr>
              <a:spLocks noChangeArrowheads="1"/>
            </p:cNvSpPr>
            <p:nvPr/>
          </p:nvSpPr>
          <p:spPr bwMode="auto">
            <a:xfrm>
              <a:off x="4362" y="3196"/>
              <a:ext cx="288" cy="4"/>
            </a:xfrm>
            <a:prstGeom prst="rect">
              <a:avLst/>
            </a:prstGeom>
            <a:solidFill>
              <a:srgbClr val="5B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338" name="Rectangle 35"/>
            <p:cNvSpPr>
              <a:spLocks noChangeArrowheads="1"/>
            </p:cNvSpPr>
            <p:nvPr/>
          </p:nvSpPr>
          <p:spPr bwMode="auto">
            <a:xfrm>
              <a:off x="4362" y="3200"/>
              <a:ext cx="288" cy="2"/>
            </a:xfrm>
            <a:prstGeom prst="rect">
              <a:avLst/>
            </a:prstGeom>
            <a:solidFill>
              <a:srgbClr val="5D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339" name="Rectangle 36"/>
            <p:cNvSpPr>
              <a:spLocks noChangeArrowheads="1"/>
            </p:cNvSpPr>
            <p:nvPr/>
          </p:nvSpPr>
          <p:spPr bwMode="auto">
            <a:xfrm>
              <a:off x="4362" y="3202"/>
              <a:ext cx="288" cy="3"/>
            </a:xfrm>
            <a:prstGeom prst="rect">
              <a:avLst/>
            </a:pr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340" name="Rectangle 37"/>
            <p:cNvSpPr>
              <a:spLocks noChangeArrowheads="1"/>
            </p:cNvSpPr>
            <p:nvPr/>
          </p:nvSpPr>
          <p:spPr bwMode="auto">
            <a:xfrm>
              <a:off x="4362" y="3205"/>
              <a:ext cx="288" cy="5"/>
            </a:xfrm>
            <a:prstGeom prst="rect">
              <a:avLst/>
            </a:prstGeom>
            <a:solidFill>
              <a:srgbClr val="6161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341" name="Rectangle 38"/>
            <p:cNvSpPr>
              <a:spLocks noChangeArrowheads="1"/>
            </p:cNvSpPr>
            <p:nvPr/>
          </p:nvSpPr>
          <p:spPr bwMode="auto">
            <a:xfrm>
              <a:off x="4362" y="3210"/>
              <a:ext cx="288" cy="3"/>
            </a:xfrm>
            <a:prstGeom prst="rect">
              <a:avLst/>
            </a:prstGeom>
            <a:solidFill>
              <a:srgbClr val="636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342" name="Rectangle 39"/>
            <p:cNvSpPr>
              <a:spLocks noChangeArrowheads="1"/>
            </p:cNvSpPr>
            <p:nvPr/>
          </p:nvSpPr>
          <p:spPr bwMode="auto">
            <a:xfrm>
              <a:off x="4362" y="3213"/>
              <a:ext cx="288" cy="2"/>
            </a:xfrm>
            <a:prstGeom prst="rect">
              <a:avLst/>
            </a:prstGeom>
            <a:solidFill>
              <a:srgbClr val="656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343" name="Rectangle 40"/>
            <p:cNvSpPr>
              <a:spLocks noChangeArrowheads="1"/>
            </p:cNvSpPr>
            <p:nvPr/>
          </p:nvSpPr>
          <p:spPr bwMode="auto">
            <a:xfrm>
              <a:off x="4362" y="3215"/>
              <a:ext cx="288" cy="5"/>
            </a:xfrm>
            <a:prstGeom prst="rect">
              <a:avLst/>
            </a:pr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344" name="Rectangle 41"/>
            <p:cNvSpPr>
              <a:spLocks noChangeArrowheads="1"/>
            </p:cNvSpPr>
            <p:nvPr/>
          </p:nvSpPr>
          <p:spPr bwMode="auto">
            <a:xfrm>
              <a:off x="4362" y="3220"/>
              <a:ext cx="288" cy="4"/>
            </a:xfrm>
            <a:prstGeom prst="rect">
              <a:avLst/>
            </a:prstGeom>
            <a:solidFill>
              <a:srgbClr val="69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345" name="Rectangle 42"/>
            <p:cNvSpPr>
              <a:spLocks noChangeArrowheads="1"/>
            </p:cNvSpPr>
            <p:nvPr/>
          </p:nvSpPr>
          <p:spPr bwMode="auto">
            <a:xfrm>
              <a:off x="4362" y="3224"/>
              <a:ext cx="288" cy="4"/>
            </a:xfrm>
            <a:prstGeom prst="rect">
              <a:avLst/>
            </a:prstGeom>
            <a:solidFill>
              <a:srgbClr val="6B6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346" name="Rectangle 43"/>
            <p:cNvSpPr>
              <a:spLocks noChangeArrowheads="1"/>
            </p:cNvSpPr>
            <p:nvPr/>
          </p:nvSpPr>
          <p:spPr bwMode="auto">
            <a:xfrm>
              <a:off x="4362" y="3228"/>
              <a:ext cx="288" cy="3"/>
            </a:xfrm>
            <a:prstGeom prst="rect">
              <a:avLst/>
            </a:prstGeom>
            <a:solidFill>
              <a:srgbClr val="6D6D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347" name="Rectangle 44"/>
            <p:cNvSpPr>
              <a:spLocks noChangeArrowheads="1"/>
            </p:cNvSpPr>
            <p:nvPr/>
          </p:nvSpPr>
          <p:spPr bwMode="auto">
            <a:xfrm>
              <a:off x="4362" y="3231"/>
              <a:ext cx="288" cy="4"/>
            </a:xfrm>
            <a:prstGeom prst="rect">
              <a:avLst/>
            </a:prstGeom>
            <a:solidFill>
              <a:srgbClr val="6F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348" name="Rectangle 45"/>
            <p:cNvSpPr>
              <a:spLocks noChangeArrowheads="1"/>
            </p:cNvSpPr>
            <p:nvPr/>
          </p:nvSpPr>
          <p:spPr bwMode="auto">
            <a:xfrm>
              <a:off x="4362" y="3235"/>
              <a:ext cx="288" cy="4"/>
            </a:xfrm>
            <a:prstGeom prst="rect">
              <a:avLst/>
            </a:pr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349" name="Rectangle 46"/>
            <p:cNvSpPr>
              <a:spLocks noChangeArrowheads="1"/>
            </p:cNvSpPr>
            <p:nvPr/>
          </p:nvSpPr>
          <p:spPr bwMode="auto">
            <a:xfrm>
              <a:off x="4362" y="3239"/>
              <a:ext cx="288" cy="6"/>
            </a:xfrm>
            <a:prstGeom prst="rect">
              <a:avLst/>
            </a:prstGeom>
            <a:solidFill>
              <a:srgbClr val="73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350" name="Rectangle 47"/>
            <p:cNvSpPr>
              <a:spLocks noChangeArrowheads="1"/>
            </p:cNvSpPr>
            <p:nvPr/>
          </p:nvSpPr>
          <p:spPr bwMode="auto">
            <a:xfrm>
              <a:off x="4362" y="3245"/>
              <a:ext cx="288" cy="5"/>
            </a:xfrm>
            <a:prstGeom prst="rect">
              <a:avLst/>
            </a:pr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351" name="Rectangle 48"/>
            <p:cNvSpPr>
              <a:spLocks noChangeArrowheads="1"/>
            </p:cNvSpPr>
            <p:nvPr/>
          </p:nvSpPr>
          <p:spPr bwMode="auto">
            <a:xfrm>
              <a:off x="4362" y="3250"/>
              <a:ext cx="288" cy="6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352" name="Rectangle 49"/>
            <p:cNvSpPr>
              <a:spLocks noChangeArrowheads="1"/>
            </p:cNvSpPr>
            <p:nvPr/>
          </p:nvSpPr>
          <p:spPr bwMode="auto">
            <a:xfrm>
              <a:off x="4362" y="3256"/>
              <a:ext cx="288" cy="7"/>
            </a:xfrm>
            <a:prstGeom prst="rect">
              <a:avLst/>
            </a:prstGeom>
            <a:solidFill>
              <a:srgbClr val="797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353" name="Rectangle 50"/>
            <p:cNvSpPr>
              <a:spLocks noChangeArrowheads="1"/>
            </p:cNvSpPr>
            <p:nvPr/>
          </p:nvSpPr>
          <p:spPr bwMode="auto">
            <a:xfrm>
              <a:off x="4362" y="3263"/>
              <a:ext cx="288" cy="11"/>
            </a:xfrm>
            <a:prstGeom prst="rect">
              <a:avLst/>
            </a:prstGeom>
            <a:solidFill>
              <a:srgbClr val="7B7B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354" name="Rectangle 51"/>
            <p:cNvSpPr>
              <a:spLocks noChangeArrowheads="1"/>
            </p:cNvSpPr>
            <p:nvPr/>
          </p:nvSpPr>
          <p:spPr bwMode="auto">
            <a:xfrm>
              <a:off x="4362" y="3274"/>
              <a:ext cx="288" cy="12"/>
            </a:xfrm>
            <a:prstGeom prst="rect">
              <a:avLst/>
            </a:prstGeom>
            <a:solidFill>
              <a:srgbClr val="7D7D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355" name="Rectangle 52"/>
            <p:cNvSpPr>
              <a:spLocks noChangeArrowheads="1"/>
            </p:cNvSpPr>
            <p:nvPr/>
          </p:nvSpPr>
          <p:spPr bwMode="auto">
            <a:xfrm>
              <a:off x="4362" y="3286"/>
              <a:ext cx="288" cy="4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356" name="Rectangle 53"/>
            <p:cNvSpPr>
              <a:spLocks noChangeArrowheads="1"/>
            </p:cNvSpPr>
            <p:nvPr/>
          </p:nvSpPr>
          <p:spPr bwMode="auto">
            <a:xfrm>
              <a:off x="4362" y="3326"/>
              <a:ext cx="288" cy="12"/>
            </a:xfrm>
            <a:prstGeom prst="rect">
              <a:avLst/>
            </a:prstGeom>
            <a:solidFill>
              <a:srgbClr val="7D7D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357" name="Rectangle 54"/>
            <p:cNvSpPr>
              <a:spLocks noChangeArrowheads="1"/>
            </p:cNvSpPr>
            <p:nvPr/>
          </p:nvSpPr>
          <p:spPr bwMode="auto">
            <a:xfrm>
              <a:off x="4362" y="3338"/>
              <a:ext cx="288" cy="9"/>
            </a:xfrm>
            <a:prstGeom prst="rect">
              <a:avLst/>
            </a:prstGeom>
            <a:solidFill>
              <a:srgbClr val="7B7B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358" name="Rectangle 55"/>
            <p:cNvSpPr>
              <a:spLocks noChangeArrowheads="1"/>
            </p:cNvSpPr>
            <p:nvPr/>
          </p:nvSpPr>
          <p:spPr bwMode="auto">
            <a:xfrm>
              <a:off x="4362" y="3347"/>
              <a:ext cx="288" cy="6"/>
            </a:xfrm>
            <a:prstGeom prst="rect">
              <a:avLst/>
            </a:prstGeom>
            <a:solidFill>
              <a:srgbClr val="797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359" name="Rectangle 56"/>
            <p:cNvSpPr>
              <a:spLocks noChangeArrowheads="1"/>
            </p:cNvSpPr>
            <p:nvPr/>
          </p:nvSpPr>
          <p:spPr bwMode="auto">
            <a:xfrm>
              <a:off x="4362" y="3353"/>
              <a:ext cx="288" cy="6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360" name="Rectangle 57"/>
            <p:cNvSpPr>
              <a:spLocks noChangeArrowheads="1"/>
            </p:cNvSpPr>
            <p:nvPr/>
          </p:nvSpPr>
          <p:spPr bwMode="auto">
            <a:xfrm>
              <a:off x="4362" y="3359"/>
              <a:ext cx="288" cy="6"/>
            </a:xfrm>
            <a:prstGeom prst="rect">
              <a:avLst/>
            </a:pr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361" name="Rectangle 58"/>
            <p:cNvSpPr>
              <a:spLocks noChangeArrowheads="1"/>
            </p:cNvSpPr>
            <p:nvPr/>
          </p:nvSpPr>
          <p:spPr bwMode="auto">
            <a:xfrm>
              <a:off x="4362" y="3365"/>
              <a:ext cx="288" cy="4"/>
            </a:xfrm>
            <a:prstGeom prst="rect">
              <a:avLst/>
            </a:prstGeom>
            <a:solidFill>
              <a:srgbClr val="73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362" name="Rectangle 59"/>
            <p:cNvSpPr>
              <a:spLocks noChangeArrowheads="1"/>
            </p:cNvSpPr>
            <p:nvPr/>
          </p:nvSpPr>
          <p:spPr bwMode="auto">
            <a:xfrm>
              <a:off x="4362" y="3369"/>
              <a:ext cx="288" cy="4"/>
            </a:xfrm>
            <a:prstGeom prst="rect">
              <a:avLst/>
            </a:pr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363" name="Rectangle 60"/>
            <p:cNvSpPr>
              <a:spLocks noChangeArrowheads="1"/>
            </p:cNvSpPr>
            <p:nvPr/>
          </p:nvSpPr>
          <p:spPr bwMode="auto">
            <a:xfrm>
              <a:off x="4362" y="3373"/>
              <a:ext cx="288" cy="4"/>
            </a:xfrm>
            <a:prstGeom prst="rect">
              <a:avLst/>
            </a:prstGeom>
            <a:solidFill>
              <a:srgbClr val="6F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364" name="Rectangle 61"/>
            <p:cNvSpPr>
              <a:spLocks noChangeArrowheads="1"/>
            </p:cNvSpPr>
            <p:nvPr/>
          </p:nvSpPr>
          <p:spPr bwMode="auto">
            <a:xfrm>
              <a:off x="4362" y="3377"/>
              <a:ext cx="288" cy="4"/>
            </a:xfrm>
            <a:prstGeom prst="rect">
              <a:avLst/>
            </a:prstGeom>
            <a:solidFill>
              <a:srgbClr val="6D6D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365" name="Rectangle 62"/>
            <p:cNvSpPr>
              <a:spLocks noChangeArrowheads="1"/>
            </p:cNvSpPr>
            <p:nvPr/>
          </p:nvSpPr>
          <p:spPr bwMode="auto">
            <a:xfrm>
              <a:off x="4362" y="3381"/>
              <a:ext cx="288" cy="5"/>
            </a:xfrm>
            <a:prstGeom prst="rect">
              <a:avLst/>
            </a:prstGeom>
            <a:solidFill>
              <a:srgbClr val="6B6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366" name="Rectangle 63"/>
            <p:cNvSpPr>
              <a:spLocks noChangeArrowheads="1"/>
            </p:cNvSpPr>
            <p:nvPr/>
          </p:nvSpPr>
          <p:spPr bwMode="auto">
            <a:xfrm>
              <a:off x="4362" y="3386"/>
              <a:ext cx="288" cy="3"/>
            </a:xfrm>
            <a:prstGeom prst="rect">
              <a:avLst/>
            </a:prstGeom>
            <a:solidFill>
              <a:srgbClr val="69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367" name="Rectangle 64"/>
            <p:cNvSpPr>
              <a:spLocks noChangeArrowheads="1"/>
            </p:cNvSpPr>
            <p:nvPr/>
          </p:nvSpPr>
          <p:spPr bwMode="auto">
            <a:xfrm>
              <a:off x="4362" y="3389"/>
              <a:ext cx="288" cy="4"/>
            </a:xfrm>
            <a:prstGeom prst="rect">
              <a:avLst/>
            </a:pr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368" name="Rectangle 65"/>
            <p:cNvSpPr>
              <a:spLocks noChangeArrowheads="1"/>
            </p:cNvSpPr>
            <p:nvPr/>
          </p:nvSpPr>
          <p:spPr bwMode="auto">
            <a:xfrm>
              <a:off x="4362" y="3393"/>
              <a:ext cx="288" cy="3"/>
            </a:xfrm>
            <a:prstGeom prst="rect">
              <a:avLst/>
            </a:prstGeom>
            <a:solidFill>
              <a:srgbClr val="656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369" name="Rectangle 66"/>
            <p:cNvSpPr>
              <a:spLocks noChangeArrowheads="1"/>
            </p:cNvSpPr>
            <p:nvPr/>
          </p:nvSpPr>
          <p:spPr bwMode="auto">
            <a:xfrm>
              <a:off x="4362" y="3396"/>
              <a:ext cx="288" cy="2"/>
            </a:xfrm>
            <a:prstGeom prst="rect">
              <a:avLst/>
            </a:prstGeom>
            <a:solidFill>
              <a:srgbClr val="636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370" name="Rectangle 67"/>
            <p:cNvSpPr>
              <a:spLocks noChangeArrowheads="1"/>
            </p:cNvSpPr>
            <p:nvPr/>
          </p:nvSpPr>
          <p:spPr bwMode="auto">
            <a:xfrm>
              <a:off x="4362" y="3398"/>
              <a:ext cx="288" cy="4"/>
            </a:xfrm>
            <a:prstGeom prst="rect">
              <a:avLst/>
            </a:prstGeom>
            <a:solidFill>
              <a:srgbClr val="6161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371" name="Rectangle 68"/>
            <p:cNvSpPr>
              <a:spLocks noChangeArrowheads="1"/>
            </p:cNvSpPr>
            <p:nvPr/>
          </p:nvSpPr>
          <p:spPr bwMode="auto">
            <a:xfrm>
              <a:off x="4362" y="3402"/>
              <a:ext cx="288" cy="3"/>
            </a:xfrm>
            <a:prstGeom prst="rect">
              <a:avLst/>
            </a:pr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372" name="Rectangle 69"/>
            <p:cNvSpPr>
              <a:spLocks noChangeArrowheads="1"/>
            </p:cNvSpPr>
            <p:nvPr/>
          </p:nvSpPr>
          <p:spPr bwMode="auto">
            <a:xfrm>
              <a:off x="4362" y="3405"/>
              <a:ext cx="288" cy="3"/>
            </a:xfrm>
            <a:prstGeom prst="rect">
              <a:avLst/>
            </a:prstGeom>
            <a:solidFill>
              <a:srgbClr val="5D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373" name="Rectangle 70"/>
            <p:cNvSpPr>
              <a:spLocks noChangeArrowheads="1"/>
            </p:cNvSpPr>
            <p:nvPr/>
          </p:nvSpPr>
          <p:spPr bwMode="auto">
            <a:xfrm>
              <a:off x="4362" y="3408"/>
              <a:ext cx="288" cy="3"/>
            </a:xfrm>
            <a:prstGeom prst="rect">
              <a:avLst/>
            </a:prstGeom>
            <a:solidFill>
              <a:srgbClr val="5B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374" name="Rectangle 71"/>
            <p:cNvSpPr>
              <a:spLocks noChangeArrowheads="1"/>
            </p:cNvSpPr>
            <p:nvPr/>
          </p:nvSpPr>
          <p:spPr bwMode="auto">
            <a:xfrm>
              <a:off x="4362" y="3411"/>
              <a:ext cx="288" cy="4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375" name="Rectangle 72"/>
            <p:cNvSpPr>
              <a:spLocks noChangeArrowheads="1"/>
            </p:cNvSpPr>
            <p:nvPr/>
          </p:nvSpPr>
          <p:spPr bwMode="auto">
            <a:xfrm>
              <a:off x="4362" y="3415"/>
              <a:ext cx="288" cy="3"/>
            </a:xfrm>
            <a:prstGeom prst="rect">
              <a:avLst/>
            </a:pr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376" name="Rectangle 73"/>
            <p:cNvSpPr>
              <a:spLocks noChangeArrowheads="1"/>
            </p:cNvSpPr>
            <p:nvPr/>
          </p:nvSpPr>
          <p:spPr bwMode="auto">
            <a:xfrm>
              <a:off x="4362" y="3418"/>
              <a:ext cx="288" cy="4"/>
            </a:xfrm>
            <a:prstGeom prst="rect">
              <a:avLst/>
            </a:prstGeom>
            <a:solidFill>
              <a:srgbClr val="555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377" name="Rectangle 74"/>
            <p:cNvSpPr>
              <a:spLocks noChangeArrowheads="1"/>
            </p:cNvSpPr>
            <p:nvPr/>
          </p:nvSpPr>
          <p:spPr bwMode="auto">
            <a:xfrm>
              <a:off x="4362" y="3422"/>
              <a:ext cx="288" cy="3"/>
            </a:xfrm>
            <a:prstGeom prst="rect">
              <a:avLst/>
            </a:pr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378" name="Rectangle 75"/>
            <p:cNvSpPr>
              <a:spLocks noChangeArrowheads="1"/>
            </p:cNvSpPr>
            <p:nvPr/>
          </p:nvSpPr>
          <p:spPr bwMode="auto">
            <a:xfrm>
              <a:off x="4362" y="3425"/>
              <a:ext cx="288" cy="3"/>
            </a:xfrm>
            <a:prstGeom prst="rect">
              <a:avLst/>
            </a:prstGeom>
            <a:solidFill>
              <a:srgbClr val="51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379" name="Rectangle 76"/>
            <p:cNvSpPr>
              <a:spLocks noChangeArrowheads="1"/>
            </p:cNvSpPr>
            <p:nvPr/>
          </p:nvSpPr>
          <p:spPr bwMode="auto">
            <a:xfrm>
              <a:off x="4362" y="3428"/>
              <a:ext cx="288" cy="4"/>
            </a:xfrm>
            <a:prstGeom prst="rect">
              <a:avLst/>
            </a:prstGeom>
            <a:solidFill>
              <a:srgbClr val="4F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380" name="Rectangle 77"/>
            <p:cNvSpPr>
              <a:spLocks noChangeArrowheads="1"/>
            </p:cNvSpPr>
            <p:nvPr/>
          </p:nvSpPr>
          <p:spPr bwMode="auto">
            <a:xfrm>
              <a:off x="4362" y="3432"/>
              <a:ext cx="288" cy="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381" name="Rectangle 78"/>
            <p:cNvSpPr>
              <a:spLocks noChangeArrowheads="1"/>
            </p:cNvSpPr>
            <p:nvPr/>
          </p:nvSpPr>
          <p:spPr bwMode="auto">
            <a:xfrm>
              <a:off x="4362" y="3435"/>
              <a:ext cx="288" cy="4"/>
            </a:xfrm>
            <a:prstGeom prst="rect">
              <a:avLst/>
            </a:prstGeom>
            <a:solidFill>
              <a:srgbClr val="4B4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382" name="Rectangle 79"/>
            <p:cNvSpPr>
              <a:spLocks noChangeArrowheads="1"/>
            </p:cNvSpPr>
            <p:nvPr/>
          </p:nvSpPr>
          <p:spPr bwMode="auto">
            <a:xfrm>
              <a:off x="4362" y="3439"/>
              <a:ext cx="288" cy="5"/>
            </a:xfrm>
            <a:prstGeom prst="rect">
              <a:avLst/>
            </a:pr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383" name="Rectangle 80"/>
            <p:cNvSpPr>
              <a:spLocks noChangeArrowheads="1"/>
            </p:cNvSpPr>
            <p:nvPr/>
          </p:nvSpPr>
          <p:spPr bwMode="auto">
            <a:xfrm>
              <a:off x="4362" y="3444"/>
              <a:ext cx="288" cy="3"/>
            </a:xfrm>
            <a:prstGeom prst="rect">
              <a:avLst/>
            </a:pr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384" name="Rectangle 81"/>
            <p:cNvSpPr>
              <a:spLocks noChangeArrowheads="1"/>
            </p:cNvSpPr>
            <p:nvPr/>
          </p:nvSpPr>
          <p:spPr bwMode="auto">
            <a:xfrm>
              <a:off x="4362" y="3447"/>
              <a:ext cx="288" cy="6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385" name="Rectangle 82"/>
            <p:cNvSpPr>
              <a:spLocks noChangeArrowheads="1"/>
            </p:cNvSpPr>
            <p:nvPr/>
          </p:nvSpPr>
          <p:spPr bwMode="auto">
            <a:xfrm>
              <a:off x="4362" y="3453"/>
              <a:ext cx="288" cy="4"/>
            </a:xfrm>
            <a:prstGeom prst="rect">
              <a:avLst/>
            </a:pr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386" name="Rectangle 83"/>
            <p:cNvSpPr>
              <a:spLocks noChangeArrowheads="1"/>
            </p:cNvSpPr>
            <p:nvPr/>
          </p:nvSpPr>
          <p:spPr bwMode="auto">
            <a:xfrm>
              <a:off x="4362" y="3457"/>
              <a:ext cx="288" cy="6"/>
            </a:xfrm>
            <a:prstGeom prst="rect">
              <a:avLst/>
            </a:prstGeom>
            <a:solidFill>
              <a:srgbClr val="414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387" name="Rectangle 84"/>
            <p:cNvSpPr>
              <a:spLocks noChangeArrowheads="1"/>
            </p:cNvSpPr>
            <p:nvPr/>
          </p:nvSpPr>
          <p:spPr bwMode="auto">
            <a:xfrm>
              <a:off x="4362" y="3463"/>
              <a:ext cx="288" cy="8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388" name="Rectangle 85"/>
            <p:cNvSpPr>
              <a:spLocks noChangeArrowheads="1"/>
            </p:cNvSpPr>
            <p:nvPr/>
          </p:nvSpPr>
          <p:spPr bwMode="auto">
            <a:xfrm>
              <a:off x="4362" y="3471"/>
              <a:ext cx="288" cy="10"/>
            </a:xfrm>
            <a:prstGeom prst="rect">
              <a:avLst/>
            </a:pr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389" name="Rectangle 86"/>
            <p:cNvSpPr>
              <a:spLocks noChangeArrowheads="1"/>
            </p:cNvSpPr>
            <p:nvPr/>
          </p:nvSpPr>
          <p:spPr bwMode="auto">
            <a:xfrm>
              <a:off x="4362" y="3481"/>
              <a:ext cx="288" cy="3"/>
            </a:xfrm>
            <a:prstGeom prst="rect">
              <a:avLst/>
            </a:prstGeom>
            <a:solidFill>
              <a:srgbClr val="3B3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390" name="Oval 87"/>
            <p:cNvSpPr>
              <a:spLocks noChangeArrowheads="1"/>
            </p:cNvSpPr>
            <p:nvPr/>
          </p:nvSpPr>
          <p:spPr bwMode="auto">
            <a:xfrm>
              <a:off x="4362" y="3123"/>
              <a:ext cx="288" cy="90"/>
            </a:xfrm>
            <a:prstGeom prst="ellipse">
              <a:avLst/>
            </a:prstGeom>
            <a:solidFill>
              <a:srgbClr val="9999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30391" name="Freeform 88"/>
            <p:cNvSpPr>
              <a:spLocks/>
            </p:cNvSpPr>
            <p:nvPr/>
          </p:nvSpPr>
          <p:spPr bwMode="auto">
            <a:xfrm>
              <a:off x="4362" y="3123"/>
              <a:ext cx="288" cy="360"/>
            </a:xfrm>
            <a:custGeom>
              <a:avLst/>
              <a:gdLst>
                <a:gd name="T0" fmla="*/ 35 w 1200"/>
                <a:gd name="T1" fmla="*/ 0 h 1500"/>
                <a:gd name="T2" fmla="*/ 0 w 1200"/>
                <a:gd name="T3" fmla="*/ 11 h 1500"/>
                <a:gd name="T4" fmla="*/ 0 w 1200"/>
                <a:gd name="T5" fmla="*/ 76 h 1500"/>
                <a:gd name="T6" fmla="*/ 35 w 1200"/>
                <a:gd name="T7" fmla="*/ 86 h 1500"/>
                <a:gd name="T8" fmla="*/ 69 w 1200"/>
                <a:gd name="T9" fmla="*/ 76 h 1500"/>
                <a:gd name="T10" fmla="*/ 69 w 1200"/>
                <a:gd name="T11" fmla="*/ 11 h 1500"/>
                <a:gd name="T12" fmla="*/ 35 w 1200"/>
                <a:gd name="T13" fmla="*/ 0 h 15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0"/>
                <a:gd name="T22" fmla="*/ 0 h 1500"/>
                <a:gd name="T23" fmla="*/ 1200 w 1200"/>
                <a:gd name="T24" fmla="*/ 1500 h 15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0" h="1500">
                  <a:moveTo>
                    <a:pt x="600" y="0"/>
                  </a:moveTo>
                  <a:cubicBezTo>
                    <a:pt x="269" y="0"/>
                    <a:pt x="0" y="84"/>
                    <a:pt x="0" y="188"/>
                  </a:cubicBezTo>
                  <a:lnTo>
                    <a:pt x="0" y="1313"/>
                  </a:lnTo>
                  <a:cubicBezTo>
                    <a:pt x="0" y="1417"/>
                    <a:pt x="269" y="1500"/>
                    <a:pt x="600" y="1500"/>
                  </a:cubicBezTo>
                  <a:cubicBezTo>
                    <a:pt x="932" y="1500"/>
                    <a:pt x="1200" y="1417"/>
                    <a:pt x="1200" y="1313"/>
                  </a:cubicBezTo>
                  <a:lnTo>
                    <a:pt x="1200" y="188"/>
                  </a:lnTo>
                  <a:cubicBezTo>
                    <a:pt x="1200" y="84"/>
                    <a:pt x="932" y="0"/>
                    <a:pt x="600" y="0"/>
                  </a:cubicBezTo>
                  <a:close/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0392" name="Freeform 89"/>
            <p:cNvSpPr>
              <a:spLocks/>
            </p:cNvSpPr>
            <p:nvPr/>
          </p:nvSpPr>
          <p:spPr bwMode="auto">
            <a:xfrm>
              <a:off x="4362" y="3168"/>
              <a:ext cx="288" cy="45"/>
            </a:xfrm>
            <a:custGeom>
              <a:avLst/>
              <a:gdLst>
                <a:gd name="T0" fmla="*/ 0 w 288"/>
                <a:gd name="T1" fmla="*/ 0 h 45"/>
                <a:gd name="T2" fmla="*/ 144 w 288"/>
                <a:gd name="T3" fmla="*/ 45 h 45"/>
                <a:gd name="T4" fmla="*/ 288 w 288"/>
                <a:gd name="T5" fmla="*/ 0 h 45"/>
                <a:gd name="T6" fmla="*/ 0 60000 65536"/>
                <a:gd name="T7" fmla="*/ 0 60000 65536"/>
                <a:gd name="T8" fmla="*/ 0 60000 65536"/>
                <a:gd name="T9" fmla="*/ 0 w 288"/>
                <a:gd name="T10" fmla="*/ 0 h 45"/>
                <a:gd name="T11" fmla="*/ 288 w 288"/>
                <a:gd name="T12" fmla="*/ 45 h 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45">
                  <a:moveTo>
                    <a:pt x="0" y="0"/>
                  </a:moveTo>
                  <a:cubicBezTo>
                    <a:pt x="0" y="25"/>
                    <a:pt x="65" y="45"/>
                    <a:pt x="144" y="45"/>
                  </a:cubicBezTo>
                  <a:cubicBezTo>
                    <a:pt x="223" y="45"/>
                    <a:pt x="288" y="25"/>
                    <a:pt x="288" y="0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29714" name="Group 90"/>
          <p:cNvGrpSpPr>
            <a:grpSpLocks/>
          </p:cNvGrpSpPr>
          <p:nvPr/>
        </p:nvGrpSpPr>
        <p:grpSpPr bwMode="auto">
          <a:xfrm>
            <a:off x="4008438" y="5916613"/>
            <a:ext cx="458787" cy="573087"/>
            <a:chOff x="4074" y="3163"/>
            <a:chExt cx="289" cy="361"/>
          </a:xfrm>
        </p:grpSpPr>
        <p:sp>
          <p:nvSpPr>
            <p:cNvPr id="30249" name="Rectangle 91"/>
            <p:cNvSpPr>
              <a:spLocks noChangeArrowheads="1"/>
            </p:cNvSpPr>
            <p:nvPr/>
          </p:nvSpPr>
          <p:spPr bwMode="auto">
            <a:xfrm>
              <a:off x="4074" y="3163"/>
              <a:ext cx="289" cy="10"/>
            </a:xfrm>
            <a:prstGeom prst="rect">
              <a:avLst/>
            </a:prstGeom>
            <a:solidFill>
              <a:srgbClr val="3B3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250" name="Rectangle 92"/>
            <p:cNvSpPr>
              <a:spLocks noChangeArrowheads="1"/>
            </p:cNvSpPr>
            <p:nvPr/>
          </p:nvSpPr>
          <p:spPr bwMode="auto">
            <a:xfrm>
              <a:off x="4074" y="3173"/>
              <a:ext cx="289" cy="6"/>
            </a:xfrm>
            <a:prstGeom prst="rect">
              <a:avLst/>
            </a:pr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251" name="Rectangle 93"/>
            <p:cNvSpPr>
              <a:spLocks noChangeArrowheads="1"/>
            </p:cNvSpPr>
            <p:nvPr/>
          </p:nvSpPr>
          <p:spPr bwMode="auto">
            <a:xfrm>
              <a:off x="4074" y="3179"/>
              <a:ext cx="289" cy="7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252" name="Rectangle 94"/>
            <p:cNvSpPr>
              <a:spLocks noChangeArrowheads="1"/>
            </p:cNvSpPr>
            <p:nvPr/>
          </p:nvSpPr>
          <p:spPr bwMode="auto">
            <a:xfrm>
              <a:off x="4074" y="3186"/>
              <a:ext cx="289" cy="6"/>
            </a:xfrm>
            <a:prstGeom prst="rect">
              <a:avLst/>
            </a:prstGeom>
            <a:solidFill>
              <a:srgbClr val="414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253" name="Rectangle 95"/>
            <p:cNvSpPr>
              <a:spLocks noChangeArrowheads="1"/>
            </p:cNvSpPr>
            <p:nvPr/>
          </p:nvSpPr>
          <p:spPr bwMode="auto">
            <a:xfrm>
              <a:off x="4074" y="3192"/>
              <a:ext cx="289" cy="5"/>
            </a:xfrm>
            <a:prstGeom prst="rect">
              <a:avLst/>
            </a:pr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254" name="Rectangle 96"/>
            <p:cNvSpPr>
              <a:spLocks noChangeArrowheads="1"/>
            </p:cNvSpPr>
            <p:nvPr/>
          </p:nvSpPr>
          <p:spPr bwMode="auto">
            <a:xfrm>
              <a:off x="4074" y="3197"/>
              <a:ext cx="289" cy="4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255" name="Rectangle 97"/>
            <p:cNvSpPr>
              <a:spLocks noChangeArrowheads="1"/>
            </p:cNvSpPr>
            <p:nvPr/>
          </p:nvSpPr>
          <p:spPr bwMode="auto">
            <a:xfrm>
              <a:off x="4074" y="3201"/>
              <a:ext cx="289" cy="5"/>
            </a:xfrm>
            <a:prstGeom prst="rect">
              <a:avLst/>
            </a:pr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256" name="Rectangle 98"/>
            <p:cNvSpPr>
              <a:spLocks noChangeArrowheads="1"/>
            </p:cNvSpPr>
            <p:nvPr/>
          </p:nvSpPr>
          <p:spPr bwMode="auto">
            <a:xfrm>
              <a:off x="4074" y="3206"/>
              <a:ext cx="289" cy="4"/>
            </a:xfrm>
            <a:prstGeom prst="rect">
              <a:avLst/>
            </a:pr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257" name="Rectangle 99"/>
            <p:cNvSpPr>
              <a:spLocks noChangeArrowheads="1"/>
            </p:cNvSpPr>
            <p:nvPr/>
          </p:nvSpPr>
          <p:spPr bwMode="auto">
            <a:xfrm>
              <a:off x="4074" y="3210"/>
              <a:ext cx="289" cy="3"/>
            </a:xfrm>
            <a:prstGeom prst="rect">
              <a:avLst/>
            </a:prstGeom>
            <a:solidFill>
              <a:srgbClr val="4B4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258" name="Rectangle 100"/>
            <p:cNvSpPr>
              <a:spLocks noChangeArrowheads="1"/>
            </p:cNvSpPr>
            <p:nvPr/>
          </p:nvSpPr>
          <p:spPr bwMode="auto">
            <a:xfrm>
              <a:off x="4074" y="3213"/>
              <a:ext cx="289" cy="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259" name="Rectangle 101"/>
            <p:cNvSpPr>
              <a:spLocks noChangeArrowheads="1"/>
            </p:cNvSpPr>
            <p:nvPr/>
          </p:nvSpPr>
          <p:spPr bwMode="auto">
            <a:xfrm>
              <a:off x="4074" y="3216"/>
              <a:ext cx="289" cy="4"/>
            </a:xfrm>
            <a:prstGeom prst="rect">
              <a:avLst/>
            </a:prstGeom>
            <a:solidFill>
              <a:srgbClr val="4F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260" name="Rectangle 102"/>
            <p:cNvSpPr>
              <a:spLocks noChangeArrowheads="1"/>
            </p:cNvSpPr>
            <p:nvPr/>
          </p:nvSpPr>
          <p:spPr bwMode="auto">
            <a:xfrm>
              <a:off x="4074" y="3220"/>
              <a:ext cx="289" cy="3"/>
            </a:xfrm>
            <a:prstGeom prst="rect">
              <a:avLst/>
            </a:prstGeom>
            <a:solidFill>
              <a:srgbClr val="51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261" name="Rectangle 103"/>
            <p:cNvSpPr>
              <a:spLocks noChangeArrowheads="1"/>
            </p:cNvSpPr>
            <p:nvPr/>
          </p:nvSpPr>
          <p:spPr bwMode="auto">
            <a:xfrm>
              <a:off x="4074" y="3223"/>
              <a:ext cx="289" cy="4"/>
            </a:xfrm>
            <a:prstGeom prst="rect">
              <a:avLst/>
            </a:pr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262" name="Rectangle 104"/>
            <p:cNvSpPr>
              <a:spLocks noChangeArrowheads="1"/>
            </p:cNvSpPr>
            <p:nvPr/>
          </p:nvSpPr>
          <p:spPr bwMode="auto">
            <a:xfrm>
              <a:off x="4074" y="3227"/>
              <a:ext cx="289" cy="3"/>
            </a:xfrm>
            <a:prstGeom prst="rect">
              <a:avLst/>
            </a:prstGeom>
            <a:solidFill>
              <a:srgbClr val="555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263" name="Rectangle 105"/>
            <p:cNvSpPr>
              <a:spLocks noChangeArrowheads="1"/>
            </p:cNvSpPr>
            <p:nvPr/>
          </p:nvSpPr>
          <p:spPr bwMode="auto">
            <a:xfrm>
              <a:off x="4074" y="3230"/>
              <a:ext cx="289" cy="3"/>
            </a:xfrm>
            <a:prstGeom prst="rect">
              <a:avLst/>
            </a:pr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264" name="Rectangle 106"/>
            <p:cNvSpPr>
              <a:spLocks noChangeArrowheads="1"/>
            </p:cNvSpPr>
            <p:nvPr/>
          </p:nvSpPr>
          <p:spPr bwMode="auto">
            <a:xfrm>
              <a:off x="4074" y="3233"/>
              <a:ext cx="289" cy="3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265" name="Rectangle 107"/>
            <p:cNvSpPr>
              <a:spLocks noChangeArrowheads="1"/>
            </p:cNvSpPr>
            <p:nvPr/>
          </p:nvSpPr>
          <p:spPr bwMode="auto">
            <a:xfrm>
              <a:off x="4074" y="3236"/>
              <a:ext cx="289" cy="4"/>
            </a:xfrm>
            <a:prstGeom prst="rect">
              <a:avLst/>
            </a:prstGeom>
            <a:solidFill>
              <a:srgbClr val="5B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266" name="Rectangle 108"/>
            <p:cNvSpPr>
              <a:spLocks noChangeArrowheads="1"/>
            </p:cNvSpPr>
            <p:nvPr/>
          </p:nvSpPr>
          <p:spPr bwMode="auto">
            <a:xfrm>
              <a:off x="4074" y="3240"/>
              <a:ext cx="289" cy="3"/>
            </a:xfrm>
            <a:prstGeom prst="rect">
              <a:avLst/>
            </a:prstGeom>
            <a:solidFill>
              <a:srgbClr val="5D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267" name="Rectangle 109"/>
            <p:cNvSpPr>
              <a:spLocks noChangeArrowheads="1"/>
            </p:cNvSpPr>
            <p:nvPr/>
          </p:nvSpPr>
          <p:spPr bwMode="auto">
            <a:xfrm>
              <a:off x="4074" y="3243"/>
              <a:ext cx="289" cy="3"/>
            </a:xfrm>
            <a:prstGeom prst="rect">
              <a:avLst/>
            </a:pr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268" name="Rectangle 110"/>
            <p:cNvSpPr>
              <a:spLocks noChangeArrowheads="1"/>
            </p:cNvSpPr>
            <p:nvPr/>
          </p:nvSpPr>
          <p:spPr bwMode="auto">
            <a:xfrm>
              <a:off x="4074" y="3246"/>
              <a:ext cx="289" cy="4"/>
            </a:xfrm>
            <a:prstGeom prst="rect">
              <a:avLst/>
            </a:prstGeom>
            <a:solidFill>
              <a:srgbClr val="6161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269" name="Rectangle 111"/>
            <p:cNvSpPr>
              <a:spLocks noChangeArrowheads="1"/>
            </p:cNvSpPr>
            <p:nvPr/>
          </p:nvSpPr>
          <p:spPr bwMode="auto">
            <a:xfrm>
              <a:off x="4074" y="3250"/>
              <a:ext cx="289" cy="2"/>
            </a:xfrm>
            <a:prstGeom prst="rect">
              <a:avLst/>
            </a:prstGeom>
            <a:solidFill>
              <a:srgbClr val="636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270" name="Rectangle 112"/>
            <p:cNvSpPr>
              <a:spLocks noChangeArrowheads="1"/>
            </p:cNvSpPr>
            <p:nvPr/>
          </p:nvSpPr>
          <p:spPr bwMode="auto">
            <a:xfrm>
              <a:off x="4074" y="3252"/>
              <a:ext cx="289" cy="3"/>
            </a:xfrm>
            <a:prstGeom prst="rect">
              <a:avLst/>
            </a:prstGeom>
            <a:solidFill>
              <a:srgbClr val="656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271" name="Rectangle 113"/>
            <p:cNvSpPr>
              <a:spLocks noChangeArrowheads="1"/>
            </p:cNvSpPr>
            <p:nvPr/>
          </p:nvSpPr>
          <p:spPr bwMode="auto">
            <a:xfrm>
              <a:off x="4074" y="3255"/>
              <a:ext cx="289" cy="5"/>
            </a:xfrm>
            <a:prstGeom prst="rect">
              <a:avLst/>
            </a:pr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272" name="Rectangle 114"/>
            <p:cNvSpPr>
              <a:spLocks noChangeArrowheads="1"/>
            </p:cNvSpPr>
            <p:nvPr/>
          </p:nvSpPr>
          <p:spPr bwMode="auto">
            <a:xfrm>
              <a:off x="4074" y="3260"/>
              <a:ext cx="289" cy="4"/>
            </a:xfrm>
            <a:prstGeom prst="rect">
              <a:avLst/>
            </a:prstGeom>
            <a:solidFill>
              <a:srgbClr val="69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273" name="Rectangle 115"/>
            <p:cNvSpPr>
              <a:spLocks noChangeArrowheads="1"/>
            </p:cNvSpPr>
            <p:nvPr/>
          </p:nvSpPr>
          <p:spPr bwMode="auto">
            <a:xfrm>
              <a:off x="4074" y="3264"/>
              <a:ext cx="289" cy="4"/>
            </a:xfrm>
            <a:prstGeom prst="rect">
              <a:avLst/>
            </a:prstGeom>
            <a:solidFill>
              <a:srgbClr val="6B6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274" name="Rectangle 116"/>
            <p:cNvSpPr>
              <a:spLocks noChangeArrowheads="1"/>
            </p:cNvSpPr>
            <p:nvPr/>
          </p:nvSpPr>
          <p:spPr bwMode="auto">
            <a:xfrm>
              <a:off x="4074" y="3268"/>
              <a:ext cx="289" cy="3"/>
            </a:xfrm>
            <a:prstGeom prst="rect">
              <a:avLst/>
            </a:prstGeom>
            <a:solidFill>
              <a:srgbClr val="6D6D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275" name="Rectangle 117"/>
            <p:cNvSpPr>
              <a:spLocks noChangeArrowheads="1"/>
            </p:cNvSpPr>
            <p:nvPr/>
          </p:nvSpPr>
          <p:spPr bwMode="auto">
            <a:xfrm>
              <a:off x="4074" y="3271"/>
              <a:ext cx="289" cy="4"/>
            </a:xfrm>
            <a:prstGeom prst="rect">
              <a:avLst/>
            </a:prstGeom>
            <a:solidFill>
              <a:srgbClr val="6F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276" name="Rectangle 118"/>
            <p:cNvSpPr>
              <a:spLocks noChangeArrowheads="1"/>
            </p:cNvSpPr>
            <p:nvPr/>
          </p:nvSpPr>
          <p:spPr bwMode="auto">
            <a:xfrm>
              <a:off x="4074" y="3275"/>
              <a:ext cx="289" cy="4"/>
            </a:xfrm>
            <a:prstGeom prst="rect">
              <a:avLst/>
            </a:pr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277" name="Rectangle 119"/>
            <p:cNvSpPr>
              <a:spLocks noChangeArrowheads="1"/>
            </p:cNvSpPr>
            <p:nvPr/>
          </p:nvSpPr>
          <p:spPr bwMode="auto">
            <a:xfrm>
              <a:off x="4074" y="3279"/>
              <a:ext cx="289" cy="6"/>
            </a:xfrm>
            <a:prstGeom prst="rect">
              <a:avLst/>
            </a:prstGeom>
            <a:solidFill>
              <a:srgbClr val="73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278" name="Rectangle 120"/>
            <p:cNvSpPr>
              <a:spLocks noChangeArrowheads="1"/>
            </p:cNvSpPr>
            <p:nvPr/>
          </p:nvSpPr>
          <p:spPr bwMode="auto">
            <a:xfrm>
              <a:off x="4074" y="3285"/>
              <a:ext cx="289" cy="6"/>
            </a:xfrm>
            <a:prstGeom prst="rect">
              <a:avLst/>
            </a:pr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279" name="Rectangle 121"/>
            <p:cNvSpPr>
              <a:spLocks noChangeArrowheads="1"/>
            </p:cNvSpPr>
            <p:nvPr/>
          </p:nvSpPr>
          <p:spPr bwMode="auto">
            <a:xfrm>
              <a:off x="4074" y="3291"/>
              <a:ext cx="289" cy="6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280" name="Rectangle 122"/>
            <p:cNvSpPr>
              <a:spLocks noChangeArrowheads="1"/>
            </p:cNvSpPr>
            <p:nvPr/>
          </p:nvSpPr>
          <p:spPr bwMode="auto">
            <a:xfrm>
              <a:off x="4074" y="3297"/>
              <a:ext cx="289" cy="6"/>
            </a:xfrm>
            <a:prstGeom prst="rect">
              <a:avLst/>
            </a:prstGeom>
            <a:solidFill>
              <a:srgbClr val="797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281" name="Rectangle 123"/>
            <p:cNvSpPr>
              <a:spLocks noChangeArrowheads="1"/>
            </p:cNvSpPr>
            <p:nvPr/>
          </p:nvSpPr>
          <p:spPr bwMode="auto">
            <a:xfrm>
              <a:off x="4074" y="3303"/>
              <a:ext cx="289" cy="10"/>
            </a:xfrm>
            <a:prstGeom prst="rect">
              <a:avLst/>
            </a:prstGeom>
            <a:solidFill>
              <a:srgbClr val="7B7B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282" name="Rectangle 124"/>
            <p:cNvSpPr>
              <a:spLocks noChangeArrowheads="1"/>
            </p:cNvSpPr>
            <p:nvPr/>
          </p:nvSpPr>
          <p:spPr bwMode="auto">
            <a:xfrm>
              <a:off x="4074" y="3313"/>
              <a:ext cx="289" cy="12"/>
            </a:xfrm>
            <a:prstGeom prst="rect">
              <a:avLst/>
            </a:prstGeom>
            <a:solidFill>
              <a:srgbClr val="7D7D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283" name="Rectangle 125"/>
            <p:cNvSpPr>
              <a:spLocks noChangeArrowheads="1"/>
            </p:cNvSpPr>
            <p:nvPr/>
          </p:nvSpPr>
          <p:spPr bwMode="auto">
            <a:xfrm>
              <a:off x="4074" y="3325"/>
              <a:ext cx="289" cy="42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284" name="Rectangle 126"/>
            <p:cNvSpPr>
              <a:spLocks noChangeArrowheads="1"/>
            </p:cNvSpPr>
            <p:nvPr/>
          </p:nvSpPr>
          <p:spPr bwMode="auto">
            <a:xfrm>
              <a:off x="4074" y="3367"/>
              <a:ext cx="289" cy="11"/>
            </a:xfrm>
            <a:prstGeom prst="rect">
              <a:avLst/>
            </a:prstGeom>
            <a:solidFill>
              <a:srgbClr val="7D7D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285" name="Rectangle 127"/>
            <p:cNvSpPr>
              <a:spLocks noChangeArrowheads="1"/>
            </p:cNvSpPr>
            <p:nvPr/>
          </p:nvSpPr>
          <p:spPr bwMode="auto">
            <a:xfrm>
              <a:off x="4074" y="3378"/>
              <a:ext cx="289" cy="8"/>
            </a:xfrm>
            <a:prstGeom prst="rect">
              <a:avLst/>
            </a:prstGeom>
            <a:solidFill>
              <a:srgbClr val="7B7B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286" name="Rectangle 128"/>
            <p:cNvSpPr>
              <a:spLocks noChangeArrowheads="1"/>
            </p:cNvSpPr>
            <p:nvPr/>
          </p:nvSpPr>
          <p:spPr bwMode="auto">
            <a:xfrm>
              <a:off x="4074" y="3386"/>
              <a:ext cx="289" cy="8"/>
            </a:xfrm>
            <a:prstGeom prst="rect">
              <a:avLst/>
            </a:prstGeom>
            <a:solidFill>
              <a:srgbClr val="797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287" name="Rectangle 129"/>
            <p:cNvSpPr>
              <a:spLocks noChangeArrowheads="1"/>
            </p:cNvSpPr>
            <p:nvPr/>
          </p:nvSpPr>
          <p:spPr bwMode="auto">
            <a:xfrm>
              <a:off x="4074" y="3394"/>
              <a:ext cx="289" cy="5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288" name="Rectangle 130"/>
            <p:cNvSpPr>
              <a:spLocks noChangeArrowheads="1"/>
            </p:cNvSpPr>
            <p:nvPr/>
          </p:nvSpPr>
          <p:spPr bwMode="auto">
            <a:xfrm>
              <a:off x="4074" y="3399"/>
              <a:ext cx="289" cy="5"/>
            </a:xfrm>
            <a:prstGeom prst="rect">
              <a:avLst/>
            </a:pr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289" name="Rectangle 131"/>
            <p:cNvSpPr>
              <a:spLocks noChangeArrowheads="1"/>
            </p:cNvSpPr>
            <p:nvPr/>
          </p:nvSpPr>
          <p:spPr bwMode="auto">
            <a:xfrm>
              <a:off x="4074" y="3404"/>
              <a:ext cx="289" cy="5"/>
            </a:xfrm>
            <a:prstGeom prst="rect">
              <a:avLst/>
            </a:prstGeom>
            <a:solidFill>
              <a:srgbClr val="73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290" name="Rectangle 132"/>
            <p:cNvSpPr>
              <a:spLocks noChangeArrowheads="1"/>
            </p:cNvSpPr>
            <p:nvPr/>
          </p:nvSpPr>
          <p:spPr bwMode="auto">
            <a:xfrm>
              <a:off x="4074" y="3409"/>
              <a:ext cx="289" cy="4"/>
            </a:xfrm>
            <a:prstGeom prst="rect">
              <a:avLst/>
            </a:pr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291" name="Rectangle 133"/>
            <p:cNvSpPr>
              <a:spLocks noChangeArrowheads="1"/>
            </p:cNvSpPr>
            <p:nvPr/>
          </p:nvSpPr>
          <p:spPr bwMode="auto">
            <a:xfrm>
              <a:off x="4074" y="3413"/>
              <a:ext cx="289" cy="5"/>
            </a:xfrm>
            <a:prstGeom prst="rect">
              <a:avLst/>
            </a:prstGeom>
            <a:solidFill>
              <a:srgbClr val="6F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292" name="Rectangle 134"/>
            <p:cNvSpPr>
              <a:spLocks noChangeArrowheads="1"/>
            </p:cNvSpPr>
            <p:nvPr/>
          </p:nvSpPr>
          <p:spPr bwMode="auto">
            <a:xfrm>
              <a:off x="4074" y="3418"/>
              <a:ext cx="289" cy="3"/>
            </a:xfrm>
            <a:prstGeom prst="rect">
              <a:avLst/>
            </a:prstGeom>
            <a:solidFill>
              <a:srgbClr val="6D6D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293" name="Rectangle 135"/>
            <p:cNvSpPr>
              <a:spLocks noChangeArrowheads="1"/>
            </p:cNvSpPr>
            <p:nvPr/>
          </p:nvSpPr>
          <p:spPr bwMode="auto">
            <a:xfrm>
              <a:off x="4074" y="3421"/>
              <a:ext cx="289" cy="4"/>
            </a:xfrm>
            <a:prstGeom prst="rect">
              <a:avLst/>
            </a:prstGeom>
            <a:solidFill>
              <a:srgbClr val="6B6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294" name="Rectangle 136"/>
            <p:cNvSpPr>
              <a:spLocks noChangeArrowheads="1"/>
            </p:cNvSpPr>
            <p:nvPr/>
          </p:nvSpPr>
          <p:spPr bwMode="auto">
            <a:xfrm>
              <a:off x="4074" y="3425"/>
              <a:ext cx="289" cy="3"/>
            </a:xfrm>
            <a:prstGeom prst="rect">
              <a:avLst/>
            </a:prstGeom>
            <a:solidFill>
              <a:srgbClr val="69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295" name="Rectangle 137"/>
            <p:cNvSpPr>
              <a:spLocks noChangeArrowheads="1"/>
            </p:cNvSpPr>
            <p:nvPr/>
          </p:nvSpPr>
          <p:spPr bwMode="auto">
            <a:xfrm>
              <a:off x="4074" y="3428"/>
              <a:ext cx="289" cy="5"/>
            </a:xfrm>
            <a:prstGeom prst="rect">
              <a:avLst/>
            </a:pr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296" name="Rectangle 138"/>
            <p:cNvSpPr>
              <a:spLocks noChangeArrowheads="1"/>
            </p:cNvSpPr>
            <p:nvPr/>
          </p:nvSpPr>
          <p:spPr bwMode="auto">
            <a:xfrm>
              <a:off x="4074" y="3433"/>
              <a:ext cx="289" cy="3"/>
            </a:xfrm>
            <a:prstGeom prst="rect">
              <a:avLst/>
            </a:prstGeom>
            <a:solidFill>
              <a:srgbClr val="656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297" name="Rectangle 139"/>
            <p:cNvSpPr>
              <a:spLocks noChangeArrowheads="1"/>
            </p:cNvSpPr>
            <p:nvPr/>
          </p:nvSpPr>
          <p:spPr bwMode="auto">
            <a:xfrm>
              <a:off x="4074" y="3436"/>
              <a:ext cx="289" cy="3"/>
            </a:xfrm>
            <a:prstGeom prst="rect">
              <a:avLst/>
            </a:prstGeom>
            <a:solidFill>
              <a:srgbClr val="636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298" name="Rectangle 140"/>
            <p:cNvSpPr>
              <a:spLocks noChangeArrowheads="1"/>
            </p:cNvSpPr>
            <p:nvPr/>
          </p:nvSpPr>
          <p:spPr bwMode="auto">
            <a:xfrm>
              <a:off x="4074" y="3439"/>
              <a:ext cx="289" cy="4"/>
            </a:xfrm>
            <a:prstGeom prst="rect">
              <a:avLst/>
            </a:prstGeom>
            <a:solidFill>
              <a:srgbClr val="6161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299" name="Rectangle 141"/>
            <p:cNvSpPr>
              <a:spLocks noChangeArrowheads="1"/>
            </p:cNvSpPr>
            <p:nvPr/>
          </p:nvSpPr>
          <p:spPr bwMode="auto">
            <a:xfrm>
              <a:off x="4074" y="3443"/>
              <a:ext cx="289" cy="2"/>
            </a:xfrm>
            <a:prstGeom prst="rect">
              <a:avLst/>
            </a:pr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300" name="Rectangle 142"/>
            <p:cNvSpPr>
              <a:spLocks noChangeArrowheads="1"/>
            </p:cNvSpPr>
            <p:nvPr/>
          </p:nvSpPr>
          <p:spPr bwMode="auto">
            <a:xfrm>
              <a:off x="4074" y="3445"/>
              <a:ext cx="289" cy="3"/>
            </a:xfrm>
            <a:prstGeom prst="rect">
              <a:avLst/>
            </a:prstGeom>
            <a:solidFill>
              <a:srgbClr val="5D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301" name="Rectangle 143"/>
            <p:cNvSpPr>
              <a:spLocks noChangeArrowheads="1"/>
            </p:cNvSpPr>
            <p:nvPr/>
          </p:nvSpPr>
          <p:spPr bwMode="auto">
            <a:xfrm>
              <a:off x="4074" y="3448"/>
              <a:ext cx="289" cy="3"/>
            </a:xfrm>
            <a:prstGeom prst="rect">
              <a:avLst/>
            </a:prstGeom>
            <a:solidFill>
              <a:srgbClr val="5B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302" name="Rectangle 144"/>
            <p:cNvSpPr>
              <a:spLocks noChangeArrowheads="1"/>
            </p:cNvSpPr>
            <p:nvPr/>
          </p:nvSpPr>
          <p:spPr bwMode="auto">
            <a:xfrm>
              <a:off x="4074" y="3451"/>
              <a:ext cx="289" cy="4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303" name="Rectangle 145"/>
            <p:cNvSpPr>
              <a:spLocks noChangeArrowheads="1"/>
            </p:cNvSpPr>
            <p:nvPr/>
          </p:nvSpPr>
          <p:spPr bwMode="auto">
            <a:xfrm>
              <a:off x="4074" y="3455"/>
              <a:ext cx="289" cy="3"/>
            </a:xfrm>
            <a:prstGeom prst="rect">
              <a:avLst/>
            </a:pr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304" name="Rectangle 146"/>
            <p:cNvSpPr>
              <a:spLocks noChangeArrowheads="1"/>
            </p:cNvSpPr>
            <p:nvPr/>
          </p:nvSpPr>
          <p:spPr bwMode="auto">
            <a:xfrm>
              <a:off x="4074" y="3458"/>
              <a:ext cx="289" cy="4"/>
            </a:xfrm>
            <a:prstGeom prst="rect">
              <a:avLst/>
            </a:prstGeom>
            <a:solidFill>
              <a:srgbClr val="555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305" name="Rectangle 147"/>
            <p:cNvSpPr>
              <a:spLocks noChangeArrowheads="1"/>
            </p:cNvSpPr>
            <p:nvPr/>
          </p:nvSpPr>
          <p:spPr bwMode="auto">
            <a:xfrm>
              <a:off x="4074" y="3462"/>
              <a:ext cx="289" cy="3"/>
            </a:xfrm>
            <a:prstGeom prst="rect">
              <a:avLst/>
            </a:pr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306" name="Rectangle 148"/>
            <p:cNvSpPr>
              <a:spLocks noChangeArrowheads="1"/>
            </p:cNvSpPr>
            <p:nvPr/>
          </p:nvSpPr>
          <p:spPr bwMode="auto">
            <a:xfrm>
              <a:off x="4074" y="3465"/>
              <a:ext cx="289" cy="3"/>
            </a:xfrm>
            <a:prstGeom prst="rect">
              <a:avLst/>
            </a:prstGeom>
            <a:solidFill>
              <a:srgbClr val="51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307" name="Rectangle 149"/>
            <p:cNvSpPr>
              <a:spLocks noChangeArrowheads="1"/>
            </p:cNvSpPr>
            <p:nvPr/>
          </p:nvSpPr>
          <p:spPr bwMode="auto">
            <a:xfrm>
              <a:off x="4074" y="3468"/>
              <a:ext cx="289" cy="4"/>
            </a:xfrm>
            <a:prstGeom prst="rect">
              <a:avLst/>
            </a:prstGeom>
            <a:solidFill>
              <a:srgbClr val="4F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308" name="Rectangle 150"/>
            <p:cNvSpPr>
              <a:spLocks noChangeArrowheads="1"/>
            </p:cNvSpPr>
            <p:nvPr/>
          </p:nvSpPr>
          <p:spPr bwMode="auto">
            <a:xfrm>
              <a:off x="4074" y="3472"/>
              <a:ext cx="289" cy="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309" name="Rectangle 151"/>
            <p:cNvSpPr>
              <a:spLocks noChangeArrowheads="1"/>
            </p:cNvSpPr>
            <p:nvPr/>
          </p:nvSpPr>
          <p:spPr bwMode="auto">
            <a:xfrm>
              <a:off x="4074" y="3475"/>
              <a:ext cx="289" cy="4"/>
            </a:xfrm>
            <a:prstGeom prst="rect">
              <a:avLst/>
            </a:prstGeom>
            <a:solidFill>
              <a:srgbClr val="4B4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310" name="Rectangle 152"/>
            <p:cNvSpPr>
              <a:spLocks noChangeArrowheads="1"/>
            </p:cNvSpPr>
            <p:nvPr/>
          </p:nvSpPr>
          <p:spPr bwMode="auto">
            <a:xfrm>
              <a:off x="4074" y="3479"/>
              <a:ext cx="289" cy="4"/>
            </a:xfrm>
            <a:prstGeom prst="rect">
              <a:avLst/>
            </a:pr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311" name="Rectangle 153"/>
            <p:cNvSpPr>
              <a:spLocks noChangeArrowheads="1"/>
            </p:cNvSpPr>
            <p:nvPr/>
          </p:nvSpPr>
          <p:spPr bwMode="auto">
            <a:xfrm>
              <a:off x="4074" y="3483"/>
              <a:ext cx="289" cy="5"/>
            </a:xfrm>
            <a:prstGeom prst="rect">
              <a:avLst/>
            </a:pr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312" name="Rectangle 154"/>
            <p:cNvSpPr>
              <a:spLocks noChangeArrowheads="1"/>
            </p:cNvSpPr>
            <p:nvPr/>
          </p:nvSpPr>
          <p:spPr bwMode="auto">
            <a:xfrm>
              <a:off x="4074" y="3488"/>
              <a:ext cx="289" cy="6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313" name="Rectangle 155"/>
            <p:cNvSpPr>
              <a:spLocks noChangeArrowheads="1"/>
            </p:cNvSpPr>
            <p:nvPr/>
          </p:nvSpPr>
          <p:spPr bwMode="auto">
            <a:xfrm>
              <a:off x="4074" y="3494"/>
              <a:ext cx="289" cy="3"/>
            </a:xfrm>
            <a:prstGeom prst="rect">
              <a:avLst/>
            </a:pr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314" name="Rectangle 156"/>
            <p:cNvSpPr>
              <a:spLocks noChangeArrowheads="1"/>
            </p:cNvSpPr>
            <p:nvPr/>
          </p:nvSpPr>
          <p:spPr bwMode="auto">
            <a:xfrm>
              <a:off x="4074" y="3497"/>
              <a:ext cx="289" cy="6"/>
            </a:xfrm>
            <a:prstGeom prst="rect">
              <a:avLst/>
            </a:prstGeom>
            <a:solidFill>
              <a:srgbClr val="414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315" name="Rectangle 157"/>
            <p:cNvSpPr>
              <a:spLocks noChangeArrowheads="1"/>
            </p:cNvSpPr>
            <p:nvPr/>
          </p:nvSpPr>
          <p:spPr bwMode="auto">
            <a:xfrm>
              <a:off x="4074" y="3503"/>
              <a:ext cx="289" cy="9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316" name="Rectangle 158"/>
            <p:cNvSpPr>
              <a:spLocks noChangeArrowheads="1"/>
            </p:cNvSpPr>
            <p:nvPr/>
          </p:nvSpPr>
          <p:spPr bwMode="auto">
            <a:xfrm>
              <a:off x="4074" y="3512"/>
              <a:ext cx="289" cy="9"/>
            </a:xfrm>
            <a:prstGeom prst="rect">
              <a:avLst/>
            </a:pr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317" name="Rectangle 159"/>
            <p:cNvSpPr>
              <a:spLocks noChangeArrowheads="1"/>
            </p:cNvSpPr>
            <p:nvPr/>
          </p:nvSpPr>
          <p:spPr bwMode="auto">
            <a:xfrm>
              <a:off x="4074" y="3521"/>
              <a:ext cx="289" cy="3"/>
            </a:xfrm>
            <a:prstGeom prst="rect">
              <a:avLst/>
            </a:prstGeom>
            <a:solidFill>
              <a:srgbClr val="3B3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318" name="Oval 160"/>
            <p:cNvSpPr>
              <a:spLocks noChangeArrowheads="1"/>
            </p:cNvSpPr>
            <p:nvPr/>
          </p:nvSpPr>
          <p:spPr bwMode="auto">
            <a:xfrm>
              <a:off x="4075" y="3163"/>
              <a:ext cx="287" cy="90"/>
            </a:xfrm>
            <a:prstGeom prst="ellipse">
              <a:avLst/>
            </a:prstGeom>
            <a:solidFill>
              <a:srgbClr val="9999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30319" name="Freeform 161"/>
            <p:cNvSpPr>
              <a:spLocks/>
            </p:cNvSpPr>
            <p:nvPr/>
          </p:nvSpPr>
          <p:spPr bwMode="auto">
            <a:xfrm>
              <a:off x="4075" y="3163"/>
              <a:ext cx="287" cy="361"/>
            </a:xfrm>
            <a:custGeom>
              <a:avLst/>
              <a:gdLst>
                <a:gd name="T0" fmla="*/ 34 w 1200"/>
                <a:gd name="T1" fmla="*/ 0 h 1500"/>
                <a:gd name="T2" fmla="*/ 0 w 1200"/>
                <a:gd name="T3" fmla="*/ 11 h 1500"/>
                <a:gd name="T4" fmla="*/ 0 w 1200"/>
                <a:gd name="T5" fmla="*/ 76 h 1500"/>
                <a:gd name="T6" fmla="*/ 34 w 1200"/>
                <a:gd name="T7" fmla="*/ 87 h 1500"/>
                <a:gd name="T8" fmla="*/ 69 w 1200"/>
                <a:gd name="T9" fmla="*/ 76 h 1500"/>
                <a:gd name="T10" fmla="*/ 69 w 1200"/>
                <a:gd name="T11" fmla="*/ 11 h 1500"/>
                <a:gd name="T12" fmla="*/ 34 w 1200"/>
                <a:gd name="T13" fmla="*/ 0 h 15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0"/>
                <a:gd name="T22" fmla="*/ 0 h 1500"/>
                <a:gd name="T23" fmla="*/ 1200 w 1200"/>
                <a:gd name="T24" fmla="*/ 1500 h 15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0" h="1500">
                  <a:moveTo>
                    <a:pt x="600" y="0"/>
                  </a:moveTo>
                  <a:cubicBezTo>
                    <a:pt x="269" y="0"/>
                    <a:pt x="0" y="84"/>
                    <a:pt x="0" y="188"/>
                  </a:cubicBezTo>
                  <a:lnTo>
                    <a:pt x="0" y="1313"/>
                  </a:lnTo>
                  <a:cubicBezTo>
                    <a:pt x="0" y="1416"/>
                    <a:pt x="269" y="1500"/>
                    <a:pt x="600" y="1500"/>
                  </a:cubicBezTo>
                  <a:cubicBezTo>
                    <a:pt x="932" y="1500"/>
                    <a:pt x="1200" y="1416"/>
                    <a:pt x="1200" y="1313"/>
                  </a:cubicBezTo>
                  <a:lnTo>
                    <a:pt x="1200" y="188"/>
                  </a:lnTo>
                  <a:cubicBezTo>
                    <a:pt x="1200" y="84"/>
                    <a:pt x="932" y="0"/>
                    <a:pt x="600" y="0"/>
                  </a:cubicBezTo>
                  <a:close/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0320" name="Freeform 162"/>
            <p:cNvSpPr>
              <a:spLocks/>
            </p:cNvSpPr>
            <p:nvPr/>
          </p:nvSpPr>
          <p:spPr bwMode="auto">
            <a:xfrm>
              <a:off x="4075" y="3208"/>
              <a:ext cx="287" cy="45"/>
            </a:xfrm>
            <a:custGeom>
              <a:avLst/>
              <a:gdLst>
                <a:gd name="T0" fmla="*/ 0 w 287"/>
                <a:gd name="T1" fmla="*/ 0 h 45"/>
                <a:gd name="T2" fmla="*/ 143 w 287"/>
                <a:gd name="T3" fmla="*/ 45 h 45"/>
                <a:gd name="T4" fmla="*/ 287 w 287"/>
                <a:gd name="T5" fmla="*/ 0 h 45"/>
                <a:gd name="T6" fmla="*/ 0 60000 65536"/>
                <a:gd name="T7" fmla="*/ 0 60000 65536"/>
                <a:gd name="T8" fmla="*/ 0 60000 65536"/>
                <a:gd name="T9" fmla="*/ 0 w 287"/>
                <a:gd name="T10" fmla="*/ 0 h 45"/>
                <a:gd name="T11" fmla="*/ 287 w 287"/>
                <a:gd name="T12" fmla="*/ 45 h 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7" h="45">
                  <a:moveTo>
                    <a:pt x="0" y="0"/>
                  </a:moveTo>
                  <a:cubicBezTo>
                    <a:pt x="0" y="25"/>
                    <a:pt x="64" y="45"/>
                    <a:pt x="143" y="45"/>
                  </a:cubicBezTo>
                  <a:cubicBezTo>
                    <a:pt x="223" y="45"/>
                    <a:pt x="287" y="25"/>
                    <a:pt x="287" y="0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29715" name="Group 163"/>
          <p:cNvGrpSpPr>
            <a:grpSpLocks/>
          </p:cNvGrpSpPr>
          <p:nvPr/>
        </p:nvGrpSpPr>
        <p:grpSpPr bwMode="auto">
          <a:xfrm>
            <a:off x="4727575" y="6043613"/>
            <a:ext cx="457200" cy="573087"/>
            <a:chOff x="4239" y="3243"/>
            <a:chExt cx="288" cy="361"/>
          </a:xfrm>
        </p:grpSpPr>
        <p:sp>
          <p:nvSpPr>
            <p:cNvPr id="30177" name="Rectangle 164"/>
            <p:cNvSpPr>
              <a:spLocks noChangeArrowheads="1"/>
            </p:cNvSpPr>
            <p:nvPr/>
          </p:nvSpPr>
          <p:spPr bwMode="auto">
            <a:xfrm>
              <a:off x="4239" y="3243"/>
              <a:ext cx="288" cy="9"/>
            </a:xfrm>
            <a:prstGeom prst="rect">
              <a:avLst/>
            </a:prstGeom>
            <a:solidFill>
              <a:srgbClr val="3B3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178" name="Rectangle 165"/>
            <p:cNvSpPr>
              <a:spLocks noChangeArrowheads="1"/>
            </p:cNvSpPr>
            <p:nvPr/>
          </p:nvSpPr>
          <p:spPr bwMode="auto">
            <a:xfrm>
              <a:off x="4239" y="3252"/>
              <a:ext cx="288" cy="7"/>
            </a:xfrm>
            <a:prstGeom prst="rect">
              <a:avLst/>
            </a:pr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179" name="Rectangle 166"/>
            <p:cNvSpPr>
              <a:spLocks noChangeArrowheads="1"/>
            </p:cNvSpPr>
            <p:nvPr/>
          </p:nvSpPr>
          <p:spPr bwMode="auto">
            <a:xfrm>
              <a:off x="4239" y="3259"/>
              <a:ext cx="288" cy="8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180" name="Rectangle 167"/>
            <p:cNvSpPr>
              <a:spLocks noChangeArrowheads="1"/>
            </p:cNvSpPr>
            <p:nvPr/>
          </p:nvSpPr>
          <p:spPr bwMode="auto">
            <a:xfrm>
              <a:off x="4239" y="3267"/>
              <a:ext cx="288" cy="6"/>
            </a:xfrm>
            <a:prstGeom prst="rect">
              <a:avLst/>
            </a:prstGeom>
            <a:solidFill>
              <a:srgbClr val="414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181" name="Rectangle 168"/>
            <p:cNvSpPr>
              <a:spLocks noChangeArrowheads="1"/>
            </p:cNvSpPr>
            <p:nvPr/>
          </p:nvSpPr>
          <p:spPr bwMode="auto">
            <a:xfrm>
              <a:off x="4239" y="3273"/>
              <a:ext cx="288" cy="3"/>
            </a:xfrm>
            <a:prstGeom prst="rect">
              <a:avLst/>
            </a:pr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182" name="Rectangle 169"/>
            <p:cNvSpPr>
              <a:spLocks noChangeArrowheads="1"/>
            </p:cNvSpPr>
            <p:nvPr/>
          </p:nvSpPr>
          <p:spPr bwMode="auto">
            <a:xfrm>
              <a:off x="4239" y="3276"/>
              <a:ext cx="288" cy="6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183" name="Rectangle 170"/>
            <p:cNvSpPr>
              <a:spLocks noChangeArrowheads="1"/>
            </p:cNvSpPr>
            <p:nvPr/>
          </p:nvSpPr>
          <p:spPr bwMode="auto">
            <a:xfrm>
              <a:off x="4239" y="3282"/>
              <a:ext cx="288" cy="4"/>
            </a:xfrm>
            <a:prstGeom prst="rect">
              <a:avLst/>
            </a:pr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184" name="Rectangle 171"/>
            <p:cNvSpPr>
              <a:spLocks noChangeArrowheads="1"/>
            </p:cNvSpPr>
            <p:nvPr/>
          </p:nvSpPr>
          <p:spPr bwMode="auto">
            <a:xfrm>
              <a:off x="4239" y="3286"/>
              <a:ext cx="288" cy="5"/>
            </a:xfrm>
            <a:prstGeom prst="rect">
              <a:avLst/>
            </a:pr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185" name="Rectangle 172"/>
            <p:cNvSpPr>
              <a:spLocks noChangeArrowheads="1"/>
            </p:cNvSpPr>
            <p:nvPr/>
          </p:nvSpPr>
          <p:spPr bwMode="auto">
            <a:xfrm>
              <a:off x="4239" y="3291"/>
              <a:ext cx="288" cy="3"/>
            </a:xfrm>
            <a:prstGeom prst="rect">
              <a:avLst/>
            </a:prstGeom>
            <a:solidFill>
              <a:srgbClr val="4B4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186" name="Rectangle 173"/>
            <p:cNvSpPr>
              <a:spLocks noChangeArrowheads="1"/>
            </p:cNvSpPr>
            <p:nvPr/>
          </p:nvSpPr>
          <p:spPr bwMode="auto">
            <a:xfrm>
              <a:off x="4239" y="3294"/>
              <a:ext cx="288" cy="2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187" name="Rectangle 174"/>
            <p:cNvSpPr>
              <a:spLocks noChangeArrowheads="1"/>
            </p:cNvSpPr>
            <p:nvPr/>
          </p:nvSpPr>
          <p:spPr bwMode="auto">
            <a:xfrm>
              <a:off x="4239" y="3296"/>
              <a:ext cx="288" cy="4"/>
            </a:xfrm>
            <a:prstGeom prst="rect">
              <a:avLst/>
            </a:prstGeom>
            <a:solidFill>
              <a:srgbClr val="4F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188" name="Rectangle 175"/>
            <p:cNvSpPr>
              <a:spLocks noChangeArrowheads="1"/>
            </p:cNvSpPr>
            <p:nvPr/>
          </p:nvSpPr>
          <p:spPr bwMode="auto">
            <a:xfrm>
              <a:off x="4239" y="3300"/>
              <a:ext cx="288" cy="3"/>
            </a:xfrm>
            <a:prstGeom prst="rect">
              <a:avLst/>
            </a:prstGeom>
            <a:solidFill>
              <a:srgbClr val="51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189" name="Rectangle 176"/>
            <p:cNvSpPr>
              <a:spLocks noChangeArrowheads="1"/>
            </p:cNvSpPr>
            <p:nvPr/>
          </p:nvSpPr>
          <p:spPr bwMode="auto">
            <a:xfrm>
              <a:off x="4239" y="3303"/>
              <a:ext cx="288" cy="4"/>
            </a:xfrm>
            <a:prstGeom prst="rect">
              <a:avLst/>
            </a:pr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190" name="Rectangle 177"/>
            <p:cNvSpPr>
              <a:spLocks noChangeArrowheads="1"/>
            </p:cNvSpPr>
            <p:nvPr/>
          </p:nvSpPr>
          <p:spPr bwMode="auto">
            <a:xfrm>
              <a:off x="4239" y="3307"/>
              <a:ext cx="288" cy="3"/>
            </a:xfrm>
            <a:prstGeom prst="rect">
              <a:avLst/>
            </a:prstGeom>
            <a:solidFill>
              <a:srgbClr val="555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191" name="Rectangle 178"/>
            <p:cNvSpPr>
              <a:spLocks noChangeArrowheads="1"/>
            </p:cNvSpPr>
            <p:nvPr/>
          </p:nvSpPr>
          <p:spPr bwMode="auto">
            <a:xfrm>
              <a:off x="4239" y="3310"/>
              <a:ext cx="288" cy="3"/>
            </a:xfrm>
            <a:prstGeom prst="rect">
              <a:avLst/>
            </a:pr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192" name="Rectangle 179"/>
            <p:cNvSpPr>
              <a:spLocks noChangeArrowheads="1"/>
            </p:cNvSpPr>
            <p:nvPr/>
          </p:nvSpPr>
          <p:spPr bwMode="auto">
            <a:xfrm>
              <a:off x="4239" y="3313"/>
              <a:ext cx="288" cy="3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193" name="Rectangle 180"/>
            <p:cNvSpPr>
              <a:spLocks noChangeArrowheads="1"/>
            </p:cNvSpPr>
            <p:nvPr/>
          </p:nvSpPr>
          <p:spPr bwMode="auto">
            <a:xfrm>
              <a:off x="4239" y="3316"/>
              <a:ext cx="288" cy="4"/>
            </a:xfrm>
            <a:prstGeom prst="rect">
              <a:avLst/>
            </a:prstGeom>
            <a:solidFill>
              <a:srgbClr val="5B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194" name="Rectangle 181"/>
            <p:cNvSpPr>
              <a:spLocks noChangeArrowheads="1"/>
            </p:cNvSpPr>
            <p:nvPr/>
          </p:nvSpPr>
          <p:spPr bwMode="auto">
            <a:xfrm>
              <a:off x="4239" y="3320"/>
              <a:ext cx="288" cy="3"/>
            </a:xfrm>
            <a:prstGeom prst="rect">
              <a:avLst/>
            </a:prstGeom>
            <a:solidFill>
              <a:srgbClr val="5D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195" name="Rectangle 182"/>
            <p:cNvSpPr>
              <a:spLocks noChangeArrowheads="1"/>
            </p:cNvSpPr>
            <p:nvPr/>
          </p:nvSpPr>
          <p:spPr bwMode="auto">
            <a:xfrm>
              <a:off x="4239" y="3323"/>
              <a:ext cx="288" cy="2"/>
            </a:xfrm>
            <a:prstGeom prst="rect">
              <a:avLst/>
            </a:pr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196" name="Rectangle 183"/>
            <p:cNvSpPr>
              <a:spLocks noChangeArrowheads="1"/>
            </p:cNvSpPr>
            <p:nvPr/>
          </p:nvSpPr>
          <p:spPr bwMode="auto">
            <a:xfrm>
              <a:off x="4239" y="3325"/>
              <a:ext cx="288" cy="5"/>
            </a:xfrm>
            <a:prstGeom prst="rect">
              <a:avLst/>
            </a:prstGeom>
            <a:solidFill>
              <a:srgbClr val="6161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197" name="Rectangle 184"/>
            <p:cNvSpPr>
              <a:spLocks noChangeArrowheads="1"/>
            </p:cNvSpPr>
            <p:nvPr/>
          </p:nvSpPr>
          <p:spPr bwMode="auto">
            <a:xfrm>
              <a:off x="4239" y="3330"/>
              <a:ext cx="288" cy="3"/>
            </a:xfrm>
            <a:prstGeom prst="rect">
              <a:avLst/>
            </a:prstGeom>
            <a:solidFill>
              <a:srgbClr val="636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198" name="Rectangle 185"/>
            <p:cNvSpPr>
              <a:spLocks noChangeArrowheads="1"/>
            </p:cNvSpPr>
            <p:nvPr/>
          </p:nvSpPr>
          <p:spPr bwMode="auto">
            <a:xfrm>
              <a:off x="4239" y="3333"/>
              <a:ext cx="288" cy="2"/>
            </a:xfrm>
            <a:prstGeom prst="rect">
              <a:avLst/>
            </a:prstGeom>
            <a:solidFill>
              <a:srgbClr val="656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199" name="Rectangle 186"/>
            <p:cNvSpPr>
              <a:spLocks noChangeArrowheads="1"/>
            </p:cNvSpPr>
            <p:nvPr/>
          </p:nvSpPr>
          <p:spPr bwMode="auto">
            <a:xfrm>
              <a:off x="4239" y="3335"/>
              <a:ext cx="288" cy="5"/>
            </a:xfrm>
            <a:prstGeom prst="rect">
              <a:avLst/>
            </a:pr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200" name="Rectangle 187"/>
            <p:cNvSpPr>
              <a:spLocks noChangeArrowheads="1"/>
            </p:cNvSpPr>
            <p:nvPr/>
          </p:nvSpPr>
          <p:spPr bwMode="auto">
            <a:xfrm>
              <a:off x="4239" y="3340"/>
              <a:ext cx="288" cy="4"/>
            </a:xfrm>
            <a:prstGeom prst="rect">
              <a:avLst/>
            </a:prstGeom>
            <a:solidFill>
              <a:srgbClr val="69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201" name="Rectangle 188"/>
            <p:cNvSpPr>
              <a:spLocks noChangeArrowheads="1"/>
            </p:cNvSpPr>
            <p:nvPr/>
          </p:nvSpPr>
          <p:spPr bwMode="auto">
            <a:xfrm>
              <a:off x="4239" y="3344"/>
              <a:ext cx="288" cy="4"/>
            </a:xfrm>
            <a:prstGeom prst="rect">
              <a:avLst/>
            </a:prstGeom>
            <a:solidFill>
              <a:srgbClr val="6B6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202" name="Rectangle 189"/>
            <p:cNvSpPr>
              <a:spLocks noChangeArrowheads="1"/>
            </p:cNvSpPr>
            <p:nvPr/>
          </p:nvSpPr>
          <p:spPr bwMode="auto">
            <a:xfrm>
              <a:off x="4239" y="3348"/>
              <a:ext cx="288" cy="3"/>
            </a:xfrm>
            <a:prstGeom prst="rect">
              <a:avLst/>
            </a:prstGeom>
            <a:solidFill>
              <a:srgbClr val="6D6D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203" name="Rectangle 190"/>
            <p:cNvSpPr>
              <a:spLocks noChangeArrowheads="1"/>
            </p:cNvSpPr>
            <p:nvPr/>
          </p:nvSpPr>
          <p:spPr bwMode="auto">
            <a:xfrm>
              <a:off x="4239" y="3351"/>
              <a:ext cx="288" cy="4"/>
            </a:xfrm>
            <a:prstGeom prst="rect">
              <a:avLst/>
            </a:prstGeom>
            <a:solidFill>
              <a:srgbClr val="6F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204" name="Rectangle 191"/>
            <p:cNvSpPr>
              <a:spLocks noChangeArrowheads="1"/>
            </p:cNvSpPr>
            <p:nvPr/>
          </p:nvSpPr>
          <p:spPr bwMode="auto">
            <a:xfrm>
              <a:off x="4239" y="3355"/>
              <a:ext cx="288" cy="4"/>
            </a:xfrm>
            <a:prstGeom prst="rect">
              <a:avLst/>
            </a:pr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205" name="Rectangle 192"/>
            <p:cNvSpPr>
              <a:spLocks noChangeArrowheads="1"/>
            </p:cNvSpPr>
            <p:nvPr/>
          </p:nvSpPr>
          <p:spPr bwMode="auto">
            <a:xfrm>
              <a:off x="4239" y="3359"/>
              <a:ext cx="288" cy="6"/>
            </a:xfrm>
            <a:prstGeom prst="rect">
              <a:avLst/>
            </a:prstGeom>
            <a:solidFill>
              <a:srgbClr val="73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206" name="Rectangle 193"/>
            <p:cNvSpPr>
              <a:spLocks noChangeArrowheads="1"/>
            </p:cNvSpPr>
            <p:nvPr/>
          </p:nvSpPr>
          <p:spPr bwMode="auto">
            <a:xfrm>
              <a:off x="4239" y="3365"/>
              <a:ext cx="288" cy="6"/>
            </a:xfrm>
            <a:prstGeom prst="rect">
              <a:avLst/>
            </a:pr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207" name="Rectangle 194"/>
            <p:cNvSpPr>
              <a:spLocks noChangeArrowheads="1"/>
            </p:cNvSpPr>
            <p:nvPr/>
          </p:nvSpPr>
          <p:spPr bwMode="auto">
            <a:xfrm>
              <a:off x="4239" y="3371"/>
              <a:ext cx="288" cy="5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208" name="Rectangle 195"/>
            <p:cNvSpPr>
              <a:spLocks noChangeArrowheads="1"/>
            </p:cNvSpPr>
            <p:nvPr/>
          </p:nvSpPr>
          <p:spPr bwMode="auto">
            <a:xfrm>
              <a:off x="4239" y="3376"/>
              <a:ext cx="288" cy="7"/>
            </a:xfrm>
            <a:prstGeom prst="rect">
              <a:avLst/>
            </a:prstGeom>
            <a:solidFill>
              <a:srgbClr val="797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209" name="Rectangle 196"/>
            <p:cNvSpPr>
              <a:spLocks noChangeArrowheads="1"/>
            </p:cNvSpPr>
            <p:nvPr/>
          </p:nvSpPr>
          <p:spPr bwMode="auto">
            <a:xfrm>
              <a:off x="4239" y="3383"/>
              <a:ext cx="288" cy="11"/>
            </a:xfrm>
            <a:prstGeom prst="rect">
              <a:avLst/>
            </a:prstGeom>
            <a:solidFill>
              <a:srgbClr val="7B7B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210" name="Rectangle 197"/>
            <p:cNvSpPr>
              <a:spLocks noChangeArrowheads="1"/>
            </p:cNvSpPr>
            <p:nvPr/>
          </p:nvSpPr>
          <p:spPr bwMode="auto">
            <a:xfrm>
              <a:off x="4239" y="3394"/>
              <a:ext cx="288" cy="12"/>
            </a:xfrm>
            <a:prstGeom prst="rect">
              <a:avLst/>
            </a:prstGeom>
            <a:solidFill>
              <a:srgbClr val="7D7D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211" name="Rectangle 198"/>
            <p:cNvSpPr>
              <a:spLocks noChangeArrowheads="1"/>
            </p:cNvSpPr>
            <p:nvPr/>
          </p:nvSpPr>
          <p:spPr bwMode="auto">
            <a:xfrm>
              <a:off x="4239" y="3406"/>
              <a:ext cx="288" cy="4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212" name="Rectangle 199"/>
            <p:cNvSpPr>
              <a:spLocks noChangeArrowheads="1"/>
            </p:cNvSpPr>
            <p:nvPr/>
          </p:nvSpPr>
          <p:spPr bwMode="auto">
            <a:xfrm>
              <a:off x="4239" y="3446"/>
              <a:ext cx="288" cy="12"/>
            </a:xfrm>
            <a:prstGeom prst="rect">
              <a:avLst/>
            </a:prstGeom>
            <a:solidFill>
              <a:srgbClr val="7D7D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213" name="Rectangle 200"/>
            <p:cNvSpPr>
              <a:spLocks noChangeArrowheads="1"/>
            </p:cNvSpPr>
            <p:nvPr/>
          </p:nvSpPr>
          <p:spPr bwMode="auto">
            <a:xfrm>
              <a:off x="4239" y="3458"/>
              <a:ext cx="288" cy="9"/>
            </a:xfrm>
            <a:prstGeom prst="rect">
              <a:avLst/>
            </a:prstGeom>
            <a:solidFill>
              <a:srgbClr val="7B7B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214" name="Rectangle 201"/>
            <p:cNvSpPr>
              <a:spLocks noChangeArrowheads="1"/>
            </p:cNvSpPr>
            <p:nvPr/>
          </p:nvSpPr>
          <p:spPr bwMode="auto">
            <a:xfrm>
              <a:off x="4239" y="3467"/>
              <a:ext cx="288" cy="6"/>
            </a:xfrm>
            <a:prstGeom prst="rect">
              <a:avLst/>
            </a:prstGeom>
            <a:solidFill>
              <a:srgbClr val="797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215" name="Rectangle 202"/>
            <p:cNvSpPr>
              <a:spLocks noChangeArrowheads="1"/>
            </p:cNvSpPr>
            <p:nvPr/>
          </p:nvSpPr>
          <p:spPr bwMode="auto">
            <a:xfrm>
              <a:off x="4239" y="3473"/>
              <a:ext cx="288" cy="6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216" name="Rectangle 203"/>
            <p:cNvSpPr>
              <a:spLocks noChangeArrowheads="1"/>
            </p:cNvSpPr>
            <p:nvPr/>
          </p:nvSpPr>
          <p:spPr bwMode="auto">
            <a:xfrm>
              <a:off x="4239" y="3479"/>
              <a:ext cx="288" cy="6"/>
            </a:xfrm>
            <a:prstGeom prst="rect">
              <a:avLst/>
            </a:pr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217" name="Rectangle 204"/>
            <p:cNvSpPr>
              <a:spLocks noChangeArrowheads="1"/>
            </p:cNvSpPr>
            <p:nvPr/>
          </p:nvSpPr>
          <p:spPr bwMode="auto">
            <a:xfrm>
              <a:off x="4239" y="3485"/>
              <a:ext cx="288" cy="4"/>
            </a:xfrm>
            <a:prstGeom prst="rect">
              <a:avLst/>
            </a:prstGeom>
            <a:solidFill>
              <a:srgbClr val="73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218" name="Rectangle 205"/>
            <p:cNvSpPr>
              <a:spLocks noChangeArrowheads="1"/>
            </p:cNvSpPr>
            <p:nvPr/>
          </p:nvSpPr>
          <p:spPr bwMode="auto">
            <a:xfrm>
              <a:off x="4239" y="3489"/>
              <a:ext cx="288" cy="5"/>
            </a:xfrm>
            <a:prstGeom prst="rect">
              <a:avLst/>
            </a:pr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219" name="Rectangle 206"/>
            <p:cNvSpPr>
              <a:spLocks noChangeArrowheads="1"/>
            </p:cNvSpPr>
            <p:nvPr/>
          </p:nvSpPr>
          <p:spPr bwMode="auto">
            <a:xfrm>
              <a:off x="4239" y="3494"/>
              <a:ext cx="288" cy="3"/>
            </a:xfrm>
            <a:prstGeom prst="rect">
              <a:avLst/>
            </a:prstGeom>
            <a:solidFill>
              <a:srgbClr val="6F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220" name="Rectangle 207"/>
            <p:cNvSpPr>
              <a:spLocks noChangeArrowheads="1"/>
            </p:cNvSpPr>
            <p:nvPr/>
          </p:nvSpPr>
          <p:spPr bwMode="auto">
            <a:xfrm>
              <a:off x="4239" y="3497"/>
              <a:ext cx="288" cy="4"/>
            </a:xfrm>
            <a:prstGeom prst="rect">
              <a:avLst/>
            </a:prstGeom>
            <a:solidFill>
              <a:srgbClr val="6D6D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221" name="Rectangle 208"/>
            <p:cNvSpPr>
              <a:spLocks noChangeArrowheads="1"/>
            </p:cNvSpPr>
            <p:nvPr/>
          </p:nvSpPr>
          <p:spPr bwMode="auto">
            <a:xfrm>
              <a:off x="4239" y="3501"/>
              <a:ext cx="288" cy="5"/>
            </a:xfrm>
            <a:prstGeom prst="rect">
              <a:avLst/>
            </a:prstGeom>
            <a:solidFill>
              <a:srgbClr val="6B6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222" name="Rectangle 209"/>
            <p:cNvSpPr>
              <a:spLocks noChangeArrowheads="1"/>
            </p:cNvSpPr>
            <p:nvPr/>
          </p:nvSpPr>
          <p:spPr bwMode="auto">
            <a:xfrm>
              <a:off x="4239" y="3506"/>
              <a:ext cx="288" cy="3"/>
            </a:xfrm>
            <a:prstGeom prst="rect">
              <a:avLst/>
            </a:prstGeom>
            <a:solidFill>
              <a:srgbClr val="69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223" name="Rectangle 210"/>
            <p:cNvSpPr>
              <a:spLocks noChangeArrowheads="1"/>
            </p:cNvSpPr>
            <p:nvPr/>
          </p:nvSpPr>
          <p:spPr bwMode="auto">
            <a:xfrm>
              <a:off x="4239" y="3509"/>
              <a:ext cx="288" cy="4"/>
            </a:xfrm>
            <a:prstGeom prst="rect">
              <a:avLst/>
            </a:pr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224" name="Rectangle 211"/>
            <p:cNvSpPr>
              <a:spLocks noChangeArrowheads="1"/>
            </p:cNvSpPr>
            <p:nvPr/>
          </p:nvSpPr>
          <p:spPr bwMode="auto">
            <a:xfrm>
              <a:off x="4239" y="3513"/>
              <a:ext cx="288" cy="3"/>
            </a:xfrm>
            <a:prstGeom prst="rect">
              <a:avLst/>
            </a:prstGeom>
            <a:solidFill>
              <a:srgbClr val="656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225" name="Rectangle 212"/>
            <p:cNvSpPr>
              <a:spLocks noChangeArrowheads="1"/>
            </p:cNvSpPr>
            <p:nvPr/>
          </p:nvSpPr>
          <p:spPr bwMode="auto">
            <a:xfrm>
              <a:off x="4239" y="3516"/>
              <a:ext cx="288" cy="3"/>
            </a:xfrm>
            <a:prstGeom prst="rect">
              <a:avLst/>
            </a:prstGeom>
            <a:solidFill>
              <a:srgbClr val="636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226" name="Rectangle 213"/>
            <p:cNvSpPr>
              <a:spLocks noChangeArrowheads="1"/>
            </p:cNvSpPr>
            <p:nvPr/>
          </p:nvSpPr>
          <p:spPr bwMode="auto">
            <a:xfrm>
              <a:off x="4239" y="3519"/>
              <a:ext cx="288" cy="3"/>
            </a:xfrm>
            <a:prstGeom prst="rect">
              <a:avLst/>
            </a:prstGeom>
            <a:solidFill>
              <a:srgbClr val="6161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227" name="Rectangle 214"/>
            <p:cNvSpPr>
              <a:spLocks noChangeArrowheads="1"/>
            </p:cNvSpPr>
            <p:nvPr/>
          </p:nvSpPr>
          <p:spPr bwMode="auto">
            <a:xfrm>
              <a:off x="4239" y="3522"/>
              <a:ext cx="288" cy="3"/>
            </a:xfrm>
            <a:prstGeom prst="rect">
              <a:avLst/>
            </a:pr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228" name="Rectangle 215"/>
            <p:cNvSpPr>
              <a:spLocks noChangeArrowheads="1"/>
            </p:cNvSpPr>
            <p:nvPr/>
          </p:nvSpPr>
          <p:spPr bwMode="auto">
            <a:xfrm>
              <a:off x="4239" y="3525"/>
              <a:ext cx="288" cy="3"/>
            </a:xfrm>
            <a:prstGeom prst="rect">
              <a:avLst/>
            </a:prstGeom>
            <a:solidFill>
              <a:srgbClr val="5D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229" name="Rectangle 216"/>
            <p:cNvSpPr>
              <a:spLocks noChangeArrowheads="1"/>
            </p:cNvSpPr>
            <p:nvPr/>
          </p:nvSpPr>
          <p:spPr bwMode="auto">
            <a:xfrm>
              <a:off x="4239" y="3528"/>
              <a:ext cx="288" cy="3"/>
            </a:xfrm>
            <a:prstGeom prst="rect">
              <a:avLst/>
            </a:prstGeom>
            <a:solidFill>
              <a:srgbClr val="5B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230" name="Rectangle 217"/>
            <p:cNvSpPr>
              <a:spLocks noChangeArrowheads="1"/>
            </p:cNvSpPr>
            <p:nvPr/>
          </p:nvSpPr>
          <p:spPr bwMode="auto">
            <a:xfrm>
              <a:off x="4239" y="3531"/>
              <a:ext cx="288" cy="4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231" name="Rectangle 218"/>
            <p:cNvSpPr>
              <a:spLocks noChangeArrowheads="1"/>
            </p:cNvSpPr>
            <p:nvPr/>
          </p:nvSpPr>
          <p:spPr bwMode="auto">
            <a:xfrm>
              <a:off x="4239" y="3535"/>
              <a:ext cx="288" cy="3"/>
            </a:xfrm>
            <a:prstGeom prst="rect">
              <a:avLst/>
            </a:pr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232" name="Rectangle 219"/>
            <p:cNvSpPr>
              <a:spLocks noChangeArrowheads="1"/>
            </p:cNvSpPr>
            <p:nvPr/>
          </p:nvSpPr>
          <p:spPr bwMode="auto">
            <a:xfrm>
              <a:off x="4239" y="3538"/>
              <a:ext cx="288" cy="5"/>
            </a:xfrm>
            <a:prstGeom prst="rect">
              <a:avLst/>
            </a:prstGeom>
            <a:solidFill>
              <a:srgbClr val="555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233" name="Rectangle 220"/>
            <p:cNvSpPr>
              <a:spLocks noChangeArrowheads="1"/>
            </p:cNvSpPr>
            <p:nvPr/>
          </p:nvSpPr>
          <p:spPr bwMode="auto">
            <a:xfrm>
              <a:off x="4239" y="3543"/>
              <a:ext cx="288" cy="2"/>
            </a:xfrm>
            <a:prstGeom prst="rect">
              <a:avLst/>
            </a:pr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234" name="Rectangle 221"/>
            <p:cNvSpPr>
              <a:spLocks noChangeArrowheads="1"/>
            </p:cNvSpPr>
            <p:nvPr/>
          </p:nvSpPr>
          <p:spPr bwMode="auto">
            <a:xfrm>
              <a:off x="4239" y="3545"/>
              <a:ext cx="288" cy="3"/>
            </a:xfrm>
            <a:prstGeom prst="rect">
              <a:avLst/>
            </a:prstGeom>
            <a:solidFill>
              <a:srgbClr val="51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235" name="Rectangle 222"/>
            <p:cNvSpPr>
              <a:spLocks noChangeArrowheads="1"/>
            </p:cNvSpPr>
            <p:nvPr/>
          </p:nvSpPr>
          <p:spPr bwMode="auto">
            <a:xfrm>
              <a:off x="4239" y="3548"/>
              <a:ext cx="288" cy="4"/>
            </a:xfrm>
            <a:prstGeom prst="rect">
              <a:avLst/>
            </a:prstGeom>
            <a:solidFill>
              <a:srgbClr val="4F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236" name="Rectangle 223"/>
            <p:cNvSpPr>
              <a:spLocks noChangeArrowheads="1"/>
            </p:cNvSpPr>
            <p:nvPr/>
          </p:nvSpPr>
          <p:spPr bwMode="auto">
            <a:xfrm>
              <a:off x="4239" y="3552"/>
              <a:ext cx="288" cy="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237" name="Rectangle 224"/>
            <p:cNvSpPr>
              <a:spLocks noChangeArrowheads="1"/>
            </p:cNvSpPr>
            <p:nvPr/>
          </p:nvSpPr>
          <p:spPr bwMode="auto">
            <a:xfrm>
              <a:off x="4239" y="3555"/>
              <a:ext cx="288" cy="4"/>
            </a:xfrm>
            <a:prstGeom prst="rect">
              <a:avLst/>
            </a:prstGeom>
            <a:solidFill>
              <a:srgbClr val="4B4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238" name="Rectangle 225"/>
            <p:cNvSpPr>
              <a:spLocks noChangeArrowheads="1"/>
            </p:cNvSpPr>
            <p:nvPr/>
          </p:nvSpPr>
          <p:spPr bwMode="auto">
            <a:xfrm>
              <a:off x="4239" y="3559"/>
              <a:ext cx="288" cy="5"/>
            </a:xfrm>
            <a:prstGeom prst="rect">
              <a:avLst/>
            </a:pr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239" name="Rectangle 226"/>
            <p:cNvSpPr>
              <a:spLocks noChangeArrowheads="1"/>
            </p:cNvSpPr>
            <p:nvPr/>
          </p:nvSpPr>
          <p:spPr bwMode="auto">
            <a:xfrm>
              <a:off x="4239" y="3564"/>
              <a:ext cx="288" cy="4"/>
            </a:xfrm>
            <a:prstGeom prst="rect">
              <a:avLst/>
            </a:pr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240" name="Rectangle 227"/>
            <p:cNvSpPr>
              <a:spLocks noChangeArrowheads="1"/>
            </p:cNvSpPr>
            <p:nvPr/>
          </p:nvSpPr>
          <p:spPr bwMode="auto">
            <a:xfrm>
              <a:off x="4239" y="3568"/>
              <a:ext cx="288" cy="5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241" name="Rectangle 228"/>
            <p:cNvSpPr>
              <a:spLocks noChangeArrowheads="1"/>
            </p:cNvSpPr>
            <p:nvPr/>
          </p:nvSpPr>
          <p:spPr bwMode="auto">
            <a:xfrm>
              <a:off x="4239" y="3573"/>
              <a:ext cx="288" cy="4"/>
            </a:xfrm>
            <a:prstGeom prst="rect">
              <a:avLst/>
            </a:pr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242" name="Rectangle 229"/>
            <p:cNvSpPr>
              <a:spLocks noChangeArrowheads="1"/>
            </p:cNvSpPr>
            <p:nvPr/>
          </p:nvSpPr>
          <p:spPr bwMode="auto">
            <a:xfrm>
              <a:off x="4239" y="3577"/>
              <a:ext cx="288" cy="6"/>
            </a:xfrm>
            <a:prstGeom prst="rect">
              <a:avLst/>
            </a:prstGeom>
            <a:solidFill>
              <a:srgbClr val="414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243" name="Rectangle 230"/>
            <p:cNvSpPr>
              <a:spLocks noChangeArrowheads="1"/>
            </p:cNvSpPr>
            <p:nvPr/>
          </p:nvSpPr>
          <p:spPr bwMode="auto">
            <a:xfrm>
              <a:off x="4239" y="3583"/>
              <a:ext cx="288" cy="9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244" name="Rectangle 231"/>
            <p:cNvSpPr>
              <a:spLocks noChangeArrowheads="1"/>
            </p:cNvSpPr>
            <p:nvPr/>
          </p:nvSpPr>
          <p:spPr bwMode="auto">
            <a:xfrm>
              <a:off x="4239" y="3592"/>
              <a:ext cx="288" cy="9"/>
            </a:xfrm>
            <a:prstGeom prst="rect">
              <a:avLst/>
            </a:pr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245" name="Rectangle 232"/>
            <p:cNvSpPr>
              <a:spLocks noChangeArrowheads="1"/>
            </p:cNvSpPr>
            <p:nvPr/>
          </p:nvSpPr>
          <p:spPr bwMode="auto">
            <a:xfrm>
              <a:off x="4239" y="3601"/>
              <a:ext cx="288" cy="3"/>
            </a:xfrm>
            <a:prstGeom prst="rect">
              <a:avLst/>
            </a:prstGeom>
            <a:solidFill>
              <a:srgbClr val="3B3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246" name="Oval 233"/>
            <p:cNvSpPr>
              <a:spLocks noChangeArrowheads="1"/>
            </p:cNvSpPr>
            <p:nvPr/>
          </p:nvSpPr>
          <p:spPr bwMode="auto">
            <a:xfrm>
              <a:off x="4240" y="3243"/>
              <a:ext cx="287" cy="90"/>
            </a:xfrm>
            <a:prstGeom prst="ellipse">
              <a:avLst/>
            </a:prstGeom>
            <a:solidFill>
              <a:srgbClr val="9999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30247" name="Freeform 234"/>
            <p:cNvSpPr>
              <a:spLocks/>
            </p:cNvSpPr>
            <p:nvPr/>
          </p:nvSpPr>
          <p:spPr bwMode="auto">
            <a:xfrm>
              <a:off x="4240" y="3243"/>
              <a:ext cx="287" cy="361"/>
            </a:xfrm>
            <a:custGeom>
              <a:avLst/>
              <a:gdLst>
                <a:gd name="T0" fmla="*/ 34 w 1200"/>
                <a:gd name="T1" fmla="*/ 0 h 1500"/>
                <a:gd name="T2" fmla="*/ 0 w 1200"/>
                <a:gd name="T3" fmla="*/ 11 h 1500"/>
                <a:gd name="T4" fmla="*/ 0 w 1200"/>
                <a:gd name="T5" fmla="*/ 76 h 1500"/>
                <a:gd name="T6" fmla="*/ 34 w 1200"/>
                <a:gd name="T7" fmla="*/ 87 h 1500"/>
                <a:gd name="T8" fmla="*/ 69 w 1200"/>
                <a:gd name="T9" fmla="*/ 76 h 1500"/>
                <a:gd name="T10" fmla="*/ 69 w 1200"/>
                <a:gd name="T11" fmla="*/ 11 h 1500"/>
                <a:gd name="T12" fmla="*/ 34 w 1200"/>
                <a:gd name="T13" fmla="*/ 0 h 15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0"/>
                <a:gd name="T22" fmla="*/ 0 h 1500"/>
                <a:gd name="T23" fmla="*/ 1200 w 1200"/>
                <a:gd name="T24" fmla="*/ 1500 h 15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0" h="1500">
                  <a:moveTo>
                    <a:pt x="600" y="0"/>
                  </a:moveTo>
                  <a:cubicBezTo>
                    <a:pt x="269" y="0"/>
                    <a:pt x="0" y="84"/>
                    <a:pt x="0" y="188"/>
                  </a:cubicBezTo>
                  <a:lnTo>
                    <a:pt x="0" y="1313"/>
                  </a:lnTo>
                  <a:cubicBezTo>
                    <a:pt x="0" y="1417"/>
                    <a:pt x="269" y="1500"/>
                    <a:pt x="600" y="1500"/>
                  </a:cubicBezTo>
                  <a:cubicBezTo>
                    <a:pt x="931" y="1500"/>
                    <a:pt x="1200" y="1417"/>
                    <a:pt x="1200" y="1313"/>
                  </a:cubicBezTo>
                  <a:lnTo>
                    <a:pt x="1200" y="188"/>
                  </a:lnTo>
                  <a:cubicBezTo>
                    <a:pt x="1200" y="84"/>
                    <a:pt x="931" y="0"/>
                    <a:pt x="600" y="0"/>
                  </a:cubicBezTo>
                  <a:close/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0248" name="Freeform 235"/>
            <p:cNvSpPr>
              <a:spLocks/>
            </p:cNvSpPr>
            <p:nvPr/>
          </p:nvSpPr>
          <p:spPr bwMode="auto">
            <a:xfrm>
              <a:off x="4240" y="3288"/>
              <a:ext cx="287" cy="45"/>
            </a:xfrm>
            <a:custGeom>
              <a:avLst/>
              <a:gdLst>
                <a:gd name="T0" fmla="*/ 0 w 287"/>
                <a:gd name="T1" fmla="*/ 0 h 45"/>
                <a:gd name="T2" fmla="*/ 143 w 287"/>
                <a:gd name="T3" fmla="*/ 45 h 45"/>
                <a:gd name="T4" fmla="*/ 287 w 287"/>
                <a:gd name="T5" fmla="*/ 0 h 45"/>
                <a:gd name="T6" fmla="*/ 0 60000 65536"/>
                <a:gd name="T7" fmla="*/ 0 60000 65536"/>
                <a:gd name="T8" fmla="*/ 0 60000 65536"/>
                <a:gd name="T9" fmla="*/ 0 w 287"/>
                <a:gd name="T10" fmla="*/ 0 h 45"/>
                <a:gd name="T11" fmla="*/ 287 w 287"/>
                <a:gd name="T12" fmla="*/ 45 h 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7" h="45">
                  <a:moveTo>
                    <a:pt x="0" y="0"/>
                  </a:moveTo>
                  <a:cubicBezTo>
                    <a:pt x="0" y="25"/>
                    <a:pt x="64" y="45"/>
                    <a:pt x="143" y="45"/>
                  </a:cubicBezTo>
                  <a:cubicBezTo>
                    <a:pt x="223" y="45"/>
                    <a:pt x="287" y="25"/>
                    <a:pt x="287" y="0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29716" name="Group 236"/>
          <p:cNvGrpSpPr>
            <a:grpSpLocks/>
          </p:cNvGrpSpPr>
          <p:nvPr/>
        </p:nvGrpSpPr>
        <p:grpSpPr bwMode="auto">
          <a:xfrm>
            <a:off x="7010400" y="5715000"/>
            <a:ext cx="660400" cy="838200"/>
            <a:chOff x="1395" y="2117"/>
            <a:chExt cx="514" cy="667"/>
          </a:xfrm>
        </p:grpSpPr>
        <p:grpSp>
          <p:nvGrpSpPr>
            <p:cNvPr id="29727" name="Group 237"/>
            <p:cNvGrpSpPr>
              <a:grpSpLocks/>
            </p:cNvGrpSpPr>
            <p:nvPr/>
          </p:nvGrpSpPr>
          <p:grpSpPr bwMode="auto">
            <a:xfrm>
              <a:off x="1395" y="2117"/>
              <a:ext cx="428" cy="667"/>
              <a:chOff x="1395" y="2117"/>
              <a:chExt cx="428" cy="667"/>
            </a:xfrm>
          </p:grpSpPr>
          <p:sp>
            <p:nvSpPr>
              <p:cNvPr id="29977" name="Freeform 238"/>
              <p:cNvSpPr>
                <a:spLocks/>
              </p:cNvSpPr>
              <p:nvPr/>
            </p:nvSpPr>
            <p:spPr bwMode="auto">
              <a:xfrm>
                <a:off x="1395" y="2117"/>
                <a:ext cx="428" cy="667"/>
              </a:xfrm>
              <a:custGeom>
                <a:avLst/>
                <a:gdLst>
                  <a:gd name="T0" fmla="*/ 221 w 428"/>
                  <a:gd name="T1" fmla="*/ 0 h 667"/>
                  <a:gd name="T2" fmla="*/ 0 w 428"/>
                  <a:gd name="T3" fmla="*/ 130 h 667"/>
                  <a:gd name="T4" fmla="*/ 0 w 428"/>
                  <a:gd name="T5" fmla="*/ 549 h 667"/>
                  <a:gd name="T6" fmla="*/ 203 w 428"/>
                  <a:gd name="T7" fmla="*/ 667 h 667"/>
                  <a:gd name="T8" fmla="*/ 206 w 428"/>
                  <a:gd name="T9" fmla="*/ 667 h 667"/>
                  <a:gd name="T10" fmla="*/ 209 w 428"/>
                  <a:gd name="T11" fmla="*/ 667 h 667"/>
                  <a:gd name="T12" fmla="*/ 213 w 428"/>
                  <a:gd name="T13" fmla="*/ 665 h 667"/>
                  <a:gd name="T14" fmla="*/ 244 w 428"/>
                  <a:gd name="T15" fmla="*/ 646 h 667"/>
                  <a:gd name="T16" fmla="*/ 428 w 428"/>
                  <a:gd name="T17" fmla="*/ 540 h 667"/>
                  <a:gd name="T18" fmla="*/ 428 w 428"/>
                  <a:gd name="T19" fmla="*/ 121 h 667"/>
                  <a:gd name="T20" fmla="*/ 221 w 428"/>
                  <a:gd name="T21" fmla="*/ 0 h 66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8"/>
                  <a:gd name="T34" fmla="*/ 0 h 667"/>
                  <a:gd name="T35" fmla="*/ 428 w 428"/>
                  <a:gd name="T36" fmla="*/ 667 h 66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8" h="667">
                    <a:moveTo>
                      <a:pt x="221" y="0"/>
                    </a:moveTo>
                    <a:lnTo>
                      <a:pt x="0" y="130"/>
                    </a:lnTo>
                    <a:lnTo>
                      <a:pt x="0" y="549"/>
                    </a:lnTo>
                    <a:lnTo>
                      <a:pt x="203" y="667"/>
                    </a:lnTo>
                    <a:lnTo>
                      <a:pt x="206" y="667"/>
                    </a:lnTo>
                    <a:lnTo>
                      <a:pt x="209" y="667"/>
                    </a:lnTo>
                    <a:lnTo>
                      <a:pt x="213" y="665"/>
                    </a:lnTo>
                    <a:lnTo>
                      <a:pt x="244" y="646"/>
                    </a:lnTo>
                    <a:lnTo>
                      <a:pt x="428" y="540"/>
                    </a:lnTo>
                    <a:lnTo>
                      <a:pt x="428" y="121"/>
                    </a:lnTo>
                    <a:lnTo>
                      <a:pt x="22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978" name="Freeform 239"/>
              <p:cNvSpPr>
                <a:spLocks/>
              </p:cNvSpPr>
              <p:nvPr/>
            </p:nvSpPr>
            <p:spPr bwMode="auto">
              <a:xfrm>
                <a:off x="1405" y="2537"/>
                <a:ext cx="407" cy="237"/>
              </a:xfrm>
              <a:custGeom>
                <a:avLst/>
                <a:gdLst>
                  <a:gd name="T0" fmla="*/ 0 w 407"/>
                  <a:gd name="T1" fmla="*/ 123 h 237"/>
                  <a:gd name="T2" fmla="*/ 211 w 407"/>
                  <a:gd name="T3" fmla="*/ 0 h 237"/>
                  <a:gd name="T4" fmla="*/ 407 w 407"/>
                  <a:gd name="T5" fmla="*/ 114 h 237"/>
                  <a:gd name="T6" fmla="*/ 196 w 407"/>
                  <a:gd name="T7" fmla="*/ 237 h 237"/>
                  <a:gd name="T8" fmla="*/ 0 w 407"/>
                  <a:gd name="T9" fmla="*/ 123 h 2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7"/>
                  <a:gd name="T16" fmla="*/ 0 h 237"/>
                  <a:gd name="T17" fmla="*/ 407 w 407"/>
                  <a:gd name="T18" fmla="*/ 237 h 2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7" h="237">
                    <a:moveTo>
                      <a:pt x="0" y="123"/>
                    </a:moveTo>
                    <a:lnTo>
                      <a:pt x="211" y="0"/>
                    </a:lnTo>
                    <a:lnTo>
                      <a:pt x="407" y="114"/>
                    </a:lnTo>
                    <a:lnTo>
                      <a:pt x="196" y="237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979" name="Freeform 240"/>
              <p:cNvSpPr>
                <a:spLocks/>
              </p:cNvSpPr>
              <p:nvPr/>
            </p:nvSpPr>
            <p:spPr bwMode="auto">
              <a:xfrm>
                <a:off x="1405" y="2130"/>
                <a:ext cx="211" cy="530"/>
              </a:xfrm>
              <a:custGeom>
                <a:avLst/>
                <a:gdLst>
                  <a:gd name="T0" fmla="*/ 0 w 211"/>
                  <a:gd name="T1" fmla="*/ 123 h 530"/>
                  <a:gd name="T2" fmla="*/ 211 w 211"/>
                  <a:gd name="T3" fmla="*/ 0 h 530"/>
                  <a:gd name="T4" fmla="*/ 211 w 211"/>
                  <a:gd name="T5" fmla="*/ 407 h 530"/>
                  <a:gd name="T6" fmla="*/ 0 w 211"/>
                  <a:gd name="T7" fmla="*/ 530 h 530"/>
                  <a:gd name="T8" fmla="*/ 0 w 211"/>
                  <a:gd name="T9" fmla="*/ 123 h 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1"/>
                  <a:gd name="T16" fmla="*/ 0 h 530"/>
                  <a:gd name="T17" fmla="*/ 211 w 211"/>
                  <a:gd name="T18" fmla="*/ 530 h 5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1" h="530">
                    <a:moveTo>
                      <a:pt x="0" y="123"/>
                    </a:moveTo>
                    <a:lnTo>
                      <a:pt x="211" y="0"/>
                    </a:lnTo>
                    <a:lnTo>
                      <a:pt x="211" y="407"/>
                    </a:lnTo>
                    <a:lnTo>
                      <a:pt x="0" y="530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980" name="Freeform 241"/>
              <p:cNvSpPr>
                <a:spLocks/>
              </p:cNvSpPr>
              <p:nvPr/>
            </p:nvSpPr>
            <p:spPr bwMode="auto">
              <a:xfrm>
                <a:off x="1611" y="2587"/>
                <a:ext cx="193" cy="138"/>
              </a:xfrm>
              <a:custGeom>
                <a:avLst/>
                <a:gdLst>
                  <a:gd name="T0" fmla="*/ 0 w 193"/>
                  <a:gd name="T1" fmla="*/ 113 h 138"/>
                  <a:gd name="T2" fmla="*/ 193 w 193"/>
                  <a:gd name="T3" fmla="*/ 0 h 138"/>
                  <a:gd name="T4" fmla="*/ 193 w 193"/>
                  <a:gd name="T5" fmla="*/ 26 h 138"/>
                  <a:gd name="T6" fmla="*/ 0 w 193"/>
                  <a:gd name="T7" fmla="*/ 138 h 138"/>
                  <a:gd name="T8" fmla="*/ 0 w 193"/>
                  <a:gd name="T9" fmla="*/ 113 h 1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3"/>
                  <a:gd name="T16" fmla="*/ 0 h 138"/>
                  <a:gd name="T17" fmla="*/ 193 w 193"/>
                  <a:gd name="T18" fmla="*/ 138 h 1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3" h="138">
                    <a:moveTo>
                      <a:pt x="0" y="113"/>
                    </a:moveTo>
                    <a:lnTo>
                      <a:pt x="193" y="0"/>
                    </a:lnTo>
                    <a:lnTo>
                      <a:pt x="193" y="26"/>
                    </a:lnTo>
                    <a:lnTo>
                      <a:pt x="0" y="138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981" name="Freeform 242"/>
              <p:cNvSpPr>
                <a:spLocks/>
              </p:cNvSpPr>
              <p:nvPr/>
            </p:nvSpPr>
            <p:spPr bwMode="auto">
              <a:xfrm>
                <a:off x="1442" y="2489"/>
                <a:ext cx="362" cy="211"/>
              </a:xfrm>
              <a:custGeom>
                <a:avLst/>
                <a:gdLst>
                  <a:gd name="T0" fmla="*/ 0 w 362"/>
                  <a:gd name="T1" fmla="*/ 113 h 211"/>
                  <a:gd name="T2" fmla="*/ 192 w 362"/>
                  <a:gd name="T3" fmla="*/ 0 h 211"/>
                  <a:gd name="T4" fmla="*/ 362 w 362"/>
                  <a:gd name="T5" fmla="*/ 98 h 211"/>
                  <a:gd name="T6" fmla="*/ 169 w 362"/>
                  <a:gd name="T7" fmla="*/ 211 h 211"/>
                  <a:gd name="T8" fmla="*/ 0 w 362"/>
                  <a:gd name="T9" fmla="*/ 113 h 2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2"/>
                  <a:gd name="T16" fmla="*/ 0 h 211"/>
                  <a:gd name="T17" fmla="*/ 362 w 362"/>
                  <a:gd name="T18" fmla="*/ 211 h 2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2" h="211">
                    <a:moveTo>
                      <a:pt x="0" y="113"/>
                    </a:moveTo>
                    <a:lnTo>
                      <a:pt x="192" y="0"/>
                    </a:lnTo>
                    <a:lnTo>
                      <a:pt x="362" y="98"/>
                    </a:lnTo>
                    <a:lnTo>
                      <a:pt x="169" y="211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982" name="Freeform 243"/>
              <p:cNvSpPr>
                <a:spLocks/>
              </p:cNvSpPr>
              <p:nvPr/>
            </p:nvSpPr>
            <p:spPr bwMode="auto">
              <a:xfrm>
                <a:off x="1442" y="2602"/>
                <a:ext cx="169" cy="123"/>
              </a:xfrm>
              <a:custGeom>
                <a:avLst/>
                <a:gdLst>
                  <a:gd name="T0" fmla="*/ 169 w 169"/>
                  <a:gd name="T1" fmla="*/ 98 h 123"/>
                  <a:gd name="T2" fmla="*/ 169 w 169"/>
                  <a:gd name="T3" fmla="*/ 123 h 123"/>
                  <a:gd name="T4" fmla="*/ 0 w 169"/>
                  <a:gd name="T5" fmla="*/ 25 h 123"/>
                  <a:gd name="T6" fmla="*/ 0 w 169"/>
                  <a:gd name="T7" fmla="*/ 0 h 123"/>
                  <a:gd name="T8" fmla="*/ 169 w 169"/>
                  <a:gd name="T9" fmla="*/ 98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123"/>
                  <a:gd name="T17" fmla="*/ 169 w 169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123">
                    <a:moveTo>
                      <a:pt x="169" y="98"/>
                    </a:moveTo>
                    <a:lnTo>
                      <a:pt x="169" y="123"/>
                    </a:lnTo>
                    <a:lnTo>
                      <a:pt x="0" y="25"/>
                    </a:lnTo>
                    <a:lnTo>
                      <a:pt x="0" y="0"/>
                    </a:lnTo>
                    <a:lnTo>
                      <a:pt x="169" y="98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983" name="Freeform 244"/>
              <p:cNvSpPr>
                <a:spLocks/>
              </p:cNvSpPr>
              <p:nvPr/>
            </p:nvSpPr>
            <p:spPr bwMode="auto">
              <a:xfrm>
                <a:off x="1454" y="2613"/>
                <a:ext cx="57" cy="41"/>
              </a:xfrm>
              <a:custGeom>
                <a:avLst/>
                <a:gdLst>
                  <a:gd name="T0" fmla="*/ 0 w 57"/>
                  <a:gd name="T1" fmla="*/ 9 h 41"/>
                  <a:gd name="T2" fmla="*/ 0 w 57"/>
                  <a:gd name="T3" fmla="*/ 0 h 41"/>
                  <a:gd name="T4" fmla="*/ 57 w 57"/>
                  <a:gd name="T5" fmla="*/ 33 h 41"/>
                  <a:gd name="T6" fmla="*/ 57 w 57"/>
                  <a:gd name="T7" fmla="*/ 41 h 41"/>
                  <a:gd name="T8" fmla="*/ 0 w 57"/>
                  <a:gd name="T9" fmla="*/ 9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41"/>
                  <a:gd name="T17" fmla="*/ 57 w 57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41">
                    <a:moveTo>
                      <a:pt x="0" y="9"/>
                    </a:moveTo>
                    <a:lnTo>
                      <a:pt x="0" y="0"/>
                    </a:lnTo>
                    <a:lnTo>
                      <a:pt x="57" y="33"/>
                    </a:lnTo>
                    <a:lnTo>
                      <a:pt x="57" y="41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984" name="Freeform 245"/>
              <p:cNvSpPr>
                <a:spLocks/>
              </p:cNvSpPr>
              <p:nvPr/>
            </p:nvSpPr>
            <p:spPr bwMode="auto">
              <a:xfrm>
                <a:off x="1454" y="2613"/>
                <a:ext cx="1" cy="9"/>
              </a:xfrm>
              <a:custGeom>
                <a:avLst/>
                <a:gdLst>
                  <a:gd name="T0" fmla="*/ 0 w 1"/>
                  <a:gd name="T1" fmla="*/ 9 h 9"/>
                  <a:gd name="T2" fmla="*/ 1 w 1"/>
                  <a:gd name="T3" fmla="*/ 8 h 9"/>
                  <a:gd name="T4" fmla="*/ 1 w 1"/>
                  <a:gd name="T5" fmla="*/ 1 h 9"/>
                  <a:gd name="T6" fmla="*/ 0 w 1"/>
                  <a:gd name="T7" fmla="*/ 0 h 9"/>
                  <a:gd name="T8" fmla="*/ 0 w 1"/>
                  <a:gd name="T9" fmla="*/ 9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9"/>
                  <a:gd name="T17" fmla="*/ 1 w 1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9">
                    <a:moveTo>
                      <a:pt x="0" y="9"/>
                    </a:moveTo>
                    <a:lnTo>
                      <a:pt x="1" y="8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985" name="Freeform 246"/>
              <p:cNvSpPr>
                <a:spLocks/>
              </p:cNvSpPr>
              <p:nvPr/>
            </p:nvSpPr>
            <p:spPr bwMode="auto">
              <a:xfrm>
                <a:off x="1454" y="2621"/>
                <a:ext cx="57" cy="33"/>
              </a:xfrm>
              <a:custGeom>
                <a:avLst/>
                <a:gdLst>
                  <a:gd name="T0" fmla="*/ 57 w 57"/>
                  <a:gd name="T1" fmla="*/ 33 h 33"/>
                  <a:gd name="T2" fmla="*/ 57 w 57"/>
                  <a:gd name="T3" fmla="*/ 32 h 33"/>
                  <a:gd name="T4" fmla="*/ 1 w 57"/>
                  <a:gd name="T5" fmla="*/ 0 h 33"/>
                  <a:gd name="T6" fmla="*/ 0 w 57"/>
                  <a:gd name="T7" fmla="*/ 1 h 33"/>
                  <a:gd name="T8" fmla="*/ 57 w 57"/>
                  <a:gd name="T9" fmla="*/ 33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33"/>
                  <a:gd name="T17" fmla="*/ 57 w 57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33">
                    <a:moveTo>
                      <a:pt x="57" y="33"/>
                    </a:moveTo>
                    <a:lnTo>
                      <a:pt x="57" y="32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57" y="33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986" name="Freeform 247"/>
              <p:cNvSpPr>
                <a:spLocks/>
              </p:cNvSpPr>
              <p:nvPr/>
            </p:nvSpPr>
            <p:spPr bwMode="auto">
              <a:xfrm>
                <a:off x="1603" y="2700"/>
                <a:ext cx="4" cy="19"/>
              </a:xfrm>
              <a:custGeom>
                <a:avLst/>
                <a:gdLst>
                  <a:gd name="T0" fmla="*/ 0 w 4"/>
                  <a:gd name="T1" fmla="*/ 17 h 19"/>
                  <a:gd name="T2" fmla="*/ 0 w 4"/>
                  <a:gd name="T3" fmla="*/ 0 h 19"/>
                  <a:gd name="T4" fmla="*/ 4 w 4"/>
                  <a:gd name="T5" fmla="*/ 2 h 19"/>
                  <a:gd name="T6" fmla="*/ 4 w 4"/>
                  <a:gd name="T7" fmla="*/ 19 h 19"/>
                  <a:gd name="T8" fmla="*/ 0 w 4"/>
                  <a:gd name="T9" fmla="*/ 17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9"/>
                  <a:gd name="T17" fmla="*/ 4 w 4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9">
                    <a:moveTo>
                      <a:pt x="0" y="17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4" y="19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987" name="Rectangle 248"/>
              <p:cNvSpPr>
                <a:spLocks noChangeArrowheads="1"/>
              </p:cNvSpPr>
              <p:nvPr/>
            </p:nvSpPr>
            <p:spPr bwMode="auto">
              <a:xfrm>
                <a:off x="1603" y="2700"/>
                <a:ext cx="1" cy="17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9988" name="Freeform 249"/>
              <p:cNvSpPr>
                <a:spLocks/>
              </p:cNvSpPr>
              <p:nvPr/>
            </p:nvSpPr>
            <p:spPr bwMode="auto">
              <a:xfrm>
                <a:off x="1603" y="2717"/>
                <a:ext cx="4" cy="2"/>
              </a:xfrm>
              <a:custGeom>
                <a:avLst/>
                <a:gdLst>
                  <a:gd name="T0" fmla="*/ 4 w 4"/>
                  <a:gd name="T1" fmla="*/ 2 h 2"/>
                  <a:gd name="T2" fmla="*/ 4 w 4"/>
                  <a:gd name="T3" fmla="*/ 1 h 2"/>
                  <a:gd name="T4" fmla="*/ 1 w 4"/>
                  <a:gd name="T5" fmla="*/ 0 h 2"/>
                  <a:gd name="T6" fmla="*/ 0 w 4"/>
                  <a:gd name="T7" fmla="*/ 0 h 2"/>
                  <a:gd name="T8" fmla="*/ 4 w 4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lnTo>
                      <a:pt x="4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989" name="Freeform 250"/>
              <p:cNvSpPr>
                <a:spLocks/>
              </p:cNvSpPr>
              <p:nvPr/>
            </p:nvSpPr>
            <p:spPr bwMode="auto">
              <a:xfrm>
                <a:off x="1597" y="2695"/>
                <a:ext cx="3" cy="21"/>
              </a:xfrm>
              <a:custGeom>
                <a:avLst/>
                <a:gdLst>
                  <a:gd name="T0" fmla="*/ 0 w 3"/>
                  <a:gd name="T1" fmla="*/ 18 h 21"/>
                  <a:gd name="T2" fmla="*/ 0 w 3"/>
                  <a:gd name="T3" fmla="*/ 0 h 21"/>
                  <a:gd name="T4" fmla="*/ 3 w 3"/>
                  <a:gd name="T5" fmla="*/ 4 h 21"/>
                  <a:gd name="T6" fmla="*/ 3 w 3"/>
                  <a:gd name="T7" fmla="*/ 21 h 21"/>
                  <a:gd name="T8" fmla="*/ 0 w 3"/>
                  <a:gd name="T9" fmla="*/ 18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1"/>
                  <a:gd name="T17" fmla="*/ 3 w 3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1">
                    <a:moveTo>
                      <a:pt x="0" y="18"/>
                    </a:moveTo>
                    <a:lnTo>
                      <a:pt x="0" y="0"/>
                    </a:lnTo>
                    <a:lnTo>
                      <a:pt x="3" y="4"/>
                    </a:lnTo>
                    <a:lnTo>
                      <a:pt x="3" y="21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990" name="Freeform 251"/>
              <p:cNvSpPr>
                <a:spLocks/>
              </p:cNvSpPr>
              <p:nvPr/>
            </p:nvSpPr>
            <p:spPr bwMode="auto">
              <a:xfrm>
                <a:off x="1597" y="2695"/>
                <a:ext cx="1" cy="18"/>
              </a:xfrm>
              <a:custGeom>
                <a:avLst/>
                <a:gdLst>
                  <a:gd name="T0" fmla="*/ 0 w 1"/>
                  <a:gd name="T1" fmla="*/ 18 h 18"/>
                  <a:gd name="T2" fmla="*/ 1 w 1"/>
                  <a:gd name="T3" fmla="*/ 18 h 18"/>
                  <a:gd name="T4" fmla="*/ 1 w 1"/>
                  <a:gd name="T5" fmla="*/ 1 h 18"/>
                  <a:gd name="T6" fmla="*/ 0 w 1"/>
                  <a:gd name="T7" fmla="*/ 0 h 18"/>
                  <a:gd name="T8" fmla="*/ 0 w 1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8"/>
                  <a:gd name="T17" fmla="*/ 1 w 1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8">
                    <a:moveTo>
                      <a:pt x="0" y="18"/>
                    </a:moveTo>
                    <a:lnTo>
                      <a:pt x="1" y="18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991" name="Freeform 252"/>
              <p:cNvSpPr>
                <a:spLocks/>
              </p:cNvSpPr>
              <p:nvPr/>
            </p:nvSpPr>
            <p:spPr bwMode="auto">
              <a:xfrm>
                <a:off x="1597" y="2713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2 h 3"/>
                  <a:gd name="T4" fmla="*/ 1 w 3"/>
                  <a:gd name="T5" fmla="*/ 0 h 3"/>
                  <a:gd name="T6" fmla="*/ 0 w 3"/>
                  <a:gd name="T7" fmla="*/ 0 h 3"/>
                  <a:gd name="T8" fmla="*/ 3 w 3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3" y="3"/>
                    </a:moveTo>
                    <a:lnTo>
                      <a:pt x="3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992" name="Freeform 253"/>
              <p:cNvSpPr>
                <a:spLocks/>
              </p:cNvSpPr>
              <p:nvPr/>
            </p:nvSpPr>
            <p:spPr bwMode="auto">
              <a:xfrm>
                <a:off x="1590" y="2692"/>
                <a:ext cx="5" cy="20"/>
              </a:xfrm>
              <a:custGeom>
                <a:avLst/>
                <a:gdLst>
                  <a:gd name="T0" fmla="*/ 0 w 5"/>
                  <a:gd name="T1" fmla="*/ 18 h 20"/>
                  <a:gd name="T2" fmla="*/ 0 w 5"/>
                  <a:gd name="T3" fmla="*/ 0 h 20"/>
                  <a:gd name="T4" fmla="*/ 5 w 5"/>
                  <a:gd name="T5" fmla="*/ 2 h 20"/>
                  <a:gd name="T6" fmla="*/ 5 w 5"/>
                  <a:gd name="T7" fmla="*/ 20 h 20"/>
                  <a:gd name="T8" fmla="*/ 0 w 5"/>
                  <a:gd name="T9" fmla="*/ 18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0"/>
                  <a:gd name="T17" fmla="*/ 5 w 5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0">
                    <a:moveTo>
                      <a:pt x="0" y="18"/>
                    </a:moveTo>
                    <a:lnTo>
                      <a:pt x="0" y="0"/>
                    </a:lnTo>
                    <a:lnTo>
                      <a:pt x="5" y="2"/>
                    </a:lnTo>
                    <a:lnTo>
                      <a:pt x="5" y="2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993" name="Freeform 254"/>
              <p:cNvSpPr>
                <a:spLocks/>
              </p:cNvSpPr>
              <p:nvPr/>
            </p:nvSpPr>
            <p:spPr bwMode="auto">
              <a:xfrm>
                <a:off x="1590" y="2692"/>
                <a:ext cx="1" cy="18"/>
              </a:xfrm>
              <a:custGeom>
                <a:avLst/>
                <a:gdLst>
                  <a:gd name="T0" fmla="*/ 0 w 1"/>
                  <a:gd name="T1" fmla="*/ 18 h 18"/>
                  <a:gd name="T2" fmla="*/ 1 w 1"/>
                  <a:gd name="T3" fmla="*/ 18 h 18"/>
                  <a:gd name="T4" fmla="*/ 1 w 1"/>
                  <a:gd name="T5" fmla="*/ 1 h 18"/>
                  <a:gd name="T6" fmla="*/ 0 w 1"/>
                  <a:gd name="T7" fmla="*/ 0 h 18"/>
                  <a:gd name="T8" fmla="*/ 0 w 1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8"/>
                  <a:gd name="T17" fmla="*/ 1 w 1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8">
                    <a:moveTo>
                      <a:pt x="0" y="18"/>
                    </a:moveTo>
                    <a:lnTo>
                      <a:pt x="1" y="18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994" name="Freeform 255"/>
              <p:cNvSpPr>
                <a:spLocks/>
              </p:cNvSpPr>
              <p:nvPr/>
            </p:nvSpPr>
            <p:spPr bwMode="auto">
              <a:xfrm>
                <a:off x="1590" y="2710"/>
                <a:ext cx="5" cy="2"/>
              </a:xfrm>
              <a:custGeom>
                <a:avLst/>
                <a:gdLst>
                  <a:gd name="T0" fmla="*/ 5 w 5"/>
                  <a:gd name="T1" fmla="*/ 2 h 2"/>
                  <a:gd name="T2" fmla="*/ 5 w 5"/>
                  <a:gd name="T3" fmla="*/ 1 h 2"/>
                  <a:gd name="T4" fmla="*/ 1 w 5"/>
                  <a:gd name="T5" fmla="*/ 0 h 2"/>
                  <a:gd name="T6" fmla="*/ 0 w 5"/>
                  <a:gd name="T7" fmla="*/ 0 h 2"/>
                  <a:gd name="T8" fmla="*/ 5 w 5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lnTo>
                      <a:pt x="5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995" name="Freeform 256"/>
              <p:cNvSpPr>
                <a:spLocks/>
              </p:cNvSpPr>
              <p:nvPr/>
            </p:nvSpPr>
            <p:spPr bwMode="auto">
              <a:xfrm>
                <a:off x="1584" y="2688"/>
                <a:ext cx="4" cy="21"/>
              </a:xfrm>
              <a:custGeom>
                <a:avLst/>
                <a:gdLst>
                  <a:gd name="T0" fmla="*/ 0 w 4"/>
                  <a:gd name="T1" fmla="*/ 19 h 21"/>
                  <a:gd name="T2" fmla="*/ 0 w 4"/>
                  <a:gd name="T3" fmla="*/ 0 h 21"/>
                  <a:gd name="T4" fmla="*/ 4 w 4"/>
                  <a:gd name="T5" fmla="*/ 3 h 21"/>
                  <a:gd name="T6" fmla="*/ 4 w 4"/>
                  <a:gd name="T7" fmla="*/ 21 h 21"/>
                  <a:gd name="T8" fmla="*/ 0 w 4"/>
                  <a:gd name="T9" fmla="*/ 19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1"/>
                  <a:gd name="T17" fmla="*/ 4 w 4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1">
                    <a:moveTo>
                      <a:pt x="0" y="19"/>
                    </a:moveTo>
                    <a:lnTo>
                      <a:pt x="0" y="0"/>
                    </a:lnTo>
                    <a:lnTo>
                      <a:pt x="4" y="3"/>
                    </a:lnTo>
                    <a:lnTo>
                      <a:pt x="4" y="21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996" name="Freeform 257"/>
              <p:cNvSpPr>
                <a:spLocks/>
              </p:cNvSpPr>
              <p:nvPr/>
            </p:nvSpPr>
            <p:spPr bwMode="auto">
              <a:xfrm>
                <a:off x="1584" y="2688"/>
                <a:ext cx="2" cy="19"/>
              </a:xfrm>
              <a:custGeom>
                <a:avLst/>
                <a:gdLst>
                  <a:gd name="T0" fmla="*/ 0 w 2"/>
                  <a:gd name="T1" fmla="*/ 19 h 19"/>
                  <a:gd name="T2" fmla="*/ 2 w 2"/>
                  <a:gd name="T3" fmla="*/ 17 h 19"/>
                  <a:gd name="T4" fmla="*/ 2 w 2"/>
                  <a:gd name="T5" fmla="*/ 2 h 19"/>
                  <a:gd name="T6" fmla="*/ 0 w 2"/>
                  <a:gd name="T7" fmla="*/ 0 h 19"/>
                  <a:gd name="T8" fmla="*/ 0 w 2"/>
                  <a:gd name="T9" fmla="*/ 19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19"/>
                  <a:gd name="T17" fmla="*/ 2 w 2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19">
                    <a:moveTo>
                      <a:pt x="0" y="19"/>
                    </a:moveTo>
                    <a:lnTo>
                      <a:pt x="2" y="17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997" name="Freeform 258"/>
              <p:cNvSpPr>
                <a:spLocks/>
              </p:cNvSpPr>
              <p:nvPr/>
            </p:nvSpPr>
            <p:spPr bwMode="auto">
              <a:xfrm>
                <a:off x="1584" y="2705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4 w 4"/>
                  <a:gd name="T3" fmla="*/ 3 h 4"/>
                  <a:gd name="T4" fmla="*/ 2 w 4"/>
                  <a:gd name="T5" fmla="*/ 0 h 4"/>
                  <a:gd name="T6" fmla="*/ 0 w 4"/>
                  <a:gd name="T7" fmla="*/ 2 h 4"/>
                  <a:gd name="T8" fmla="*/ 4 w 4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4"/>
                    </a:moveTo>
                    <a:lnTo>
                      <a:pt x="4" y="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998" name="Freeform 259"/>
              <p:cNvSpPr>
                <a:spLocks/>
              </p:cNvSpPr>
              <p:nvPr/>
            </p:nvSpPr>
            <p:spPr bwMode="auto">
              <a:xfrm>
                <a:off x="1579" y="2685"/>
                <a:ext cx="3" cy="20"/>
              </a:xfrm>
              <a:custGeom>
                <a:avLst/>
                <a:gdLst>
                  <a:gd name="T0" fmla="*/ 0 w 3"/>
                  <a:gd name="T1" fmla="*/ 18 h 20"/>
                  <a:gd name="T2" fmla="*/ 0 w 3"/>
                  <a:gd name="T3" fmla="*/ 0 h 20"/>
                  <a:gd name="T4" fmla="*/ 3 w 3"/>
                  <a:gd name="T5" fmla="*/ 2 h 20"/>
                  <a:gd name="T6" fmla="*/ 3 w 3"/>
                  <a:gd name="T7" fmla="*/ 20 h 20"/>
                  <a:gd name="T8" fmla="*/ 0 w 3"/>
                  <a:gd name="T9" fmla="*/ 18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0"/>
                  <a:gd name="T17" fmla="*/ 3 w 3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0">
                    <a:moveTo>
                      <a:pt x="0" y="18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3" y="2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999" name="Freeform 260"/>
              <p:cNvSpPr>
                <a:spLocks/>
              </p:cNvSpPr>
              <p:nvPr/>
            </p:nvSpPr>
            <p:spPr bwMode="auto">
              <a:xfrm>
                <a:off x="1579" y="2685"/>
                <a:ext cx="1" cy="18"/>
              </a:xfrm>
              <a:custGeom>
                <a:avLst/>
                <a:gdLst>
                  <a:gd name="T0" fmla="*/ 0 w 1"/>
                  <a:gd name="T1" fmla="*/ 18 h 18"/>
                  <a:gd name="T2" fmla="*/ 0 w 1"/>
                  <a:gd name="T3" fmla="*/ 17 h 18"/>
                  <a:gd name="T4" fmla="*/ 1 w 1"/>
                  <a:gd name="T5" fmla="*/ 1 h 18"/>
                  <a:gd name="T6" fmla="*/ 0 w 1"/>
                  <a:gd name="T7" fmla="*/ 0 h 18"/>
                  <a:gd name="T8" fmla="*/ 0 w 1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8"/>
                  <a:gd name="T17" fmla="*/ 1 w 1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8">
                    <a:moveTo>
                      <a:pt x="0" y="18"/>
                    </a:moveTo>
                    <a:lnTo>
                      <a:pt x="0" y="17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000" name="Freeform 261"/>
              <p:cNvSpPr>
                <a:spLocks/>
              </p:cNvSpPr>
              <p:nvPr/>
            </p:nvSpPr>
            <p:spPr bwMode="auto">
              <a:xfrm>
                <a:off x="1579" y="2702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2 h 3"/>
                  <a:gd name="T4" fmla="*/ 0 w 3"/>
                  <a:gd name="T5" fmla="*/ 0 h 3"/>
                  <a:gd name="T6" fmla="*/ 0 w 3"/>
                  <a:gd name="T7" fmla="*/ 1 h 3"/>
                  <a:gd name="T8" fmla="*/ 3 w 3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3" y="3"/>
                    </a:moveTo>
                    <a:lnTo>
                      <a:pt x="3" y="2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001" name="Freeform 262"/>
              <p:cNvSpPr>
                <a:spLocks/>
              </p:cNvSpPr>
              <p:nvPr/>
            </p:nvSpPr>
            <p:spPr bwMode="auto">
              <a:xfrm>
                <a:off x="1572" y="2682"/>
                <a:ext cx="4" cy="20"/>
              </a:xfrm>
              <a:custGeom>
                <a:avLst/>
                <a:gdLst>
                  <a:gd name="T0" fmla="*/ 0 w 4"/>
                  <a:gd name="T1" fmla="*/ 18 h 20"/>
                  <a:gd name="T2" fmla="*/ 0 w 4"/>
                  <a:gd name="T3" fmla="*/ 0 h 20"/>
                  <a:gd name="T4" fmla="*/ 4 w 4"/>
                  <a:gd name="T5" fmla="*/ 2 h 20"/>
                  <a:gd name="T6" fmla="*/ 4 w 4"/>
                  <a:gd name="T7" fmla="*/ 20 h 20"/>
                  <a:gd name="T8" fmla="*/ 0 w 4"/>
                  <a:gd name="T9" fmla="*/ 18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0"/>
                  <a:gd name="T17" fmla="*/ 4 w 4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0">
                    <a:moveTo>
                      <a:pt x="0" y="18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4" y="2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002" name="Freeform 263"/>
              <p:cNvSpPr>
                <a:spLocks/>
              </p:cNvSpPr>
              <p:nvPr/>
            </p:nvSpPr>
            <p:spPr bwMode="auto">
              <a:xfrm>
                <a:off x="1572" y="2682"/>
                <a:ext cx="1" cy="18"/>
              </a:xfrm>
              <a:custGeom>
                <a:avLst/>
                <a:gdLst>
                  <a:gd name="T0" fmla="*/ 0 w 1"/>
                  <a:gd name="T1" fmla="*/ 18 h 18"/>
                  <a:gd name="T2" fmla="*/ 1 w 1"/>
                  <a:gd name="T3" fmla="*/ 17 h 18"/>
                  <a:gd name="T4" fmla="*/ 1 w 1"/>
                  <a:gd name="T5" fmla="*/ 1 h 18"/>
                  <a:gd name="T6" fmla="*/ 0 w 1"/>
                  <a:gd name="T7" fmla="*/ 0 h 18"/>
                  <a:gd name="T8" fmla="*/ 0 w 1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8"/>
                  <a:gd name="T17" fmla="*/ 1 w 1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8">
                    <a:moveTo>
                      <a:pt x="0" y="18"/>
                    </a:moveTo>
                    <a:lnTo>
                      <a:pt x="1" y="17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003" name="Freeform 264"/>
              <p:cNvSpPr>
                <a:spLocks/>
              </p:cNvSpPr>
              <p:nvPr/>
            </p:nvSpPr>
            <p:spPr bwMode="auto">
              <a:xfrm>
                <a:off x="1572" y="2699"/>
                <a:ext cx="4" cy="3"/>
              </a:xfrm>
              <a:custGeom>
                <a:avLst/>
                <a:gdLst>
                  <a:gd name="T0" fmla="*/ 4 w 4"/>
                  <a:gd name="T1" fmla="*/ 3 h 3"/>
                  <a:gd name="T2" fmla="*/ 4 w 4"/>
                  <a:gd name="T3" fmla="*/ 2 h 3"/>
                  <a:gd name="T4" fmla="*/ 1 w 4"/>
                  <a:gd name="T5" fmla="*/ 0 h 3"/>
                  <a:gd name="T6" fmla="*/ 0 w 4"/>
                  <a:gd name="T7" fmla="*/ 1 h 3"/>
                  <a:gd name="T8" fmla="*/ 4 w 4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"/>
                  <a:gd name="T17" fmla="*/ 4 w 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">
                    <a:moveTo>
                      <a:pt x="4" y="3"/>
                    </a:moveTo>
                    <a:lnTo>
                      <a:pt x="4" y="2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004" name="Freeform 265"/>
              <p:cNvSpPr>
                <a:spLocks/>
              </p:cNvSpPr>
              <p:nvPr/>
            </p:nvSpPr>
            <p:spPr bwMode="auto">
              <a:xfrm>
                <a:off x="1566" y="2678"/>
                <a:ext cx="4" cy="21"/>
              </a:xfrm>
              <a:custGeom>
                <a:avLst/>
                <a:gdLst>
                  <a:gd name="T0" fmla="*/ 0 w 4"/>
                  <a:gd name="T1" fmla="*/ 18 h 21"/>
                  <a:gd name="T2" fmla="*/ 0 w 4"/>
                  <a:gd name="T3" fmla="*/ 0 h 21"/>
                  <a:gd name="T4" fmla="*/ 4 w 4"/>
                  <a:gd name="T5" fmla="*/ 2 h 21"/>
                  <a:gd name="T6" fmla="*/ 4 w 4"/>
                  <a:gd name="T7" fmla="*/ 21 h 21"/>
                  <a:gd name="T8" fmla="*/ 0 w 4"/>
                  <a:gd name="T9" fmla="*/ 18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1"/>
                  <a:gd name="T17" fmla="*/ 4 w 4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1">
                    <a:moveTo>
                      <a:pt x="0" y="18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4" y="21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005" name="Freeform 266"/>
              <p:cNvSpPr>
                <a:spLocks/>
              </p:cNvSpPr>
              <p:nvPr/>
            </p:nvSpPr>
            <p:spPr bwMode="auto">
              <a:xfrm>
                <a:off x="1566" y="2678"/>
                <a:ext cx="1" cy="18"/>
              </a:xfrm>
              <a:custGeom>
                <a:avLst/>
                <a:gdLst>
                  <a:gd name="T0" fmla="*/ 0 w 1"/>
                  <a:gd name="T1" fmla="*/ 18 h 18"/>
                  <a:gd name="T2" fmla="*/ 1 w 1"/>
                  <a:gd name="T3" fmla="*/ 17 h 18"/>
                  <a:gd name="T4" fmla="*/ 1 w 1"/>
                  <a:gd name="T5" fmla="*/ 0 h 18"/>
                  <a:gd name="T6" fmla="*/ 0 w 1"/>
                  <a:gd name="T7" fmla="*/ 0 h 18"/>
                  <a:gd name="T8" fmla="*/ 0 w 1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8"/>
                  <a:gd name="T17" fmla="*/ 1 w 1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8">
                    <a:moveTo>
                      <a:pt x="0" y="18"/>
                    </a:moveTo>
                    <a:lnTo>
                      <a:pt x="1" y="17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006" name="Freeform 267"/>
              <p:cNvSpPr>
                <a:spLocks/>
              </p:cNvSpPr>
              <p:nvPr/>
            </p:nvSpPr>
            <p:spPr bwMode="auto">
              <a:xfrm>
                <a:off x="1566" y="2695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4 w 4"/>
                  <a:gd name="T3" fmla="*/ 2 h 4"/>
                  <a:gd name="T4" fmla="*/ 1 w 4"/>
                  <a:gd name="T5" fmla="*/ 0 h 4"/>
                  <a:gd name="T6" fmla="*/ 0 w 4"/>
                  <a:gd name="T7" fmla="*/ 1 h 4"/>
                  <a:gd name="T8" fmla="*/ 4 w 4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007" name="Freeform 268"/>
              <p:cNvSpPr>
                <a:spLocks/>
              </p:cNvSpPr>
              <p:nvPr/>
            </p:nvSpPr>
            <p:spPr bwMode="auto">
              <a:xfrm>
                <a:off x="1559" y="2675"/>
                <a:ext cx="5" cy="20"/>
              </a:xfrm>
              <a:custGeom>
                <a:avLst/>
                <a:gdLst>
                  <a:gd name="T0" fmla="*/ 0 w 5"/>
                  <a:gd name="T1" fmla="*/ 18 h 20"/>
                  <a:gd name="T2" fmla="*/ 0 w 5"/>
                  <a:gd name="T3" fmla="*/ 0 h 20"/>
                  <a:gd name="T4" fmla="*/ 5 w 5"/>
                  <a:gd name="T5" fmla="*/ 2 h 20"/>
                  <a:gd name="T6" fmla="*/ 5 w 5"/>
                  <a:gd name="T7" fmla="*/ 20 h 20"/>
                  <a:gd name="T8" fmla="*/ 0 w 5"/>
                  <a:gd name="T9" fmla="*/ 18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0"/>
                  <a:gd name="T17" fmla="*/ 5 w 5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0">
                    <a:moveTo>
                      <a:pt x="0" y="18"/>
                    </a:moveTo>
                    <a:lnTo>
                      <a:pt x="0" y="0"/>
                    </a:lnTo>
                    <a:lnTo>
                      <a:pt x="5" y="2"/>
                    </a:lnTo>
                    <a:lnTo>
                      <a:pt x="5" y="2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008" name="Freeform 269"/>
              <p:cNvSpPr>
                <a:spLocks/>
              </p:cNvSpPr>
              <p:nvPr/>
            </p:nvSpPr>
            <p:spPr bwMode="auto">
              <a:xfrm>
                <a:off x="1559" y="2675"/>
                <a:ext cx="2" cy="18"/>
              </a:xfrm>
              <a:custGeom>
                <a:avLst/>
                <a:gdLst>
                  <a:gd name="T0" fmla="*/ 0 w 2"/>
                  <a:gd name="T1" fmla="*/ 18 h 18"/>
                  <a:gd name="T2" fmla="*/ 2 w 2"/>
                  <a:gd name="T3" fmla="*/ 17 h 18"/>
                  <a:gd name="T4" fmla="*/ 2 w 2"/>
                  <a:gd name="T5" fmla="*/ 0 h 18"/>
                  <a:gd name="T6" fmla="*/ 0 w 2"/>
                  <a:gd name="T7" fmla="*/ 0 h 18"/>
                  <a:gd name="T8" fmla="*/ 0 w 2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18"/>
                  <a:gd name="T17" fmla="*/ 2 w 2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18">
                    <a:moveTo>
                      <a:pt x="0" y="18"/>
                    </a:moveTo>
                    <a:lnTo>
                      <a:pt x="2" y="17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009" name="Freeform 270"/>
              <p:cNvSpPr>
                <a:spLocks/>
              </p:cNvSpPr>
              <p:nvPr/>
            </p:nvSpPr>
            <p:spPr bwMode="auto">
              <a:xfrm>
                <a:off x="1559" y="2692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5 w 5"/>
                  <a:gd name="T3" fmla="*/ 1 h 3"/>
                  <a:gd name="T4" fmla="*/ 2 w 5"/>
                  <a:gd name="T5" fmla="*/ 0 h 3"/>
                  <a:gd name="T6" fmla="*/ 0 w 5"/>
                  <a:gd name="T7" fmla="*/ 1 h 3"/>
                  <a:gd name="T8" fmla="*/ 5 w 5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3"/>
                    </a:moveTo>
                    <a:lnTo>
                      <a:pt x="5" y="1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010" name="Freeform 271"/>
              <p:cNvSpPr>
                <a:spLocks/>
              </p:cNvSpPr>
              <p:nvPr/>
            </p:nvSpPr>
            <p:spPr bwMode="auto">
              <a:xfrm>
                <a:off x="1554" y="2671"/>
                <a:ext cx="3" cy="20"/>
              </a:xfrm>
              <a:custGeom>
                <a:avLst/>
                <a:gdLst>
                  <a:gd name="T0" fmla="*/ 0 w 3"/>
                  <a:gd name="T1" fmla="*/ 17 h 20"/>
                  <a:gd name="T2" fmla="*/ 0 w 3"/>
                  <a:gd name="T3" fmla="*/ 0 h 20"/>
                  <a:gd name="T4" fmla="*/ 3 w 3"/>
                  <a:gd name="T5" fmla="*/ 3 h 20"/>
                  <a:gd name="T6" fmla="*/ 3 w 3"/>
                  <a:gd name="T7" fmla="*/ 20 h 20"/>
                  <a:gd name="T8" fmla="*/ 0 w 3"/>
                  <a:gd name="T9" fmla="*/ 17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0"/>
                  <a:gd name="T17" fmla="*/ 3 w 3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0">
                    <a:moveTo>
                      <a:pt x="0" y="17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3" y="2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011" name="Rectangle 272"/>
              <p:cNvSpPr>
                <a:spLocks noChangeArrowheads="1"/>
              </p:cNvSpPr>
              <p:nvPr/>
            </p:nvSpPr>
            <p:spPr bwMode="auto">
              <a:xfrm>
                <a:off x="1554" y="2671"/>
                <a:ext cx="1" cy="17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30012" name="Freeform 273"/>
              <p:cNvSpPr>
                <a:spLocks/>
              </p:cNvSpPr>
              <p:nvPr/>
            </p:nvSpPr>
            <p:spPr bwMode="auto">
              <a:xfrm>
                <a:off x="1554" y="2688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2 h 3"/>
                  <a:gd name="T4" fmla="*/ 1 w 3"/>
                  <a:gd name="T5" fmla="*/ 0 h 3"/>
                  <a:gd name="T6" fmla="*/ 0 w 3"/>
                  <a:gd name="T7" fmla="*/ 0 h 3"/>
                  <a:gd name="T8" fmla="*/ 3 w 3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3" y="3"/>
                    </a:moveTo>
                    <a:lnTo>
                      <a:pt x="3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013" name="Freeform 274"/>
              <p:cNvSpPr>
                <a:spLocks/>
              </p:cNvSpPr>
              <p:nvPr/>
            </p:nvSpPr>
            <p:spPr bwMode="auto">
              <a:xfrm>
                <a:off x="1548" y="2668"/>
                <a:ext cx="3" cy="19"/>
              </a:xfrm>
              <a:custGeom>
                <a:avLst/>
                <a:gdLst>
                  <a:gd name="T0" fmla="*/ 0 w 3"/>
                  <a:gd name="T1" fmla="*/ 17 h 19"/>
                  <a:gd name="T2" fmla="*/ 0 w 3"/>
                  <a:gd name="T3" fmla="*/ 0 h 19"/>
                  <a:gd name="T4" fmla="*/ 3 w 3"/>
                  <a:gd name="T5" fmla="*/ 2 h 19"/>
                  <a:gd name="T6" fmla="*/ 3 w 3"/>
                  <a:gd name="T7" fmla="*/ 19 h 19"/>
                  <a:gd name="T8" fmla="*/ 0 w 3"/>
                  <a:gd name="T9" fmla="*/ 17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9"/>
                  <a:gd name="T17" fmla="*/ 3 w 3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9">
                    <a:moveTo>
                      <a:pt x="0" y="17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3" y="19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014" name="Rectangle 275"/>
              <p:cNvSpPr>
                <a:spLocks noChangeArrowheads="1"/>
              </p:cNvSpPr>
              <p:nvPr/>
            </p:nvSpPr>
            <p:spPr bwMode="auto">
              <a:xfrm>
                <a:off x="1548" y="2668"/>
                <a:ext cx="1" cy="17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30015" name="Freeform 276"/>
              <p:cNvSpPr>
                <a:spLocks/>
              </p:cNvSpPr>
              <p:nvPr/>
            </p:nvSpPr>
            <p:spPr bwMode="auto">
              <a:xfrm>
                <a:off x="1548" y="2685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1 h 2"/>
                  <a:gd name="T4" fmla="*/ 1 w 3"/>
                  <a:gd name="T5" fmla="*/ 0 h 2"/>
                  <a:gd name="T6" fmla="*/ 0 w 3"/>
                  <a:gd name="T7" fmla="*/ 0 h 2"/>
                  <a:gd name="T8" fmla="*/ 3 w 3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2"/>
                    </a:moveTo>
                    <a:lnTo>
                      <a:pt x="3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016" name="Freeform 277"/>
              <p:cNvSpPr>
                <a:spLocks/>
              </p:cNvSpPr>
              <p:nvPr/>
            </p:nvSpPr>
            <p:spPr bwMode="auto">
              <a:xfrm>
                <a:off x="1541" y="2663"/>
                <a:ext cx="5" cy="21"/>
              </a:xfrm>
              <a:custGeom>
                <a:avLst/>
                <a:gdLst>
                  <a:gd name="T0" fmla="*/ 0 w 5"/>
                  <a:gd name="T1" fmla="*/ 19 h 21"/>
                  <a:gd name="T2" fmla="*/ 0 w 5"/>
                  <a:gd name="T3" fmla="*/ 0 h 21"/>
                  <a:gd name="T4" fmla="*/ 5 w 5"/>
                  <a:gd name="T5" fmla="*/ 3 h 21"/>
                  <a:gd name="T6" fmla="*/ 5 w 5"/>
                  <a:gd name="T7" fmla="*/ 21 h 21"/>
                  <a:gd name="T8" fmla="*/ 0 w 5"/>
                  <a:gd name="T9" fmla="*/ 19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1"/>
                  <a:gd name="T17" fmla="*/ 5 w 5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1">
                    <a:moveTo>
                      <a:pt x="0" y="19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1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017" name="Freeform 278"/>
              <p:cNvSpPr>
                <a:spLocks/>
              </p:cNvSpPr>
              <p:nvPr/>
            </p:nvSpPr>
            <p:spPr bwMode="auto">
              <a:xfrm>
                <a:off x="1541" y="2663"/>
                <a:ext cx="1" cy="19"/>
              </a:xfrm>
              <a:custGeom>
                <a:avLst/>
                <a:gdLst>
                  <a:gd name="T0" fmla="*/ 0 w 1"/>
                  <a:gd name="T1" fmla="*/ 19 h 19"/>
                  <a:gd name="T2" fmla="*/ 1 w 1"/>
                  <a:gd name="T3" fmla="*/ 19 h 19"/>
                  <a:gd name="T4" fmla="*/ 1 w 1"/>
                  <a:gd name="T5" fmla="*/ 1 h 19"/>
                  <a:gd name="T6" fmla="*/ 0 w 1"/>
                  <a:gd name="T7" fmla="*/ 0 h 19"/>
                  <a:gd name="T8" fmla="*/ 0 w 1"/>
                  <a:gd name="T9" fmla="*/ 19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9"/>
                  <a:gd name="T17" fmla="*/ 1 w 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9">
                    <a:moveTo>
                      <a:pt x="0" y="19"/>
                    </a:moveTo>
                    <a:lnTo>
                      <a:pt x="1" y="19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018" name="Freeform 279"/>
              <p:cNvSpPr>
                <a:spLocks/>
              </p:cNvSpPr>
              <p:nvPr/>
            </p:nvSpPr>
            <p:spPr bwMode="auto">
              <a:xfrm>
                <a:off x="1541" y="2682"/>
                <a:ext cx="5" cy="2"/>
              </a:xfrm>
              <a:custGeom>
                <a:avLst/>
                <a:gdLst>
                  <a:gd name="T0" fmla="*/ 5 w 5"/>
                  <a:gd name="T1" fmla="*/ 2 h 2"/>
                  <a:gd name="T2" fmla="*/ 5 w 5"/>
                  <a:gd name="T3" fmla="*/ 1 h 2"/>
                  <a:gd name="T4" fmla="*/ 1 w 5"/>
                  <a:gd name="T5" fmla="*/ 0 h 2"/>
                  <a:gd name="T6" fmla="*/ 0 w 5"/>
                  <a:gd name="T7" fmla="*/ 0 h 2"/>
                  <a:gd name="T8" fmla="*/ 5 w 5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lnTo>
                      <a:pt x="5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019" name="Freeform 280"/>
              <p:cNvSpPr>
                <a:spLocks/>
              </p:cNvSpPr>
              <p:nvPr/>
            </p:nvSpPr>
            <p:spPr bwMode="auto">
              <a:xfrm>
                <a:off x="1536" y="2660"/>
                <a:ext cx="3" cy="20"/>
              </a:xfrm>
              <a:custGeom>
                <a:avLst/>
                <a:gdLst>
                  <a:gd name="T0" fmla="*/ 0 w 3"/>
                  <a:gd name="T1" fmla="*/ 18 h 20"/>
                  <a:gd name="T2" fmla="*/ 0 w 3"/>
                  <a:gd name="T3" fmla="*/ 0 h 20"/>
                  <a:gd name="T4" fmla="*/ 3 w 3"/>
                  <a:gd name="T5" fmla="*/ 2 h 20"/>
                  <a:gd name="T6" fmla="*/ 3 w 3"/>
                  <a:gd name="T7" fmla="*/ 20 h 20"/>
                  <a:gd name="T8" fmla="*/ 0 w 3"/>
                  <a:gd name="T9" fmla="*/ 18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0"/>
                  <a:gd name="T17" fmla="*/ 3 w 3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0">
                    <a:moveTo>
                      <a:pt x="0" y="18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3" y="2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020" name="Freeform 281"/>
              <p:cNvSpPr>
                <a:spLocks/>
              </p:cNvSpPr>
              <p:nvPr/>
            </p:nvSpPr>
            <p:spPr bwMode="auto">
              <a:xfrm>
                <a:off x="1536" y="2660"/>
                <a:ext cx="1" cy="18"/>
              </a:xfrm>
              <a:custGeom>
                <a:avLst/>
                <a:gdLst>
                  <a:gd name="T0" fmla="*/ 0 w 1"/>
                  <a:gd name="T1" fmla="*/ 18 h 18"/>
                  <a:gd name="T2" fmla="*/ 1 w 1"/>
                  <a:gd name="T3" fmla="*/ 18 h 18"/>
                  <a:gd name="T4" fmla="*/ 1 w 1"/>
                  <a:gd name="T5" fmla="*/ 1 h 18"/>
                  <a:gd name="T6" fmla="*/ 0 w 1"/>
                  <a:gd name="T7" fmla="*/ 0 h 18"/>
                  <a:gd name="T8" fmla="*/ 0 w 1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8"/>
                  <a:gd name="T17" fmla="*/ 1 w 1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8">
                    <a:moveTo>
                      <a:pt x="0" y="18"/>
                    </a:moveTo>
                    <a:lnTo>
                      <a:pt x="1" y="18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021" name="Freeform 282"/>
              <p:cNvSpPr>
                <a:spLocks/>
              </p:cNvSpPr>
              <p:nvPr/>
            </p:nvSpPr>
            <p:spPr bwMode="auto">
              <a:xfrm>
                <a:off x="1536" y="2678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1 h 2"/>
                  <a:gd name="T4" fmla="*/ 1 w 3"/>
                  <a:gd name="T5" fmla="*/ 0 h 2"/>
                  <a:gd name="T6" fmla="*/ 0 w 3"/>
                  <a:gd name="T7" fmla="*/ 0 h 2"/>
                  <a:gd name="T8" fmla="*/ 3 w 3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2"/>
                    </a:moveTo>
                    <a:lnTo>
                      <a:pt x="3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022" name="Freeform 283"/>
              <p:cNvSpPr>
                <a:spLocks/>
              </p:cNvSpPr>
              <p:nvPr/>
            </p:nvSpPr>
            <p:spPr bwMode="auto">
              <a:xfrm>
                <a:off x="1444" y="2604"/>
                <a:ext cx="9" cy="13"/>
              </a:xfrm>
              <a:custGeom>
                <a:avLst/>
                <a:gdLst>
                  <a:gd name="T0" fmla="*/ 9 w 9"/>
                  <a:gd name="T1" fmla="*/ 6 h 13"/>
                  <a:gd name="T2" fmla="*/ 9 w 9"/>
                  <a:gd name="T3" fmla="*/ 13 h 13"/>
                  <a:gd name="T4" fmla="*/ 0 w 9"/>
                  <a:gd name="T5" fmla="*/ 7 h 13"/>
                  <a:gd name="T6" fmla="*/ 0 w 9"/>
                  <a:gd name="T7" fmla="*/ 0 h 13"/>
                  <a:gd name="T8" fmla="*/ 9 w 9"/>
                  <a:gd name="T9" fmla="*/ 6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13"/>
                  <a:gd name="T17" fmla="*/ 9 w 9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13">
                    <a:moveTo>
                      <a:pt x="9" y="6"/>
                    </a:moveTo>
                    <a:lnTo>
                      <a:pt x="9" y="13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023" name="Freeform 284"/>
              <p:cNvSpPr>
                <a:spLocks/>
              </p:cNvSpPr>
              <p:nvPr/>
            </p:nvSpPr>
            <p:spPr bwMode="auto">
              <a:xfrm>
                <a:off x="1452" y="2611"/>
                <a:ext cx="1" cy="6"/>
              </a:xfrm>
              <a:custGeom>
                <a:avLst/>
                <a:gdLst>
                  <a:gd name="T0" fmla="*/ 0 w 1"/>
                  <a:gd name="T1" fmla="*/ 0 h 6"/>
                  <a:gd name="T2" fmla="*/ 1 w 1"/>
                  <a:gd name="T3" fmla="*/ 0 h 6"/>
                  <a:gd name="T4" fmla="*/ 1 w 1"/>
                  <a:gd name="T5" fmla="*/ 5 h 6"/>
                  <a:gd name="T6" fmla="*/ 0 w 1"/>
                  <a:gd name="T7" fmla="*/ 6 h 6"/>
                  <a:gd name="T8" fmla="*/ 0 w 1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6"/>
                  <a:gd name="T17" fmla="*/ 1 w 1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6">
                    <a:moveTo>
                      <a:pt x="0" y="0"/>
                    </a:moveTo>
                    <a:lnTo>
                      <a:pt x="1" y="0"/>
                    </a:lnTo>
                    <a:lnTo>
                      <a:pt x="1" y="5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5A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024" name="Freeform 285"/>
              <p:cNvSpPr>
                <a:spLocks/>
              </p:cNvSpPr>
              <p:nvPr/>
            </p:nvSpPr>
            <p:spPr bwMode="auto">
              <a:xfrm>
                <a:off x="1442" y="2605"/>
                <a:ext cx="11" cy="6"/>
              </a:xfrm>
              <a:custGeom>
                <a:avLst/>
                <a:gdLst>
                  <a:gd name="T0" fmla="*/ 0 w 11"/>
                  <a:gd name="T1" fmla="*/ 1 h 6"/>
                  <a:gd name="T2" fmla="*/ 2 w 11"/>
                  <a:gd name="T3" fmla="*/ 0 h 6"/>
                  <a:gd name="T4" fmla="*/ 11 w 11"/>
                  <a:gd name="T5" fmla="*/ 6 h 6"/>
                  <a:gd name="T6" fmla="*/ 10 w 11"/>
                  <a:gd name="T7" fmla="*/ 6 h 6"/>
                  <a:gd name="T8" fmla="*/ 0 w 11"/>
                  <a:gd name="T9" fmla="*/ 1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6"/>
                  <a:gd name="T17" fmla="*/ 11 w 11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6">
                    <a:moveTo>
                      <a:pt x="0" y="1"/>
                    </a:moveTo>
                    <a:lnTo>
                      <a:pt x="2" y="0"/>
                    </a:lnTo>
                    <a:lnTo>
                      <a:pt x="11" y="6"/>
                    </a:lnTo>
                    <a:lnTo>
                      <a:pt x="10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1B1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025" name="Freeform 286"/>
              <p:cNvSpPr>
                <a:spLocks/>
              </p:cNvSpPr>
              <p:nvPr/>
            </p:nvSpPr>
            <p:spPr bwMode="auto">
              <a:xfrm>
                <a:off x="1442" y="2606"/>
                <a:ext cx="10" cy="11"/>
              </a:xfrm>
              <a:custGeom>
                <a:avLst/>
                <a:gdLst>
                  <a:gd name="T0" fmla="*/ 10 w 10"/>
                  <a:gd name="T1" fmla="*/ 5 h 11"/>
                  <a:gd name="T2" fmla="*/ 10 w 10"/>
                  <a:gd name="T3" fmla="*/ 11 h 11"/>
                  <a:gd name="T4" fmla="*/ 0 w 10"/>
                  <a:gd name="T5" fmla="*/ 6 h 11"/>
                  <a:gd name="T6" fmla="*/ 0 w 10"/>
                  <a:gd name="T7" fmla="*/ 0 h 11"/>
                  <a:gd name="T8" fmla="*/ 10 w 10"/>
                  <a:gd name="T9" fmla="*/ 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11"/>
                  <a:gd name="T17" fmla="*/ 10 w 10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11">
                    <a:moveTo>
                      <a:pt x="10" y="5"/>
                    </a:moveTo>
                    <a:lnTo>
                      <a:pt x="1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E1B1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026" name="Freeform 287"/>
              <p:cNvSpPr>
                <a:spLocks/>
              </p:cNvSpPr>
              <p:nvPr/>
            </p:nvSpPr>
            <p:spPr bwMode="auto">
              <a:xfrm>
                <a:off x="1611" y="2552"/>
                <a:ext cx="193" cy="138"/>
              </a:xfrm>
              <a:custGeom>
                <a:avLst/>
                <a:gdLst>
                  <a:gd name="T0" fmla="*/ 0 w 193"/>
                  <a:gd name="T1" fmla="*/ 111 h 138"/>
                  <a:gd name="T2" fmla="*/ 193 w 193"/>
                  <a:gd name="T3" fmla="*/ 0 h 138"/>
                  <a:gd name="T4" fmla="*/ 193 w 193"/>
                  <a:gd name="T5" fmla="*/ 25 h 138"/>
                  <a:gd name="T6" fmla="*/ 0 w 193"/>
                  <a:gd name="T7" fmla="*/ 138 h 138"/>
                  <a:gd name="T8" fmla="*/ 0 w 193"/>
                  <a:gd name="T9" fmla="*/ 111 h 1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3"/>
                  <a:gd name="T16" fmla="*/ 0 h 138"/>
                  <a:gd name="T17" fmla="*/ 193 w 193"/>
                  <a:gd name="T18" fmla="*/ 138 h 1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3" h="138">
                    <a:moveTo>
                      <a:pt x="0" y="111"/>
                    </a:moveTo>
                    <a:lnTo>
                      <a:pt x="193" y="0"/>
                    </a:lnTo>
                    <a:lnTo>
                      <a:pt x="193" y="25"/>
                    </a:lnTo>
                    <a:lnTo>
                      <a:pt x="0" y="138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027" name="Freeform 288"/>
              <p:cNvSpPr>
                <a:spLocks/>
              </p:cNvSpPr>
              <p:nvPr/>
            </p:nvSpPr>
            <p:spPr bwMode="auto">
              <a:xfrm>
                <a:off x="1442" y="2454"/>
                <a:ext cx="362" cy="209"/>
              </a:xfrm>
              <a:custGeom>
                <a:avLst/>
                <a:gdLst>
                  <a:gd name="T0" fmla="*/ 0 w 362"/>
                  <a:gd name="T1" fmla="*/ 113 h 209"/>
                  <a:gd name="T2" fmla="*/ 192 w 362"/>
                  <a:gd name="T3" fmla="*/ 0 h 209"/>
                  <a:gd name="T4" fmla="*/ 362 w 362"/>
                  <a:gd name="T5" fmla="*/ 98 h 209"/>
                  <a:gd name="T6" fmla="*/ 169 w 362"/>
                  <a:gd name="T7" fmla="*/ 209 h 209"/>
                  <a:gd name="T8" fmla="*/ 0 w 362"/>
                  <a:gd name="T9" fmla="*/ 113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2"/>
                  <a:gd name="T16" fmla="*/ 0 h 209"/>
                  <a:gd name="T17" fmla="*/ 362 w 362"/>
                  <a:gd name="T18" fmla="*/ 209 h 2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2" h="209">
                    <a:moveTo>
                      <a:pt x="0" y="113"/>
                    </a:moveTo>
                    <a:lnTo>
                      <a:pt x="192" y="0"/>
                    </a:lnTo>
                    <a:lnTo>
                      <a:pt x="362" y="98"/>
                    </a:lnTo>
                    <a:lnTo>
                      <a:pt x="169" y="209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028" name="Freeform 289"/>
              <p:cNvSpPr>
                <a:spLocks/>
              </p:cNvSpPr>
              <p:nvPr/>
            </p:nvSpPr>
            <p:spPr bwMode="auto">
              <a:xfrm>
                <a:off x="1442" y="2567"/>
                <a:ext cx="169" cy="123"/>
              </a:xfrm>
              <a:custGeom>
                <a:avLst/>
                <a:gdLst>
                  <a:gd name="T0" fmla="*/ 169 w 169"/>
                  <a:gd name="T1" fmla="*/ 96 h 123"/>
                  <a:gd name="T2" fmla="*/ 169 w 169"/>
                  <a:gd name="T3" fmla="*/ 123 h 123"/>
                  <a:gd name="T4" fmla="*/ 0 w 169"/>
                  <a:gd name="T5" fmla="*/ 25 h 123"/>
                  <a:gd name="T6" fmla="*/ 0 w 169"/>
                  <a:gd name="T7" fmla="*/ 0 h 123"/>
                  <a:gd name="T8" fmla="*/ 169 w 169"/>
                  <a:gd name="T9" fmla="*/ 96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123"/>
                  <a:gd name="T17" fmla="*/ 169 w 169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123">
                    <a:moveTo>
                      <a:pt x="169" y="96"/>
                    </a:moveTo>
                    <a:lnTo>
                      <a:pt x="169" y="123"/>
                    </a:lnTo>
                    <a:lnTo>
                      <a:pt x="0" y="25"/>
                    </a:lnTo>
                    <a:lnTo>
                      <a:pt x="0" y="0"/>
                    </a:lnTo>
                    <a:lnTo>
                      <a:pt x="169" y="96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029" name="Freeform 290"/>
              <p:cNvSpPr>
                <a:spLocks/>
              </p:cNvSpPr>
              <p:nvPr/>
            </p:nvSpPr>
            <p:spPr bwMode="auto">
              <a:xfrm>
                <a:off x="1454" y="2578"/>
                <a:ext cx="57" cy="41"/>
              </a:xfrm>
              <a:custGeom>
                <a:avLst/>
                <a:gdLst>
                  <a:gd name="T0" fmla="*/ 0 w 57"/>
                  <a:gd name="T1" fmla="*/ 8 h 41"/>
                  <a:gd name="T2" fmla="*/ 0 w 57"/>
                  <a:gd name="T3" fmla="*/ 0 h 41"/>
                  <a:gd name="T4" fmla="*/ 57 w 57"/>
                  <a:gd name="T5" fmla="*/ 32 h 41"/>
                  <a:gd name="T6" fmla="*/ 57 w 57"/>
                  <a:gd name="T7" fmla="*/ 41 h 41"/>
                  <a:gd name="T8" fmla="*/ 0 w 57"/>
                  <a:gd name="T9" fmla="*/ 8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41"/>
                  <a:gd name="T17" fmla="*/ 57 w 57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41">
                    <a:moveTo>
                      <a:pt x="0" y="8"/>
                    </a:moveTo>
                    <a:lnTo>
                      <a:pt x="0" y="0"/>
                    </a:lnTo>
                    <a:lnTo>
                      <a:pt x="57" y="32"/>
                    </a:lnTo>
                    <a:lnTo>
                      <a:pt x="57" y="41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030" name="Rectangle 291"/>
              <p:cNvSpPr>
                <a:spLocks noChangeArrowheads="1"/>
              </p:cNvSpPr>
              <p:nvPr/>
            </p:nvSpPr>
            <p:spPr bwMode="auto">
              <a:xfrm>
                <a:off x="1454" y="2578"/>
                <a:ext cx="1" cy="8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30031" name="Freeform 292"/>
              <p:cNvSpPr>
                <a:spLocks/>
              </p:cNvSpPr>
              <p:nvPr/>
            </p:nvSpPr>
            <p:spPr bwMode="auto">
              <a:xfrm>
                <a:off x="1454" y="2586"/>
                <a:ext cx="57" cy="33"/>
              </a:xfrm>
              <a:custGeom>
                <a:avLst/>
                <a:gdLst>
                  <a:gd name="T0" fmla="*/ 57 w 57"/>
                  <a:gd name="T1" fmla="*/ 33 h 33"/>
                  <a:gd name="T2" fmla="*/ 57 w 57"/>
                  <a:gd name="T3" fmla="*/ 32 h 33"/>
                  <a:gd name="T4" fmla="*/ 1 w 57"/>
                  <a:gd name="T5" fmla="*/ 0 h 33"/>
                  <a:gd name="T6" fmla="*/ 0 w 57"/>
                  <a:gd name="T7" fmla="*/ 0 h 33"/>
                  <a:gd name="T8" fmla="*/ 57 w 57"/>
                  <a:gd name="T9" fmla="*/ 33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33"/>
                  <a:gd name="T17" fmla="*/ 57 w 57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33">
                    <a:moveTo>
                      <a:pt x="57" y="33"/>
                    </a:moveTo>
                    <a:lnTo>
                      <a:pt x="57" y="3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57" y="33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032" name="Freeform 293"/>
              <p:cNvSpPr>
                <a:spLocks/>
              </p:cNvSpPr>
              <p:nvPr/>
            </p:nvSpPr>
            <p:spPr bwMode="auto">
              <a:xfrm>
                <a:off x="1603" y="2663"/>
                <a:ext cx="4" cy="21"/>
              </a:xfrm>
              <a:custGeom>
                <a:avLst/>
                <a:gdLst>
                  <a:gd name="T0" fmla="*/ 0 w 4"/>
                  <a:gd name="T1" fmla="*/ 19 h 21"/>
                  <a:gd name="T2" fmla="*/ 0 w 4"/>
                  <a:gd name="T3" fmla="*/ 0 h 21"/>
                  <a:gd name="T4" fmla="*/ 4 w 4"/>
                  <a:gd name="T5" fmla="*/ 3 h 21"/>
                  <a:gd name="T6" fmla="*/ 4 w 4"/>
                  <a:gd name="T7" fmla="*/ 21 h 21"/>
                  <a:gd name="T8" fmla="*/ 0 w 4"/>
                  <a:gd name="T9" fmla="*/ 19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1"/>
                  <a:gd name="T17" fmla="*/ 4 w 4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1">
                    <a:moveTo>
                      <a:pt x="0" y="19"/>
                    </a:moveTo>
                    <a:lnTo>
                      <a:pt x="0" y="0"/>
                    </a:lnTo>
                    <a:lnTo>
                      <a:pt x="4" y="3"/>
                    </a:lnTo>
                    <a:lnTo>
                      <a:pt x="4" y="21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033" name="Freeform 294"/>
              <p:cNvSpPr>
                <a:spLocks/>
              </p:cNvSpPr>
              <p:nvPr/>
            </p:nvSpPr>
            <p:spPr bwMode="auto">
              <a:xfrm>
                <a:off x="1603" y="2663"/>
                <a:ext cx="1" cy="19"/>
              </a:xfrm>
              <a:custGeom>
                <a:avLst/>
                <a:gdLst>
                  <a:gd name="T0" fmla="*/ 0 w 1"/>
                  <a:gd name="T1" fmla="*/ 19 h 19"/>
                  <a:gd name="T2" fmla="*/ 1 w 1"/>
                  <a:gd name="T3" fmla="*/ 17 h 19"/>
                  <a:gd name="T4" fmla="*/ 1 w 1"/>
                  <a:gd name="T5" fmla="*/ 1 h 19"/>
                  <a:gd name="T6" fmla="*/ 0 w 1"/>
                  <a:gd name="T7" fmla="*/ 0 h 19"/>
                  <a:gd name="T8" fmla="*/ 0 w 1"/>
                  <a:gd name="T9" fmla="*/ 19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9"/>
                  <a:gd name="T17" fmla="*/ 1 w 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9">
                    <a:moveTo>
                      <a:pt x="0" y="19"/>
                    </a:moveTo>
                    <a:lnTo>
                      <a:pt x="1" y="17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034" name="Freeform 295"/>
              <p:cNvSpPr>
                <a:spLocks/>
              </p:cNvSpPr>
              <p:nvPr/>
            </p:nvSpPr>
            <p:spPr bwMode="auto">
              <a:xfrm>
                <a:off x="1603" y="2680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4 w 4"/>
                  <a:gd name="T3" fmla="*/ 3 h 4"/>
                  <a:gd name="T4" fmla="*/ 1 w 4"/>
                  <a:gd name="T5" fmla="*/ 0 h 4"/>
                  <a:gd name="T6" fmla="*/ 0 w 4"/>
                  <a:gd name="T7" fmla="*/ 2 h 4"/>
                  <a:gd name="T8" fmla="*/ 4 w 4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4"/>
                    </a:moveTo>
                    <a:lnTo>
                      <a:pt x="4" y="3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035" name="Freeform 296"/>
              <p:cNvSpPr>
                <a:spLocks/>
              </p:cNvSpPr>
              <p:nvPr/>
            </p:nvSpPr>
            <p:spPr bwMode="auto">
              <a:xfrm>
                <a:off x="1597" y="2660"/>
                <a:ext cx="3" cy="20"/>
              </a:xfrm>
              <a:custGeom>
                <a:avLst/>
                <a:gdLst>
                  <a:gd name="T0" fmla="*/ 0 w 3"/>
                  <a:gd name="T1" fmla="*/ 18 h 20"/>
                  <a:gd name="T2" fmla="*/ 0 w 3"/>
                  <a:gd name="T3" fmla="*/ 0 h 20"/>
                  <a:gd name="T4" fmla="*/ 3 w 3"/>
                  <a:gd name="T5" fmla="*/ 2 h 20"/>
                  <a:gd name="T6" fmla="*/ 3 w 3"/>
                  <a:gd name="T7" fmla="*/ 20 h 20"/>
                  <a:gd name="T8" fmla="*/ 0 w 3"/>
                  <a:gd name="T9" fmla="*/ 18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0"/>
                  <a:gd name="T17" fmla="*/ 3 w 3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0">
                    <a:moveTo>
                      <a:pt x="0" y="18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3" y="2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036" name="Freeform 297"/>
              <p:cNvSpPr>
                <a:spLocks/>
              </p:cNvSpPr>
              <p:nvPr/>
            </p:nvSpPr>
            <p:spPr bwMode="auto">
              <a:xfrm>
                <a:off x="1597" y="2660"/>
                <a:ext cx="1" cy="18"/>
              </a:xfrm>
              <a:custGeom>
                <a:avLst/>
                <a:gdLst>
                  <a:gd name="T0" fmla="*/ 0 w 1"/>
                  <a:gd name="T1" fmla="*/ 18 h 18"/>
                  <a:gd name="T2" fmla="*/ 1 w 1"/>
                  <a:gd name="T3" fmla="*/ 17 h 18"/>
                  <a:gd name="T4" fmla="*/ 1 w 1"/>
                  <a:gd name="T5" fmla="*/ 1 h 18"/>
                  <a:gd name="T6" fmla="*/ 0 w 1"/>
                  <a:gd name="T7" fmla="*/ 0 h 18"/>
                  <a:gd name="T8" fmla="*/ 0 w 1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8"/>
                  <a:gd name="T17" fmla="*/ 1 w 1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8">
                    <a:moveTo>
                      <a:pt x="0" y="18"/>
                    </a:moveTo>
                    <a:lnTo>
                      <a:pt x="1" y="17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037" name="Freeform 298"/>
              <p:cNvSpPr>
                <a:spLocks/>
              </p:cNvSpPr>
              <p:nvPr/>
            </p:nvSpPr>
            <p:spPr bwMode="auto">
              <a:xfrm>
                <a:off x="1597" y="2677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2 h 3"/>
                  <a:gd name="T4" fmla="*/ 1 w 3"/>
                  <a:gd name="T5" fmla="*/ 0 h 3"/>
                  <a:gd name="T6" fmla="*/ 0 w 3"/>
                  <a:gd name="T7" fmla="*/ 1 h 3"/>
                  <a:gd name="T8" fmla="*/ 3 w 3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3" y="3"/>
                    </a:moveTo>
                    <a:lnTo>
                      <a:pt x="3" y="2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038" name="Freeform 299"/>
              <p:cNvSpPr>
                <a:spLocks/>
              </p:cNvSpPr>
              <p:nvPr/>
            </p:nvSpPr>
            <p:spPr bwMode="auto">
              <a:xfrm>
                <a:off x="1590" y="2657"/>
                <a:ext cx="5" cy="20"/>
              </a:xfrm>
              <a:custGeom>
                <a:avLst/>
                <a:gdLst>
                  <a:gd name="T0" fmla="*/ 0 w 5"/>
                  <a:gd name="T1" fmla="*/ 18 h 20"/>
                  <a:gd name="T2" fmla="*/ 0 w 5"/>
                  <a:gd name="T3" fmla="*/ 0 h 20"/>
                  <a:gd name="T4" fmla="*/ 5 w 5"/>
                  <a:gd name="T5" fmla="*/ 2 h 20"/>
                  <a:gd name="T6" fmla="*/ 5 w 5"/>
                  <a:gd name="T7" fmla="*/ 20 h 20"/>
                  <a:gd name="T8" fmla="*/ 0 w 5"/>
                  <a:gd name="T9" fmla="*/ 18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0"/>
                  <a:gd name="T17" fmla="*/ 5 w 5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0">
                    <a:moveTo>
                      <a:pt x="0" y="18"/>
                    </a:moveTo>
                    <a:lnTo>
                      <a:pt x="0" y="0"/>
                    </a:lnTo>
                    <a:lnTo>
                      <a:pt x="5" y="2"/>
                    </a:lnTo>
                    <a:lnTo>
                      <a:pt x="5" y="2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039" name="Freeform 300"/>
              <p:cNvSpPr>
                <a:spLocks/>
              </p:cNvSpPr>
              <p:nvPr/>
            </p:nvSpPr>
            <p:spPr bwMode="auto">
              <a:xfrm>
                <a:off x="1590" y="2657"/>
                <a:ext cx="1" cy="18"/>
              </a:xfrm>
              <a:custGeom>
                <a:avLst/>
                <a:gdLst>
                  <a:gd name="T0" fmla="*/ 0 w 1"/>
                  <a:gd name="T1" fmla="*/ 18 h 18"/>
                  <a:gd name="T2" fmla="*/ 1 w 1"/>
                  <a:gd name="T3" fmla="*/ 17 h 18"/>
                  <a:gd name="T4" fmla="*/ 1 w 1"/>
                  <a:gd name="T5" fmla="*/ 1 h 18"/>
                  <a:gd name="T6" fmla="*/ 0 w 1"/>
                  <a:gd name="T7" fmla="*/ 0 h 18"/>
                  <a:gd name="T8" fmla="*/ 0 w 1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8"/>
                  <a:gd name="T17" fmla="*/ 1 w 1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8">
                    <a:moveTo>
                      <a:pt x="0" y="18"/>
                    </a:moveTo>
                    <a:lnTo>
                      <a:pt x="1" y="17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040" name="Freeform 301"/>
              <p:cNvSpPr>
                <a:spLocks/>
              </p:cNvSpPr>
              <p:nvPr/>
            </p:nvSpPr>
            <p:spPr bwMode="auto">
              <a:xfrm>
                <a:off x="1590" y="2674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5 w 5"/>
                  <a:gd name="T3" fmla="*/ 2 h 3"/>
                  <a:gd name="T4" fmla="*/ 1 w 5"/>
                  <a:gd name="T5" fmla="*/ 0 h 3"/>
                  <a:gd name="T6" fmla="*/ 0 w 5"/>
                  <a:gd name="T7" fmla="*/ 1 h 3"/>
                  <a:gd name="T8" fmla="*/ 5 w 5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3"/>
                    </a:moveTo>
                    <a:lnTo>
                      <a:pt x="5" y="2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041" name="Freeform 302"/>
              <p:cNvSpPr>
                <a:spLocks/>
              </p:cNvSpPr>
              <p:nvPr/>
            </p:nvSpPr>
            <p:spPr bwMode="auto">
              <a:xfrm>
                <a:off x="1584" y="2653"/>
                <a:ext cx="4" cy="21"/>
              </a:xfrm>
              <a:custGeom>
                <a:avLst/>
                <a:gdLst>
                  <a:gd name="T0" fmla="*/ 0 w 4"/>
                  <a:gd name="T1" fmla="*/ 18 h 21"/>
                  <a:gd name="T2" fmla="*/ 0 w 4"/>
                  <a:gd name="T3" fmla="*/ 0 h 21"/>
                  <a:gd name="T4" fmla="*/ 4 w 4"/>
                  <a:gd name="T5" fmla="*/ 2 h 21"/>
                  <a:gd name="T6" fmla="*/ 4 w 4"/>
                  <a:gd name="T7" fmla="*/ 21 h 21"/>
                  <a:gd name="T8" fmla="*/ 0 w 4"/>
                  <a:gd name="T9" fmla="*/ 18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1"/>
                  <a:gd name="T17" fmla="*/ 4 w 4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1">
                    <a:moveTo>
                      <a:pt x="0" y="18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4" y="21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042" name="Freeform 303"/>
              <p:cNvSpPr>
                <a:spLocks/>
              </p:cNvSpPr>
              <p:nvPr/>
            </p:nvSpPr>
            <p:spPr bwMode="auto">
              <a:xfrm>
                <a:off x="1584" y="2653"/>
                <a:ext cx="2" cy="18"/>
              </a:xfrm>
              <a:custGeom>
                <a:avLst/>
                <a:gdLst>
                  <a:gd name="T0" fmla="*/ 0 w 2"/>
                  <a:gd name="T1" fmla="*/ 18 h 18"/>
                  <a:gd name="T2" fmla="*/ 2 w 2"/>
                  <a:gd name="T3" fmla="*/ 17 h 18"/>
                  <a:gd name="T4" fmla="*/ 2 w 2"/>
                  <a:gd name="T5" fmla="*/ 0 h 18"/>
                  <a:gd name="T6" fmla="*/ 0 w 2"/>
                  <a:gd name="T7" fmla="*/ 0 h 18"/>
                  <a:gd name="T8" fmla="*/ 0 w 2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18"/>
                  <a:gd name="T17" fmla="*/ 2 w 2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18">
                    <a:moveTo>
                      <a:pt x="0" y="18"/>
                    </a:moveTo>
                    <a:lnTo>
                      <a:pt x="2" y="17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043" name="Freeform 304"/>
              <p:cNvSpPr>
                <a:spLocks/>
              </p:cNvSpPr>
              <p:nvPr/>
            </p:nvSpPr>
            <p:spPr bwMode="auto">
              <a:xfrm>
                <a:off x="1584" y="2670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4 w 4"/>
                  <a:gd name="T3" fmla="*/ 2 h 4"/>
                  <a:gd name="T4" fmla="*/ 2 w 4"/>
                  <a:gd name="T5" fmla="*/ 0 h 4"/>
                  <a:gd name="T6" fmla="*/ 0 w 4"/>
                  <a:gd name="T7" fmla="*/ 1 h 4"/>
                  <a:gd name="T8" fmla="*/ 4 w 4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044" name="Freeform 305"/>
              <p:cNvSpPr>
                <a:spLocks/>
              </p:cNvSpPr>
              <p:nvPr/>
            </p:nvSpPr>
            <p:spPr bwMode="auto">
              <a:xfrm>
                <a:off x="1579" y="2650"/>
                <a:ext cx="3" cy="20"/>
              </a:xfrm>
              <a:custGeom>
                <a:avLst/>
                <a:gdLst>
                  <a:gd name="T0" fmla="*/ 0 w 3"/>
                  <a:gd name="T1" fmla="*/ 18 h 20"/>
                  <a:gd name="T2" fmla="*/ 0 w 3"/>
                  <a:gd name="T3" fmla="*/ 0 h 20"/>
                  <a:gd name="T4" fmla="*/ 3 w 3"/>
                  <a:gd name="T5" fmla="*/ 2 h 20"/>
                  <a:gd name="T6" fmla="*/ 3 w 3"/>
                  <a:gd name="T7" fmla="*/ 20 h 20"/>
                  <a:gd name="T8" fmla="*/ 0 w 3"/>
                  <a:gd name="T9" fmla="*/ 18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0"/>
                  <a:gd name="T17" fmla="*/ 3 w 3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0">
                    <a:moveTo>
                      <a:pt x="0" y="18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3" y="2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045" name="Freeform 306"/>
              <p:cNvSpPr>
                <a:spLocks/>
              </p:cNvSpPr>
              <p:nvPr/>
            </p:nvSpPr>
            <p:spPr bwMode="auto">
              <a:xfrm>
                <a:off x="1579" y="2650"/>
                <a:ext cx="1" cy="18"/>
              </a:xfrm>
              <a:custGeom>
                <a:avLst/>
                <a:gdLst>
                  <a:gd name="T0" fmla="*/ 0 w 1"/>
                  <a:gd name="T1" fmla="*/ 18 h 18"/>
                  <a:gd name="T2" fmla="*/ 0 w 1"/>
                  <a:gd name="T3" fmla="*/ 17 h 18"/>
                  <a:gd name="T4" fmla="*/ 1 w 1"/>
                  <a:gd name="T5" fmla="*/ 0 h 18"/>
                  <a:gd name="T6" fmla="*/ 0 w 1"/>
                  <a:gd name="T7" fmla="*/ 0 h 18"/>
                  <a:gd name="T8" fmla="*/ 0 w 1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8"/>
                  <a:gd name="T17" fmla="*/ 1 w 1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8">
                    <a:moveTo>
                      <a:pt x="0" y="18"/>
                    </a:moveTo>
                    <a:lnTo>
                      <a:pt x="0" y="17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046" name="Freeform 307"/>
              <p:cNvSpPr>
                <a:spLocks/>
              </p:cNvSpPr>
              <p:nvPr/>
            </p:nvSpPr>
            <p:spPr bwMode="auto">
              <a:xfrm>
                <a:off x="1579" y="2667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1 h 3"/>
                  <a:gd name="T4" fmla="*/ 0 w 3"/>
                  <a:gd name="T5" fmla="*/ 0 h 3"/>
                  <a:gd name="T6" fmla="*/ 0 w 3"/>
                  <a:gd name="T7" fmla="*/ 1 h 3"/>
                  <a:gd name="T8" fmla="*/ 3 w 3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3" y="3"/>
                    </a:moveTo>
                    <a:lnTo>
                      <a:pt x="3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047" name="Freeform 308"/>
              <p:cNvSpPr>
                <a:spLocks/>
              </p:cNvSpPr>
              <p:nvPr/>
            </p:nvSpPr>
            <p:spPr bwMode="auto">
              <a:xfrm>
                <a:off x="1572" y="2646"/>
                <a:ext cx="4" cy="20"/>
              </a:xfrm>
              <a:custGeom>
                <a:avLst/>
                <a:gdLst>
                  <a:gd name="T0" fmla="*/ 0 w 4"/>
                  <a:gd name="T1" fmla="*/ 17 h 20"/>
                  <a:gd name="T2" fmla="*/ 0 w 4"/>
                  <a:gd name="T3" fmla="*/ 0 h 20"/>
                  <a:gd name="T4" fmla="*/ 4 w 4"/>
                  <a:gd name="T5" fmla="*/ 3 h 20"/>
                  <a:gd name="T6" fmla="*/ 4 w 4"/>
                  <a:gd name="T7" fmla="*/ 20 h 20"/>
                  <a:gd name="T8" fmla="*/ 0 w 4"/>
                  <a:gd name="T9" fmla="*/ 17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0"/>
                  <a:gd name="T17" fmla="*/ 4 w 4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0">
                    <a:moveTo>
                      <a:pt x="0" y="17"/>
                    </a:moveTo>
                    <a:lnTo>
                      <a:pt x="0" y="0"/>
                    </a:lnTo>
                    <a:lnTo>
                      <a:pt x="4" y="3"/>
                    </a:lnTo>
                    <a:lnTo>
                      <a:pt x="4" y="2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048" name="Rectangle 309"/>
              <p:cNvSpPr>
                <a:spLocks noChangeArrowheads="1"/>
              </p:cNvSpPr>
              <p:nvPr/>
            </p:nvSpPr>
            <p:spPr bwMode="auto">
              <a:xfrm>
                <a:off x="1572" y="2646"/>
                <a:ext cx="1" cy="17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30049" name="Freeform 310"/>
              <p:cNvSpPr>
                <a:spLocks/>
              </p:cNvSpPr>
              <p:nvPr/>
            </p:nvSpPr>
            <p:spPr bwMode="auto">
              <a:xfrm>
                <a:off x="1572" y="2663"/>
                <a:ext cx="4" cy="3"/>
              </a:xfrm>
              <a:custGeom>
                <a:avLst/>
                <a:gdLst>
                  <a:gd name="T0" fmla="*/ 4 w 4"/>
                  <a:gd name="T1" fmla="*/ 3 h 3"/>
                  <a:gd name="T2" fmla="*/ 4 w 4"/>
                  <a:gd name="T3" fmla="*/ 1 h 3"/>
                  <a:gd name="T4" fmla="*/ 1 w 4"/>
                  <a:gd name="T5" fmla="*/ 0 h 3"/>
                  <a:gd name="T6" fmla="*/ 0 w 4"/>
                  <a:gd name="T7" fmla="*/ 0 h 3"/>
                  <a:gd name="T8" fmla="*/ 4 w 4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"/>
                  <a:gd name="T17" fmla="*/ 4 w 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">
                    <a:moveTo>
                      <a:pt x="4" y="3"/>
                    </a:moveTo>
                    <a:lnTo>
                      <a:pt x="4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050" name="Freeform 311"/>
              <p:cNvSpPr>
                <a:spLocks/>
              </p:cNvSpPr>
              <p:nvPr/>
            </p:nvSpPr>
            <p:spPr bwMode="auto">
              <a:xfrm>
                <a:off x="1566" y="2643"/>
                <a:ext cx="4" cy="19"/>
              </a:xfrm>
              <a:custGeom>
                <a:avLst/>
                <a:gdLst>
                  <a:gd name="T0" fmla="*/ 0 w 4"/>
                  <a:gd name="T1" fmla="*/ 17 h 19"/>
                  <a:gd name="T2" fmla="*/ 0 w 4"/>
                  <a:gd name="T3" fmla="*/ 0 h 19"/>
                  <a:gd name="T4" fmla="*/ 4 w 4"/>
                  <a:gd name="T5" fmla="*/ 2 h 19"/>
                  <a:gd name="T6" fmla="*/ 4 w 4"/>
                  <a:gd name="T7" fmla="*/ 19 h 19"/>
                  <a:gd name="T8" fmla="*/ 0 w 4"/>
                  <a:gd name="T9" fmla="*/ 17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9"/>
                  <a:gd name="T17" fmla="*/ 4 w 4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9">
                    <a:moveTo>
                      <a:pt x="0" y="17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4" y="19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051" name="Rectangle 312"/>
              <p:cNvSpPr>
                <a:spLocks noChangeArrowheads="1"/>
              </p:cNvSpPr>
              <p:nvPr/>
            </p:nvSpPr>
            <p:spPr bwMode="auto">
              <a:xfrm>
                <a:off x="1566" y="2643"/>
                <a:ext cx="1" cy="17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30052" name="Freeform 313"/>
              <p:cNvSpPr>
                <a:spLocks/>
              </p:cNvSpPr>
              <p:nvPr/>
            </p:nvSpPr>
            <p:spPr bwMode="auto">
              <a:xfrm>
                <a:off x="1566" y="2660"/>
                <a:ext cx="4" cy="2"/>
              </a:xfrm>
              <a:custGeom>
                <a:avLst/>
                <a:gdLst>
                  <a:gd name="T0" fmla="*/ 4 w 4"/>
                  <a:gd name="T1" fmla="*/ 2 h 2"/>
                  <a:gd name="T2" fmla="*/ 4 w 4"/>
                  <a:gd name="T3" fmla="*/ 1 h 2"/>
                  <a:gd name="T4" fmla="*/ 1 w 4"/>
                  <a:gd name="T5" fmla="*/ 0 h 2"/>
                  <a:gd name="T6" fmla="*/ 0 w 4"/>
                  <a:gd name="T7" fmla="*/ 0 h 2"/>
                  <a:gd name="T8" fmla="*/ 4 w 4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lnTo>
                      <a:pt x="4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053" name="Freeform 314"/>
              <p:cNvSpPr>
                <a:spLocks/>
              </p:cNvSpPr>
              <p:nvPr/>
            </p:nvSpPr>
            <p:spPr bwMode="auto">
              <a:xfrm>
                <a:off x="1559" y="2638"/>
                <a:ext cx="5" cy="21"/>
              </a:xfrm>
              <a:custGeom>
                <a:avLst/>
                <a:gdLst>
                  <a:gd name="T0" fmla="*/ 0 w 5"/>
                  <a:gd name="T1" fmla="*/ 19 h 21"/>
                  <a:gd name="T2" fmla="*/ 0 w 5"/>
                  <a:gd name="T3" fmla="*/ 0 h 21"/>
                  <a:gd name="T4" fmla="*/ 5 w 5"/>
                  <a:gd name="T5" fmla="*/ 3 h 21"/>
                  <a:gd name="T6" fmla="*/ 5 w 5"/>
                  <a:gd name="T7" fmla="*/ 21 h 21"/>
                  <a:gd name="T8" fmla="*/ 0 w 5"/>
                  <a:gd name="T9" fmla="*/ 19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1"/>
                  <a:gd name="T17" fmla="*/ 5 w 5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1">
                    <a:moveTo>
                      <a:pt x="0" y="19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1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054" name="Freeform 315"/>
              <p:cNvSpPr>
                <a:spLocks/>
              </p:cNvSpPr>
              <p:nvPr/>
            </p:nvSpPr>
            <p:spPr bwMode="auto">
              <a:xfrm>
                <a:off x="1559" y="2638"/>
                <a:ext cx="2" cy="19"/>
              </a:xfrm>
              <a:custGeom>
                <a:avLst/>
                <a:gdLst>
                  <a:gd name="T0" fmla="*/ 0 w 2"/>
                  <a:gd name="T1" fmla="*/ 19 h 19"/>
                  <a:gd name="T2" fmla="*/ 2 w 2"/>
                  <a:gd name="T3" fmla="*/ 19 h 19"/>
                  <a:gd name="T4" fmla="*/ 2 w 2"/>
                  <a:gd name="T5" fmla="*/ 1 h 19"/>
                  <a:gd name="T6" fmla="*/ 0 w 2"/>
                  <a:gd name="T7" fmla="*/ 0 h 19"/>
                  <a:gd name="T8" fmla="*/ 0 w 2"/>
                  <a:gd name="T9" fmla="*/ 19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19"/>
                  <a:gd name="T17" fmla="*/ 2 w 2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19">
                    <a:moveTo>
                      <a:pt x="0" y="19"/>
                    </a:moveTo>
                    <a:lnTo>
                      <a:pt x="2" y="19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055" name="Freeform 316"/>
              <p:cNvSpPr>
                <a:spLocks/>
              </p:cNvSpPr>
              <p:nvPr/>
            </p:nvSpPr>
            <p:spPr bwMode="auto">
              <a:xfrm>
                <a:off x="1559" y="2657"/>
                <a:ext cx="5" cy="2"/>
              </a:xfrm>
              <a:custGeom>
                <a:avLst/>
                <a:gdLst>
                  <a:gd name="T0" fmla="*/ 5 w 5"/>
                  <a:gd name="T1" fmla="*/ 2 h 2"/>
                  <a:gd name="T2" fmla="*/ 5 w 5"/>
                  <a:gd name="T3" fmla="*/ 1 h 2"/>
                  <a:gd name="T4" fmla="*/ 2 w 5"/>
                  <a:gd name="T5" fmla="*/ 0 h 2"/>
                  <a:gd name="T6" fmla="*/ 0 w 5"/>
                  <a:gd name="T7" fmla="*/ 0 h 2"/>
                  <a:gd name="T8" fmla="*/ 5 w 5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lnTo>
                      <a:pt x="5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056" name="Freeform 317"/>
              <p:cNvSpPr>
                <a:spLocks/>
              </p:cNvSpPr>
              <p:nvPr/>
            </p:nvSpPr>
            <p:spPr bwMode="auto">
              <a:xfrm>
                <a:off x="1554" y="2635"/>
                <a:ext cx="3" cy="20"/>
              </a:xfrm>
              <a:custGeom>
                <a:avLst/>
                <a:gdLst>
                  <a:gd name="T0" fmla="*/ 0 w 3"/>
                  <a:gd name="T1" fmla="*/ 18 h 20"/>
                  <a:gd name="T2" fmla="*/ 0 w 3"/>
                  <a:gd name="T3" fmla="*/ 0 h 20"/>
                  <a:gd name="T4" fmla="*/ 3 w 3"/>
                  <a:gd name="T5" fmla="*/ 2 h 20"/>
                  <a:gd name="T6" fmla="*/ 3 w 3"/>
                  <a:gd name="T7" fmla="*/ 20 h 20"/>
                  <a:gd name="T8" fmla="*/ 0 w 3"/>
                  <a:gd name="T9" fmla="*/ 18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0"/>
                  <a:gd name="T17" fmla="*/ 3 w 3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0">
                    <a:moveTo>
                      <a:pt x="0" y="18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3" y="2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057" name="Freeform 318"/>
              <p:cNvSpPr>
                <a:spLocks/>
              </p:cNvSpPr>
              <p:nvPr/>
            </p:nvSpPr>
            <p:spPr bwMode="auto">
              <a:xfrm>
                <a:off x="1554" y="2635"/>
                <a:ext cx="1" cy="18"/>
              </a:xfrm>
              <a:custGeom>
                <a:avLst/>
                <a:gdLst>
                  <a:gd name="T0" fmla="*/ 0 w 1"/>
                  <a:gd name="T1" fmla="*/ 18 h 18"/>
                  <a:gd name="T2" fmla="*/ 1 w 1"/>
                  <a:gd name="T3" fmla="*/ 18 h 18"/>
                  <a:gd name="T4" fmla="*/ 1 w 1"/>
                  <a:gd name="T5" fmla="*/ 1 h 18"/>
                  <a:gd name="T6" fmla="*/ 0 w 1"/>
                  <a:gd name="T7" fmla="*/ 0 h 18"/>
                  <a:gd name="T8" fmla="*/ 0 w 1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8"/>
                  <a:gd name="T17" fmla="*/ 1 w 1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8">
                    <a:moveTo>
                      <a:pt x="0" y="18"/>
                    </a:moveTo>
                    <a:lnTo>
                      <a:pt x="1" y="18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058" name="Freeform 319"/>
              <p:cNvSpPr>
                <a:spLocks/>
              </p:cNvSpPr>
              <p:nvPr/>
            </p:nvSpPr>
            <p:spPr bwMode="auto">
              <a:xfrm>
                <a:off x="1554" y="2653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1 h 2"/>
                  <a:gd name="T4" fmla="*/ 1 w 3"/>
                  <a:gd name="T5" fmla="*/ 0 h 2"/>
                  <a:gd name="T6" fmla="*/ 0 w 3"/>
                  <a:gd name="T7" fmla="*/ 0 h 2"/>
                  <a:gd name="T8" fmla="*/ 3 w 3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2"/>
                    </a:moveTo>
                    <a:lnTo>
                      <a:pt x="3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059" name="Freeform 320"/>
              <p:cNvSpPr>
                <a:spLocks/>
              </p:cNvSpPr>
              <p:nvPr/>
            </p:nvSpPr>
            <p:spPr bwMode="auto">
              <a:xfrm>
                <a:off x="1548" y="2631"/>
                <a:ext cx="3" cy="21"/>
              </a:xfrm>
              <a:custGeom>
                <a:avLst/>
                <a:gdLst>
                  <a:gd name="T0" fmla="*/ 0 w 3"/>
                  <a:gd name="T1" fmla="*/ 19 h 21"/>
                  <a:gd name="T2" fmla="*/ 0 w 3"/>
                  <a:gd name="T3" fmla="*/ 0 h 21"/>
                  <a:gd name="T4" fmla="*/ 3 w 3"/>
                  <a:gd name="T5" fmla="*/ 3 h 21"/>
                  <a:gd name="T6" fmla="*/ 3 w 3"/>
                  <a:gd name="T7" fmla="*/ 21 h 21"/>
                  <a:gd name="T8" fmla="*/ 0 w 3"/>
                  <a:gd name="T9" fmla="*/ 19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1"/>
                  <a:gd name="T17" fmla="*/ 3 w 3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1">
                    <a:moveTo>
                      <a:pt x="0" y="19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3" y="21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060" name="Freeform 321"/>
              <p:cNvSpPr>
                <a:spLocks/>
              </p:cNvSpPr>
              <p:nvPr/>
            </p:nvSpPr>
            <p:spPr bwMode="auto">
              <a:xfrm>
                <a:off x="1548" y="2631"/>
                <a:ext cx="1" cy="19"/>
              </a:xfrm>
              <a:custGeom>
                <a:avLst/>
                <a:gdLst>
                  <a:gd name="T0" fmla="*/ 0 w 1"/>
                  <a:gd name="T1" fmla="*/ 19 h 19"/>
                  <a:gd name="T2" fmla="*/ 1 w 1"/>
                  <a:gd name="T3" fmla="*/ 18 h 19"/>
                  <a:gd name="T4" fmla="*/ 1 w 1"/>
                  <a:gd name="T5" fmla="*/ 2 h 19"/>
                  <a:gd name="T6" fmla="*/ 0 w 1"/>
                  <a:gd name="T7" fmla="*/ 0 h 19"/>
                  <a:gd name="T8" fmla="*/ 0 w 1"/>
                  <a:gd name="T9" fmla="*/ 19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9"/>
                  <a:gd name="T17" fmla="*/ 1 w 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9">
                    <a:moveTo>
                      <a:pt x="0" y="19"/>
                    </a:moveTo>
                    <a:lnTo>
                      <a:pt x="1" y="18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061" name="Freeform 322"/>
              <p:cNvSpPr>
                <a:spLocks/>
              </p:cNvSpPr>
              <p:nvPr/>
            </p:nvSpPr>
            <p:spPr bwMode="auto">
              <a:xfrm>
                <a:off x="1548" y="2649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2 h 3"/>
                  <a:gd name="T4" fmla="*/ 1 w 3"/>
                  <a:gd name="T5" fmla="*/ 0 h 3"/>
                  <a:gd name="T6" fmla="*/ 0 w 3"/>
                  <a:gd name="T7" fmla="*/ 1 h 3"/>
                  <a:gd name="T8" fmla="*/ 3 w 3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3" y="3"/>
                    </a:moveTo>
                    <a:lnTo>
                      <a:pt x="3" y="2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062" name="Freeform 323"/>
              <p:cNvSpPr>
                <a:spLocks/>
              </p:cNvSpPr>
              <p:nvPr/>
            </p:nvSpPr>
            <p:spPr bwMode="auto">
              <a:xfrm>
                <a:off x="1541" y="2628"/>
                <a:ext cx="5" cy="21"/>
              </a:xfrm>
              <a:custGeom>
                <a:avLst/>
                <a:gdLst>
                  <a:gd name="T0" fmla="*/ 0 w 5"/>
                  <a:gd name="T1" fmla="*/ 18 h 21"/>
                  <a:gd name="T2" fmla="*/ 0 w 5"/>
                  <a:gd name="T3" fmla="*/ 0 h 21"/>
                  <a:gd name="T4" fmla="*/ 5 w 5"/>
                  <a:gd name="T5" fmla="*/ 2 h 21"/>
                  <a:gd name="T6" fmla="*/ 5 w 5"/>
                  <a:gd name="T7" fmla="*/ 21 h 21"/>
                  <a:gd name="T8" fmla="*/ 0 w 5"/>
                  <a:gd name="T9" fmla="*/ 18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1"/>
                  <a:gd name="T17" fmla="*/ 5 w 5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1">
                    <a:moveTo>
                      <a:pt x="0" y="18"/>
                    </a:moveTo>
                    <a:lnTo>
                      <a:pt x="0" y="0"/>
                    </a:lnTo>
                    <a:lnTo>
                      <a:pt x="5" y="2"/>
                    </a:lnTo>
                    <a:lnTo>
                      <a:pt x="5" y="21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063" name="Freeform 324"/>
              <p:cNvSpPr>
                <a:spLocks/>
              </p:cNvSpPr>
              <p:nvPr/>
            </p:nvSpPr>
            <p:spPr bwMode="auto">
              <a:xfrm>
                <a:off x="1541" y="2628"/>
                <a:ext cx="1" cy="18"/>
              </a:xfrm>
              <a:custGeom>
                <a:avLst/>
                <a:gdLst>
                  <a:gd name="T0" fmla="*/ 0 w 1"/>
                  <a:gd name="T1" fmla="*/ 18 h 18"/>
                  <a:gd name="T2" fmla="*/ 1 w 1"/>
                  <a:gd name="T3" fmla="*/ 17 h 18"/>
                  <a:gd name="T4" fmla="*/ 1 w 1"/>
                  <a:gd name="T5" fmla="*/ 1 h 18"/>
                  <a:gd name="T6" fmla="*/ 0 w 1"/>
                  <a:gd name="T7" fmla="*/ 0 h 18"/>
                  <a:gd name="T8" fmla="*/ 0 w 1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8"/>
                  <a:gd name="T17" fmla="*/ 1 w 1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8">
                    <a:moveTo>
                      <a:pt x="0" y="18"/>
                    </a:moveTo>
                    <a:lnTo>
                      <a:pt x="1" y="17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064" name="Freeform 325"/>
              <p:cNvSpPr>
                <a:spLocks/>
              </p:cNvSpPr>
              <p:nvPr/>
            </p:nvSpPr>
            <p:spPr bwMode="auto">
              <a:xfrm>
                <a:off x="1541" y="2645"/>
                <a:ext cx="5" cy="4"/>
              </a:xfrm>
              <a:custGeom>
                <a:avLst/>
                <a:gdLst>
                  <a:gd name="T0" fmla="*/ 5 w 5"/>
                  <a:gd name="T1" fmla="*/ 4 h 4"/>
                  <a:gd name="T2" fmla="*/ 5 w 5"/>
                  <a:gd name="T3" fmla="*/ 2 h 4"/>
                  <a:gd name="T4" fmla="*/ 1 w 5"/>
                  <a:gd name="T5" fmla="*/ 0 h 4"/>
                  <a:gd name="T6" fmla="*/ 0 w 5"/>
                  <a:gd name="T7" fmla="*/ 1 h 4"/>
                  <a:gd name="T8" fmla="*/ 5 w 5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5" y="4"/>
                    </a:moveTo>
                    <a:lnTo>
                      <a:pt x="5" y="2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065" name="Freeform 326"/>
              <p:cNvSpPr>
                <a:spLocks/>
              </p:cNvSpPr>
              <p:nvPr/>
            </p:nvSpPr>
            <p:spPr bwMode="auto">
              <a:xfrm>
                <a:off x="1536" y="2625"/>
                <a:ext cx="3" cy="20"/>
              </a:xfrm>
              <a:custGeom>
                <a:avLst/>
                <a:gdLst>
                  <a:gd name="T0" fmla="*/ 0 w 3"/>
                  <a:gd name="T1" fmla="*/ 18 h 20"/>
                  <a:gd name="T2" fmla="*/ 0 w 3"/>
                  <a:gd name="T3" fmla="*/ 0 h 20"/>
                  <a:gd name="T4" fmla="*/ 3 w 3"/>
                  <a:gd name="T5" fmla="*/ 2 h 20"/>
                  <a:gd name="T6" fmla="*/ 3 w 3"/>
                  <a:gd name="T7" fmla="*/ 20 h 20"/>
                  <a:gd name="T8" fmla="*/ 0 w 3"/>
                  <a:gd name="T9" fmla="*/ 18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0"/>
                  <a:gd name="T17" fmla="*/ 3 w 3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0">
                    <a:moveTo>
                      <a:pt x="0" y="18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3" y="2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066" name="Freeform 327"/>
              <p:cNvSpPr>
                <a:spLocks/>
              </p:cNvSpPr>
              <p:nvPr/>
            </p:nvSpPr>
            <p:spPr bwMode="auto">
              <a:xfrm>
                <a:off x="1536" y="2625"/>
                <a:ext cx="1" cy="18"/>
              </a:xfrm>
              <a:custGeom>
                <a:avLst/>
                <a:gdLst>
                  <a:gd name="T0" fmla="*/ 0 w 1"/>
                  <a:gd name="T1" fmla="*/ 18 h 18"/>
                  <a:gd name="T2" fmla="*/ 1 w 1"/>
                  <a:gd name="T3" fmla="*/ 17 h 18"/>
                  <a:gd name="T4" fmla="*/ 1 w 1"/>
                  <a:gd name="T5" fmla="*/ 1 h 18"/>
                  <a:gd name="T6" fmla="*/ 0 w 1"/>
                  <a:gd name="T7" fmla="*/ 0 h 18"/>
                  <a:gd name="T8" fmla="*/ 0 w 1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8"/>
                  <a:gd name="T17" fmla="*/ 1 w 1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8">
                    <a:moveTo>
                      <a:pt x="0" y="18"/>
                    </a:moveTo>
                    <a:lnTo>
                      <a:pt x="1" y="17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067" name="Freeform 328"/>
              <p:cNvSpPr>
                <a:spLocks/>
              </p:cNvSpPr>
              <p:nvPr/>
            </p:nvSpPr>
            <p:spPr bwMode="auto">
              <a:xfrm>
                <a:off x="1536" y="2642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2 h 3"/>
                  <a:gd name="T4" fmla="*/ 1 w 3"/>
                  <a:gd name="T5" fmla="*/ 0 h 3"/>
                  <a:gd name="T6" fmla="*/ 0 w 3"/>
                  <a:gd name="T7" fmla="*/ 1 h 3"/>
                  <a:gd name="T8" fmla="*/ 3 w 3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3" y="3"/>
                    </a:moveTo>
                    <a:lnTo>
                      <a:pt x="3" y="2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068" name="Freeform 329"/>
              <p:cNvSpPr>
                <a:spLocks/>
              </p:cNvSpPr>
              <p:nvPr/>
            </p:nvSpPr>
            <p:spPr bwMode="auto">
              <a:xfrm>
                <a:off x="1444" y="2569"/>
                <a:ext cx="9" cy="12"/>
              </a:xfrm>
              <a:custGeom>
                <a:avLst/>
                <a:gdLst>
                  <a:gd name="T0" fmla="*/ 9 w 9"/>
                  <a:gd name="T1" fmla="*/ 6 h 12"/>
                  <a:gd name="T2" fmla="*/ 9 w 9"/>
                  <a:gd name="T3" fmla="*/ 12 h 12"/>
                  <a:gd name="T4" fmla="*/ 0 w 9"/>
                  <a:gd name="T5" fmla="*/ 7 h 12"/>
                  <a:gd name="T6" fmla="*/ 0 w 9"/>
                  <a:gd name="T7" fmla="*/ 0 h 12"/>
                  <a:gd name="T8" fmla="*/ 9 w 9"/>
                  <a:gd name="T9" fmla="*/ 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12"/>
                  <a:gd name="T17" fmla="*/ 9 w 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12">
                    <a:moveTo>
                      <a:pt x="9" y="6"/>
                    </a:moveTo>
                    <a:lnTo>
                      <a:pt x="9" y="12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069" name="Freeform 330"/>
              <p:cNvSpPr>
                <a:spLocks/>
              </p:cNvSpPr>
              <p:nvPr/>
            </p:nvSpPr>
            <p:spPr bwMode="auto">
              <a:xfrm>
                <a:off x="1452" y="2575"/>
                <a:ext cx="1" cy="6"/>
              </a:xfrm>
              <a:custGeom>
                <a:avLst/>
                <a:gdLst>
                  <a:gd name="T0" fmla="*/ 0 w 1"/>
                  <a:gd name="T1" fmla="*/ 1 h 6"/>
                  <a:gd name="T2" fmla="*/ 1 w 1"/>
                  <a:gd name="T3" fmla="*/ 0 h 6"/>
                  <a:gd name="T4" fmla="*/ 1 w 1"/>
                  <a:gd name="T5" fmla="*/ 5 h 6"/>
                  <a:gd name="T6" fmla="*/ 0 w 1"/>
                  <a:gd name="T7" fmla="*/ 6 h 6"/>
                  <a:gd name="T8" fmla="*/ 0 w 1"/>
                  <a:gd name="T9" fmla="*/ 1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6"/>
                  <a:gd name="T17" fmla="*/ 1 w 1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6">
                    <a:moveTo>
                      <a:pt x="0" y="1"/>
                    </a:moveTo>
                    <a:lnTo>
                      <a:pt x="1" y="0"/>
                    </a:lnTo>
                    <a:lnTo>
                      <a:pt x="1" y="5"/>
                    </a:lnTo>
                    <a:lnTo>
                      <a:pt x="0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25A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070" name="Freeform 331"/>
              <p:cNvSpPr>
                <a:spLocks/>
              </p:cNvSpPr>
              <p:nvPr/>
            </p:nvSpPr>
            <p:spPr bwMode="auto">
              <a:xfrm>
                <a:off x="1442" y="2570"/>
                <a:ext cx="11" cy="6"/>
              </a:xfrm>
              <a:custGeom>
                <a:avLst/>
                <a:gdLst>
                  <a:gd name="T0" fmla="*/ 0 w 11"/>
                  <a:gd name="T1" fmla="*/ 1 h 6"/>
                  <a:gd name="T2" fmla="*/ 2 w 11"/>
                  <a:gd name="T3" fmla="*/ 0 h 6"/>
                  <a:gd name="T4" fmla="*/ 11 w 11"/>
                  <a:gd name="T5" fmla="*/ 5 h 6"/>
                  <a:gd name="T6" fmla="*/ 10 w 11"/>
                  <a:gd name="T7" fmla="*/ 6 h 6"/>
                  <a:gd name="T8" fmla="*/ 0 w 11"/>
                  <a:gd name="T9" fmla="*/ 1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6"/>
                  <a:gd name="T17" fmla="*/ 11 w 11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6">
                    <a:moveTo>
                      <a:pt x="0" y="1"/>
                    </a:moveTo>
                    <a:lnTo>
                      <a:pt x="2" y="0"/>
                    </a:lnTo>
                    <a:lnTo>
                      <a:pt x="11" y="5"/>
                    </a:lnTo>
                    <a:lnTo>
                      <a:pt x="10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1B1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071" name="Freeform 332"/>
              <p:cNvSpPr>
                <a:spLocks/>
              </p:cNvSpPr>
              <p:nvPr/>
            </p:nvSpPr>
            <p:spPr bwMode="auto">
              <a:xfrm>
                <a:off x="1442" y="2571"/>
                <a:ext cx="10" cy="10"/>
              </a:xfrm>
              <a:custGeom>
                <a:avLst/>
                <a:gdLst>
                  <a:gd name="T0" fmla="*/ 10 w 10"/>
                  <a:gd name="T1" fmla="*/ 5 h 10"/>
                  <a:gd name="T2" fmla="*/ 10 w 10"/>
                  <a:gd name="T3" fmla="*/ 10 h 10"/>
                  <a:gd name="T4" fmla="*/ 0 w 10"/>
                  <a:gd name="T5" fmla="*/ 5 h 10"/>
                  <a:gd name="T6" fmla="*/ 0 w 10"/>
                  <a:gd name="T7" fmla="*/ 0 h 10"/>
                  <a:gd name="T8" fmla="*/ 10 w 10"/>
                  <a:gd name="T9" fmla="*/ 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10"/>
                  <a:gd name="T17" fmla="*/ 10 w 10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10">
                    <a:moveTo>
                      <a:pt x="10" y="5"/>
                    </a:moveTo>
                    <a:lnTo>
                      <a:pt x="10" y="10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E1B1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072" name="Freeform 333"/>
              <p:cNvSpPr>
                <a:spLocks/>
              </p:cNvSpPr>
              <p:nvPr/>
            </p:nvSpPr>
            <p:spPr bwMode="auto">
              <a:xfrm>
                <a:off x="1611" y="2515"/>
                <a:ext cx="193" cy="139"/>
              </a:xfrm>
              <a:custGeom>
                <a:avLst/>
                <a:gdLst>
                  <a:gd name="T0" fmla="*/ 0 w 193"/>
                  <a:gd name="T1" fmla="*/ 113 h 139"/>
                  <a:gd name="T2" fmla="*/ 193 w 193"/>
                  <a:gd name="T3" fmla="*/ 0 h 139"/>
                  <a:gd name="T4" fmla="*/ 193 w 193"/>
                  <a:gd name="T5" fmla="*/ 27 h 139"/>
                  <a:gd name="T6" fmla="*/ 0 w 193"/>
                  <a:gd name="T7" fmla="*/ 139 h 139"/>
                  <a:gd name="T8" fmla="*/ 0 w 193"/>
                  <a:gd name="T9" fmla="*/ 113 h 1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3"/>
                  <a:gd name="T16" fmla="*/ 0 h 139"/>
                  <a:gd name="T17" fmla="*/ 193 w 193"/>
                  <a:gd name="T18" fmla="*/ 139 h 1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3" h="139">
                    <a:moveTo>
                      <a:pt x="0" y="113"/>
                    </a:moveTo>
                    <a:lnTo>
                      <a:pt x="193" y="0"/>
                    </a:lnTo>
                    <a:lnTo>
                      <a:pt x="193" y="27"/>
                    </a:lnTo>
                    <a:lnTo>
                      <a:pt x="0" y="139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073" name="Freeform 334"/>
              <p:cNvSpPr>
                <a:spLocks/>
              </p:cNvSpPr>
              <p:nvPr/>
            </p:nvSpPr>
            <p:spPr bwMode="auto">
              <a:xfrm>
                <a:off x="1442" y="2419"/>
                <a:ext cx="362" cy="209"/>
              </a:xfrm>
              <a:custGeom>
                <a:avLst/>
                <a:gdLst>
                  <a:gd name="T0" fmla="*/ 0 w 362"/>
                  <a:gd name="T1" fmla="*/ 111 h 209"/>
                  <a:gd name="T2" fmla="*/ 192 w 362"/>
                  <a:gd name="T3" fmla="*/ 0 h 209"/>
                  <a:gd name="T4" fmla="*/ 362 w 362"/>
                  <a:gd name="T5" fmla="*/ 96 h 209"/>
                  <a:gd name="T6" fmla="*/ 169 w 362"/>
                  <a:gd name="T7" fmla="*/ 209 h 209"/>
                  <a:gd name="T8" fmla="*/ 0 w 362"/>
                  <a:gd name="T9" fmla="*/ 111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2"/>
                  <a:gd name="T16" fmla="*/ 0 h 209"/>
                  <a:gd name="T17" fmla="*/ 362 w 362"/>
                  <a:gd name="T18" fmla="*/ 209 h 2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2" h="209">
                    <a:moveTo>
                      <a:pt x="0" y="111"/>
                    </a:moveTo>
                    <a:lnTo>
                      <a:pt x="192" y="0"/>
                    </a:lnTo>
                    <a:lnTo>
                      <a:pt x="362" y="96"/>
                    </a:lnTo>
                    <a:lnTo>
                      <a:pt x="169" y="209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074" name="Freeform 335"/>
              <p:cNvSpPr>
                <a:spLocks/>
              </p:cNvSpPr>
              <p:nvPr/>
            </p:nvSpPr>
            <p:spPr bwMode="auto">
              <a:xfrm>
                <a:off x="1442" y="2530"/>
                <a:ext cx="169" cy="124"/>
              </a:xfrm>
              <a:custGeom>
                <a:avLst/>
                <a:gdLst>
                  <a:gd name="T0" fmla="*/ 169 w 169"/>
                  <a:gd name="T1" fmla="*/ 98 h 124"/>
                  <a:gd name="T2" fmla="*/ 169 w 169"/>
                  <a:gd name="T3" fmla="*/ 124 h 124"/>
                  <a:gd name="T4" fmla="*/ 0 w 169"/>
                  <a:gd name="T5" fmla="*/ 26 h 124"/>
                  <a:gd name="T6" fmla="*/ 0 w 169"/>
                  <a:gd name="T7" fmla="*/ 0 h 124"/>
                  <a:gd name="T8" fmla="*/ 169 w 169"/>
                  <a:gd name="T9" fmla="*/ 98 h 1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124"/>
                  <a:gd name="T17" fmla="*/ 169 w 169"/>
                  <a:gd name="T18" fmla="*/ 124 h 1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124">
                    <a:moveTo>
                      <a:pt x="169" y="98"/>
                    </a:moveTo>
                    <a:lnTo>
                      <a:pt x="169" y="124"/>
                    </a:lnTo>
                    <a:lnTo>
                      <a:pt x="0" y="26"/>
                    </a:lnTo>
                    <a:lnTo>
                      <a:pt x="0" y="0"/>
                    </a:lnTo>
                    <a:lnTo>
                      <a:pt x="169" y="98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075" name="Freeform 336"/>
              <p:cNvSpPr>
                <a:spLocks/>
              </p:cNvSpPr>
              <p:nvPr/>
            </p:nvSpPr>
            <p:spPr bwMode="auto">
              <a:xfrm>
                <a:off x="1454" y="2542"/>
                <a:ext cx="57" cy="41"/>
              </a:xfrm>
              <a:custGeom>
                <a:avLst/>
                <a:gdLst>
                  <a:gd name="T0" fmla="*/ 0 w 57"/>
                  <a:gd name="T1" fmla="*/ 9 h 41"/>
                  <a:gd name="T2" fmla="*/ 0 w 57"/>
                  <a:gd name="T3" fmla="*/ 0 h 41"/>
                  <a:gd name="T4" fmla="*/ 57 w 57"/>
                  <a:gd name="T5" fmla="*/ 33 h 41"/>
                  <a:gd name="T6" fmla="*/ 57 w 57"/>
                  <a:gd name="T7" fmla="*/ 41 h 41"/>
                  <a:gd name="T8" fmla="*/ 0 w 57"/>
                  <a:gd name="T9" fmla="*/ 9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41"/>
                  <a:gd name="T17" fmla="*/ 57 w 57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41">
                    <a:moveTo>
                      <a:pt x="0" y="9"/>
                    </a:moveTo>
                    <a:lnTo>
                      <a:pt x="0" y="0"/>
                    </a:lnTo>
                    <a:lnTo>
                      <a:pt x="57" y="33"/>
                    </a:lnTo>
                    <a:lnTo>
                      <a:pt x="57" y="41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076" name="Freeform 337"/>
              <p:cNvSpPr>
                <a:spLocks/>
              </p:cNvSpPr>
              <p:nvPr/>
            </p:nvSpPr>
            <p:spPr bwMode="auto">
              <a:xfrm>
                <a:off x="1454" y="2542"/>
                <a:ext cx="1" cy="9"/>
              </a:xfrm>
              <a:custGeom>
                <a:avLst/>
                <a:gdLst>
                  <a:gd name="T0" fmla="*/ 0 w 1"/>
                  <a:gd name="T1" fmla="*/ 9 h 9"/>
                  <a:gd name="T2" fmla="*/ 1 w 1"/>
                  <a:gd name="T3" fmla="*/ 8 h 9"/>
                  <a:gd name="T4" fmla="*/ 1 w 1"/>
                  <a:gd name="T5" fmla="*/ 1 h 9"/>
                  <a:gd name="T6" fmla="*/ 0 w 1"/>
                  <a:gd name="T7" fmla="*/ 0 h 9"/>
                  <a:gd name="T8" fmla="*/ 0 w 1"/>
                  <a:gd name="T9" fmla="*/ 9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9"/>
                  <a:gd name="T17" fmla="*/ 1 w 1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9">
                    <a:moveTo>
                      <a:pt x="0" y="9"/>
                    </a:moveTo>
                    <a:lnTo>
                      <a:pt x="1" y="8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077" name="Freeform 338"/>
              <p:cNvSpPr>
                <a:spLocks/>
              </p:cNvSpPr>
              <p:nvPr/>
            </p:nvSpPr>
            <p:spPr bwMode="auto">
              <a:xfrm>
                <a:off x="1454" y="2550"/>
                <a:ext cx="57" cy="33"/>
              </a:xfrm>
              <a:custGeom>
                <a:avLst/>
                <a:gdLst>
                  <a:gd name="T0" fmla="*/ 57 w 57"/>
                  <a:gd name="T1" fmla="*/ 33 h 33"/>
                  <a:gd name="T2" fmla="*/ 57 w 57"/>
                  <a:gd name="T3" fmla="*/ 31 h 33"/>
                  <a:gd name="T4" fmla="*/ 1 w 57"/>
                  <a:gd name="T5" fmla="*/ 0 h 33"/>
                  <a:gd name="T6" fmla="*/ 0 w 57"/>
                  <a:gd name="T7" fmla="*/ 1 h 33"/>
                  <a:gd name="T8" fmla="*/ 57 w 57"/>
                  <a:gd name="T9" fmla="*/ 33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33"/>
                  <a:gd name="T17" fmla="*/ 57 w 57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33">
                    <a:moveTo>
                      <a:pt x="57" y="33"/>
                    </a:moveTo>
                    <a:lnTo>
                      <a:pt x="57" y="3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57" y="33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078" name="Freeform 339"/>
              <p:cNvSpPr>
                <a:spLocks/>
              </p:cNvSpPr>
              <p:nvPr/>
            </p:nvSpPr>
            <p:spPr bwMode="auto">
              <a:xfrm>
                <a:off x="1603" y="2628"/>
                <a:ext cx="4" cy="21"/>
              </a:xfrm>
              <a:custGeom>
                <a:avLst/>
                <a:gdLst>
                  <a:gd name="T0" fmla="*/ 0 w 4"/>
                  <a:gd name="T1" fmla="*/ 18 h 21"/>
                  <a:gd name="T2" fmla="*/ 0 w 4"/>
                  <a:gd name="T3" fmla="*/ 0 h 21"/>
                  <a:gd name="T4" fmla="*/ 4 w 4"/>
                  <a:gd name="T5" fmla="*/ 2 h 21"/>
                  <a:gd name="T6" fmla="*/ 4 w 4"/>
                  <a:gd name="T7" fmla="*/ 21 h 21"/>
                  <a:gd name="T8" fmla="*/ 0 w 4"/>
                  <a:gd name="T9" fmla="*/ 18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1"/>
                  <a:gd name="T17" fmla="*/ 4 w 4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1">
                    <a:moveTo>
                      <a:pt x="0" y="18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4" y="21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079" name="Freeform 340"/>
              <p:cNvSpPr>
                <a:spLocks/>
              </p:cNvSpPr>
              <p:nvPr/>
            </p:nvSpPr>
            <p:spPr bwMode="auto">
              <a:xfrm>
                <a:off x="1603" y="2628"/>
                <a:ext cx="1" cy="18"/>
              </a:xfrm>
              <a:custGeom>
                <a:avLst/>
                <a:gdLst>
                  <a:gd name="T0" fmla="*/ 0 w 1"/>
                  <a:gd name="T1" fmla="*/ 18 h 18"/>
                  <a:gd name="T2" fmla="*/ 1 w 1"/>
                  <a:gd name="T3" fmla="*/ 17 h 18"/>
                  <a:gd name="T4" fmla="*/ 1 w 1"/>
                  <a:gd name="T5" fmla="*/ 0 h 18"/>
                  <a:gd name="T6" fmla="*/ 0 w 1"/>
                  <a:gd name="T7" fmla="*/ 0 h 18"/>
                  <a:gd name="T8" fmla="*/ 0 w 1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8"/>
                  <a:gd name="T17" fmla="*/ 1 w 1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8">
                    <a:moveTo>
                      <a:pt x="0" y="18"/>
                    </a:moveTo>
                    <a:lnTo>
                      <a:pt x="1" y="17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080" name="Freeform 341"/>
              <p:cNvSpPr>
                <a:spLocks/>
              </p:cNvSpPr>
              <p:nvPr/>
            </p:nvSpPr>
            <p:spPr bwMode="auto">
              <a:xfrm>
                <a:off x="1603" y="2645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4 w 4"/>
                  <a:gd name="T3" fmla="*/ 2 h 4"/>
                  <a:gd name="T4" fmla="*/ 1 w 4"/>
                  <a:gd name="T5" fmla="*/ 0 h 4"/>
                  <a:gd name="T6" fmla="*/ 0 w 4"/>
                  <a:gd name="T7" fmla="*/ 1 h 4"/>
                  <a:gd name="T8" fmla="*/ 4 w 4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081" name="Freeform 342"/>
              <p:cNvSpPr>
                <a:spLocks/>
              </p:cNvSpPr>
              <p:nvPr/>
            </p:nvSpPr>
            <p:spPr bwMode="auto">
              <a:xfrm>
                <a:off x="1597" y="2625"/>
                <a:ext cx="3" cy="20"/>
              </a:xfrm>
              <a:custGeom>
                <a:avLst/>
                <a:gdLst>
                  <a:gd name="T0" fmla="*/ 0 w 3"/>
                  <a:gd name="T1" fmla="*/ 18 h 20"/>
                  <a:gd name="T2" fmla="*/ 0 w 3"/>
                  <a:gd name="T3" fmla="*/ 0 h 20"/>
                  <a:gd name="T4" fmla="*/ 3 w 3"/>
                  <a:gd name="T5" fmla="*/ 2 h 20"/>
                  <a:gd name="T6" fmla="*/ 3 w 3"/>
                  <a:gd name="T7" fmla="*/ 20 h 20"/>
                  <a:gd name="T8" fmla="*/ 0 w 3"/>
                  <a:gd name="T9" fmla="*/ 18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0"/>
                  <a:gd name="T17" fmla="*/ 3 w 3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0">
                    <a:moveTo>
                      <a:pt x="0" y="18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3" y="2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082" name="Freeform 343"/>
              <p:cNvSpPr>
                <a:spLocks/>
              </p:cNvSpPr>
              <p:nvPr/>
            </p:nvSpPr>
            <p:spPr bwMode="auto">
              <a:xfrm>
                <a:off x="1597" y="2625"/>
                <a:ext cx="1" cy="18"/>
              </a:xfrm>
              <a:custGeom>
                <a:avLst/>
                <a:gdLst>
                  <a:gd name="T0" fmla="*/ 0 w 1"/>
                  <a:gd name="T1" fmla="*/ 18 h 18"/>
                  <a:gd name="T2" fmla="*/ 1 w 1"/>
                  <a:gd name="T3" fmla="*/ 17 h 18"/>
                  <a:gd name="T4" fmla="*/ 1 w 1"/>
                  <a:gd name="T5" fmla="*/ 0 h 18"/>
                  <a:gd name="T6" fmla="*/ 0 w 1"/>
                  <a:gd name="T7" fmla="*/ 0 h 18"/>
                  <a:gd name="T8" fmla="*/ 0 w 1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8"/>
                  <a:gd name="T17" fmla="*/ 1 w 1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8">
                    <a:moveTo>
                      <a:pt x="0" y="18"/>
                    </a:moveTo>
                    <a:lnTo>
                      <a:pt x="1" y="17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083" name="Freeform 344"/>
              <p:cNvSpPr>
                <a:spLocks/>
              </p:cNvSpPr>
              <p:nvPr/>
            </p:nvSpPr>
            <p:spPr bwMode="auto">
              <a:xfrm>
                <a:off x="1597" y="2642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1 h 3"/>
                  <a:gd name="T4" fmla="*/ 1 w 3"/>
                  <a:gd name="T5" fmla="*/ 0 h 3"/>
                  <a:gd name="T6" fmla="*/ 0 w 3"/>
                  <a:gd name="T7" fmla="*/ 1 h 3"/>
                  <a:gd name="T8" fmla="*/ 3 w 3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3" y="3"/>
                    </a:moveTo>
                    <a:lnTo>
                      <a:pt x="3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084" name="Freeform 345"/>
              <p:cNvSpPr>
                <a:spLocks/>
              </p:cNvSpPr>
              <p:nvPr/>
            </p:nvSpPr>
            <p:spPr bwMode="auto">
              <a:xfrm>
                <a:off x="1590" y="2621"/>
                <a:ext cx="5" cy="20"/>
              </a:xfrm>
              <a:custGeom>
                <a:avLst/>
                <a:gdLst>
                  <a:gd name="T0" fmla="*/ 0 w 5"/>
                  <a:gd name="T1" fmla="*/ 17 h 20"/>
                  <a:gd name="T2" fmla="*/ 0 w 5"/>
                  <a:gd name="T3" fmla="*/ 0 h 20"/>
                  <a:gd name="T4" fmla="*/ 5 w 5"/>
                  <a:gd name="T5" fmla="*/ 3 h 20"/>
                  <a:gd name="T6" fmla="*/ 5 w 5"/>
                  <a:gd name="T7" fmla="*/ 20 h 20"/>
                  <a:gd name="T8" fmla="*/ 0 w 5"/>
                  <a:gd name="T9" fmla="*/ 17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0"/>
                  <a:gd name="T17" fmla="*/ 5 w 5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0">
                    <a:moveTo>
                      <a:pt x="0" y="17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085" name="Rectangle 346"/>
              <p:cNvSpPr>
                <a:spLocks noChangeArrowheads="1"/>
              </p:cNvSpPr>
              <p:nvPr/>
            </p:nvSpPr>
            <p:spPr bwMode="auto">
              <a:xfrm>
                <a:off x="1590" y="2621"/>
                <a:ext cx="1" cy="17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30086" name="Freeform 347"/>
              <p:cNvSpPr>
                <a:spLocks/>
              </p:cNvSpPr>
              <p:nvPr/>
            </p:nvSpPr>
            <p:spPr bwMode="auto">
              <a:xfrm>
                <a:off x="1590" y="2638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5 w 5"/>
                  <a:gd name="T3" fmla="*/ 1 h 3"/>
                  <a:gd name="T4" fmla="*/ 1 w 5"/>
                  <a:gd name="T5" fmla="*/ 0 h 3"/>
                  <a:gd name="T6" fmla="*/ 0 w 5"/>
                  <a:gd name="T7" fmla="*/ 0 h 3"/>
                  <a:gd name="T8" fmla="*/ 5 w 5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3"/>
                    </a:moveTo>
                    <a:lnTo>
                      <a:pt x="5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087" name="Freeform 348"/>
              <p:cNvSpPr>
                <a:spLocks/>
              </p:cNvSpPr>
              <p:nvPr/>
            </p:nvSpPr>
            <p:spPr bwMode="auto">
              <a:xfrm>
                <a:off x="1584" y="2618"/>
                <a:ext cx="4" cy="19"/>
              </a:xfrm>
              <a:custGeom>
                <a:avLst/>
                <a:gdLst>
                  <a:gd name="T0" fmla="*/ 0 w 4"/>
                  <a:gd name="T1" fmla="*/ 17 h 19"/>
                  <a:gd name="T2" fmla="*/ 0 w 4"/>
                  <a:gd name="T3" fmla="*/ 0 h 19"/>
                  <a:gd name="T4" fmla="*/ 4 w 4"/>
                  <a:gd name="T5" fmla="*/ 2 h 19"/>
                  <a:gd name="T6" fmla="*/ 4 w 4"/>
                  <a:gd name="T7" fmla="*/ 19 h 19"/>
                  <a:gd name="T8" fmla="*/ 0 w 4"/>
                  <a:gd name="T9" fmla="*/ 17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9"/>
                  <a:gd name="T17" fmla="*/ 4 w 4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9">
                    <a:moveTo>
                      <a:pt x="0" y="17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4" y="19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088" name="Rectangle 349"/>
              <p:cNvSpPr>
                <a:spLocks noChangeArrowheads="1"/>
              </p:cNvSpPr>
              <p:nvPr/>
            </p:nvSpPr>
            <p:spPr bwMode="auto">
              <a:xfrm>
                <a:off x="1584" y="2618"/>
                <a:ext cx="2" cy="17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30089" name="Freeform 350"/>
              <p:cNvSpPr>
                <a:spLocks/>
              </p:cNvSpPr>
              <p:nvPr/>
            </p:nvSpPr>
            <p:spPr bwMode="auto">
              <a:xfrm>
                <a:off x="1584" y="2635"/>
                <a:ext cx="4" cy="2"/>
              </a:xfrm>
              <a:custGeom>
                <a:avLst/>
                <a:gdLst>
                  <a:gd name="T0" fmla="*/ 4 w 4"/>
                  <a:gd name="T1" fmla="*/ 2 h 2"/>
                  <a:gd name="T2" fmla="*/ 4 w 4"/>
                  <a:gd name="T3" fmla="*/ 1 h 2"/>
                  <a:gd name="T4" fmla="*/ 2 w 4"/>
                  <a:gd name="T5" fmla="*/ 0 h 2"/>
                  <a:gd name="T6" fmla="*/ 0 w 4"/>
                  <a:gd name="T7" fmla="*/ 0 h 2"/>
                  <a:gd name="T8" fmla="*/ 4 w 4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lnTo>
                      <a:pt x="4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090" name="Freeform 351"/>
              <p:cNvSpPr>
                <a:spLocks/>
              </p:cNvSpPr>
              <p:nvPr/>
            </p:nvSpPr>
            <p:spPr bwMode="auto">
              <a:xfrm>
                <a:off x="1579" y="2613"/>
                <a:ext cx="3" cy="21"/>
              </a:xfrm>
              <a:custGeom>
                <a:avLst/>
                <a:gdLst>
                  <a:gd name="T0" fmla="*/ 0 w 3"/>
                  <a:gd name="T1" fmla="*/ 18 h 21"/>
                  <a:gd name="T2" fmla="*/ 0 w 3"/>
                  <a:gd name="T3" fmla="*/ 0 h 21"/>
                  <a:gd name="T4" fmla="*/ 3 w 3"/>
                  <a:gd name="T5" fmla="*/ 3 h 21"/>
                  <a:gd name="T6" fmla="*/ 3 w 3"/>
                  <a:gd name="T7" fmla="*/ 21 h 21"/>
                  <a:gd name="T8" fmla="*/ 0 w 3"/>
                  <a:gd name="T9" fmla="*/ 18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1"/>
                  <a:gd name="T17" fmla="*/ 3 w 3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1">
                    <a:moveTo>
                      <a:pt x="0" y="18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3" y="21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091" name="Freeform 352"/>
              <p:cNvSpPr>
                <a:spLocks/>
              </p:cNvSpPr>
              <p:nvPr/>
            </p:nvSpPr>
            <p:spPr bwMode="auto">
              <a:xfrm>
                <a:off x="1579" y="2613"/>
                <a:ext cx="1" cy="18"/>
              </a:xfrm>
              <a:custGeom>
                <a:avLst/>
                <a:gdLst>
                  <a:gd name="T0" fmla="*/ 0 w 1"/>
                  <a:gd name="T1" fmla="*/ 18 h 18"/>
                  <a:gd name="T2" fmla="*/ 1 w 1"/>
                  <a:gd name="T3" fmla="*/ 1 h 18"/>
                  <a:gd name="T4" fmla="*/ 0 w 1"/>
                  <a:gd name="T5" fmla="*/ 0 h 18"/>
                  <a:gd name="T6" fmla="*/ 0 w 1"/>
                  <a:gd name="T7" fmla="*/ 18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8"/>
                  <a:gd name="T14" fmla="*/ 1 w 1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8">
                    <a:moveTo>
                      <a:pt x="0" y="18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092" name="Freeform 353"/>
              <p:cNvSpPr>
                <a:spLocks/>
              </p:cNvSpPr>
              <p:nvPr/>
            </p:nvSpPr>
            <p:spPr bwMode="auto">
              <a:xfrm>
                <a:off x="1579" y="2631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2 h 3"/>
                  <a:gd name="T4" fmla="*/ 0 w 3"/>
                  <a:gd name="T5" fmla="*/ 0 h 3"/>
                  <a:gd name="T6" fmla="*/ 3 w 3"/>
                  <a:gd name="T7" fmla="*/ 3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3"/>
                  <a:gd name="T14" fmla="*/ 3 w 3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3">
                    <a:moveTo>
                      <a:pt x="3" y="3"/>
                    </a:moveTo>
                    <a:lnTo>
                      <a:pt x="3" y="2"/>
                    </a:lnTo>
                    <a:lnTo>
                      <a:pt x="0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093" name="Freeform 354"/>
              <p:cNvSpPr>
                <a:spLocks/>
              </p:cNvSpPr>
              <p:nvPr/>
            </p:nvSpPr>
            <p:spPr bwMode="auto">
              <a:xfrm>
                <a:off x="1572" y="2610"/>
                <a:ext cx="4" cy="20"/>
              </a:xfrm>
              <a:custGeom>
                <a:avLst/>
                <a:gdLst>
                  <a:gd name="T0" fmla="*/ 0 w 4"/>
                  <a:gd name="T1" fmla="*/ 18 h 20"/>
                  <a:gd name="T2" fmla="*/ 0 w 4"/>
                  <a:gd name="T3" fmla="*/ 0 h 20"/>
                  <a:gd name="T4" fmla="*/ 4 w 4"/>
                  <a:gd name="T5" fmla="*/ 2 h 20"/>
                  <a:gd name="T6" fmla="*/ 4 w 4"/>
                  <a:gd name="T7" fmla="*/ 20 h 20"/>
                  <a:gd name="T8" fmla="*/ 0 w 4"/>
                  <a:gd name="T9" fmla="*/ 18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0"/>
                  <a:gd name="T17" fmla="*/ 4 w 4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0">
                    <a:moveTo>
                      <a:pt x="0" y="18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4" y="2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094" name="Freeform 355"/>
              <p:cNvSpPr>
                <a:spLocks/>
              </p:cNvSpPr>
              <p:nvPr/>
            </p:nvSpPr>
            <p:spPr bwMode="auto">
              <a:xfrm>
                <a:off x="1572" y="2610"/>
                <a:ext cx="1" cy="18"/>
              </a:xfrm>
              <a:custGeom>
                <a:avLst/>
                <a:gdLst>
                  <a:gd name="T0" fmla="*/ 0 w 1"/>
                  <a:gd name="T1" fmla="*/ 18 h 18"/>
                  <a:gd name="T2" fmla="*/ 1 w 1"/>
                  <a:gd name="T3" fmla="*/ 18 h 18"/>
                  <a:gd name="T4" fmla="*/ 1 w 1"/>
                  <a:gd name="T5" fmla="*/ 1 h 18"/>
                  <a:gd name="T6" fmla="*/ 0 w 1"/>
                  <a:gd name="T7" fmla="*/ 0 h 18"/>
                  <a:gd name="T8" fmla="*/ 0 w 1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8"/>
                  <a:gd name="T17" fmla="*/ 1 w 1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8">
                    <a:moveTo>
                      <a:pt x="0" y="18"/>
                    </a:moveTo>
                    <a:lnTo>
                      <a:pt x="1" y="18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095" name="Freeform 356"/>
              <p:cNvSpPr>
                <a:spLocks/>
              </p:cNvSpPr>
              <p:nvPr/>
            </p:nvSpPr>
            <p:spPr bwMode="auto">
              <a:xfrm>
                <a:off x="1572" y="2628"/>
                <a:ext cx="4" cy="2"/>
              </a:xfrm>
              <a:custGeom>
                <a:avLst/>
                <a:gdLst>
                  <a:gd name="T0" fmla="*/ 4 w 4"/>
                  <a:gd name="T1" fmla="*/ 2 h 2"/>
                  <a:gd name="T2" fmla="*/ 4 w 4"/>
                  <a:gd name="T3" fmla="*/ 1 h 2"/>
                  <a:gd name="T4" fmla="*/ 1 w 4"/>
                  <a:gd name="T5" fmla="*/ 0 h 2"/>
                  <a:gd name="T6" fmla="*/ 0 w 4"/>
                  <a:gd name="T7" fmla="*/ 0 h 2"/>
                  <a:gd name="T8" fmla="*/ 4 w 4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lnTo>
                      <a:pt x="4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096" name="Freeform 357"/>
              <p:cNvSpPr>
                <a:spLocks/>
              </p:cNvSpPr>
              <p:nvPr/>
            </p:nvSpPr>
            <p:spPr bwMode="auto">
              <a:xfrm>
                <a:off x="1566" y="2606"/>
                <a:ext cx="4" cy="21"/>
              </a:xfrm>
              <a:custGeom>
                <a:avLst/>
                <a:gdLst>
                  <a:gd name="T0" fmla="*/ 0 w 4"/>
                  <a:gd name="T1" fmla="*/ 19 h 21"/>
                  <a:gd name="T2" fmla="*/ 0 w 4"/>
                  <a:gd name="T3" fmla="*/ 0 h 21"/>
                  <a:gd name="T4" fmla="*/ 4 w 4"/>
                  <a:gd name="T5" fmla="*/ 3 h 21"/>
                  <a:gd name="T6" fmla="*/ 4 w 4"/>
                  <a:gd name="T7" fmla="*/ 21 h 21"/>
                  <a:gd name="T8" fmla="*/ 0 w 4"/>
                  <a:gd name="T9" fmla="*/ 19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1"/>
                  <a:gd name="T17" fmla="*/ 4 w 4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1">
                    <a:moveTo>
                      <a:pt x="0" y="19"/>
                    </a:moveTo>
                    <a:lnTo>
                      <a:pt x="0" y="0"/>
                    </a:lnTo>
                    <a:lnTo>
                      <a:pt x="4" y="3"/>
                    </a:lnTo>
                    <a:lnTo>
                      <a:pt x="4" y="21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097" name="Freeform 358"/>
              <p:cNvSpPr>
                <a:spLocks/>
              </p:cNvSpPr>
              <p:nvPr/>
            </p:nvSpPr>
            <p:spPr bwMode="auto">
              <a:xfrm>
                <a:off x="1566" y="2606"/>
                <a:ext cx="1" cy="19"/>
              </a:xfrm>
              <a:custGeom>
                <a:avLst/>
                <a:gdLst>
                  <a:gd name="T0" fmla="*/ 0 w 1"/>
                  <a:gd name="T1" fmla="*/ 19 h 19"/>
                  <a:gd name="T2" fmla="*/ 1 w 1"/>
                  <a:gd name="T3" fmla="*/ 18 h 19"/>
                  <a:gd name="T4" fmla="*/ 1 w 1"/>
                  <a:gd name="T5" fmla="*/ 2 h 19"/>
                  <a:gd name="T6" fmla="*/ 0 w 1"/>
                  <a:gd name="T7" fmla="*/ 0 h 19"/>
                  <a:gd name="T8" fmla="*/ 0 w 1"/>
                  <a:gd name="T9" fmla="*/ 19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9"/>
                  <a:gd name="T17" fmla="*/ 1 w 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9">
                    <a:moveTo>
                      <a:pt x="0" y="19"/>
                    </a:moveTo>
                    <a:lnTo>
                      <a:pt x="1" y="18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098" name="Freeform 359"/>
              <p:cNvSpPr>
                <a:spLocks/>
              </p:cNvSpPr>
              <p:nvPr/>
            </p:nvSpPr>
            <p:spPr bwMode="auto">
              <a:xfrm>
                <a:off x="1566" y="2624"/>
                <a:ext cx="4" cy="3"/>
              </a:xfrm>
              <a:custGeom>
                <a:avLst/>
                <a:gdLst>
                  <a:gd name="T0" fmla="*/ 4 w 4"/>
                  <a:gd name="T1" fmla="*/ 3 h 3"/>
                  <a:gd name="T2" fmla="*/ 4 w 4"/>
                  <a:gd name="T3" fmla="*/ 2 h 3"/>
                  <a:gd name="T4" fmla="*/ 1 w 4"/>
                  <a:gd name="T5" fmla="*/ 0 h 3"/>
                  <a:gd name="T6" fmla="*/ 0 w 4"/>
                  <a:gd name="T7" fmla="*/ 1 h 3"/>
                  <a:gd name="T8" fmla="*/ 4 w 4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"/>
                  <a:gd name="T17" fmla="*/ 4 w 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">
                    <a:moveTo>
                      <a:pt x="4" y="3"/>
                    </a:moveTo>
                    <a:lnTo>
                      <a:pt x="4" y="2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099" name="Freeform 360"/>
              <p:cNvSpPr>
                <a:spLocks/>
              </p:cNvSpPr>
              <p:nvPr/>
            </p:nvSpPr>
            <p:spPr bwMode="auto">
              <a:xfrm>
                <a:off x="1559" y="2603"/>
                <a:ext cx="5" cy="21"/>
              </a:xfrm>
              <a:custGeom>
                <a:avLst/>
                <a:gdLst>
                  <a:gd name="T0" fmla="*/ 0 w 5"/>
                  <a:gd name="T1" fmla="*/ 18 h 21"/>
                  <a:gd name="T2" fmla="*/ 0 w 5"/>
                  <a:gd name="T3" fmla="*/ 0 h 21"/>
                  <a:gd name="T4" fmla="*/ 5 w 5"/>
                  <a:gd name="T5" fmla="*/ 2 h 21"/>
                  <a:gd name="T6" fmla="*/ 5 w 5"/>
                  <a:gd name="T7" fmla="*/ 21 h 21"/>
                  <a:gd name="T8" fmla="*/ 0 w 5"/>
                  <a:gd name="T9" fmla="*/ 18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1"/>
                  <a:gd name="T17" fmla="*/ 5 w 5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1">
                    <a:moveTo>
                      <a:pt x="0" y="18"/>
                    </a:moveTo>
                    <a:lnTo>
                      <a:pt x="0" y="0"/>
                    </a:lnTo>
                    <a:lnTo>
                      <a:pt x="5" y="2"/>
                    </a:lnTo>
                    <a:lnTo>
                      <a:pt x="5" y="21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100" name="Freeform 361"/>
              <p:cNvSpPr>
                <a:spLocks/>
              </p:cNvSpPr>
              <p:nvPr/>
            </p:nvSpPr>
            <p:spPr bwMode="auto">
              <a:xfrm>
                <a:off x="1559" y="2603"/>
                <a:ext cx="2" cy="18"/>
              </a:xfrm>
              <a:custGeom>
                <a:avLst/>
                <a:gdLst>
                  <a:gd name="T0" fmla="*/ 0 w 2"/>
                  <a:gd name="T1" fmla="*/ 18 h 18"/>
                  <a:gd name="T2" fmla="*/ 2 w 2"/>
                  <a:gd name="T3" fmla="*/ 17 h 18"/>
                  <a:gd name="T4" fmla="*/ 2 w 2"/>
                  <a:gd name="T5" fmla="*/ 1 h 18"/>
                  <a:gd name="T6" fmla="*/ 0 w 2"/>
                  <a:gd name="T7" fmla="*/ 0 h 18"/>
                  <a:gd name="T8" fmla="*/ 0 w 2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18"/>
                  <a:gd name="T17" fmla="*/ 2 w 2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18">
                    <a:moveTo>
                      <a:pt x="0" y="18"/>
                    </a:moveTo>
                    <a:lnTo>
                      <a:pt x="2" y="17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101" name="Freeform 362"/>
              <p:cNvSpPr>
                <a:spLocks/>
              </p:cNvSpPr>
              <p:nvPr/>
            </p:nvSpPr>
            <p:spPr bwMode="auto">
              <a:xfrm>
                <a:off x="1559" y="2620"/>
                <a:ext cx="5" cy="4"/>
              </a:xfrm>
              <a:custGeom>
                <a:avLst/>
                <a:gdLst>
                  <a:gd name="T0" fmla="*/ 5 w 5"/>
                  <a:gd name="T1" fmla="*/ 4 h 4"/>
                  <a:gd name="T2" fmla="*/ 5 w 5"/>
                  <a:gd name="T3" fmla="*/ 2 h 4"/>
                  <a:gd name="T4" fmla="*/ 2 w 5"/>
                  <a:gd name="T5" fmla="*/ 0 h 4"/>
                  <a:gd name="T6" fmla="*/ 0 w 5"/>
                  <a:gd name="T7" fmla="*/ 1 h 4"/>
                  <a:gd name="T8" fmla="*/ 5 w 5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5" y="4"/>
                    </a:moveTo>
                    <a:lnTo>
                      <a:pt x="5" y="2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102" name="Freeform 363"/>
              <p:cNvSpPr>
                <a:spLocks/>
              </p:cNvSpPr>
              <p:nvPr/>
            </p:nvSpPr>
            <p:spPr bwMode="auto">
              <a:xfrm>
                <a:off x="1554" y="2600"/>
                <a:ext cx="3" cy="20"/>
              </a:xfrm>
              <a:custGeom>
                <a:avLst/>
                <a:gdLst>
                  <a:gd name="T0" fmla="*/ 0 w 3"/>
                  <a:gd name="T1" fmla="*/ 18 h 20"/>
                  <a:gd name="T2" fmla="*/ 0 w 3"/>
                  <a:gd name="T3" fmla="*/ 0 h 20"/>
                  <a:gd name="T4" fmla="*/ 3 w 3"/>
                  <a:gd name="T5" fmla="*/ 2 h 20"/>
                  <a:gd name="T6" fmla="*/ 3 w 3"/>
                  <a:gd name="T7" fmla="*/ 20 h 20"/>
                  <a:gd name="T8" fmla="*/ 0 w 3"/>
                  <a:gd name="T9" fmla="*/ 18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0"/>
                  <a:gd name="T17" fmla="*/ 3 w 3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0">
                    <a:moveTo>
                      <a:pt x="0" y="18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3" y="2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103" name="Freeform 364"/>
              <p:cNvSpPr>
                <a:spLocks/>
              </p:cNvSpPr>
              <p:nvPr/>
            </p:nvSpPr>
            <p:spPr bwMode="auto">
              <a:xfrm>
                <a:off x="1554" y="2600"/>
                <a:ext cx="1" cy="18"/>
              </a:xfrm>
              <a:custGeom>
                <a:avLst/>
                <a:gdLst>
                  <a:gd name="T0" fmla="*/ 0 w 1"/>
                  <a:gd name="T1" fmla="*/ 18 h 18"/>
                  <a:gd name="T2" fmla="*/ 1 w 1"/>
                  <a:gd name="T3" fmla="*/ 17 h 18"/>
                  <a:gd name="T4" fmla="*/ 1 w 1"/>
                  <a:gd name="T5" fmla="*/ 1 h 18"/>
                  <a:gd name="T6" fmla="*/ 0 w 1"/>
                  <a:gd name="T7" fmla="*/ 0 h 18"/>
                  <a:gd name="T8" fmla="*/ 0 w 1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8"/>
                  <a:gd name="T17" fmla="*/ 1 w 1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8">
                    <a:moveTo>
                      <a:pt x="0" y="18"/>
                    </a:moveTo>
                    <a:lnTo>
                      <a:pt x="1" y="17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104" name="Freeform 365"/>
              <p:cNvSpPr>
                <a:spLocks/>
              </p:cNvSpPr>
              <p:nvPr/>
            </p:nvSpPr>
            <p:spPr bwMode="auto">
              <a:xfrm>
                <a:off x="1554" y="2617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2 h 3"/>
                  <a:gd name="T4" fmla="*/ 1 w 3"/>
                  <a:gd name="T5" fmla="*/ 0 h 3"/>
                  <a:gd name="T6" fmla="*/ 0 w 3"/>
                  <a:gd name="T7" fmla="*/ 1 h 3"/>
                  <a:gd name="T8" fmla="*/ 3 w 3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3" y="3"/>
                    </a:moveTo>
                    <a:lnTo>
                      <a:pt x="3" y="2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105" name="Freeform 366"/>
              <p:cNvSpPr>
                <a:spLocks/>
              </p:cNvSpPr>
              <p:nvPr/>
            </p:nvSpPr>
            <p:spPr bwMode="auto">
              <a:xfrm>
                <a:off x="1548" y="2596"/>
                <a:ext cx="3" cy="21"/>
              </a:xfrm>
              <a:custGeom>
                <a:avLst/>
                <a:gdLst>
                  <a:gd name="T0" fmla="*/ 0 w 3"/>
                  <a:gd name="T1" fmla="*/ 18 h 21"/>
                  <a:gd name="T2" fmla="*/ 0 w 3"/>
                  <a:gd name="T3" fmla="*/ 0 h 21"/>
                  <a:gd name="T4" fmla="*/ 3 w 3"/>
                  <a:gd name="T5" fmla="*/ 2 h 21"/>
                  <a:gd name="T6" fmla="*/ 3 w 3"/>
                  <a:gd name="T7" fmla="*/ 21 h 21"/>
                  <a:gd name="T8" fmla="*/ 0 w 3"/>
                  <a:gd name="T9" fmla="*/ 18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1"/>
                  <a:gd name="T17" fmla="*/ 3 w 3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1">
                    <a:moveTo>
                      <a:pt x="0" y="18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3" y="21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106" name="Freeform 367"/>
              <p:cNvSpPr>
                <a:spLocks/>
              </p:cNvSpPr>
              <p:nvPr/>
            </p:nvSpPr>
            <p:spPr bwMode="auto">
              <a:xfrm>
                <a:off x="1548" y="2596"/>
                <a:ext cx="1" cy="18"/>
              </a:xfrm>
              <a:custGeom>
                <a:avLst/>
                <a:gdLst>
                  <a:gd name="T0" fmla="*/ 0 w 1"/>
                  <a:gd name="T1" fmla="*/ 18 h 18"/>
                  <a:gd name="T2" fmla="*/ 1 w 1"/>
                  <a:gd name="T3" fmla="*/ 17 h 18"/>
                  <a:gd name="T4" fmla="*/ 1 w 1"/>
                  <a:gd name="T5" fmla="*/ 0 h 18"/>
                  <a:gd name="T6" fmla="*/ 0 w 1"/>
                  <a:gd name="T7" fmla="*/ 0 h 18"/>
                  <a:gd name="T8" fmla="*/ 0 w 1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8"/>
                  <a:gd name="T17" fmla="*/ 1 w 1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8">
                    <a:moveTo>
                      <a:pt x="0" y="18"/>
                    </a:moveTo>
                    <a:lnTo>
                      <a:pt x="1" y="17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107" name="Freeform 368"/>
              <p:cNvSpPr>
                <a:spLocks/>
              </p:cNvSpPr>
              <p:nvPr/>
            </p:nvSpPr>
            <p:spPr bwMode="auto">
              <a:xfrm>
                <a:off x="1548" y="2613"/>
                <a:ext cx="3" cy="4"/>
              </a:xfrm>
              <a:custGeom>
                <a:avLst/>
                <a:gdLst>
                  <a:gd name="T0" fmla="*/ 3 w 3"/>
                  <a:gd name="T1" fmla="*/ 4 h 4"/>
                  <a:gd name="T2" fmla="*/ 3 w 3"/>
                  <a:gd name="T3" fmla="*/ 3 h 4"/>
                  <a:gd name="T4" fmla="*/ 1 w 3"/>
                  <a:gd name="T5" fmla="*/ 0 h 4"/>
                  <a:gd name="T6" fmla="*/ 0 w 3"/>
                  <a:gd name="T7" fmla="*/ 1 h 4"/>
                  <a:gd name="T8" fmla="*/ 3 w 3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"/>
                  <a:gd name="T17" fmla="*/ 3 w 3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">
                    <a:moveTo>
                      <a:pt x="3" y="4"/>
                    </a:moveTo>
                    <a:lnTo>
                      <a:pt x="3" y="3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108" name="Freeform 369"/>
              <p:cNvSpPr>
                <a:spLocks/>
              </p:cNvSpPr>
              <p:nvPr/>
            </p:nvSpPr>
            <p:spPr bwMode="auto">
              <a:xfrm>
                <a:off x="1541" y="2593"/>
                <a:ext cx="5" cy="20"/>
              </a:xfrm>
              <a:custGeom>
                <a:avLst/>
                <a:gdLst>
                  <a:gd name="T0" fmla="*/ 0 w 5"/>
                  <a:gd name="T1" fmla="*/ 18 h 20"/>
                  <a:gd name="T2" fmla="*/ 0 w 5"/>
                  <a:gd name="T3" fmla="*/ 0 h 20"/>
                  <a:gd name="T4" fmla="*/ 5 w 5"/>
                  <a:gd name="T5" fmla="*/ 2 h 20"/>
                  <a:gd name="T6" fmla="*/ 5 w 5"/>
                  <a:gd name="T7" fmla="*/ 20 h 20"/>
                  <a:gd name="T8" fmla="*/ 0 w 5"/>
                  <a:gd name="T9" fmla="*/ 18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0"/>
                  <a:gd name="T17" fmla="*/ 5 w 5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0">
                    <a:moveTo>
                      <a:pt x="0" y="18"/>
                    </a:moveTo>
                    <a:lnTo>
                      <a:pt x="0" y="0"/>
                    </a:lnTo>
                    <a:lnTo>
                      <a:pt x="5" y="2"/>
                    </a:lnTo>
                    <a:lnTo>
                      <a:pt x="5" y="2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109" name="Freeform 370"/>
              <p:cNvSpPr>
                <a:spLocks/>
              </p:cNvSpPr>
              <p:nvPr/>
            </p:nvSpPr>
            <p:spPr bwMode="auto">
              <a:xfrm>
                <a:off x="1541" y="2593"/>
                <a:ext cx="1" cy="18"/>
              </a:xfrm>
              <a:custGeom>
                <a:avLst/>
                <a:gdLst>
                  <a:gd name="T0" fmla="*/ 0 w 1"/>
                  <a:gd name="T1" fmla="*/ 18 h 18"/>
                  <a:gd name="T2" fmla="*/ 1 w 1"/>
                  <a:gd name="T3" fmla="*/ 17 h 18"/>
                  <a:gd name="T4" fmla="*/ 1 w 1"/>
                  <a:gd name="T5" fmla="*/ 0 h 18"/>
                  <a:gd name="T6" fmla="*/ 0 w 1"/>
                  <a:gd name="T7" fmla="*/ 0 h 18"/>
                  <a:gd name="T8" fmla="*/ 0 w 1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8"/>
                  <a:gd name="T17" fmla="*/ 1 w 1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8">
                    <a:moveTo>
                      <a:pt x="0" y="18"/>
                    </a:moveTo>
                    <a:lnTo>
                      <a:pt x="1" y="17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110" name="Freeform 371"/>
              <p:cNvSpPr>
                <a:spLocks/>
              </p:cNvSpPr>
              <p:nvPr/>
            </p:nvSpPr>
            <p:spPr bwMode="auto">
              <a:xfrm>
                <a:off x="1541" y="2610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5 w 5"/>
                  <a:gd name="T3" fmla="*/ 1 h 3"/>
                  <a:gd name="T4" fmla="*/ 1 w 5"/>
                  <a:gd name="T5" fmla="*/ 0 h 3"/>
                  <a:gd name="T6" fmla="*/ 0 w 5"/>
                  <a:gd name="T7" fmla="*/ 1 h 3"/>
                  <a:gd name="T8" fmla="*/ 5 w 5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3"/>
                    </a:moveTo>
                    <a:lnTo>
                      <a:pt x="5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111" name="Freeform 372"/>
              <p:cNvSpPr>
                <a:spLocks/>
              </p:cNvSpPr>
              <p:nvPr/>
            </p:nvSpPr>
            <p:spPr bwMode="auto">
              <a:xfrm>
                <a:off x="1536" y="2589"/>
                <a:ext cx="3" cy="20"/>
              </a:xfrm>
              <a:custGeom>
                <a:avLst/>
                <a:gdLst>
                  <a:gd name="T0" fmla="*/ 0 w 3"/>
                  <a:gd name="T1" fmla="*/ 17 h 20"/>
                  <a:gd name="T2" fmla="*/ 0 w 3"/>
                  <a:gd name="T3" fmla="*/ 0 h 20"/>
                  <a:gd name="T4" fmla="*/ 3 w 3"/>
                  <a:gd name="T5" fmla="*/ 3 h 20"/>
                  <a:gd name="T6" fmla="*/ 3 w 3"/>
                  <a:gd name="T7" fmla="*/ 20 h 20"/>
                  <a:gd name="T8" fmla="*/ 0 w 3"/>
                  <a:gd name="T9" fmla="*/ 17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0"/>
                  <a:gd name="T17" fmla="*/ 3 w 3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0">
                    <a:moveTo>
                      <a:pt x="0" y="17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3" y="2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112" name="Rectangle 373"/>
              <p:cNvSpPr>
                <a:spLocks noChangeArrowheads="1"/>
              </p:cNvSpPr>
              <p:nvPr/>
            </p:nvSpPr>
            <p:spPr bwMode="auto">
              <a:xfrm>
                <a:off x="1536" y="2589"/>
                <a:ext cx="1" cy="17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30113" name="Freeform 374"/>
              <p:cNvSpPr>
                <a:spLocks/>
              </p:cNvSpPr>
              <p:nvPr/>
            </p:nvSpPr>
            <p:spPr bwMode="auto">
              <a:xfrm>
                <a:off x="1536" y="2606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2 h 3"/>
                  <a:gd name="T4" fmla="*/ 1 w 3"/>
                  <a:gd name="T5" fmla="*/ 0 h 3"/>
                  <a:gd name="T6" fmla="*/ 0 w 3"/>
                  <a:gd name="T7" fmla="*/ 0 h 3"/>
                  <a:gd name="T8" fmla="*/ 3 w 3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3" y="3"/>
                    </a:moveTo>
                    <a:lnTo>
                      <a:pt x="3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114" name="Freeform 375"/>
              <p:cNvSpPr>
                <a:spLocks/>
              </p:cNvSpPr>
              <p:nvPr/>
            </p:nvSpPr>
            <p:spPr bwMode="auto">
              <a:xfrm>
                <a:off x="1444" y="2534"/>
                <a:ext cx="9" cy="12"/>
              </a:xfrm>
              <a:custGeom>
                <a:avLst/>
                <a:gdLst>
                  <a:gd name="T0" fmla="*/ 9 w 9"/>
                  <a:gd name="T1" fmla="*/ 5 h 12"/>
                  <a:gd name="T2" fmla="*/ 9 w 9"/>
                  <a:gd name="T3" fmla="*/ 12 h 12"/>
                  <a:gd name="T4" fmla="*/ 0 w 9"/>
                  <a:gd name="T5" fmla="*/ 6 h 12"/>
                  <a:gd name="T6" fmla="*/ 0 w 9"/>
                  <a:gd name="T7" fmla="*/ 0 h 12"/>
                  <a:gd name="T8" fmla="*/ 9 w 9"/>
                  <a:gd name="T9" fmla="*/ 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12"/>
                  <a:gd name="T17" fmla="*/ 9 w 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12">
                    <a:moveTo>
                      <a:pt x="9" y="5"/>
                    </a:moveTo>
                    <a:lnTo>
                      <a:pt x="9" y="12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115" name="Freeform 376"/>
              <p:cNvSpPr>
                <a:spLocks/>
              </p:cNvSpPr>
              <p:nvPr/>
            </p:nvSpPr>
            <p:spPr bwMode="auto">
              <a:xfrm>
                <a:off x="1452" y="2539"/>
                <a:ext cx="1" cy="6"/>
              </a:xfrm>
              <a:custGeom>
                <a:avLst/>
                <a:gdLst>
                  <a:gd name="T0" fmla="*/ 0 w 1"/>
                  <a:gd name="T1" fmla="*/ 1 h 6"/>
                  <a:gd name="T2" fmla="*/ 1 w 1"/>
                  <a:gd name="T3" fmla="*/ 0 h 6"/>
                  <a:gd name="T4" fmla="*/ 1 w 1"/>
                  <a:gd name="T5" fmla="*/ 6 h 6"/>
                  <a:gd name="T6" fmla="*/ 0 w 1"/>
                  <a:gd name="T7" fmla="*/ 6 h 6"/>
                  <a:gd name="T8" fmla="*/ 0 w 1"/>
                  <a:gd name="T9" fmla="*/ 1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6"/>
                  <a:gd name="T17" fmla="*/ 1 w 1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6">
                    <a:moveTo>
                      <a:pt x="0" y="1"/>
                    </a:moveTo>
                    <a:lnTo>
                      <a:pt x="1" y="0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25A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116" name="Freeform 377"/>
              <p:cNvSpPr>
                <a:spLocks/>
              </p:cNvSpPr>
              <p:nvPr/>
            </p:nvSpPr>
            <p:spPr bwMode="auto">
              <a:xfrm>
                <a:off x="1442" y="2535"/>
                <a:ext cx="11" cy="5"/>
              </a:xfrm>
              <a:custGeom>
                <a:avLst/>
                <a:gdLst>
                  <a:gd name="T0" fmla="*/ 0 w 11"/>
                  <a:gd name="T1" fmla="*/ 0 h 5"/>
                  <a:gd name="T2" fmla="*/ 2 w 11"/>
                  <a:gd name="T3" fmla="*/ 0 h 5"/>
                  <a:gd name="T4" fmla="*/ 11 w 11"/>
                  <a:gd name="T5" fmla="*/ 4 h 5"/>
                  <a:gd name="T6" fmla="*/ 10 w 11"/>
                  <a:gd name="T7" fmla="*/ 5 h 5"/>
                  <a:gd name="T8" fmla="*/ 0 w 11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5"/>
                  <a:gd name="T17" fmla="*/ 11 w 11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5">
                    <a:moveTo>
                      <a:pt x="0" y="0"/>
                    </a:moveTo>
                    <a:lnTo>
                      <a:pt x="2" y="0"/>
                    </a:lnTo>
                    <a:lnTo>
                      <a:pt x="11" y="4"/>
                    </a:lnTo>
                    <a:lnTo>
                      <a:pt x="1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1B1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117" name="Freeform 378"/>
              <p:cNvSpPr>
                <a:spLocks/>
              </p:cNvSpPr>
              <p:nvPr/>
            </p:nvSpPr>
            <p:spPr bwMode="auto">
              <a:xfrm>
                <a:off x="1442" y="2535"/>
                <a:ext cx="10" cy="10"/>
              </a:xfrm>
              <a:custGeom>
                <a:avLst/>
                <a:gdLst>
                  <a:gd name="T0" fmla="*/ 10 w 10"/>
                  <a:gd name="T1" fmla="*/ 5 h 10"/>
                  <a:gd name="T2" fmla="*/ 10 w 10"/>
                  <a:gd name="T3" fmla="*/ 10 h 10"/>
                  <a:gd name="T4" fmla="*/ 0 w 10"/>
                  <a:gd name="T5" fmla="*/ 5 h 10"/>
                  <a:gd name="T6" fmla="*/ 0 w 10"/>
                  <a:gd name="T7" fmla="*/ 0 h 10"/>
                  <a:gd name="T8" fmla="*/ 10 w 10"/>
                  <a:gd name="T9" fmla="*/ 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10"/>
                  <a:gd name="T17" fmla="*/ 10 w 10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10">
                    <a:moveTo>
                      <a:pt x="10" y="5"/>
                    </a:moveTo>
                    <a:lnTo>
                      <a:pt x="10" y="10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E1B1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118" name="Freeform 379"/>
              <p:cNvSpPr>
                <a:spLocks/>
              </p:cNvSpPr>
              <p:nvPr/>
            </p:nvSpPr>
            <p:spPr bwMode="auto">
              <a:xfrm>
                <a:off x="1611" y="2480"/>
                <a:ext cx="193" cy="138"/>
              </a:xfrm>
              <a:custGeom>
                <a:avLst/>
                <a:gdLst>
                  <a:gd name="T0" fmla="*/ 0 w 193"/>
                  <a:gd name="T1" fmla="*/ 113 h 138"/>
                  <a:gd name="T2" fmla="*/ 193 w 193"/>
                  <a:gd name="T3" fmla="*/ 0 h 138"/>
                  <a:gd name="T4" fmla="*/ 193 w 193"/>
                  <a:gd name="T5" fmla="*/ 26 h 138"/>
                  <a:gd name="T6" fmla="*/ 0 w 193"/>
                  <a:gd name="T7" fmla="*/ 138 h 138"/>
                  <a:gd name="T8" fmla="*/ 0 w 193"/>
                  <a:gd name="T9" fmla="*/ 113 h 1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3"/>
                  <a:gd name="T16" fmla="*/ 0 h 138"/>
                  <a:gd name="T17" fmla="*/ 193 w 193"/>
                  <a:gd name="T18" fmla="*/ 138 h 1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3" h="138">
                    <a:moveTo>
                      <a:pt x="0" y="113"/>
                    </a:moveTo>
                    <a:lnTo>
                      <a:pt x="193" y="0"/>
                    </a:lnTo>
                    <a:lnTo>
                      <a:pt x="193" y="26"/>
                    </a:lnTo>
                    <a:lnTo>
                      <a:pt x="0" y="138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119" name="Freeform 380"/>
              <p:cNvSpPr>
                <a:spLocks/>
              </p:cNvSpPr>
              <p:nvPr/>
            </p:nvSpPr>
            <p:spPr bwMode="auto">
              <a:xfrm>
                <a:off x="1442" y="2382"/>
                <a:ext cx="362" cy="211"/>
              </a:xfrm>
              <a:custGeom>
                <a:avLst/>
                <a:gdLst>
                  <a:gd name="T0" fmla="*/ 0 w 362"/>
                  <a:gd name="T1" fmla="*/ 113 h 211"/>
                  <a:gd name="T2" fmla="*/ 192 w 362"/>
                  <a:gd name="T3" fmla="*/ 0 h 211"/>
                  <a:gd name="T4" fmla="*/ 362 w 362"/>
                  <a:gd name="T5" fmla="*/ 98 h 211"/>
                  <a:gd name="T6" fmla="*/ 169 w 362"/>
                  <a:gd name="T7" fmla="*/ 211 h 211"/>
                  <a:gd name="T8" fmla="*/ 0 w 362"/>
                  <a:gd name="T9" fmla="*/ 113 h 2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2"/>
                  <a:gd name="T16" fmla="*/ 0 h 211"/>
                  <a:gd name="T17" fmla="*/ 362 w 362"/>
                  <a:gd name="T18" fmla="*/ 211 h 2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2" h="211">
                    <a:moveTo>
                      <a:pt x="0" y="113"/>
                    </a:moveTo>
                    <a:lnTo>
                      <a:pt x="192" y="0"/>
                    </a:lnTo>
                    <a:lnTo>
                      <a:pt x="362" y="98"/>
                    </a:lnTo>
                    <a:lnTo>
                      <a:pt x="169" y="211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120" name="Freeform 381"/>
              <p:cNvSpPr>
                <a:spLocks/>
              </p:cNvSpPr>
              <p:nvPr/>
            </p:nvSpPr>
            <p:spPr bwMode="auto">
              <a:xfrm>
                <a:off x="1442" y="2495"/>
                <a:ext cx="169" cy="123"/>
              </a:xfrm>
              <a:custGeom>
                <a:avLst/>
                <a:gdLst>
                  <a:gd name="T0" fmla="*/ 169 w 169"/>
                  <a:gd name="T1" fmla="*/ 98 h 123"/>
                  <a:gd name="T2" fmla="*/ 169 w 169"/>
                  <a:gd name="T3" fmla="*/ 123 h 123"/>
                  <a:gd name="T4" fmla="*/ 0 w 169"/>
                  <a:gd name="T5" fmla="*/ 25 h 123"/>
                  <a:gd name="T6" fmla="*/ 0 w 169"/>
                  <a:gd name="T7" fmla="*/ 0 h 123"/>
                  <a:gd name="T8" fmla="*/ 169 w 169"/>
                  <a:gd name="T9" fmla="*/ 98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123"/>
                  <a:gd name="T17" fmla="*/ 169 w 169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123">
                    <a:moveTo>
                      <a:pt x="169" y="98"/>
                    </a:moveTo>
                    <a:lnTo>
                      <a:pt x="169" y="123"/>
                    </a:lnTo>
                    <a:lnTo>
                      <a:pt x="0" y="25"/>
                    </a:lnTo>
                    <a:lnTo>
                      <a:pt x="0" y="0"/>
                    </a:lnTo>
                    <a:lnTo>
                      <a:pt x="169" y="98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121" name="Freeform 382"/>
              <p:cNvSpPr>
                <a:spLocks/>
              </p:cNvSpPr>
              <p:nvPr/>
            </p:nvSpPr>
            <p:spPr bwMode="auto">
              <a:xfrm>
                <a:off x="1454" y="2506"/>
                <a:ext cx="57" cy="41"/>
              </a:xfrm>
              <a:custGeom>
                <a:avLst/>
                <a:gdLst>
                  <a:gd name="T0" fmla="*/ 0 w 57"/>
                  <a:gd name="T1" fmla="*/ 8 h 41"/>
                  <a:gd name="T2" fmla="*/ 0 w 57"/>
                  <a:gd name="T3" fmla="*/ 0 h 41"/>
                  <a:gd name="T4" fmla="*/ 57 w 57"/>
                  <a:gd name="T5" fmla="*/ 33 h 41"/>
                  <a:gd name="T6" fmla="*/ 57 w 57"/>
                  <a:gd name="T7" fmla="*/ 41 h 41"/>
                  <a:gd name="T8" fmla="*/ 0 w 57"/>
                  <a:gd name="T9" fmla="*/ 8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41"/>
                  <a:gd name="T17" fmla="*/ 57 w 57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41">
                    <a:moveTo>
                      <a:pt x="0" y="8"/>
                    </a:moveTo>
                    <a:lnTo>
                      <a:pt x="0" y="0"/>
                    </a:lnTo>
                    <a:lnTo>
                      <a:pt x="57" y="33"/>
                    </a:lnTo>
                    <a:lnTo>
                      <a:pt x="57" y="41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122" name="Freeform 383"/>
              <p:cNvSpPr>
                <a:spLocks/>
              </p:cNvSpPr>
              <p:nvPr/>
            </p:nvSpPr>
            <p:spPr bwMode="auto">
              <a:xfrm>
                <a:off x="1454" y="2506"/>
                <a:ext cx="1" cy="8"/>
              </a:xfrm>
              <a:custGeom>
                <a:avLst/>
                <a:gdLst>
                  <a:gd name="T0" fmla="*/ 0 w 1"/>
                  <a:gd name="T1" fmla="*/ 8 h 8"/>
                  <a:gd name="T2" fmla="*/ 1 w 1"/>
                  <a:gd name="T3" fmla="*/ 8 h 8"/>
                  <a:gd name="T4" fmla="*/ 1 w 1"/>
                  <a:gd name="T5" fmla="*/ 1 h 8"/>
                  <a:gd name="T6" fmla="*/ 0 w 1"/>
                  <a:gd name="T7" fmla="*/ 0 h 8"/>
                  <a:gd name="T8" fmla="*/ 0 w 1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8"/>
                  <a:gd name="T17" fmla="*/ 1 w 1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8">
                    <a:moveTo>
                      <a:pt x="0" y="8"/>
                    </a:moveTo>
                    <a:lnTo>
                      <a:pt x="1" y="8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123" name="Freeform 384"/>
              <p:cNvSpPr>
                <a:spLocks/>
              </p:cNvSpPr>
              <p:nvPr/>
            </p:nvSpPr>
            <p:spPr bwMode="auto">
              <a:xfrm>
                <a:off x="1454" y="2514"/>
                <a:ext cx="57" cy="33"/>
              </a:xfrm>
              <a:custGeom>
                <a:avLst/>
                <a:gdLst>
                  <a:gd name="T0" fmla="*/ 57 w 57"/>
                  <a:gd name="T1" fmla="*/ 33 h 33"/>
                  <a:gd name="T2" fmla="*/ 57 w 57"/>
                  <a:gd name="T3" fmla="*/ 32 h 33"/>
                  <a:gd name="T4" fmla="*/ 1 w 57"/>
                  <a:gd name="T5" fmla="*/ 0 h 33"/>
                  <a:gd name="T6" fmla="*/ 0 w 57"/>
                  <a:gd name="T7" fmla="*/ 0 h 33"/>
                  <a:gd name="T8" fmla="*/ 57 w 57"/>
                  <a:gd name="T9" fmla="*/ 33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33"/>
                  <a:gd name="T17" fmla="*/ 57 w 57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33">
                    <a:moveTo>
                      <a:pt x="57" y="33"/>
                    </a:moveTo>
                    <a:lnTo>
                      <a:pt x="57" y="3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57" y="33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124" name="Freeform 385"/>
              <p:cNvSpPr>
                <a:spLocks/>
              </p:cNvSpPr>
              <p:nvPr/>
            </p:nvSpPr>
            <p:spPr bwMode="auto">
              <a:xfrm>
                <a:off x="1603" y="2593"/>
                <a:ext cx="4" cy="19"/>
              </a:xfrm>
              <a:custGeom>
                <a:avLst/>
                <a:gdLst>
                  <a:gd name="T0" fmla="*/ 0 w 4"/>
                  <a:gd name="T1" fmla="*/ 17 h 19"/>
                  <a:gd name="T2" fmla="*/ 0 w 4"/>
                  <a:gd name="T3" fmla="*/ 0 h 19"/>
                  <a:gd name="T4" fmla="*/ 4 w 4"/>
                  <a:gd name="T5" fmla="*/ 2 h 19"/>
                  <a:gd name="T6" fmla="*/ 4 w 4"/>
                  <a:gd name="T7" fmla="*/ 19 h 19"/>
                  <a:gd name="T8" fmla="*/ 0 w 4"/>
                  <a:gd name="T9" fmla="*/ 17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9"/>
                  <a:gd name="T17" fmla="*/ 4 w 4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9">
                    <a:moveTo>
                      <a:pt x="0" y="17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4" y="19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125" name="Rectangle 386"/>
              <p:cNvSpPr>
                <a:spLocks noChangeArrowheads="1"/>
              </p:cNvSpPr>
              <p:nvPr/>
            </p:nvSpPr>
            <p:spPr bwMode="auto">
              <a:xfrm>
                <a:off x="1603" y="2593"/>
                <a:ext cx="1" cy="17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30126" name="Freeform 387"/>
              <p:cNvSpPr>
                <a:spLocks/>
              </p:cNvSpPr>
              <p:nvPr/>
            </p:nvSpPr>
            <p:spPr bwMode="auto">
              <a:xfrm>
                <a:off x="1603" y="2610"/>
                <a:ext cx="4" cy="2"/>
              </a:xfrm>
              <a:custGeom>
                <a:avLst/>
                <a:gdLst>
                  <a:gd name="T0" fmla="*/ 4 w 4"/>
                  <a:gd name="T1" fmla="*/ 2 h 2"/>
                  <a:gd name="T2" fmla="*/ 4 w 4"/>
                  <a:gd name="T3" fmla="*/ 1 h 2"/>
                  <a:gd name="T4" fmla="*/ 1 w 4"/>
                  <a:gd name="T5" fmla="*/ 0 h 2"/>
                  <a:gd name="T6" fmla="*/ 0 w 4"/>
                  <a:gd name="T7" fmla="*/ 0 h 2"/>
                  <a:gd name="T8" fmla="*/ 4 w 4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lnTo>
                      <a:pt x="4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127" name="Freeform 388"/>
              <p:cNvSpPr>
                <a:spLocks/>
              </p:cNvSpPr>
              <p:nvPr/>
            </p:nvSpPr>
            <p:spPr bwMode="auto">
              <a:xfrm>
                <a:off x="1597" y="2588"/>
                <a:ext cx="3" cy="21"/>
              </a:xfrm>
              <a:custGeom>
                <a:avLst/>
                <a:gdLst>
                  <a:gd name="T0" fmla="*/ 0 w 3"/>
                  <a:gd name="T1" fmla="*/ 18 h 21"/>
                  <a:gd name="T2" fmla="*/ 0 w 3"/>
                  <a:gd name="T3" fmla="*/ 0 h 21"/>
                  <a:gd name="T4" fmla="*/ 3 w 3"/>
                  <a:gd name="T5" fmla="*/ 3 h 21"/>
                  <a:gd name="T6" fmla="*/ 3 w 3"/>
                  <a:gd name="T7" fmla="*/ 21 h 21"/>
                  <a:gd name="T8" fmla="*/ 0 w 3"/>
                  <a:gd name="T9" fmla="*/ 18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1"/>
                  <a:gd name="T17" fmla="*/ 3 w 3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1">
                    <a:moveTo>
                      <a:pt x="0" y="18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3" y="21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128" name="Freeform 389"/>
              <p:cNvSpPr>
                <a:spLocks/>
              </p:cNvSpPr>
              <p:nvPr/>
            </p:nvSpPr>
            <p:spPr bwMode="auto">
              <a:xfrm>
                <a:off x="1597" y="2588"/>
                <a:ext cx="1" cy="18"/>
              </a:xfrm>
              <a:custGeom>
                <a:avLst/>
                <a:gdLst>
                  <a:gd name="T0" fmla="*/ 0 w 1"/>
                  <a:gd name="T1" fmla="*/ 18 h 18"/>
                  <a:gd name="T2" fmla="*/ 1 w 1"/>
                  <a:gd name="T3" fmla="*/ 18 h 18"/>
                  <a:gd name="T4" fmla="*/ 1 w 1"/>
                  <a:gd name="T5" fmla="*/ 1 h 18"/>
                  <a:gd name="T6" fmla="*/ 0 w 1"/>
                  <a:gd name="T7" fmla="*/ 0 h 18"/>
                  <a:gd name="T8" fmla="*/ 0 w 1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8"/>
                  <a:gd name="T17" fmla="*/ 1 w 1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8">
                    <a:moveTo>
                      <a:pt x="0" y="18"/>
                    </a:moveTo>
                    <a:lnTo>
                      <a:pt x="1" y="18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129" name="Freeform 390"/>
              <p:cNvSpPr>
                <a:spLocks/>
              </p:cNvSpPr>
              <p:nvPr/>
            </p:nvSpPr>
            <p:spPr bwMode="auto">
              <a:xfrm>
                <a:off x="1597" y="2606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2 h 3"/>
                  <a:gd name="T4" fmla="*/ 1 w 3"/>
                  <a:gd name="T5" fmla="*/ 0 h 3"/>
                  <a:gd name="T6" fmla="*/ 0 w 3"/>
                  <a:gd name="T7" fmla="*/ 0 h 3"/>
                  <a:gd name="T8" fmla="*/ 3 w 3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3" y="3"/>
                    </a:moveTo>
                    <a:lnTo>
                      <a:pt x="3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130" name="Freeform 391"/>
              <p:cNvSpPr>
                <a:spLocks/>
              </p:cNvSpPr>
              <p:nvPr/>
            </p:nvSpPr>
            <p:spPr bwMode="auto">
              <a:xfrm>
                <a:off x="1590" y="2585"/>
                <a:ext cx="5" cy="20"/>
              </a:xfrm>
              <a:custGeom>
                <a:avLst/>
                <a:gdLst>
                  <a:gd name="T0" fmla="*/ 0 w 5"/>
                  <a:gd name="T1" fmla="*/ 18 h 20"/>
                  <a:gd name="T2" fmla="*/ 0 w 5"/>
                  <a:gd name="T3" fmla="*/ 0 h 20"/>
                  <a:gd name="T4" fmla="*/ 5 w 5"/>
                  <a:gd name="T5" fmla="*/ 2 h 20"/>
                  <a:gd name="T6" fmla="*/ 5 w 5"/>
                  <a:gd name="T7" fmla="*/ 20 h 20"/>
                  <a:gd name="T8" fmla="*/ 0 w 5"/>
                  <a:gd name="T9" fmla="*/ 18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0"/>
                  <a:gd name="T17" fmla="*/ 5 w 5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0">
                    <a:moveTo>
                      <a:pt x="0" y="18"/>
                    </a:moveTo>
                    <a:lnTo>
                      <a:pt x="0" y="0"/>
                    </a:lnTo>
                    <a:lnTo>
                      <a:pt x="5" y="2"/>
                    </a:lnTo>
                    <a:lnTo>
                      <a:pt x="5" y="2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131" name="Freeform 392"/>
              <p:cNvSpPr>
                <a:spLocks/>
              </p:cNvSpPr>
              <p:nvPr/>
            </p:nvSpPr>
            <p:spPr bwMode="auto">
              <a:xfrm>
                <a:off x="1590" y="2585"/>
                <a:ext cx="1" cy="18"/>
              </a:xfrm>
              <a:custGeom>
                <a:avLst/>
                <a:gdLst>
                  <a:gd name="T0" fmla="*/ 0 w 1"/>
                  <a:gd name="T1" fmla="*/ 18 h 18"/>
                  <a:gd name="T2" fmla="*/ 1 w 1"/>
                  <a:gd name="T3" fmla="*/ 18 h 18"/>
                  <a:gd name="T4" fmla="*/ 1 w 1"/>
                  <a:gd name="T5" fmla="*/ 1 h 18"/>
                  <a:gd name="T6" fmla="*/ 0 w 1"/>
                  <a:gd name="T7" fmla="*/ 0 h 18"/>
                  <a:gd name="T8" fmla="*/ 0 w 1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8"/>
                  <a:gd name="T17" fmla="*/ 1 w 1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8">
                    <a:moveTo>
                      <a:pt x="0" y="18"/>
                    </a:moveTo>
                    <a:lnTo>
                      <a:pt x="1" y="18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132" name="Freeform 393"/>
              <p:cNvSpPr>
                <a:spLocks/>
              </p:cNvSpPr>
              <p:nvPr/>
            </p:nvSpPr>
            <p:spPr bwMode="auto">
              <a:xfrm>
                <a:off x="1590" y="2603"/>
                <a:ext cx="5" cy="2"/>
              </a:xfrm>
              <a:custGeom>
                <a:avLst/>
                <a:gdLst>
                  <a:gd name="T0" fmla="*/ 5 w 5"/>
                  <a:gd name="T1" fmla="*/ 2 h 2"/>
                  <a:gd name="T2" fmla="*/ 5 w 5"/>
                  <a:gd name="T3" fmla="*/ 1 h 2"/>
                  <a:gd name="T4" fmla="*/ 1 w 5"/>
                  <a:gd name="T5" fmla="*/ 0 h 2"/>
                  <a:gd name="T6" fmla="*/ 0 w 5"/>
                  <a:gd name="T7" fmla="*/ 0 h 2"/>
                  <a:gd name="T8" fmla="*/ 5 w 5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lnTo>
                      <a:pt x="5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133" name="Freeform 394"/>
              <p:cNvSpPr>
                <a:spLocks/>
              </p:cNvSpPr>
              <p:nvPr/>
            </p:nvSpPr>
            <p:spPr bwMode="auto">
              <a:xfrm>
                <a:off x="1584" y="2581"/>
                <a:ext cx="4" cy="21"/>
              </a:xfrm>
              <a:custGeom>
                <a:avLst/>
                <a:gdLst>
                  <a:gd name="T0" fmla="*/ 0 w 4"/>
                  <a:gd name="T1" fmla="*/ 19 h 21"/>
                  <a:gd name="T2" fmla="*/ 0 w 4"/>
                  <a:gd name="T3" fmla="*/ 0 h 21"/>
                  <a:gd name="T4" fmla="*/ 4 w 4"/>
                  <a:gd name="T5" fmla="*/ 3 h 21"/>
                  <a:gd name="T6" fmla="*/ 4 w 4"/>
                  <a:gd name="T7" fmla="*/ 21 h 21"/>
                  <a:gd name="T8" fmla="*/ 0 w 4"/>
                  <a:gd name="T9" fmla="*/ 19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1"/>
                  <a:gd name="T17" fmla="*/ 4 w 4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1">
                    <a:moveTo>
                      <a:pt x="0" y="19"/>
                    </a:moveTo>
                    <a:lnTo>
                      <a:pt x="0" y="0"/>
                    </a:lnTo>
                    <a:lnTo>
                      <a:pt x="4" y="3"/>
                    </a:lnTo>
                    <a:lnTo>
                      <a:pt x="4" y="21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134" name="Freeform 395"/>
              <p:cNvSpPr>
                <a:spLocks/>
              </p:cNvSpPr>
              <p:nvPr/>
            </p:nvSpPr>
            <p:spPr bwMode="auto">
              <a:xfrm>
                <a:off x="1584" y="2581"/>
                <a:ext cx="2" cy="19"/>
              </a:xfrm>
              <a:custGeom>
                <a:avLst/>
                <a:gdLst>
                  <a:gd name="T0" fmla="*/ 0 w 2"/>
                  <a:gd name="T1" fmla="*/ 19 h 19"/>
                  <a:gd name="T2" fmla="*/ 2 w 2"/>
                  <a:gd name="T3" fmla="*/ 17 h 19"/>
                  <a:gd name="T4" fmla="*/ 2 w 2"/>
                  <a:gd name="T5" fmla="*/ 2 h 19"/>
                  <a:gd name="T6" fmla="*/ 0 w 2"/>
                  <a:gd name="T7" fmla="*/ 0 h 19"/>
                  <a:gd name="T8" fmla="*/ 0 w 2"/>
                  <a:gd name="T9" fmla="*/ 19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19"/>
                  <a:gd name="T17" fmla="*/ 2 w 2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19">
                    <a:moveTo>
                      <a:pt x="0" y="19"/>
                    </a:moveTo>
                    <a:lnTo>
                      <a:pt x="2" y="17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135" name="Freeform 396"/>
              <p:cNvSpPr>
                <a:spLocks/>
              </p:cNvSpPr>
              <p:nvPr/>
            </p:nvSpPr>
            <p:spPr bwMode="auto">
              <a:xfrm>
                <a:off x="1584" y="2598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4 w 4"/>
                  <a:gd name="T3" fmla="*/ 3 h 4"/>
                  <a:gd name="T4" fmla="*/ 2 w 4"/>
                  <a:gd name="T5" fmla="*/ 0 h 4"/>
                  <a:gd name="T6" fmla="*/ 0 w 4"/>
                  <a:gd name="T7" fmla="*/ 2 h 4"/>
                  <a:gd name="T8" fmla="*/ 4 w 4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4"/>
                    </a:moveTo>
                    <a:lnTo>
                      <a:pt x="4" y="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136" name="Freeform 397"/>
              <p:cNvSpPr>
                <a:spLocks/>
              </p:cNvSpPr>
              <p:nvPr/>
            </p:nvSpPr>
            <p:spPr bwMode="auto">
              <a:xfrm>
                <a:off x="1579" y="2578"/>
                <a:ext cx="3" cy="20"/>
              </a:xfrm>
              <a:custGeom>
                <a:avLst/>
                <a:gdLst>
                  <a:gd name="T0" fmla="*/ 0 w 3"/>
                  <a:gd name="T1" fmla="*/ 18 h 20"/>
                  <a:gd name="T2" fmla="*/ 0 w 3"/>
                  <a:gd name="T3" fmla="*/ 0 h 20"/>
                  <a:gd name="T4" fmla="*/ 3 w 3"/>
                  <a:gd name="T5" fmla="*/ 2 h 20"/>
                  <a:gd name="T6" fmla="*/ 3 w 3"/>
                  <a:gd name="T7" fmla="*/ 20 h 20"/>
                  <a:gd name="T8" fmla="*/ 0 w 3"/>
                  <a:gd name="T9" fmla="*/ 18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0"/>
                  <a:gd name="T17" fmla="*/ 3 w 3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0">
                    <a:moveTo>
                      <a:pt x="0" y="18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3" y="2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137" name="Freeform 398"/>
              <p:cNvSpPr>
                <a:spLocks/>
              </p:cNvSpPr>
              <p:nvPr/>
            </p:nvSpPr>
            <p:spPr bwMode="auto">
              <a:xfrm>
                <a:off x="1579" y="2578"/>
                <a:ext cx="1" cy="18"/>
              </a:xfrm>
              <a:custGeom>
                <a:avLst/>
                <a:gdLst>
                  <a:gd name="T0" fmla="*/ 0 w 1"/>
                  <a:gd name="T1" fmla="*/ 18 h 18"/>
                  <a:gd name="T2" fmla="*/ 0 w 1"/>
                  <a:gd name="T3" fmla="*/ 17 h 18"/>
                  <a:gd name="T4" fmla="*/ 1 w 1"/>
                  <a:gd name="T5" fmla="*/ 1 h 18"/>
                  <a:gd name="T6" fmla="*/ 0 w 1"/>
                  <a:gd name="T7" fmla="*/ 0 h 18"/>
                  <a:gd name="T8" fmla="*/ 0 w 1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8"/>
                  <a:gd name="T17" fmla="*/ 1 w 1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8">
                    <a:moveTo>
                      <a:pt x="0" y="18"/>
                    </a:moveTo>
                    <a:lnTo>
                      <a:pt x="0" y="17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138" name="Freeform 399"/>
              <p:cNvSpPr>
                <a:spLocks/>
              </p:cNvSpPr>
              <p:nvPr/>
            </p:nvSpPr>
            <p:spPr bwMode="auto">
              <a:xfrm>
                <a:off x="1579" y="2595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2 h 3"/>
                  <a:gd name="T4" fmla="*/ 0 w 3"/>
                  <a:gd name="T5" fmla="*/ 0 h 3"/>
                  <a:gd name="T6" fmla="*/ 0 w 3"/>
                  <a:gd name="T7" fmla="*/ 1 h 3"/>
                  <a:gd name="T8" fmla="*/ 3 w 3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3" y="3"/>
                    </a:moveTo>
                    <a:lnTo>
                      <a:pt x="3" y="2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139" name="Freeform 400"/>
              <p:cNvSpPr>
                <a:spLocks/>
              </p:cNvSpPr>
              <p:nvPr/>
            </p:nvSpPr>
            <p:spPr bwMode="auto">
              <a:xfrm>
                <a:off x="1572" y="2575"/>
                <a:ext cx="4" cy="20"/>
              </a:xfrm>
              <a:custGeom>
                <a:avLst/>
                <a:gdLst>
                  <a:gd name="T0" fmla="*/ 0 w 4"/>
                  <a:gd name="T1" fmla="*/ 18 h 20"/>
                  <a:gd name="T2" fmla="*/ 0 w 4"/>
                  <a:gd name="T3" fmla="*/ 0 h 20"/>
                  <a:gd name="T4" fmla="*/ 4 w 4"/>
                  <a:gd name="T5" fmla="*/ 2 h 20"/>
                  <a:gd name="T6" fmla="*/ 4 w 4"/>
                  <a:gd name="T7" fmla="*/ 20 h 20"/>
                  <a:gd name="T8" fmla="*/ 0 w 4"/>
                  <a:gd name="T9" fmla="*/ 18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0"/>
                  <a:gd name="T17" fmla="*/ 4 w 4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0">
                    <a:moveTo>
                      <a:pt x="0" y="18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4" y="2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140" name="Freeform 401"/>
              <p:cNvSpPr>
                <a:spLocks/>
              </p:cNvSpPr>
              <p:nvPr/>
            </p:nvSpPr>
            <p:spPr bwMode="auto">
              <a:xfrm>
                <a:off x="1572" y="2575"/>
                <a:ext cx="1" cy="18"/>
              </a:xfrm>
              <a:custGeom>
                <a:avLst/>
                <a:gdLst>
                  <a:gd name="T0" fmla="*/ 0 w 1"/>
                  <a:gd name="T1" fmla="*/ 18 h 18"/>
                  <a:gd name="T2" fmla="*/ 1 w 1"/>
                  <a:gd name="T3" fmla="*/ 17 h 18"/>
                  <a:gd name="T4" fmla="*/ 1 w 1"/>
                  <a:gd name="T5" fmla="*/ 1 h 18"/>
                  <a:gd name="T6" fmla="*/ 0 w 1"/>
                  <a:gd name="T7" fmla="*/ 0 h 18"/>
                  <a:gd name="T8" fmla="*/ 0 w 1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8"/>
                  <a:gd name="T17" fmla="*/ 1 w 1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8">
                    <a:moveTo>
                      <a:pt x="0" y="18"/>
                    </a:moveTo>
                    <a:lnTo>
                      <a:pt x="1" y="17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141" name="Freeform 402"/>
              <p:cNvSpPr>
                <a:spLocks/>
              </p:cNvSpPr>
              <p:nvPr/>
            </p:nvSpPr>
            <p:spPr bwMode="auto">
              <a:xfrm>
                <a:off x="1572" y="2592"/>
                <a:ext cx="4" cy="3"/>
              </a:xfrm>
              <a:custGeom>
                <a:avLst/>
                <a:gdLst>
                  <a:gd name="T0" fmla="*/ 4 w 4"/>
                  <a:gd name="T1" fmla="*/ 3 h 3"/>
                  <a:gd name="T2" fmla="*/ 4 w 4"/>
                  <a:gd name="T3" fmla="*/ 2 h 3"/>
                  <a:gd name="T4" fmla="*/ 1 w 4"/>
                  <a:gd name="T5" fmla="*/ 0 h 3"/>
                  <a:gd name="T6" fmla="*/ 0 w 4"/>
                  <a:gd name="T7" fmla="*/ 1 h 3"/>
                  <a:gd name="T8" fmla="*/ 4 w 4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"/>
                  <a:gd name="T17" fmla="*/ 4 w 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">
                    <a:moveTo>
                      <a:pt x="4" y="3"/>
                    </a:moveTo>
                    <a:lnTo>
                      <a:pt x="4" y="2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142" name="Freeform 403"/>
              <p:cNvSpPr>
                <a:spLocks/>
              </p:cNvSpPr>
              <p:nvPr/>
            </p:nvSpPr>
            <p:spPr bwMode="auto">
              <a:xfrm>
                <a:off x="1566" y="2571"/>
                <a:ext cx="4" cy="21"/>
              </a:xfrm>
              <a:custGeom>
                <a:avLst/>
                <a:gdLst>
                  <a:gd name="T0" fmla="*/ 0 w 4"/>
                  <a:gd name="T1" fmla="*/ 18 h 21"/>
                  <a:gd name="T2" fmla="*/ 0 w 4"/>
                  <a:gd name="T3" fmla="*/ 0 h 21"/>
                  <a:gd name="T4" fmla="*/ 4 w 4"/>
                  <a:gd name="T5" fmla="*/ 2 h 21"/>
                  <a:gd name="T6" fmla="*/ 4 w 4"/>
                  <a:gd name="T7" fmla="*/ 21 h 21"/>
                  <a:gd name="T8" fmla="*/ 0 w 4"/>
                  <a:gd name="T9" fmla="*/ 18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1"/>
                  <a:gd name="T17" fmla="*/ 4 w 4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1">
                    <a:moveTo>
                      <a:pt x="0" y="18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4" y="21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143" name="Freeform 404"/>
              <p:cNvSpPr>
                <a:spLocks/>
              </p:cNvSpPr>
              <p:nvPr/>
            </p:nvSpPr>
            <p:spPr bwMode="auto">
              <a:xfrm>
                <a:off x="1566" y="2571"/>
                <a:ext cx="1" cy="18"/>
              </a:xfrm>
              <a:custGeom>
                <a:avLst/>
                <a:gdLst>
                  <a:gd name="T0" fmla="*/ 0 w 1"/>
                  <a:gd name="T1" fmla="*/ 18 h 18"/>
                  <a:gd name="T2" fmla="*/ 1 w 1"/>
                  <a:gd name="T3" fmla="*/ 17 h 18"/>
                  <a:gd name="T4" fmla="*/ 1 w 1"/>
                  <a:gd name="T5" fmla="*/ 0 h 18"/>
                  <a:gd name="T6" fmla="*/ 0 w 1"/>
                  <a:gd name="T7" fmla="*/ 0 h 18"/>
                  <a:gd name="T8" fmla="*/ 0 w 1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8"/>
                  <a:gd name="T17" fmla="*/ 1 w 1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8">
                    <a:moveTo>
                      <a:pt x="0" y="18"/>
                    </a:moveTo>
                    <a:lnTo>
                      <a:pt x="1" y="17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144" name="Freeform 405"/>
              <p:cNvSpPr>
                <a:spLocks/>
              </p:cNvSpPr>
              <p:nvPr/>
            </p:nvSpPr>
            <p:spPr bwMode="auto">
              <a:xfrm>
                <a:off x="1566" y="2588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4 w 4"/>
                  <a:gd name="T3" fmla="*/ 3 h 4"/>
                  <a:gd name="T4" fmla="*/ 1 w 4"/>
                  <a:gd name="T5" fmla="*/ 0 h 4"/>
                  <a:gd name="T6" fmla="*/ 0 w 4"/>
                  <a:gd name="T7" fmla="*/ 1 h 4"/>
                  <a:gd name="T8" fmla="*/ 4 w 4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4"/>
                    </a:moveTo>
                    <a:lnTo>
                      <a:pt x="4" y="3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145" name="Freeform 406"/>
              <p:cNvSpPr>
                <a:spLocks/>
              </p:cNvSpPr>
              <p:nvPr/>
            </p:nvSpPr>
            <p:spPr bwMode="auto">
              <a:xfrm>
                <a:off x="1559" y="2568"/>
                <a:ext cx="5" cy="20"/>
              </a:xfrm>
              <a:custGeom>
                <a:avLst/>
                <a:gdLst>
                  <a:gd name="T0" fmla="*/ 0 w 5"/>
                  <a:gd name="T1" fmla="*/ 18 h 20"/>
                  <a:gd name="T2" fmla="*/ 0 w 5"/>
                  <a:gd name="T3" fmla="*/ 0 h 20"/>
                  <a:gd name="T4" fmla="*/ 5 w 5"/>
                  <a:gd name="T5" fmla="*/ 2 h 20"/>
                  <a:gd name="T6" fmla="*/ 5 w 5"/>
                  <a:gd name="T7" fmla="*/ 20 h 20"/>
                  <a:gd name="T8" fmla="*/ 0 w 5"/>
                  <a:gd name="T9" fmla="*/ 18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0"/>
                  <a:gd name="T17" fmla="*/ 5 w 5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0">
                    <a:moveTo>
                      <a:pt x="0" y="18"/>
                    </a:moveTo>
                    <a:lnTo>
                      <a:pt x="0" y="0"/>
                    </a:lnTo>
                    <a:lnTo>
                      <a:pt x="5" y="2"/>
                    </a:lnTo>
                    <a:lnTo>
                      <a:pt x="5" y="2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146" name="Freeform 407"/>
              <p:cNvSpPr>
                <a:spLocks/>
              </p:cNvSpPr>
              <p:nvPr/>
            </p:nvSpPr>
            <p:spPr bwMode="auto">
              <a:xfrm>
                <a:off x="1559" y="2568"/>
                <a:ext cx="2" cy="18"/>
              </a:xfrm>
              <a:custGeom>
                <a:avLst/>
                <a:gdLst>
                  <a:gd name="T0" fmla="*/ 0 w 2"/>
                  <a:gd name="T1" fmla="*/ 18 h 18"/>
                  <a:gd name="T2" fmla="*/ 2 w 2"/>
                  <a:gd name="T3" fmla="*/ 17 h 18"/>
                  <a:gd name="T4" fmla="*/ 2 w 2"/>
                  <a:gd name="T5" fmla="*/ 0 h 18"/>
                  <a:gd name="T6" fmla="*/ 0 w 2"/>
                  <a:gd name="T7" fmla="*/ 0 h 18"/>
                  <a:gd name="T8" fmla="*/ 0 w 2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18"/>
                  <a:gd name="T17" fmla="*/ 2 w 2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18">
                    <a:moveTo>
                      <a:pt x="0" y="18"/>
                    </a:moveTo>
                    <a:lnTo>
                      <a:pt x="2" y="17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147" name="Freeform 408"/>
              <p:cNvSpPr>
                <a:spLocks/>
              </p:cNvSpPr>
              <p:nvPr/>
            </p:nvSpPr>
            <p:spPr bwMode="auto">
              <a:xfrm>
                <a:off x="1559" y="2585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5 w 5"/>
                  <a:gd name="T3" fmla="*/ 1 h 3"/>
                  <a:gd name="T4" fmla="*/ 2 w 5"/>
                  <a:gd name="T5" fmla="*/ 0 h 3"/>
                  <a:gd name="T6" fmla="*/ 0 w 5"/>
                  <a:gd name="T7" fmla="*/ 1 h 3"/>
                  <a:gd name="T8" fmla="*/ 5 w 5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3"/>
                    </a:moveTo>
                    <a:lnTo>
                      <a:pt x="5" y="1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148" name="Freeform 409"/>
              <p:cNvSpPr>
                <a:spLocks/>
              </p:cNvSpPr>
              <p:nvPr/>
            </p:nvSpPr>
            <p:spPr bwMode="auto">
              <a:xfrm>
                <a:off x="1554" y="2564"/>
                <a:ext cx="3" cy="20"/>
              </a:xfrm>
              <a:custGeom>
                <a:avLst/>
                <a:gdLst>
                  <a:gd name="T0" fmla="*/ 0 w 3"/>
                  <a:gd name="T1" fmla="*/ 17 h 20"/>
                  <a:gd name="T2" fmla="*/ 0 w 3"/>
                  <a:gd name="T3" fmla="*/ 0 h 20"/>
                  <a:gd name="T4" fmla="*/ 3 w 3"/>
                  <a:gd name="T5" fmla="*/ 3 h 20"/>
                  <a:gd name="T6" fmla="*/ 3 w 3"/>
                  <a:gd name="T7" fmla="*/ 20 h 20"/>
                  <a:gd name="T8" fmla="*/ 0 w 3"/>
                  <a:gd name="T9" fmla="*/ 17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0"/>
                  <a:gd name="T17" fmla="*/ 3 w 3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0">
                    <a:moveTo>
                      <a:pt x="0" y="17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3" y="2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149" name="Rectangle 410"/>
              <p:cNvSpPr>
                <a:spLocks noChangeArrowheads="1"/>
              </p:cNvSpPr>
              <p:nvPr/>
            </p:nvSpPr>
            <p:spPr bwMode="auto">
              <a:xfrm>
                <a:off x="1554" y="2564"/>
                <a:ext cx="1" cy="17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30150" name="Freeform 411"/>
              <p:cNvSpPr>
                <a:spLocks/>
              </p:cNvSpPr>
              <p:nvPr/>
            </p:nvSpPr>
            <p:spPr bwMode="auto">
              <a:xfrm>
                <a:off x="1554" y="2581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2 h 3"/>
                  <a:gd name="T4" fmla="*/ 1 w 3"/>
                  <a:gd name="T5" fmla="*/ 0 h 3"/>
                  <a:gd name="T6" fmla="*/ 0 w 3"/>
                  <a:gd name="T7" fmla="*/ 0 h 3"/>
                  <a:gd name="T8" fmla="*/ 3 w 3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3" y="3"/>
                    </a:moveTo>
                    <a:lnTo>
                      <a:pt x="3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151" name="Freeform 412"/>
              <p:cNvSpPr>
                <a:spLocks/>
              </p:cNvSpPr>
              <p:nvPr/>
            </p:nvSpPr>
            <p:spPr bwMode="auto">
              <a:xfrm>
                <a:off x="1548" y="2561"/>
                <a:ext cx="3" cy="19"/>
              </a:xfrm>
              <a:custGeom>
                <a:avLst/>
                <a:gdLst>
                  <a:gd name="T0" fmla="*/ 0 w 3"/>
                  <a:gd name="T1" fmla="*/ 17 h 19"/>
                  <a:gd name="T2" fmla="*/ 0 w 3"/>
                  <a:gd name="T3" fmla="*/ 0 h 19"/>
                  <a:gd name="T4" fmla="*/ 3 w 3"/>
                  <a:gd name="T5" fmla="*/ 2 h 19"/>
                  <a:gd name="T6" fmla="*/ 3 w 3"/>
                  <a:gd name="T7" fmla="*/ 19 h 19"/>
                  <a:gd name="T8" fmla="*/ 0 w 3"/>
                  <a:gd name="T9" fmla="*/ 17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9"/>
                  <a:gd name="T17" fmla="*/ 3 w 3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9">
                    <a:moveTo>
                      <a:pt x="0" y="17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3" y="19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152" name="Rectangle 413"/>
              <p:cNvSpPr>
                <a:spLocks noChangeArrowheads="1"/>
              </p:cNvSpPr>
              <p:nvPr/>
            </p:nvSpPr>
            <p:spPr bwMode="auto">
              <a:xfrm>
                <a:off x="1548" y="2561"/>
                <a:ext cx="1" cy="17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30153" name="Freeform 414"/>
              <p:cNvSpPr>
                <a:spLocks/>
              </p:cNvSpPr>
              <p:nvPr/>
            </p:nvSpPr>
            <p:spPr bwMode="auto">
              <a:xfrm>
                <a:off x="1548" y="2578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1 h 2"/>
                  <a:gd name="T4" fmla="*/ 1 w 3"/>
                  <a:gd name="T5" fmla="*/ 0 h 2"/>
                  <a:gd name="T6" fmla="*/ 0 w 3"/>
                  <a:gd name="T7" fmla="*/ 0 h 2"/>
                  <a:gd name="T8" fmla="*/ 3 w 3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2"/>
                    </a:moveTo>
                    <a:lnTo>
                      <a:pt x="3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154" name="Freeform 415"/>
              <p:cNvSpPr>
                <a:spLocks/>
              </p:cNvSpPr>
              <p:nvPr/>
            </p:nvSpPr>
            <p:spPr bwMode="auto">
              <a:xfrm>
                <a:off x="1541" y="2556"/>
                <a:ext cx="5" cy="21"/>
              </a:xfrm>
              <a:custGeom>
                <a:avLst/>
                <a:gdLst>
                  <a:gd name="T0" fmla="*/ 0 w 5"/>
                  <a:gd name="T1" fmla="*/ 19 h 21"/>
                  <a:gd name="T2" fmla="*/ 0 w 5"/>
                  <a:gd name="T3" fmla="*/ 0 h 21"/>
                  <a:gd name="T4" fmla="*/ 5 w 5"/>
                  <a:gd name="T5" fmla="*/ 3 h 21"/>
                  <a:gd name="T6" fmla="*/ 5 w 5"/>
                  <a:gd name="T7" fmla="*/ 21 h 21"/>
                  <a:gd name="T8" fmla="*/ 0 w 5"/>
                  <a:gd name="T9" fmla="*/ 19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1"/>
                  <a:gd name="T17" fmla="*/ 5 w 5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1">
                    <a:moveTo>
                      <a:pt x="0" y="19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1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155" name="Freeform 416"/>
              <p:cNvSpPr>
                <a:spLocks/>
              </p:cNvSpPr>
              <p:nvPr/>
            </p:nvSpPr>
            <p:spPr bwMode="auto">
              <a:xfrm>
                <a:off x="1541" y="2556"/>
                <a:ext cx="1" cy="19"/>
              </a:xfrm>
              <a:custGeom>
                <a:avLst/>
                <a:gdLst>
                  <a:gd name="T0" fmla="*/ 0 w 1"/>
                  <a:gd name="T1" fmla="*/ 19 h 19"/>
                  <a:gd name="T2" fmla="*/ 1 w 1"/>
                  <a:gd name="T3" fmla="*/ 19 h 19"/>
                  <a:gd name="T4" fmla="*/ 1 w 1"/>
                  <a:gd name="T5" fmla="*/ 2 h 19"/>
                  <a:gd name="T6" fmla="*/ 0 w 1"/>
                  <a:gd name="T7" fmla="*/ 0 h 19"/>
                  <a:gd name="T8" fmla="*/ 0 w 1"/>
                  <a:gd name="T9" fmla="*/ 19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9"/>
                  <a:gd name="T17" fmla="*/ 1 w 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9">
                    <a:moveTo>
                      <a:pt x="0" y="19"/>
                    </a:moveTo>
                    <a:lnTo>
                      <a:pt x="1" y="19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156" name="Freeform 417"/>
              <p:cNvSpPr>
                <a:spLocks/>
              </p:cNvSpPr>
              <p:nvPr/>
            </p:nvSpPr>
            <p:spPr bwMode="auto">
              <a:xfrm>
                <a:off x="1541" y="2575"/>
                <a:ext cx="5" cy="2"/>
              </a:xfrm>
              <a:custGeom>
                <a:avLst/>
                <a:gdLst>
                  <a:gd name="T0" fmla="*/ 5 w 5"/>
                  <a:gd name="T1" fmla="*/ 2 h 2"/>
                  <a:gd name="T2" fmla="*/ 5 w 5"/>
                  <a:gd name="T3" fmla="*/ 1 h 2"/>
                  <a:gd name="T4" fmla="*/ 1 w 5"/>
                  <a:gd name="T5" fmla="*/ 0 h 2"/>
                  <a:gd name="T6" fmla="*/ 0 w 5"/>
                  <a:gd name="T7" fmla="*/ 0 h 2"/>
                  <a:gd name="T8" fmla="*/ 5 w 5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lnTo>
                      <a:pt x="5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157" name="Freeform 418"/>
              <p:cNvSpPr>
                <a:spLocks/>
              </p:cNvSpPr>
              <p:nvPr/>
            </p:nvSpPr>
            <p:spPr bwMode="auto">
              <a:xfrm>
                <a:off x="1536" y="2553"/>
                <a:ext cx="3" cy="20"/>
              </a:xfrm>
              <a:custGeom>
                <a:avLst/>
                <a:gdLst>
                  <a:gd name="T0" fmla="*/ 0 w 3"/>
                  <a:gd name="T1" fmla="*/ 18 h 20"/>
                  <a:gd name="T2" fmla="*/ 0 w 3"/>
                  <a:gd name="T3" fmla="*/ 0 h 20"/>
                  <a:gd name="T4" fmla="*/ 3 w 3"/>
                  <a:gd name="T5" fmla="*/ 2 h 20"/>
                  <a:gd name="T6" fmla="*/ 3 w 3"/>
                  <a:gd name="T7" fmla="*/ 20 h 20"/>
                  <a:gd name="T8" fmla="*/ 0 w 3"/>
                  <a:gd name="T9" fmla="*/ 18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0"/>
                  <a:gd name="T17" fmla="*/ 3 w 3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0">
                    <a:moveTo>
                      <a:pt x="0" y="18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3" y="2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158" name="Freeform 419"/>
              <p:cNvSpPr>
                <a:spLocks/>
              </p:cNvSpPr>
              <p:nvPr/>
            </p:nvSpPr>
            <p:spPr bwMode="auto">
              <a:xfrm>
                <a:off x="1536" y="2553"/>
                <a:ext cx="1" cy="18"/>
              </a:xfrm>
              <a:custGeom>
                <a:avLst/>
                <a:gdLst>
                  <a:gd name="T0" fmla="*/ 0 w 1"/>
                  <a:gd name="T1" fmla="*/ 18 h 18"/>
                  <a:gd name="T2" fmla="*/ 1 w 1"/>
                  <a:gd name="T3" fmla="*/ 18 h 18"/>
                  <a:gd name="T4" fmla="*/ 1 w 1"/>
                  <a:gd name="T5" fmla="*/ 1 h 18"/>
                  <a:gd name="T6" fmla="*/ 0 w 1"/>
                  <a:gd name="T7" fmla="*/ 0 h 18"/>
                  <a:gd name="T8" fmla="*/ 0 w 1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8"/>
                  <a:gd name="T17" fmla="*/ 1 w 1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8">
                    <a:moveTo>
                      <a:pt x="0" y="18"/>
                    </a:moveTo>
                    <a:lnTo>
                      <a:pt x="1" y="18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159" name="Freeform 420"/>
              <p:cNvSpPr>
                <a:spLocks/>
              </p:cNvSpPr>
              <p:nvPr/>
            </p:nvSpPr>
            <p:spPr bwMode="auto">
              <a:xfrm>
                <a:off x="1536" y="2571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1 h 2"/>
                  <a:gd name="T4" fmla="*/ 1 w 3"/>
                  <a:gd name="T5" fmla="*/ 0 h 2"/>
                  <a:gd name="T6" fmla="*/ 0 w 3"/>
                  <a:gd name="T7" fmla="*/ 0 h 2"/>
                  <a:gd name="T8" fmla="*/ 3 w 3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2"/>
                    </a:moveTo>
                    <a:lnTo>
                      <a:pt x="3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160" name="Freeform 421"/>
              <p:cNvSpPr>
                <a:spLocks/>
              </p:cNvSpPr>
              <p:nvPr/>
            </p:nvSpPr>
            <p:spPr bwMode="auto">
              <a:xfrm>
                <a:off x="1444" y="2497"/>
                <a:ext cx="9" cy="13"/>
              </a:xfrm>
              <a:custGeom>
                <a:avLst/>
                <a:gdLst>
                  <a:gd name="T0" fmla="*/ 9 w 9"/>
                  <a:gd name="T1" fmla="*/ 6 h 13"/>
                  <a:gd name="T2" fmla="*/ 9 w 9"/>
                  <a:gd name="T3" fmla="*/ 13 h 13"/>
                  <a:gd name="T4" fmla="*/ 0 w 9"/>
                  <a:gd name="T5" fmla="*/ 7 h 13"/>
                  <a:gd name="T6" fmla="*/ 0 w 9"/>
                  <a:gd name="T7" fmla="*/ 0 h 13"/>
                  <a:gd name="T8" fmla="*/ 9 w 9"/>
                  <a:gd name="T9" fmla="*/ 6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13"/>
                  <a:gd name="T17" fmla="*/ 9 w 9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13">
                    <a:moveTo>
                      <a:pt x="9" y="6"/>
                    </a:moveTo>
                    <a:lnTo>
                      <a:pt x="9" y="13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161" name="Freeform 422"/>
              <p:cNvSpPr>
                <a:spLocks/>
              </p:cNvSpPr>
              <p:nvPr/>
            </p:nvSpPr>
            <p:spPr bwMode="auto">
              <a:xfrm>
                <a:off x="1452" y="2504"/>
                <a:ext cx="1" cy="6"/>
              </a:xfrm>
              <a:custGeom>
                <a:avLst/>
                <a:gdLst>
                  <a:gd name="T0" fmla="*/ 0 w 1"/>
                  <a:gd name="T1" fmla="*/ 0 h 6"/>
                  <a:gd name="T2" fmla="*/ 1 w 1"/>
                  <a:gd name="T3" fmla="*/ 0 h 6"/>
                  <a:gd name="T4" fmla="*/ 1 w 1"/>
                  <a:gd name="T5" fmla="*/ 5 h 6"/>
                  <a:gd name="T6" fmla="*/ 0 w 1"/>
                  <a:gd name="T7" fmla="*/ 6 h 6"/>
                  <a:gd name="T8" fmla="*/ 0 w 1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6"/>
                  <a:gd name="T17" fmla="*/ 1 w 1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6">
                    <a:moveTo>
                      <a:pt x="0" y="0"/>
                    </a:moveTo>
                    <a:lnTo>
                      <a:pt x="1" y="0"/>
                    </a:lnTo>
                    <a:lnTo>
                      <a:pt x="1" y="5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5A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162" name="Freeform 423"/>
              <p:cNvSpPr>
                <a:spLocks/>
              </p:cNvSpPr>
              <p:nvPr/>
            </p:nvSpPr>
            <p:spPr bwMode="auto">
              <a:xfrm>
                <a:off x="1442" y="2498"/>
                <a:ext cx="11" cy="6"/>
              </a:xfrm>
              <a:custGeom>
                <a:avLst/>
                <a:gdLst>
                  <a:gd name="T0" fmla="*/ 0 w 11"/>
                  <a:gd name="T1" fmla="*/ 1 h 6"/>
                  <a:gd name="T2" fmla="*/ 2 w 11"/>
                  <a:gd name="T3" fmla="*/ 0 h 6"/>
                  <a:gd name="T4" fmla="*/ 11 w 11"/>
                  <a:gd name="T5" fmla="*/ 6 h 6"/>
                  <a:gd name="T6" fmla="*/ 10 w 11"/>
                  <a:gd name="T7" fmla="*/ 6 h 6"/>
                  <a:gd name="T8" fmla="*/ 0 w 11"/>
                  <a:gd name="T9" fmla="*/ 1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6"/>
                  <a:gd name="T17" fmla="*/ 11 w 11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6">
                    <a:moveTo>
                      <a:pt x="0" y="1"/>
                    </a:moveTo>
                    <a:lnTo>
                      <a:pt x="2" y="0"/>
                    </a:lnTo>
                    <a:lnTo>
                      <a:pt x="11" y="6"/>
                    </a:lnTo>
                    <a:lnTo>
                      <a:pt x="10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1B1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163" name="Freeform 424"/>
              <p:cNvSpPr>
                <a:spLocks/>
              </p:cNvSpPr>
              <p:nvPr/>
            </p:nvSpPr>
            <p:spPr bwMode="auto">
              <a:xfrm>
                <a:off x="1442" y="2499"/>
                <a:ext cx="10" cy="11"/>
              </a:xfrm>
              <a:custGeom>
                <a:avLst/>
                <a:gdLst>
                  <a:gd name="T0" fmla="*/ 10 w 10"/>
                  <a:gd name="T1" fmla="*/ 5 h 11"/>
                  <a:gd name="T2" fmla="*/ 10 w 10"/>
                  <a:gd name="T3" fmla="*/ 11 h 11"/>
                  <a:gd name="T4" fmla="*/ 0 w 10"/>
                  <a:gd name="T5" fmla="*/ 6 h 11"/>
                  <a:gd name="T6" fmla="*/ 0 w 10"/>
                  <a:gd name="T7" fmla="*/ 0 h 11"/>
                  <a:gd name="T8" fmla="*/ 10 w 10"/>
                  <a:gd name="T9" fmla="*/ 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11"/>
                  <a:gd name="T17" fmla="*/ 10 w 10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11">
                    <a:moveTo>
                      <a:pt x="10" y="5"/>
                    </a:moveTo>
                    <a:lnTo>
                      <a:pt x="1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E1B1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164" name="Freeform 425"/>
              <p:cNvSpPr>
                <a:spLocks/>
              </p:cNvSpPr>
              <p:nvPr/>
            </p:nvSpPr>
            <p:spPr bwMode="auto">
              <a:xfrm>
                <a:off x="1611" y="2445"/>
                <a:ext cx="193" cy="138"/>
              </a:xfrm>
              <a:custGeom>
                <a:avLst/>
                <a:gdLst>
                  <a:gd name="T0" fmla="*/ 0 w 193"/>
                  <a:gd name="T1" fmla="*/ 111 h 138"/>
                  <a:gd name="T2" fmla="*/ 193 w 193"/>
                  <a:gd name="T3" fmla="*/ 0 h 138"/>
                  <a:gd name="T4" fmla="*/ 193 w 193"/>
                  <a:gd name="T5" fmla="*/ 25 h 138"/>
                  <a:gd name="T6" fmla="*/ 0 w 193"/>
                  <a:gd name="T7" fmla="*/ 138 h 138"/>
                  <a:gd name="T8" fmla="*/ 0 w 193"/>
                  <a:gd name="T9" fmla="*/ 111 h 1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3"/>
                  <a:gd name="T16" fmla="*/ 0 h 138"/>
                  <a:gd name="T17" fmla="*/ 193 w 193"/>
                  <a:gd name="T18" fmla="*/ 138 h 1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3" h="138">
                    <a:moveTo>
                      <a:pt x="0" y="111"/>
                    </a:moveTo>
                    <a:lnTo>
                      <a:pt x="193" y="0"/>
                    </a:lnTo>
                    <a:lnTo>
                      <a:pt x="193" y="25"/>
                    </a:lnTo>
                    <a:lnTo>
                      <a:pt x="0" y="138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165" name="Freeform 426"/>
              <p:cNvSpPr>
                <a:spLocks/>
              </p:cNvSpPr>
              <p:nvPr/>
            </p:nvSpPr>
            <p:spPr bwMode="auto">
              <a:xfrm>
                <a:off x="1442" y="2347"/>
                <a:ext cx="362" cy="209"/>
              </a:xfrm>
              <a:custGeom>
                <a:avLst/>
                <a:gdLst>
                  <a:gd name="T0" fmla="*/ 0 w 362"/>
                  <a:gd name="T1" fmla="*/ 112 h 209"/>
                  <a:gd name="T2" fmla="*/ 192 w 362"/>
                  <a:gd name="T3" fmla="*/ 0 h 209"/>
                  <a:gd name="T4" fmla="*/ 362 w 362"/>
                  <a:gd name="T5" fmla="*/ 98 h 209"/>
                  <a:gd name="T6" fmla="*/ 169 w 362"/>
                  <a:gd name="T7" fmla="*/ 209 h 209"/>
                  <a:gd name="T8" fmla="*/ 0 w 362"/>
                  <a:gd name="T9" fmla="*/ 112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2"/>
                  <a:gd name="T16" fmla="*/ 0 h 209"/>
                  <a:gd name="T17" fmla="*/ 362 w 362"/>
                  <a:gd name="T18" fmla="*/ 209 h 2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2" h="209">
                    <a:moveTo>
                      <a:pt x="0" y="112"/>
                    </a:moveTo>
                    <a:lnTo>
                      <a:pt x="192" y="0"/>
                    </a:lnTo>
                    <a:lnTo>
                      <a:pt x="362" y="98"/>
                    </a:lnTo>
                    <a:lnTo>
                      <a:pt x="169" y="209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166" name="Freeform 427"/>
              <p:cNvSpPr>
                <a:spLocks/>
              </p:cNvSpPr>
              <p:nvPr/>
            </p:nvSpPr>
            <p:spPr bwMode="auto">
              <a:xfrm>
                <a:off x="1442" y="2459"/>
                <a:ext cx="169" cy="124"/>
              </a:xfrm>
              <a:custGeom>
                <a:avLst/>
                <a:gdLst>
                  <a:gd name="T0" fmla="*/ 169 w 169"/>
                  <a:gd name="T1" fmla="*/ 97 h 124"/>
                  <a:gd name="T2" fmla="*/ 169 w 169"/>
                  <a:gd name="T3" fmla="*/ 124 h 124"/>
                  <a:gd name="T4" fmla="*/ 0 w 169"/>
                  <a:gd name="T5" fmla="*/ 26 h 124"/>
                  <a:gd name="T6" fmla="*/ 0 w 169"/>
                  <a:gd name="T7" fmla="*/ 0 h 124"/>
                  <a:gd name="T8" fmla="*/ 169 w 169"/>
                  <a:gd name="T9" fmla="*/ 97 h 1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124"/>
                  <a:gd name="T17" fmla="*/ 169 w 169"/>
                  <a:gd name="T18" fmla="*/ 124 h 1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124">
                    <a:moveTo>
                      <a:pt x="169" y="97"/>
                    </a:moveTo>
                    <a:lnTo>
                      <a:pt x="169" y="124"/>
                    </a:lnTo>
                    <a:lnTo>
                      <a:pt x="0" y="26"/>
                    </a:lnTo>
                    <a:lnTo>
                      <a:pt x="0" y="0"/>
                    </a:lnTo>
                    <a:lnTo>
                      <a:pt x="169" y="97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167" name="Freeform 428"/>
              <p:cNvSpPr>
                <a:spLocks/>
              </p:cNvSpPr>
              <p:nvPr/>
            </p:nvSpPr>
            <p:spPr bwMode="auto">
              <a:xfrm>
                <a:off x="1454" y="2471"/>
                <a:ext cx="57" cy="41"/>
              </a:xfrm>
              <a:custGeom>
                <a:avLst/>
                <a:gdLst>
                  <a:gd name="T0" fmla="*/ 0 w 57"/>
                  <a:gd name="T1" fmla="*/ 8 h 41"/>
                  <a:gd name="T2" fmla="*/ 0 w 57"/>
                  <a:gd name="T3" fmla="*/ 0 h 41"/>
                  <a:gd name="T4" fmla="*/ 57 w 57"/>
                  <a:gd name="T5" fmla="*/ 32 h 41"/>
                  <a:gd name="T6" fmla="*/ 57 w 57"/>
                  <a:gd name="T7" fmla="*/ 41 h 41"/>
                  <a:gd name="T8" fmla="*/ 0 w 57"/>
                  <a:gd name="T9" fmla="*/ 8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41"/>
                  <a:gd name="T17" fmla="*/ 57 w 57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41">
                    <a:moveTo>
                      <a:pt x="0" y="8"/>
                    </a:moveTo>
                    <a:lnTo>
                      <a:pt x="0" y="0"/>
                    </a:lnTo>
                    <a:lnTo>
                      <a:pt x="57" y="32"/>
                    </a:lnTo>
                    <a:lnTo>
                      <a:pt x="57" y="41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168" name="Rectangle 429"/>
              <p:cNvSpPr>
                <a:spLocks noChangeArrowheads="1"/>
              </p:cNvSpPr>
              <p:nvPr/>
            </p:nvSpPr>
            <p:spPr bwMode="auto">
              <a:xfrm>
                <a:off x="1454" y="2471"/>
                <a:ext cx="1" cy="8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30169" name="Freeform 430"/>
              <p:cNvSpPr>
                <a:spLocks/>
              </p:cNvSpPr>
              <p:nvPr/>
            </p:nvSpPr>
            <p:spPr bwMode="auto">
              <a:xfrm>
                <a:off x="1454" y="2479"/>
                <a:ext cx="57" cy="33"/>
              </a:xfrm>
              <a:custGeom>
                <a:avLst/>
                <a:gdLst>
                  <a:gd name="T0" fmla="*/ 57 w 57"/>
                  <a:gd name="T1" fmla="*/ 33 h 33"/>
                  <a:gd name="T2" fmla="*/ 57 w 57"/>
                  <a:gd name="T3" fmla="*/ 32 h 33"/>
                  <a:gd name="T4" fmla="*/ 1 w 57"/>
                  <a:gd name="T5" fmla="*/ 0 h 33"/>
                  <a:gd name="T6" fmla="*/ 0 w 57"/>
                  <a:gd name="T7" fmla="*/ 0 h 33"/>
                  <a:gd name="T8" fmla="*/ 57 w 57"/>
                  <a:gd name="T9" fmla="*/ 33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33"/>
                  <a:gd name="T17" fmla="*/ 57 w 57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33">
                    <a:moveTo>
                      <a:pt x="57" y="33"/>
                    </a:moveTo>
                    <a:lnTo>
                      <a:pt x="57" y="3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57" y="33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170" name="Freeform 431"/>
              <p:cNvSpPr>
                <a:spLocks/>
              </p:cNvSpPr>
              <p:nvPr/>
            </p:nvSpPr>
            <p:spPr bwMode="auto">
              <a:xfrm>
                <a:off x="1603" y="2556"/>
                <a:ext cx="4" cy="21"/>
              </a:xfrm>
              <a:custGeom>
                <a:avLst/>
                <a:gdLst>
                  <a:gd name="T0" fmla="*/ 0 w 4"/>
                  <a:gd name="T1" fmla="*/ 19 h 21"/>
                  <a:gd name="T2" fmla="*/ 0 w 4"/>
                  <a:gd name="T3" fmla="*/ 0 h 21"/>
                  <a:gd name="T4" fmla="*/ 4 w 4"/>
                  <a:gd name="T5" fmla="*/ 3 h 21"/>
                  <a:gd name="T6" fmla="*/ 4 w 4"/>
                  <a:gd name="T7" fmla="*/ 21 h 21"/>
                  <a:gd name="T8" fmla="*/ 0 w 4"/>
                  <a:gd name="T9" fmla="*/ 19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1"/>
                  <a:gd name="T17" fmla="*/ 4 w 4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1">
                    <a:moveTo>
                      <a:pt x="0" y="19"/>
                    </a:moveTo>
                    <a:lnTo>
                      <a:pt x="0" y="0"/>
                    </a:lnTo>
                    <a:lnTo>
                      <a:pt x="4" y="3"/>
                    </a:lnTo>
                    <a:lnTo>
                      <a:pt x="4" y="21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171" name="Freeform 432"/>
              <p:cNvSpPr>
                <a:spLocks/>
              </p:cNvSpPr>
              <p:nvPr/>
            </p:nvSpPr>
            <p:spPr bwMode="auto">
              <a:xfrm>
                <a:off x="1603" y="2556"/>
                <a:ext cx="1" cy="19"/>
              </a:xfrm>
              <a:custGeom>
                <a:avLst/>
                <a:gdLst>
                  <a:gd name="T0" fmla="*/ 0 w 1"/>
                  <a:gd name="T1" fmla="*/ 19 h 19"/>
                  <a:gd name="T2" fmla="*/ 1 w 1"/>
                  <a:gd name="T3" fmla="*/ 17 h 19"/>
                  <a:gd name="T4" fmla="*/ 1 w 1"/>
                  <a:gd name="T5" fmla="*/ 2 h 19"/>
                  <a:gd name="T6" fmla="*/ 0 w 1"/>
                  <a:gd name="T7" fmla="*/ 0 h 19"/>
                  <a:gd name="T8" fmla="*/ 0 w 1"/>
                  <a:gd name="T9" fmla="*/ 19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9"/>
                  <a:gd name="T17" fmla="*/ 1 w 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9">
                    <a:moveTo>
                      <a:pt x="0" y="19"/>
                    </a:moveTo>
                    <a:lnTo>
                      <a:pt x="1" y="17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172" name="Freeform 433"/>
              <p:cNvSpPr>
                <a:spLocks/>
              </p:cNvSpPr>
              <p:nvPr/>
            </p:nvSpPr>
            <p:spPr bwMode="auto">
              <a:xfrm>
                <a:off x="1603" y="2573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4 w 4"/>
                  <a:gd name="T3" fmla="*/ 3 h 4"/>
                  <a:gd name="T4" fmla="*/ 1 w 4"/>
                  <a:gd name="T5" fmla="*/ 0 h 4"/>
                  <a:gd name="T6" fmla="*/ 0 w 4"/>
                  <a:gd name="T7" fmla="*/ 2 h 4"/>
                  <a:gd name="T8" fmla="*/ 4 w 4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4"/>
                    </a:moveTo>
                    <a:lnTo>
                      <a:pt x="4" y="3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173" name="Freeform 434"/>
              <p:cNvSpPr>
                <a:spLocks/>
              </p:cNvSpPr>
              <p:nvPr/>
            </p:nvSpPr>
            <p:spPr bwMode="auto">
              <a:xfrm>
                <a:off x="1597" y="2553"/>
                <a:ext cx="3" cy="20"/>
              </a:xfrm>
              <a:custGeom>
                <a:avLst/>
                <a:gdLst>
                  <a:gd name="T0" fmla="*/ 0 w 3"/>
                  <a:gd name="T1" fmla="*/ 18 h 20"/>
                  <a:gd name="T2" fmla="*/ 0 w 3"/>
                  <a:gd name="T3" fmla="*/ 0 h 20"/>
                  <a:gd name="T4" fmla="*/ 3 w 3"/>
                  <a:gd name="T5" fmla="*/ 2 h 20"/>
                  <a:gd name="T6" fmla="*/ 3 w 3"/>
                  <a:gd name="T7" fmla="*/ 20 h 20"/>
                  <a:gd name="T8" fmla="*/ 0 w 3"/>
                  <a:gd name="T9" fmla="*/ 18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0"/>
                  <a:gd name="T17" fmla="*/ 3 w 3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0">
                    <a:moveTo>
                      <a:pt x="0" y="18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3" y="2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174" name="Freeform 435"/>
              <p:cNvSpPr>
                <a:spLocks/>
              </p:cNvSpPr>
              <p:nvPr/>
            </p:nvSpPr>
            <p:spPr bwMode="auto">
              <a:xfrm>
                <a:off x="1597" y="2553"/>
                <a:ext cx="1" cy="18"/>
              </a:xfrm>
              <a:custGeom>
                <a:avLst/>
                <a:gdLst>
                  <a:gd name="T0" fmla="*/ 0 w 1"/>
                  <a:gd name="T1" fmla="*/ 18 h 18"/>
                  <a:gd name="T2" fmla="*/ 1 w 1"/>
                  <a:gd name="T3" fmla="*/ 17 h 18"/>
                  <a:gd name="T4" fmla="*/ 1 w 1"/>
                  <a:gd name="T5" fmla="*/ 1 h 18"/>
                  <a:gd name="T6" fmla="*/ 0 w 1"/>
                  <a:gd name="T7" fmla="*/ 0 h 18"/>
                  <a:gd name="T8" fmla="*/ 0 w 1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8"/>
                  <a:gd name="T17" fmla="*/ 1 w 1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8">
                    <a:moveTo>
                      <a:pt x="0" y="18"/>
                    </a:moveTo>
                    <a:lnTo>
                      <a:pt x="1" y="17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175" name="Freeform 436"/>
              <p:cNvSpPr>
                <a:spLocks/>
              </p:cNvSpPr>
              <p:nvPr/>
            </p:nvSpPr>
            <p:spPr bwMode="auto">
              <a:xfrm>
                <a:off x="1597" y="2570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2 h 3"/>
                  <a:gd name="T4" fmla="*/ 1 w 3"/>
                  <a:gd name="T5" fmla="*/ 0 h 3"/>
                  <a:gd name="T6" fmla="*/ 0 w 3"/>
                  <a:gd name="T7" fmla="*/ 1 h 3"/>
                  <a:gd name="T8" fmla="*/ 3 w 3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3" y="3"/>
                    </a:moveTo>
                    <a:lnTo>
                      <a:pt x="3" y="2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176" name="Freeform 437"/>
              <p:cNvSpPr>
                <a:spLocks/>
              </p:cNvSpPr>
              <p:nvPr/>
            </p:nvSpPr>
            <p:spPr bwMode="auto">
              <a:xfrm>
                <a:off x="1590" y="2550"/>
                <a:ext cx="5" cy="20"/>
              </a:xfrm>
              <a:custGeom>
                <a:avLst/>
                <a:gdLst>
                  <a:gd name="T0" fmla="*/ 0 w 5"/>
                  <a:gd name="T1" fmla="*/ 18 h 20"/>
                  <a:gd name="T2" fmla="*/ 0 w 5"/>
                  <a:gd name="T3" fmla="*/ 0 h 20"/>
                  <a:gd name="T4" fmla="*/ 5 w 5"/>
                  <a:gd name="T5" fmla="*/ 2 h 20"/>
                  <a:gd name="T6" fmla="*/ 5 w 5"/>
                  <a:gd name="T7" fmla="*/ 20 h 20"/>
                  <a:gd name="T8" fmla="*/ 0 w 5"/>
                  <a:gd name="T9" fmla="*/ 18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0"/>
                  <a:gd name="T17" fmla="*/ 5 w 5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0">
                    <a:moveTo>
                      <a:pt x="0" y="18"/>
                    </a:moveTo>
                    <a:lnTo>
                      <a:pt x="0" y="0"/>
                    </a:lnTo>
                    <a:lnTo>
                      <a:pt x="5" y="2"/>
                    </a:lnTo>
                    <a:lnTo>
                      <a:pt x="5" y="2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29728" name="Group 438"/>
            <p:cNvGrpSpPr>
              <a:grpSpLocks/>
            </p:cNvGrpSpPr>
            <p:nvPr/>
          </p:nvGrpSpPr>
          <p:grpSpPr bwMode="auto">
            <a:xfrm>
              <a:off x="1442" y="2204"/>
              <a:ext cx="362" cy="366"/>
              <a:chOff x="1442" y="2204"/>
              <a:chExt cx="362" cy="366"/>
            </a:xfrm>
          </p:grpSpPr>
          <p:sp>
            <p:nvSpPr>
              <p:cNvPr id="29777" name="Freeform 439"/>
              <p:cNvSpPr>
                <a:spLocks/>
              </p:cNvSpPr>
              <p:nvPr/>
            </p:nvSpPr>
            <p:spPr bwMode="auto">
              <a:xfrm>
                <a:off x="1590" y="2550"/>
                <a:ext cx="1" cy="18"/>
              </a:xfrm>
              <a:custGeom>
                <a:avLst/>
                <a:gdLst>
                  <a:gd name="T0" fmla="*/ 0 w 1"/>
                  <a:gd name="T1" fmla="*/ 18 h 18"/>
                  <a:gd name="T2" fmla="*/ 1 w 1"/>
                  <a:gd name="T3" fmla="*/ 17 h 18"/>
                  <a:gd name="T4" fmla="*/ 1 w 1"/>
                  <a:gd name="T5" fmla="*/ 1 h 18"/>
                  <a:gd name="T6" fmla="*/ 0 w 1"/>
                  <a:gd name="T7" fmla="*/ 0 h 18"/>
                  <a:gd name="T8" fmla="*/ 0 w 1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8"/>
                  <a:gd name="T17" fmla="*/ 1 w 1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8">
                    <a:moveTo>
                      <a:pt x="0" y="18"/>
                    </a:moveTo>
                    <a:lnTo>
                      <a:pt x="1" y="17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778" name="Freeform 440"/>
              <p:cNvSpPr>
                <a:spLocks/>
              </p:cNvSpPr>
              <p:nvPr/>
            </p:nvSpPr>
            <p:spPr bwMode="auto">
              <a:xfrm>
                <a:off x="1590" y="2567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5 w 5"/>
                  <a:gd name="T3" fmla="*/ 2 h 3"/>
                  <a:gd name="T4" fmla="*/ 1 w 5"/>
                  <a:gd name="T5" fmla="*/ 0 h 3"/>
                  <a:gd name="T6" fmla="*/ 0 w 5"/>
                  <a:gd name="T7" fmla="*/ 1 h 3"/>
                  <a:gd name="T8" fmla="*/ 5 w 5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3"/>
                    </a:moveTo>
                    <a:lnTo>
                      <a:pt x="5" y="2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779" name="Freeform 441"/>
              <p:cNvSpPr>
                <a:spLocks/>
              </p:cNvSpPr>
              <p:nvPr/>
            </p:nvSpPr>
            <p:spPr bwMode="auto">
              <a:xfrm>
                <a:off x="1584" y="2546"/>
                <a:ext cx="4" cy="21"/>
              </a:xfrm>
              <a:custGeom>
                <a:avLst/>
                <a:gdLst>
                  <a:gd name="T0" fmla="*/ 0 w 4"/>
                  <a:gd name="T1" fmla="*/ 18 h 21"/>
                  <a:gd name="T2" fmla="*/ 0 w 4"/>
                  <a:gd name="T3" fmla="*/ 0 h 21"/>
                  <a:gd name="T4" fmla="*/ 4 w 4"/>
                  <a:gd name="T5" fmla="*/ 2 h 21"/>
                  <a:gd name="T6" fmla="*/ 4 w 4"/>
                  <a:gd name="T7" fmla="*/ 21 h 21"/>
                  <a:gd name="T8" fmla="*/ 0 w 4"/>
                  <a:gd name="T9" fmla="*/ 18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1"/>
                  <a:gd name="T17" fmla="*/ 4 w 4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1">
                    <a:moveTo>
                      <a:pt x="0" y="18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4" y="21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780" name="Freeform 442"/>
              <p:cNvSpPr>
                <a:spLocks/>
              </p:cNvSpPr>
              <p:nvPr/>
            </p:nvSpPr>
            <p:spPr bwMode="auto">
              <a:xfrm>
                <a:off x="1584" y="2546"/>
                <a:ext cx="2" cy="18"/>
              </a:xfrm>
              <a:custGeom>
                <a:avLst/>
                <a:gdLst>
                  <a:gd name="T0" fmla="*/ 0 w 2"/>
                  <a:gd name="T1" fmla="*/ 18 h 18"/>
                  <a:gd name="T2" fmla="*/ 2 w 2"/>
                  <a:gd name="T3" fmla="*/ 17 h 18"/>
                  <a:gd name="T4" fmla="*/ 2 w 2"/>
                  <a:gd name="T5" fmla="*/ 0 h 18"/>
                  <a:gd name="T6" fmla="*/ 0 w 2"/>
                  <a:gd name="T7" fmla="*/ 0 h 18"/>
                  <a:gd name="T8" fmla="*/ 0 w 2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18"/>
                  <a:gd name="T17" fmla="*/ 2 w 2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18">
                    <a:moveTo>
                      <a:pt x="0" y="18"/>
                    </a:moveTo>
                    <a:lnTo>
                      <a:pt x="2" y="17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781" name="Freeform 443"/>
              <p:cNvSpPr>
                <a:spLocks/>
              </p:cNvSpPr>
              <p:nvPr/>
            </p:nvSpPr>
            <p:spPr bwMode="auto">
              <a:xfrm>
                <a:off x="1584" y="2563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4 w 4"/>
                  <a:gd name="T3" fmla="*/ 2 h 4"/>
                  <a:gd name="T4" fmla="*/ 2 w 4"/>
                  <a:gd name="T5" fmla="*/ 0 h 4"/>
                  <a:gd name="T6" fmla="*/ 0 w 4"/>
                  <a:gd name="T7" fmla="*/ 1 h 4"/>
                  <a:gd name="T8" fmla="*/ 4 w 4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782" name="Freeform 444"/>
              <p:cNvSpPr>
                <a:spLocks/>
              </p:cNvSpPr>
              <p:nvPr/>
            </p:nvSpPr>
            <p:spPr bwMode="auto">
              <a:xfrm>
                <a:off x="1579" y="2543"/>
                <a:ext cx="3" cy="20"/>
              </a:xfrm>
              <a:custGeom>
                <a:avLst/>
                <a:gdLst>
                  <a:gd name="T0" fmla="*/ 0 w 3"/>
                  <a:gd name="T1" fmla="*/ 18 h 20"/>
                  <a:gd name="T2" fmla="*/ 0 w 3"/>
                  <a:gd name="T3" fmla="*/ 0 h 20"/>
                  <a:gd name="T4" fmla="*/ 3 w 3"/>
                  <a:gd name="T5" fmla="*/ 2 h 20"/>
                  <a:gd name="T6" fmla="*/ 3 w 3"/>
                  <a:gd name="T7" fmla="*/ 20 h 20"/>
                  <a:gd name="T8" fmla="*/ 0 w 3"/>
                  <a:gd name="T9" fmla="*/ 18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0"/>
                  <a:gd name="T17" fmla="*/ 3 w 3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0">
                    <a:moveTo>
                      <a:pt x="0" y="18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3" y="2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783" name="Freeform 445"/>
              <p:cNvSpPr>
                <a:spLocks/>
              </p:cNvSpPr>
              <p:nvPr/>
            </p:nvSpPr>
            <p:spPr bwMode="auto">
              <a:xfrm>
                <a:off x="1579" y="2543"/>
                <a:ext cx="1" cy="18"/>
              </a:xfrm>
              <a:custGeom>
                <a:avLst/>
                <a:gdLst>
                  <a:gd name="T0" fmla="*/ 0 w 1"/>
                  <a:gd name="T1" fmla="*/ 18 h 18"/>
                  <a:gd name="T2" fmla="*/ 0 w 1"/>
                  <a:gd name="T3" fmla="*/ 17 h 18"/>
                  <a:gd name="T4" fmla="*/ 1 w 1"/>
                  <a:gd name="T5" fmla="*/ 0 h 18"/>
                  <a:gd name="T6" fmla="*/ 0 w 1"/>
                  <a:gd name="T7" fmla="*/ 0 h 18"/>
                  <a:gd name="T8" fmla="*/ 0 w 1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8"/>
                  <a:gd name="T17" fmla="*/ 1 w 1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8">
                    <a:moveTo>
                      <a:pt x="0" y="18"/>
                    </a:moveTo>
                    <a:lnTo>
                      <a:pt x="0" y="17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784" name="Freeform 446"/>
              <p:cNvSpPr>
                <a:spLocks/>
              </p:cNvSpPr>
              <p:nvPr/>
            </p:nvSpPr>
            <p:spPr bwMode="auto">
              <a:xfrm>
                <a:off x="1579" y="2560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1 h 3"/>
                  <a:gd name="T4" fmla="*/ 0 w 3"/>
                  <a:gd name="T5" fmla="*/ 0 h 3"/>
                  <a:gd name="T6" fmla="*/ 0 w 3"/>
                  <a:gd name="T7" fmla="*/ 1 h 3"/>
                  <a:gd name="T8" fmla="*/ 3 w 3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3" y="3"/>
                    </a:moveTo>
                    <a:lnTo>
                      <a:pt x="3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785" name="Freeform 447"/>
              <p:cNvSpPr>
                <a:spLocks/>
              </p:cNvSpPr>
              <p:nvPr/>
            </p:nvSpPr>
            <p:spPr bwMode="auto">
              <a:xfrm>
                <a:off x="1572" y="2539"/>
                <a:ext cx="4" cy="20"/>
              </a:xfrm>
              <a:custGeom>
                <a:avLst/>
                <a:gdLst>
                  <a:gd name="T0" fmla="*/ 0 w 4"/>
                  <a:gd name="T1" fmla="*/ 17 h 20"/>
                  <a:gd name="T2" fmla="*/ 0 w 4"/>
                  <a:gd name="T3" fmla="*/ 0 h 20"/>
                  <a:gd name="T4" fmla="*/ 4 w 4"/>
                  <a:gd name="T5" fmla="*/ 3 h 20"/>
                  <a:gd name="T6" fmla="*/ 4 w 4"/>
                  <a:gd name="T7" fmla="*/ 20 h 20"/>
                  <a:gd name="T8" fmla="*/ 0 w 4"/>
                  <a:gd name="T9" fmla="*/ 17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0"/>
                  <a:gd name="T17" fmla="*/ 4 w 4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0">
                    <a:moveTo>
                      <a:pt x="0" y="17"/>
                    </a:moveTo>
                    <a:lnTo>
                      <a:pt x="0" y="0"/>
                    </a:lnTo>
                    <a:lnTo>
                      <a:pt x="4" y="3"/>
                    </a:lnTo>
                    <a:lnTo>
                      <a:pt x="4" y="2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786" name="Rectangle 448"/>
              <p:cNvSpPr>
                <a:spLocks noChangeArrowheads="1"/>
              </p:cNvSpPr>
              <p:nvPr/>
            </p:nvSpPr>
            <p:spPr bwMode="auto">
              <a:xfrm>
                <a:off x="1572" y="2539"/>
                <a:ext cx="1" cy="17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9787" name="Freeform 449"/>
              <p:cNvSpPr>
                <a:spLocks/>
              </p:cNvSpPr>
              <p:nvPr/>
            </p:nvSpPr>
            <p:spPr bwMode="auto">
              <a:xfrm>
                <a:off x="1572" y="2556"/>
                <a:ext cx="4" cy="3"/>
              </a:xfrm>
              <a:custGeom>
                <a:avLst/>
                <a:gdLst>
                  <a:gd name="T0" fmla="*/ 4 w 4"/>
                  <a:gd name="T1" fmla="*/ 3 h 3"/>
                  <a:gd name="T2" fmla="*/ 4 w 4"/>
                  <a:gd name="T3" fmla="*/ 2 h 3"/>
                  <a:gd name="T4" fmla="*/ 1 w 4"/>
                  <a:gd name="T5" fmla="*/ 0 h 3"/>
                  <a:gd name="T6" fmla="*/ 0 w 4"/>
                  <a:gd name="T7" fmla="*/ 0 h 3"/>
                  <a:gd name="T8" fmla="*/ 4 w 4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"/>
                  <a:gd name="T17" fmla="*/ 4 w 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">
                    <a:moveTo>
                      <a:pt x="4" y="3"/>
                    </a:moveTo>
                    <a:lnTo>
                      <a:pt x="4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788" name="Freeform 450"/>
              <p:cNvSpPr>
                <a:spLocks/>
              </p:cNvSpPr>
              <p:nvPr/>
            </p:nvSpPr>
            <p:spPr bwMode="auto">
              <a:xfrm>
                <a:off x="1566" y="2536"/>
                <a:ext cx="4" cy="19"/>
              </a:xfrm>
              <a:custGeom>
                <a:avLst/>
                <a:gdLst>
                  <a:gd name="T0" fmla="*/ 0 w 4"/>
                  <a:gd name="T1" fmla="*/ 17 h 19"/>
                  <a:gd name="T2" fmla="*/ 0 w 4"/>
                  <a:gd name="T3" fmla="*/ 0 h 19"/>
                  <a:gd name="T4" fmla="*/ 4 w 4"/>
                  <a:gd name="T5" fmla="*/ 2 h 19"/>
                  <a:gd name="T6" fmla="*/ 4 w 4"/>
                  <a:gd name="T7" fmla="*/ 19 h 19"/>
                  <a:gd name="T8" fmla="*/ 0 w 4"/>
                  <a:gd name="T9" fmla="*/ 17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9"/>
                  <a:gd name="T17" fmla="*/ 4 w 4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9">
                    <a:moveTo>
                      <a:pt x="0" y="17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4" y="19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789" name="Rectangle 451"/>
              <p:cNvSpPr>
                <a:spLocks noChangeArrowheads="1"/>
              </p:cNvSpPr>
              <p:nvPr/>
            </p:nvSpPr>
            <p:spPr bwMode="auto">
              <a:xfrm>
                <a:off x="1566" y="2536"/>
                <a:ext cx="1" cy="17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9790" name="Freeform 452"/>
              <p:cNvSpPr>
                <a:spLocks/>
              </p:cNvSpPr>
              <p:nvPr/>
            </p:nvSpPr>
            <p:spPr bwMode="auto">
              <a:xfrm>
                <a:off x="1566" y="2553"/>
                <a:ext cx="4" cy="2"/>
              </a:xfrm>
              <a:custGeom>
                <a:avLst/>
                <a:gdLst>
                  <a:gd name="T0" fmla="*/ 4 w 4"/>
                  <a:gd name="T1" fmla="*/ 2 h 2"/>
                  <a:gd name="T2" fmla="*/ 4 w 4"/>
                  <a:gd name="T3" fmla="*/ 1 h 2"/>
                  <a:gd name="T4" fmla="*/ 1 w 4"/>
                  <a:gd name="T5" fmla="*/ 0 h 2"/>
                  <a:gd name="T6" fmla="*/ 0 w 4"/>
                  <a:gd name="T7" fmla="*/ 0 h 2"/>
                  <a:gd name="T8" fmla="*/ 4 w 4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lnTo>
                      <a:pt x="4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791" name="Freeform 453"/>
              <p:cNvSpPr>
                <a:spLocks/>
              </p:cNvSpPr>
              <p:nvPr/>
            </p:nvSpPr>
            <p:spPr bwMode="auto">
              <a:xfrm>
                <a:off x="1559" y="2531"/>
                <a:ext cx="5" cy="21"/>
              </a:xfrm>
              <a:custGeom>
                <a:avLst/>
                <a:gdLst>
                  <a:gd name="T0" fmla="*/ 0 w 5"/>
                  <a:gd name="T1" fmla="*/ 19 h 21"/>
                  <a:gd name="T2" fmla="*/ 0 w 5"/>
                  <a:gd name="T3" fmla="*/ 0 h 21"/>
                  <a:gd name="T4" fmla="*/ 5 w 5"/>
                  <a:gd name="T5" fmla="*/ 3 h 21"/>
                  <a:gd name="T6" fmla="*/ 5 w 5"/>
                  <a:gd name="T7" fmla="*/ 21 h 21"/>
                  <a:gd name="T8" fmla="*/ 0 w 5"/>
                  <a:gd name="T9" fmla="*/ 19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1"/>
                  <a:gd name="T17" fmla="*/ 5 w 5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1">
                    <a:moveTo>
                      <a:pt x="0" y="19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1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792" name="Freeform 454"/>
              <p:cNvSpPr>
                <a:spLocks/>
              </p:cNvSpPr>
              <p:nvPr/>
            </p:nvSpPr>
            <p:spPr bwMode="auto">
              <a:xfrm>
                <a:off x="1559" y="2531"/>
                <a:ext cx="2" cy="19"/>
              </a:xfrm>
              <a:custGeom>
                <a:avLst/>
                <a:gdLst>
                  <a:gd name="T0" fmla="*/ 0 w 2"/>
                  <a:gd name="T1" fmla="*/ 19 h 19"/>
                  <a:gd name="T2" fmla="*/ 2 w 2"/>
                  <a:gd name="T3" fmla="*/ 19 h 19"/>
                  <a:gd name="T4" fmla="*/ 2 w 2"/>
                  <a:gd name="T5" fmla="*/ 1 h 19"/>
                  <a:gd name="T6" fmla="*/ 0 w 2"/>
                  <a:gd name="T7" fmla="*/ 0 h 19"/>
                  <a:gd name="T8" fmla="*/ 0 w 2"/>
                  <a:gd name="T9" fmla="*/ 19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19"/>
                  <a:gd name="T17" fmla="*/ 2 w 2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19">
                    <a:moveTo>
                      <a:pt x="0" y="19"/>
                    </a:moveTo>
                    <a:lnTo>
                      <a:pt x="2" y="19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793" name="Freeform 455"/>
              <p:cNvSpPr>
                <a:spLocks/>
              </p:cNvSpPr>
              <p:nvPr/>
            </p:nvSpPr>
            <p:spPr bwMode="auto">
              <a:xfrm>
                <a:off x="1559" y="2550"/>
                <a:ext cx="5" cy="2"/>
              </a:xfrm>
              <a:custGeom>
                <a:avLst/>
                <a:gdLst>
                  <a:gd name="T0" fmla="*/ 5 w 5"/>
                  <a:gd name="T1" fmla="*/ 2 h 2"/>
                  <a:gd name="T2" fmla="*/ 5 w 5"/>
                  <a:gd name="T3" fmla="*/ 1 h 2"/>
                  <a:gd name="T4" fmla="*/ 2 w 5"/>
                  <a:gd name="T5" fmla="*/ 0 h 2"/>
                  <a:gd name="T6" fmla="*/ 0 w 5"/>
                  <a:gd name="T7" fmla="*/ 0 h 2"/>
                  <a:gd name="T8" fmla="*/ 5 w 5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lnTo>
                      <a:pt x="5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794" name="Freeform 456"/>
              <p:cNvSpPr>
                <a:spLocks/>
              </p:cNvSpPr>
              <p:nvPr/>
            </p:nvSpPr>
            <p:spPr bwMode="auto">
              <a:xfrm>
                <a:off x="1554" y="2528"/>
                <a:ext cx="3" cy="20"/>
              </a:xfrm>
              <a:custGeom>
                <a:avLst/>
                <a:gdLst>
                  <a:gd name="T0" fmla="*/ 0 w 3"/>
                  <a:gd name="T1" fmla="*/ 18 h 20"/>
                  <a:gd name="T2" fmla="*/ 0 w 3"/>
                  <a:gd name="T3" fmla="*/ 0 h 20"/>
                  <a:gd name="T4" fmla="*/ 3 w 3"/>
                  <a:gd name="T5" fmla="*/ 2 h 20"/>
                  <a:gd name="T6" fmla="*/ 3 w 3"/>
                  <a:gd name="T7" fmla="*/ 20 h 20"/>
                  <a:gd name="T8" fmla="*/ 0 w 3"/>
                  <a:gd name="T9" fmla="*/ 18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0"/>
                  <a:gd name="T17" fmla="*/ 3 w 3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0">
                    <a:moveTo>
                      <a:pt x="0" y="18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3" y="2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795" name="Freeform 457"/>
              <p:cNvSpPr>
                <a:spLocks/>
              </p:cNvSpPr>
              <p:nvPr/>
            </p:nvSpPr>
            <p:spPr bwMode="auto">
              <a:xfrm>
                <a:off x="1554" y="2528"/>
                <a:ext cx="1" cy="18"/>
              </a:xfrm>
              <a:custGeom>
                <a:avLst/>
                <a:gdLst>
                  <a:gd name="T0" fmla="*/ 0 w 1"/>
                  <a:gd name="T1" fmla="*/ 18 h 18"/>
                  <a:gd name="T2" fmla="*/ 1 w 1"/>
                  <a:gd name="T3" fmla="*/ 17 h 18"/>
                  <a:gd name="T4" fmla="*/ 1 w 1"/>
                  <a:gd name="T5" fmla="*/ 1 h 18"/>
                  <a:gd name="T6" fmla="*/ 0 w 1"/>
                  <a:gd name="T7" fmla="*/ 0 h 18"/>
                  <a:gd name="T8" fmla="*/ 0 w 1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8"/>
                  <a:gd name="T17" fmla="*/ 1 w 1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8">
                    <a:moveTo>
                      <a:pt x="0" y="18"/>
                    </a:moveTo>
                    <a:lnTo>
                      <a:pt x="1" y="17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796" name="Freeform 458"/>
              <p:cNvSpPr>
                <a:spLocks/>
              </p:cNvSpPr>
              <p:nvPr/>
            </p:nvSpPr>
            <p:spPr bwMode="auto">
              <a:xfrm>
                <a:off x="1554" y="2545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2 h 3"/>
                  <a:gd name="T4" fmla="*/ 1 w 3"/>
                  <a:gd name="T5" fmla="*/ 0 h 3"/>
                  <a:gd name="T6" fmla="*/ 0 w 3"/>
                  <a:gd name="T7" fmla="*/ 1 h 3"/>
                  <a:gd name="T8" fmla="*/ 3 w 3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3" y="3"/>
                    </a:moveTo>
                    <a:lnTo>
                      <a:pt x="3" y="2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797" name="Freeform 459"/>
              <p:cNvSpPr>
                <a:spLocks/>
              </p:cNvSpPr>
              <p:nvPr/>
            </p:nvSpPr>
            <p:spPr bwMode="auto">
              <a:xfrm>
                <a:off x="1548" y="2525"/>
                <a:ext cx="3" cy="20"/>
              </a:xfrm>
              <a:custGeom>
                <a:avLst/>
                <a:gdLst>
                  <a:gd name="T0" fmla="*/ 0 w 3"/>
                  <a:gd name="T1" fmla="*/ 18 h 20"/>
                  <a:gd name="T2" fmla="*/ 0 w 3"/>
                  <a:gd name="T3" fmla="*/ 0 h 20"/>
                  <a:gd name="T4" fmla="*/ 3 w 3"/>
                  <a:gd name="T5" fmla="*/ 2 h 20"/>
                  <a:gd name="T6" fmla="*/ 3 w 3"/>
                  <a:gd name="T7" fmla="*/ 20 h 20"/>
                  <a:gd name="T8" fmla="*/ 0 w 3"/>
                  <a:gd name="T9" fmla="*/ 18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0"/>
                  <a:gd name="T17" fmla="*/ 3 w 3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0">
                    <a:moveTo>
                      <a:pt x="0" y="18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3" y="2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798" name="Freeform 460"/>
              <p:cNvSpPr>
                <a:spLocks/>
              </p:cNvSpPr>
              <p:nvPr/>
            </p:nvSpPr>
            <p:spPr bwMode="auto">
              <a:xfrm>
                <a:off x="1548" y="2525"/>
                <a:ext cx="1" cy="18"/>
              </a:xfrm>
              <a:custGeom>
                <a:avLst/>
                <a:gdLst>
                  <a:gd name="T0" fmla="*/ 0 w 1"/>
                  <a:gd name="T1" fmla="*/ 18 h 18"/>
                  <a:gd name="T2" fmla="*/ 1 w 1"/>
                  <a:gd name="T3" fmla="*/ 17 h 18"/>
                  <a:gd name="T4" fmla="*/ 1 w 1"/>
                  <a:gd name="T5" fmla="*/ 1 h 18"/>
                  <a:gd name="T6" fmla="*/ 0 w 1"/>
                  <a:gd name="T7" fmla="*/ 0 h 18"/>
                  <a:gd name="T8" fmla="*/ 0 w 1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8"/>
                  <a:gd name="T17" fmla="*/ 1 w 1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8">
                    <a:moveTo>
                      <a:pt x="0" y="18"/>
                    </a:moveTo>
                    <a:lnTo>
                      <a:pt x="1" y="17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799" name="Freeform 461"/>
              <p:cNvSpPr>
                <a:spLocks/>
              </p:cNvSpPr>
              <p:nvPr/>
            </p:nvSpPr>
            <p:spPr bwMode="auto">
              <a:xfrm>
                <a:off x="1548" y="2542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2 h 3"/>
                  <a:gd name="T4" fmla="*/ 1 w 3"/>
                  <a:gd name="T5" fmla="*/ 0 h 3"/>
                  <a:gd name="T6" fmla="*/ 0 w 3"/>
                  <a:gd name="T7" fmla="*/ 1 h 3"/>
                  <a:gd name="T8" fmla="*/ 3 w 3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3" y="3"/>
                    </a:moveTo>
                    <a:lnTo>
                      <a:pt x="3" y="2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800" name="Freeform 462"/>
              <p:cNvSpPr>
                <a:spLocks/>
              </p:cNvSpPr>
              <p:nvPr/>
            </p:nvSpPr>
            <p:spPr bwMode="auto">
              <a:xfrm>
                <a:off x="1541" y="2521"/>
                <a:ext cx="5" cy="21"/>
              </a:xfrm>
              <a:custGeom>
                <a:avLst/>
                <a:gdLst>
                  <a:gd name="T0" fmla="*/ 0 w 5"/>
                  <a:gd name="T1" fmla="*/ 18 h 21"/>
                  <a:gd name="T2" fmla="*/ 0 w 5"/>
                  <a:gd name="T3" fmla="*/ 0 h 21"/>
                  <a:gd name="T4" fmla="*/ 5 w 5"/>
                  <a:gd name="T5" fmla="*/ 2 h 21"/>
                  <a:gd name="T6" fmla="*/ 5 w 5"/>
                  <a:gd name="T7" fmla="*/ 21 h 21"/>
                  <a:gd name="T8" fmla="*/ 0 w 5"/>
                  <a:gd name="T9" fmla="*/ 18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1"/>
                  <a:gd name="T17" fmla="*/ 5 w 5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1">
                    <a:moveTo>
                      <a:pt x="0" y="18"/>
                    </a:moveTo>
                    <a:lnTo>
                      <a:pt x="0" y="0"/>
                    </a:lnTo>
                    <a:lnTo>
                      <a:pt x="5" y="2"/>
                    </a:lnTo>
                    <a:lnTo>
                      <a:pt x="5" y="21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801" name="Freeform 463"/>
              <p:cNvSpPr>
                <a:spLocks/>
              </p:cNvSpPr>
              <p:nvPr/>
            </p:nvSpPr>
            <p:spPr bwMode="auto">
              <a:xfrm>
                <a:off x="1541" y="2521"/>
                <a:ext cx="1" cy="18"/>
              </a:xfrm>
              <a:custGeom>
                <a:avLst/>
                <a:gdLst>
                  <a:gd name="T0" fmla="*/ 0 w 1"/>
                  <a:gd name="T1" fmla="*/ 18 h 18"/>
                  <a:gd name="T2" fmla="*/ 1 w 1"/>
                  <a:gd name="T3" fmla="*/ 17 h 18"/>
                  <a:gd name="T4" fmla="*/ 1 w 1"/>
                  <a:gd name="T5" fmla="*/ 1 h 18"/>
                  <a:gd name="T6" fmla="*/ 0 w 1"/>
                  <a:gd name="T7" fmla="*/ 0 h 18"/>
                  <a:gd name="T8" fmla="*/ 0 w 1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8"/>
                  <a:gd name="T17" fmla="*/ 1 w 1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8">
                    <a:moveTo>
                      <a:pt x="0" y="18"/>
                    </a:moveTo>
                    <a:lnTo>
                      <a:pt x="1" y="17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802" name="Freeform 464"/>
              <p:cNvSpPr>
                <a:spLocks/>
              </p:cNvSpPr>
              <p:nvPr/>
            </p:nvSpPr>
            <p:spPr bwMode="auto">
              <a:xfrm>
                <a:off x="1541" y="2538"/>
                <a:ext cx="5" cy="4"/>
              </a:xfrm>
              <a:custGeom>
                <a:avLst/>
                <a:gdLst>
                  <a:gd name="T0" fmla="*/ 5 w 5"/>
                  <a:gd name="T1" fmla="*/ 4 h 4"/>
                  <a:gd name="T2" fmla="*/ 5 w 5"/>
                  <a:gd name="T3" fmla="*/ 2 h 4"/>
                  <a:gd name="T4" fmla="*/ 1 w 5"/>
                  <a:gd name="T5" fmla="*/ 0 h 4"/>
                  <a:gd name="T6" fmla="*/ 0 w 5"/>
                  <a:gd name="T7" fmla="*/ 1 h 4"/>
                  <a:gd name="T8" fmla="*/ 5 w 5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5" y="4"/>
                    </a:moveTo>
                    <a:lnTo>
                      <a:pt x="5" y="2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803" name="Freeform 465"/>
              <p:cNvSpPr>
                <a:spLocks/>
              </p:cNvSpPr>
              <p:nvPr/>
            </p:nvSpPr>
            <p:spPr bwMode="auto">
              <a:xfrm>
                <a:off x="1536" y="2518"/>
                <a:ext cx="3" cy="20"/>
              </a:xfrm>
              <a:custGeom>
                <a:avLst/>
                <a:gdLst>
                  <a:gd name="T0" fmla="*/ 0 w 3"/>
                  <a:gd name="T1" fmla="*/ 18 h 20"/>
                  <a:gd name="T2" fmla="*/ 0 w 3"/>
                  <a:gd name="T3" fmla="*/ 0 h 20"/>
                  <a:gd name="T4" fmla="*/ 3 w 3"/>
                  <a:gd name="T5" fmla="*/ 2 h 20"/>
                  <a:gd name="T6" fmla="*/ 3 w 3"/>
                  <a:gd name="T7" fmla="*/ 20 h 20"/>
                  <a:gd name="T8" fmla="*/ 0 w 3"/>
                  <a:gd name="T9" fmla="*/ 18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0"/>
                  <a:gd name="T17" fmla="*/ 3 w 3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0">
                    <a:moveTo>
                      <a:pt x="0" y="18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3" y="2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804" name="Freeform 466"/>
              <p:cNvSpPr>
                <a:spLocks/>
              </p:cNvSpPr>
              <p:nvPr/>
            </p:nvSpPr>
            <p:spPr bwMode="auto">
              <a:xfrm>
                <a:off x="1536" y="2518"/>
                <a:ext cx="1" cy="18"/>
              </a:xfrm>
              <a:custGeom>
                <a:avLst/>
                <a:gdLst>
                  <a:gd name="T0" fmla="*/ 0 w 1"/>
                  <a:gd name="T1" fmla="*/ 18 h 18"/>
                  <a:gd name="T2" fmla="*/ 1 w 1"/>
                  <a:gd name="T3" fmla="*/ 17 h 18"/>
                  <a:gd name="T4" fmla="*/ 1 w 1"/>
                  <a:gd name="T5" fmla="*/ 1 h 18"/>
                  <a:gd name="T6" fmla="*/ 0 w 1"/>
                  <a:gd name="T7" fmla="*/ 0 h 18"/>
                  <a:gd name="T8" fmla="*/ 0 w 1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8"/>
                  <a:gd name="T17" fmla="*/ 1 w 1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8">
                    <a:moveTo>
                      <a:pt x="0" y="18"/>
                    </a:moveTo>
                    <a:lnTo>
                      <a:pt x="1" y="17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805" name="Freeform 467"/>
              <p:cNvSpPr>
                <a:spLocks/>
              </p:cNvSpPr>
              <p:nvPr/>
            </p:nvSpPr>
            <p:spPr bwMode="auto">
              <a:xfrm>
                <a:off x="1536" y="2535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2 h 3"/>
                  <a:gd name="T4" fmla="*/ 1 w 3"/>
                  <a:gd name="T5" fmla="*/ 0 h 3"/>
                  <a:gd name="T6" fmla="*/ 0 w 3"/>
                  <a:gd name="T7" fmla="*/ 1 h 3"/>
                  <a:gd name="T8" fmla="*/ 3 w 3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3" y="3"/>
                    </a:moveTo>
                    <a:lnTo>
                      <a:pt x="3" y="2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806" name="Freeform 468"/>
              <p:cNvSpPr>
                <a:spLocks/>
              </p:cNvSpPr>
              <p:nvPr/>
            </p:nvSpPr>
            <p:spPr bwMode="auto">
              <a:xfrm>
                <a:off x="1444" y="2462"/>
                <a:ext cx="9" cy="12"/>
              </a:xfrm>
              <a:custGeom>
                <a:avLst/>
                <a:gdLst>
                  <a:gd name="T0" fmla="*/ 9 w 9"/>
                  <a:gd name="T1" fmla="*/ 6 h 12"/>
                  <a:gd name="T2" fmla="*/ 9 w 9"/>
                  <a:gd name="T3" fmla="*/ 12 h 12"/>
                  <a:gd name="T4" fmla="*/ 0 w 9"/>
                  <a:gd name="T5" fmla="*/ 7 h 12"/>
                  <a:gd name="T6" fmla="*/ 0 w 9"/>
                  <a:gd name="T7" fmla="*/ 0 h 12"/>
                  <a:gd name="T8" fmla="*/ 9 w 9"/>
                  <a:gd name="T9" fmla="*/ 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12"/>
                  <a:gd name="T17" fmla="*/ 9 w 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12">
                    <a:moveTo>
                      <a:pt x="9" y="6"/>
                    </a:moveTo>
                    <a:lnTo>
                      <a:pt x="9" y="12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807" name="Freeform 469"/>
              <p:cNvSpPr>
                <a:spLocks/>
              </p:cNvSpPr>
              <p:nvPr/>
            </p:nvSpPr>
            <p:spPr bwMode="auto">
              <a:xfrm>
                <a:off x="1452" y="2468"/>
                <a:ext cx="1" cy="6"/>
              </a:xfrm>
              <a:custGeom>
                <a:avLst/>
                <a:gdLst>
                  <a:gd name="T0" fmla="*/ 0 w 1"/>
                  <a:gd name="T1" fmla="*/ 1 h 6"/>
                  <a:gd name="T2" fmla="*/ 1 w 1"/>
                  <a:gd name="T3" fmla="*/ 0 h 6"/>
                  <a:gd name="T4" fmla="*/ 1 w 1"/>
                  <a:gd name="T5" fmla="*/ 5 h 6"/>
                  <a:gd name="T6" fmla="*/ 0 w 1"/>
                  <a:gd name="T7" fmla="*/ 6 h 6"/>
                  <a:gd name="T8" fmla="*/ 0 w 1"/>
                  <a:gd name="T9" fmla="*/ 1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6"/>
                  <a:gd name="T17" fmla="*/ 1 w 1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6">
                    <a:moveTo>
                      <a:pt x="0" y="1"/>
                    </a:moveTo>
                    <a:lnTo>
                      <a:pt x="1" y="0"/>
                    </a:lnTo>
                    <a:lnTo>
                      <a:pt x="1" y="5"/>
                    </a:lnTo>
                    <a:lnTo>
                      <a:pt x="0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25A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808" name="Freeform 470"/>
              <p:cNvSpPr>
                <a:spLocks/>
              </p:cNvSpPr>
              <p:nvPr/>
            </p:nvSpPr>
            <p:spPr bwMode="auto">
              <a:xfrm>
                <a:off x="1442" y="2463"/>
                <a:ext cx="11" cy="6"/>
              </a:xfrm>
              <a:custGeom>
                <a:avLst/>
                <a:gdLst>
                  <a:gd name="T0" fmla="*/ 0 w 11"/>
                  <a:gd name="T1" fmla="*/ 1 h 6"/>
                  <a:gd name="T2" fmla="*/ 2 w 11"/>
                  <a:gd name="T3" fmla="*/ 0 h 6"/>
                  <a:gd name="T4" fmla="*/ 11 w 11"/>
                  <a:gd name="T5" fmla="*/ 5 h 6"/>
                  <a:gd name="T6" fmla="*/ 10 w 11"/>
                  <a:gd name="T7" fmla="*/ 6 h 6"/>
                  <a:gd name="T8" fmla="*/ 0 w 11"/>
                  <a:gd name="T9" fmla="*/ 1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6"/>
                  <a:gd name="T17" fmla="*/ 11 w 11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6">
                    <a:moveTo>
                      <a:pt x="0" y="1"/>
                    </a:moveTo>
                    <a:lnTo>
                      <a:pt x="2" y="0"/>
                    </a:lnTo>
                    <a:lnTo>
                      <a:pt x="11" y="5"/>
                    </a:lnTo>
                    <a:lnTo>
                      <a:pt x="10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1B1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809" name="Freeform 471"/>
              <p:cNvSpPr>
                <a:spLocks/>
              </p:cNvSpPr>
              <p:nvPr/>
            </p:nvSpPr>
            <p:spPr bwMode="auto">
              <a:xfrm>
                <a:off x="1442" y="2464"/>
                <a:ext cx="10" cy="10"/>
              </a:xfrm>
              <a:custGeom>
                <a:avLst/>
                <a:gdLst>
                  <a:gd name="T0" fmla="*/ 10 w 10"/>
                  <a:gd name="T1" fmla="*/ 5 h 10"/>
                  <a:gd name="T2" fmla="*/ 10 w 10"/>
                  <a:gd name="T3" fmla="*/ 10 h 10"/>
                  <a:gd name="T4" fmla="*/ 0 w 10"/>
                  <a:gd name="T5" fmla="*/ 5 h 10"/>
                  <a:gd name="T6" fmla="*/ 0 w 10"/>
                  <a:gd name="T7" fmla="*/ 0 h 10"/>
                  <a:gd name="T8" fmla="*/ 10 w 10"/>
                  <a:gd name="T9" fmla="*/ 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10"/>
                  <a:gd name="T17" fmla="*/ 10 w 10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10">
                    <a:moveTo>
                      <a:pt x="10" y="5"/>
                    </a:moveTo>
                    <a:lnTo>
                      <a:pt x="10" y="10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E1B1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810" name="Freeform 472"/>
              <p:cNvSpPr>
                <a:spLocks/>
              </p:cNvSpPr>
              <p:nvPr/>
            </p:nvSpPr>
            <p:spPr bwMode="auto">
              <a:xfrm>
                <a:off x="1611" y="2408"/>
                <a:ext cx="193" cy="138"/>
              </a:xfrm>
              <a:custGeom>
                <a:avLst/>
                <a:gdLst>
                  <a:gd name="T0" fmla="*/ 0 w 193"/>
                  <a:gd name="T1" fmla="*/ 113 h 138"/>
                  <a:gd name="T2" fmla="*/ 193 w 193"/>
                  <a:gd name="T3" fmla="*/ 0 h 138"/>
                  <a:gd name="T4" fmla="*/ 193 w 193"/>
                  <a:gd name="T5" fmla="*/ 27 h 138"/>
                  <a:gd name="T6" fmla="*/ 0 w 193"/>
                  <a:gd name="T7" fmla="*/ 138 h 138"/>
                  <a:gd name="T8" fmla="*/ 0 w 193"/>
                  <a:gd name="T9" fmla="*/ 113 h 1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3"/>
                  <a:gd name="T16" fmla="*/ 0 h 138"/>
                  <a:gd name="T17" fmla="*/ 193 w 193"/>
                  <a:gd name="T18" fmla="*/ 138 h 1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3" h="138">
                    <a:moveTo>
                      <a:pt x="0" y="113"/>
                    </a:moveTo>
                    <a:lnTo>
                      <a:pt x="193" y="0"/>
                    </a:lnTo>
                    <a:lnTo>
                      <a:pt x="193" y="27"/>
                    </a:lnTo>
                    <a:lnTo>
                      <a:pt x="0" y="138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811" name="Freeform 473"/>
              <p:cNvSpPr>
                <a:spLocks/>
              </p:cNvSpPr>
              <p:nvPr/>
            </p:nvSpPr>
            <p:spPr bwMode="auto">
              <a:xfrm>
                <a:off x="1442" y="2311"/>
                <a:ext cx="362" cy="210"/>
              </a:xfrm>
              <a:custGeom>
                <a:avLst/>
                <a:gdLst>
                  <a:gd name="T0" fmla="*/ 0 w 362"/>
                  <a:gd name="T1" fmla="*/ 112 h 210"/>
                  <a:gd name="T2" fmla="*/ 192 w 362"/>
                  <a:gd name="T3" fmla="*/ 0 h 210"/>
                  <a:gd name="T4" fmla="*/ 362 w 362"/>
                  <a:gd name="T5" fmla="*/ 97 h 210"/>
                  <a:gd name="T6" fmla="*/ 169 w 362"/>
                  <a:gd name="T7" fmla="*/ 210 h 210"/>
                  <a:gd name="T8" fmla="*/ 0 w 362"/>
                  <a:gd name="T9" fmla="*/ 112 h 2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2"/>
                  <a:gd name="T16" fmla="*/ 0 h 210"/>
                  <a:gd name="T17" fmla="*/ 362 w 362"/>
                  <a:gd name="T18" fmla="*/ 210 h 2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2" h="210">
                    <a:moveTo>
                      <a:pt x="0" y="112"/>
                    </a:moveTo>
                    <a:lnTo>
                      <a:pt x="192" y="0"/>
                    </a:lnTo>
                    <a:lnTo>
                      <a:pt x="362" y="97"/>
                    </a:lnTo>
                    <a:lnTo>
                      <a:pt x="169" y="21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812" name="Freeform 474"/>
              <p:cNvSpPr>
                <a:spLocks/>
              </p:cNvSpPr>
              <p:nvPr/>
            </p:nvSpPr>
            <p:spPr bwMode="auto">
              <a:xfrm>
                <a:off x="1442" y="2423"/>
                <a:ext cx="169" cy="123"/>
              </a:xfrm>
              <a:custGeom>
                <a:avLst/>
                <a:gdLst>
                  <a:gd name="T0" fmla="*/ 169 w 169"/>
                  <a:gd name="T1" fmla="*/ 98 h 123"/>
                  <a:gd name="T2" fmla="*/ 169 w 169"/>
                  <a:gd name="T3" fmla="*/ 123 h 123"/>
                  <a:gd name="T4" fmla="*/ 0 w 169"/>
                  <a:gd name="T5" fmla="*/ 26 h 123"/>
                  <a:gd name="T6" fmla="*/ 0 w 169"/>
                  <a:gd name="T7" fmla="*/ 0 h 123"/>
                  <a:gd name="T8" fmla="*/ 169 w 169"/>
                  <a:gd name="T9" fmla="*/ 98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123"/>
                  <a:gd name="T17" fmla="*/ 169 w 169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123">
                    <a:moveTo>
                      <a:pt x="169" y="98"/>
                    </a:moveTo>
                    <a:lnTo>
                      <a:pt x="169" y="123"/>
                    </a:lnTo>
                    <a:lnTo>
                      <a:pt x="0" y="26"/>
                    </a:lnTo>
                    <a:lnTo>
                      <a:pt x="0" y="0"/>
                    </a:lnTo>
                    <a:lnTo>
                      <a:pt x="169" y="98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813" name="Freeform 475"/>
              <p:cNvSpPr>
                <a:spLocks/>
              </p:cNvSpPr>
              <p:nvPr/>
            </p:nvSpPr>
            <p:spPr bwMode="auto">
              <a:xfrm>
                <a:off x="1454" y="2435"/>
                <a:ext cx="57" cy="41"/>
              </a:xfrm>
              <a:custGeom>
                <a:avLst/>
                <a:gdLst>
                  <a:gd name="T0" fmla="*/ 0 w 57"/>
                  <a:gd name="T1" fmla="*/ 9 h 41"/>
                  <a:gd name="T2" fmla="*/ 0 w 57"/>
                  <a:gd name="T3" fmla="*/ 0 h 41"/>
                  <a:gd name="T4" fmla="*/ 57 w 57"/>
                  <a:gd name="T5" fmla="*/ 33 h 41"/>
                  <a:gd name="T6" fmla="*/ 57 w 57"/>
                  <a:gd name="T7" fmla="*/ 41 h 41"/>
                  <a:gd name="T8" fmla="*/ 0 w 57"/>
                  <a:gd name="T9" fmla="*/ 9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41"/>
                  <a:gd name="T17" fmla="*/ 57 w 57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41">
                    <a:moveTo>
                      <a:pt x="0" y="9"/>
                    </a:moveTo>
                    <a:lnTo>
                      <a:pt x="0" y="0"/>
                    </a:lnTo>
                    <a:lnTo>
                      <a:pt x="57" y="33"/>
                    </a:lnTo>
                    <a:lnTo>
                      <a:pt x="57" y="41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814" name="Freeform 476"/>
              <p:cNvSpPr>
                <a:spLocks/>
              </p:cNvSpPr>
              <p:nvPr/>
            </p:nvSpPr>
            <p:spPr bwMode="auto">
              <a:xfrm>
                <a:off x="1454" y="2435"/>
                <a:ext cx="1" cy="9"/>
              </a:xfrm>
              <a:custGeom>
                <a:avLst/>
                <a:gdLst>
                  <a:gd name="T0" fmla="*/ 0 w 1"/>
                  <a:gd name="T1" fmla="*/ 9 h 9"/>
                  <a:gd name="T2" fmla="*/ 1 w 1"/>
                  <a:gd name="T3" fmla="*/ 8 h 9"/>
                  <a:gd name="T4" fmla="*/ 1 w 1"/>
                  <a:gd name="T5" fmla="*/ 1 h 9"/>
                  <a:gd name="T6" fmla="*/ 0 w 1"/>
                  <a:gd name="T7" fmla="*/ 0 h 9"/>
                  <a:gd name="T8" fmla="*/ 0 w 1"/>
                  <a:gd name="T9" fmla="*/ 9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9"/>
                  <a:gd name="T17" fmla="*/ 1 w 1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9">
                    <a:moveTo>
                      <a:pt x="0" y="9"/>
                    </a:moveTo>
                    <a:lnTo>
                      <a:pt x="1" y="8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815" name="Freeform 477"/>
              <p:cNvSpPr>
                <a:spLocks/>
              </p:cNvSpPr>
              <p:nvPr/>
            </p:nvSpPr>
            <p:spPr bwMode="auto">
              <a:xfrm>
                <a:off x="1454" y="2443"/>
                <a:ext cx="57" cy="33"/>
              </a:xfrm>
              <a:custGeom>
                <a:avLst/>
                <a:gdLst>
                  <a:gd name="T0" fmla="*/ 57 w 57"/>
                  <a:gd name="T1" fmla="*/ 33 h 33"/>
                  <a:gd name="T2" fmla="*/ 57 w 57"/>
                  <a:gd name="T3" fmla="*/ 31 h 33"/>
                  <a:gd name="T4" fmla="*/ 1 w 57"/>
                  <a:gd name="T5" fmla="*/ 0 h 33"/>
                  <a:gd name="T6" fmla="*/ 0 w 57"/>
                  <a:gd name="T7" fmla="*/ 1 h 33"/>
                  <a:gd name="T8" fmla="*/ 57 w 57"/>
                  <a:gd name="T9" fmla="*/ 33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33"/>
                  <a:gd name="T17" fmla="*/ 57 w 57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33">
                    <a:moveTo>
                      <a:pt x="57" y="33"/>
                    </a:moveTo>
                    <a:lnTo>
                      <a:pt x="57" y="3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57" y="33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816" name="Freeform 478"/>
              <p:cNvSpPr>
                <a:spLocks/>
              </p:cNvSpPr>
              <p:nvPr/>
            </p:nvSpPr>
            <p:spPr bwMode="auto">
              <a:xfrm>
                <a:off x="1603" y="2521"/>
                <a:ext cx="4" cy="21"/>
              </a:xfrm>
              <a:custGeom>
                <a:avLst/>
                <a:gdLst>
                  <a:gd name="T0" fmla="*/ 0 w 4"/>
                  <a:gd name="T1" fmla="*/ 18 h 21"/>
                  <a:gd name="T2" fmla="*/ 0 w 4"/>
                  <a:gd name="T3" fmla="*/ 0 h 21"/>
                  <a:gd name="T4" fmla="*/ 4 w 4"/>
                  <a:gd name="T5" fmla="*/ 2 h 21"/>
                  <a:gd name="T6" fmla="*/ 4 w 4"/>
                  <a:gd name="T7" fmla="*/ 21 h 21"/>
                  <a:gd name="T8" fmla="*/ 0 w 4"/>
                  <a:gd name="T9" fmla="*/ 18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1"/>
                  <a:gd name="T17" fmla="*/ 4 w 4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1">
                    <a:moveTo>
                      <a:pt x="0" y="18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4" y="21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817" name="Freeform 479"/>
              <p:cNvSpPr>
                <a:spLocks/>
              </p:cNvSpPr>
              <p:nvPr/>
            </p:nvSpPr>
            <p:spPr bwMode="auto">
              <a:xfrm>
                <a:off x="1603" y="2521"/>
                <a:ext cx="1" cy="18"/>
              </a:xfrm>
              <a:custGeom>
                <a:avLst/>
                <a:gdLst>
                  <a:gd name="T0" fmla="*/ 0 w 1"/>
                  <a:gd name="T1" fmla="*/ 18 h 18"/>
                  <a:gd name="T2" fmla="*/ 1 w 1"/>
                  <a:gd name="T3" fmla="*/ 17 h 18"/>
                  <a:gd name="T4" fmla="*/ 1 w 1"/>
                  <a:gd name="T5" fmla="*/ 0 h 18"/>
                  <a:gd name="T6" fmla="*/ 0 w 1"/>
                  <a:gd name="T7" fmla="*/ 0 h 18"/>
                  <a:gd name="T8" fmla="*/ 0 w 1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8"/>
                  <a:gd name="T17" fmla="*/ 1 w 1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8">
                    <a:moveTo>
                      <a:pt x="0" y="18"/>
                    </a:moveTo>
                    <a:lnTo>
                      <a:pt x="1" y="17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818" name="Freeform 480"/>
              <p:cNvSpPr>
                <a:spLocks/>
              </p:cNvSpPr>
              <p:nvPr/>
            </p:nvSpPr>
            <p:spPr bwMode="auto">
              <a:xfrm>
                <a:off x="1603" y="2538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4 w 4"/>
                  <a:gd name="T3" fmla="*/ 2 h 4"/>
                  <a:gd name="T4" fmla="*/ 1 w 4"/>
                  <a:gd name="T5" fmla="*/ 0 h 4"/>
                  <a:gd name="T6" fmla="*/ 0 w 4"/>
                  <a:gd name="T7" fmla="*/ 1 h 4"/>
                  <a:gd name="T8" fmla="*/ 4 w 4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819" name="Freeform 481"/>
              <p:cNvSpPr>
                <a:spLocks/>
              </p:cNvSpPr>
              <p:nvPr/>
            </p:nvSpPr>
            <p:spPr bwMode="auto">
              <a:xfrm>
                <a:off x="1597" y="2518"/>
                <a:ext cx="3" cy="20"/>
              </a:xfrm>
              <a:custGeom>
                <a:avLst/>
                <a:gdLst>
                  <a:gd name="T0" fmla="*/ 0 w 3"/>
                  <a:gd name="T1" fmla="*/ 18 h 20"/>
                  <a:gd name="T2" fmla="*/ 0 w 3"/>
                  <a:gd name="T3" fmla="*/ 0 h 20"/>
                  <a:gd name="T4" fmla="*/ 3 w 3"/>
                  <a:gd name="T5" fmla="*/ 2 h 20"/>
                  <a:gd name="T6" fmla="*/ 3 w 3"/>
                  <a:gd name="T7" fmla="*/ 20 h 20"/>
                  <a:gd name="T8" fmla="*/ 0 w 3"/>
                  <a:gd name="T9" fmla="*/ 18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0"/>
                  <a:gd name="T17" fmla="*/ 3 w 3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0">
                    <a:moveTo>
                      <a:pt x="0" y="18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3" y="2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820" name="Freeform 482"/>
              <p:cNvSpPr>
                <a:spLocks/>
              </p:cNvSpPr>
              <p:nvPr/>
            </p:nvSpPr>
            <p:spPr bwMode="auto">
              <a:xfrm>
                <a:off x="1597" y="2518"/>
                <a:ext cx="1" cy="18"/>
              </a:xfrm>
              <a:custGeom>
                <a:avLst/>
                <a:gdLst>
                  <a:gd name="T0" fmla="*/ 0 w 1"/>
                  <a:gd name="T1" fmla="*/ 18 h 18"/>
                  <a:gd name="T2" fmla="*/ 1 w 1"/>
                  <a:gd name="T3" fmla="*/ 17 h 18"/>
                  <a:gd name="T4" fmla="*/ 1 w 1"/>
                  <a:gd name="T5" fmla="*/ 0 h 18"/>
                  <a:gd name="T6" fmla="*/ 0 w 1"/>
                  <a:gd name="T7" fmla="*/ 0 h 18"/>
                  <a:gd name="T8" fmla="*/ 0 w 1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8"/>
                  <a:gd name="T17" fmla="*/ 1 w 1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8">
                    <a:moveTo>
                      <a:pt x="0" y="18"/>
                    </a:moveTo>
                    <a:lnTo>
                      <a:pt x="1" y="17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821" name="Freeform 483"/>
              <p:cNvSpPr>
                <a:spLocks/>
              </p:cNvSpPr>
              <p:nvPr/>
            </p:nvSpPr>
            <p:spPr bwMode="auto">
              <a:xfrm>
                <a:off x="1597" y="2535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1 h 3"/>
                  <a:gd name="T4" fmla="*/ 1 w 3"/>
                  <a:gd name="T5" fmla="*/ 0 h 3"/>
                  <a:gd name="T6" fmla="*/ 0 w 3"/>
                  <a:gd name="T7" fmla="*/ 1 h 3"/>
                  <a:gd name="T8" fmla="*/ 3 w 3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3" y="3"/>
                    </a:moveTo>
                    <a:lnTo>
                      <a:pt x="3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822" name="Freeform 484"/>
              <p:cNvSpPr>
                <a:spLocks/>
              </p:cNvSpPr>
              <p:nvPr/>
            </p:nvSpPr>
            <p:spPr bwMode="auto">
              <a:xfrm>
                <a:off x="1590" y="2514"/>
                <a:ext cx="5" cy="20"/>
              </a:xfrm>
              <a:custGeom>
                <a:avLst/>
                <a:gdLst>
                  <a:gd name="T0" fmla="*/ 0 w 5"/>
                  <a:gd name="T1" fmla="*/ 17 h 20"/>
                  <a:gd name="T2" fmla="*/ 0 w 5"/>
                  <a:gd name="T3" fmla="*/ 0 h 20"/>
                  <a:gd name="T4" fmla="*/ 5 w 5"/>
                  <a:gd name="T5" fmla="*/ 3 h 20"/>
                  <a:gd name="T6" fmla="*/ 5 w 5"/>
                  <a:gd name="T7" fmla="*/ 20 h 20"/>
                  <a:gd name="T8" fmla="*/ 0 w 5"/>
                  <a:gd name="T9" fmla="*/ 17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0"/>
                  <a:gd name="T17" fmla="*/ 5 w 5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0">
                    <a:moveTo>
                      <a:pt x="0" y="17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823" name="Rectangle 485"/>
              <p:cNvSpPr>
                <a:spLocks noChangeArrowheads="1"/>
              </p:cNvSpPr>
              <p:nvPr/>
            </p:nvSpPr>
            <p:spPr bwMode="auto">
              <a:xfrm>
                <a:off x="1590" y="2514"/>
                <a:ext cx="1" cy="17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9824" name="Freeform 486"/>
              <p:cNvSpPr>
                <a:spLocks/>
              </p:cNvSpPr>
              <p:nvPr/>
            </p:nvSpPr>
            <p:spPr bwMode="auto">
              <a:xfrm>
                <a:off x="1590" y="2531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5 w 5"/>
                  <a:gd name="T3" fmla="*/ 1 h 3"/>
                  <a:gd name="T4" fmla="*/ 1 w 5"/>
                  <a:gd name="T5" fmla="*/ 0 h 3"/>
                  <a:gd name="T6" fmla="*/ 0 w 5"/>
                  <a:gd name="T7" fmla="*/ 0 h 3"/>
                  <a:gd name="T8" fmla="*/ 5 w 5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3"/>
                    </a:moveTo>
                    <a:lnTo>
                      <a:pt x="5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825" name="Freeform 487"/>
              <p:cNvSpPr>
                <a:spLocks/>
              </p:cNvSpPr>
              <p:nvPr/>
            </p:nvSpPr>
            <p:spPr bwMode="auto">
              <a:xfrm>
                <a:off x="1584" y="2511"/>
                <a:ext cx="4" cy="19"/>
              </a:xfrm>
              <a:custGeom>
                <a:avLst/>
                <a:gdLst>
                  <a:gd name="T0" fmla="*/ 0 w 4"/>
                  <a:gd name="T1" fmla="*/ 17 h 19"/>
                  <a:gd name="T2" fmla="*/ 0 w 4"/>
                  <a:gd name="T3" fmla="*/ 0 h 19"/>
                  <a:gd name="T4" fmla="*/ 4 w 4"/>
                  <a:gd name="T5" fmla="*/ 2 h 19"/>
                  <a:gd name="T6" fmla="*/ 4 w 4"/>
                  <a:gd name="T7" fmla="*/ 19 h 19"/>
                  <a:gd name="T8" fmla="*/ 0 w 4"/>
                  <a:gd name="T9" fmla="*/ 17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9"/>
                  <a:gd name="T17" fmla="*/ 4 w 4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9">
                    <a:moveTo>
                      <a:pt x="0" y="17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4" y="19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826" name="Rectangle 488"/>
              <p:cNvSpPr>
                <a:spLocks noChangeArrowheads="1"/>
              </p:cNvSpPr>
              <p:nvPr/>
            </p:nvSpPr>
            <p:spPr bwMode="auto">
              <a:xfrm>
                <a:off x="1584" y="2511"/>
                <a:ext cx="2" cy="17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9827" name="Freeform 489"/>
              <p:cNvSpPr>
                <a:spLocks/>
              </p:cNvSpPr>
              <p:nvPr/>
            </p:nvSpPr>
            <p:spPr bwMode="auto">
              <a:xfrm>
                <a:off x="1584" y="2528"/>
                <a:ext cx="4" cy="2"/>
              </a:xfrm>
              <a:custGeom>
                <a:avLst/>
                <a:gdLst>
                  <a:gd name="T0" fmla="*/ 4 w 4"/>
                  <a:gd name="T1" fmla="*/ 2 h 2"/>
                  <a:gd name="T2" fmla="*/ 4 w 4"/>
                  <a:gd name="T3" fmla="*/ 1 h 2"/>
                  <a:gd name="T4" fmla="*/ 2 w 4"/>
                  <a:gd name="T5" fmla="*/ 0 h 2"/>
                  <a:gd name="T6" fmla="*/ 0 w 4"/>
                  <a:gd name="T7" fmla="*/ 0 h 2"/>
                  <a:gd name="T8" fmla="*/ 4 w 4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lnTo>
                      <a:pt x="4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828" name="Freeform 490"/>
              <p:cNvSpPr>
                <a:spLocks/>
              </p:cNvSpPr>
              <p:nvPr/>
            </p:nvSpPr>
            <p:spPr bwMode="auto">
              <a:xfrm>
                <a:off x="1579" y="2506"/>
                <a:ext cx="3" cy="21"/>
              </a:xfrm>
              <a:custGeom>
                <a:avLst/>
                <a:gdLst>
                  <a:gd name="T0" fmla="*/ 0 w 3"/>
                  <a:gd name="T1" fmla="*/ 19 h 21"/>
                  <a:gd name="T2" fmla="*/ 0 w 3"/>
                  <a:gd name="T3" fmla="*/ 0 h 21"/>
                  <a:gd name="T4" fmla="*/ 3 w 3"/>
                  <a:gd name="T5" fmla="*/ 3 h 21"/>
                  <a:gd name="T6" fmla="*/ 3 w 3"/>
                  <a:gd name="T7" fmla="*/ 21 h 21"/>
                  <a:gd name="T8" fmla="*/ 0 w 3"/>
                  <a:gd name="T9" fmla="*/ 19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1"/>
                  <a:gd name="T17" fmla="*/ 3 w 3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1">
                    <a:moveTo>
                      <a:pt x="0" y="19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3" y="21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829" name="Freeform 491"/>
              <p:cNvSpPr>
                <a:spLocks/>
              </p:cNvSpPr>
              <p:nvPr/>
            </p:nvSpPr>
            <p:spPr bwMode="auto">
              <a:xfrm>
                <a:off x="1579" y="2506"/>
                <a:ext cx="1" cy="19"/>
              </a:xfrm>
              <a:custGeom>
                <a:avLst/>
                <a:gdLst>
                  <a:gd name="T0" fmla="*/ 0 w 1"/>
                  <a:gd name="T1" fmla="*/ 19 h 19"/>
                  <a:gd name="T2" fmla="*/ 1 w 1"/>
                  <a:gd name="T3" fmla="*/ 1 h 19"/>
                  <a:gd name="T4" fmla="*/ 0 w 1"/>
                  <a:gd name="T5" fmla="*/ 0 h 19"/>
                  <a:gd name="T6" fmla="*/ 0 w 1"/>
                  <a:gd name="T7" fmla="*/ 19 h 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9"/>
                  <a:gd name="T14" fmla="*/ 1 w 1"/>
                  <a:gd name="T15" fmla="*/ 19 h 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9">
                    <a:moveTo>
                      <a:pt x="0" y="19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830" name="Freeform 492"/>
              <p:cNvSpPr>
                <a:spLocks/>
              </p:cNvSpPr>
              <p:nvPr/>
            </p:nvSpPr>
            <p:spPr bwMode="auto">
              <a:xfrm>
                <a:off x="1579" y="2525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1 h 2"/>
                  <a:gd name="T4" fmla="*/ 0 w 3"/>
                  <a:gd name="T5" fmla="*/ 0 h 2"/>
                  <a:gd name="T6" fmla="*/ 3 w 3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3" y="2"/>
                    </a:moveTo>
                    <a:lnTo>
                      <a:pt x="3" y="1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831" name="Freeform 493"/>
              <p:cNvSpPr>
                <a:spLocks/>
              </p:cNvSpPr>
              <p:nvPr/>
            </p:nvSpPr>
            <p:spPr bwMode="auto">
              <a:xfrm>
                <a:off x="1572" y="2503"/>
                <a:ext cx="4" cy="20"/>
              </a:xfrm>
              <a:custGeom>
                <a:avLst/>
                <a:gdLst>
                  <a:gd name="T0" fmla="*/ 0 w 4"/>
                  <a:gd name="T1" fmla="*/ 18 h 20"/>
                  <a:gd name="T2" fmla="*/ 0 w 4"/>
                  <a:gd name="T3" fmla="*/ 0 h 20"/>
                  <a:gd name="T4" fmla="*/ 4 w 4"/>
                  <a:gd name="T5" fmla="*/ 2 h 20"/>
                  <a:gd name="T6" fmla="*/ 4 w 4"/>
                  <a:gd name="T7" fmla="*/ 20 h 20"/>
                  <a:gd name="T8" fmla="*/ 0 w 4"/>
                  <a:gd name="T9" fmla="*/ 18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0"/>
                  <a:gd name="T17" fmla="*/ 4 w 4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0">
                    <a:moveTo>
                      <a:pt x="0" y="18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4" y="2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832" name="Freeform 494"/>
              <p:cNvSpPr>
                <a:spLocks/>
              </p:cNvSpPr>
              <p:nvPr/>
            </p:nvSpPr>
            <p:spPr bwMode="auto">
              <a:xfrm>
                <a:off x="1572" y="2503"/>
                <a:ext cx="1" cy="18"/>
              </a:xfrm>
              <a:custGeom>
                <a:avLst/>
                <a:gdLst>
                  <a:gd name="T0" fmla="*/ 0 w 1"/>
                  <a:gd name="T1" fmla="*/ 18 h 18"/>
                  <a:gd name="T2" fmla="*/ 1 w 1"/>
                  <a:gd name="T3" fmla="*/ 17 h 18"/>
                  <a:gd name="T4" fmla="*/ 1 w 1"/>
                  <a:gd name="T5" fmla="*/ 1 h 18"/>
                  <a:gd name="T6" fmla="*/ 0 w 1"/>
                  <a:gd name="T7" fmla="*/ 0 h 18"/>
                  <a:gd name="T8" fmla="*/ 0 w 1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8"/>
                  <a:gd name="T17" fmla="*/ 1 w 1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8">
                    <a:moveTo>
                      <a:pt x="0" y="18"/>
                    </a:moveTo>
                    <a:lnTo>
                      <a:pt x="1" y="17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833" name="Freeform 495"/>
              <p:cNvSpPr>
                <a:spLocks/>
              </p:cNvSpPr>
              <p:nvPr/>
            </p:nvSpPr>
            <p:spPr bwMode="auto">
              <a:xfrm>
                <a:off x="1572" y="2520"/>
                <a:ext cx="4" cy="3"/>
              </a:xfrm>
              <a:custGeom>
                <a:avLst/>
                <a:gdLst>
                  <a:gd name="T0" fmla="*/ 4 w 4"/>
                  <a:gd name="T1" fmla="*/ 3 h 3"/>
                  <a:gd name="T2" fmla="*/ 4 w 4"/>
                  <a:gd name="T3" fmla="*/ 2 h 3"/>
                  <a:gd name="T4" fmla="*/ 1 w 4"/>
                  <a:gd name="T5" fmla="*/ 0 h 3"/>
                  <a:gd name="T6" fmla="*/ 0 w 4"/>
                  <a:gd name="T7" fmla="*/ 1 h 3"/>
                  <a:gd name="T8" fmla="*/ 4 w 4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"/>
                  <a:gd name="T17" fmla="*/ 4 w 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">
                    <a:moveTo>
                      <a:pt x="4" y="3"/>
                    </a:moveTo>
                    <a:lnTo>
                      <a:pt x="4" y="2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834" name="Freeform 496"/>
              <p:cNvSpPr>
                <a:spLocks/>
              </p:cNvSpPr>
              <p:nvPr/>
            </p:nvSpPr>
            <p:spPr bwMode="auto">
              <a:xfrm>
                <a:off x="1566" y="2499"/>
                <a:ext cx="4" cy="21"/>
              </a:xfrm>
              <a:custGeom>
                <a:avLst/>
                <a:gdLst>
                  <a:gd name="T0" fmla="*/ 0 w 4"/>
                  <a:gd name="T1" fmla="*/ 19 h 21"/>
                  <a:gd name="T2" fmla="*/ 0 w 4"/>
                  <a:gd name="T3" fmla="*/ 0 h 21"/>
                  <a:gd name="T4" fmla="*/ 4 w 4"/>
                  <a:gd name="T5" fmla="*/ 3 h 21"/>
                  <a:gd name="T6" fmla="*/ 4 w 4"/>
                  <a:gd name="T7" fmla="*/ 21 h 21"/>
                  <a:gd name="T8" fmla="*/ 0 w 4"/>
                  <a:gd name="T9" fmla="*/ 19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1"/>
                  <a:gd name="T17" fmla="*/ 4 w 4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1">
                    <a:moveTo>
                      <a:pt x="0" y="19"/>
                    </a:moveTo>
                    <a:lnTo>
                      <a:pt x="0" y="0"/>
                    </a:lnTo>
                    <a:lnTo>
                      <a:pt x="4" y="3"/>
                    </a:lnTo>
                    <a:lnTo>
                      <a:pt x="4" y="21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835" name="Freeform 497"/>
              <p:cNvSpPr>
                <a:spLocks/>
              </p:cNvSpPr>
              <p:nvPr/>
            </p:nvSpPr>
            <p:spPr bwMode="auto">
              <a:xfrm>
                <a:off x="1566" y="2499"/>
                <a:ext cx="1" cy="19"/>
              </a:xfrm>
              <a:custGeom>
                <a:avLst/>
                <a:gdLst>
                  <a:gd name="T0" fmla="*/ 0 w 1"/>
                  <a:gd name="T1" fmla="*/ 19 h 19"/>
                  <a:gd name="T2" fmla="*/ 1 w 1"/>
                  <a:gd name="T3" fmla="*/ 18 h 19"/>
                  <a:gd name="T4" fmla="*/ 1 w 1"/>
                  <a:gd name="T5" fmla="*/ 2 h 19"/>
                  <a:gd name="T6" fmla="*/ 0 w 1"/>
                  <a:gd name="T7" fmla="*/ 0 h 19"/>
                  <a:gd name="T8" fmla="*/ 0 w 1"/>
                  <a:gd name="T9" fmla="*/ 19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9"/>
                  <a:gd name="T17" fmla="*/ 1 w 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9">
                    <a:moveTo>
                      <a:pt x="0" y="19"/>
                    </a:moveTo>
                    <a:lnTo>
                      <a:pt x="1" y="18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836" name="Freeform 498"/>
              <p:cNvSpPr>
                <a:spLocks/>
              </p:cNvSpPr>
              <p:nvPr/>
            </p:nvSpPr>
            <p:spPr bwMode="auto">
              <a:xfrm>
                <a:off x="1566" y="2517"/>
                <a:ext cx="4" cy="3"/>
              </a:xfrm>
              <a:custGeom>
                <a:avLst/>
                <a:gdLst>
                  <a:gd name="T0" fmla="*/ 4 w 4"/>
                  <a:gd name="T1" fmla="*/ 3 h 3"/>
                  <a:gd name="T2" fmla="*/ 4 w 4"/>
                  <a:gd name="T3" fmla="*/ 2 h 3"/>
                  <a:gd name="T4" fmla="*/ 1 w 4"/>
                  <a:gd name="T5" fmla="*/ 0 h 3"/>
                  <a:gd name="T6" fmla="*/ 0 w 4"/>
                  <a:gd name="T7" fmla="*/ 1 h 3"/>
                  <a:gd name="T8" fmla="*/ 4 w 4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"/>
                  <a:gd name="T17" fmla="*/ 4 w 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">
                    <a:moveTo>
                      <a:pt x="4" y="3"/>
                    </a:moveTo>
                    <a:lnTo>
                      <a:pt x="4" y="2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837" name="Freeform 499"/>
              <p:cNvSpPr>
                <a:spLocks/>
              </p:cNvSpPr>
              <p:nvPr/>
            </p:nvSpPr>
            <p:spPr bwMode="auto">
              <a:xfrm>
                <a:off x="1559" y="2496"/>
                <a:ext cx="5" cy="21"/>
              </a:xfrm>
              <a:custGeom>
                <a:avLst/>
                <a:gdLst>
                  <a:gd name="T0" fmla="*/ 0 w 5"/>
                  <a:gd name="T1" fmla="*/ 18 h 21"/>
                  <a:gd name="T2" fmla="*/ 0 w 5"/>
                  <a:gd name="T3" fmla="*/ 0 h 21"/>
                  <a:gd name="T4" fmla="*/ 5 w 5"/>
                  <a:gd name="T5" fmla="*/ 2 h 21"/>
                  <a:gd name="T6" fmla="*/ 5 w 5"/>
                  <a:gd name="T7" fmla="*/ 21 h 21"/>
                  <a:gd name="T8" fmla="*/ 0 w 5"/>
                  <a:gd name="T9" fmla="*/ 18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1"/>
                  <a:gd name="T17" fmla="*/ 5 w 5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1">
                    <a:moveTo>
                      <a:pt x="0" y="18"/>
                    </a:moveTo>
                    <a:lnTo>
                      <a:pt x="0" y="0"/>
                    </a:lnTo>
                    <a:lnTo>
                      <a:pt x="5" y="2"/>
                    </a:lnTo>
                    <a:lnTo>
                      <a:pt x="5" y="21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838" name="Freeform 500"/>
              <p:cNvSpPr>
                <a:spLocks/>
              </p:cNvSpPr>
              <p:nvPr/>
            </p:nvSpPr>
            <p:spPr bwMode="auto">
              <a:xfrm>
                <a:off x="1559" y="2496"/>
                <a:ext cx="2" cy="18"/>
              </a:xfrm>
              <a:custGeom>
                <a:avLst/>
                <a:gdLst>
                  <a:gd name="T0" fmla="*/ 0 w 2"/>
                  <a:gd name="T1" fmla="*/ 18 h 18"/>
                  <a:gd name="T2" fmla="*/ 2 w 2"/>
                  <a:gd name="T3" fmla="*/ 17 h 18"/>
                  <a:gd name="T4" fmla="*/ 2 w 2"/>
                  <a:gd name="T5" fmla="*/ 1 h 18"/>
                  <a:gd name="T6" fmla="*/ 0 w 2"/>
                  <a:gd name="T7" fmla="*/ 0 h 18"/>
                  <a:gd name="T8" fmla="*/ 0 w 2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18"/>
                  <a:gd name="T17" fmla="*/ 2 w 2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18">
                    <a:moveTo>
                      <a:pt x="0" y="18"/>
                    </a:moveTo>
                    <a:lnTo>
                      <a:pt x="2" y="17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839" name="Freeform 501"/>
              <p:cNvSpPr>
                <a:spLocks/>
              </p:cNvSpPr>
              <p:nvPr/>
            </p:nvSpPr>
            <p:spPr bwMode="auto">
              <a:xfrm>
                <a:off x="1559" y="2513"/>
                <a:ext cx="5" cy="4"/>
              </a:xfrm>
              <a:custGeom>
                <a:avLst/>
                <a:gdLst>
                  <a:gd name="T0" fmla="*/ 5 w 5"/>
                  <a:gd name="T1" fmla="*/ 4 h 4"/>
                  <a:gd name="T2" fmla="*/ 5 w 5"/>
                  <a:gd name="T3" fmla="*/ 2 h 4"/>
                  <a:gd name="T4" fmla="*/ 2 w 5"/>
                  <a:gd name="T5" fmla="*/ 0 h 4"/>
                  <a:gd name="T6" fmla="*/ 0 w 5"/>
                  <a:gd name="T7" fmla="*/ 1 h 4"/>
                  <a:gd name="T8" fmla="*/ 5 w 5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5" y="4"/>
                    </a:moveTo>
                    <a:lnTo>
                      <a:pt x="5" y="2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840" name="Freeform 502"/>
              <p:cNvSpPr>
                <a:spLocks/>
              </p:cNvSpPr>
              <p:nvPr/>
            </p:nvSpPr>
            <p:spPr bwMode="auto">
              <a:xfrm>
                <a:off x="1554" y="2493"/>
                <a:ext cx="3" cy="20"/>
              </a:xfrm>
              <a:custGeom>
                <a:avLst/>
                <a:gdLst>
                  <a:gd name="T0" fmla="*/ 0 w 3"/>
                  <a:gd name="T1" fmla="*/ 18 h 20"/>
                  <a:gd name="T2" fmla="*/ 0 w 3"/>
                  <a:gd name="T3" fmla="*/ 0 h 20"/>
                  <a:gd name="T4" fmla="*/ 3 w 3"/>
                  <a:gd name="T5" fmla="*/ 2 h 20"/>
                  <a:gd name="T6" fmla="*/ 3 w 3"/>
                  <a:gd name="T7" fmla="*/ 20 h 20"/>
                  <a:gd name="T8" fmla="*/ 0 w 3"/>
                  <a:gd name="T9" fmla="*/ 18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0"/>
                  <a:gd name="T17" fmla="*/ 3 w 3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0">
                    <a:moveTo>
                      <a:pt x="0" y="18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3" y="2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841" name="Freeform 503"/>
              <p:cNvSpPr>
                <a:spLocks/>
              </p:cNvSpPr>
              <p:nvPr/>
            </p:nvSpPr>
            <p:spPr bwMode="auto">
              <a:xfrm>
                <a:off x="1554" y="2493"/>
                <a:ext cx="1" cy="18"/>
              </a:xfrm>
              <a:custGeom>
                <a:avLst/>
                <a:gdLst>
                  <a:gd name="T0" fmla="*/ 0 w 1"/>
                  <a:gd name="T1" fmla="*/ 18 h 18"/>
                  <a:gd name="T2" fmla="*/ 1 w 1"/>
                  <a:gd name="T3" fmla="*/ 17 h 18"/>
                  <a:gd name="T4" fmla="*/ 1 w 1"/>
                  <a:gd name="T5" fmla="*/ 1 h 18"/>
                  <a:gd name="T6" fmla="*/ 0 w 1"/>
                  <a:gd name="T7" fmla="*/ 0 h 18"/>
                  <a:gd name="T8" fmla="*/ 0 w 1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8"/>
                  <a:gd name="T17" fmla="*/ 1 w 1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8">
                    <a:moveTo>
                      <a:pt x="0" y="18"/>
                    </a:moveTo>
                    <a:lnTo>
                      <a:pt x="1" y="17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842" name="Freeform 504"/>
              <p:cNvSpPr>
                <a:spLocks/>
              </p:cNvSpPr>
              <p:nvPr/>
            </p:nvSpPr>
            <p:spPr bwMode="auto">
              <a:xfrm>
                <a:off x="1554" y="2510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2 h 3"/>
                  <a:gd name="T4" fmla="*/ 1 w 3"/>
                  <a:gd name="T5" fmla="*/ 0 h 3"/>
                  <a:gd name="T6" fmla="*/ 0 w 3"/>
                  <a:gd name="T7" fmla="*/ 1 h 3"/>
                  <a:gd name="T8" fmla="*/ 3 w 3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3" y="3"/>
                    </a:moveTo>
                    <a:lnTo>
                      <a:pt x="3" y="2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843" name="Freeform 505"/>
              <p:cNvSpPr>
                <a:spLocks/>
              </p:cNvSpPr>
              <p:nvPr/>
            </p:nvSpPr>
            <p:spPr bwMode="auto">
              <a:xfrm>
                <a:off x="1548" y="2489"/>
                <a:ext cx="3" cy="21"/>
              </a:xfrm>
              <a:custGeom>
                <a:avLst/>
                <a:gdLst>
                  <a:gd name="T0" fmla="*/ 0 w 3"/>
                  <a:gd name="T1" fmla="*/ 18 h 21"/>
                  <a:gd name="T2" fmla="*/ 0 w 3"/>
                  <a:gd name="T3" fmla="*/ 0 h 21"/>
                  <a:gd name="T4" fmla="*/ 3 w 3"/>
                  <a:gd name="T5" fmla="*/ 3 h 21"/>
                  <a:gd name="T6" fmla="*/ 3 w 3"/>
                  <a:gd name="T7" fmla="*/ 21 h 21"/>
                  <a:gd name="T8" fmla="*/ 0 w 3"/>
                  <a:gd name="T9" fmla="*/ 18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1"/>
                  <a:gd name="T17" fmla="*/ 3 w 3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1">
                    <a:moveTo>
                      <a:pt x="0" y="18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3" y="21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844" name="Freeform 506"/>
              <p:cNvSpPr>
                <a:spLocks/>
              </p:cNvSpPr>
              <p:nvPr/>
            </p:nvSpPr>
            <p:spPr bwMode="auto">
              <a:xfrm>
                <a:off x="1548" y="2489"/>
                <a:ext cx="1" cy="18"/>
              </a:xfrm>
              <a:custGeom>
                <a:avLst/>
                <a:gdLst>
                  <a:gd name="T0" fmla="*/ 0 w 1"/>
                  <a:gd name="T1" fmla="*/ 18 h 18"/>
                  <a:gd name="T2" fmla="*/ 1 w 1"/>
                  <a:gd name="T3" fmla="*/ 17 h 18"/>
                  <a:gd name="T4" fmla="*/ 1 w 1"/>
                  <a:gd name="T5" fmla="*/ 0 h 18"/>
                  <a:gd name="T6" fmla="*/ 0 w 1"/>
                  <a:gd name="T7" fmla="*/ 0 h 18"/>
                  <a:gd name="T8" fmla="*/ 0 w 1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8"/>
                  <a:gd name="T17" fmla="*/ 1 w 1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8">
                    <a:moveTo>
                      <a:pt x="0" y="18"/>
                    </a:moveTo>
                    <a:lnTo>
                      <a:pt x="1" y="17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845" name="Freeform 507"/>
              <p:cNvSpPr>
                <a:spLocks/>
              </p:cNvSpPr>
              <p:nvPr/>
            </p:nvSpPr>
            <p:spPr bwMode="auto">
              <a:xfrm>
                <a:off x="1548" y="2506"/>
                <a:ext cx="3" cy="4"/>
              </a:xfrm>
              <a:custGeom>
                <a:avLst/>
                <a:gdLst>
                  <a:gd name="T0" fmla="*/ 3 w 3"/>
                  <a:gd name="T1" fmla="*/ 4 h 4"/>
                  <a:gd name="T2" fmla="*/ 3 w 3"/>
                  <a:gd name="T3" fmla="*/ 3 h 4"/>
                  <a:gd name="T4" fmla="*/ 1 w 3"/>
                  <a:gd name="T5" fmla="*/ 0 h 4"/>
                  <a:gd name="T6" fmla="*/ 0 w 3"/>
                  <a:gd name="T7" fmla="*/ 1 h 4"/>
                  <a:gd name="T8" fmla="*/ 3 w 3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"/>
                  <a:gd name="T17" fmla="*/ 3 w 3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">
                    <a:moveTo>
                      <a:pt x="3" y="4"/>
                    </a:moveTo>
                    <a:lnTo>
                      <a:pt x="3" y="3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846" name="Freeform 508"/>
              <p:cNvSpPr>
                <a:spLocks/>
              </p:cNvSpPr>
              <p:nvPr/>
            </p:nvSpPr>
            <p:spPr bwMode="auto">
              <a:xfrm>
                <a:off x="1541" y="2486"/>
                <a:ext cx="5" cy="20"/>
              </a:xfrm>
              <a:custGeom>
                <a:avLst/>
                <a:gdLst>
                  <a:gd name="T0" fmla="*/ 0 w 5"/>
                  <a:gd name="T1" fmla="*/ 17 h 20"/>
                  <a:gd name="T2" fmla="*/ 0 w 5"/>
                  <a:gd name="T3" fmla="*/ 0 h 20"/>
                  <a:gd name="T4" fmla="*/ 5 w 5"/>
                  <a:gd name="T5" fmla="*/ 2 h 20"/>
                  <a:gd name="T6" fmla="*/ 5 w 5"/>
                  <a:gd name="T7" fmla="*/ 20 h 20"/>
                  <a:gd name="T8" fmla="*/ 0 w 5"/>
                  <a:gd name="T9" fmla="*/ 17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0"/>
                  <a:gd name="T17" fmla="*/ 5 w 5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0">
                    <a:moveTo>
                      <a:pt x="0" y="17"/>
                    </a:moveTo>
                    <a:lnTo>
                      <a:pt x="0" y="0"/>
                    </a:lnTo>
                    <a:lnTo>
                      <a:pt x="5" y="2"/>
                    </a:lnTo>
                    <a:lnTo>
                      <a:pt x="5" y="2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847" name="Rectangle 509"/>
              <p:cNvSpPr>
                <a:spLocks noChangeArrowheads="1"/>
              </p:cNvSpPr>
              <p:nvPr/>
            </p:nvSpPr>
            <p:spPr bwMode="auto">
              <a:xfrm>
                <a:off x="1541" y="2486"/>
                <a:ext cx="1" cy="17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9848" name="Freeform 510"/>
              <p:cNvSpPr>
                <a:spLocks/>
              </p:cNvSpPr>
              <p:nvPr/>
            </p:nvSpPr>
            <p:spPr bwMode="auto">
              <a:xfrm>
                <a:off x="1541" y="2503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5 w 5"/>
                  <a:gd name="T3" fmla="*/ 1 h 3"/>
                  <a:gd name="T4" fmla="*/ 1 w 5"/>
                  <a:gd name="T5" fmla="*/ 0 h 3"/>
                  <a:gd name="T6" fmla="*/ 0 w 5"/>
                  <a:gd name="T7" fmla="*/ 0 h 3"/>
                  <a:gd name="T8" fmla="*/ 5 w 5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3"/>
                    </a:moveTo>
                    <a:lnTo>
                      <a:pt x="5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849" name="Freeform 511"/>
              <p:cNvSpPr>
                <a:spLocks/>
              </p:cNvSpPr>
              <p:nvPr/>
            </p:nvSpPr>
            <p:spPr bwMode="auto">
              <a:xfrm>
                <a:off x="1536" y="2482"/>
                <a:ext cx="3" cy="20"/>
              </a:xfrm>
              <a:custGeom>
                <a:avLst/>
                <a:gdLst>
                  <a:gd name="T0" fmla="*/ 0 w 3"/>
                  <a:gd name="T1" fmla="*/ 17 h 20"/>
                  <a:gd name="T2" fmla="*/ 0 w 3"/>
                  <a:gd name="T3" fmla="*/ 0 h 20"/>
                  <a:gd name="T4" fmla="*/ 3 w 3"/>
                  <a:gd name="T5" fmla="*/ 3 h 20"/>
                  <a:gd name="T6" fmla="*/ 3 w 3"/>
                  <a:gd name="T7" fmla="*/ 20 h 20"/>
                  <a:gd name="T8" fmla="*/ 0 w 3"/>
                  <a:gd name="T9" fmla="*/ 17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0"/>
                  <a:gd name="T17" fmla="*/ 3 w 3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0">
                    <a:moveTo>
                      <a:pt x="0" y="17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3" y="2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850" name="Rectangle 512"/>
              <p:cNvSpPr>
                <a:spLocks noChangeArrowheads="1"/>
              </p:cNvSpPr>
              <p:nvPr/>
            </p:nvSpPr>
            <p:spPr bwMode="auto">
              <a:xfrm>
                <a:off x="1536" y="2482"/>
                <a:ext cx="1" cy="17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9851" name="Freeform 513"/>
              <p:cNvSpPr>
                <a:spLocks/>
              </p:cNvSpPr>
              <p:nvPr/>
            </p:nvSpPr>
            <p:spPr bwMode="auto">
              <a:xfrm>
                <a:off x="1536" y="2499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2 h 3"/>
                  <a:gd name="T4" fmla="*/ 1 w 3"/>
                  <a:gd name="T5" fmla="*/ 0 h 3"/>
                  <a:gd name="T6" fmla="*/ 0 w 3"/>
                  <a:gd name="T7" fmla="*/ 0 h 3"/>
                  <a:gd name="T8" fmla="*/ 3 w 3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3" y="3"/>
                    </a:moveTo>
                    <a:lnTo>
                      <a:pt x="3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852" name="Freeform 514"/>
              <p:cNvSpPr>
                <a:spLocks/>
              </p:cNvSpPr>
              <p:nvPr/>
            </p:nvSpPr>
            <p:spPr bwMode="auto">
              <a:xfrm>
                <a:off x="1444" y="2427"/>
                <a:ext cx="9" cy="12"/>
              </a:xfrm>
              <a:custGeom>
                <a:avLst/>
                <a:gdLst>
                  <a:gd name="T0" fmla="*/ 9 w 9"/>
                  <a:gd name="T1" fmla="*/ 5 h 12"/>
                  <a:gd name="T2" fmla="*/ 9 w 9"/>
                  <a:gd name="T3" fmla="*/ 12 h 12"/>
                  <a:gd name="T4" fmla="*/ 0 w 9"/>
                  <a:gd name="T5" fmla="*/ 6 h 12"/>
                  <a:gd name="T6" fmla="*/ 0 w 9"/>
                  <a:gd name="T7" fmla="*/ 0 h 12"/>
                  <a:gd name="T8" fmla="*/ 9 w 9"/>
                  <a:gd name="T9" fmla="*/ 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12"/>
                  <a:gd name="T17" fmla="*/ 9 w 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12">
                    <a:moveTo>
                      <a:pt x="9" y="5"/>
                    </a:moveTo>
                    <a:lnTo>
                      <a:pt x="9" y="12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853" name="Freeform 515"/>
              <p:cNvSpPr>
                <a:spLocks/>
              </p:cNvSpPr>
              <p:nvPr/>
            </p:nvSpPr>
            <p:spPr bwMode="auto">
              <a:xfrm>
                <a:off x="1452" y="2432"/>
                <a:ext cx="1" cy="6"/>
              </a:xfrm>
              <a:custGeom>
                <a:avLst/>
                <a:gdLst>
                  <a:gd name="T0" fmla="*/ 0 w 1"/>
                  <a:gd name="T1" fmla="*/ 1 h 6"/>
                  <a:gd name="T2" fmla="*/ 1 w 1"/>
                  <a:gd name="T3" fmla="*/ 0 h 6"/>
                  <a:gd name="T4" fmla="*/ 1 w 1"/>
                  <a:gd name="T5" fmla="*/ 6 h 6"/>
                  <a:gd name="T6" fmla="*/ 0 w 1"/>
                  <a:gd name="T7" fmla="*/ 6 h 6"/>
                  <a:gd name="T8" fmla="*/ 0 w 1"/>
                  <a:gd name="T9" fmla="*/ 1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6"/>
                  <a:gd name="T17" fmla="*/ 1 w 1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6">
                    <a:moveTo>
                      <a:pt x="0" y="1"/>
                    </a:moveTo>
                    <a:lnTo>
                      <a:pt x="1" y="0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25A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854" name="Freeform 516"/>
              <p:cNvSpPr>
                <a:spLocks/>
              </p:cNvSpPr>
              <p:nvPr/>
            </p:nvSpPr>
            <p:spPr bwMode="auto">
              <a:xfrm>
                <a:off x="1442" y="2427"/>
                <a:ext cx="11" cy="6"/>
              </a:xfrm>
              <a:custGeom>
                <a:avLst/>
                <a:gdLst>
                  <a:gd name="T0" fmla="*/ 0 w 11"/>
                  <a:gd name="T1" fmla="*/ 1 h 6"/>
                  <a:gd name="T2" fmla="*/ 2 w 11"/>
                  <a:gd name="T3" fmla="*/ 0 h 6"/>
                  <a:gd name="T4" fmla="*/ 11 w 11"/>
                  <a:gd name="T5" fmla="*/ 5 h 6"/>
                  <a:gd name="T6" fmla="*/ 10 w 11"/>
                  <a:gd name="T7" fmla="*/ 6 h 6"/>
                  <a:gd name="T8" fmla="*/ 0 w 11"/>
                  <a:gd name="T9" fmla="*/ 1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6"/>
                  <a:gd name="T17" fmla="*/ 11 w 11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6">
                    <a:moveTo>
                      <a:pt x="0" y="1"/>
                    </a:moveTo>
                    <a:lnTo>
                      <a:pt x="2" y="0"/>
                    </a:lnTo>
                    <a:lnTo>
                      <a:pt x="11" y="5"/>
                    </a:lnTo>
                    <a:lnTo>
                      <a:pt x="10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1B1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855" name="Freeform 517"/>
              <p:cNvSpPr>
                <a:spLocks/>
              </p:cNvSpPr>
              <p:nvPr/>
            </p:nvSpPr>
            <p:spPr bwMode="auto">
              <a:xfrm>
                <a:off x="1442" y="2428"/>
                <a:ext cx="10" cy="10"/>
              </a:xfrm>
              <a:custGeom>
                <a:avLst/>
                <a:gdLst>
                  <a:gd name="T0" fmla="*/ 10 w 10"/>
                  <a:gd name="T1" fmla="*/ 5 h 10"/>
                  <a:gd name="T2" fmla="*/ 10 w 10"/>
                  <a:gd name="T3" fmla="*/ 10 h 10"/>
                  <a:gd name="T4" fmla="*/ 0 w 10"/>
                  <a:gd name="T5" fmla="*/ 5 h 10"/>
                  <a:gd name="T6" fmla="*/ 0 w 10"/>
                  <a:gd name="T7" fmla="*/ 0 h 10"/>
                  <a:gd name="T8" fmla="*/ 10 w 10"/>
                  <a:gd name="T9" fmla="*/ 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10"/>
                  <a:gd name="T17" fmla="*/ 10 w 10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10">
                    <a:moveTo>
                      <a:pt x="10" y="5"/>
                    </a:moveTo>
                    <a:lnTo>
                      <a:pt x="10" y="10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E1B1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856" name="Freeform 518"/>
              <p:cNvSpPr>
                <a:spLocks/>
              </p:cNvSpPr>
              <p:nvPr/>
            </p:nvSpPr>
            <p:spPr bwMode="auto">
              <a:xfrm>
                <a:off x="1611" y="2373"/>
                <a:ext cx="193" cy="138"/>
              </a:xfrm>
              <a:custGeom>
                <a:avLst/>
                <a:gdLst>
                  <a:gd name="T0" fmla="*/ 0 w 193"/>
                  <a:gd name="T1" fmla="*/ 113 h 138"/>
                  <a:gd name="T2" fmla="*/ 193 w 193"/>
                  <a:gd name="T3" fmla="*/ 0 h 138"/>
                  <a:gd name="T4" fmla="*/ 193 w 193"/>
                  <a:gd name="T5" fmla="*/ 26 h 138"/>
                  <a:gd name="T6" fmla="*/ 0 w 193"/>
                  <a:gd name="T7" fmla="*/ 138 h 138"/>
                  <a:gd name="T8" fmla="*/ 0 w 193"/>
                  <a:gd name="T9" fmla="*/ 113 h 1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3"/>
                  <a:gd name="T16" fmla="*/ 0 h 138"/>
                  <a:gd name="T17" fmla="*/ 193 w 193"/>
                  <a:gd name="T18" fmla="*/ 138 h 1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3" h="138">
                    <a:moveTo>
                      <a:pt x="0" y="113"/>
                    </a:moveTo>
                    <a:lnTo>
                      <a:pt x="193" y="0"/>
                    </a:lnTo>
                    <a:lnTo>
                      <a:pt x="193" y="26"/>
                    </a:lnTo>
                    <a:lnTo>
                      <a:pt x="0" y="138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857" name="Freeform 519"/>
              <p:cNvSpPr>
                <a:spLocks/>
              </p:cNvSpPr>
              <p:nvPr/>
            </p:nvSpPr>
            <p:spPr bwMode="auto">
              <a:xfrm>
                <a:off x="1442" y="2275"/>
                <a:ext cx="362" cy="211"/>
              </a:xfrm>
              <a:custGeom>
                <a:avLst/>
                <a:gdLst>
                  <a:gd name="T0" fmla="*/ 0 w 362"/>
                  <a:gd name="T1" fmla="*/ 113 h 211"/>
                  <a:gd name="T2" fmla="*/ 192 w 362"/>
                  <a:gd name="T3" fmla="*/ 0 h 211"/>
                  <a:gd name="T4" fmla="*/ 362 w 362"/>
                  <a:gd name="T5" fmla="*/ 98 h 211"/>
                  <a:gd name="T6" fmla="*/ 169 w 362"/>
                  <a:gd name="T7" fmla="*/ 211 h 211"/>
                  <a:gd name="T8" fmla="*/ 0 w 362"/>
                  <a:gd name="T9" fmla="*/ 113 h 2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2"/>
                  <a:gd name="T16" fmla="*/ 0 h 211"/>
                  <a:gd name="T17" fmla="*/ 362 w 362"/>
                  <a:gd name="T18" fmla="*/ 211 h 2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2" h="211">
                    <a:moveTo>
                      <a:pt x="0" y="113"/>
                    </a:moveTo>
                    <a:lnTo>
                      <a:pt x="192" y="0"/>
                    </a:lnTo>
                    <a:lnTo>
                      <a:pt x="362" y="98"/>
                    </a:lnTo>
                    <a:lnTo>
                      <a:pt x="169" y="211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858" name="Freeform 520"/>
              <p:cNvSpPr>
                <a:spLocks/>
              </p:cNvSpPr>
              <p:nvPr/>
            </p:nvSpPr>
            <p:spPr bwMode="auto">
              <a:xfrm>
                <a:off x="1442" y="2388"/>
                <a:ext cx="169" cy="123"/>
              </a:xfrm>
              <a:custGeom>
                <a:avLst/>
                <a:gdLst>
                  <a:gd name="T0" fmla="*/ 169 w 169"/>
                  <a:gd name="T1" fmla="*/ 98 h 123"/>
                  <a:gd name="T2" fmla="*/ 169 w 169"/>
                  <a:gd name="T3" fmla="*/ 123 h 123"/>
                  <a:gd name="T4" fmla="*/ 0 w 169"/>
                  <a:gd name="T5" fmla="*/ 25 h 123"/>
                  <a:gd name="T6" fmla="*/ 0 w 169"/>
                  <a:gd name="T7" fmla="*/ 0 h 123"/>
                  <a:gd name="T8" fmla="*/ 169 w 169"/>
                  <a:gd name="T9" fmla="*/ 98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123"/>
                  <a:gd name="T17" fmla="*/ 169 w 169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123">
                    <a:moveTo>
                      <a:pt x="169" y="98"/>
                    </a:moveTo>
                    <a:lnTo>
                      <a:pt x="169" y="123"/>
                    </a:lnTo>
                    <a:lnTo>
                      <a:pt x="0" y="25"/>
                    </a:lnTo>
                    <a:lnTo>
                      <a:pt x="0" y="0"/>
                    </a:lnTo>
                    <a:lnTo>
                      <a:pt x="169" y="98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859" name="Freeform 521"/>
              <p:cNvSpPr>
                <a:spLocks/>
              </p:cNvSpPr>
              <p:nvPr/>
            </p:nvSpPr>
            <p:spPr bwMode="auto">
              <a:xfrm>
                <a:off x="1454" y="2399"/>
                <a:ext cx="57" cy="41"/>
              </a:xfrm>
              <a:custGeom>
                <a:avLst/>
                <a:gdLst>
                  <a:gd name="T0" fmla="*/ 0 w 57"/>
                  <a:gd name="T1" fmla="*/ 8 h 41"/>
                  <a:gd name="T2" fmla="*/ 0 w 57"/>
                  <a:gd name="T3" fmla="*/ 0 h 41"/>
                  <a:gd name="T4" fmla="*/ 57 w 57"/>
                  <a:gd name="T5" fmla="*/ 32 h 41"/>
                  <a:gd name="T6" fmla="*/ 57 w 57"/>
                  <a:gd name="T7" fmla="*/ 41 h 41"/>
                  <a:gd name="T8" fmla="*/ 0 w 57"/>
                  <a:gd name="T9" fmla="*/ 8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41"/>
                  <a:gd name="T17" fmla="*/ 57 w 57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41">
                    <a:moveTo>
                      <a:pt x="0" y="8"/>
                    </a:moveTo>
                    <a:lnTo>
                      <a:pt x="0" y="0"/>
                    </a:lnTo>
                    <a:lnTo>
                      <a:pt x="57" y="32"/>
                    </a:lnTo>
                    <a:lnTo>
                      <a:pt x="57" y="41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860" name="Rectangle 522"/>
              <p:cNvSpPr>
                <a:spLocks noChangeArrowheads="1"/>
              </p:cNvSpPr>
              <p:nvPr/>
            </p:nvSpPr>
            <p:spPr bwMode="auto">
              <a:xfrm>
                <a:off x="1454" y="2399"/>
                <a:ext cx="1" cy="8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9861" name="Freeform 523"/>
              <p:cNvSpPr>
                <a:spLocks/>
              </p:cNvSpPr>
              <p:nvPr/>
            </p:nvSpPr>
            <p:spPr bwMode="auto">
              <a:xfrm>
                <a:off x="1454" y="2407"/>
                <a:ext cx="57" cy="33"/>
              </a:xfrm>
              <a:custGeom>
                <a:avLst/>
                <a:gdLst>
                  <a:gd name="T0" fmla="*/ 57 w 57"/>
                  <a:gd name="T1" fmla="*/ 33 h 33"/>
                  <a:gd name="T2" fmla="*/ 57 w 57"/>
                  <a:gd name="T3" fmla="*/ 32 h 33"/>
                  <a:gd name="T4" fmla="*/ 1 w 57"/>
                  <a:gd name="T5" fmla="*/ 0 h 33"/>
                  <a:gd name="T6" fmla="*/ 0 w 57"/>
                  <a:gd name="T7" fmla="*/ 0 h 33"/>
                  <a:gd name="T8" fmla="*/ 57 w 57"/>
                  <a:gd name="T9" fmla="*/ 33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33"/>
                  <a:gd name="T17" fmla="*/ 57 w 57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33">
                    <a:moveTo>
                      <a:pt x="57" y="33"/>
                    </a:moveTo>
                    <a:lnTo>
                      <a:pt x="57" y="3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57" y="33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862" name="Freeform 524"/>
              <p:cNvSpPr>
                <a:spLocks/>
              </p:cNvSpPr>
              <p:nvPr/>
            </p:nvSpPr>
            <p:spPr bwMode="auto">
              <a:xfrm>
                <a:off x="1603" y="2485"/>
                <a:ext cx="4" cy="20"/>
              </a:xfrm>
              <a:custGeom>
                <a:avLst/>
                <a:gdLst>
                  <a:gd name="T0" fmla="*/ 0 w 4"/>
                  <a:gd name="T1" fmla="*/ 18 h 20"/>
                  <a:gd name="T2" fmla="*/ 0 w 4"/>
                  <a:gd name="T3" fmla="*/ 0 h 20"/>
                  <a:gd name="T4" fmla="*/ 4 w 4"/>
                  <a:gd name="T5" fmla="*/ 3 h 20"/>
                  <a:gd name="T6" fmla="*/ 4 w 4"/>
                  <a:gd name="T7" fmla="*/ 20 h 20"/>
                  <a:gd name="T8" fmla="*/ 0 w 4"/>
                  <a:gd name="T9" fmla="*/ 18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0"/>
                  <a:gd name="T17" fmla="*/ 4 w 4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0">
                    <a:moveTo>
                      <a:pt x="0" y="18"/>
                    </a:moveTo>
                    <a:lnTo>
                      <a:pt x="0" y="0"/>
                    </a:lnTo>
                    <a:lnTo>
                      <a:pt x="4" y="3"/>
                    </a:lnTo>
                    <a:lnTo>
                      <a:pt x="4" y="2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863" name="Freeform 525"/>
              <p:cNvSpPr>
                <a:spLocks/>
              </p:cNvSpPr>
              <p:nvPr/>
            </p:nvSpPr>
            <p:spPr bwMode="auto">
              <a:xfrm>
                <a:off x="1603" y="2485"/>
                <a:ext cx="1" cy="18"/>
              </a:xfrm>
              <a:custGeom>
                <a:avLst/>
                <a:gdLst>
                  <a:gd name="T0" fmla="*/ 0 w 1"/>
                  <a:gd name="T1" fmla="*/ 18 h 18"/>
                  <a:gd name="T2" fmla="*/ 1 w 1"/>
                  <a:gd name="T3" fmla="*/ 18 h 18"/>
                  <a:gd name="T4" fmla="*/ 1 w 1"/>
                  <a:gd name="T5" fmla="*/ 1 h 18"/>
                  <a:gd name="T6" fmla="*/ 0 w 1"/>
                  <a:gd name="T7" fmla="*/ 0 h 18"/>
                  <a:gd name="T8" fmla="*/ 0 w 1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8"/>
                  <a:gd name="T17" fmla="*/ 1 w 1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8">
                    <a:moveTo>
                      <a:pt x="0" y="18"/>
                    </a:moveTo>
                    <a:lnTo>
                      <a:pt x="1" y="18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864" name="Freeform 526"/>
              <p:cNvSpPr>
                <a:spLocks/>
              </p:cNvSpPr>
              <p:nvPr/>
            </p:nvSpPr>
            <p:spPr bwMode="auto">
              <a:xfrm>
                <a:off x="1603" y="2503"/>
                <a:ext cx="4" cy="2"/>
              </a:xfrm>
              <a:custGeom>
                <a:avLst/>
                <a:gdLst>
                  <a:gd name="T0" fmla="*/ 4 w 4"/>
                  <a:gd name="T1" fmla="*/ 2 h 2"/>
                  <a:gd name="T2" fmla="*/ 4 w 4"/>
                  <a:gd name="T3" fmla="*/ 1 h 2"/>
                  <a:gd name="T4" fmla="*/ 1 w 4"/>
                  <a:gd name="T5" fmla="*/ 0 h 2"/>
                  <a:gd name="T6" fmla="*/ 0 w 4"/>
                  <a:gd name="T7" fmla="*/ 0 h 2"/>
                  <a:gd name="T8" fmla="*/ 4 w 4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lnTo>
                      <a:pt x="4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865" name="Freeform 527"/>
              <p:cNvSpPr>
                <a:spLocks/>
              </p:cNvSpPr>
              <p:nvPr/>
            </p:nvSpPr>
            <p:spPr bwMode="auto">
              <a:xfrm>
                <a:off x="1597" y="2481"/>
                <a:ext cx="3" cy="21"/>
              </a:xfrm>
              <a:custGeom>
                <a:avLst/>
                <a:gdLst>
                  <a:gd name="T0" fmla="*/ 0 w 3"/>
                  <a:gd name="T1" fmla="*/ 18 h 21"/>
                  <a:gd name="T2" fmla="*/ 0 w 3"/>
                  <a:gd name="T3" fmla="*/ 0 h 21"/>
                  <a:gd name="T4" fmla="*/ 3 w 3"/>
                  <a:gd name="T5" fmla="*/ 3 h 21"/>
                  <a:gd name="T6" fmla="*/ 3 w 3"/>
                  <a:gd name="T7" fmla="*/ 21 h 21"/>
                  <a:gd name="T8" fmla="*/ 0 w 3"/>
                  <a:gd name="T9" fmla="*/ 18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1"/>
                  <a:gd name="T17" fmla="*/ 3 w 3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1">
                    <a:moveTo>
                      <a:pt x="0" y="18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3" y="21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866" name="Freeform 528"/>
              <p:cNvSpPr>
                <a:spLocks/>
              </p:cNvSpPr>
              <p:nvPr/>
            </p:nvSpPr>
            <p:spPr bwMode="auto">
              <a:xfrm>
                <a:off x="1597" y="2481"/>
                <a:ext cx="1" cy="18"/>
              </a:xfrm>
              <a:custGeom>
                <a:avLst/>
                <a:gdLst>
                  <a:gd name="T0" fmla="*/ 0 w 1"/>
                  <a:gd name="T1" fmla="*/ 18 h 18"/>
                  <a:gd name="T2" fmla="*/ 1 w 1"/>
                  <a:gd name="T3" fmla="*/ 18 h 18"/>
                  <a:gd name="T4" fmla="*/ 1 w 1"/>
                  <a:gd name="T5" fmla="*/ 1 h 18"/>
                  <a:gd name="T6" fmla="*/ 0 w 1"/>
                  <a:gd name="T7" fmla="*/ 0 h 18"/>
                  <a:gd name="T8" fmla="*/ 0 w 1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8"/>
                  <a:gd name="T17" fmla="*/ 1 w 1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8">
                    <a:moveTo>
                      <a:pt x="0" y="18"/>
                    </a:moveTo>
                    <a:lnTo>
                      <a:pt x="1" y="18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867" name="Freeform 529"/>
              <p:cNvSpPr>
                <a:spLocks/>
              </p:cNvSpPr>
              <p:nvPr/>
            </p:nvSpPr>
            <p:spPr bwMode="auto">
              <a:xfrm>
                <a:off x="1597" y="2499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2 h 3"/>
                  <a:gd name="T4" fmla="*/ 1 w 3"/>
                  <a:gd name="T5" fmla="*/ 0 h 3"/>
                  <a:gd name="T6" fmla="*/ 0 w 3"/>
                  <a:gd name="T7" fmla="*/ 0 h 3"/>
                  <a:gd name="T8" fmla="*/ 3 w 3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3" y="3"/>
                    </a:moveTo>
                    <a:lnTo>
                      <a:pt x="3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868" name="Freeform 530"/>
              <p:cNvSpPr>
                <a:spLocks/>
              </p:cNvSpPr>
              <p:nvPr/>
            </p:nvSpPr>
            <p:spPr bwMode="auto">
              <a:xfrm>
                <a:off x="1590" y="2478"/>
                <a:ext cx="5" cy="20"/>
              </a:xfrm>
              <a:custGeom>
                <a:avLst/>
                <a:gdLst>
                  <a:gd name="T0" fmla="*/ 0 w 5"/>
                  <a:gd name="T1" fmla="*/ 18 h 20"/>
                  <a:gd name="T2" fmla="*/ 0 w 5"/>
                  <a:gd name="T3" fmla="*/ 0 h 20"/>
                  <a:gd name="T4" fmla="*/ 5 w 5"/>
                  <a:gd name="T5" fmla="*/ 2 h 20"/>
                  <a:gd name="T6" fmla="*/ 5 w 5"/>
                  <a:gd name="T7" fmla="*/ 20 h 20"/>
                  <a:gd name="T8" fmla="*/ 0 w 5"/>
                  <a:gd name="T9" fmla="*/ 18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0"/>
                  <a:gd name="T17" fmla="*/ 5 w 5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0">
                    <a:moveTo>
                      <a:pt x="0" y="18"/>
                    </a:moveTo>
                    <a:lnTo>
                      <a:pt x="0" y="0"/>
                    </a:lnTo>
                    <a:lnTo>
                      <a:pt x="5" y="2"/>
                    </a:lnTo>
                    <a:lnTo>
                      <a:pt x="5" y="2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869" name="Freeform 531"/>
              <p:cNvSpPr>
                <a:spLocks/>
              </p:cNvSpPr>
              <p:nvPr/>
            </p:nvSpPr>
            <p:spPr bwMode="auto">
              <a:xfrm>
                <a:off x="1590" y="2478"/>
                <a:ext cx="1" cy="18"/>
              </a:xfrm>
              <a:custGeom>
                <a:avLst/>
                <a:gdLst>
                  <a:gd name="T0" fmla="*/ 0 w 1"/>
                  <a:gd name="T1" fmla="*/ 18 h 18"/>
                  <a:gd name="T2" fmla="*/ 1 w 1"/>
                  <a:gd name="T3" fmla="*/ 17 h 18"/>
                  <a:gd name="T4" fmla="*/ 1 w 1"/>
                  <a:gd name="T5" fmla="*/ 1 h 18"/>
                  <a:gd name="T6" fmla="*/ 0 w 1"/>
                  <a:gd name="T7" fmla="*/ 0 h 18"/>
                  <a:gd name="T8" fmla="*/ 0 w 1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8"/>
                  <a:gd name="T17" fmla="*/ 1 w 1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8">
                    <a:moveTo>
                      <a:pt x="0" y="18"/>
                    </a:moveTo>
                    <a:lnTo>
                      <a:pt x="1" y="17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870" name="Freeform 532"/>
              <p:cNvSpPr>
                <a:spLocks/>
              </p:cNvSpPr>
              <p:nvPr/>
            </p:nvSpPr>
            <p:spPr bwMode="auto">
              <a:xfrm>
                <a:off x="1590" y="2495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5 w 5"/>
                  <a:gd name="T3" fmla="*/ 2 h 3"/>
                  <a:gd name="T4" fmla="*/ 1 w 5"/>
                  <a:gd name="T5" fmla="*/ 0 h 3"/>
                  <a:gd name="T6" fmla="*/ 0 w 5"/>
                  <a:gd name="T7" fmla="*/ 1 h 3"/>
                  <a:gd name="T8" fmla="*/ 5 w 5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3"/>
                    </a:moveTo>
                    <a:lnTo>
                      <a:pt x="5" y="2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871" name="Freeform 533"/>
              <p:cNvSpPr>
                <a:spLocks/>
              </p:cNvSpPr>
              <p:nvPr/>
            </p:nvSpPr>
            <p:spPr bwMode="auto">
              <a:xfrm>
                <a:off x="1584" y="2474"/>
                <a:ext cx="4" cy="21"/>
              </a:xfrm>
              <a:custGeom>
                <a:avLst/>
                <a:gdLst>
                  <a:gd name="T0" fmla="*/ 0 w 4"/>
                  <a:gd name="T1" fmla="*/ 19 h 21"/>
                  <a:gd name="T2" fmla="*/ 0 w 4"/>
                  <a:gd name="T3" fmla="*/ 0 h 21"/>
                  <a:gd name="T4" fmla="*/ 4 w 4"/>
                  <a:gd name="T5" fmla="*/ 3 h 21"/>
                  <a:gd name="T6" fmla="*/ 4 w 4"/>
                  <a:gd name="T7" fmla="*/ 21 h 21"/>
                  <a:gd name="T8" fmla="*/ 0 w 4"/>
                  <a:gd name="T9" fmla="*/ 19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1"/>
                  <a:gd name="T17" fmla="*/ 4 w 4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1">
                    <a:moveTo>
                      <a:pt x="0" y="19"/>
                    </a:moveTo>
                    <a:lnTo>
                      <a:pt x="0" y="0"/>
                    </a:lnTo>
                    <a:lnTo>
                      <a:pt x="4" y="3"/>
                    </a:lnTo>
                    <a:lnTo>
                      <a:pt x="4" y="21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872" name="Freeform 534"/>
              <p:cNvSpPr>
                <a:spLocks/>
              </p:cNvSpPr>
              <p:nvPr/>
            </p:nvSpPr>
            <p:spPr bwMode="auto">
              <a:xfrm>
                <a:off x="1584" y="2474"/>
                <a:ext cx="2" cy="19"/>
              </a:xfrm>
              <a:custGeom>
                <a:avLst/>
                <a:gdLst>
                  <a:gd name="T0" fmla="*/ 0 w 2"/>
                  <a:gd name="T1" fmla="*/ 19 h 19"/>
                  <a:gd name="T2" fmla="*/ 2 w 2"/>
                  <a:gd name="T3" fmla="*/ 18 h 19"/>
                  <a:gd name="T4" fmla="*/ 2 w 2"/>
                  <a:gd name="T5" fmla="*/ 2 h 19"/>
                  <a:gd name="T6" fmla="*/ 0 w 2"/>
                  <a:gd name="T7" fmla="*/ 0 h 19"/>
                  <a:gd name="T8" fmla="*/ 0 w 2"/>
                  <a:gd name="T9" fmla="*/ 19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19"/>
                  <a:gd name="T17" fmla="*/ 2 w 2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19">
                    <a:moveTo>
                      <a:pt x="0" y="19"/>
                    </a:moveTo>
                    <a:lnTo>
                      <a:pt x="2" y="18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873" name="Freeform 535"/>
              <p:cNvSpPr>
                <a:spLocks/>
              </p:cNvSpPr>
              <p:nvPr/>
            </p:nvSpPr>
            <p:spPr bwMode="auto">
              <a:xfrm>
                <a:off x="1584" y="2492"/>
                <a:ext cx="4" cy="3"/>
              </a:xfrm>
              <a:custGeom>
                <a:avLst/>
                <a:gdLst>
                  <a:gd name="T0" fmla="*/ 4 w 4"/>
                  <a:gd name="T1" fmla="*/ 3 h 3"/>
                  <a:gd name="T2" fmla="*/ 4 w 4"/>
                  <a:gd name="T3" fmla="*/ 2 h 3"/>
                  <a:gd name="T4" fmla="*/ 2 w 4"/>
                  <a:gd name="T5" fmla="*/ 0 h 3"/>
                  <a:gd name="T6" fmla="*/ 0 w 4"/>
                  <a:gd name="T7" fmla="*/ 1 h 3"/>
                  <a:gd name="T8" fmla="*/ 4 w 4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"/>
                  <a:gd name="T17" fmla="*/ 4 w 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">
                    <a:moveTo>
                      <a:pt x="4" y="3"/>
                    </a:moveTo>
                    <a:lnTo>
                      <a:pt x="4" y="2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874" name="Freeform 536"/>
              <p:cNvSpPr>
                <a:spLocks/>
              </p:cNvSpPr>
              <p:nvPr/>
            </p:nvSpPr>
            <p:spPr bwMode="auto">
              <a:xfrm>
                <a:off x="1579" y="2471"/>
                <a:ext cx="3" cy="21"/>
              </a:xfrm>
              <a:custGeom>
                <a:avLst/>
                <a:gdLst>
                  <a:gd name="T0" fmla="*/ 0 w 3"/>
                  <a:gd name="T1" fmla="*/ 18 h 21"/>
                  <a:gd name="T2" fmla="*/ 0 w 3"/>
                  <a:gd name="T3" fmla="*/ 0 h 21"/>
                  <a:gd name="T4" fmla="*/ 3 w 3"/>
                  <a:gd name="T5" fmla="*/ 2 h 21"/>
                  <a:gd name="T6" fmla="*/ 3 w 3"/>
                  <a:gd name="T7" fmla="*/ 21 h 21"/>
                  <a:gd name="T8" fmla="*/ 0 w 3"/>
                  <a:gd name="T9" fmla="*/ 18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1"/>
                  <a:gd name="T17" fmla="*/ 3 w 3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1">
                    <a:moveTo>
                      <a:pt x="0" y="18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3" y="21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875" name="Freeform 537"/>
              <p:cNvSpPr>
                <a:spLocks/>
              </p:cNvSpPr>
              <p:nvPr/>
            </p:nvSpPr>
            <p:spPr bwMode="auto">
              <a:xfrm>
                <a:off x="1579" y="2471"/>
                <a:ext cx="1" cy="18"/>
              </a:xfrm>
              <a:custGeom>
                <a:avLst/>
                <a:gdLst>
                  <a:gd name="T0" fmla="*/ 0 w 1"/>
                  <a:gd name="T1" fmla="*/ 18 h 18"/>
                  <a:gd name="T2" fmla="*/ 0 w 1"/>
                  <a:gd name="T3" fmla="*/ 17 h 18"/>
                  <a:gd name="T4" fmla="*/ 1 w 1"/>
                  <a:gd name="T5" fmla="*/ 1 h 18"/>
                  <a:gd name="T6" fmla="*/ 0 w 1"/>
                  <a:gd name="T7" fmla="*/ 0 h 18"/>
                  <a:gd name="T8" fmla="*/ 0 w 1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8"/>
                  <a:gd name="T17" fmla="*/ 1 w 1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8">
                    <a:moveTo>
                      <a:pt x="0" y="18"/>
                    </a:moveTo>
                    <a:lnTo>
                      <a:pt x="0" y="17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876" name="Freeform 538"/>
              <p:cNvSpPr>
                <a:spLocks/>
              </p:cNvSpPr>
              <p:nvPr/>
            </p:nvSpPr>
            <p:spPr bwMode="auto">
              <a:xfrm>
                <a:off x="1579" y="2488"/>
                <a:ext cx="3" cy="4"/>
              </a:xfrm>
              <a:custGeom>
                <a:avLst/>
                <a:gdLst>
                  <a:gd name="T0" fmla="*/ 3 w 3"/>
                  <a:gd name="T1" fmla="*/ 4 h 4"/>
                  <a:gd name="T2" fmla="*/ 3 w 3"/>
                  <a:gd name="T3" fmla="*/ 2 h 4"/>
                  <a:gd name="T4" fmla="*/ 0 w 3"/>
                  <a:gd name="T5" fmla="*/ 0 h 4"/>
                  <a:gd name="T6" fmla="*/ 0 w 3"/>
                  <a:gd name="T7" fmla="*/ 1 h 4"/>
                  <a:gd name="T8" fmla="*/ 3 w 3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"/>
                  <a:gd name="T17" fmla="*/ 3 w 3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">
                    <a:moveTo>
                      <a:pt x="3" y="4"/>
                    </a:moveTo>
                    <a:lnTo>
                      <a:pt x="3" y="2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877" name="Freeform 539"/>
              <p:cNvSpPr>
                <a:spLocks/>
              </p:cNvSpPr>
              <p:nvPr/>
            </p:nvSpPr>
            <p:spPr bwMode="auto">
              <a:xfrm>
                <a:off x="1572" y="2468"/>
                <a:ext cx="4" cy="20"/>
              </a:xfrm>
              <a:custGeom>
                <a:avLst/>
                <a:gdLst>
                  <a:gd name="T0" fmla="*/ 0 w 4"/>
                  <a:gd name="T1" fmla="*/ 18 h 20"/>
                  <a:gd name="T2" fmla="*/ 0 w 4"/>
                  <a:gd name="T3" fmla="*/ 0 h 20"/>
                  <a:gd name="T4" fmla="*/ 4 w 4"/>
                  <a:gd name="T5" fmla="*/ 2 h 20"/>
                  <a:gd name="T6" fmla="*/ 4 w 4"/>
                  <a:gd name="T7" fmla="*/ 20 h 20"/>
                  <a:gd name="T8" fmla="*/ 0 w 4"/>
                  <a:gd name="T9" fmla="*/ 18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0"/>
                  <a:gd name="T17" fmla="*/ 4 w 4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0">
                    <a:moveTo>
                      <a:pt x="0" y="18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4" y="2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878" name="Freeform 540"/>
              <p:cNvSpPr>
                <a:spLocks/>
              </p:cNvSpPr>
              <p:nvPr/>
            </p:nvSpPr>
            <p:spPr bwMode="auto">
              <a:xfrm>
                <a:off x="1572" y="2468"/>
                <a:ext cx="1" cy="18"/>
              </a:xfrm>
              <a:custGeom>
                <a:avLst/>
                <a:gdLst>
                  <a:gd name="T0" fmla="*/ 0 w 1"/>
                  <a:gd name="T1" fmla="*/ 18 h 18"/>
                  <a:gd name="T2" fmla="*/ 1 w 1"/>
                  <a:gd name="T3" fmla="*/ 17 h 18"/>
                  <a:gd name="T4" fmla="*/ 1 w 1"/>
                  <a:gd name="T5" fmla="*/ 0 h 18"/>
                  <a:gd name="T6" fmla="*/ 0 w 1"/>
                  <a:gd name="T7" fmla="*/ 0 h 18"/>
                  <a:gd name="T8" fmla="*/ 0 w 1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8"/>
                  <a:gd name="T17" fmla="*/ 1 w 1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8">
                    <a:moveTo>
                      <a:pt x="0" y="18"/>
                    </a:moveTo>
                    <a:lnTo>
                      <a:pt x="1" y="17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879" name="Freeform 541"/>
              <p:cNvSpPr>
                <a:spLocks/>
              </p:cNvSpPr>
              <p:nvPr/>
            </p:nvSpPr>
            <p:spPr bwMode="auto">
              <a:xfrm>
                <a:off x="1572" y="2485"/>
                <a:ext cx="4" cy="3"/>
              </a:xfrm>
              <a:custGeom>
                <a:avLst/>
                <a:gdLst>
                  <a:gd name="T0" fmla="*/ 4 w 4"/>
                  <a:gd name="T1" fmla="*/ 3 h 3"/>
                  <a:gd name="T2" fmla="*/ 4 w 4"/>
                  <a:gd name="T3" fmla="*/ 2 h 3"/>
                  <a:gd name="T4" fmla="*/ 1 w 4"/>
                  <a:gd name="T5" fmla="*/ 0 h 3"/>
                  <a:gd name="T6" fmla="*/ 0 w 4"/>
                  <a:gd name="T7" fmla="*/ 1 h 3"/>
                  <a:gd name="T8" fmla="*/ 4 w 4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"/>
                  <a:gd name="T17" fmla="*/ 4 w 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">
                    <a:moveTo>
                      <a:pt x="4" y="3"/>
                    </a:moveTo>
                    <a:lnTo>
                      <a:pt x="4" y="2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880" name="Freeform 542"/>
              <p:cNvSpPr>
                <a:spLocks/>
              </p:cNvSpPr>
              <p:nvPr/>
            </p:nvSpPr>
            <p:spPr bwMode="auto">
              <a:xfrm>
                <a:off x="1566" y="2464"/>
                <a:ext cx="4" cy="21"/>
              </a:xfrm>
              <a:custGeom>
                <a:avLst/>
                <a:gdLst>
                  <a:gd name="T0" fmla="*/ 0 w 4"/>
                  <a:gd name="T1" fmla="*/ 18 h 21"/>
                  <a:gd name="T2" fmla="*/ 0 w 4"/>
                  <a:gd name="T3" fmla="*/ 0 h 21"/>
                  <a:gd name="T4" fmla="*/ 4 w 4"/>
                  <a:gd name="T5" fmla="*/ 2 h 21"/>
                  <a:gd name="T6" fmla="*/ 4 w 4"/>
                  <a:gd name="T7" fmla="*/ 21 h 21"/>
                  <a:gd name="T8" fmla="*/ 0 w 4"/>
                  <a:gd name="T9" fmla="*/ 18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1"/>
                  <a:gd name="T17" fmla="*/ 4 w 4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1">
                    <a:moveTo>
                      <a:pt x="0" y="18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4" y="21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881" name="Freeform 543"/>
              <p:cNvSpPr>
                <a:spLocks/>
              </p:cNvSpPr>
              <p:nvPr/>
            </p:nvSpPr>
            <p:spPr bwMode="auto">
              <a:xfrm>
                <a:off x="1566" y="2464"/>
                <a:ext cx="1" cy="18"/>
              </a:xfrm>
              <a:custGeom>
                <a:avLst/>
                <a:gdLst>
                  <a:gd name="T0" fmla="*/ 0 w 1"/>
                  <a:gd name="T1" fmla="*/ 18 h 18"/>
                  <a:gd name="T2" fmla="*/ 1 w 1"/>
                  <a:gd name="T3" fmla="*/ 17 h 18"/>
                  <a:gd name="T4" fmla="*/ 1 w 1"/>
                  <a:gd name="T5" fmla="*/ 0 h 18"/>
                  <a:gd name="T6" fmla="*/ 0 w 1"/>
                  <a:gd name="T7" fmla="*/ 0 h 18"/>
                  <a:gd name="T8" fmla="*/ 0 w 1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8"/>
                  <a:gd name="T17" fmla="*/ 1 w 1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8">
                    <a:moveTo>
                      <a:pt x="0" y="18"/>
                    </a:moveTo>
                    <a:lnTo>
                      <a:pt x="1" y="17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882" name="Freeform 544"/>
              <p:cNvSpPr>
                <a:spLocks/>
              </p:cNvSpPr>
              <p:nvPr/>
            </p:nvSpPr>
            <p:spPr bwMode="auto">
              <a:xfrm>
                <a:off x="1566" y="2481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4 w 4"/>
                  <a:gd name="T3" fmla="*/ 1 h 4"/>
                  <a:gd name="T4" fmla="*/ 1 w 4"/>
                  <a:gd name="T5" fmla="*/ 0 h 4"/>
                  <a:gd name="T6" fmla="*/ 0 w 4"/>
                  <a:gd name="T7" fmla="*/ 1 h 4"/>
                  <a:gd name="T8" fmla="*/ 4 w 4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4"/>
                    </a:moveTo>
                    <a:lnTo>
                      <a:pt x="4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883" name="Freeform 545"/>
              <p:cNvSpPr>
                <a:spLocks/>
              </p:cNvSpPr>
              <p:nvPr/>
            </p:nvSpPr>
            <p:spPr bwMode="auto">
              <a:xfrm>
                <a:off x="1559" y="2461"/>
                <a:ext cx="5" cy="20"/>
              </a:xfrm>
              <a:custGeom>
                <a:avLst/>
                <a:gdLst>
                  <a:gd name="T0" fmla="*/ 0 w 5"/>
                  <a:gd name="T1" fmla="*/ 17 h 20"/>
                  <a:gd name="T2" fmla="*/ 0 w 5"/>
                  <a:gd name="T3" fmla="*/ 0 h 20"/>
                  <a:gd name="T4" fmla="*/ 5 w 5"/>
                  <a:gd name="T5" fmla="*/ 2 h 20"/>
                  <a:gd name="T6" fmla="*/ 5 w 5"/>
                  <a:gd name="T7" fmla="*/ 20 h 20"/>
                  <a:gd name="T8" fmla="*/ 0 w 5"/>
                  <a:gd name="T9" fmla="*/ 17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0"/>
                  <a:gd name="T17" fmla="*/ 5 w 5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0">
                    <a:moveTo>
                      <a:pt x="0" y="17"/>
                    </a:moveTo>
                    <a:lnTo>
                      <a:pt x="0" y="0"/>
                    </a:lnTo>
                    <a:lnTo>
                      <a:pt x="5" y="2"/>
                    </a:lnTo>
                    <a:lnTo>
                      <a:pt x="5" y="2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884" name="Rectangle 546"/>
              <p:cNvSpPr>
                <a:spLocks noChangeArrowheads="1"/>
              </p:cNvSpPr>
              <p:nvPr/>
            </p:nvSpPr>
            <p:spPr bwMode="auto">
              <a:xfrm>
                <a:off x="1559" y="2461"/>
                <a:ext cx="2" cy="17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9885" name="Freeform 547"/>
              <p:cNvSpPr>
                <a:spLocks/>
              </p:cNvSpPr>
              <p:nvPr/>
            </p:nvSpPr>
            <p:spPr bwMode="auto">
              <a:xfrm>
                <a:off x="1559" y="2478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5 w 5"/>
                  <a:gd name="T3" fmla="*/ 1 h 3"/>
                  <a:gd name="T4" fmla="*/ 2 w 5"/>
                  <a:gd name="T5" fmla="*/ 0 h 3"/>
                  <a:gd name="T6" fmla="*/ 0 w 5"/>
                  <a:gd name="T7" fmla="*/ 0 h 3"/>
                  <a:gd name="T8" fmla="*/ 5 w 5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3"/>
                    </a:moveTo>
                    <a:lnTo>
                      <a:pt x="5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886" name="Freeform 548"/>
              <p:cNvSpPr>
                <a:spLocks/>
              </p:cNvSpPr>
              <p:nvPr/>
            </p:nvSpPr>
            <p:spPr bwMode="auto">
              <a:xfrm>
                <a:off x="1554" y="2457"/>
                <a:ext cx="3" cy="20"/>
              </a:xfrm>
              <a:custGeom>
                <a:avLst/>
                <a:gdLst>
                  <a:gd name="T0" fmla="*/ 0 w 3"/>
                  <a:gd name="T1" fmla="*/ 17 h 20"/>
                  <a:gd name="T2" fmla="*/ 0 w 3"/>
                  <a:gd name="T3" fmla="*/ 0 h 20"/>
                  <a:gd name="T4" fmla="*/ 3 w 3"/>
                  <a:gd name="T5" fmla="*/ 3 h 20"/>
                  <a:gd name="T6" fmla="*/ 3 w 3"/>
                  <a:gd name="T7" fmla="*/ 20 h 20"/>
                  <a:gd name="T8" fmla="*/ 0 w 3"/>
                  <a:gd name="T9" fmla="*/ 17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0"/>
                  <a:gd name="T17" fmla="*/ 3 w 3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0">
                    <a:moveTo>
                      <a:pt x="0" y="17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3" y="2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887" name="Rectangle 549"/>
              <p:cNvSpPr>
                <a:spLocks noChangeArrowheads="1"/>
              </p:cNvSpPr>
              <p:nvPr/>
            </p:nvSpPr>
            <p:spPr bwMode="auto">
              <a:xfrm>
                <a:off x="1554" y="2457"/>
                <a:ext cx="1" cy="17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9888" name="Freeform 550"/>
              <p:cNvSpPr>
                <a:spLocks/>
              </p:cNvSpPr>
              <p:nvPr/>
            </p:nvSpPr>
            <p:spPr bwMode="auto">
              <a:xfrm>
                <a:off x="1554" y="2474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2 h 3"/>
                  <a:gd name="T4" fmla="*/ 1 w 3"/>
                  <a:gd name="T5" fmla="*/ 0 h 3"/>
                  <a:gd name="T6" fmla="*/ 0 w 3"/>
                  <a:gd name="T7" fmla="*/ 0 h 3"/>
                  <a:gd name="T8" fmla="*/ 3 w 3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3" y="3"/>
                    </a:moveTo>
                    <a:lnTo>
                      <a:pt x="3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889" name="Freeform 551"/>
              <p:cNvSpPr>
                <a:spLocks/>
              </p:cNvSpPr>
              <p:nvPr/>
            </p:nvSpPr>
            <p:spPr bwMode="auto">
              <a:xfrm>
                <a:off x="1548" y="2453"/>
                <a:ext cx="3" cy="20"/>
              </a:xfrm>
              <a:custGeom>
                <a:avLst/>
                <a:gdLst>
                  <a:gd name="T0" fmla="*/ 0 w 3"/>
                  <a:gd name="T1" fmla="*/ 18 h 20"/>
                  <a:gd name="T2" fmla="*/ 0 w 3"/>
                  <a:gd name="T3" fmla="*/ 0 h 20"/>
                  <a:gd name="T4" fmla="*/ 3 w 3"/>
                  <a:gd name="T5" fmla="*/ 3 h 20"/>
                  <a:gd name="T6" fmla="*/ 3 w 3"/>
                  <a:gd name="T7" fmla="*/ 20 h 20"/>
                  <a:gd name="T8" fmla="*/ 0 w 3"/>
                  <a:gd name="T9" fmla="*/ 18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0"/>
                  <a:gd name="T17" fmla="*/ 3 w 3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0">
                    <a:moveTo>
                      <a:pt x="0" y="18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3" y="2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890" name="Freeform 552"/>
              <p:cNvSpPr>
                <a:spLocks/>
              </p:cNvSpPr>
              <p:nvPr/>
            </p:nvSpPr>
            <p:spPr bwMode="auto">
              <a:xfrm>
                <a:off x="1548" y="2453"/>
                <a:ext cx="1" cy="18"/>
              </a:xfrm>
              <a:custGeom>
                <a:avLst/>
                <a:gdLst>
                  <a:gd name="T0" fmla="*/ 0 w 1"/>
                  <a:gd name="T1" fmla="*/ 18 h 18"/>
                  <a:gd name="T2" fmla="*/ 1 w 1"/>
                  <a:gd name="T3" fmla="*/ 18 h 18"/>
                  <a:gd name="T4" fmla="*/ 1 w 1"/>
                  <a:gd name="T5" fmla="*/ 1 h 18"/>
                  <a:gd name="T6" fmla="*/ 0 w 1"/>
                  <a:gd name="T7" fmla="*/ 0 h 18"/>
                  <a:gd name="T8" fmla="*/ 0 w 1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8"/>
                  <a:gd name="T17" fmla="*/ 1 w 1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8">
                    <a:moveTo>
                      <a:pt x="0" y="18"/>
                    </a:moveTo>
                    <a:lnTo>
                      <a:pt x="1" y="18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891" name="Freeform 553"/>
              <p:cNvSpPr>
                <a:spLocks/>
              </p:cNvSpPr>
              <p:nvPr/>
            </p:nvSpPr>
            <p:spPr bwMode="auto">
              <a:xfrm>
                <a:off x="1548" y="2471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1 h 2"/>
                  <a:gd name="T4" fmla="*/ 1 w 3"/>
                  <a:gd name="T5" fmla="*/ 0 h 2"/>
                  <a:gd name="T6" fmla="*/ 0 w 3"/>
                  <a:gd name="T7" fmla="*/ 0 h 2"/>
                  <a:gd name="T8" fmla="*/ 3 w 3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2"/>
                    </a:moveTo>
                    <a:lnTo>
                      <a:pt x="3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892" name="Freeform 554"/>
              <p:cNvSpPr>
                <a:spLocks/>
              </p:cNvSpPr>
              <p:nvPr/>
            </p:nvSpPr>
            <p:spPr bwMode="auto">
              <a:xfrm>
                <a:off x="1541" y="2449"/>
                <a:ext cx="5" cy="21"/>
              </a:xfrm>
              <a:custGeom>
                <a:avLst/>
                <a:gdLst>
                  <a:gd name="T0" fmla="*/ 0 w 5"/>
                  <a:gd name="T1" fmla="*/ 19 h 21"/>
                  <a:gd name="T2" fmla="*/ 0 w 5"/>
                  <a:gd name="T3" fmla="*/ 0 h 21"/>
                  <a:gd name="T4" fmla="*/ 5 w 5"/>
                  <a:gd name="T5" fmla="*/ 3 h 21"/>
                  <a:gd name="T6" fmla="*/ 5 w 5"/>
                  <a:gd name="T7" fmla="*/ 21 h 21"/>
                  <a:gd name="T8" fmla="*/ 0 w 5"/>
                  <a:gd name="T9" fmla="*/ 19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1"/>
                  <a:gd name="T17" fmla="*/ 5 w 5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1">
                    <a:moveTo>
                      <a:pt x="0" y="19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1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893" name="Freeform 555"/>
              <p:cNvSpPr>
                <a:spLocks/>
              </p:cNvSpPr>
              <p:nvPr/>
            </p:nvSpPr>
            <p:spPr bwMode="auto">
              <a:xfrm>
                <a:off x="1541" y="2449"/>
                <a:ext cx="1" cy="19"/>
              </a:xfrm>
              <a:custGeom>
                <a:avLst/>
                <a:gdLst>
                  <a:gd name="T0" fmla="*/ 0 w 1"/>
                  <a:gd name="T1" fmla="*/ 19 h 19"/>
                  <a:gd name="T2" fmla="*/ 1 w 1"/>
                  <a:gd name="T3" fmla="*/ 19 h 19"/>
                  <a:gd name="T4" fmla="*/ 1 w 1"/>
                  <a:gd name="T5" fmla="*/ 2 h 19"/>
                  <a:gd name="T6" fmla="*/ 0 w 1"/>
                  <a:gd name="T7" fmla="*/ 0 h 19"/>
                  <a:gd name="T8" fmla="*/ 0 w 1"/>
                  <a:gd name="T9" fmla="*/ 19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9"/>
                  <a:gd name="T17" fmla="*/ 1 w 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9">
                    <a:moveTo>
                      <a:pt x="0" y="19"/>
                    </a:moveTo>
                    <a:lnTo>
                      <a:pt x="1" y="19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894" name="Freeform 556"/>
              <p:cNvSpPr>
                <a:spLocks/>
              </p:cNvSpPr>
              <p:nvPr/>
            </p:nvSpPr>
            <p:spPr bwMode="auto">
              <a:xfrm>
                <a:off x="1541" y="2468"/>
                <a:ext cx="5" cy="2"/>
              </a:xfrm>
              <a:custGeom>
                <a:avLst/>
                <a:gdLst>
                  <a:gd name="T0" fmla="*/ 5 w 5"/>
                  <a:gd name="T1" fmla="*/ 2 h 2"/>
                  <a:gd name="T2" fmla="*/ 5 w 5"/>
                  <a:gd name="T3" fmla="*/ 1 h 2"/>
                  <a:gd name="T4" fmla="*/ 1 w 5"/>
                  <a:gd name="T5" fmla="*/ 0 h 2"/>
                  <a:gd name="T6" fmla="*/ 0 w 5"/>
                  <a:gd name="T7" fmla="*/ 0 h 2"/>
                  <a:gd name="T8" fmla="*/ 5 w 5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lnTo>
                      <a:pt x="5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895" name="Freeform 557"/>
              <p:cNvSpPr>
                <a:spLocks/>
              </p:cNvSpPr>
              <p:nvPr/>
            </p:nvSpPr>
            <p:spPr bwMode="auto">
              <a:xfrm>
                <a:off x="1536" y="2446"/>
                <a:ext cx="3" cy="20"/>
              </a:xfrm>
              <a:custGeom>
                <a:avLst/>
                <a:gdLst>
                  <a:gd name="T0" fmla="*/ 0 w 3"/>
                  <a:gd name="T1" fmla="*/ 18 h 20"/>
                  <a:gd name="T2" fmla="*/ 0 w 3"/>
                  <a:gd name="T3" fmla="*/ 0 h 20"/>
                  <a:gd name="T4" fmla="*/ 3 w 3"/>
                  <a:gd name="T5" fmla="*/ 2 h 20"/>
                  <a:gd name="T6" fmla="*/ 3 w 3"/>
                  <a:gd name="T7" fmla="*/ 20 h 20"/>
                  <a:gd name="T8" fmla="*/ 0 w 3"/>
                  <a:gd name="T9" fmla="*/ 18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0"/>
                  <a:gd name="T17" fmla="*/ 3 w 3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0">
                    <a:moveTo>
                      <a:pt x="0" y="18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3" y="2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896" name="Freeform 558"/>
              <p:cNvSpPr>
                <a:spLocks/>
              </p:cNvSpPr>
              <p:nvPr/>
            </p:nvSpPr>
            <p:spPr bwMode="auto">
              <a:xfrm>
                <a:off x="1536" y="2446"/>
                <a:ext cx="1" cy="18"/>
              </a:xfrm>
              <a:custGeom>
                <a:avLst/>
                <a:gdLst>
                  <a:gd name="T0" fmla="*/ 0 w 1"/>
                  <a:gd name="T1" fmla="*/ 18 h 18"/>
                  <a:gd name="T2" fmla="*/ 1 w 1"/>
                  <a:gd name="T3" fmla="*/ 17 h 18"/>
                  <a:gd name="T4" fmla="*/ 1 w 1"/>
                  <a:gd name="T5" fmla="*/ 1 h 18"/>
                  <a:gd name="T6" fmla="*/ 0 w 1"/>
                  <a:gd name="T7" fmla="*/ 0 h 18"/>
                  <a:gd name="T8" fmla="*/ 0 w 1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8"/>
                  <a:gd name="T17" fmla="*/ 1 w 1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8">
                    <a:moveTo>
                      <a:pt x="0" y="18"/>
                    </a:moveTo>
                    <a:lnTo>
                      <a:pt x="1" y="17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897" name="Freeform 559"/>
              <p:cNvSpPr>
                <a:spLocks/>
              </p:cNvSpPr>
              <p:nvPr/>
            </p:nvSpPr>
            <p:spPr bwMode="auto">
              <a:xfrm>
                <a:off x="1536" y="2463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2 h 3"/>
                  <a:gd name="T4" fmla="*/ 1 w 3"/>
                  <a:gd name="T5" fmla="*/ 0 h 3"/>
                  <a:gd name="T6" fmla="*/ 0 w 3"/>
                  <a:gd name="T7" fmla="*/ 1 h 3"/>
                  <a:gd name="T8" fmla="*/ 3 w 3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3" y="3"/>
                    </a:moveTo>
                    <a:lnTo>
                      <a:pt x="3" y="2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898" name="Freeform 560"/>
              <p:cNvSpPr>
                <a:spLocks/>
              </p:cNvSpPr>
              <p:nvPr/>
            </p:nvSpPr>
            <p:spPr bwMode="auto">
              <a:xfrm>
                <a:off x="1444" y="2390"/>
                <a:ext cx="9" cy="13"/>
              </a:xfrm>
              <a:custGeom>
                <a:avLst/>
                <a:gdLst>
                  <a:gd name="T0" fmla="*/ 9 w 9"/>
                  <a:gd name="T1" fmla="*/ 6 h 13"/>
                  <a:gd name="T2" fmla="*/ 9 w 9"/>
                  <a:gd name="T3" fmla="*/ 13 h 13"/>
                  <a:gd name="T4" fmla="*/ 0 w 9"/>
                  <a:gd name="T5" fmla="*/ 7 h 13"/>
                  <a:gd name="T6" fmla="*/ 0 w 9"/>
                  <a:gd name="T7" fmla="*/ 0 h 13"/>
                  <a:gd name="T8" fmla="*/ 9 w 9"/>
                  <a:gd name="T9" fmla="*/ 6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13"/>
                  <a:gd name="T17" fmla="*/ 9 w 9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13">
                    <a:moveTo>
                      <a:pt x="9" y="6"/>
                    </a:moveTo>
                    <a:lnTo>
                      <a:pt x="9" y="13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899" name="Freeform 561"/>
              <p:cNvSpPr>
                <a:spLocks/>
              </p:cNvSpPr>
              <p:nvPr/>
            </p:nvSpPr>
            <p:spPr bwMode="auto">
              <a:xfrm>
                <a:off x="1452" y="2397"/>
                <a:ext cx="1" cy="6"/>
              </a:xfrm>
              <a:custGeom>
                <a:avLst/>
                <a:gdLst>
                  <a:gd name="T0" fmla="*/ 0 w 1"/>
                  <a:gd name="T1" fmla="*/ 0 h 6"/>
                  <a:gd name="T2" fmla="*/ 1 w 1"/>
                  <a:gd name="T3" fmla="*/ 0 h 6"/>
                  <a:gd name="T4" fmla="*/ 1 w 1"/>
                  <a:gd name="T5" fmla="*/ 5 h 6"/>
                  <a:gd name="T6" fmla="*/ 0 w 1"/>
                  <a:gd name="T7" fmla="*/ 6 h 6"/>
                  <a:gd name="T8" fmla="*/ 0 w 1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6"/>
                  <a:gd name="T17" fmla="*/ 1 w 1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6">
                    <a:moveTo>
                      <a:pt x="0" y="0"/>
                    </a:moveTo>
                    <a:lnTo>
                      <a:pt x="1" y="0"/>
                    </a:lnTo>
                    <a:lnTo>
                      <a:pt x="1" y="5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5A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900" name="Freeform 562"/>
              <p:cNvSpPr>
                <a:spLocks/>
              </p:cNvSpPr>
              <p:nvPr/>
            </p:nvSpPr>
            <p:spPr bwMode="auto">
              <a:xfrm>
                <a:off x="1442" y="2391"/>
                <a:ext cx="11" cy="6"/>
              </a:xfrm>
              <a:custGeom>
                <a:avLst/>
                <a:gdLst>
                  <a:gd name="T0" fmla="*/ 0 w 11"/>
                  <a:gd name="T1" fmla="*/ 2 h 6"/>
                  <a:gd name="T2" fmla="*/ 2 w 11"/>
                  <a:gd name="T3" fmla="*/ 0 h 6"/>
                  <a:gd name="T4" fmla="*/ 11 w 11"/>
                  <a:gd name="T5" fmla="*/ 6 h 6"/>
                  <a:gd name="T6" fmla="*/ 10 w 11"/>
                  <a:gd name="T7" fmla="*/ 6 h 6"/>
                  <a:gd name="T8" fmla="*/ 0 w 11"/>
                  <a:gd name="T9" fmla="*/ 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6"/>
                  <a:gd name="T17" fmla="*/ 11 w 11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6">
                    <a:moveTo>
                      <a:pt x="0" y="2"/>
                    </a:moveTo>
                    <a:lnTo>
                      <a:pt x="2" y="0"/>
                    </a:lnTo>
                    <a:lnTo>
                      <a:pt x="11" y="6"/>
                    </a:lnTo>
                    <a:lnTo>
                      <a:pt x="10" y="6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1B1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901" name="Freeform 563"/>
              <p:cNvSpPr>
                <a:spLocks/>
              </p:cNvSpPr>
              <p:nvPr/>
            </p:nvSpPr>
            <p:spPr bwMode="auto">
              <a:xfrm>
                <a:off x="1442" y="2393"/>
                <a:ext cx="10" cy="10"/>
              </a:xfrm>
              <a:custGeom>
                <a:avLst/>
                <a:gdLst>
                  <a:gd name="T0" fmla="*/ 10 w 10"/>
                  <a:gd name="T1" fmla="*/ 4 h 10"/>
                  <a:gd name="T2" fmla="*/ 10 w 10"/>
                  <a:gd name="T3" fmla="*/ 10 h 10"/>
                  <a:gd name="T4" fmla="*/ 0 w 10"/>
                  <a:gd name="T5" fmla="*/ 5 h 10"/>
                  <a:gd name="T6" fmla="*/ 0 w 10"/>
                  <a:gd name="T7" fmla="*/ 0 h 10"/>
                  <a:gd name="T8" fmla="*/ 10 w 10"/>
                  <a:gd name="T9" fmla="*/ 4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10"/>
                  <a:gd name="T17" fmla="*/ 10 w 10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10">
                    <a:moveTo>
                      <a:pt x="10" y="4"/>
                    </a:moveTo>
                    <a:lnTo>
                      <a:pt x="10" y="10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1B1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902" name="Freeform 564"/>
              <p:cNvSpPr>
                <a:spLocks/>
              </p:cNvSpPr>
              <p:nvPr/>
            </p:nvSpPr>
            <p:spPr bwMode="auto">
              <a:xfrm>
                <a:off x="1611" y="2338"/>
                <a:ext cx="193" cy="138"/>
              </a:xfrm>
              <a:custGeom>
                <a:avLst/>
                <a:gdLst>
                  <a:gd name="T0" fmla="*/ 0 w 193"/>
                  <a:gd name="T1" fmla="*/ 111 h 138"/>
                  <a:gd name="T2" fmla="*/ 193 w 193"/>
                  <a:gd name="T3" fmla="*/ 0 h 138"/>
                  <a:gd name="T4" fmla="*/ 193 w 193"/>
                  <a:gd name="T5" fmla="*/ 25 h 138"/>
                  <a:gd name="T6" fmla="*/ 0 w 193"/>
                  <a:gd name="T7" fmla="*/ 138 h 138"/>
                  <a:gd name="T8" fmla="*/ 0 w 193"/>
                  <a:gd name="T9" fmla="*/ 111 h 1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3"/>
                  <a:gd name="T16" fmla="*/ 0 h 138"/>
                  <a:gd name="T17" fmla="*/ 193 w 193"/>
                  <a:gd name="T18" fmla="*/ 138 h 1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3" h="138">
                    <a:moveTo>
                      <a:pt x="0" y="111"/>
                    </a:moveTo>
                    <a:lnTo>
                      <a:pt x="193" y="0"/>
                    </a:lnTo>
                    <a:lnTo>
                      <a:pt x="193" y="25"/>
                    </a:lnTo>
                    <a:lnTo>
                      <a:pt x="0" y="138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903" name="Freeform 565"/>
              <p:cNvSpPr>
                <a:spLocks/>
              </p:cNvSpPr>
              <p:nvPr/>
            </p:nvSpPr>
            <p:spPr bwMode="auto">
              <a:xfrm>
                <a:off x="1442" y="2240"/>
                <a:ext cx="362" cy="209"/>
              </a:xfrm>
              <a:custGeom>
                <a:avLst/>
                <a:gdLst>
                  <a:gd name="T0" fmla="*/ 0 w 362"/>
                  <a:gd name="T1" fmla="*/ 112 h 209"/>
                  <a:gd name="T2" fmla="*/ 192 w 362"/>
                  <a:gd name="T3" fmla="*/ 0 h 209"/>
                  <a:gd name="T4" fmla="*/ 362 w 362"/>
                  <a:gd name="T5" fmla="*/ 98 h 209"/>
                  <a:gd name="T6" fmla="*/ 169 w 362"/>
                  <a:gd name="T7" fmla="*/ 209 h 209"/>
                  <a:gd name="T8" fmla="*/ 0 w 362"/>
                  <a:gd name="T9" fmla="*/ 112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2"/>
                  <a:gd name="T16" fmla="*/ 0 h 209"/>
                  <a:gd name="T17" fmla="*/ 362 w 362"/>
                  <a:gd name="T18" fmla="*/ 209 h 2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2" h="209">
                    <a:moveTo>
                      <a:pt x="0" y="112"/>
                    </a:moveTo>
                    <a:lnTo>
                      <a:pt x="192" y="0"/>
                    </a:lnTo>
                    <a:lnTo>
                      <a:pt x="362" y="98"/>
                    </a:lnTo>
                    <a:lnTo>
                      <a:pt x="169" y="209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904" name="Freeform 566"/>
              <p:cNvSpPr>
                <a:spLocks/>
              </p:cNvSpPr>
              <p:nvPr/>
            </p:nvSpPr>
            <p:spPr bwMode="auto">
              <a:xfrm>
                <a:off x="1442" y="2352"/>
                <a:ext cx="169" cy="124"/>
              </a:xfrm>
              <a:custGeom>
                <a:avLst/>
                <a:gdLst>
                  <a:gd name="T0" fmla="*/ 169 w 169"/>
                  <a:gd name="T1" fmla="*/ 97 h 124"/>
                  <a:gd name="T2" fmla="*/ 169 w 169"/>
                  <a:gd name="T3" fmla="*/ 124 h 124"/>
                  <a:gd name="T4" fmla="*/ 0 w 169"/>
                  <a:gd name="T5" fmla="*/ 26 h 124"/>
                  <a:gd name="T6" fmla="*/ 0 w 169"/>
                  <a:gd name="T7" fmla="*/ 0 h 124"/>
                  <a:gd name="T8" fmla="*/ 169 w 169"/>
                  <a:gd name="T9" fmla="*/ 97 h 1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124"/>
                  <a:gd name="T17" fmla="*/ 169 w 169"/>
                  <a:gd name="T18" fmla="*/ 124 h 1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124">
                    <a:moveTo>
                      <a:pt x="169" y="97"/>
                    </a:moveTo>
                    <a:lnTo>
                      <a:pt x="169" y="124"/>
                    </a:lnTo>
                    <a:lnTo>
                      <a:pt x="0" y="26"/>
                    </a:lnTo>
                    <a:lnTo>
                      <a:pt x="0" y="0"/>
                    </a:lnTo>
                    <a:lnTo>
                      <a:pt x="169" y="97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905" name="Freeform 567"/>
              <p:cNvSpPr>
                <a:spLocks/>
              </p:cNvSpPr>
              <p:nvPr/>
            </p:nvSpPr>
            <p:spPr bwMode="auto">
              <a:xfrm>
                <a:off x="1454" y="2364"/>
                <a:ext cx="57" cy="41"/>
              </a:xfrm>
              <a:custGeom>
                <a:avLst/>
                <a:gdLst>
                  <a:gd name="T0" fmla="*/ 0 w 57"/>
                  <a:gd name="T1" fmla="*/ 8 h 41"/>
                  <a:gd name="T2" fmla="*/ 0 w 57"/>
                  <a:gd name="T3" fmla="*/ 0 h 41"/>
                  <a:gd name="T4" fmla="*/ 57 w 57"/>
                  <a:gd name="T5" fmla="*/ 32 h 41"/>
                  <a:gd name="T6" fmla="*/ 57 w 57"/>
                  <a:gd name="T7" fmla="*/ 41 h 41"/>
                  <a:gd name="T8" fmla="*/ 0 w 57"/>
                  <a:gd name="T9" fmla="*/ 8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41"/>
                  <a:gd name="T17" fmla="*/ 57 w 57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41">
                    <a:moveTo>
                      <a:pt x="0" y="8"/>
                    </a:moveTo>
                    <a:lnTo>
                      <a:pt x="0" y="0"/>
                    </a:lnTo>
                    <a:lnTo>
                      <a:pt x="57" y="32"/>
                    </a:lnTo>
                    <a:lnTo>
                      <a:pt x="57" y="41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906" name="Freeform 568"/>
              <p:cNvSpPr>
                <a:spLocks/>
              </p:cNvSpPr>
              <p:nvPr/>
            </p:nvSpPr>
            <p:spPr bwMode="auto">
              <a:xfrm>
                <a:off x="1454" y="2364"/>
                <a:ext cx="1" cy="8"/>
              </a:xfrm>
              <a:custGeom>
                <a:avLst/>
                <a:gdLst>
                  <a:gd name="T0" fmla="*/ 0 w 1"/>
                  <a:gd name="T1" fmla="*/ 8 h 8"/>
                  <a:gd name="T2" fmla="*/ 1 w 1"/>
                  <a:gd name="T3" fmla="*/ 7 h 8"/>
                  <a:gd name="T4" fmla="*/ 1 w 1"/>
                  <a:gd name="T5" fmla="*/ 0 h 8"/>
                  <a:gd name="T6" fmla="*/ 0 w 1"/>
                  <a:gd name="T7" fmla="*/ 0 h 8"/>
                  <a:gd name="T8" fmla="*/ 0 w 1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8"/>
                  <a:gd name="T17" fmla="*/ 1 w 1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8">
                    <a:moveTo>
                      <a:pt x="0" y="8"/>
                    </a:moveTo>
                    <a:lnTo>
                      <a:pt x="1" y="7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907" name="Freeform 569"/>
              <p:cNvSpPr>
                <a:spLocks/>
              </p:cNvSpPr>
              <p:nvPr/>
            </p:nvSpPr>
            <p:spPr bwMode="auto">
              <a:xfrm>
                <a:off x="1454" y="2371"/>
                <a:ext cx="57" cy="34"/>
              </a:xfrm>
              <a:custGeom>
                <a:avLst/>
                <a:gdLst>
                  <a:gd name="T0" fmla="*/ 57 w 57"/>
                  <a:gd name="T1" fmla="*/ 34 h 34"/>
                  <a:gd name="T2" fmla="*/ 57 w 57"/>
                  <a:gd name="T3" fmla="*/ 32 h 34"/>
                  <a:gd name="T4" fmla="*/ 1 w 57"/>
                  <a:gd name="T5" fmla="*/ 0 h 34"/>
                  <a:gd name="T6" fmla="*/ 0 w 57"/>
                  <a:gd name="T7" fmla="*/ 1 h 34"/>
                  <a:gd name="T8" fmla="*/ 57 w 57"/>
                  <a:gd name="T9" fmla="*/ 34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34"/>
                  <a:gd name="T17" fmla="*/ 57 w 57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34">
                    <a:moveTo>
                      <a:pt x="57" y="34"/>
                    </a:moveTo>
                    <a:lnTo>
                      <a:pt x="57" y="32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57" y="34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908" name="Freeform 570"/>
              <p:cNvSpPr>
                <a:spLocks/>
              </p:cNvSpPr>
              <p:nvPr/>
            </p:nvSpPr>
            <p:spPr bwMode="auto">
              <a:xfrm>
                <a:off x="1603" y="2449"/>
                <a:ext cx="4" cy="21"/>
              </a:xfrm>
              <a:custGeom>
                <a:avLst/>
                <a:gdLst>
                  <a:gd name="T0" fmla="*/ 0 w 4"/>
                  <a:gd name="T1" fmla="*/ 19 h 21"/>
                  <a:gd name="T2" fmla="*/ 0 w 4"/>
                  <a:gd name="T3" fmla="*/ 0 h 21"/>
                  <a:gd name="T4" fmla="*/ 4 w 4"/>
                  <a:gd name="T5" fmla="*/ 3 h 21"/>
                  <a:gd name="T6" fmla="*/ 4 w 4"/>
                  <a:gd name="T7" fmla="*/ 21 h 21"/>
                  <a:gd name="T8" fmla="*/ 0 w 4"/>
                  <a:gd name="T9" fmla="*/ 19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1"/>
                  <a:gd name="T17" fmla="*/ 4 w 4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1">
                    <a:moveTo>
                      <a:pt x="0" y="19"/>
                    </a:moveTo>
                    <a:lnTo>
                      <a:pt x="0" y="0"/>
                    </a:lnTo>
                    <a:lnTo>
                      <a:pt x="4" y="3"/>
                    </a:lnTo>
                    <a:lnTo>
                      <a:pt x="4" y="21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909" name="Freeform 571"/>
              <p:cNvSpPr>
                <a:spLocks/>
              </p:cNvSpPr>
              <p:nvPr/>
            </p:nvSpPr>
            <p:spPr bwMode="auto">
              <a:xfrm>
                <a:off x="1603" y="2449"/>
                <a:ext cx="1" cy="19"/>
              </a:xfrm>
              <a:custGeom>
                <a:avLst/>
                <a:gdLst>
                  <a:gd name="T0" fmla="*/ 0 w 1"/>
                  <a:gd name="T1" fmla="*/ 19 h 19"/>
                  <a:gd name="T2" fmla="*/ 1 w 1"/>
                  <a:gd name="T3" fmla="*/ 17 h 19"/>
                  <a:gd name="T4" fmla="*/ 1 w 1"/>
                  <a:gd name="T5" fmla="*/ 2 h 19"/>
                  <a:gd name="T6" fmla="*/ 0 w 1"/>
                  <a:gd name="T7" fmla="*/ 0 h 19"/>
                  <a:gd name="T8" fmla="*/ 0 w 1"/>
                  <a:gd name="T9" fmla="*/ 19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9"/>
                  <a:gd name="T17" fmla="*/ 1 w 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9">
                    <a:moveTo>
                      <a:pt x="0" y="19"/>
                    </a:moveTo>
                    <a:lnTo>
                      <a:pt x="1" y="17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910" name="Freeform 572"/>
              <p:cNvSpPr>
                <a:spLocks/>
              </p:cNvSpPr>
              <p:nvPr/>
            </p:nvSpPr>
            <p:spPr bwMode="auto">
              <a:xfrm>
                <a:off x="1603" y="2466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4 w 4"/>
                  <a:gd name="T3" fmla="*/ 3 h 4"/>
                  <a:gd name="T4" fmla="*/ 1 w 4"/>
                  <a:gd name="T5" fmla="*/ 0 h 4"/>
                  <a:gd name="T6" fmla="*/ 0 w 4"/>
                  <a:gd name="T7" fmla="*/ 2 h 4"/>
                  <a:gd name="T8" fmla="*/ 4 w 4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4"/>
                    </a:moveTo>
                    <a:lnTo>
                      <a:pt x="4" y="3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911" name="Freeform 573"/>
              <p:cNvSpPr>
                <a:spLocks/>
              </p:cNvSpPr>
              <p:nvPr/>
            </p:nvSpPr>
            <p:spPr bwMode="auto">
              <a:xfrm>
                <a:off x="1597" y="2446"/>
                <a:ext cx="3" cy="20"/>
              </a:xfrm>
              <a:custGeom>
                <a:avLst/>
                <a:gdLst>
                  <a:gd name="T0" fmla="*/ 0 w 3"/>
                  <a:gd name="T1" fmla="*/ 18 h 20"/>
                  <a:gd name="T2" fmla="*/ 0 w 3"/>
                  <a:gd name="T3" fmla="*/ 0 h 20"/>
                  <a:gd name="T4" fmla="*/ 3 w 3"/>
                  <a:gd name="T5" fmla="*/ 2 h 20"/>
                  <a:gd name="T6" fmla="*/ 3 w 3"/>
                  <a:gd name="T7" fmla="*/ 20 h 20"/>
                  <a:gd name="T8" fmla="*/ 0 w 3"/>
                  <a:gd name="T9" fmla="*/ 18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0"/>
                  <a:gd name="T17" fmla="*/ 3 w 3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0">
                    <a:moveTo>
                      <a:pt x="0" y="18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3" y="2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912" name="Freeform 574"/>
              <p:cNvSpPr>
                <a:spLocks/>
              </p:cNvSpPr>
              <p:nvPr/>
            </p:nvSpPr>
            <p:spPr bwMode="auto">
              <a:xfrm>
                <a:off x="1597" y="2446"/>
                <a:ext cx="1" cy="18"/>
              </a:xfrm>
              <a:custGeom>
                <a:avLst/>
                <a:gdLst>
                  <a:gd name="T0" fmla="*/ 0 w 1"/>
                  <a:gd name="T1" fmla="*/ 18 h 18"/>
                  <a:gd name="T2" fmla="*/ 1 w 1"/>
                  <a:gd name="T3" fmla="*/ 17 h 18"/>
                  <a:gd name="T4" fmla="*/ 1 w 1"/>
                  <a:gd name="T5" fmla="*/ 1 h 18"/>
                  <a:gd name="T6" fmla="*/ 0 w 1"/>
                  <a:gd name="T7" fmla="*/ 0 h 18"/>
                  <a:gd name="T8" fmla="*/ 0 w 1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8"/>
                  <a:gd name="T17" fmla="*/ 1 w 1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8">
                    <a:moveTo>
                      <a:pt x="0" y="18"/>
                    </a:moveTo>
                    <a:lnTo>
                      <a:pt x="1" y="17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913" name="Freeform 575"/>
              <p:cNvSpPr>
                <a:spLocks/>
              </p:cNvSpPr>
              <p:nvPr/>
            </p:nvSpPr>
            <p:spPr bwMode="auto">
              <a:xfrm>
                <a:off x="1597" y="2463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2 h 3"/>
                  <a:gd name="T4" fmla="*/ 1 w 3"/>
                  <a:gd name="T5" fmla="*/ 0 h 3"/>
                  <a:gd name="T6" fmla="*/ 0 w 3"/>
                  <a:gd name="T7" fmla="*/ 1 h 3"/>
                  <a:gd name="T8" fmla="*/ 3 w 3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3" y="3"/>
                    </a:moveTo>
                    <a:lnTo>
                      <a:pt x="3" y="2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914" name="Freeform 576"/>
              <p:cNvSpPr>
                <a:spLocks/>
              </p:cNvSpPr>
              <p:nvPr/>
            </p:nvSpPr>
            <p:spPr bwMode="auto">
              <a:xfrm>
                <a:off x="1590" y="2443"/>
                <a:ext cx="5" cy="20"/>
              </a:xfrm>
              <a:custGeom>
                <a:avLst/>
                <a:gdLst>
                  <a:gd name="T0" fmla="*/ 0 w 5"/>
                  <a:gd name="T1" fmla="*/ 18 h 20"/>
                  <a:gd name="T2" fmla="*/ 0 w 5"/>
                  <a:gd name="T3" fmla="*/ 0 h 20"/>
                  <a:gd name="T4" fmla="*/ 5 w 5"/>
                  <a:gd name="T5" fmla="*/ 2 h 20"/>
                  <a:gd name="T6" fmla="*/ 5 w 5"/>
                  <a:gd name="T7" fmla="*/ 20 h 20"/>
                  <a:gd name="T8" fmla="*/ 0 w 5"/>
                  <a:gd name="T9" fmla="*/ 18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0"/>
                  <a:gd name="T17" fmla="*/ 5 w 5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0">
                    <a:moveTo>
                      <a:pt x="0" y="18"/>
                    </a:moveTo>
                    <a:lnTo>
                      <a:pt x="0" y="0"/>
                    </a:lnTo>
                    <a:lnTo>
                      <a:pt x="5" y="2"/>
                    </a:lnTo>
                    <a:lnTo>
                      <a:pt x="5" y="2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915" name="Freeform 577"/>
              <p:cNvSpPr>
                <a:spLocks/>
              </p:cNvSpPr>
              <p:nvPr/>
            </p:nvSpPr>
            <p:spPr bwMode="auto">
              <a:xfrm>
                <a:off x="1590" y="2443"/>
                <a:ext cx="1" cy="18"/>
              </a:xfrm>
              <a:custGeom>
                <a:avLst/>
                <a:gdLst>
                  <a:gd name="T0" fmla="*/ 0 w 1"/>
                  <a:gd name="T1" fmla="*/ 18 h 18"/>
                  <a:gd name="T2" fmla="*/ 1 w 1"/>
                  <a:gd name="T3" fmla="*/ 17 h 18"/>
                  <a:gd name="T4" fmla="*/ 1 w 1"/>
                  <a:gd name="T5" fmla="*/ 0 h 18"/>
                  <a:gd name="T6" fmla="*/ 0 w 1"/>
                  <a:gd name="T7" fmla="*/ 0 h 18"/>
                  <a:gd name="T8" fmla="*/ 0 w 1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8"/>
                  <a:gd name="T17" fmla="*/ 1 w 1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8">
                    <a:moveTo>
                      <a:pt x="0" y="18"/>
                    </a:moveTo>
                    <a:lnTo>
                      <a:pt x="1" y="17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916" name="Freeform 578"/>
              <p:cNvSpPr>
                <a:spLocks/>
              </p:cNvSpPr>
              <p:nvPr/>
            </p:nvSpPr>
            <p:spPr bwMode="auto">
              <a:xfrm>
                <a:off x="1590" y="2460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5 w 5"/>
                  <a:gd name="T3" fmla="*/ 2 h 3"/>
                  <a:gd name="T4" fmla="*/ 1 w 5"/>
                  <a:gd name="T5" fmla="*/ 0 h 3"/>
                  <a:gd name="T6" fmla="*/ 0 w 5"/>
                  <a:gd name="T7" fmla="*/ 1 h 3"/>
                  <a:gd name="T8" fmla="*/ 5 w 5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3"/>
                    </a:moveTo>
                    <a:lnTo>
                      <a:pt x="5" y="2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917" name="Freeform 579"/>
              <p:cNvSpPr>
                <a:spLocks/>
              </p:cNvSpPr>
              <p:nvPr/>
            </p:nvSpPr>
            <p:spPr bwMode="auto">
              <a:xfrm>
                <a:off x="1584" y="2439"/>
                <a:ext cx="4" cy="21"/>
              </a:xfrm>
              <a:custGeom>
                <a:avLst/>
                <a:gdLst>
                  <a:gd name="T0" fmla="*/ 0 w 4"/>
                  <a:gd name="T1" fmla="*/ 18 h 21"/>
                  <a:gd name="T2" fmla="*/ 0 w 4"/>
                  <a:gd name="T3" fmla="*/ 0 h 21"/>
                  <a:gd name="T4" fmla="*/ 4 w 4"/>
                  <a:gd name="T5" fmla="*/ 2 h 21"/>
                  <a:gd name="T6" fmla="*/ 4 w 4"/>
                  <a:gd name="T7" fmla="*/ 21 h 21"/>
                  <a:gd name="T8" fmla="*/ 0 w 4"/>
                  <a:gd name="T9" fmla="*/ 18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1"/>
                  <a:gd name="T17" fmla="*/ 4 w 4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1">
                    <a:moveTo>
                      <a:pt x="0" y="18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4" y="21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918" name="Freeform 580"/>
              <p:cNvSpPr>
                <a:spLocks/>
              </p:cNvSpPr>
              <p:nvPr/>
            </p:nvSpPr>
            <p:spPr bwMode="auto">
              <a:xfrm>
                <a:off x="1584" y="2439"/>
                <a:ext cx="2" cy="18"/>
              </a:xfrm>
              <a:custGeom>
                <a:avLst/>
                <a:gdLst>
                  <a:gd name="T0" fmla="*/ 0 w 2"/>
                  <a:gd name="T1" fmla="*/ 18 h 18"/>
                  <a:gd name="T2" fmla="*/ 2 w 2"/>
                  <a:gd name="T3" fmla="*/ 17 h 18"/>
                  <a:gd name="T4" fmla="*/ 2 w 2"/>
                  <a:gd name="T5" fmla="*/ 0 h 18"/>
                  <a:gd name="T6" fmla="*/ 0 w 2"/>
                  <a:gd name="T7" fmla="*/ 0 h 18"/>
                  <a:gd name="T8" fmla="*/ 0 w 2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18"/>
                  <a:gd name="T17" fmla="*/ 2 w 2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18">
                    <a:moveTo>
                      <a:pt x="0" y="18"/>
                    </a:moveTo>
                    <a:lnTo>
                      <a:pt x="2" y="17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919" name="Freeform 581"/>
              <p:cNvSpPr>
                <a:spLocks/>
              </p:cNvSpPr>
              <p:nvPr/>
            </p:nvSpPr>
            <p:spPr bwMode="auto">
              <a:xfrm>
                <a:off x="1584" y="2456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4 w 4"/>
                  <a:gd name="T3" fmla="*/ 1 h 4"/>
                  <a:gd name="T4" fmla="*/ 2 w 4"/>
                  <a:gd name="T5" fmla="*/ 0 h 4"/>
                  <a:gd name="T6" fmla="*/ 0 w 4"/>
                  <a:gd name="T7" fmla="*/ 1 h 4"/>
                  <a:gd name="T8" fmla="*/ 4 w 4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4"/>
                    </a:moveTo>
                    <a:lnTo>
                      <a:pt x="4" y="1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920" name="Freeform 582"/>
              <p:cNvSpPr>
                <a:spLocks/>
              </p:cNvSpPr>
              <p:nvPr/>
            </p:nvSpPr>
            <p:spPr bwMode="auto">
              <a:xfrm>
                <a:off x="1579" y="2436"/>
                <a:ext cx="3" cy="20"/>
              </a:xfrm>
              <a:custGeom>
                <a:avLst/>
                <a:gdLst>
                  <a:gd name="T0" fmla="*/ 0 w 3"/>
                  <a:gd name="T1" fmla="*/ 17 h 20"/>
                  <a:gd name="T2" fmla="*/ 0 w 3"/>
                  <a:gd name="T3" fmla="*/ 0 h 20"/>
                  <a:gd name="T4" fmla="*/ 3 w 3"/>
                  <a:gd name="T5" fmla="*/ 2 h 20"/>
                  <a:gd name="T6" fmla="*/ 3 w 3"/>
                  <a:gd name="T7" fmla="*/ 20 h 20"/>
                  <a:gd name="T8" fmla="*/ 0 w 3"/>
                  <a:gd name="T9" fmla="*/ 17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0"/>
                  <a:gd name="T17" fmla="*/ 3 w 3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0">
                    <a:moveTo>
                      <a:pt x="0" y="17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3" y="2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921" name="Freeform 583"/>
              <p:cNvSpPr>
                <a:spLocks/>
              </p:cNvSpPr>
              <p:nvPr/>
            </p:nvSpPr>
            <p:spPr bwMode="auto">
              <a:xfrm>
                <a:off x="1579" y="2436"/>
                <a:ext cx="1" cy="17"/>
              </a:xfrm>
              <a:custGeom>
                <a:avLst/>
                <a:gdLst>
                  <a:gd name="T0" fmla="*/ 0 w 1"/>
                  <a:gd name="T1" fmla="*/ 17 h 17"/>
                  <a:gd name="T2" fmla="*/ 1 w 1"/>
                  <a:gd name="T3" fmla="*/ 0 h 17"/>
                  <a:gd name="T4" fmla="*/ 0 w 1"/>
                  <a:gd name="T5" fmla="*/ 0 h 17"/>
                  <a:gd name="T6" fmla="*/ 0 w 1"/>
                  <a:gd name="T7" fmla="*/ 1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7"/>
                  <a:gd name="T14" fmla="*/ 1 w 1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7">
                    <a:moveTo>
                      <a:pt x="0" y="17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922" name="Freeform 584"/>
              <p:cNvSpPr>
                <a:spLocks/>
              </p:cNvSpPr>
              <p:nvPr/>
            </p:nvSpPr>
            <p:spPr bwMode="auto">
              <a:xfrm>
                <a:off x="1579" y="2453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1 h 3"/>
                  <a:gd name="T4" fmla="*/ 0 w 3"/>
                  <a:gd name="T5" fmla="*/ 0 h 3"/>
                  <a:gd name="T6" fmla="*/ 3 w 3"/>
                  <a:gd name="T7" fmla="*/ 3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3"/>
                  <a:gd name="T14" fmla="*/ 3 w 3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3">
                    <a:moveTo>
                      <a:pt x="3" y="3"/>
                    </a:moveTo>
                    <a:lnTo>
                      <a:pt x="3" y="1"/>
                    </a:lnTo>
                    <a:lnTo>
                      <a:pt x="0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923" name="Freeform 585"/>
              <p:cNvSpPr>
                <a:spLocks/>
              </p:cNvSpPr>
              <p:nvPr/>
            </p:nvSpPr>
            <p:spPr bwMode="auto">
              <a:xfrm>
                <a:off x="1572" y="2432"/>
                <a:ext cx="4" cy="20"/>
              </a:xfrm>
              <a:custGeom>
                <a:avLst/>
                <a:gdLst>
                  <a:gd name="T0" fmla="*/ 0 w 4"/>
                  <a:gd name="T1" fmla="*/ 17 h 20"/>
                  <a:gd name="T2" fmla="*/ 0 w 4"/>
                  <a:gd name="T3" fmla="*/ 0 h 20"/>
                  <a:gd name="T4" fmla="*/ 4 w 4"/>
                  <a:gd name="T5" fmla="*/ 3 h 20"/>
                  <a:gd name="T6" fmla="*/ 4 w 4"/>
                  <a:gd name="T7" fmla="*/ 20 h 20"/>
                  <a:gd name="T8" fmla="*/ 0 w 4"/>
                  <a:gd name="T9" fmla="*/ 17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0"/>
                  <a:gd name="T17" fmla="*/ 4 w 4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0">
                    <a:moveTo>
                      <a:pt x="0" y="17"/>
                    </a:moveTo>
                    <a:lnTo>
                      <a:pt x="0" y="0"/>
                    </a:lnTo>
                    <a:lnTo>
                      <a:pt x="4" y="3"/>
                    </a:lnTo>
                    <a:lnTo>
                      <a:pt x="4" y="2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924" name="Rectangle 586"/>
              <p:cNvSpPr>
                <a:spLocks noChangeArrowheads="1"/>
              </p:cNvSpPr>
              <p:nvPr/>
            </p:nvSpPr>
            <p:spPr bwMode="auto">
              <a:xfrm>
                <a:off x="1572" y="2432"/>
                <a:ext cx="1" cy="17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9925" name="Freeform 587"/>
              <p:cNvSpPr>
                <a:spLocks/>
              </p:cNvSpPr>
              <p:nvPr/>
            </p:nvSpPr>
            <p:spPr bwMode="auto">
              <a:xfrm>
                <a:off x="1572" y="2449"/>
                <a:ext cx="4" cy="3"/>
              </a:xfrm>
              <a:custGeom>
                <a:avLst/>
                <a:gdLst>
                  <a:gd name="T0" fmla="*/ 4 w 4"/>
                  <a:gd name="T1" fmla="*/ 3 h 3"/>
                  <a:gd name="T2" fmla="*/ 4 w 4"/>
                  <a:gd name="T3" fmla="*/ 2 h 3"/>
                  <a:gd name="T4" fmla="*/ 1 w 4"/>
                  <a:gd name="T5" fmla="*/ 0 h 3"/>
                  <a:gd name="T6" fmla="*/ 0 w 4"/>
                  <a:gd name="T7" fmla="*/ 0 h 3"/>
                  <a:gd name="T8" fmla="*/ 4 w 4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"/>
                  <a:gd name="T17" fmla="*/ 4 w 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">
                    <a:moveTo>
                      <a:pt x="4" y="3"/>
                    </a:moveTo>
                    <a:lnTo>
                      <a:pt x="4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926" name="Freeform 588"/>
              <p:cNvSpPr>
                <a:spLocks/>
              </p:cNvSpPr>
              <p:nvPr/>
            </p:nvSpPr>
            <p:spPr bwMode="auto">
              <a:xfrm>
                <a:off x="1566" y="2428"/>
                <a:ext cx="4" cy="20"/>
              </a:xfrm>
              <a:custGeom>
                <a:avLst/>
                <a:gdLst>
                  <a:gd name="T0" fmla="*/ 0 w 4"/>
                  <a:gd name="T1" fmla="*/ 18 h 20"/>
                  <a:gd name="T2" fmla="*/ 0 w 4"/>
                  <a:gd name="T3" fmla="*/ 0 h 20"/>
                  <a:gd name="T4" fmla="*/ 4 w 4"/>
                  <a:gd name="T5" fmla="*/ 3 h 20"/>
                  <a:gd name="T6" fmla="*/ 4 w 4"/>
                  <a:gd name="T7" fmla="*/ 20 h 20"/>
                  <a:gd name="T8" fmla="*/ 0 w 4"/>
                  <a:gd name="T9" fmla="*/ 18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0"/>
                  <a:gd name="T17" fmla="*/ 4 w 4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0">
                    <a:moveTo>
                      <a:pt x="0" y="18"/>
                    </a:moveTo>
                    <a:lnTo>
                      <a:pt x="0" y="0"/>
                    </a:lnTo>
                    <a:lnTo>
                      <a:pt x="4" y="3"/>
                    </a:lnTo>
                    <a:lnTo>
                      <a:pt x="4" y="2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927" name="Freeform 589"/>
              <p:cNvSpPr>
                <a:spLocks/>
              </p:cNvSpPr>
              <p:nvPr/>
            </p:nvSpPr>
            <p:spPr bwMode="auto">
              <a:xfrm>
                <a:off x="1566" y="2428"/>
                <a:ext cx="1" cy="18"/>
              </a:xfrm>
              <a:custGeom>
                <a:avLst/>
                <a:gdLst>
                  <a:gd name="T0" fmla="*/ 0 w 1"/>
                  <a:gd name="T1" fmla="*/ 18 h 18"/>
                  <a:gd name="T2" fmla="*/ 1 w 1"/>
                  <a:gd name="T3" fmla="*/ 18 h 18"/>
                  <a:gd name="T4" fmla="*/ 1 w 1"/>
                  <a:gd name="T5" fmla="*/ 1 h 18"/>
                  <a:gd name="T6" fmla="*/ 0 w 1"/>
                  <a:gd name="T7" fmla="*/ 0 h 18"/>
                  <a:gd name="T8" fmla="*/ 0 w 1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8"/>
                  <a:gd name="T17" fmla="*/ 1 w 1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8">
                    <a:moveTo>
                      <a:pt x="0" y="18"/>
                    </a:moveTo>
                    <a:lnTo>
                      <a:pt x="1" y="18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928" name="Freeform 590"/>
              <p:cNvSpPr>
                <a:spLocks/>
              </p:cNvSpPr>
              <p:nvPr/>
            </p:nvSpPr>
            <p:spPr bwMode="auto">
              <a:xfrm>
                <a:off x="1566" y="2446"/>
                <a:ext cx="4" cy="2"/>
              </a:xfrm>
              <a:custGeom>
                <a:avLst/>
                <a:gdLst>
                  <a:gd name="T0" fmla="*/ 4 w 4"/>
                  <a:gd name="T1" fmla="*/ 2 h 2"/>
                  <a:gd name="T2" fmla="*/ 4 w 4"/>
                  <a:gd name="T3" fmla="*/ 1 h 2"/>
                  <a:gd name="T4" fmla="*/ 1 w 4"/>
                  <a:gd name="T5" fmla="*/ 0 h 2"/>
                  <a:gd name="T6" fmla="*/ 0 w 4"/>
                  <a:gd name="T7" fmla="*/ 0 h 2"/>
                  <a:gd name="T8" fmla="*/ 4 w 4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lnTo>
                      <a:pt x="4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929" name="Freeform 591"/>
              <p:cNvSpPr>
                <a:spLocks/>
              </p:cNvSpPr>
              <p:nvPr/>
            </p:nvSpPr>
            <p:spPr bwMode="auto">
              <a:xfrm>
                <a:off x="1559" y="2424"/>
                <a:ext cx="5" cy="21"/>
              </a:xfrm>
              <a:custGeom>
                <a:avLst/>
                <a:gdLst>
                  <a:gd name="T0" fmla="*/ 0 w 5"/>
                  <a:gd name="T1" fmla="*/ 19 h 21"/>
                  <a:gd name="T2" fmla="*/ 0 w 5"/>
                  <a:gd name="T3" fmla="*/ 0 h 21"/>
                  <a:gd name="T4" fmla="*/ 5 w 5"/>
                  <a:gd name="T5" fmla="*/ 3 h 21"/>
                  <a:gd name="T6" fmla="*/ 5 w 5"/>
                  <a:gd name="T7" fmla="*/ 21 h 21"/>
                  <a:gd name="T8" fmla="*/ 0 w 5"/>
                  <a:gd name="T9" fmla="*/ 19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1"/>
                  <a:gd name="T17" fmla="*/ 5 w 5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1">
                    <a:moveTo>
                      <a:pt x="0" y="19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1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930" name="Freeform 592"/>
              <p:cNvSpPr>
                <a:spLocks/>
              </p:cNvSpPr>
              <p:nvPr/>
            </p:nvSpPr>
            <p:spPr bwMode="auto">
              <a:xfrm>
                <a:off x="1559" y="2424"/>
                <a:ext cx="2" cy="19"/>
              </a:xfrm>
              <a:custGeom>
                <a:avLst/>
                <a:gdLst>
                  <a:gd name="T0" fmla="*/ 0 w 2"/>
                  <a:gd name="T1" fmla="*/ 19 h 19"/>
                  <a:gd name="T2" fmla="*/ 2 w 2"/>
                  <a:gd name="T3" fmla="*/ 19 h 19"/>
                  <a:gd name="T4" fmla="*/ 2 w 2"/>
                  <a:gd name="T5" fmla="*/ 2 h 19"/>
                  <a:gd name="T6" fmla="*/ 0 w 2"/>
                  <a:gd name="T7" fmla="*/ 0 h 19"/>
                  <a:gd name="T8" fmla="*/ 0 w 2"/>
                  <a:gd name="T9" fmla="*/ 19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19"/>
                  <a:gd name="T17" fmla="*/ 2 w 2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19">
                    <a:moveTo>
                      <a:pt x="0" y="19"/>
                    </a:moveTo>
                    <a:lnTo>
                      <a:pt x="2" y="19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931" name="Freeform 593"/>
              <p:cNvSpPr>
                <a:spLocks/>
              </p:cNvSpPr>
              <p:nvPr/>
            </p:nvSpPr>
            <p:spPr bwMode="auto">
              <a:xfrm>
                <a:off x="1559" y="2443"/>
                <a:ext cx="5" cy="2"/>
              </a:xfrm>
              <a:custGeom>
                <a:avLst/>
                <a:gdLst>
                  <a:gd name="T0" fmla="*/ 5 w 5"/>
                  <a:gd name="T1" fmla="*/ 2 h 2"/>
                  <a:gd name="T2" fmla="*/ 5 w 5"/>
                  <a:gd name="T3" fmla="*/ 1 h 2"/>
                  <a:gd name="T4" fmla="*/ 2 w 5"/>
                  <a:gd name="T5" fmla="*/ 0 h 2"/>
                  <a:gd name="T6" fmla="*/ 0 w 5"/>
                  <a:gd name="T7" fmla="*/ 0 h 2"/>
                  <a:gd name="T8" fmla="*/ 5 w 5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lnTo>
                      <a:pt x="5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932" name="Freeform 594"/>
              <p:cNvSpPr>
                <a:spLocks/>
              </p:cNvSpPr>
              <p:nvPr/>
            </p:nvSpPr>
            <p:spPr bwMode="auto">
              <a:xfrm>
                <a:off x="1554" y="2421"/>
                <a:ext cx="3" cy="20"/>
              </a:xfrm>
              <a:custGeom>
                <a:avLst/>
                <a:gdLst>
                  <a:gd name="T0" fmla="*/ 0 w 3"/>
                  <a:gd name="T1" fmla="*/ 18 h 20"/>
                  <a:gd name="T2" fmla="*/ 0 w 3"/>
                  <a:gd name="T3" fmla="*/ 0 h 20"/>
                  <a:gd name="T4" fmla="*/ 3 w 3"/>
                  <a:gd name="T5" fmla="*/ 2 h 20"/>
                  <a:gd name="T6" fmla="*/ 3 w 3"/>
                  <a:gd name="T7" fmla="*/ 20 h 20"/>
                  <a:gd name="T8" fmla="*/ 0 w 3"/>
                  <a:gd name="T9" fmla="*/ 18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0"/>
                  <a:gd name="T17" fmla="*/ 3 w 3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0">
                    <a:moveTo>
                      <a:pt x="0" y="18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3" y="2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933" name="Freeform 595"/>
              <p:cNvSpPr>
                <a:spLocks/>
              </p:cNvSpPr>
              <p:nvPr/>
            </p:nvSpPr>
            <p:spPr bwMode="auto">
              <a:xfrm>
                <a:off x="1554" y="2421"/>
                <a:ext cx="1" cy="18"/>
              </a:xfrm>
              <a:custGeom>
                <a:avLst/>
                <a:gdLst>
                  <a:gd name="T0" fmla="*/ 0 w 1"/>
                  <a:gd name="T1" fmla="*/ 18 h 18"/>
                  <a:gd name="T2" fmla="*/ 1 w 1"/>
                  <a:gd name="T3" fmla="*/ 17 h 18"/>
                  <a:gd name="T4" fmla="*/ 1 w 1"/>
                  <a:gd name="T5" fmla="*/ 1 h 18"/>
                  <a:gd name="T6" fmla="*/ 0 w 1"/>
                  <a:gd name="T7" fmla="*/ 0 h 18"/>
                  <a:gd name="T8" fmla="*/ 0 w 1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8"/>
                  <a:gd name="T17" fmla="*/ 1 w 1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8">
                    <a:moveTo>
                      <a:pt x="0" y="18"/>
                    </a:moveTo>
                    <a:lnTo>
                      <a:pt x="1" y="17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934" name="Freeform 596"/>
              <p:cNvSpPr>
                <a:spLocks/>
              </p:cNvSpPr>
              <p:nvPr/>
            </p:nvSpPr>
            <p:spPr bwMode="auto">
              <a:xfrm>
                <a:off x="1554" y="2438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2 h 3"/>
                  <a:gd name="T4" fmla="*/ 1 w 3"/>
                  <a:gd name="T5" fmla="*/ 0 h 3"/>
                  <a:gd name="T6" fmla="*/ 0 w 3"/>
                  <a:gd name="T7" fmla="*/ 1 h 3"/>
                  <a:gd name="T8" fmla="*/ 3 w 3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3" y="3"/>
                    </a:moveTo>
                    <a:lnTo>
                      <a:pt x="3" y="2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935" name="Freeform 597"/>
              <p:cNvSpPr>
                <a:spLocks/>
              </p:cNvSpPr>
              <p:nvPr/>
            </p:nvSpPr>
            <p:spPr bwMode="auto">
              <a:xfrm>
                <a:off x="1548" y="2418"/>
                <a:ext cx="3" cy="20"/>
              </a:xfrm>
              <a:custGeom>
                <a:avLst/>
                <a:gdLst>
                  <a:gd name="T0" fmla="*/ 0 w 3"/>
                  <a:gd name="T1" fmla="*/ 18 h 20"/>
                  <a:gd name="T2" fmla="*/ 0 w 3"/>
                  <a:gd name="T3" fmla="*/ 0 h 20"/>
                  <a:gd name="T4" fmla="*/ 3 w 3"/>
                  <a:gd name="T5" fmla="*/ 2 h 20"/>
                  <a:gd name="T6" fmla="*/ 3 w 3"/>
                  <a:gd name="T7" fmla="*/ 20 h 20"/>
                  <a:gd name="T8" fmla="*/ 0 w 3"/>
                  <a:gd name="T9" fmla="*/ 18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0"/>
                  <a:gd name="T17" fmla="*/ 3 w 3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0">
                    <a:moveTo>
                      <a:pt x="0" y="18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3" y="2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936" name="Freeform 598"/>
              <p:cNvSpPr>
                <a:spLocks/>
              </p:cNvSpPr>
              <p:nvPr/>
            </p:nvSpPr>
            <p:spPr bwMode="auto">
              <a:xfrm>
                <a:off x="1548" y="2418"/>
                <a:ext cx="1" cy="18"/>
              </a:xfrm>
              <a:custGeom>
                <a:avLst/>
                <a:gdLst>
                  <a:gd name="T0" fmla="*/ 0 w 1"/>
                  <a:gd name="T1" fmla="*/ 18 h 18"/>
                  <a:gd name="T2" fmla="*/ 1 w 1"/>
                  <a:gd name="T3" fmla="*/ 17 h 18"/>
                  <a:gd name="T4" fmla="*/ 1 w 1"/>
                  <a:gd name="T5" fmla="*/ 1 h 18"/>
                  <a:gd name="T6" fmla="*/ 0 w 1"/>
                  <a:gd name="T7" fmla="*/ 0 h 18"/>
                  <a:gd name="T8" fmla="*/ 0 w 1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8"/>
                  <a:gd name="T17" fmla="*/ 1 w 1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8">
                    <a:moveTo>
                      <a:pt x="0" y="18"/>
                    </a:moveTo>
                    <a:lnTo>
                      <a:pt x="1" y="17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937" name="Freeform 599"/>
              <p:cNvSpPr>
                <a:spLocks/>
              </p:cNvSpPr>
              <p:nvPr/>
            </p:nvSpPr>
            <p:spPr bwMode="auto">
              <a:xfrm>
                <a:off x="1548" y="2435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2 h 3"/>
                  <a:gd name="T4" fmla="*/ 1 w 3"/>
                  <a:gd name="T5" fmla="*/ 0 h 3"/>
                  <a:gd name="T6" fmla="*/ 0 w 3"/>
                  <a:gd name="T7" fmla="*/ 1 h 3"/>
                  <a:gd name="T8" fmla="*/ 3 w 3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3" y="3"/>
                    </a:moveTo>
                    <a:lnTo>
                      <a:pt x="3" y="2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938" name="Freeform 600"/>
              <p:cNvSpPr>
                <a:spLocks/>
              </p:cNvSpPr>
              <p:nvPr/>
            </p:nvSpPr>
            <p:spPr bwMode="auto">
              <a:xfrm>
                <a:off x="1541" y="2414"/>
                <a:ext cx="5" cy="21"/>
              </a:xfrm>
              <a:custGeom>
                <a:avLst/>
                <a:gdLst>
                  <a:gd name="T0" fmla="*/ 0 w 5"/>
                  <a:gd name="T1" fmla="*/ 18 h 21"/>
                  <a:gd name="T2" fmla="*/ 0 w 5"/>
                  <a:gd name="T3" fmla="*/ 0 h 21"/>
                  <a:gd name="T4" fmla="*/ 5 w 5"/>
                  <a:gd name="T5" fmla="*/ 2 h 21"/>
                  <a:gd name="T6" fmla="*/ 5 w 5"/>
                  <a:gd name="T7" fmla="*/ 21 h 21"/>
                  <a:gd name="T8" fmla="*/ 0 w 5"/>
                  <a:gd name="T9" fmla="*/ 18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1"/>
                  <a:gd name="T17" fmla="*/ 5 w 5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1">
                    <a:moveTo>
                      <a:pt x="0" y="18"/>
                    </a:moveTo>
                    <a:lnTo>
                      <a:pt x="0" y="0"/>
                    </a:lnTo>
                    <a:lnTo>
                      <a:pt x="5" y="2"/>
                    </a:lnTo>
                    <a:lnTo>
                      <a:pt x="5" y="21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939" name="Freeform 601"/>
              <p:cNvSpPr>
                <a:spLocks/>
              </p:cNvSpPr>
              <p:nvPr/>
            </p:nvSpPr>
            <p:spPr bwMode="auto">
              <a:xfrm>
                <a:off x="1541" y="2414"/>
                <a:ext cx="1" cy="18"/>
              </a:xfrm>
              <a:custGeom>
                <a:avLst/>
                <a:gdLst>
                  <a:gd name="T0" fmla="*/ 0 w 1"/>
                  <a:gd name="T1" fmla="*/ 18 h 18"/>
                  <a:gd name="T2" fmla="*/ 1 w 1"/>
                  <a:gd name="T3" fmla="*/ 17 h 18"/>
                  <a:gd name="T4" fmla="*/ 1 w 1"/>
                  <a:gd name="T5" fmla="*/ 1 h 18"/>
                  <a:gd name="T6" fmla="*/ 0 w 1"/>
                  <a:gd name="T7" fmla="*/ 0 h 18"/>
                  <a:gd name="T8" fmla="*/ 0 w 1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8"/>
                  <a:gd name="T17" fmla="*/ 1 w 1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8">
                    <a:moveTo>
                      <a:pt x="0" y="18"/>
                    </a:moveTo>
                    <a:lnTo>
                      <a:pt x="1" y="17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940" name="Freeform 602"/>
              <p:cNvSpPr>
                <a:spLocks/>
              </p:cNvSpPr>
              <p:nvPr/>
            </p:nvSpPr>
            <p:spPr bwMode="auto">
              <a:xfrm>
                <a:off x="1541" y="2431"/>
                <a:ext cx="5" cy="4"/>
              </a:xfrm>
              <a:custGeom>
                <a:avLst/>
                <a:gdLst>
                  <a:gd name="T0" fmla="*/ 5 w 5"/>
                  <a:gd name="T1" fmla="*/ 4 h 4"/>
                  <a:gd name="T2" fmla="*/ 5 w 5"/>
                  <a:gd name="T3" fmla="*/ 2 h 4"/>
                  <a:gd name="T4" fmla="*/ 1 w 5"/>
                  <a:gd name="T5" fmla="*/ 0 h 4"/>
                  <a:gd name="T6" fmla="*/ 0 w 5"/>
                  <a:gd name="T7" fmla="*/ 1 h 4"/>
                  <a:gd name="T8" fmla="*/ 5 w 5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5" y="4"/>
                    </a:moveTo>
                    <a:lnTo>
                      <a:pt x="5" y="2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941" name="Freeform 603"/>
              <p:cNvSpPr>
                <a:spLocks/>
              </p:cNvSpPr>
              <p:nvPr/>
            </p:nvSpPr>
            <p:spPr bwMode="auto">
              <a:xfrm>
                <a:off x="1536" y="2411"/>
                <a:ext cx="3" cy="20"/>
              </a:xfrm>
              <a:custGeom>
                <a:avLst/>
                <a:gdLst>
                  <a:gd name="T0" fmla="*/ 0 w 3"/>
                  <a:gd name="T1" fmla="*/ 18 h 20"/>
                  <a:gd name="T2" fmla="*/ 0 w 3"/>
                  <a:gd name="T3" fmla="*/ 0 h 20"/>
                  <a:gd name="T4" fmla="*/ 3 w 3"/>
                  <a:gd name="T5" fmla="*/ 2 h 20"/>
                  <a:gd name="T6" fmla="*/ 3 w 3"/>
                  <a:gd name="T7" fmla="*/ 20 h 20"/>
                  <a:gd name="T8" fmla="*/ 0 w 3"/>
                  <a:gd name="T9" fmla="*/ 18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0"/>
                  <a:gd name="T17" fmla="*/ 3 w 3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0">
                    <a:moveTo>
                      <a:pt x="0" y="18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3" y="2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942" name="Freeform 604"/>
              <p:cNvSpPr>
                <a:spLocks/>
              </p:cNvSpPr>
              <p:nvPr/>
            </p:nvSpPr>
            <p:spPr bwMode="auto">
              <a:xfrm>
                <a:off x="1536" y="2411"/>
                <a:ext cx="1" cy="18"/>
              </a:xfrm>
              <a:custGeom>
                <a:avLst/>
                <a:gdLst>
                  <a:gd name="T0" fmla="*/ 0 w 1"/>
                  <a:gd name="T1" fmla="*/ 18 h 18"/>
                  <a:gd name="T2" fmla="*/ 1 w 1"/>
                  <a:gd name="T3" fmla="*/ 17 h 18"/>
                  <a:gd name="T4" fmla="*/ 1 w 1"/>
                  <a:gd name="T5" fmla="*/ 0 h 18"/>
                  <a:gd name="T6" fmla="*/ 0 w 1"/>
                  <a:gd name="T7" fmla="*/ 0 h 18"/>
                  <a:gd name="T8" fmla="*/ 0 w 1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8"/>
                  <a:gd name="T17" fmla="*/ 1 w 1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8">
                    <a:moveTo>
                      <a:pt x="0" y="18"/>
                    </a:moveTo>
                    <a:lnTo>
                      <a:pt x="1" y="17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943" name="Freeform 605"/>
              <p:cNvSpPr>
                <a:spLocks/>
              </p:cNvSpPr>
              <p:nvPr/>
            </p:nvSpPr>
            <p:spPr bwMode="auto">
              <a:xfrm>
                <a:off x="1536" y="2428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2 h 3"/>
                  <a:gd name="T4" fmla="*/ 1 w 3"/>
                  <a:gd name="T5" fmla="*/ 0 h 3"/>
                  <a:gd name="T6" fmla="*/ 0 w 3"/>
                  <a:gd name="T7" fmla="*/ 1 h 3"/>
                  <a:gd name="T8" fmla="*/ 3 w 3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3" y="3"/>
                    </a:moveTo>
                    <a:lnTo>
                      <a:pt x="3" y="2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944" name="Freeform 606"/>
              <p:cNvSpPr>
                <a:spLocks/>
              </p:cNvSpPr>
              <p:nvPr/>
            </p:nvSpPr>
            <p:spPr bwMode="auto">
              <a:xfrm>
                <a:off x="1444" y="2355"/>
                <a:ext cx="9" cy="12"/>
              </a:xfrm>
              <a:custGeom>
                <a:avLst/>
                <a:gdLst>
                  <a:gd name="T0" fmla="*/ 9 w 9"/>
                  <a:gd name="T1" fmla="*/ 6 h 12"/>
                  <a:gd name="T2" fmla="*/ 9 w 9"/>
                  <a:gd name="T3" fmla="*/ 12 h 12"/>
                  <a:gd name="T4" fmla="*/ 0 w 9"/>
                  <a:gd name="T5" fmla="*/ 7 h 12"/>
                  <a:gd name="T6" fmla="*/ 0 w 9"/>
                  <a:gd name="T7" fmla="*/ 0 h 12"/>
                  <a:gd name="T8" fmla="*/ 9 w 9"/>
                  <a:gd name="T9" fmla="*/ 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12"/>
                  <a:gd name="T17" fmla="*/ 9 w 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12">
                    <a:moveTo>
                      <a:pt x="9" y="6"/>
                    </a:moveTo>
                    <a:lnTo>
                      <a:pt x="9" y="12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945" name="Freeform 607"/>
              <p:cNvSpPr>
                <a:spLocks/>
              </p:cNvSpPr>
              <p:nvPr/>
            </p:nvSpPr>
            <p:spPr bwMode="auto">
              <a:xfrm>
                <a:off x="1452" y="2361"/>
                <a:ext cx="1" cy="6"/>
              </a:xfrm>
              <a:custGeom>
                <a:avLst/>
                <a:gdLst>
                  <a:gd name="T0" fmla="*/ 0 w 1"/>
                  <a:gd name="T1" fmla="*/ 1 h 6"/>
                  <a:gd name="T2" fmla="*/ 1 w 1"/>
                  <a:gd name="T3" fmla="*/ 0 h 6"/>
                  <a:gd name="T4" fmla="*/ 1 w 1"/>
                  <a:gd name="T5" fmla="*/ 5 h 6"/>
                  <a:gd name="T6" fmla="*/ 0 w 1"/>
                  <a:gd name="T7" fmla="*/ 6 h 6"/>
                  <a:gd name="T8" fmla="*/ 0 w 1"/>
                  <a:gd name="T9" fmla="*/ 1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6"/>
                  <a:gd name="T17" fmla="*/ 1 w 1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6">
                    <a:moveTo>
                      <a:pt x="0" y="1"/>
                    </a:moveTo>
                    <a:lnTo>
                      <a:pt x="1" y="0"/>
                    </a:lnTo>
                    <a:lnTo>
                      <a:pt x="1" y="5"/>
                    </a:lnTo>
                    <a:lnTo>
                      <a:pt x="0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25A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946" name="Freeform 608"/>
              <p:cNvSpPr>
                <a:spLocks/>
              </p:cNvSpPr>
              <p:nvPr/>
            </p:nvSpPr>
            <p:spPr bwMode="auto">
              <a:xfrm>
                <a:off x="1442" y="2356"/>
                <a:ext cx="11" cy="6"/>
              </a:xfrm>
              <a:custGeom>
                <a:avLst/>
                <a:gdLst>
                  <a:gd name="T0" fmla="*/ 0 w 11"/>
                  <a:gd name="T1" fmla="*/ 1 h 6"/>
                  <a:gd name="T2" fmla="*/ 2 w 11"/>
                  <a:gd name="T3" fmla="*/ 0 h 6"/>
                  <a:gd name="T4" fmla="*/ 11 w 11"/>
                  <a:gd name="T5" fmla="*/ 5 h 6"/>
                  <a:gd name="T6" fmla="*/ 10 w 11"/>
                  <a:gd name="T7" fmla="*/ 6 h 6"/>
                  <a:gd name="T8" fmla="*/ 0 w 11"/>
                  <a:gd name="T9" fmla="*/ 1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6"/>
                  <a:gd name="T17" fmla="*/ 11 w 11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6">
                    <a:moveTo>
                      <a:pt x="0" y="1"/>
                    </a:moveTo>
                    <a:lnTo>
                      <a:pt x="2" y="0"/>
                    </a:lnTo>
                    <a:lnTo>
                      <a:pt x="11" y="5"/>
                    </a:lnTo>
                    <a:lnTo>
                      <a:pt x="10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1B1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947" name="Freeform 609"/>
              <p:cNvSpPr>
                <a:spLocks/>
              </p:cNvSpPr>
              <p:nvPr/>
            </p:nvSpPr>
            <p:spPr bwMode="auto">
              <a:xfrm>
                <a:off x="1442" y="2357"/>
                <a:ext cx="10" cy="10"/>
              </a:xfrm>
              <a:custGeom>
                <a:avLst/>
                <a:gdLst>
                  <a:gd name="T0" fmla="*/ 10 w 10"/>
                  <a:gd name="T1" fmla="*/ 5 h 10"/>
                  <a:gd name="T2" fmla="*/ 10 w 10"/>
                  <a:gd name="T3" fmla="*/ 10 h 10"/>
                  <a:gd name="T4" fmla="*/ 0 w 10"/>
                  <a:gd name="T5" fmla="*/ 5 h 10"/>
                  <a:gd name="T6" fmla="*/ 0 w 10"/>
                  <a:gd name="T7" fmla="*/ 0 h 10"/>
                  <a:gd name="T8" fmla="*/ 10 w 10"/>
                  <a:gd name="T9" fmla="*/ 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10"/>
                  <a:gd name="T17" fmla="*/ 10 w 10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10">
                    <a:moveTo>
                      <a:pt x="10" y="5"/>
                    </a:moveTo>
                    <a:lnTo>
                      <a:pt x="10" y="10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E1B1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948" name="Freeform 610"/>
              <p:cNvSpPr>
                <a:spLocks/>
              </p:cNvSpPr>
              <p:nvPr/>
            </p:nvSpPr>
            <p:spPr bwMode="auto">
              <a:xfrm>
                <a:off x="1611" y="2301"/>
                <a:ext cx="193" cy="138"/>
              </a:xfrm>
              <a:custGeom>
                <a:avLst/>
                <a:gdLst>
                  <a:gd name="T0" fmla="*/ 0 w 193"/>
                  <a:gd name="T1" fmla="*/ 113 h 138"/>
                  <a:gd name="T2" fmla="*/ 193 w 193"/>
                  <a:gd name="T3" fmla="*/ 0 h 138"/>
                  <a:gd name="T4" fmla="*/ 193 w 193"/>
                  <a:gd name="T5" fmla="*/ 27 h 138"/>
                  <a:gd name="T6" fmla="*/ 0 w 193"/>
                  <a:gd name="T7" fmla="*/ 138 h 138"/>
                  <a:gd name="T8" fmla="*/ 0 w 193"/>
                  <a:gd name="T9" fmla="*/ 113 h 1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3"/>
                  <a:gd name="T16" fmla="*/ 0 h 138"/>
                  <a:gd name="T17" fmla="*/ 193 w 193"/>
                  <a:gd name="T18" fmla="*/ 138 h 1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3" h="138">
                    <a:moveTo>
                      <a:pt x="0" y="113"/>
                    </a:moveTo>
                    <a:lnTo>
                      <a:pt x="193" y="0"/>
                    </a:lnTo>
                    <a:lnTo>
                      <a:pt x="193" y="27"/>
                    </a:lnTo>
                    <a:lnTo>
                      <a:pt x="0" y="138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949" name="Freeform 611"/>
              <p:cNvSpPr>
                <a:spLocks/>
              </p:cNvSpPr>
              <p:nvPr/>
            </p:nvSpPr>
            <p:spPr bwMode="auto">
              <a:xfrm>
                <a:off x="1442" y="2204"/>
                <a:ext cx="362" cy="210"/>
              </a:xfrm>
              <a:custGeom>
                <a:avLst/>
                <a:gdLst>
                  <a:gd name="T0" fmla="*/ 0 w 362"/>
                  <a:gd name="T1" fmla="*/ 112 h 210"/>
                  <a:gd name="T2" fmla="*/ 192 w 362"/>
                  <a:gd name="T3" fmla="*/ 0 h 210"/>
                  <a:gd name="T4" fmla="*/ 362 w 362"/>
                  <a:gd name="T5" fmla="*/ 97 h 210"/>
                  <a:gd name="T6" fmla="*/ 169 w 362"/>
                  <a:gd name="T7" fmla="*/ 210 h 210"/>
                  <a:gd name="T8" fmla="*/ 0 w 362"/>
                  <a:gd name="T9" fmla="*/ 112 h 2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2"/>
                  <a:gd name="T16" fmla="*/ 0 h 210"/>
                  <a:gd name="T17" fmla="*/ 362 w 362"/>
                  <a:gd name="T18" fmla="*/ 210 h 2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2" h="210">
                    <a:moveTo>
                      <a:pt x="0" y="112"/>
                    </a:moveTo>
                    <a:lnTo>
                      <a:pt x="192" y="0"/>
                    </a:lnTo>
                    <a:lnTo>
                      <a:pt x="362" y="97"/>
                    </a:lnTo>
                    <a:lnTo>
                      <a:pt x="169" y="21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950" name="Freeform 612"/>
              <p:cNvSpPr>
                <a:spLocks/>
              </p:cNvSpPr>
              <p:nvPr/>
            </p:nvSpPr>
            <p:spPr bwMode="auto">
              <a:xfrm>
                <a:off x="1442" y="2316"/>
                <a:ext cx="169" cy="123"/>
              </a:xfrm>
              <a:custGeom>
                <a:avLst/>
                <a:gdLst>
                  <a:gd name="T0" fmla="*/ 169 w 169"/>
                  <a:gd name="T1" fmla="*/ 98 h 123"/>
                  <a:gd name="T2" fmla="*/ 169 w 169"/>
                  <a:gd name="T3" fmla="*/ 123 h 123"/>
                  <a:gd name="T4" fmla="*/ 0 w 169"/>
                  <a:gd name="T5" fmla="*/ 26 h 123"/>
                  <a:gd name="T6" fmla="*/ 0 w 169"/>
                  <a:gd name="T7" fmla="*/ 0 h 123"/>
                  <a:gd name="T8" fmla="*/ 169 w 169"/>
                  <a:gd name="T9" fmla="*/ 98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123"/>
                  <a:gd name="T17" fmla="*/ 169 w 169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123">
                    <a:moveTo>
                      <a:pt x="169" y="98"/>
                    </a:moveTo>
                    <a:lnTo>
                      <a:pt x="169" y="123"/>
                    </a:lnTo>
                    <a:lnTo>
                      <a:pt x="0" y="26"/>
                    </a:lnTo>
                    <a:lnTo>
                      <a:pt x="0" y="0"/>
                    </a:lnTo>
                    <a:lnTo>
                      <a:pt x="169" y="98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951" name="Freeform 613"/>
              <p:cNvSpPr>
                <a:spLocks/>
              </p:cNvSpPr>
              <p:nvPr/>
            </p:nvSpPr>
            <p:spPr bwMode="auto">
              <a:xfrm>
                <a:off x="1454" y="2328"/>
                <a:ext cx="57" cy="41"/>
              </a:xfrm>
              <a:custGeom>
                <a:avLst/>
                <a:gdLst>
                  <a:gd name="T0" fmla="*/ 0 w 57"/>
                  <a:gd name="T1" fmla="*/ 9 h 41"/>
                  <a:gd name="T2" fmla="*/ 0 w 57"/>
                  <a:gd name="T3" fmla="*/ 0 h 41"/>
                  <a:gd name="T4" fmla="*/ 57 w 57"/>
                  <a:gd name="T5" fmla="*/ 33 h 41"/>
                  <a:gd name="T6" fmla="*/ 57 w 57"/>
                  <a:gd name="T7" fmla="*/ 41 h 41"/>
                  <a:gd name="T8" fmla="*/ 0 w 57"/>
                  <a:gd name="T9" fmla="*/ 9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41"/>
                  <a:gd name="T17" fmla="*/ 57 w 57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41">
                    <a:moveTo>
                      <a:pt x="0" y="9"/>
                    </a:moveTo>
                    <a:lnTo>
                      <a:pt x="0" y="0"/>
                    </a:lnTo>
                    <a:lnTo>
                      <a:pt x="57" y="33"/>
                    </a:lnTo>
                    <a:lnTo>
                      <a:pt x="57" y="41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952" name="Freeform 614"/>
              <p:cNvSpPr>
                <a:spLocks/>
              </p:cNvSpPr>
              <p:nvPr/>
            </p:nvSpPr>
            <p:spPr bwMode="auto">
              <a:xfrm>
                <a:off x="1454" y="2328"/>
                <a:ext cx="1" cy="9"/>
              </a:xfrm>
              <a:custGeom>
                <a:avLst/>
                <a:gdLst>
                  <a:gd name="T0" fmla="*/ 0 w 1"/>
                  <a:gd name="T1" fmla="*/ 9 h 9"/>
                  <a:gd name="T2" fmla="*/ 1 w 1"/>
                  <a:gd name="T3" fmla="*/ 8 h 9"/>
                  <a:gd name="T4" fmla="*/ 1 w 1"/>
                  <a:gd name="T5" fmla="*/ 1 h 9"/>
                  <a:gd name="T6" fmla="*/ 0 w 1"/>
                  <a:gd name="T7" fmla="*/ 0 h 9"/>
                  <a:gd name="T8" fmla="*/ 0 w 1"/>
                  <a:gd name="T9" fmla="*/ 9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9"/>
                  <a:gd name="T17" fmla="*/ 1 w 1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9">
                    <a:moveTo>
                      <a:pt x="0" y="9"/>
                    </a:moveTo>
                    <a:lnTo>
                      <a:pt x="1" y="8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953" name="Freeform 615"/>
              <p:cNvSpPr>
                <a:spLocks/>
              </p:cNvSpPr>
              <p:nvPr/>
            </p:nvSpPr>
            <p:spPr bwMode="auto">
              <a:xfrm>
                <a:off x="1454" y="2336"/>
                <a:ext cx="57" cy="33"/>
              </a:xfrm>
              <a:custGeom>
                <a:avLst/>
                <a:gdLst>
                  <a:gd name="T0" fmla="*/ 57 w 57"/>
                  <a:gd name="T1" fmla="*/ 33 h 33"/>
                  <a:gd name="T2" fmla="*/ 57 w 57"/>
                  <a:gd name="T3" fmla="*/ 31 h 33"/>
                  <a:gd name="T4" fmla="*/ 1 w 57"/>
                  <a:gd name="T5" fmla="*/ 0 h 33"/>
                  <a:gd name="T6" fmla="*/ 0 w 57"/>
                  <a:gd name="T7" fmla="*/ 1 h 33"/>
                  <a:gd name="T8" fmla="*/ 57 w 57"/>
                  <a:gd name="T9" fmla="*/ 33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33"/>
                  <a:gd name="T17" fmla="*/ 57 w 57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33">
                    <a:moveTo>
                      <a:pt x="57" y="33"/>
                    </a:moveTo>
                    <a:lnTo>
                      <a:pt x="57" y="3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57" y="33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954" name="Freeform 616"/>
              <p:cNvSpPr>
                <a:spLocks/>
              </p:cNvSpPr>
              <p:nvPr/>
            </p:nvSpPr>
            <p:spPr bwMode="auto">
              <a:xfrm>
                <a:off x="1603" y="2414"/>
                <a:ext cx="4" cy="21"/>
              </a:xfrm>
              <a:custGeom>
                <a:avLst/>
                <a:gdLst>
                  <a:gd name="T0" fmla="*/ 0 w 4"/>
                  <a:gd name="T1" fmla="*/ 18 h 21"/>
                  <a:gd name="T2" fmla="*/ 0 w 4"/>
                  <a:gd name="T3" fmla="*/ 0 h 21"/>
                  <a:gd name="T4" fmla="*/ 4 w 4"/>
                  <a:gd name="T5" fmla="*/ 2 h 21"/>
                  <a:gd name="T6" fmla="*/ 4 w 4"/>
                  <a:gd name="T7" fmla="*/ 21 h 21"/>
                  <a:gd name="T8" fmla="*/ 0 w 4"/>
                  <a:gd name="T9" fmla="*/ 18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1"/>
                  <a:gd name="T17" fmla="*/ 4 w 4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1">
                    <a:moveTo>
                      <a:pt x="0" y="18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4" y="21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955" name="Freeform 617"/>
              <p:cNvSpPr>
                <a:spLocks/>
              </p:cNvSpPr>
              <p:nvPr/>
            </p:nvSpPr>
            <p:spPr bwMode="auto">
              <a:xfrm>
                <a:off x="1603" y="2414"/>
                <a:ext cx="1" cy="18"/>
              </a:xfrm>
              <a:custGeom>
                <a:avLst/>
                <a:gdLst>
                  <a:gd name="T0" fmla="*/ 0 w 1"/>
                  <a:gd name="T1" fmla="*/ 18 h 18"/>
                  <a:gd name="T2" fmla="*/ 1 w 1"/>
                  <a:gd name="T3" fmla="*/ 17 h 18"/>
                  <a:gd name="T4" fmla="*/ 1 w 1"/>
                  <a:gd name="T5" fmla="*/ 0 h 18"/>
                  <a:gd name="T6" fmla="*/ 0 w 1"/>
                  <a:gd name="T7" fmla="*/ 0 h 18"/>
                  <a:gd name="T8" fmla="*/ 0 w 1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8"/>
                  <a:gd name="T17" fmla="*/ 1 w 1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8">
                    <a:moveTo>
                      <a:pt x="0" y="18"/>
                    </a:moveTo>
                    <a:lnTo>
                      <a:pt x="1" y="17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956" name="Freeform 618"/>
              <p:cNvSpPr>
                <a:spLocks/>
              </p:cNvSpPr>
              <p:nvPr/>
            </p:nvSpPr>
            <p:spPr bwMode="auto">
              <a:xfrm>
                <a:off x="1603" y="2431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4 w 4"/>
                  <a:gd name="T3" fmla="*/ 1 h 4"/>
                  <a:gd name="T4" fmla="*/ 1 w 4"/>
                  <a:gd name="T5" fmla="*/ 0 h 4"/>
                  <a:gd name="T6" fmla="*/ 0 w 4"/>
                  <a:gd name="T7" fmla="*/ 1 h 4"/>
                  <a:gd name="T8" fmla="*/ 4 w 4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4"/>
                    </a:moveTo>
                    <a:lnTo>
                      <a:pt x="4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957" name="Freeform 619"/>
              <p:cNvSpPr>
                <a:spLocks/>
              </p:cNvSpPr>
              <p:nvPr/>
            </p:nvSpPr>
            <p:spPr bwMode="auto">
              <a:xfrm>
                <a:off x="1597" y="2411"/>
                <a:ext cx="3" cy="19"/>
              </a:xfrm>
              <a:custGeom>
                <a:avLst/>
                <a:gdLst>
                  <a:gd name="T0" fmla="*/ 0 w 3"/>
                  <a:gd name="T1" fmla="*/ 17 h 19"/>
                  <a:gd name="T2" fmla="*/ 0 w 3"/>
                  <a:gd name="T3" fmla="*/ 0 h 19"/>
                  <a:gd name="T4" fmla="*/ 3 w 3"/>
                  <a:gd name="T5" fmla="*/ 2 h 19"/>
                  <a:gd name="T6" fmla="*/ 3 w 3"/>
                  <a:gd name="T7" fmla="*/ 19 h 19"/>
                  <a:gd name="T8" fmla="*/ 0 w 3"/>
                  <a:gd name="T9" fmla="*/ 17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9"/>
                  <a:gd name="T17" fmla="*/ 3 w 3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9">
                    <a:moveTo>
                      <a:pt x="0" y="17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3" y="19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958" name="Rectangle 620"/>
              <p:cNvSpPr>
                <a:spLocks noChangeArrowheads="1"/>
              </p:cNvSpPr>
              <p:nvPr/>
            </p:nvSpPr>
            <p:spPr bwMode="auto">
              <a:xfrm>
                <a:off x="1597" y="2411"/>
                <a:ext cx="1" cy="17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9959" name="Freeform 621"/>
              <p:cNvSpPr>
                <a:spLocks/>
              </p:cNvSpPr>
              <p:nvPr/>
            </p:nvSpPr>
            <p:spPr bwMode="auto">
              <a:xfrm>
                <a:off x="1597" y="2428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1 h 2"/>
                  <a:gd name="T4" fmla="*/ 1 w 3"/>
                  <a:gd name="T5" fmla="*/ 0 h 2"/>
                  <a:gd name="T6" fmla="*/ 0 w 3"/>
                  <a:gd name="T7" fmla="*/ 0 h 2"/>
                  <a:gd name="T8" fmla="*/ 3 w 3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2"/>
                    </a:moveTo>
                    <a:lnTo>
                      <a:pt x="3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960" name="Freeform 622"/>
              <p:cNvSpPr>
                <a:spLocks/>
              </p:cNvSpPr>
              <p:nvPr/>
            </p:nvSpPr>
            <p:spPr bwMode="auto">
              <a:xfrm>
                <a:off x="1590" y="2407"/>
                <a:ext cx="5" cy="20"/>
              </a:xfrm>
              <a:custGeom>
                <a:avLst/>
                <a:gdLst>
                  <a:gd name="T0" fmla="*/ 0 w 5"/>
                  <a:gd name="T1" fmla="*/ 17 h 20"/>
                  <a:gd name="T2" fmla="*/ 0 w 5"/>
                  <a:gd name="T3" fmla="*/ 0 h 20"/>
                  <a:gd name="T4" fmla="*/ 5 w 5"/>
                  <a:gd name="T5" fmla="*/ 3 h 20"/>
                  <a:gd name="T6" fmla="*/ 5 w 5"/>
                  <a:gd name="T7" fmla="*/ 20 h 20"/>
                  <a:gd name="T8" fmla="*/ 0 w 5"/>
                  <a:gd name="T9" fmla="*/ 17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0"/>
                  <a:gd name="T17" fmla="*/ 5 w 5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0">
                    <a:moveTo>
                      <a:pt x="0" y="17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961" name="Rectangle 623"/>
              <p:cNvSpPr>
                <a:spLocks noChangeArrowheads="1"/>
              </p:cNvSpPr>
              <p:nvPr/>
            </p:nvSpPr>
            <p:spPr bwMode="auto">
              <a:xfrm>
                <a:off x="1590" y="2407"/>
                <a:ext cx="1" cy="17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9962" name="Freeform 624"/>
              <p:cNvSpPr>
                <a:spLocks/>
              </p:cNvSpPr>
              <p:nvPr/>
            </p:nvSpPr>
            <p:spPr bwMode="auto">
              <a:xfrm>
                <a:off x="1590" y="2424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5 w 5"/>
                  <a:gd name="T3" fmla="*/ 2 h 3"/>
                  <a:gd name="T4" fmla="*/ 1 w 5"/>
                  <a:gd name="T5" fmla="*/ 0 h 3"/>
                  <a:gd name="T6" fmla="*/ 0 w 5"/>
                  <a:gd name="T7" fmla="*/ 0 h 3"/>
                  <a:gd name="T8" fmla="*/ 5 w 5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3"/>
                    </a:moveTo>
                    <a:lnTo>
                      <a:pt x="5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963" name="Freeform 625"/>
              <p:cNvSpPr>
                <a:spLocks/>
              </p:cNvSpPr>
              <p:nvPr/>
            </p:nvSpPr>
            <p:spPr bwMode="auto">
              <a:xfrm>
                <a:off x="1584" y="2403"/>
                <a:ext cx="4" cy="20"/>
              </a:xfrm>
              <a:custGeom>
                <a:avLst/>
                <a:gdLst>
                  <a:gd name="T0" fmla="*/ 0 w 4"/>
                  <a:gd name="T1" fmla="*/ 18 h 20"/>
                  <a:gd name="T2" fmla="*/ 0 w 4"/>
                  <a:gd name="T3" fmla="*/ 0 h 20"/>
                  <a:gd name="T4" fmla="*/ 4 w 4"/>
                  <a:gd name="T5" fmla="*/ 2 h 20"/>
                  <a:gd name="T6" fmla="*/ 4 w 4"/>
                  <a:gd name="T7" fmla="*/ 20 h 20"/>
                  <a:gd name="T8" fmla="*/ 0 w 4"/>
                  <a:gd name="T9" fmla="*/ 18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0"/>
                  <a:gd name="T17" fmla="*/ 4 w 4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0">
                    <a:moveTo>
                      <a:pt x="0" y="18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4" y="2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964" name="Freeform 626"/>
              <p:cNvSpPr>
                <a:spLocks/>
              </p:cNvSpPr>
              <p:nvPr/>
            </p:nvSpPr>
            <p:spPr bwMode="auto">
              <a:xfrm>
                <a:off x="1584" y="2403"/>
                <a:ext cx="2" cy="18"/>
              </a:xfrm>
              <a:custGeom>
                <a:avLst/>
                <a:gdLst>
                  <a:gd name="T0" fmla="*/ 0 w 2"/>
                  <a:gd name="T1" fmla="*/ 18 h 18"/>
                  <a:gd name="T2" fmla="*/ 2 w 2"/>
                  <a:gd name="T3" fmla="*/ 18 h 18"/>
                  <a:gd name="T4" fmla="*/ 2 w 2"/>
                  <a:gd name="T5" fmla="*/ 1 h 18"/>
                  <a:gd name="T6" fmla="*/ 0 w 2"/>
                  <a:gd name="T7" fmla="*/ 0 h 18"/>
                  <a:gd name="T8" fmla="*/ 0 w 2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18"/>
                  <a:gd name="T17" fmla="*/ 2 w 2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18">
                    <a:moveTo>
                      <a:pt x="0" y="18"/>
                    </a:moveTo>
                    <a:lnTo>
                      <a:pt x="2" y="18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965" name="Freeform 627"/>
              <p:cNvSpPr>
                <a:spLocks/>
              </p:cNvSpPr>
              <p:nvPr/>
            </p:nvSpPr>
            <p:spPr bwMode="auto">
              <a:xfrm>
                <a:off x="1584" y="2421"/>
                <a:ext cx="4" cy="2"/>
              </a:xfrm>
              <a:custGeom>
                <a:avLst/>
                <a:gdLst>
                  <a:gd name="T0" fmla="*/ 4 w 4"/>
                  <a:gd name="T1" fmla="*/ 2 h 2"/>
                  <a:gd name="T2" fmla="*/ 4 w 4"/>
                  <a:gd name="T3" fmla="*/ 1 h 2"/>
                  <a:gd name="T4" fmla="*/ 2 w 4"/>
                  <a:gd name="T5" fmla="*/ 0 h 2"/>
                  <a:gd name="T6" fmla="*/ 0 w 4"/>
                  <a:gd name="T7" fmla="*/ 0 h 2"/>
                  <a:gd name="T8" fmla="*/ 4 w 4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lnTo>
                      <a:pt x="4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966" name="Freeform 628"/>
              <p:cNvSpPr>
                <a:spLocks/>
              </p:cNvSpPr>
              <p:nvPr/>
            </p:nvSpPr>
            <p:spPr bwMode="auto">
              <a:xfrm>
                <a:off x="1579" y="2399"/>
                <a:ext cx="3" cy="21"/>
              </a:xfrm>
              <a:custGeom>
                <a:avLst/>
                <a:gdLst>
                  <a:gd name="T0" fmla="*/ 0 w 3"/>
                  <a:gd name="T1" fmla="*/ 19 h 21"/>
                  <a:gd name="T2" fmla="*/ 0 w 3"/>
                  <a:gd name="T3" fmla="*/ 0 h 21"/>
                  <a:gd name="T4" fmla="*/ 3 w 3"/>
                  <a:gd name="T5" fmla="*/ 3 h 21"/>
                  <a:gd name="T6" fmla="*/ 3 w 3"/>
                  <a:gd name="T7" fmla="*/ 21 h 21"/>
                  <a:gd name="T8" fmla="*/ 0 w 3"/>
                  <a:gd name="T9" fmla="*/ 19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1"/>
                  <a:gd name="T17" fmla="*/ 3 w 3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1">
                    <a:moveTo>
                      <a:pt x="0" y="19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3" y="21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967" name="Freeform 629"/>
              <p:cNvSpPr>
                <a:spLocks/>
              </p:cNvSpPr>
              <p:nvPr/>
            </p:nvSpPr>
            <p:spPr bwMode="auto">
              <a:xfrm>
                <a:off x="1579" y="2399"/>
                <a:ext cx="1" cy="19"/>
              </a:xfrm>
              <a:custGeom>
                <a:avLst/>
                <a:gdLst>
                  <a:gd name="T0" fmla="*/ 0 w 1"/>
                  <a:gd name="T1" fmla="*/ 19 h 19"/>
                  <a:gd name="T2" fmla="*/ 1 w 1"/>
                  <a:gd name="T3" fmla="*/ 1 h 19"/>
                  <a:gd name="T4" fmla="*/ 0 w 1"/>
                  <a:gd name="T5" fmla="*/ 0 h 19"/>
                  <a:gd name="T6" fmla="*/ 0 w 1"/>
                  <a:gd name="T7" fmla="*/ 19 h 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9"/>
                  <a:gd name="T14" fmla="*/ 1 w 1"/>
                  <a:gd name="T15" fmla="*/ 19 h 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9">
                    <a:moveTo>
                      <a:pt x="0" y="19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968" name="Freeform 630"/>
              <p:cNvSpPr>
                <a:spLocks/>
              </p:cNvSpPr>
              <p:nvPr/>
            </p:nvSpPr>
            <p:spPr bwMode="auto">
              <a:xfrm>
                <a:off x="1579" y="2418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1 h 2"/>
                  <a:gd name="T4" fmla="*/ 0 w 3"/>
                  <a:gd name="T5" fmla="*/ 0 h 2"/>
                  <a:gd name="T6" fmla="*/ 3 w 3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3" y="2"/>
                    </a:moveTo>
                    <a:lnTo>
                      <a:pt x="3" y="1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969" name="Freeform 631"/>
              <p:cNvSpPr>
                <a:spLocks/>
              </p:cNvSpPr>
              <p:nvPr/>
            </p:nvSpPr>
            <p:spPr bwMode="auto">
              <a:xfrm>
                <a:off x="1572" y="2396"/>
                <a:ext cx="4" cy="20"/>
              </a:xfrm>
              <a:custGeom>
                <a:avLst/>
                <a:gdLst>
                  <a:gd name="T0" fmla="*/ 0 w 4"/>
                  <a:gd name="T1" fmla="*/ 18 h 20"/>
                  <a:gd name="T2" fmla="*/ 0 w 4"/>
                  <a:gd name="T3" fmla="*/ 0 h 20"/>
                  <a:gd name="T4" fmla="*/ 4 w 4"/>
                  <a:gd name="T5" fmla="*/ 2 h 20"/>
                  <a:gd name="T6" fmla="*/ 4 w 4"/>
                  <a:gd name="T7" fmla="*/ 20 h 20"/>
                  <a:gd name="T8" fmla="*/ 0 w 4"/>
                  <a:gd name="T9" fmla="*/ 18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0"/>
                  <a:gd name="T17" fmla="*/ 4 w 4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0">
                    <a:moveTo>
                      <a:pt x="0" y="18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4" y="2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970" name="Freeform 632"/>
              <p:cNvSpPr>
                <a:spLocks/>
              </p:cNvSpPr>
              <p:nvPr/>
            </p:nvSpPr>
            <p:spPr bwMode="auto">
              <a:xfrm>
                <a:off x="1572" y="2396"/>
                <a:ext cx="1" cy="18"/>
              </a:xfrm>
              <a:custGeom>
                <a:avLst/>
                <a:gdLst>
                  <a:gd name="T0" fmla="*/ 0 w 1"/>
                  <a:gd name="T1" fmla="*/ 18 h 18"/>
                  <a:gd name="T2" fmla="*/ 1 w 1"/>
                  <a:gd name="T3" fmla="*/ 17 h 18"/>
                  <a:gd name="T4" fmla="*/ 1 w 1"/>
                  <a:gd name="T5" fmla="*/ 1 h 18"/>
                  <a:gd name="T6" fmla="*/ 0 w 1"/>
                  <a:gd name="T7" fmla="*/ 0 h 18"/>
                  <a:gd name="T8" fmla="*/ 0 w 1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8"/>
                  <a:gd name="T17" fmla="*/ 1 w 1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8">
                    <a:moveTo>
                      <a:pt x="0" y="18"/>
                    </a:moveTo>
                    <a:lnTo>
                      <a:pt x="1" y="17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971" name="Freeform 633"/>
              <p:cNvSpPr>
                <a:spLocks/>
              </p:cNvSpPr>
              <p:nvPr/>
            </p:nvSpPr>
            <p:spPr bwMode="auto">
              <a:xfrm>
                <a:off x="1572" y="2413"/>
                <a:ext cx="4" cy="3"/>
              </a:xfrm>
              <a:custGeom>
                <a:avLst/>
                <a:gdLst>
                  <a:gd name="T0" fmla="*/ 4 w 4"/>
                  <a:gd name="T1" fmla="*/ 3 h 3"/>
                  <a:gd name="T2" fmla="*/ 4 w 4"/>
                  <a:gd name="T3" fmla="*/ 2 h 3"/>
                  <a:gd name="T4" fmla="*/ 1 w 4"/>
                  <a:gd name="T5" fmla="*/ 0 h 3"/>
                  <a:gd name="T6" fmla="*/ 0 w 4"/>
                  <a:gd name="T7" fmla="*/ 1 h 3"/>
                  <a:gd name="T8" fmla="*/ 4 w 4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"/>
                  <a:gd name="T17" fmla="*/ 4 w 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">
                    <a:moveTo>
                      <a:pt x="4" y="3"/>
                    </a:moveTo>
                    <a:lnTo>
                      <a:pt x="4" y="2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972" name="Freeform 634"/>
              <p:cNvSpPr>
                <a:spLocks/>
              </p:cNvSpPr>
              <p:nvPr/>
            </p:nvSpPr>
            <p:spPr bwMode="auto">
              <a:xfrm>
                <a:off x="1566" y="2393"/>
                <a:ext cx="4" cy="20"/>
              </a:xfrm>
              <a:custGeom>
                <a:avLst/>
                <a:gdLst>
                  <a:gd name="T0" fmla="*/ 0 w 4"/>
                  <a:gd name="T1" fmla="*/ 18 h 20"/>
                  <a:gd name="T2" fmla="*/ 0 w 4"/>
                  <a:gd name="T3" fmla="*/ 0 h 20"/>
                  <a:gd name="T4" fmla="*/ 4 w 4"/>
                  <a:gd name="T5" fmla="*/ 2 h 20"/>
                  <a:gd name="T6" fmla="*/ 4 w 4"/>
                  <a:gd name="T7" fmla="*/ 20 h 20"/>
                  <a:gd name="T8" fmla="*/ 0 w 4"/>
                  <a:gd name="T9" fmla="*/ 18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0"/>
                  <a:gd name="T17" fmla="*/ 4 w 4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0">
                    <a:moveTo>
                      <a:pt x="0" y="18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4" y="2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973" name="Freeform 635"/>
              <p:cNvSpPr>
                <a:spLocks/>
              </p:cNvSpPr>
              <p:nvPr/>
            </p:nvSpPr>
            <p:spPr bwMode="auto">
              <a:xfrm>
                <a:off x="1566" y="2393"/>
                <a:ext cx="1" cy="18"/>
              </a:xfrm>
              <a:custGeom>
                <a:avLst/>
                <a:gdLst>
                  <a:gd name="T0" fmla="*/ 0 w 1"/>
                  <a:gd name="T1" fmla="*/ 18 h 18"/>
                  <a:gd name="T2" fmla="*/ 1 w 1"/>
                  <a:gd name="T3" fmla="*/ 17 h 18"/>
                  <a:gd name="T4" fmla="*/ 1 w 1"/>
                  <a:gd name="T5" fmla="*/ 1 h 18"/>
                  <a:gd name="T6" fmla="*/ 0 w 1"/>
                  <a:gd name="T7" fmla="*/ 0 h 18"/>
                  <a:gd name="T8" fmla="*/ 0 w 1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8"/>
                  <a:gd name="T17" fmla="*/ 1 w 1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8">
                    <a:moveTo>
                      <a:pt x="0" y="18"/>
                    </a:moveTo>
                    <a:lnTo>
                      <a:pt x="1" y="17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974" name="Freeform 636"/>
              <p:cNvSpPr>
                <a:spLocks/>
              </p:cNvSpPr>
              <p:nvPr/>
            </p:nvSpPr>
            <p:spPr bwMode="auto">
              <a:xfrm>
                <a:off x="1566" y="2410"/>
                <a:ext cx="4" cy="3"/>
              </a:xfrm>
              <a:custGeom>
                <a:avLst/>
                <a:gdLst>
                  <a:gd name="T0" fmla="*/ 4 w 4"/>
                  <a:gd name="T1" fmla="*/ 3 h 3"/>
                  <a:gd name="T2" fmla="*/ 4 w 4"/>
                  <a:gd name="T3" fmla="*/ 2 h 3"/>
                  <a:gd name="T4" fmla="*/ 1 w 4"/>
                  <a:gd name="T5" fmla="*/ 0 h 3"/>
                  <a:gd name="T6" fmla="*/ 0 w 4"/>
                  <a:gd name="T7" fmla="*/ 1 h 3"/>
                  <a:gd name="T8" fmla="*/ 4 w 4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"/>
                  <a:gd name="T17" fmla="*/ 4 w 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">
                    <a:moveTo>
                      <a:pt x="4" y="3"/>
                    </a:moveTo>
                    <a:lnTo>
                      <a:pt x="4" y="2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975" name="Freeform 637"/>
              <p:cNvSpPr>
                <a:spLocks/>
              </p:cNvSpPr>
              <p:nvPr/>
            </p:nvSpPr>
            <p:spPr bwMode="auto">
              <a:xfrm>
                <a:off x="1559" y="2389"/>
                <a:ext cx="5" cy="21"/>
              </a:xfrm>
              <a:custGeom>
                <a:avLst/>
                <a:gdLst>
                  <a:gd name="T0" fmla="*/ 0 w 5"/>
                  <a:gd name="T1" fmla="*/ 18 h 21"/>
                  <a:gd name="T2" fmla="*/ 0 w 5"/>
                  <a:gd name="T3" fmla="*/ 0 h 21"/>
                  <a:gd name="T4" fmla="*/ 5 w 5"/>
                  <a:gd name="T5" fmla="*/ 2 h 21"/>
                  <a:gd name="T6" fmla="*/ 5 w 5"/>
                  <a:gd name="T7" fmla="*/ 21 h 21"/>
                  <a:gd name="T8" fmla="*/ 0 w 5"/>
                  <a:gd name="T9" fmla="*/ 18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1"/>
                  <a:gd name="T17" fmla="*/ 5 w 5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1">
                    <a:moveTo>
                      <a:pt x="0" y="18"/>
                    </a:moveTo>
                    <a:lnTo>
                      <a:pt x="0" y="0"/>
                    </a:lnTo>
                    <a:lnTo>
                      <a:pt x="5" y="2"/>
                    </a:lnTo>
                    <a:lnTo>
                      <a:pt x="5" y="21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976" name="Freeform 638"/>
              <p:cNvSpPr>
                <a:spLocks/>
              </p:cNvSpPr>
              <p:nvPr/>
            </p:nvSpPr>
            <p:spPr bwMode="auto">
              <a:xfrm>
                <a:off x="1559" y="2389"/>
                <a:ext cx="2" cy="18"/>
              </a:xfrm>
              <a:custGeom>
                <a:avLst/>
                <a:gdLst>
                  <a:gd name="T0" fmla="*/ 0 w 2"/>
                  <a:gd name="T1" fmla="*/ 18 h 18"/>
                  <a:gd name="T2" fmla="*/ 2 w 2"/>
                  <a:gd name="T3" fmla="*/ 17 h 18"/>
                  <a:gd name="T4" fmla="*/ 2 w 2"/>
                  <a:gd name="T5" fmla="*/ 1 h 18"/>
                  <a:gd name="T6" fmla="*/ 0 w 2"/>
                  <a:gd name="T7" fmla="*/ 0 h 18"/>
                  <a:gd name="T8" fmla="*/ 0 w 2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18"/>
                  <a:gd name="T17" fmla="*/ 2 w 2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18">
                    <a:moveTo>
                      <a:pt x="0" y="18"/>
                    </a:moveTo>
                    <a:lnTo>
                      <a:pt x="2" y="17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29729" name="Freeform 639"/>
            <p:cNvSpPr>
              <a:spLocks/>
            </p:cNvSpPr>
            <p:nvPr/>
          </p:nvSpPr>
          <p:spPr bwMode="auto">
            <a:xfrm>
              <a:off x="1559" y="2406"/>
              <a:ext cx="5" cy="4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2 h 4"/>
                <a:gd name="T4" fmla="*/ 2 w 5"/>
                <a:gd name="T5" fmla="*/ 0 h 4"/>
                <a:gd name="T6" fmla="*/ 0 w 5"/>
                <a:gd name="T7" fmla="*/ 1 h 4"/>
                <a:gd name="T8" fmla="*/ 5 w 5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4"/>
                <a:gd name="T17" fmla="*/ 5 w 5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4">
                  <a:moveTo>
                    <a:pt x="5" y="4"/>
                  </a:moveTo>
                  <a:lnTo>
                    <a:pt x="5" y="2"/>
                  </a:lnTo>
                  <a:lnTo>
                    <a:pt x="2" y="0"/>
                  </a:lnTo>
                  <a:lnTo>
                    <a:pt x="0" y="1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9730" name="Freeform 640"/>
            <p:cNvSpPr>
              <a:spLocks/>
            </p:cNvSpPr>
            <p:nvPr/>
          </p:nvSpPr>
          <p:spPr bwMode="auto">
            <a:xfrm>
              <a:off x="1554" y="2386"/>
              <a:ext cx="3" cy="20"/>
            </a:xfrm>
            <a:custGeom>
              <a:avLst/>
              <a:gdLst>
                <a:gd name="T0" fmla="*/ 0 w 3"/>
                <a:gd name="T1" fmla="*/ 18 h 20"/>
                <a:gd name="T2" fmla="*/ 0 w 3"/>
                <a:gd name="T3" fmla="*/ 0 h 20"/>
                <a:gd name="T4" fmla="*/ 3 w 3"/>
                <a:gd name="T5" fmla="*/ 2 h 20"/>
                <a:gd name="T6" fmla="*/ 3 w 3"/>
                <a:gd name="T7" fmla="*/ 20 h 20"/>
                <a:gd name="T8" fmla="*/ 0 w 3"/>
                <a:gd name="T9" fmla="*/ 18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20"/>
                <a:gd name="T17" fmla="*/ 3 w 3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20">
                  <a:moveTo>
                    <a:pt x="0" y="18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3" y="2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9731" name="Freeform 641"/>
            <p:cNvSpPr>
              <a:spLocks/>
            </p:cNvSpPr>
            <p:nvPr/>
          </p:nvSpPr>
          <p:spPr bwMode="auto">
            <a:xfrm>
              <a:off x="1554" y="2386"/>
              <a:ext cx="1" cy="18"/>
            </a:xfrm>
            <a:custGeom>
              <a:avLst/>
              <a:gdLst>
                <a:gd name="T0" fmla="*/ 0 w 1"/>
                <a:gd name="T1" fmla="*/ 18 h 18"/>
                <a:gd name="T2" fmla="*/ 1 w 1"/>
                <a:gd name="T3" fmla="*/ 17 h 18"/>
                <a:gd name="T4" fmla="*/ 1 w 1"/>
                <a:gd name="T5" fmla="*/ 0 h 18"/>
                <a:gd name="T6" fmla="*/ 0 w 1"/>
                <a:gd name="T7" fmla="*/ 0 h 18"/>
                <a:gd name="T8" fmla="*/ 0 w 1"/>
                <a:gd name="T9" fmla="*/ 18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8"/>
                <a:gd name="T17" fmla="*/ 1 w 1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8">
                  <a:moveTo>
                    <a:pt x="0" y="18"/>
                  </a:moveTo>
                  <a:lnTo>
                    <a:pt x="1" y="17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9732" name="Freeform 642"/>
            <p:cNvSpPr>
              <a:spLocks/>
            </p:cNvSpPr>
            <p:nvPr/>
          </p:nvSpPr>
          <p:spPr bwMode="auto">
            <a:xfrm>
              <a:off x="1554" y="2403"/>
              <a:ext cx="3" cy="3"/>
            </a:xfrm>
            <a:custGeom>
              <a:avLst/>
              <a:gdLst>
                <a:gd name="T0" fmla="*/ 3 w 3"/>
                <a:gd name="T1" fmla="*/ 3 h 3"/>
                <a:gd name="T2" fmla="*/ 3 w 3"/>
                <a:gd name="T3" fmla="*/ 2 h 3"/>
                <a:gd name="T4" fmla="*/ 1 w 3"/>
                <a:gd name="T5" fmla="*/ 0 h 3"/>
                <a:gd name="T6" fmla="*/ 0 w 3"/>
                <a:gd name="T7" fmla="*/ 1 h 3"/>
                <a:gd name="T8" fmla="*/ 3 w 3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3" y="3"/>
                  </a:moveTo>
                  <a:lnTo>
                    <a:pt x="3" y="2"/>
                  </a:lnTo>
                  <a:lnTo>
                    <a:pt x="1" y="0"/>
                  </a:lnTo>
                  <a:lnTo>
                    <a:pt x="0" y="1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9733" name="Freeform 643"/>
            <p:cNvSpPr>
              <a:spLocks/>
            </p:cNvSpPr>
            <p:nvPr/>
          </p:nvSpPr>
          <p:spPr bwMode="auto">
            <a:xfrm>
              <a:off x="1548" y="2382"/>
              <a:ext cx="3" cy="21"/>
            </a:xfrm>
            <a:custGeom>
              <a:avLst/>
              <a:gdLst>
                <a:gd name="T0" fmla="*/ 0 w 3"/>
                <a:gd name="T1" fmla="*/ 18 h 21"/>
                <a:gd name="T2" fmla="*/ 0 w 3"/>
                <a:gd name="T3" fmla="*/ 0 h 21"/>
                <a:gd name="T4" fmla="*/ 3 w 3"/>
                <a:gd name="T5" fmla="*/ 3 h 21"/>
                <a:gd name="T6" fmla="*/ 3 w 3"/>
                <a:gd name="T7" fmla="*/ 21 h 21"/>
                <a:gd name="T8" fmla="*/ 0 w 3"/>
                <a:gd name="T9" fmla="*/ 18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21"/>
                <a:gd name="T17" fmla="*/ 3 w 3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21">
                  <a:moveTo>
                    <a:pt x="0" y="18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21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9734" name="Freeform 644"/>
            <p:cNvSpPr>
              <a:spLocks/>
            </p:cNvSpPr>
            <p:nvPr/>
          </p:nvSpPr>
          <p:spPr bwMode="auto">
            <a:xfrm>
              <a:off x="1548" y="2382"/>
              <a:ext cx="1" cy="18"/>
            </a:xfrm>
            <a:custGeom>
              <a:avLst/>
              <a:gdLst>
                <a:gd name="T0" fmla="*/ 0 w 1"/>
                <a:gd name="T1" fmla="*/ 18 h 18"/>
                <a:gd name="T2" fmla="*/ 1 w 1"/>
                <a:gd name="T3" fmla="*/ 17 h 18"/>
                <a:gd name="T4" fmla="*/ 1 w 1"/>
                <a:gd name="T5" fmla="*/ 0 h 18"/>
                <a:gd name="T6" fmla="*/ 0 w 1"/>
                <a:gd name="T7" fmla="*/ 0 h 18"/>
                <a:gd name="T8" fmla="*/ 0 w 1"/>
                <a:gd name="T9" fmla="*/ 18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8"/>
                <a:gd name="T17" fmla="*/ 1 w 1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8">
                  <a:moveTo>
                    <a:pt x="0" y="18"/>
                  </a:moveTo>
                  <a:lnTo>
                    <a:pt x="1" y="17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9735" name="Freeform 645"/>
            <p:cNvSpPr>
              <a:spLocks/>
            </p:cNvSpPr>
            <p:nvPr/>
          </p:nvSpPr>
          <p:spPr bwMode="auto">
            <a:xfrm>
              <a:off x="1548" y="2399"/>
              <a:ext cx="3" cy="4"/>
            </a:xfrm>
            <a:custGeom>
              <a:avLst/>
              <a:gdLst>
                <a:gd name="T0" fmla="*/ 3 w 3"/>
                <a:gd name="T1" fmla="*/ 4 h 4"/>
                <a:gd name="T2" fmla="*/ 3 w 3"/>
                <a:gd name="T3" fmla="*/ 1 h 4"/>
                <a:gd name="T4" fmla="*/ 1 w 3"/>
                <a:gd name="T5" fmla="*/ 0 h 4"/>
                <a:gd name="T6" fmla="*/ 0 w 3"/>
                <a:gd name="T7" fmla="*/ 1 h 4"/>
                <a:gd name="T8" fmla="*/ 3 w 3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4"/>
                <a:gd name="T17" fmla="*/ 3 w 3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4">
                  <a:moveTo>
                    <a:pt x="3" y="4"/>
                  </a:moveTo>
                  <a:lnTo>
                    <a:pt x="3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9736" name="Freeform 646"/>
            <p:cNvSpPr>
              <a:spLocks/>
            </p:cNvSpPr>
            <p:nvPr/>
          </p:nvSpPr>
          <p:spPr bwMode="auto">
            <a:xfrm>
              <a:off x="1541" y="2379"/>
              <a:ext cx="5" cy="19"/>
            </a:xfrm>
            <a:custGeom>
              <a:avLst/>
              <a:gdLst>
                <a:gd name="T0" fmla="*/ 0 w 5"/>
                <a:gd name="T1" fmla="*/ 17 h 19"/>
                <a:gd name="T2" fmla="*/ 0 w 5"/>
                <a:gd name="T3" fmla="*/ 0 h 19"/>
                <a:gd name="T4" fmla="*/ 5 w 5"/>
                <a:gd name="T5" fmla="*/ 2 h 19"/>
                <a:gd name="T6" fmla="*/ 5 w 5"/>
                <a:gd name="T7" fmla="*/ 19 h 19"/>
                <a:gd name="T8" fmla="*/ 0 w 5"/>
                <a:gd name="T9" fmla="*/ 17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19"/>
                <a:gd name="T17" fmla="*/ 5 w 5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19">
                  <a:moveTo>
                    <a:pt x="0" y="17"/>
                  </a:moveTo>
                  <a:lnTo>
                    <a:pt x="0" y="0"/>
                  </a:lnTo>
                  <a:lnTo>
                    <a:pt x="5" y="2"/>
                  </a:lnTo>
                  <a:lnTo>
                    <a:pt x="5" y="19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9737" name="Rectangle 647"/>
            <p:cNvSpPr>
              <a:spLocks noChangeArrowheads="1"/>
            </p:cNvSpPr>
            <p:nvPr/>
          </p:nvSpPr>
          <p:spPr bwMode="auto">
            <a:xfrm>
              <a:off x="1541" y="2379"/>
              <a:ext cx="1" cy="17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9738" name="Freeform 648"/>
            <p:cNvSpPr>
              <a:spLocks/>
            </p:cNvSpPr>
            <p:nvPr/>
          </p:nvSpPr>
          <p:spPr bwMode="auto">
            <a:xfrm>
              <a:off x="1541" y="2396"/>
              <a:ext cx="5" cy="2"/>
            </a:xfrm>
            <a:custGeom>
              <a:avLst/>
              <a:gdLst>
                <a:gd name="T0" fmla="*/ 5 w 5"/>
                <a:gd name="T1" fmla="*/ 2 h 2"/>
                <a:gd name="T2" fmla="*/ 5 w 5"/>
                <a:gd name="T3" fmla="*/ 1 h 2"/>
                <a:gd name="T4" fmla="*/ 1 w 5"/>
                <a:gd name="T5" fmla="*/ 0 h 2"/>
                <a:gd name="T6" fmla="*/ 0 w 5"/>
                <a:gd name="T7" fmla="*/ 0 h 2"/>
                <a:gd name="T8" fmla="*/ 5 w 5"/>
                <a:gd name="T9" fmla="*/ 2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2"/>
                <a:gd name="T17" fmla="*/ 5 w 5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2">
                  <a:moveTo>
                    <a:pt x="5" y="2"/>
                  </a:moveTo>
                  <a:lnTo>
                    <a:pt x="5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9739" name="Freeform 649"/>
            <p:cNvSpPr>
              <a:spLocks/>
            </p:cNvSpPr>
            <p:nvPr/>
          </p:nvSpPr>
          <p:spPr bwMode="auto">
            <a:xfrm>
              <a:off x="1536" y="2375"/>
              <a:ext cx="3" cy="20"/>
            </a:xfrm>
            <a:custGeom>
              <a:avLst/>
              <a:gdLst>
                <a:gd name="T0" fmla="*/ 0 w 3"/>
                <a:gd name="T1" fmla="*/ 18 h 20"/>
                <a:gd name="T2" fmla="*/ 0 w 3"/>
                <a:gd name="T3" fmla="*/ 0 h 20"/>
                <a:gd name="T4" fmla="*/ 3 w 3"/>
                <a:gd name="T5" fmla="*/ 3 h 20"/>
                <a:gd name="T6" fmla="*/ 3 w 3"/>
                <a:gd name="T7" fmla="*/ 20 h 20"/>
                <a:gd name="T8" fmla="*/ 0 w 3"/>
                <a:gd name="T9" fmla="*/ 18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20"/>
                <a:gd name="T17" fmla="*/ 3 w 3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20">
                  <a:moveTo>
                    <a:pt x="0" y="18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2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9740" name="Rectangle 650"/>
            <p:cNvSpPr>
              <a:spLocks noChangeArrowheads="1"/>
            </p:cNvSpPr>
            <p:nvPr/>
          </p:nvSpPr>
          <p:spPr bwMode="auto">
            <a:xfrm>
              <a:off x="1536" y="2375"/>
              <a:ext cx="1" cy="18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9741" name="Freeform 651"/>
            <p:cNvSpPr>
              <a:spLocks/>
            </p:cNvSpPr>
            <p:nvPr/>
          </p:nvSpPr>
          <p:spPr bwMode="auto">
            <a:xfrm>
              <a:off x="1536" y="2393"/>
              <a:ext cx="3" cy="2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1 w 3"/>
                <a:gd name="T5" fmla="*/ 0 h 2"/>
                <a:gd name="T6" fmla="*/ 0 w 3"/>
                <a:gd name="T7" fmla="*/ 0 h 2"/>
                <a:gd name="T8" fmla="*/ 3 w 3"/>
                <a:gd name="T9" fmla="*/ 2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2"/>
                <a:gd name="T17" fmla="*/ 3 w 3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9742" name="Freeform 652"/>
            <p:cNvSpPr>
              <a:spLocks/>
            </p:cNvSpPr>
            <p:nvPr/>
          </p:nvSpPr>
          <p:spPr bwMode="auto">
            <a:xfrm>
              <a:off x="1444" y="2320"/>
              <a:ext cx="9" cy="12"/>
            </a:xfrm>
            <a:custGeom>
              <a:avLst/>
              <a:gdLst>
                <a:gd name="T0" fmla="*/ 9 w 9"/>
                <a:gd name="T1" fmla="*/ 5 h 12"/>
                <a:gd name="T2" fmla="*/ 9 w 9"/>
                <a:gd name="T3" fmla="*/ 12 h 12"/>
                <a:gd name="T4" fmla="*/ 0 w 9"/>
                <a:gd name="T5" fmla="*/ 7 h 12"/>
                <a:gd name="T6" fmla="*/ 0 w 9"/>
                <a:gd name="T7" fmla="*/ 0 h 12"/>
                <a:gd name="T8" fmla="*/ 9 w 9"/>
                <a:gd name="T9" fmla="*/ 5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2"/>
                <a:gd name="T17" fmla="*/ 9 w 9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2">
                  <a:moveTo>
                    <a:pt x="9" y="5"/>
                  </a:moveTo>
                  <a:lnTo>
                    <a:pt x="9" y="12"/>
                  </a:lnTo>
                  <a:lnTo>
                    <a:pt x="0" y="7"/>
                  </a:lnTo>
                  <a:lnTo>
                    <a:pt x="0" y="0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9743" name="Freeform 653"/>
            <p:cNvSpPr>
              <a:spLocks/>
            </p:cNvSpPr>
            <p:nvPr/>
          </p:nvSpPr>
          <p:spPr bwMode="auto">
            <a:xfrm>
              <a:off x="1452" y="2325"/>
              <a:ext cx="1" cy="6"/>
            </a:xfrm>
            <a:custGeom>
              <a:avLst/>
              <a:gdLst>
                <a:gd name="T0" fmla="*/ 0 w 1"/>
                <a:gd name="T1" fmla="*/ 2 h 6"/>
                <a:gd name="T2" fmla="*/ 1 w 1"/>
                <a:gd name="T3" fmla="*/ 0 h 6"/>
                <a:gd name="T4" fmla="*/ 1 w 1"/>
                <a:gd name="T5" fmla="*/ 6 h 6"/>
                <a:gd name="T6" fmla="*/ 0 w 1"/>
                <a:gd name="T7" fmla="*/ 6 h 6"/>
                <a:gd name="T8" fmla="*/ 0 w 1"/>
                <a:gd name="T9" fmla="*/ 2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6"/>
                <a:gd name="T17" fmla="*/ 1 w 1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6">
                  <a:moveTo>
                    <a:pt x="0" y="2"/>
                  </a:moveTo>
                  <a:lnTo>
                    <a:pt x="1" y="0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25A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9744" name="Freeform 654"/>
            <p:cNvSpPr>
              <a:spLocks/>
            </p:cNvSpPr>
            <p:nvPr/>
          </p:nvSpPr>
          <p:spPr bwMode="auto">
            <a:xfrm>
              <a:off x="1442" y="2320"/>
              <a:ext cx="11" cy="7"/>
            </a:xfrm>
            <a:custGeom>
              <a:avLst/>
              <a:gdLst>
                <a:gd name="T0" fmla="*/ 0 w 11"/>
                <a:gd name="T1" fmla="*/ 1 h 7"/>
                <a:gd name="T2" fmla="*/ 2 w 11"/>
                <a:gd name="T3" fmla="*/ 0 h 7"/>
                <a:gd name="T4" fmla="*/ 11 w 11"/>
                <a:gd name="T5" fmla="*/ 5 h 7"/>
                <a:gd name="T6" fmla="*/ 10 w 11"/>
                <a:gd name="T7" fmla="*/ 7 h 7"/>
                <a:gd name="T8" fmla="*/ 0 w 11"/>
                <a:gd name="T9" fmla="*/ 1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7"/>
                <a:gd name="T17" fmla="*/ 11 w 11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7">
                  <a:moveTo>
                    <a:pt x="0" y="1"/>
                  </a:moveTo>
                  <a:lnTo>
                    <a:pt x="2" y="0"/>
                  </a:lnTo>
                  <a:lnTo>
                    <a:pt x="11" y="5"/>
                  </a:lnTo>
                  <a:lnTo>
                    <a:pt x="10" y="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1B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9745" name="Freeform 655"/>
            <p:cNvSpPr>
              <a:spLocks/>
            </p:cNvSpPr>
            <p:nvPr/>
          </p:nvSpPr>
          <p:spPr bwMode="auto">
            <a:xfrm>
              <a:off x="1442" y="2321"/>
              <a:ext cx="10" cy="10"/>
            </a:xfrm>
            <a:custGeom>
              <a:avLst/>
              <a:gdLst>
                <a:gd name="T0" fmla="*/ 10 w 10"/>
                <a:gd name="T1" fmla="*/ 6 h 10"/>
                <a:gd name="T2" fmla="*/ 10 w 10"/>
                <a:gd name="T3" fmla="*/ 10 h 10"/>
                <a:gd name="T4" fmla="*/ 0 w 10"/>
                <a:gd name="T5" fmla="*/ 6 h 10"/>
                <a:gd name="T6" fmla="*/ 0 w 10"/>
                <a:gd name="T7" fmla="*/ 0 h 10"/>
                <a:gd name="T8" fmla="*/ 10 w 10"/>
                <a:gd name="T9" fmla="*/ 6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0"/>
                <a:gd name="T17" fmla="*/ 10 w 10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0">
                  <a:moveTo>
                    <a:pt x="10" y="6"/>
                  </a:moveTo>
                  <a:lnTo>
                    <a:pt x="10" y="10"/>
                  </a:lnTo>
                  <a:lnTo>
                    <a:pt x="0" y="6"/>
                  </a:lnTo>
                  <a:lnTo>
                    <a:pt x="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E1B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9746" name="Freeform 656"/>
            <p:cNvSpPr>
              <a:spLocks/>
            </p:cNvSpPr>
            <p:nvPr/>
          </p:nvSpPr>
          <p:spPr bwMode="auto">
            <a:xfrm>
              <a:off x="1601" y="2243"/>
              <a:ext cx="211" cy="531"/>
            </a:xfrm>
            <a:custGeom>
              <a:avLst/>
              <a:gdLst>
                <a:gd name="T0" fmla="*/ 0 w 211"/>
                <a:gd name="T1" fmla="*/ 123 h 531"/>
                <a:gd name="T2" fmla="*/ 211 w 211"/>
                <a:gd name="T3" fmla="*/ 0 h 531"/>
                <a:gd name="T4" fmla="*/ 211 w 211"/>
                <a:gd name="T5" fmla="*/ 408 h 531"/>
                <a:gd name="T6" fmla="*/ 0 w 211"/>
                <a:gd name="T7" fmla="*/ 531 h 531"/>
                <a:gd name="T8" fmla="*/ 0 w 211"/>
                <a:gd name="T9" fmla="*/ 123 h 5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1"/>
                <a:gd name="T16" fmla="*/ 0 h 531"/>
                <a:gd name="T17" fmla="*/ 211 w 211"/>
                <a:gd name="T18" fmla="*/ 531 h 5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1" h="531">
                  <a:moveTo>
                    <a:pt x="0" y="123"/>
                  </a:moveTo>
                  <a:lnTo>
                    <a:pt x="211" y="0"/>
                  </a:lnTo>
                  <a:lnTo>
                    <a:pt x="211" y="408"/>
                  </a:lnTo>
                  <a:lnTo>
                    <a:pt x="0" y="531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0D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9747" name="Freeform 657"/>
            <p:cNvSpPr>
              <a:spLocks/>
            </p:cNvSpPr>
            <p:nvPr/>
          </p:nvSpPr>
          <p:spPr bwMode="auto">
            <a:xfrm>
              <a:off x="1601" y="2365"/>
              <a:ext cx="3" cy="409"/>
            </a:xfrm>
            <a:custGeom>
              <a:avLst/>
              <a:gdLst>
                <a:gd name="T0" fmla="*/ 0 w 3"/>
                <a:gd name="T1" fmla="*/ 1 h 409"/>
                <a:gd name="T2" fmla="*/ 3 w 3"/>
                <a:gd name="T3" fmla="*/ 0 h 409"/>
                <a:gd name="T4" fmla="*/ 3 w 3"/>
                <a:gd name="T5" fmla="*/ 408 h 409"/>
                <a:gd name="T6" fmla="*/ 0 w 3"/>
                <a:gd name="T7" fmla="*/ 409 h 409"/>
                <a:gd name="T8" fmla="*/ 0 w 3"/>
                <a:gd name="T9" fmla="*/ 1 h 4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409"/>
                <a:gd name="T17" fmla="*/ 3 w 3"/>
                <a:gd name="T18" fmla="*/ 409 h 4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409">
                  <a:moveTo>
                    <a:pt x="0" y="1"/>
                  </a:moveTo>
                  <a:lnTo>
                    <a:pt x="3" y="0"/>
                  </a:lnTo>
                  <a:lnTo>
                    <a:pt x="3" y="408"/>
                  </a:lnTo>
                  <a:lnTo>
                    <a:pt x="0" y="40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9748" name="Freeform 658"/>
            <p:cNvSpPr>
              <a:spLocks/>
            </p:cNvSpPr>
            <p:nvPr/>
          </p:nvSpPr>
          <p:spPr bwMode="auto">
            <a:xfrm>
              <a:off x="1434" y="2290"/>
              <a:ext cx="6" cy="364"/>
            </a:xfrm>
            <a:custGeom>
              <a:avLst/>
              <a:gdLst>
                <a:gd name="T0" fmla="*/ 2 w 6"/>
                <a:gd name="T1" fmla="*/ 4 h 364"/>
                <a:gd name="T2" fmla="*/ 6 w 6"/>
                <a:gd name="T3" fmla="*/ 0 h 364"/>
                <a:gd name="T4" fmla="*/ 6 w 6"/>
                <a:gd name="T5" fmla="*/ 360 h 364"/>
                <a:gd name="T6" fmla="*/ 0 w 6"/>
                <a:gd name="T7" fmla="*/ 364 h 364"/>
                <a:gd name="T8" fmla="*/ 2 w 6"/>
                <a:gd name="T9" fmla="*/ 4 h 3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364"/>
                <a:gd name="T17" fmla="*/ 6 w 6"/>
                <a:gd name="T18" fmla="*/ 364 h 3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364">
                  <a:moveTo>
                    <a:pt x="2" y="4"/>
                  </a:moveTo>
                  <a:lnTo>
                    <a:pt x="6" y="0"/>
                  </a:lnTo>
                  <a:lnTo>
                    <a:pt x="6" y="360"/>
                  </a:lnTo>
                  <a:lnTo>
                    <a:pt x="0" y="36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9749" name="Freeform 659"/>
            <p:cNvSpPr>
              <a:spLocks/>
            </p:cNvSpPr>
            <p:nvPr/>
          </p:nvSpPr>
          <p:spPr bwMode="auto">
            <a:xfrm>
              <a:off x="1405" y="2130"/>
              <a:ext cx="407" cy="236"/>
            </a:xfrm>
            <a:custGeom>
              <a:avLst/>
              <a:gdLst>
                <a:gd name="T0" fmla="*/ 0 w 407"/>
                <a:gd name="T1" fmla="*/ 123 h 236"/>
                <a:gd name="T2" fmla="*/ 211 w 407"/>
                <a:gd name="T3" fmla="*/ 0 h 236"/>
                <a:gd name="T4" fmla="*/ 407 w 407"/>
                <a:gd name="T5" fmla="*/ 113 h 236"/>
                <a:gd name="T6" fmla="*/ 196 w 407"/>
                <a:gd name="T7" fmla="*/ 236 h 236"/>
                <a:gd name="T8" fmla="*/ 0 w 407"/>
                <a:gd name="T9" fmla="*/ 123 h 2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7"/>
                <a:gd name="T16" fmla="*/ 0 h 236"/>
                <a:gd name="T17" fmla="*/ 407 w 407"/>
                <a:gd name="T18" fmla="*/ 236 h 2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7" h="236">
                  <a:moveTo>
                    <a:pt x="0" y="123"/>
                  </a:moveTo>
                  <a:lnTo>
                    <a:pt x="211" y="0"/>
                  </a:lnTo>
                  <a:lnTo>
                    <a:pt x="407" y="113"/>
                  </a:lnTo>
                  <a:lnTo>
                    <a:pt x="196" y="236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9750" name="Freeform 660"/>
            <p:cNvSpPr>
              <a:spLocks/>
            </p:cNvSpPr>
            <p:nvPr/>
          </p:nvSpPr>
          <p:spPr bwMode="auto">
            <a:xfrm>
              <a:off x="1405" y="2251"/>
              <a:ext cx="199" cy="115"/>
            </a:xfrm>
            <a:custGeom>
              <a:avLst/>
              <a:gdLst>
                <a:gd name="T0" fmla="*/ 0 w 199"/>
                <a:gd name="T1" fmla="*/ 2 h 115"/>
                <a:gd name="T2" fmla="*/ 2 w 199"/>
                <a:gd name="T3" fmla="*/ 0 h 115"/>
                <a:gd name="T4" fmla="*/ 199 w 199"/>
                <a:gd name="T5" fmla="*/ 114 h 115"/>
                <a:gd name="T6" fmla="*/ 196 w 199"/>
                <a:gd name="T7" fmla="*/ 115 h 115"/>
                <a:gd name="T8" fmla="*/ 0 w 199"/>
                <a:gd name="T9" fmla="*/ 2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9"/>
                <a:gd name="T16" fmla="*/ 0 h 115"/>
                <a:gd name="T17" fmla="*/ 199 w 199"/>
                <a:gd name="T18" fmla="*/ 115 h 1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9" h="115">
                  <a:moveTo>
                    <a:pt x="0" y="2"/>
                  </a:moveTo>
                  <a:lnTo>
                    <a:pt x="2" y="0"/>
                  </a:lnTo>
                  <a:lnTo>
                    <a:pt x="199" y="114"/>
                  </a:lnTo>
                  <a:lnTo>
                    <a:pt x="196" y="11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9751" name="Freeform 661"/>
            <p:cNvSpPr>
              <a:spLocks/>
            </p:cNvSpPr>
            <p:nvPr/>
          </p:nvSpPr>
          <p:spPr bwMode="auto">
            <a:xfrm>
              <a:off x="1434" y="2650"/>
              <a:ext cx="132" cy="77"/>
            </a:xfrm>
            <a:custGeom>
              <a:avLst/>
              <a:gdLst>
                <a:gd name="T0" fmla="*/ 0 w 132"/>
                <a:gd name="T1" fmla="*/ 4 h 77"/>
                <a:gd name="T2" fmla="*/ 6 w 132"/>
                <a:gd name="T3" fmla="*/ 0 h 77"/>
                <a:gd name="T4" fmla="*/ 132 w 132"/>
                <a:gd name="T5" fmla="*/ 74 h 77"/>
                <a:gd name="T6" fmla="*/ 128 w 132"/>
                <a:gd name="T7" fmla="*/ 77 h 77"/>
                <a:gd name="T8" fmla="*/ 0 w 132"/>
                <a:gd name="T9" fmla="*/ 4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77"/>
                <a:gd name="T17" fmla="*/ 132 w 132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77">
                  <a:moveTo>
                    <a:pt x="0" y="4"/>
                  </a:moveTo>
                  <a:lnTo>
                    <a:pt x="6" y="0"/>
                  </a:lnTo>
                  <a:lnTo>
                    <a:pt x="132" y="74"/>
                  </a:lnTo>
                  <a:lnTo>
                    <a:pt x="128" y="77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9752" name="Freeform 662"/>
            <p:cNvSpPr>
              <a:spLocks/>
            </p:cNvSpPr>
            <p:nvPr/>
          </p:nvSpPr>
          <p:spPr bwMode="auto">
            <a:xfrm>
              <a:off x="1405" y="2253"/>
              <a:ext cx="196" cy="521"/>
            </a:xfrm>
            <a:custGeom>
              <a:avLst/>
              <a:gdLst>
                <a:gd name="T0" fmla="*/ 0 w 196"/>
                <a:gd name="T1" fmla="*/ 0 h 521"/>
                <a:gd name="T2" fmla="*/ 0 w 196"/>
                <a:gd name="T3" fmla="*/ 407 h 521"/>
                <a:gd name="T4" fmla="*/ 196 w 196"/>
                <a:gd name="T5" fmla="*/ 521 h 521"/>
                <a:gd name="T6" fmla="*/ 196 w 196"/>
                <a:gd name="T7" fmla="*/ 113 h 521"/>
                <a:gd name="T8" fmla="*/ 0 w 196"/>
                <a:gd name="T9" fmla="*/ 0 h 521"/>
                <a:gd name="T10" fmla="*/ 157 w 196"/>
                <a:gd name="T11" fmla="*/ 474 h 521"/>
                <a:gd name="T12" fmla="*/ 29 w 196"/>
                <a:gd name="T13" fmla="*/ 401 h 521"/>
                <a:gd name="T14" fmla="*/ 31 w 196"/>
                <a:gd name="T15" fmla="*/ 41 h 521"/>
                <a:gd name="T16" fmla="*/ 157 w 196"/>
                <a:gd name="T17" fmla="*/ 113 h 521"/>
                <a:gd name="T18" fmla="*/ 157 w 196"/>
                <a:gd name="T19" fmla="*/ 474 h 521"/>
                <a:gd name="T20" fmla="*/ 0 w 196"/>
                <a:gd name="T21" fmla="*/ 0 h 5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6"/>
                <a:gd name="T34" fmla="*/ 0 h 521"/>
                <a:gd name="T35" fmla="*/ 196 w 196"/>
                <a:gd name="T36" fmla="*/ 521 h 5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6" h="521">
                  <a:moveTo>
                    <a:pt x="0" y="0"/>
                  </a:moveTo>
                  <a:lnTo>
                    <a:pt x="0" y="407"/>
                  </a:lnTo>
                  <a:lnTo>
                    <a:pt x="196" y="521"/>
                  </a:lnTo>
                  <a:lnTo>
                    <a:pt x="196" y="113"/>
                  </a:lnTo>
                  <a:lnTo>
                    <a:pt x="0" y="0"/>
                  </a:lnTo>
                  <a:lnTo>
                    <a:pt x="157" y="474"/>
                  </a:lnTo>
                  <a:lnTo>
                    <a:pt x="29" y="401"/>
                  </a:lnTo>
                  <a:lnTo>
                    <a:pt x="31" y="41"/>
                  </a:lnTo>
                  <a:lnTo>
                    <a:pt x="157" y="113"/>
                  </a:lnTo>
                  <a:lnTo>
                    <a:pt x="157" y="4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9753" name="Freeform 663"/>
            <p:cNvSpPr>
              <a:spLocks/>
            </p:cNvSpPr>
            <p:nvPr/>
          </p:nvSpPr>
          <p:spPr bwMode="auto">
            <a:xfrm>
              <a:off x="1478" y="2301"/>
              <a:ext cx="43" cy="32"/>
            </a:xfrm>
            <a:custGeom>
              <a:avLst/>
              <a:gdLst>
                <a:gd name="T0" fmla="*/ 43 w 43"/>
                <a:gd name="T1" fmla="*/ 26 h 32"/>
                <a:gd name="T2" fmla="*/ 43 w 43"/>
                <a:gd name="T3" fmla="*/ 32 h 32"/>
                <a:gd name="T4" fmla="*/ 0 w 43"/>
                <a:gd name="T5" fmla="*/ 7 h 32"/>
                <a:gd name="T6" fmla="*/ 0 w 43"/>
                <a:gd name="T7" fmla="*/ 0 h 32"/>
                <a:gd name="T8" fmla="*/ 43 w 43"/>
                <a:gd name="T9" fmla="*/ 2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32"/>
                <a:gd name="T17" fmla="*/ 43 w 43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32">
                  <a:moveTo>
                    <a:pt x="43" y="26"/>
                  </a:moveTo>
                  <a:lnTo>
                    <a:pt x="43" y="32"/>
                  </a:lnTo>
                  <a:lnTo>
                    <a:pt x="0" y="7"/>
                  </a:lnTo>
                  <a:lnTo>
                    <a:pt x="0" y="0"/>
                  </a:lnTo>
                  <a:lnTo>
                    <a:pt x="43" y="26"/>
                  </a:lnTo>
                  <a:close/>
                </a:path>
              </a:pathLst>
            </a:custGeom>
            <a:solidFill>
              <a:srgbClr val="E1B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9754" name="Freeform 664"/>
            <p:cNvSpPr>
              <a:spLocks/>
            </p:cNvSpPr>
            <p:nvPr/>
          </p:nvSpPr>
          <p:spPr bwMode="auto">
            <a:xfrm>
              <a:off x="1478" y="2300"/>
              <a:ext cx="45" cy="27"/>
            </a:xfrm>
            <a:custGeom>
              <a:avLst/>
              <a:gdLst>
                <a:gd name="T0" fmla="*/ 0 w 45"/>
                <a:gd name="T1" fmla="*/ 1 h 27"/>
                <a:gd name="T2" fmla="*/ 3 w 45"/>
                <a:gd name="T3" fmla="*/ 0 h 27"/>
                <a:gd name="T4" fmla="*/ 45 w 45"/>
                <a:gd name="T5" fmla="*/ 25 h 27"/>
                <a:gd name="T6" fmla="*/ 43 w 45"/>
                <a:gd name="T7" fmla="*/ 27 h 27"/>
                <a:gd name="T8" fmla="*/ 0 w 45"/>
                <a:gd name="T9" fmla="*/ 1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27"/>
                <a:gd name="T17" fmla="*/ 45 w 45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27">
                  <a:moveTo>
                    <a:pt x="0" y="1"/>
                  </a:moveTo>
                  <a:lnTo>
                    <a:pt x="3" y="0"/>
                  </a:lnTo>
                  <a:lnTo>
                    <a:pt x="45" y="25"/>
                  </a:lnTo>
                  <a:lnTo>
                    <a:pt x="43" y="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9755" name="Freeform 665"/>
            <p:cNvSpPr>
              <a:spLocks/>
            </p:cNvSpPr>
            <p:nvPr/>
          </p:nvSpPr>
          <p:spPr bwMode="auto">
            <a:xfrm>
              <a:off x="1521" y="2325"/>
              <a:ext cx="2" cy="8"/>
            </a:xfrm>
            <a:custGeom>
              <a:avLst/>
              <a:gdLst>
                <a:gd name="T0" fmla="*/ 0 w 2"/>
                <a:gd name="T1" fmla="*/ 2 h 8"/>
                <a:gd name="T2" fmla="*/ 2 w 2"/>
                <a:gd name="T3" fmla="*/ 0 h 8"/>
                <a:gd name="T4" fmla="*/ 2 w 2"/>
                <a:gd name="T5" fmla="*/ 7 h 8"/>
                <a:gd name="T6" fmla="*/ 0 w 2"/>
                <a:gd name="T7" fmla="*/ 8 h 8"/>
                <a:gd name="T8" fmla="*/ 0 w 2"/>
                <a:gd name="T9" fmla="*/ 2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8"/>
                <a:gd name="T17" fmla="*/ 2 w 2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8">
                  <a:moveTo>
                    <a:pt x="0" y="2"/>
                  </a:moveTo>
                  <a:lnTo>
                    <a:pt x="2" y="0"/>
                  </a:lnTo>
                  <a:lnTo>
                    <a:pt x="2" y="7"/>
                  </a:lnTo>
                  <a:lnTo>
                    <a:pt x="0" y="8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38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9756" name="Freeform 666"/>
            <p:cNvSpPr>
              <a:spLocks/>
            </p:cNvSpPr>
            <p:nvPr/>
          </p:nvSpPr>
          <p:spPr bwMode="auto">
            <a:xfrm>
              <a:off x="1643" y="2481"/>
              <a:ext cx="266" cy="267"/>
            </a:xfrm>
            <a:custGeom>
              <a:avLst/>
              <a:gdLst>
                <a:gd name="T0" fmla="*/ 120 w 266"/>
                <a:gd name="T1" fmla="*/ 0 h 267"/>
                <a:gd name="T2" fmla="*/ 94 w 266"/>
                <a:gd name="T3" fmla="*/ 6 h 267"/>
                <a:gd name="T4" fmla="*/ 70 w 266"/>
                <a:gd name="T5" fmla="*/ 16 h 267"/>
                <a:gd name="T6" fmla="*/ 49 w 266"/>
                <a:gd name="T7" fmla="*/ 31 h 267"/>
                <a:gd name="T8" fmla="*/ 31 w 266"/>
                <a:gd name="T9" fmla="*/ 48 h 267"/>
                <a:gd name="T10" fmla="*/ 16 w 266"/>
                <a:gd name="T11" fmla="*/ 70 h 267"/>
                <a:gd name="T12" fmla="*/ 6 w 266"/>
                <a:gd name="T13" fmla="*/ 94 h 267"/>
                <a:gd name="T14" fmla="*/ 2 w 266"/>
                <a:gd name="T15" fmla="*/ 120 h 267"/>
                <a:gd name="T16" fmla="*/ 2 w 266"/>
                <a:gd name="T17" fmla="*/ 147 h 267"/>
                <a:gd name="T18" fmla="*/ 6 w 266"/>
                <a:gd name="T19" fmla="*/ 173 h 267"/>
                <a:gd name="T20" fmla="*/ 16 w 266"/>
                <a:gd name="T21" fmla="*/ 197 h 267"/>
                <a:gd name="T22" fmla="*/ 31 w 266"/>
                <a:gd name="T23" fmla="*/ 218 h 267"/>
                <a:gd name="T24" fmla="*/ 49 w 266"/>
                <a:gd name="T25" fmla="*/ 236 h 267"/>
                <a:gd name="T26" fmla="*/ 70 w 266"/>
                <a:gd name="T27" fmla="*/ 251 h 267"/>
                <a:gd name="T28" fmla="*/ 94 w 266"/>
                <a:gd name="T29" fmla="*/ 261 h 267"/>
                <a:gd name="T30" fmla="*/ 120 w 266"/>
                <a:gd name="T31" fmla="*/ 265 h 267"/>
                <a:gd name="T32" fmla="*/ 147 w 266"/>
                <a:gd name="T33" fmla="*/ 265 h 267"/>
                <a:gd name="T34" fmla="*/ 173 w 266"/>
                <a:gd name="T35" fmla="*/ 261 h 267"/>
                <a:gd name="T36" fmla="*/ 197 w 266"/>
                <a:gd name="T37" fmla="*/ 251 h 267"/>
                <a:gd name="T38" fmla="*/ 219 w 266"/>
                <a:gd name="T39" fmla="*/ 236 h 267"/>
                <a:gd name="T40" fmla="*/ 236 w 266"/>
                <a:gd name="T41" fmla="*/ 218 h 267"/>
                <a:gd name="T42" fmla="*/ 250 w 266"/>
                <a:gd name="T43" fmla="*/ 197 h 267"/>
                <a:gd name="T44" fmla="*/ 261 w 266"/>
                <a:gd name="T45" fmla="*/ 173 h 267"/>
                <a:gd name="T46" fmla="*/ 266 w 266"/>
                <a:gd name="T47" fmla="*/ 147 h 267"/>
                <a:gd name="T48" fmla="*/ 266 w 266"/>
                <a:gd name="T49" fmla="*/ 120 h 267"/>
                <a:gd name="T50" fmla="*/ 261 w 266"/>
                <a:gd name="T51" fmla="*/ 94 h 267"/>
                <a:gd name="T52" fmla="*/ 250 w 266"/>
                <a:gd name="T53" fmla="*/ 70 h 267"/>
                <a:gd name="T54" fmla="*/ 236 w 266"/>
                <a:gd name="T55" fmla="*/ 48 h 267"/>
                <a:gd name="T56" fmla="*/ 219 w 266"/>
                <a:gd name="T57" fmla="*/ 31 h 267"/>
                <a:gd name="T58" fmla="*/ 197 w 266"/>
                <a:gd name="T59" fmla="*/ 16 h 267"/>
                <a:gd name="T60" fmla="*/ 173 w 266"/>
                <a:gd name="T61" fmla="*/ 6 h 267"/>
                <a:gd name="T62" fmla="*/ 147 w 266"/>
                <a:gd name="T63" fmla="*/ 0 h 26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66"/>
                <a:gd name="T97" fmla="*/ 0 h 267"/>
                <a:gd name="T98" fmla="*/ 266 w 266"/>
                <a:gd name="T99" fmla="*/ 267 h 26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66" h="267">
                  <a:moveTo>
                    <a:pt x="133" y="0"/>
                  </a:moveTo>
                  <a:lnTo>
                    <a:pt x="120" y="0"/>
                  </a:lnTo>
                  <a:lnTo>
                    <a:pt x="107" y="3"/>
                  </a:lnTo>
                  <a:lnTo>
                    <a:pt x="94" y="6"/>
                  </a:lnTo>
                  <a:lnTo>
                    <a:pt x="82" y="11"/>
                  </a:lnTo>
                  <a:lnTo>
                    <a:pt x="70" y="16"/>
                  </a:lnTo>
                  <a:lnTo>
                    <a:pt x="60" y="23"/>
                  </a:lnTo>
                  <a:lnTo>
                    <a:pt x="49" y="31"/>
                  </a:lnTo>
                  <a:lnTo>
                    <a:pt x="39" y="39"/>
                  </a:lnTo>
                  <a:lnTo>
                    <a:pt x="31" y="48"/>
                  </a:lnTo>
                  <a:lnTo>
                    <a:pt x="23" y="58"/>
                  </a:lnTo>
                  <a:lnTo>
                    <a:pt x="16" y="70"/>
                  </a:lnTo>
                  <a:lnTo>
                    <a:pt x="11" y="81"/>
                  </a:lnTo>
                  <a:lnTo>
                    <a:pt x="6" y="94"/>
                  </a:lnTo>
                  <a:lnTo>
                    <a:pt x="3" y="106"/>
                  </a:lnTo>
                  <a:lnTo>
                    <a:pt x="2" y="120"/>
                  </a:lnTo>
                  <a:lnTo>
                    <a:pt x="0" y="133"/>
                  </a:lnTo>
                  <a:lnTo>
                    <a:pt x="2" y="147"/>
                  </a:lnTo>
                  <a:lnTo>
                    <a:pt x="3" y="160"/>
                  </a:lnTo>
                  <a:lnTo>
                    <a:pt x="6" y="173"/>
                  </a:lnTo>
                  <a:lnTo>
                    <a:pt x="11" y="185"/>
                  </a:lnTo>
                  <a:lnTo>
                    <a:pt x="16" y="197"/>
                  </a:lnTo>
                  <a:lnTo>
                    <a:pt x="23" y="207"/>
                  </a:lnTo>
                  <a:lnTo>
                    <a:pt x="31" y="218"/>
                  </a:lnTo>
                  <a:lnTo>
                    <a:pt x="39" y="228"/>
                  </a:lnTo>
                  <a:lnTo>
                    <a:pt x="49" y="236"/>
                  </a:lnTo>
                  <a:lnTo>
                    <a:pt x="60" y="244"/>
                  </a:lnTo>
                  <a:lnTo>
                    <a:pt x="70" y="251"/>
                  </a:lnTo>
                  <a:lnTo>
                    <a:pt x="82" y="256"/>
                  </a:lnTo>
                  <a:lnTo>
                    <a:pt x="94" y="261"/>
                  </a:lnTo>
                  <a:lnTo>
                    <a:pt x="107" y="264"/>
                  </a:lnTo>
                  <a:lnTo>
                    <a:pt x="120" y="265"/>
                  </a:lnTo>
                  <a:lnTo>
                    <a:pt x="133" y="267"/>
                  </a:lnTo>
                  <a:lnTo>
                    <a:pt x="147" y="265"/>
                  </a:lnTo>
                  <a:lnTo>
                    <a:pt x="161" y="264"/>
                  </a:lnTo>
                  <a:lnTo>
                    <a:pt x="173" y="261"/>
                  </a:lnTo>
                  <a:lnTo>
                    <a:pt x="186" y="256"/>
                  </a:lnTo>
                  <a:lnTo>
                    <a:pt x="197" y="251"/>
                  </a:lnTo>
                  <a:lnTo>
                    <a:pt x="208" y="244"/>
                  </a:lnTo>
                  <a:lnTo>
                    <a:pt x="219" y="236"/>
                  </a:lnTo>
                  <a:lnTo>
                    <a:pt x="228" y="228"/>
                  </a:lnTo>
                  <a:lnTo>
                    <a:pt x="236" y="218"/>
                  </a:lnTo>
                  <a:lnTo>
                    <a:pt x="244" y="207"/>
                  </a:lnTo>
                  <a:lnTo>
                    <a:pt x="250" y="197"/>
                  </a:lnTo>
                  <a:lnTo>
                    <a:pt x="256" y="185"/>
                  </a:lnTo>
                  <a:lnTo>
                    <a:pt x="261" y="173"/>
                  </a:lnTo>
                  <a:lnTo>
                    <a:pt x="264" y="160"/>
                  </a:lnTo>
                  <a:lnTo>
                    <a:pt x="266" y="147"/>
                  </a:lnTo>
                  <a:lnTo>
                    <a:pt x="266" y="133"/>
                  </a:lnTo>
                  <a:lnTo>
                    <a:pt x="266" y="120"/>
                  </a:lnTo>
                  <a:lnTo>
                    <a:pt x="264" y="106"/>
                  </a:lnTo>
                  <a:lnTo>
                    <a:pt x="261" y="94"/>
                  </a:lnTo>
                  <a:lnTo>
                    <a:pt x="256" y="81"/>
                  </a:lnTo>
                  <a:lnTo>
                    <a:pt x="250" y="70"/>
                  </a:lnTo>
                  <a:lnTo>
                    <a:pt x="244" y="58"/>
                  </a:lnTo>
                  <a:lnTo>
                    <a:pt x="236" y="48"/>
                  </a:lnTo>
                  <a:lnTo>
                    <a:pt x="228" y="39"/>
                  </a:lnTo>
                  <a:lnTo>
                    <a:pt x="219" y="31"/>
                  </a:lnTo>
                  <a:lnTo>
                    <a:pt x="208" y="23"/>
                  </a:lnTo>
                  <a:lnTo>
                    <a:pt x="197" y="16"/>
                  </a:lnTo>
                  <a:lnTo>
                    <a:pt x="186" y="11"/>
                  </a:lnTo>
                  <a:lnTo>
                    <a:pt x="173" y="6"/>
                  </a:lnTo>
                  <a:lnTo>
                    <a:pt x="161" y="3"/>
                  </a:lnTo>
                  <a:lnTo>
                    <a:pt x="147" y="0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9757" name="Freeform 667"/>
            <p:cNvSpPr>
              <a:spLocks/>
            </p:cNvSpPr>
            <p:nvPr/>
          </p:nvSpPr>
          <p:spPr bwMode="auto">
            <a:xfrm>
              <a:off x="1654" y="2492"/>
              <a:ext cx="245" cy="245"/>
            </a:xfrm>
            <a:custGeom>
              <a:avLst/>
              <a:gdLst>
                <a:gd name="T0" fmla="*/ 244 w 245"/>
                <a:gd name="T1" fmla="*/ 135 h 245"/>
                <a:gd name="T2" fmla="*/ 239 w 245"/>
                <a:gd name="T3" fmla="*/ 159 h 245"/>
                <a:gd name="T4" fmla="*/ 230 w 245"/>
                <a:gd name="T5" fmla="*/ 180 h 245"/>
                <a:gd name="T6" fmla="*/ 217 w 245"/>
                <a:gd name="T7" fmla="*/ 201 h 245"/>
                <a:gd name="T8" fmla="*/ 201 w 245"/>
                <a:gd name="T9" fmla="*/ 217 h 245"/>
                <a:gd name="T10" fmla="*/ 181 w 245"/>
                <a:gd name="T11" fmla="*/ 231 h 245"/>
                <a:gd name="T12" fmla="*/ 159 w 245"/>
                <a:gd name="T13" fmla="*/ 240 h 245"/>
                <a:gd name="T14" fmla="*/ 135 w 245"/>
                <a:gd name="T15" fmla="*/ 244 h 245"/>
                <a:gd name="T16" fmla="*/ 110 w 245"/>
                <a:gd name="T17" fmla="*/ 244 h 245"/>
                <a:gd name="T18" fmla="*/ 86 w 245"/>
                <a:gd name="T19" fmla="*/ 240 h 245"/>
                <a:gd name="T20" fmla="*/ 64 w 245"/>
                <a:gd name="T21" fmla="*/ 231 h 245"/>
                <a:gd name="T22" fmla="*/ 44 w 245"/>
                <a:gd name="T23" fmla="*/ 217 h 245"/>
                <a:gd name="T24" fmla="*/ 28 w 245"/>
                <a:gd name="T25" fmla="*/ 201 h 245"/>
                <a:gd name="T26" fmla="*/ 14 w 245"/>
                <a:gd name="T27" fmla="*/ 180 h 245"/>
                <a:gd name="T28" fmla="*/ 5 w 245"/>
                <a:gd name="T29" fmla="*/ 159 h 245"/>
                <a:gd name="T30" fmla="*/ 1 w 245"/>
                <a:gd name="T31" fmla="*/ 135 h 245"/>
                <a:gd name="T32" fmla="*/ 1 w 245"/>
                <a:gd name="T33" fmla="*/ 110 h 245"/>
                <a:gd name="T34" fmla="*/ 5 w 245"/>
                <a:gd name="T35" fmla="*/ 86 h 245"/>
                <a:gd name="T36" fmla="*/ 14 w 245"/>
                <a:gd name="T37" fmla="*/ 63 h 245"/>
                <a:gd name="T38" fmla="*/ 28 w 245"/>
                <a:gd name="T39" fmla="*/ 44 h 245"/>
                <a:gd name="T40" fmla="*/ 44 w 245"/>
                <a:gd name="T41" fmla="*/ 28 h 245"/>
                <a:gd name="T42" fmla="*/ 64 w 245"/>
                <a:gd name="T43" fmla="*/ 14 h 245"/>
                <a:gd name="T44" fmla="*/ 86 w 245"/>
                <a:gd name="T45" fmla="*/ 5 h 245"/>
                <a:gd name="T46" fmla="*/ 110 w 245"/>
                <a:gd name="T47" fmla="*/ 1 h 245"/>
                <a:gd name="T48" fmla="*/ 135 w 245"/>
                <a:gd name="T49" fmla="*/ 1 h 245"/>
                <a:gd name="T50" fmla="*/ 159 w 245"/>
                <a:gd name="T51" fmla="*/ 5 h 245"/>
                <a:gd name="T52" fmla="*/ 181 w 245"/>
                <a:gd name="T53" fmla="*/ 14 h 245"/>
                <a:gd name="T54" fmla="*/ 201 w 245"/>
                <a:gd name="T55" fmla="*/ 28 h 245"/>
                <a:gd name="T56" fmla="*/ 217 w 245"/>
                <a:gd name="T57" fmla="*/ 44 h 245"/>
                <a:gd name="T58" fmla="*/ 230 w 245"/>
                <a:gd name="T59" fmla="*/ 63 h 245"/>
                <a:gd name="T60" fmla="*/ 239 w 245"/>
                <a:gd name="T61" fmla="*/ 86 h 245"/>
                <a:gd name="T62" fmla="*/ 244 w 245"/>
                <a:gd name="T63" fmla="*/ 110 h 2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45"/>
                <a:gd name="T97" fmla="*/ 0 h 245"/>
                <a:gd name="T98" fmla="*/ 245 w 245"/>
                <a:gd name="T99" fmla="*/ 245 h 24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45" h="245">
                  <a:moveTo>
                    <a:pt x="245" y="122"/>
                  </a:moveTo>
                  <a:lnTo>
                    <a:pt x="244" y="135"/>
                  </a:lnTo>
                  <a:lnTo>
                    <a:pt x="243" y="147"/>
                  </a:lnTo>
                  <a:lnTo>
                    <a:pt x="239" y="159"/>
                  </a:lnTo>
                  <a:lnTo>
                    <a:pt x="236" y="170"/>
                  </a:lnTo>
                  <a:lnTo>
                    <a:pt x="230" y="180"/>
                  </a:lnTo>
                  <a:lnTo>
                    <a:pt x="225" y="191"/>
                  </a:lnTo>
                  <a:lnTo>
                    <a:pt x="217" y="201"/>
                  </a:lnTo>
                  <a:lnTo>
                    <a:pt x="209" y="209"/>
                  </a:lnTo>
                  <a:lnTo>
                    <a:pt x="201" y="217"/>
                  </a:lnTo>
                  <a:lnTo>
                    <a:pt x="191" y="224"/>
                  </a:lnTo>
                  <a:lnTo>
                    <a:pt x="181" y="231"/>
                  </a:lnTo>
                  <a:lnTo>
                    <a:pt x="170" y="235"/>
                  </a:lnTo>
                  <a:lnTo>
                    <a:pt x="159" y="240"/>
                  </a:lnTo>
                  <a:lnTo>
                    <a:pt x="147" y="243"/>
                  </a:lnTo>
                  <a:lnTo>
                    <a:pt x="135" y="244"/>
                  </a:lnTo>
                  <a:lnTo>
                    <a:pt x="122" y="245"/>
                  </a:lnTo>
                  <a:lnTo>
                    <a:pt x="110" y="244"/>
                  </a:lnTo>
                  <a:lnTo>
                    <a:pt x="97" y="243"/>
                  </a:lnTo>
                  <a:lnTo>
                    <a:pt x="86" y="240"/>
                  </a:lnTo>
                  <a:lnTo>
                    <a:pt x="75" y="235"/>
                  </a:lnTo>
                  <a:lnTo>
                    <a:pt x="64" y="231"/>
                  </a:lnTo>
                  <a:lnTo>
                    <a:pt x="54" y="224"/>
                  </a:lnTo>
                  <a:lnTo>
                    <a:pt x="44" y="217"/>
                  </a:lnTo>
                  <a:lnTo>
                    <a:pt x="36" y="209"/>
                  </a:lnTo>
                  <a:lnTo>
                    <a:pt x="28" y="201"/>
                  </a:lnTo>
                  <a:lnTo>
                    <a:pt x="21" y="191"/>
                  </a:lnTo>
                  <a:lnTo>
                    <a:pt x="14" y="180"/>
                  </a:lnTo>
                  <a:lnTo>
                    <a:pt x="10" y="170"/>
                  </a:lnTo>
                  <a:lnTo>
                    <a:pt x="5" y="159"/>
                  </a:lnTo>
                  <a:lnTo>
                    <a:pt x="2" y="147"/>
                  </a:lnTo>
                  <a:lnTo>
                    <a:pt x="1" y="135"/>
                  </a:lnTo>
                  <a:lnTo>
                    <a:pt x="0" y="122"/>
                  </a:lnTo>
                  <a:lnTo>
                    <a:pt x="1" y="110"/>
                  </a:lnTo>
                  <a:lnTo>
                    <a:pt x="2" y="97"/>
                  </a:lnTo>
                  <a:lnTo>
                    <a:pt x="5" y="86"/>
                  </a:lnTo>
                  <a:lnTo>
                    <a:pt x="10" y="75"/>
                  </a:lnTo>
                  <a:lnTo>
                    <a:pt x="14" y="63"/>
                  </a:lnTo>
                  <a:lnTo>
                    <a:pt x="21" y="54"/>
                  </a:lnTo>
                  <a:lnTo>
                    <a:pt x="28" y="44"/>
                  </a:lnTo>
                  <a:lnTo>
                    <a:pt x="36" y="36"/>
                  </a:lnTo>
                  <a:lnTo>
                    <a:pt x="44" y="28"/>
                  </a:lnTo>
                  <a:lnTo>
                    <a:pt x="54" y="20"/>
                  </a:lnTo>
                  <a:lnTo>
                    <a:pt x="64" y="14"/>
                  </a:lnTo>
                  <a:lnTo>
                    <a:pt x="75" y="10"/>
                  </a:lnTo>
                  <a:lnTo>
                    <a:pt x="86" y="5"/>
                  </a:lnTo>
                  <a:lnTo>
                    <a:pt x="97" y="2"/>
                  </a:lnTo>
                  <a:lnTo>
                    <a:pt x="110" y="1"/>
                  </a:lnTo>
                  <a:lnTo>
                    <a:pt x="122" y="0"/>
                  </a:lnTo>
                  <a:lnTo>
                    <a:pt x="135" y="1"/>
                  </a:lnTo>
                  <a:lnTo>
                    <a:pt x="147" y="2"/>
                  </a:lnTo>
                  <a:lnTo>
                    <a:pt x="159" y="5"/>
                  </a:lnTo>
                  <a:lnTo>
                    <a:pt x="170" y="10"/>
                  </a:lnTo>
                  <a:lnTo>
                    <a:pt x="181" y="14"/>
                  </a:lnTo>
                  <a:lnTo>
                    <a:pt x="191" y="20"/>
                  </a:lnTo>
                  <a:lnTo>
                    <a:pt x="201" y="28"/>
                  </a:lnTo>
                  <a:lnTo>
                    <a:pt x="209" y="36"/>
                  </a:lnTo>
                  <a:lnTo>
                    <a:pt x="217" y="44"/>
                  </a:lnTo>
                  <a:lnTo>
                    <a:pt x="225" y="54"/>
                  </a:lnTo>
                  <a:lnTo>
                    <a:pt x="230" y="63"/>
                  </a:lnTo>
                  <a:lnTo>
                    <a:pt x="236" y="75"/>
                  </a:lnTo>
                  <a:lnTo>
                    <a:pt x="239" y="86"/>
                  </a:lnTo>
                  <a:lnTo>
                    <a:pt x="243" y="97"/>
                  </a:lnTo>
                  <a:lnTo>
                    <a:pt x="244" y="110"/>
                  </a:lnTo>
                  <a:lnTo>
                    <a:pt x="245" y="122"/>
                  </a:lnTo>
                  <a:close/>
                </a:path>
              </a:pathLst>
            </a:custGeom>
            <a:solidFill>
              <a:srgbClr val="4575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9758" name="Freeform 668"/>
            <p:cNvSpPr>
              <a:spLocks/>
            </p:cNvSpPr>
            <p:nvPr/>
          </p:nvSpPr>
          <p:spPr bwMode="auto">
            <a:xfrm>
              <a:off x="1670" y="2495"/>
              <a:ext cx="193" cy="157"/>
            </a:xfrm>
            <a:custGeom>
              <a:avLst/>
              <a:gdLst>
                <a:gd name="T0" fmla="*/ 193 w 193"/>
                <a:gd name="T1" fmla="*/ 63 h 157"/>
                <a:gd name="T2" fmla="*/ 193 w 193"/>
                <a:gd name="T3" fmla="*/ 77 h 157"/>
                <a:gd name="T4" fmla="*/ 188 w 193"/>
                <a:gd name="T5" fmla="*/ 93 h 157"/>
                <a:gd name="T6" fmla="*/ 181 w 193"/>
                <a:gd name="T7" fmla="*/ 107 h 157"/>
                <a:gd name="T8" fmla="*/ 171 w 193"/>
                <a:gd name="T9" fmla="*/ 121 h 157"/>
                <a:gd name="T10" fmla="*/ 159 w 193"/>
                <a:gd name="T11" fmla="*/ 133 h 157"/>
                <a:gd name="T12" fmla="*/ 143 w 193"/>
                <a:gd name="T13" fmla="*/ 142 h 157"/>
                <a:gd name="T14" fmla="*/ 125 w 193"/>
                <a:gd name="T15" fmla="*/ 150 h 157"/>
                <a:gd name="T16" fmla="*/ 105 w 193"/>
                <a:gd name="T17" fmla="*/ 156 h 157"/>
                <a:gd name="T18" fmla="*/ 86 w 193"/>
                <a:gd name="T19" fmla="*/ 157 h 157"/>
                <a:gd name="T20" fmla="*/ 68 w 193"/>
                <a:gd name="T21" fmla="*/ 156 h 157"/>
                <a:gd name="T22" fmla="*/ 51 w 193"/>
                <a:gd name="T23" fmla="*/ 151 h 157"/>
                <a:gd name="T24" fmla="*/ 36 w 193"/>
                <a:gd name="T25" fmla="*/ 144 h 157"/>
                <a:gd name="T26" fmla="*/ 22 w 193"/>
                <a:gd name="T27" fmla="*/ 135 h 157"/>
                <a:gd name="T28" fmla="*/ 12 w 193"/>
                <a:gd name="T29" fmla="*/ 124 h 157"/>
                <a:gd name="T30" fmla="*/ 4 w 193"/>
                <a:gd name="T31" fmla="*/ 110 h 157"/>
                <a:gd name="T32" fmla="*/ 1 w 193"/>
                <a:gd name="T33" fmla="*/ 96 h 157"/>
                <a:gd name="T34" fmla="*/ 1 w 193"/>
                <a:gd name="T35" fmla="*/ 80 h 157"/>
                <a:gd name="T36" fmla="*/ 4 w 193"/>
                <a:gd name="T37" fmla="*/ 65 h 157"/>
                <a:gd name="T38" fmla="*/ 11 w 193"/>
                <a:gd name="T39" fmla="*/ 50 h 157"/>
                <a:gd name="T40" fmla="*/ 21 w 193"/>
                <a:gd name="T41" fmla="*/ 36 h 157"/>
                <a:gd name="T42" fmla="*/ 35 w 193"/>
                <a:gd name="T43" fmla="*/ 25 h 157"/>
                <a:gd name="T44" fmla="*/ 50 w 193"/>
                <a:gd name="T45" fmla="*/ 15 h 157"/>
                <a:gd name="T46" fmla="*/ 68 w 193"/>
                <a:gd name="T47" fmla="*/ 7 h 157"/>
                <a:gd name="T48" fmla="*/ 87 w 193"/>
                <a:gd name="T49" fmla="*/ 2 h 157"/>
                <a:gd name="T50" fmla="*/ 106 w 193"/>
                <a:gd name="T51" fmla="*/ 0 h 157"/>
                <a:gd name="T52" fmla="*/ 125 w 193"/>
                <a:gd name="T53" fmla="*/ 1 h 157"/>
                <a:gd name="T54" fmla="*/ 142 w 193"/>
                <a:gd name="T55" fmla="*/ 6 h 157"/>
                <a:gd name="T56" fmla="*/ 158 w 193"/>
                <a:gd name="T57" fmla="*/ 12 h 157"/>
                <a:gd name="T58" fmla="*/ 170 w 193"/>
                <a:gd name="T59" fmla="*/ 22 h 157"/>
                <a:gd name="T60" fmla="*/ 181 w 193"/>
                <a:gd name="T61" fmla="*/ 33 h 157"/>
                <a:gd name="T62" fmla="*/ 188 w 193"/>
                <a:gd name="T63" fmla="*/ 47 h 15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93"/>
                <a:gd name="T97" fmla="*/ 0 h 157"/>
                <a:gd name="T98" fmla="*/ 193 w 193"/>
                <a:gd name="T99" fmla="*/ 157 h 15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93" h="157">
                  <a:moveTo>
                    <a:pt x="190" y="55"/>
                  </a:moveTo>
                  <a:lnTo>
                    <a:pt x="193" y="63"/>
                  </a:lnTo>
                  <a:lnTo>
                    <a:pt x="193" y="69"/>
                  </a:lnTo>
                  <a:lnTo>
                    <a:pt x="193" y="77"/>
                  </a:lnTo>
                  <a:lnTo>
                    <a:pt x="190" y="85"/>
                  </a:lnTo>
                  <a:lnTo>
                    <a:pt x="188" y="93"/>
                  </a:lnTo>
                  <a:lnTo>
                    <a:pt x="186" y="100"/>
                  </a:lnTo>
                  <a:lnTo>
                    <a:pt x="181" y="107"/>
                  </a:lnTo>
                  <a:lnTo>
                    <a:pt x="177" y="114"/>
                  </a:lnTo>
                  <a:lnTo>
                    <a:pt x="171" y="121"/>
                  </a:lnTo>
                  <a:lnTo>
                    <a:pt x="165" y="127"/>
                  </a:lnTo>
                  <a:lnTo>
                    <a:pt x="159" y="133"/>
                  </a:lnTo>
                  <a:lnTo>
                    <a:pt x="151" y="138"/>
                  </a:lnTo>
                  <a:lnTo>
                    <a:pt x="143" y="142"/>
                  </a:lnTo>
                  <a:lnTo>
                    <a:pt x="134" y="147"/>
                  </a:lnTo>
                  <a:lnTo>
                    <a:pt x="125" y="150"/>
                  </a:lnTo>
                  <a:lnTo>
                    <a:pt x="115" y="154"/>
                  </a:lnTo>
                  <a:lnTo>
                    <a:pt x="105" y="156"/>
                  </a:lnTo>
                  <a:lnTo>
                    <a:pt x="96" y="157"/>
                  </a:lnTo>
                  <a:lnTo>
                    <a:pt x="86" y="157"/>
                  </a:lnTo>
                  <a:lnTo>
                    <a:pt x="77" y="157"/>
                  </a:lnTo>
                  <a:lnTo>
                    <a:pt x="68" y="156"/>
                  </a:lnTo>
                  <a:lnTo>
                    <a:pt x="60" y="155"/>
                  </a:lnTo>
                  <a:lnTo>
                    <a:pt x="51" y="151"/>
                  </a:lnTo>
                  <a:lnTo>
                    <a:pt x="43" y="149"/>
                  </a:lnTo>
                  <a:lnTo>
                    <a:pt x="36" y="144"/>
                  </a:lnTo>
                  <a:lnTo>
                    <a:pt x="28" y="141"/>
                  </a:lnTo>
                  <a:lnTo>
                    <a:pt x="22" y="135"/>
                  </a:lnTo>
                  <a:lnTo>
                    <a:pt x="17" y="131"/>
                  </a:lnTo>
                  <a:lnTo>
                    <a:pt x="12" y="124"/>
                  </a:lnTo>
                  <a:lnTo>
                    <a:pt x="8" y="117"/>
                  </a:lnTo>
                  <a:lnTo>
                    <a:pt x="4" y="110"/>
                  </a:lnTo>
                  <a:lnTo>
                    <a:pt x="2" y="103"/>
                  </a:lnTo>
                  <a:lnTo>
                    <a:pt x="1" y="96"/>
                  </a:lnTo>
                  <a:lnTo>
                    <a:pt x="0" y="88"/>
                  </a:lnTo>
                  <a:lnTo>
                    <a:pt x="1" y="80"/>
                  </a:lnTo>
                  <a:lnTo>
                    <a:pt x="2" y="72"/>
                  </a:lnTo>
                  <a:lnTo>
                    <a:pt x="4" y="65"/>
                  </a:lnTo>
                  <a:lnTo>
                    <a:pt x="8" y="57"/>
                  </a:lnTo>
                  <a:lnTo>
                    <a:pt x="11" y="50"/>
                  </a:lnTo>
                  <a:lnTo>
                    <a:pt x="16" y="43"/>
                  </a:lnTo>
                  <a:lnTo>
                    <a:pt x="21" y="36"/>
                  </a:lnTo>
                  <a:lnTo>
                    <a:pt x="28" y="31"/>
                  </a:lnTo>
                  <a:lnTo>
                    <a:pt x="35" y="25"/>
                  </a:lnTo>
                  <a:lnTo>
                    <a:pt x="42" y="19"/>
                  </a:lnTo>
                  <a:lnTo>
                    <a:pt x="50" y="15"/>
                  </a:lnTo>
                  <a:lnTo>
                    <a:pt x="59" y="10"/>
                  </a:lnTo>
                  <a:lnTo>
                    <a:pt x="68" y="7"/>
                  </a:lnTo>
                  <a:lnTo>
                    <a:pt x="77" y="4"/>
                  </a:lnTo>
                  <a:lnTo>
                    <a:pt x="87" y="2"/>
                  </a:lnTo>
                  <a:lnTo>
                    <a:pt x="96" y="1"/>
                  </a:lnTo>
                  <a:lnTo>
                    <a:pt x="106" y="0"/>
                  </a:lnTo>
                  <a:lnTo>
                    <a:pt x="115" y="0"/>
                  </a:lnTo>
                  <a:lnTo>
                    <a:pt x="125" y="1"/>
                  </a:lnTo>
                  <a:lnTo>
                    <a:pt x="134" y="3"/>
                  </a:lnTo>
                  <a:lnTo>
                    <a:pt x="142" y="6"/>
                  </a:lnTo>
                  <a:lnTo>
                    <a:pt x="150" y="9"/>
                  </a:lnTo>
                  <a:lnTo>
                    <a:pt x="158" y="12"/>
                  </a:lnTo>
                  <a:lnTo>
                    <a:pt x="164" y="17"/>
                  </a:lnTo>
                  <a:lnTo>
                    <a:pt x="170" y="22"/>
                  </a:lnTo>
                  <a:lnTo>
                    <a:pt x="176" y="27"/>
                  </a:lnTo>
                  <a:lnTo>
                    <a:pt x="181" y="33"/>
                  </a:lnTo>
                  <a:lnTo>
                    <a:pt x="185" y="40"/>
                  </a:lnTo>
                  <a:lnTo>
                    <a:pt x="188" y="47"/>
                  </a:lnTo>
                  <a:lnTo>
                    <a:pt x="190" y="55"/>
                  </a:lnTo>
                  <a:close/>
                </a:path>
              </a:pathLst>
            </a:custGeom>
            <a:solidFill>
              <a:srgbClr val="5C7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9759" name="Freeform 669"/>
            <p:cNvSpPr>
              <a:spLocks/>
            </p:cNvSpPr>
            <p:nvPr/>
          </p:nvSpPr>
          <p:spPr bwMode="auto">
            <a:xfrm>
              <a:off x="1683" y="2555"/>
              <a:ext cx="216" cy="182"/>
            </a:xfrm>
            <a:custGeom>
              <a:avLst/>
              <a:gdLst>
                <a:gd name="T0" fmla="*/ 201 w 216"/>
                <a:gd name="T1" fmla="*/ 0 h 182"/>
                <a:gd name="T2" fmla="*/ 202 w 216"/>
                <a:gd name="T3" fmla="*/ 9 h 182"/>
                <a:gd name="T4" fmla="*/ 204 w 216"/>
                <a:gd name="T5" fmla="*/ 20 h 182"/>
                <a:gd name="T6" fmla="*/ 202 w 216"/>
                <a:gd name="T7" fmla="*/ 32 h 182"/>
                <a:gd name="T8" fmla="*/ 200 w 216"/>
                <a:gd name="T9" fmla="*/ 43 h 182"/>
                <a:gd name="T10" fmla="*/ 196 w 216"/>
                <a:gd name="T11" fmla="*/ 56 h 182"/>
                <a:gd name="T12" fmla="*/ 190 w 216"/>
                <a:gd name="T13" fmla="*/ 66 h 182"/>
                <a:gd name="T14" fmla="*/ 183 w 216"/>
                <a:gd name="T15" fmla="*/ 78 h 182"/>
                <a:gd name="T16" fmla="*/ 174 w 216"/>
                <a:gd name="T17" fmla="*/ 88 h 182"/>
                <a:gd name="T18" fmla="*/ 165 w 216"/>
                <a:gd name="T19" fmla="*/ 97 h 182"/>
                <a:gd name="T20" fmla="*/ 154 w 216"/>
                <a:gd name="T21" fmla="*/ 105 h 182"/>
                <a:gd name="T22" fmla="*/ 142 w 216"/>
                <a:gd name="T23" fmla="*/ 113 h 182"/>
                <a:gd name="T24" fmla="*/ 129 w 216"/>
                <a:gd name="T25" fmla="*/ 120 h 182"/>
                <a:gd name="T26" fmla="*/ 115 w 216"/>
                <a:gd name="T27" fmla="*/ 127 h 182"/>
                <a:gd name="T28" fmla="*/ 100 w 216"/>
                <a:gd name="T29" fmla="*/ 131 h 182"/>
                <a:gd name="T30" fmla="*/ 85 w 216"/>
                <a:gd name="T31" fmla="*/ 136 h 182"/>
                <a:gd name="T32" fmla="*/ 70 w 216"/>
                <a:gd name="T33" fmla="*/ 139 h 182"/>
                <a:gd name="T34" fmla="*/ 52 w 216"/>
                <a:gd name="T35" fmla="*/ 140 h 182"/>
                <a:gd name="T36" fmla="*/ 35 w 216"/>
                <a:gd name="T37" fmla="*/ 141 h 182"/>
                <a:gd name="T38" fmla="*/ 17 w 216"/>
                <a:gd name="T39" fmla="*/ 140 h 182"/>
                <a:gd name="T40" fmla="*/ 0 w 216"/>
                <a:gd name="T41" fmla="*/ 138 h 182"/>
                <a:gd name="T42" fmla="*/ 8 w 216"/>
                <a:gd name="T43" fmla="*/ 148 h 182"/>
                <a:gd name="T44" fmla="*/ 18 w 216"/>
                <a:gd name="T45" fmla="*/ 156 h 182"/>
                <a:gd name="T46" fmla="*/ 30 w 216"/>
                <a:gd name="T47" fmla="*/ 164 h 182"/>
                <a:gd name="T48" fmla="*/ 41 w 216"/>
                <a:gd name="T49" fmla="*/ 170 h 182"/>
                <a:gd name="T50" fmla="*/ 54 w 216"/>
                <a:gd name="T51" fmla="*/ 175 h 182"/>
                <a:gd name="T52" fmla="*/ 66 w 216"/>
                <a:gd name="T53" fmla="*/ 179 h 182"/>
                <a:gd name="T54" fmla="*/ 80 w 216"/>
                <a:gd name="T55" fmla="*/ 181 h 182"/>
                <a:gd name="T56" fmla="*/ 93 w 216"/>
                <a:gd name="T57" fmla="*/ 182 h 182"/>
                <a:gd name="T58" fmla="*/ 106 w 216"/>
                <a:gd name="T59" fmla="*/ 181 h 182"/>
                <a:gd name="T60" fmla="*/ 118 w 216"/>
                <a:gd name="T61" fmla="*/ 180 h 182"/>
                <a:gd name="T62" fmla="*/ 130 w 216"/>
                <a:gd name="T63" fmla="*/ 177 h 182"/>
                <a:gd name="T64" fmla="*/ 141 w 216"/>
                <a:gd name="T65" fmla="*/ 172 h 182"/>
                <a:gd name="T66" fmla="*/ 152 w 216"/>
                <a:gd name="T67" fmla="*/ 168 h 182"/>
                <a:gd name="T68" fmla="*/ 162 w 216"/>
                <a:gd name="T69" fmla="*/ 161 h 182"/>
                <a:gd name="T70" fmla="*/ 172 w 216"/>
                <a:gd name="T71" fmla="*/ 154 h 182"/>
                <a:gd name="T72" fmla="*/ 180 w 216"/>
                <a:gd name="T73" fmla="*/ 146 h 182"/>
                <a:gd name="T74" fmla="*/ 188 w 216"/>
                <a:gd name="T75" fmla="*/ 138 h 182"/>
                <a:gd name="T76" fmla="*/ 196 w 216"/>
                <a:gd name="T77" fmla="*/ 128 h 182"/>
                <a:gd name="T78" fmla="*/ 201 w 216"/>
                <a:gd name="T79" fmla="*/ 117 h 182"/>
                <a:gd name="T80" fmla="*/ 207 w 216"/>
                <a:gd name="T81" fmla="*/ 107 h 182"/>
                <a:gd name="T82" fmla="*/ 210 w 216"/>
                <a:gd name="T83" fmla="*/ 96 h 182"/>
                <a:gd name="T84" fmla="*/ 214 w 216"/>
                <a:gd name="T85" fmla="*/ 84 h 182"/>
                <a:gd name="T86" fmla="*/ 215 w 216"/>
                <a:gd name="T87" fmla="*/ 72 h 182"/>
                <a:gd name="T88" fmla="*/ 216 w 216"/>
                <a:gd name="T89" fmla="*/ 59 h 182"/>
                <a:gd name="T90" fmla="*/ 215 w 216"/>
                <a:gd name="T91" fmla="*/ 43 h 182"/>
                <a:gd name="T92" fmla="*/ 213 w 216"/>
                <a:gd name="T93" fmla="*/ 29 h 182"/>
                <a:gd name="T94" fmla="*/ 207 w 216"/>
                <a:gd name="T95" fmla="*/ 14 h 182"/>
                <a:gd name="T96" fmla="*/ 201 w 216"/>
                <a:gd name="T97" fmla="*/ 0 h 18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16"/>
                <a:gd name="T148" fmla="*/ 0 h 182"/>
                <a:gd name="T149" fmla="*/ 216 w 216"/>
                <a:gd name="T150" fmla="*/ 182 h 18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16" h="182">
                  <a:moveTo>
                    <a:pt x="201" y="0"/>
                  </a:moveTo>
                  <a:lnTo>
                    <a:pt x="202" y="9"/>
                  </a:lnTo>
                  <a:lnTo>
                    <a:pt x="204" y="20"/>
                  </a:lnTo>
                  <a:lnTo>
                    <a:pt x="202" y="32"/>
                  </a:lnTo>
                  <a:lnTo>
                    <a:pt x="200" y="43"/>
                  </a:lnTo>
                  <a:lnTo>
                    <a:pt x="196" y="56"/>
                  </a:lnTo>
                  <a:lnTo>
                    <a:pt x="190" y="66"/>
                  </a:lnTo>
                  <a:lnTo>
                    <a:pt x="183" y="78"/>
                  </a:lnTo>
                  <a:lnTo>
                    <a:pt x="174" y="88"/>
                  </a:lnTo>
                  <a:lnTo>
                    <a:pt x="165" y="97"/>
                  </a:lnTo>
                  <a:lnTo>
                    <a:pt x="154" y="105"/>
                  </a:lnTo>
                  <a:lnTo>
                    <a:pt x="142" y="113"/>
                  </a:lnTo>
                  <a:lnTo>
                    <a:pt x="129" y="120"/>
                  </a:lnTo>
                  <a:lnTo>
                    <a:pt x="115" y="127"/>
                  </a:lnTo>
                  <a:lnTo>
                    <a:pt x="100" y="131"/>
                  </a:lnTo>
                  <a:lnTo>
                    <a:pt x="85" y="136"/>
                  </a:lnTo>
                  <a:lnTo>
                    <a:pt x="70" y="139"/>
                  </a:lnTo>
                  <a:lnTo>
                    <a:pt x="52" y="140"/>
                  </a:lnTo>
                  <a:lnTo>
                    <a:pt x="35" y="141"/>
                  </a:lnTo>
                  <a:lnTo>
                    <a:pt x="17" y="140"/>
                  </a:lnTo>
                  <a:lnTo>
                    <a:pt x="0" y="138"/>
                  </a:lnTo>
                  <a:lnTo>
                    <a:pt x="8" y="148"/>
                  </a:lnTo>
                  <a:lnTo>
                    <a:pt x="18" y="156"/>
                  </a:lnTo>
                  <a:lnTo>
                    <a:pt x="30" y="164"/>
                  </a:lnTo>
                  <a:lnTo>
                    <a:pt x="41" y="170"/>
                  </a:lnTo>
                  <a:lnTo>
                    <a:pt x="54" y="175"/>
                  </a:lnTo>
                  <a:lnTo>
                    <a:pt x="66" y="179"/>
                  </a:lnTo>
                  <a:lnTo>
                    <a:pt x="80" y="181"/>
                  </a:lnTo>
                  <a:lnTo>
                    <a:pt x="93" y="182"/>
                  </a:lnTo>
                  <a:lnTo>
                    <a:pt x="106" y="181"/>
                  </a:lnTo>
                  <a:lnTo>
                    <a:pt x="118" y="180"/>
                  </a:lnTo>
                  <a:lnTo>
                    <a:pt x="130" y="177"/>
                  </a:lnTo>
                  <a:lnTo>
                    <a:pt x="141" y="172"/>
                  </a:lnTo>
                  <a:lnTo>
                    <a:pt x="152" y="168"/>
                  </a:lnTo>
                  <a:lnTo>
                    <a:pt x="162" y="161"/>
                  </a:lnTo>
                  <a:lnTo>
                    <a:pt x="172" y="154"/>
                  </a:lnTo>
                  <a:lnTo>
                    <a:pt x="180" y="146"/>
                  </a:lnTo>
                  <a:lnTo>
                    <a:pt x="188" y="138"/>
                  </a:lnTo>
                  <a:lnTo>
                    <a:pt x="196" y="128"/>
                  </a:lnTo>
                  <a:lnTo>
                    <a:pt x="201" y="117"/>
                  </a:lnTo>
                  <a:lnTo>
                    <a:pt x="207" y="107"/>
                  </a:lnTo>
                  <a:lnTo>
                    <a:pt x="210" y="96"/>
                  </a:lnTo>
                  <a:lnTo>
                    <a:pt x="214" y="84"/>
                  </a:lnTo>
                  <a:lnTo>
                    <a:pt x="215" y="72"/>
                  </a:lnTo>
                  <a:lnTo>
                    <a:pt x="216" y="59"/>
                  </a:lnTo>
                  <a:lnTo>
                    <a:pt x="215" y="43"/>
                  </a:lnTo>
                  <a:lnTo>
                    <a:pt x="213" y="29"/>
                  </a:lnTo>
                  <a:lnTo>
                    <a:pt x="207" y="14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0A50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9760" name="Freeform 670"/>
            <p:cNvSpPr>
              <a:spLocks/>
            </p:cNvSpPr>
            <p:nvPr/>
          </p:nvSpPr>
          <p:spPr bwMode="auto">
            <a:xfrm>
              <a:off x="1724" y="2503"/>
              <a:ext cx="105" cy="23"/>
            </a:xfrm>
            <a:custGeom>
              <a:avLst/>
              <a:gdLst>
                <a:gd name="T0" fmla="*/ 104 w 105"/>
                <a:gd name="T1" fmla="*/ 0 h 23"/>
                <a:gd name="T2" fmla="*/ 102 w 105"/>
                <a:gd name="T3" fmla="*/ 3 h 23"/>
                <a:gd name="T4" fmla="*/ 99 w 105"/>
                <a:gd name="T5" fmla="*/ 8 h 23"/>
                <a:gd name="T6" fmla="*/ 94 w 105"/>
                <a:gd name="T7" fmla="*/ 11 h 23"/>
                <a:gd name="T8" fmla="*/ 88 w 105"/>
                <a:gd name="T9" fmla="*/ 15 h 23"/>
                <a:gd name="T10" fmla="*/ 81 w 105"/>
                <a:gd name="T11" fmla="*/ 17 h 23"/>
                <a:gd name="T12" fmla="*/ 72 w 105"/>
                <a:gd name="T13" fmla="*/ 19 h 23"/>
                <a:gd name="T14" fmla="*/ 61 w 105"/>
                <a:gd name="T15" fmla="*/ 20 h 23"/>
                <a:gd name="T16" fmla="*/ 51 w 105"/>
                <a:gd name="T17" fmla="*/ 20 h 23"/>
                <a:gd name="T18" fmla="*/ 41 w 105"/>
                <a:gd name="T19" fmla="*/ 20 h 23"/>
                <a:gd name="T20" fmla="*/ 32 w 105"/>
                <a:gd name="T21" fmla="*/ 19 h 23"/>
                <a:gd name="T22" fmla="*/ 23 w 105"/>
                <a:gd name="T23" fmla="*/ 17 h 23"/>
                <a:gd name="T24" fmla="*/ 16 w 105"/>
                <a:gd name="T25" fmla="*/ 15 h 23"/>
                <a:gd name="T26" fmla="*/ 9 w 105"/>
                <a:gd name="T27" fmla="*/ 11 h 23"/>
                <a:gd name="T28" fmla="*/ 5 w 105"/>
                <a:gd name="T29" fmla="*/ 8 h 23"/>
                <a:gd name="T30" fmla="*/ 1 w 105"/>
                <a:gd name="T31" fmla="*/ 4 h 23"/>
                <a:gd name="T32" fmla="*/ 1 w 105"/>
                <a:gd name="T33" fmla="*/ 0 h 23"/>
                <a:gd name="T34" fmla="*/ 0 w 105"/>
                <a:gd name="T35" fmla="*/ 1 h 23"/>
                <a:gd name="T36" fmla="*/ 0 w 105"/>
                <a:gd name="T37" fmla="*/ 6 h 23"/>
                <a:gd name="T38" fmla="*/ 4 w 105"/>
                <a:gd name="T39" fmla="*/ 9 h 23"/>
                <a:gd name="T40" fmla="*/ 8 w 105"/>
                <a:gd name="T41" fmla="*/ 12 h 23"/>
                <a:gd name="T42" fmla="*/ 15 w 105"/>
                <a:gd name="T43" fmla="*/ 16 h 23"/>
                <a:gd name="T44" fmla="*/ 23 w 105"/>
                <a:gd name="T45" fmla="*/ 19 h 23"/>
                <a:gd name="T46" fmla="*/ 31 w 105"/>
                <a:gd name="T47" fmla="*/ 20 h 23"/>
                <a:gd name="T48" fmla="*/ 41 w 105"/>
                <a:gd name="T49" fmla="*/ 22 h 23"/>
                <a:gd name="T50" fmla="*/ 51 w 105"/>
                <a:gd name="T51" fmla="*/ 23 h 23"/>
                <a:gd name="T52" fmla="*/ 63 w 105"/>
                <a:gd name="T53" fmla="*/ 22 h 23"/>
                <a:gd name="T54" fmla="*/ 72 w 105"/>
                <a:gd name="T55" fmla="*/ 20 h 23"/>
                <a:gd name="T56" fmla="*/ 81 w 105"/>
                <a:gd name="T57" fmla="*/ 18 h 23"/>
                <a:gd name="T58" fmla="*/ 89 w 105"/>
                <a:gd name="T59" fmla="*/ 16 h 23"/>
                <a:gd name="T60" fmla="*/ 96 w 105"/>
                <a:gd name="T61" fmla="*/ 12 h 23"/>
                <a:gd name="T62" fmla="*/ 100 w 105"/>
                <a:gd name="T63" fmla="*/ 9 h 23"/>
                <a:gd name="T64" fmla="*/ 104 w 105"/>
                <a:gd name="T65" fmla="*/ 4 h 23"/>
                <a:gd name="T66" fmla="*/ 105 w 105"/>
                <a:gd name="T67" fmla="*/ 0 h 23"/>
                <a:gd name="T68" fmla="*/ 104 w 105"/>
                <a:gd name="T69" fmla="*/ 0 h 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5"/>
                <a:gd name="T106" fmla="*/ 0 h 23"/>
                <a:gd name="T107" fmla="*/ 105 w 105"/>
                <a:gd name="T108" fmla="*/ 23 h 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5" h="23">
                  <a:moveTo>
                    <a:pt x="104" y="0"/>
                  </a:moveTo>
                  <a:lnTo>
                    <a:pt x="102" y="3"/>
                  </a:lnTo>
                  <a:lnTo>
                    <a:pt x="99" y="8"/>
                  </a:lnTo>
                  <a:lnTo>
                    <a:pt x="94" y="11"/>
                  </a:lnTo>
                  <a:lnTo>
                    <a:pt x="88" y="15"/>
                  </a:lnTo>
                  <a:lnTo>
                    <a:pt x="81" y="17"/>
                  </a:lnTo>
                  <a:lnTo>
                    <a:pt x="72" y="19"/>
                  </a:lnTo>
                  <a:lnTo>
                    <a:pt x="61" y="20"/>
                  </a:lnTo>
                  <a:lnTo>
                    <a:pt x="51" y="20"/>
                  </a:lnTo>
                  <a:lnTo>
                    <a:pt x="41" y="20"/>
                  </a:lnTo>
                  <a:lnTo>
                    <a:pt x="32" y="19"/>
                  </a:lnTo>
                  <a:lnTo>
                    <a:pt x="23" y="17"/>
                  </a:lnTo>
                  <a:lnTo>
                    <a:pt x="16" y="15"/>
                  </a:lnTo>
                  <a:lnTo>
                    <a:pt x="9" y="11"/>
                  </a:lnTo>
                  <a:lnTo>
                    <a:pt x="5" y="8"/>
                  </a:lnTo>
                  <a:lnTo>
                    <a:pt x="1" y="4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6"/>
                  </a:lnTo>
                  <a:lnTo>
                    <a:pt x="4" y="9"/>
                  </a:lnTo>
                  <a:lnTo>
                    <a:pt x="8" y="12"/>
                  </a:lnTo>
                  <a:lnTo>
                    <a:pt x="15" y="16"/>
                  </a:lnTo>
                  <a:lnTo>
                    <a:pt x="23" y="19"/>
                  </a:lnTo>
                  <a:lnTo>
                    <a:pt x="31" y="20"/>
                  </a:lnTo>
                  <a:lnTo>
                    <a:pt x="41" y="22"/>
                  </a:lnTo>
                  <a:lnTo>
                    <a:pt x="51" y="23"/>
                  </a:lnTo>
                  <a:lnTo>
                    <a:pt x="63" y="22"/>
                  </a:lnTo>
                  <a:lnTo>
                    <a:pt x="72" y="20"/>
                  </a:lnTo>
                  <a:lnTo>
                    <a:pt x="81" y="18"/>
                  </a:lnTo>
                  <a:lnTo>
                    <a:pt x="89" y="16"/>
                  </a:lnTo>
                  <a:lnTo>
                    <a:pt x="96" y="12"/>
                  </a:lnTo>
                  <a:lnTo>
                    <a:pt x="100" y="9"/>
                  </a:lnTo>
                  <a:lnTo>
                    <a:pt x="104" y="4"/>
                  </a:lnTo>
                  <a:lnTo>
                    <a:pt x="105" y="0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8699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9761" name="Freeform 671"/>
            <p:cNvSpPr>
              <a:spLocks/>
            </p:cNvSpPr>
            <p:nvPr/>
          </p:nvSpPr>
          <p:spPr bwMode="auto">
            <a:xfrm>
              <a:off x="1670" y="2553"/>
              <a:ext cx="212" cy="45"/>
            </a:xfrm>
            <a:custGeom>
              <a:avLst/>
              <a:gdLst>
                <a:gd name="T0" fmla="*/ 210 w 212"/>
                <a:gd name="T1" fmla="*/ 1 h 45"/>
                <a:gd name="T2" fmla="*/ 210 w 212"/>
                <a:gd name="T3" fmla="*/ 6 h 45"/>
                <a:gd name="T4" fmla="*/ 207 w 212"/>
                <a:gd name="T5" fmla="*/ 9 h 45"/>
                <a:gd name="T6" fmla="*/ 205 w 212"/>
                <a:gd name="T7" fmla="*/ 14 h 45"/>
                <a:gd name="T8" fmla="*/ 202 w 212"/>
                <a:gd name="T9" fmla="*/ 17 h 45"/>
                <a:gd name="T10" fmla="*/ 192 w 212"/>
                <a:gd name="T11" fmla="*/ 25 h 45"/>
                <a:gd name="T12" fmla="*/ 179 w 212"/>
                <a:gd name="T13" fmla="*/ 31 h 45"/>
                <a:gd name="T14" fmla="*/ 164 w 212"/>
                <a:gd name="T15" fmla="*/ 36 h 45"/>
                <a:gd name="T16" fmla="*/ 146 w 212"/>
                <a:gd name="T17" fmla="*/ 40 h 45"/>
                <a:gd name="T18" fmla="*/ 127 w 212"/>
                <a:gd name="T19" fmla="*/ 42 h 45"/>
                <a:gd name="T20" fmla="*/ 105 w 212"/>
                <a:gd name="T21" fmla="*/ 43 h 45"/>
                <a:gd name="T22" fmla="*/ 85 w 212"/>
                <a:gd name="T23" fmla="*/ 42 h 45"/>
                <a:gd name="T24" fmla="*/ 65 w 212"/>
                <a:gd name="T25" fmla="*/ 40 h 45"/>
                <a:gd name="T26" fmla="*/ 47 w 212"/>
                <a:gd name="T27" fmla="*/ 35 h 45"/>
                <a:gd name="T28" fmla="*/ 31 w 212"/>
                <a:gd name="T29" fmla="*/ 31 h 45"/>
                <a:gd name="T30" fmla="*/ 19 w 212"/>
                <a:gd name="T31" fmla="*/ 24 h 45"/>
                <a:gd name="T32" fmla="*/ 9 w 212"/>
                <a:gd name="T33" fmla="*/ 17 h 45"/>
                <a:gd name="T34" fmla="*/ 5 w 212"/>
                <a:gd name="T35" fmla="*/ 12 h 45"/>
                <a:gd name="T36" fmla="*/ 3 w 212"/>
                <a:gd name="T37" fmla="*/ 8 h 45"/>
                <a:gd name="T38" fmla="*/ 1 w 212"/>
                <a:gd name="T39" fmla="*/ 5 h 45"/>
                <a:gd name="T40" fmla="*/ 1 w 212"/>
                <a:gd name="T41" fmla="*/ 0 h 45"/>
                <a:gd name="T42" fmla="*/ 0 w 212"/>
                <a:gd name="T43" fmla="*/ 1 h 45"/>
                <a:gd name="T44" fmla="*/ 1 w 212"/>
                <a:gd name="T45" fmla="*/ 6 h 45"/>
                <a:gd name="T46" fmla="*/ 2 w 212"/>
                <a:gd name="T47" fmla="*/ 10 h 45"/>
                <a:gd name="T48" fmla="*/ 4 w 212"/>
                <a:gd name="T49" fmla="*/ 14 h 45"/>
                <a:gd name="T50" fmla="*/ 9 w 212"/>
                <a:gd name="T51" fmla="*/ 18 h 45"/>
                <a:gd name="T52" fmla="*/ 12 w 212"/>
                <a:gd name="T53" fmla="*/ 22 h 45"/>
                <a:gd name="T54" fmla="*/ 18 w 212"/>
                <a:gd name="T55" fmla="*/ 25 h 45"/>
                <a:gd name="T56" fmla="*/ 30 w 212"/>
                <a:gd name="T57" fmla="*/ 32 h 45"/>
                <a:gd name="T58" fmla="*/ 46 w 212"/>
                <a:gd name="T59" fmla="*/ 38 h 45"/>
                <a:gd name="T60" fmla="*/ 64 w 212"/>
                <a:gd name="T61" fmla="*/ 42 h 45"/>
                <a:gd name="T62" fmla="*/ 85 w 212"/>
                <a:gd name="T63" fmla="*/ 44 h 45"/>
                <a:gd name="T64" fmla="*/ 105 w 212"/>
                <a:gd name="T65" fmla="*/ 45 h 45"/>
                <a:gd name="T66" fmla="*/ 127 w 212"/>
                <a:gd name="T67" fmla="*/ 44 h 45"/>
                <a:gd name="T68" fmla="*/ 147 w 212"/>
                <a:gd name="T69" fmla="*/ 42 h 45"/>
                <a:gd name="T70" fmla="*/ 164 w 212"/>
                <a:gd name="T71" fmla="*/ 38 h 45"/>
                <a:gd name="T72" fmla="*/ 180 w 212"/>
                <a:gd name="T73" fmla="*/ 32 h 45"/>
                <a:gd name="T74" fmla="*/ 194 w 212"/>
                <a:gd name="T75" fmla="*/ 25 h 45"/>
                <a:gd name="T76" fmla="*/ 198 w 212"/>
                <a:gd name="T77" fmla="*/ 22 h 45"/>
                <a:gd name="T78" fmla="*/ 203 w 212"/>
                <a:gd name="T79" fmla="*/ 18 h 45"/>
                <a:gd name="T80" fmla="*/ 206 w 212"/>
                <a:gd name="T81" fmla="*/ 14 h 45"/>
                <a:gd name="T82" fmla="*/ 210 w 212"/>
                <a:gd name="T83" fmla="*/ 10 h 45"/>
                <a:gd name="T84" fmla="*/ 211 w 212"/>
                <a:gd name="T85" fmla="*/ 6 h 45"/>
                <a:gd name="T86" fmla="*/ 212 w 212"/>
                <a:gd name="T87" fmla="*/ 1 h 45"/>
                <a:gd name="T88" fmla="*/ 210 w 212"/>
                <a:gd name="T89" fmla="*/ 1 h 4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12"/>
                <a:gd name="T136" fmla="*/ 0 h 45"/>
                <a:gd name="T137" fmla="*/ 212 w 212"/>
                <a:gd name="T138" fmla="*/ 45 h 4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12" h="45">
                  <a:moveTo>
                    <a:pt x="210" y="1"/>
                  </a:moveTo>
                  <a:lnTo>
                    <a:pt x="210" y="6"/>
                  </a:lnTo>
                  <a:lnTo>
                    <a:pt x="207" y="9"/>
                  </a:lnTo>
                  <a:lnTo>
                    <a:pt x="205" y="14"/>
                  </a:lnTo>
                  <a:lnTo>
                    <a:pt x="202" y="17"/>
                  </a:lnTo>
                  <a:lnTo>
                    <a:pt x="192" y="25"/>
                  </a:lnTo>
                  <a:lnTo>
                    <a:pt x="179" y="31"/>
                  </a:lnTo>
                  <a:lnTo>
                    <a:pt x="164" y="36"/>
                  </a:lnTo>
                  <a:lnTo>
                    <a:pt x="146" y="40"/>
                  </a:lnTo>
                  <a:lnTo>
                    <a:pt x="127" y="42"/>
                  </a:lnTo>
                  <a:lnTo>
                    <a:pt x="105" y="43"/>
                  </a:lnTo>
                  <a:lnTo>
                    <a:pt x="85" y="42"/>
                  </a:lnTo>
                  <a:lnTo>
                    <a:pt x="65" y="40"/>
                  </a:lnTo>
                  <a:lnTo>
                    <a:pt x="47" y="35"/>
                  </a:lnTo>
                  <a:lnTo>
                    <a:pt x="31" y="31"/>
                  </a:lnTo>
                  <a:lnTo>
                    <a:pt x="19" y="24"/>
                  </a:lnTo>
                  <a:lnTo>
                    <a:pt x="9" y="17"/>
                  </a:lnTo>
                  <a:lnTo>
                    <a:pt x="5" y="12"/>
                  </a:lnTo>
                  <a:lnTo>
                    <a:pt x="3" y="8"/>
                  </a:lnTo>
                  <a:lnTo>
                    <a:pt x="1" y="5"/>
                  </a:lnTo>
                  <a:lnTo>
                    <a:pt x="1" y="0"/>
                  </a:lnTo>
                  <a:lnTo>
                    <a:pt x="0" y="1"/>
                  </a:lnTo>
                  <a:lnTo>
                    <a:pt x="1" y="6"/>
                  </a:lnTo>
                  <a:lnTo>
                    <a:pt x="2" y="10"/>
                  </a:lnTo>
                  <a:lnTo>
                    <a:pt x="4" y="14"/>
                  </a:lnTo>
                  <a:lnTo>
                    <a:pt x="9" y="18"/>
                  </a:lnTo>
                  <a:lnTo>
                    <a:pt x="12" y="22"/>
                  </a:lnTo>
                  <a:lnTo>
                    <a:pt x="18" y="25"/>
                  </a:lnTo>
                  <a:lnTo>
                    <a:pt x="30" y="32"/>
                  </a:lnTo>
                  <a:lnTo>
                    <a:pt x="46" y="38"/>
                  </a:lnTo>
                  <a:lnTo>
                    <a:pt x="64" y="42"/>
                  </a:lnTo>
                  <a:lnTo>
                    <a:pt x="85" y="44"/>
                  </a:lnTo>
                  <a:lnTo>
                    <a:pt x="105" y="45"/>
                  </a:lnTo>
                  <a:lnTo>
                    <a:pt x="127" y="44"/>
                  </a:lnTo>
                  <a:lnTo>
                    <a:pt x="147" y="42"/>
                  </a:lnTo>
                  <a:lnTo>
                    <a:pt x="164" y="38"/>
                  </a:lnTo>
                  <a:lnTo>
                    <a:pt x="180" y="32"/>
                  </a:lnTo>
                  <a:lnTo>
                    <a:pt x="194" y="25"/>
                  </a:lnTo>
                  <a:lnTo>
                    <a:pt x="198" y="22"/>
                  </a:lnTo>
                  <a:lnTo>
                    <a:pt x="203" y="18"/>
                  </a:lnTo>
                  <a:lnTo>
                    <a:pt x="206" y="14"/>
                  </a:lnTo>
                  <a:lnTo>
                    <a:pt x="210" y="10"/>
                  </a:lnTo>
                  <a:lnTo>
                    <a:pt x="211" y="6"/>
                  </a:lnTo>
                  <a:lnTo>
                    <a:pt x="212" y="1"/>
                  </a:lnTo>
                  <a:lnTo>
                    <a:pt x="210" y="1"/>
                  </a:lnTo>
                  <a:close/>
                </a:path>
              </a:pathLst>
            </a:custGeom>
            <a:solidFill>
              <a:srgbClr val="8699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9762" name="Freeform 672"/>
            <p:cNvSpPr>
              <a:spLocks/>
            </p:cNvSpPr>
            <p:nvPr/>
          </p:nvSpPr>
          <p:spPr bwMode="auto">
            <a:xfrm>
              <a:off x="1654" y="2612"/>
              <a:ext cx="245" cy="62"/>
            </a:xfrm>
            <a:custGeom>
              <a:avLst/>
              <a:gdLst>
                <a:gd name="T0" fmla="*/ 245 w 245"/>
                <a:gd name="T1" fmla="*/ 8 h 62"/>
                <a:gd name="T2" fmla="*/ 244 w 245"/>
                <a:gd name="T3" fmla="*/ 14 h 62"/>
                <a:gd name="T4" fmla="*/ 243 w 245"/>
                <a:gd name="T5" fmla="*/ 18 h 62"/>
                <a:gd name="T6" fmla="*/ 239 w 245"/>
                <a:gd name="T7" fmla="*/ 23 h 62"/>
                <a:gd name="T8" fmla="*/ 235 w 245"/>
                <a:gd name="T9" fmla="*/ 27 h 62"/>
                <a:gd name="T10" fmla="*/ 230 w 245"/>
                <a:gd name="T11" fmla="*/ 32 h 62"/>
                <a:gd name="T12" fmla="*/ 223 w 245"/>
                <a:gd name="T13" fmla="*/ 37 h 62"/>
                <a:gd name="T14" fmla="*/ 209 w 245"/>
                <a:gd name="T15" fmla="*/ 45 h 62"/>
                <a:gd name="T16" fmla="*/ 191 w 245"/>
                <a:gd name="T17" fmla="*/ 51 h 62"/>
                <a:gd name="T18" fmla="*/ 170 w 245"/>
                <a:gd name="T19" fmla="*/ 56 h 62"/>
                <a:gd name="T20" fmla="*/ 147 w 245"/>
                <a:gd name="T21" fmla="*/ 59 h 62"/>
                <a:gd name="T22" fmla="*/ 122 w 245"/>
                <a:gd name="T23" fmla="*/ 60 h 62"/>
                <a:gd name="T24" fmla="*/ 99 w 245"/>
                <a:gd name="T25" fmla="*/ 59 h 62"/>
                <a:gd name="T26" fmla="*/ 76 w 245"/>
                <a:gd name="T27" fmla="*/ 56 h 62"/>
                <a:gd name="T28" fmla="*/ 55 w 245"/>
                <a:gd name="T29" fmla="*/ 51 h 62"/>
                <a:gd name="T30" fmla="*/ 37 w 245"/>
                <a:gd name="T31" fmla="*/ 46 h 62"/>
                <a:gd name="T32" fmla="*/ 22 w 245"/>
                <a:gd name="T33" fmla="*/ 39 h 62"/>
                <a:gd name="T34" fmla="*/ 16 w 245"/>
                <a:gd name="T35" fmla="*/ 34 h 62"/>
                <a:gd name="T36" fmla="*/ 11 w 245"/>
                <a:gd name="T37" fmla="*/ 30 h 62"/>
                <a:gd name="T38" fmla="*/ 7 w 245"/>
                <a:gd name="T39" fmla="*/ 25 h 62"/>
                <a:gd name="T40" fmla="*/ 3 w 245"/>
                <a:gd name="T41" fmla="*/ 21 h 62"/>
                <a:gd name="T42" fmla="*/ 2 w 245"/>
                <a:gd name="T43" fmla="*/ 16 h 62"/>
                <a:gd name="T44" fmla="*/ 1 w 245"/>
                <a:gd name="T45" fmla="*/ 12 h 62"/>
                <a:gd name="T46" fmla="*/ 0 w 245"/>
                <a:gd name="T47" fmla="*/ 0 h 62"/>
                <a:gd name="T48" fmla="*/ 1 w 245"/>
                <a:gd name="T49" fmla="*/ 12 h 62"/>
                <a:gd name="T50" fmla="*/ 1 w 245"/>
                <a:gd name="T51" fmla="*/ 16 h 62"/>
                <a:gd name="T52" fmla="*/ 3 w 245"/>
                <a:gd name="T53" fmla="*/ 22 h 62"/>
                <a:gd name="T54" fmla="*/ 5 w 245"/>
                <a:gd name="T55" fmla="*/ 26 h 62"/>
                <a:gd name="T56" fmla="*/ 10 w 245"/>
                <a:gd name="T57" fmla="*/ 31 h 62"/>
                <a:gd name="T58" fmla="*/ 16 w 245"/>
                <a:gd name="T59" fmla="*/ 35 h 62"/>
                <a:gd name="T60" fmla="*/ 21 w 245"/>
                <a:gd name="T61" fmla="*/ 39 h 62"/>
                <a:gd name="T62" fmla="*/ 36 w 245"/>
                <a:gd name="T63" fmla="*/ 47 h 62"/>
                <a:gd name="T64" fmla="*/ 54 w 245"/>
                <a:gd name="T65" fmla="*/ 52 h 62"/>
                <a:gd name="T66" fmla="*/ 75 w 245"/>
                <a:gd name="T67" fmla="*/ 58 h 62"/>
                <a:gd name="T68" fmla="*/ 99 w 245"/>
                <a:gd name="T69" fmla="*/ 60 h 62"/>
                <a:gd name="T70" fmla="*/ 122 w 245"/>
                <a:gd name="T71" fmla="*/ 62 h 62"/>
                <a:gd name="T72" fmla="*/ 147 w 245"/>
                <a:gd name="T73" fmla="*/ 60 h 62"/>
                <a:gd name="T74" fmla="*/ 170 w 245"/>
                <a:gd name="T75" fmla="*/ 58 h 62"/>
                <a:gd name="T76" fmla="*/ 191 w 245"/>
                <a:gd name="T77" fmla="*/ 54 h 62"/>
                <a:gd name="T78" fmla="*/ 209 w 245"/>
                <a:gd name="T79" fmla="*/ 47 h 62"/>
                <a:gd name="T80" fmla="*/ 223 w 245"/>
                <a:gd name="T81" fmla="*/ 40 h 62"/>
                <a:gd name="T82" fmla="*/ 230 w 245"/>
                <a:gd name="T83" fmla="*/ 35 h 62"/>
                <a:gd name="T84" fmla="*/ 235 w 245"/>
                <a:gd name="T85" fmla="*/ 31 h 62"/>
                <a:gd name="T86" fmla="*/ 239 w 245"/>
                <a:gd name="T87" fmla="*/ 26 h 62"/>
                <a:gd name="T88" fmla="*/ 243 w 245"/>
                <a:gd name="T89" fmla="*/ 22 h 62"/>
                <a:gd name="T90" fmla="*/ 244 w 245"/>
                <a:gd name="T91" fmla="*/ 16 h 62"/>
                <a:gd name="T92" fmla="*/ 245 w 245"/>
                <a:gd name="T93" fmla="*/ 12 h 62"/>
                <a:gd name="T94" fmla="*/ 245 w 245"/>
                <a:gd name="T95" fmla="*/ 8 h 6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45"/>
                <a:gd name="T145" fmla="*/ 0 h 62"/>
                <a:gd name="T146" fmla="*/ 245 w 245"/>
                <a:gd name="T147" fmla="*/ 62 h 6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45" h="62">
                  <a:moveTo>
                    <a:pt x="245" y="8"/>
                  </a:moveTo>
                  <a:lnTo>
                    <a:pt x="244" y="14"/>
                  </a:lnTo>
                  <a:lnTo>
                    <a:pt x="243" y="18"/>
                  </a:lnTo>
                  <a:lnTo>
                    <a:pt x="239" y="23"/>
                  </a:lnTo>
                  <a:lnTo>
                    <a:pt x="235" y="27"/>
                  </a:lnTo>
                  <a:lnTo>
                    <a:pt x="230" y="32"/>
                  </a:lnTo>
                  <a:lnTo>
                    <a:pt x="223" y="37"/>
                  </a:lnTo>
                  <a:lnTo>
                    <a:pt x="209" y="45"/>
                  </a:lnTo>
                  <a:lnTo>
                    <a:pt x="191" y="51"/>
                  </a:lnTo>
                  <a:lnTo>
                    <a:pt x="170" y="56"/>
                  </a:lnTo>
                  <a:lnTo>
                    <a:pt x="147" y="59"/>
                  </a:lnTo>
                  <a:lnTo>
                    <a:pt x="122" y="60"/>
                  </a:lnTo>
                  <a:lnTo>
                    <a:pt x="99" y="59"/>
                  </a:lnTo>
                  <a:lnTo>
                    <a:pt x="76" y="56"/>
                  </a:lnTo>
                  <a:lnTo>
                    <a:pt x="55" y="51"/>
                  </a:lnTo>
                  <a:lnTo>
                    <a:pt x="37" y="46"/>
                  </a:lnTo>
                  <a:lnTo>
                    <a:pt x="22" y="39"/>
                  </a:lnTo>
                  <a:lnTo>
                    <a:pt x="16" y="34"/>
                  </a:lnTo>
                  <a:lnTo>
                    <a:pt x="11" y="30"/>
                  </a:lnTo>
                  <a:lnTo>
                    <a:pt x="7" y="25"/>
                  </a:lnTo>
                  <a:lnTo>
                    <a:pt x="3" y="21"/>
                  </a:lnTo>
                  <a:lnTo>
                    <a:pt x="2" y="16"/>
                  </a:lnTo>
                  <a:lnTo>
                    <a:pt x="1" y="12"/>
                  </a:lnTo>
                  <a:lnTo>
                    <a:pt x="0" y="0"/>
                  </a:lnTo>
                  <a:lnTo>
                    <a:pt x="1" y="12"/>
                  </a:lnTo>
                  <a:lnTo>
                    <a:pt x="1" y="16"/>
                  </a:lnTo>
                  <a:lnTo>
                    <a:pt x="3" y="22"/>
                  </a:lnTo>
                  <a:lnTo>
                    <a:pt x="5" y="26"/>
                  </a:lnTo>
                  <a:lnTo>
                    <a:pt x="10" y="31"/>
                  </a:lnTo>
                  <a:lnTo>
                    <a:pt x="16" y="35"/>
                  </a:lnTo>
                  <a:lnTo>
                    <a:pt x="21" y="39"/>
                  </a:lnTo>
                  <a:lnTo>
                    <a:pt x="36" y="47"/>
                  </a:lnTo>
                  <a:lnTo>
                    <a:pt x="54" y="52"/>
                  </a:lnTo>
                  <a:lnTo>
                    <a:pt x="75" y="58"/>
                  </a:lnTo>
                  <a:lnTo>
                    <a:pt x="99" y="60"/>
                  </a:lnTo>
                  <a:lnTo>
                    <a:pt x="122" y="62"/>
                  </a:lnTo>
                  <a:lnTo>
                    <a:pt x="147" y="60"/>
                  </a:lnTo>
                  <a:lnTo>
                    <a:pt x="170" y="58"/>
                  </a:lnTo>
                  <a:lnTo>
                    <a:pt x="191" y="54"/>
                  </a:lnTo>
                  <a:lnTo>
                    <a:pt x="209" y="47"/>
                  </a:lnTo>
                  <a:lnTo>
                    <a:pt x="223" y="40"/>
                  </a:lnTo>
                  <a:lnTo>
                    <a:pt x="230" y="35"/>
                  </a:lnTo>
                  <a:lnTo>
                    <a:pt x="235" y="31"/>
                  </a:lnTo>
                  <a:lnTo>
                    <a:pt x="239" y="26"/>
                  </a:lnTo>
                  <a:lnTo>
                    <a:pt x="243" y="22"/>
                  </a:lnTo>
                  <a:lnTo>
                    <a:pt x="244" y="16"/>
                  </a:lnTo>
                  <a:lnTo>
                    <a:pt x="245" y="12"/>
                  </a:lnTo>
                  <a:lnTo>
                    <a:pt x="245" y="8"/>
                  </a:lnTo>
                  <a:close/>
                </a:path>
              </a:pathLst>
            </a:custGeom>
            <a:solidFill>
              <a:srgbClr val="8699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9763" name="Freeform 673"/>
            <p:cNvSpPr>
              <a:spLocks/>
            </p:cNvSpPr>
            <p:nvPr/>
          </p:nvSpPr>
          <p:spPr bwMode="auto">
            <a:xfrm>
              <a:off x="1680" y="2685"/>
              <a:ext cx="196" cy="41"/>
            </a:xfrm>
            <a:custGeom>
              <a:avLst/>
              <a:gdLst>
                <a:gd name="T0" fmla="*/ 95 w 196"/>
                <a:gd name="T1" fmla="*/ 39 h 41"/>
                <a:gd name="T2" fmla="*/ 80 w 196"/>
                <a:gd name="T3" fmla="*/ 39 h 41"/>
                <a:gd name="T4" fmla="*/ 66 w 196"/>
                <a:gd name="T5" fmla="*/ 36 h 41"/>
                <a:gd name="T6" fmla="*/ 52 w 196"/>
                <a:gd name="T7" fmla="*/ 33 h 41"/>
                <a:gd name="T8" fmla="*/ 40 w 196"/>
                <a:gd name="T9" fmla="*/ 30 h 41"/>
                <a:gd name="T10" fmla="*/ 27 w 196"/>
                <a:gd name="T11" fmla="*/ 24 h 41"/>
                <a:gd name="T12" fmla="*/ 17 w 196"/>
                <a:gd name="T13" fmla="*/ 18 h 41"/>
                <a:gd name="T14" fmla="*/ 8 w 196"/>
                <a:gd name="T15" fmla="*/ 12 h 41"/>
                <a:gd name="T16" fmla="*/ 0 w 196"/>
                <a:gd name="T17" fmla="*/ 5 h 41"/>
                <a:gd name="T18" fmla="*/ 2 w 196"/>
                <a:gd name="T19" fmla="*/ 8 h 41"/>
                <a:gd name="T20" fmla="*/ 10 w 196"/>
                <a:gd name="T21" fmla="*/ 15 h 41"/>
                <a:gd name="T22" fmla="*/ 18 w 196"/>
                <a:gd name="T23" fmla="*/ 22 h 41"/>
                <a:gd name="T24" fmla="*/ 28 w 196"/>
                <a:gd name="T25" fmla="*/ 27 h 41"/>
                <a:gd name="T26" fmla="*/ 41 w 196"/>
                <a:gd name="T27" fmla="*/ 32 h 41"/>
                <a:gd name="T28" fmla="*/ 53 w 196"/>
                <a:gd name="T29" fmla="*/ 35 h 41"/>
                <a:gd name="T30" fmla="*/ 67 w 196"/>
                <a:gd name="T31" fmla="*/ 39 h 41"/>
                <a:gd name="T32" fmla="*/ 80 w 196"/>
                <a:gd name="T33" fmla="*/ 40 h 41"/>
                <a:gd name="T34" fmla="*/ 95 w 196"/>
                <a:gd name="T35" fmla="*/ 41 h 41"/>
                <a:gd name="T36" fmla="*/ 112 w 196"/>
                <a:gd name="T37" fmla="*/ 40 h 41"/>
                <a:gd name="T38" fmla="*/ 128 w 196"/>
                <a:gd name="T39" fmla="*/ 38 h 41"/>
                <a:gd name="T40" fmla="*/ 143 w 196"/>
                <a:gd name="T41" fmla="*/ 35 h 41"/>
                <a:gd name="T42" fmla="*/ 157 w 196"/>
                <a:gd name="T43" fmla="*/ 31 h 41"/>
                <a:gd name="T44" fmla="*/ 169 w 196"/>
                <a:gd name="T45" fmla="*/ 25 h 41"/>
                <a:gd name="T46" fmla="*/ 179 w 196"/>
                <a:gd name="T47" fmla="*/ 18 h 41"/>
                <a:gd name="T48" fmla="*/ 188 w 196"/>
                <a:gd name="T49" fmla="*/ 11 h 41"/>
                <a:gd name="T50" fmla="*/ 195 w 196"/>
                <a:gd name="T51" fmla="*/ 2 h 41"/>
                <a:gd name="T52" fmla="*/ 196 w 196"/>
                <a:gd name="T53" fmla="*/ 0 h 41"/>
                <a:gd name="T54" fmla="*/ 191 w 196"/>
                <a:gd name="T55" fmla="*/ 8 h 41"/>
                <a:gd name="T56" fmla="*/ 182 w 196"/>
                <a:gd name="T57" fmla="*/ 16 h 41"/>
                <a:gd name="T58" fmla="*/ 170 w 196"/>
                <a:gd name="T59" fmla="*/ 23 h 41"/>
                <a:gd name="T60" fmla="*/ 158 w 196"/>
                <a:gd name="T61" fmla="*/ 28 h 41"/>
                <a:gd name="T62" fmla="*/ 144 w 196"/>
                <a:gd name="T63" fmla="*/ 33 h 41"/>
                <a:gd name="T64" fmla="*/ 128 w 196"/>
                <a:gd name="T65" fmla="*/ 36 h 41"/>
                <a:gd name="T66" fmla="*/ 112 w 196"/>
                <a:gd name="T67" fmla="*/ 39 h 41"/>
                <a:gd name="T68" fmla="*/ 95 w 196"/>
                <a:gd name="T69" fmla="*/ 39 h 4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96"/>
                <a:gd name="T106" fmla="*/ 0 h 41"/>
                <a:gd name="T107" fmla="*/ 196 w 196"/>
                <a:gd name="T108" fmla="*/ 41 h 4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96" h="41">
                  <a:moveTo>
                    <a:pt x="95" y="39"/>
                  </a:moveTo>
                  <a:lnTo>
                    <a:pt x="80" y="39"/>
                  </a:lnTo>
                  <a:lnTo>
                    <a:pt x="66" y="36"/>
                  </a:lnTo>
                  <a:lnTo>
                    <a:pt x="52" y="33"/>
                  </a:lnTo>
                  <a:lnTo>
                    <a:pt x="40" y="30"/>
                  </a:lnTo>
                  <a:lnTo>
                    <a:pt x="27" y="24"/>
                  </a:lnTo>
                  <a:lnTo>
                    <a:pt x="17" y="18"/>
                  </a:lnTo>
                  <a:lnTo>
                    <a:pt x="8" y="12"/>
                  </a:lnTo>
                  <a:lnTo>
                    <a:pt x="0" y="5"/>
                  </a:lnTo>
                  <a:lnTo>
                    <a:pt x="2" y="8"/>
                  </a:lnTo>
                  <a:lnTo>
                    <a:pt x="10" y="15"/>
                  </a:lnTo>
                  <a:lnTo>
                    <a:pt x="18" y="22"/>
                  </a:lnTo>
                  <a:lnTo>
                    <a:pt x="28" y="27"/>
                  </a:lnTo>
                  <a:lnTo>
                    <a:pt x="41" y="32"/>
                  </a:lnTo>
                  <a:lnTo>
                    <a:pt x="53" y="35"/>
                  </a:lnTo>
                  <a:lnTo>
                    <a:pt x="67" y="39"/>
                  </a:lnTo>
                  <a:lnTo>
                    <a:pt x="80" y="40"/>
                  </a:lnTo>
                  <a:lnTo>
                    <a:pt x="95" y="41"/>
                  </a:lnTo>
                  <a:lnTo>
                    <a:pt x="112" y="40"/>
                  </a:lnTo>
                  <a:lnTo>
                    <a:pt x="128" y="38"/>
                  </a:lnTo>
                  <a:lnTo>
                    <a:pt x="143" y="35"/>
                  </a:lnTo>
                  <a:lnTo>
                    <a:pt x="157" y="31"/>
                  </a:lnTo>
                  <a:lnTo>
                    <a:pt x="169" y="25"/>
                  </a:lnTo>
                  <a:lnTo>
                    <a:pt x="179" y="18"/>
                  </a:lnTo>
                  <a:lnTo>
                    <a:pt x="188" y="11"/>
                  </a:lnTo>
                  <a:lnTo>
                    <a:pt x="195" y="2"/>
                  </a:lnTo>
                  <a:lnTo>
                    <a:pt x="196" y="0"/>
                  </a:lnTo>
                  <a:lnTo>
                    <a:pt x="191" y="8"/>
                  </a:lnTo>
                  <a:lnTo>
                    <a:pt x="182" y="16"/>
                  </a:lnTo>
                  <a:lnTo>
                    <a:pt x="170" y="23"/>
                  </a:lnTo>
                  <a:lnTo>
                    <a:pt x="158" y="28"/>
                  </a:lnTo>
                  <a:lnTo>
                    <a:pt x="144" y="33"/>
                  </a:lnTo>
                  <a:lnTo>
                    <a:pt x="128" y="36"/>
                  </a:lnTo>
                  <a:lnTo>
                    <a:pt x="112" y="39"/>
                  </a:lnTo>
                  <a:lnTo>
                    <a:pt x="95" y="39"/>
                  </a:lnTo>
                  <a:close/>
                </a:path>
              </a:pathLst>
            </a:custGeom>
            <a:solidFill>
              <a:srgbClr val="8699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9764" name="Freeform 674"/>
            <p:cNvSpPr>
              <a:spLocks/>
            </p:cNvSpPr>
            <p:nvPr/>
          </p:nvSpPr>
          <p:spPr bwMode="auto">
            <a:xfrm>
              <a:off x="1745" y="2626"/>
              <a:ext cx="110" cy="68"/>
            </a:xfrm>
            <a:custGeom>
              <a:avLst/>
              <a:gdLst>
                <a:gd name="T0" fmla="*/ 0 w 110"/>
                <a:gd name="T1" fmla="*/ 26 h 68"/>
                <a:gd name="T2" fmla="*/ 1 w 110"/>
                <a:gd name="T3" fmla="*/ 33 h 68"/>
                <a:gd name="T4" fmla="*/ 2 w 110"/>
                <a:gd name="T5" fmla="*/ 37 h 68"/>
                <a:gd name="T6" fmla="*/ 4 w 110"/>
                <a:gd name="T7" fmla="*/ 42 h 68"/>
                <a:gd name="T8" fmla="*/ 5 w 110"/>
                <a:gd name="T9" fmla="*/ 46 h 68"/>
                <a:gd name="T10" fmla="*/ 5 w 110"/>
                <a:gd name="T11" fmla="*/ 49 h 68"/>
                <a:gd name="T12" fmla="*/ 4 w 110"/>
                <a:gd name="T13" fmla="*/ 51 h 68"/>
                <a:gd name="T14" fmla="*/ 3 w 110"/>
                <a:gd name="T15" fmla="*/ 52 h 68"/>
                <a:gd name="T16" fmla="*/ 1 w 110"/>
                <a:gd name="T17" fmla="*/ 54 h 68"/>
                <a:gd name="T18" fmla="*/ 1 w 110"/>
                <a:gd name="T19" fmla="*/ 57 h 68"/>
                <a:gd name="T20" fmla="*/ 2 w 110"/>
                <a:gd name="T21" fmla="*/ 60 h 68"/>
                <a:gd name="T22" fmla="*/ 1 w 110"/>
                <a:gd name="T23" fmla="*/ 62 h 68"/>
                <a:gd name="T24" fmla="*/ 1 w 110"/>
                <a:gd name="T25" fmla="*/ 66 h 68"/>
                <a:gd name="T26" fmla="*/ 1 w 110"/>
                <a:gd name="T27" fmla="*/ 68 h 68"/>
                <a:gd name="T28" fmla="*/ 15 w 110"/>
                <a:gd name="T29" fmla="*/ 66 h 68"/>
                <a:gd name="T30" fmla="*/ 29 w 110"/>
                <a:gd name="T31" fmla="*/ 64 h 68"/>
                <a:gd name="T32" fmla="*/ 42 w 110"/>
                <a:gd name="T33" fmla="*/ 59 h 68"/>
                <a:gd name="T34" fmla="*/ 54 w 110"/>
                <a:gd name="T35" fmla="*/ 54 h 68"/>
                <a:gd name="T36" fmla="*/ 67 w 110"/>
                <a:gd name="T37" fmla="*/ 50 h 68"/>
                <a:gd name="T38" fmla="*/ 78 w 110"/>
                <a:gd name="T39" fmla="*/ 44 h 68"/>
                <a:gd name="T40" fmla="*/ 88 w 110"/>
                <a:gd name="T41" fmla="*/ 37 h 68"/>
                <a:gd name="T42" fmla="*/ 97 w 110"/>
                <a:gd name="T43" fmla="*/ 31 h 68"/>
                <a:gd name="T44" fmla="*/ 101 w 110"/>
                <a:gd name="T45" fmla="*/ 27 h 68"/>
                <a:gd name="T46" fmla="*/ 103 w 110"/>
                <a:gd name="T47" fmla="*/ 23 h 68"/>
                <a:gd name="T48" fmla="*/ 106 w 110"/>
                <a:gd name="T49" fmla="*/ 16 h 68"/>
                <a:gd name="T50" fmla="*/ 109 w 110"/>
                <a:gd name="T51" fmla="*/ 13 h 68"/>
                <a:gd name="T52" fmla="*/ 110 w 110"/>
                <a:gd name="T53" fmla="*/ 11 h 68"/>
                <a:gd name="T54" fmla="*/ 105 w 110"/>
                <a:gd name="T55" fmla="*/ 12 h 68"/>
                <a:gd name="T56" fmla="*/ 100 w 110"/>
                <a:gd name="T57" fmla="*/ 12 h 68"/>
                <a:gd name="T58" fmla="*/ 96 w 110"/>
                <a:gd name="T59" fmla="*/ 12 h 68"/>
                <a:gd name="T60" fmla="*/ 94 w 110"/>
                <a:gd name="T61" fmla="*/ 12 h 68"/>
                <a:gd name="T62" fmla="*/ 93 w 110"/>
                <a:gd name="T63" fmla="*/ 11 h 68"/>
                <a:gd name="T64" fmla="*/ 92 w 110"/>
                <a:gd name="T65" fmla="*/ 10 h 68"/>
                <a:gd name="T66" fmla="*/ 90 w 110"/>
                <a:gd name="T67" fmla="*/ 8 h 68"/>
                <a:gd name="T68" fmla="*/ 88 w 110"/>
                <a:gd name="T69" fmla="*/ 4 h 68"/>
                <a:gd name="T70" fmla="*/ 86 w 110"/>
                <a:gd name="T71" fmla="*/ 1 h 68"/>
                <a:gd name="T72" fmla="*/ 85 w 110"/>
                <a:gd name="T73" fmla="*/ 0 h 68"/>
                <a:gd name="T74" fmla="*/ 76 w 110"/>
                <a:gd name="T75" fmla="*/ 7 h 68"/>
                <a:gd name="T76" fmla="*/ 64 w 110"/>
                <a:gd name="T77" fmla="*/ 13 h 68"/>
                <a:gd name="T78" fmla="*/ 53 w 110"/>
                <a:gd name="T79" fmla="*/ 18 h 68"/>
                <a:gd name="T80" fmla="*/ 40 w 110"/>
                <a:gd name="T81" fmla="*/ 23 h 68"/>
                <a:gd name="T82" fmla="*/ 30 w 110"/>
                <a:gd name="T83" fmla="*/ 25 h 68"/>
                <a:gd name="T84" fmla="*/ 19 w 110"/>
                <a:gd name="T85" fmla="*/ 26 h 68"/>
                <a:gd name="T86" fmla="*/ 9 w 110"/>
                <a:gd name="T87" fmla="*/ 26 h 68"/>
                <a:gd name="T88" fmla="*/ 0 w 110"/>
                <a:gd name="T89" fmla="*/ 26 h 6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10"/>
                <a:gd name="T136" fmla="*/ 0 h 68"/>
                <a:gd name="T137" fmla="*/ 110 w 110"/>
                <a:gd name="T138" fmla="*/ 68 h 6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10" h="68">
                  <a:moveTo>
                    <a:pt x="0" y="26"/>
                  </a:moveTo>
                  <a:lnTo>
                    <a:pt x="1" y="33"/>
                  </a:lnTo>
                  <a:lnTo>
                    <a:pt x="2" y="37"/>
                  </a:lnTo>
                  <a:lnTo>
                    <a:pt x="4" y="42"/>
                  </a:lnTo>
                  <a:lnTo>
                    <a:pt x="5" y="46"/>
                  </a:lnTo>
                  <a:lnTo>
                    <a:pt x="5" y="49"/>
                  </a:lnTo>
                  <a:lnTo>
                    <a:pt x="4" y="51"/>
                  </a:lnTo>
                  <a:lnTo>
                    <a:pt x="3" y="52"/>
                  </a:lnTo>
                  <a:lnTo>
                    <a:pt x="1" y="54"/>
                  </a:lnTo>
                  <a:lnTo>
                    <a:pt x="1" y="57"/>
                  </a:lnTo>
                  <a:lnTo>
                    <a:pt x="2" y="60"/>
                  </a:lnTo>
                  <a:lnTo>
                    <a:pt x="1" y="62"/>
                  </a:lnTo>
                  <a:lnTo>
                    <a:pt x="1" y="66"/>
                  </a:lnTo>
                  <a:lnTo>
                    <a:pt x="1" y="68"/>
                  </a:lnTo>
                  <a:lnTo>
                    <a:pt x="15" y="66"/>
                  </a:lnTo>
                  <a:lnTo>
                    <a:pt x="29" y="64"/>
                  </a:lnTo>
                  <a:lnTo>
                    <a:pt x="42" y="59"/>
                  </a:lnTo>
                  <a:lnTo>
                    <a:pt x="54" y="54"/>
                  </a:lnTo>
                  <a:lnTo>
                    <a:pt x="67" y="50"/>
                  </a:lnTo>
                  <a:lnTo>
                    <a:pt x="78" y="44"/>
                  </a:lnTo>
                  <a:lnTo>
                    <a:pt x="88" y="37"/>
                  </a:lnTo>
                  <a:lnTo>
                    <a:pt x="97" y="31"/>
                  </a:lnTo>
                  <a:lnTo>
                    <a:pt x="101" y="27"/>
                  </a:lnTo>
                  <a:lnTo>
                    <a:pt x="103" y="23"/>
                  </a:lnTo>
                  <a:lnTo>
                    <a:pt x="106" y="16"/>
                  </a:lnTo>
                  <a:lnTo>
                    <a:pt x="109" y="13"/>
                  </a:lnTo>
                  <a:lnTo>
                    <a:pt x="110" y="11"/>
                  </a:lnTo>
                  <a:lnTo>
                    <a:pt x="105" y="12"/>
                  </a:lnTo>
                  <a:lnTo>
                    <a:pt x="100" y="12"/>
                  </a:lnTo>
                  <a:lnTo>
                    <a:pt x="96" y="12"/>
                  </a:lnTo>
                  <a:lnTo>
                    <a:pt x="94" y="12"/>
                  </a:lnTo>
                  <a:lnTo>
                    <a:pt x="93" y="11"/>
                  </a:lnTo>
                  <a:lnTo>
                    <a:pt x="92" y="10"/>
                  </a:lnTo>
                  <a:lnTo>
                    <a:pt x="90" y="8"/>
                  </a:lnTo>
                  <a:lnTo>
                    <a:pt x="88" y="4"/>
                  </a:lnTo>
                  <a:lnTo>
                    <a:pt x="86" y="1"/>
                  </a:lnTo>
                  <a:lnTo>
                    <a:pt x="85" y="0"/>
                  </a:lnTo>
                  <a:lnTo>
                    <a:pt x="76" y="7"/>
                  </a:lnTo>
                  <a:lnTo>
                    <a:pt x="64" y="13"/>
                  </a:lnTo>
                  <a:lnTo>
                    <a:pt x="53" y="18"/>
                  </a:lnTo>
                  <a:lnTo>
                    <a:pt x="40" y="23"/>
                  </a:lnTo>
                  <a:lnTo>
                    <a:pt x="30" y="25"/>
                  </a:lnTo>
                  <a:lnTo>
                    <a:pt x="19" y="26"/>
                  </a:lnTo>
                  <a:lnTo>
                    <a:pt x="9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B28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9765" name="Freeform 675"/>
            <p:cNvSpPr>
              <a:spLocks/>
            </p:cNvSpPr>
            <p:nvPr/>
          </p:nvSpPr>
          <p:spPr bwMode="auto">
            <a:xfrm>
              <a:off x="1837" y="2598"/>
              <a:ext cx="37" cy="36"/>
            </a:xfrm>
            <a:custGeom>
              <a:avLst/>
              <a:gdLst>
                <a:gd name="T0" fmla="*/ 0 w 37"/>
                <a:gd name="T1" fmla="*/ 22 h 36"/>
                <a:gd name="T2" fmla="*/ 1 w 37"/>
                <a:gd name="T3" fmla="*/ 27 h 36"/>
                <a:gd name="T4" fmla="*/ 2 w 37"/>
                <a:gd name="T5" fmla="*/ 31 h 36"/>
                <a:gd name="T6" fmla="*/ 3 w 37"/>
                <a:gd name="T7" fmla="*/ 35 h 36"/>
                <a:gd name="T8" fmla="*/ 4 w 37"/>
                <a:gd name="T9" fmla="*/ 36 h 36"/>
                <a:gd name="T10" fmla="*/ 6 w 37"/>
                <a:gd name="T11" fmla="*/ 36 h 36"/>
                <a:gd name="T12" fmla="*/ 8 w 37"/>
                <a:gd name="T13" fmla="*/ 36 h 36"/>
                <a:gd name="T14" fmla="*/ 10 w 37"/>
                <a:gd name="T15" fmla="*/ 35 h 36"/>
                <a:gd name="T16" fmla="*/ 13 w 37"/>
                <a:gd name="T17" fmla="*/ 32 h 36"/>
                <a:gd name="T18" fmla="*/ 19 w 37"/>
                <a:gd name="T19" fmla="*/ 30 h 36"/>
                <a:gd name="T20" fmla="*/ 21 w 37"/>
                <a:gd name="T21" fmla="*/ 29 h 36"/>
                <a:gd name="T22" fmla="*/ 22 w 37"/>
                <a:gd name="T23" fmla="*/ 28 h 36"/>
                <a:gd name="T24" fmla="*/ 21 w 37"/>
                <a:gd name="T25" fmla="*/ 26 h 36"/>
                <a:gd name="T26" fmla="*/ 25 w 37"/>
                <a:gd name="T27" fmla="*/ 27 h 36"/>
                <a:gd name="T28" fmla="*/ 27 w 37"/>
                <a:gd name="T29" fmla="*/ 27 h 36"/>
                <a:gd name="T30" fmla="*/ 29 w 37"/>
                <a:gd name="T31" fmla="*/ 24 h 36"/>
                <a:gd name="T32" fmla="*/ 30 w 37"/>
                <a:gd name="T33" fmla="*/ 23 h 36"/>
                <a:gd name="T34" fmla="*/ 34 w 37"/>
                <a:gd name="T35" fmla="*/ 20 h 36"/>
                <a:gd name="T36" fmla="*/ 36 w 37"/>
                <a:gd name="T37" fmla="*/ 18 h 36"/>
                <a:gd name="T38" fmla="*/ 37 w 37"/>
                <a:gd name="T39" fmla="*/ 15 h 36"/>
                <a:gd name="T40" fmla="*/ 37 w 37"/>
                <a:gd name="T41" fmla="*/ 14 h 36"/>
                <a:gd name="T42" fmla="*/ 37 w 37"/>
                <a:gd name="T43" fmla="*/ 12 h 36"/>
                <a:gd name="T44" fmla="*/ 34 w 37"/>
                <a:gd name="T45" fmla="*/ 10 h 36"/>
                <a:gd name="T46" fmla="*/ 31 w 37"/>
                <a:gd name="T47" fmla="*/ 7 h 36"/>
                <a:gd name="T48" fmla="*/ 31 w 37"/>
                <a:gd name="T49" fmla="*/ 4 h 36"/>
                <a:gd name="T50" fmla="*/ 29 w 37"/>
                <a:gd name="T51" fmla="*/ 4 h 36"/>
                <a:gd name="T52" fmla="*/ 27 w 37"/>
                <a:gd name="T53" fmla="*/ 6 h 36"/>
                <a:gd name="T54" fmla="*/ 26 w 37"/>
                <a:gd name="T55" fmla="*/ 7 h 36"/>
                <a:gd name="T56" fmla="*/ 25 w 37"/>
                <a:gd name="T57" fmla="*/ 10 h 36"/>
                <a:gd name="T58" fmla="*/ 22 w 37"/>
                <a:gd name="T59" fmla="*/ 10 h 36"/>
                <a:gd name="T60" fmla="*/ 21 w 37"/>
                <a:gd name="T61" fmla="*/ 8 h 36"/>
                <a:gd name="T62" fmla="*/ 20 w 37"/>
                <a:gd name="T63" fmla="*/ 5 h 36"/>
                <a:gd name="T64" fmla="*/ 19 w 37"/>
                <a:gd name="T65" fmla="*/ 3 h 36"/>
                <a:gd name="T66" fmla="*/ 17 w 37"/>
                <a:gd name="T67" fmla="*/ 0 h 36"/>
                <a:gd name="T68" fmla="*/ 10 w 37"/>
                <a:gd name="T69" fmla="*/ 12 h 36"/>
                <a:gd name="T70" fmla="*/ 0 w 37"/>
                <a:gd name="T71" fmla="*/ 22 h 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7"/>
                <a:gd name="T109" fmla="*/ 0 h 36"/>
                <a:gd name="T110" fmla="*/ 37 w 37"/>
                <a:gd name="T111" fmla="*/ 36 h 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7" h="36">
                  <a:moveTo>
                    <a:pt x="0" y="22"/>
                  </a:moveTo>
                  <a:lnTo>
                    <a:pt x="1" y="27"/>
                  </a:lnTo>
                  <a:lnTo>
                    <a:pt x="2" y="31"/>
                  </a:lnTo>
                  <a:lnTo>
                    <a:pt x="3" y="35"/>
                  </a:lnTo>
                  <a:lnTo>
                    <a:pt x="4" y="36"/>
                  </a:lnTo>
                  <a:lnTo>
                    <a:pt x="6" y="36"/>
                  </a:lnTo>
                  <a:lnTo>
                    <a:pt x="8" y="36"/>
                  </a:lnTo>
                  <a:lnTo>
                    <a:pt x="10" y="35"/>
                  </a:lnTo>
                  <a:lnTo>
                    <a:pt x="13" y="32"/>
                  </a:lnTo>
                  <a:lnTo>
                    <a:pt x="19" y="30"/>
                  </a:lnTo>
                  <a:lnTo>
                    <a:pt x="21" y="29"/>
                  </a:lnTo>
                  <a:lnTo>
                    <a:pt x="22" y="28"/>
                  </a:lnTo>
                  <a:lnTo>
                    <a:pt x="21" y="26"/>
                  </a:lnTo>
                  <a:lnTo>
                    <a:pt x="25" y="27"/>
                  </a:lnTo>
                  <a:lnTo>
                    <a:pt x="27" y="27"/>
                  </a:lnTo>
                  <a:lnTo>
                    <a:pt x="29" y="24"/>
                  </a:lnTo>
                  <a:lnTo>
                    <a:pt x="30" y="23"/>
                  </a:lnTo>
                  <a:lnTo>
                    <a:pt x="34" y="20"/>
                  </a:lnTo>
                  <a:lnTo>
                    <a:pt x="36" y="18"/>
                  </a:lnTo>
                  <a:lnTo>
                    <a:pt x="37" y="15"/>
                  </a:lnTo>
                  <a:lnTo>
                    <a:pt x="37" y="14"/>
                  </a:lnTo>
                  <a:lnTo>
                    <a:pt x="37" y="12"/>
                  </a:lnTo>
                  <a:lnTo>
                    <a:pt x="34" y="10"/>
                  </a:lnTo>
                  <a:lnTo>
                    <a:pt x="31" y="7"/>
                  </a:lnTo>
                  <a:lnTo>
                    <a:pt x="31" y="4"/>
                  </a:lnTo>
                  <a:lnTo>
                    <a:pt x="29" y="4"/>
                  </a:lnTo>
                  <a:lnTo>
                    <a:pt x="27" y="6"/>
                  </a:lnTo>
                  <a:lnTo>
                    <a:pt x="26" y="7"/>
                  </a:lnTo>
                  <a:lnTo>
                    <a:pt x="25" y="10"/>
                  </a:lnTo>
                  <a:lnTo>
                    <a:pt x="22" y="10"/>
                  </a:lnTo>
                  <a:lnTo>
                    <a:pt x="21" y="8"/>
                  </a:lnTo>
                  <a:lnTo>
                    <a:pt x="20" y="5"/>
                  </a:lnTo>
                  <a:lnTo>
                    <a:pt x="19" y="3"/>
                  </a:lnTo>
                  <a:lnTo>
                    <a:pt x="17" y="0"/>
                  </a:lnTo>
                  <a:lnTo>
                    <a:pt x="10" y="1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1B28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9766" name="Freeform 676"/>
            <p:cNvSpPr>
              <a:spLocks/>
            </p:cNvSpPr>
            <p:nvPr/>
          </p:nvSpPr>
          <p:spPr bwMode="auto">
            <a:xfrm>
              <a:off x="1838" y="2515"/>
              <a:ext cx="49" cy="88"/>
            </a:xfrm>
            <a:custGeom>
              <a:avLst/>
              <a:gdLst>
                <a:gd name="T0" fmla="*/ 46 w 49"/>
                <a:gd name="T1" fmla="*/ 40 h 88"/>
                <a:gd name="T2" fmla="*/ 38 w 49"/>
                <a:gd name="T3" fmla="*/ 29 h 88"/>
                <a:gd name="T4" fmla="*/ 30 w 49"/>
                <a:gd name="T5" fmla="*/ 17 h 88"/>
                <a:gd name="T6" fmla="*/ 28 w 49"/>
                <a:gd name="T7" fmla="*/ 16 h 88"/>
                <a:gd name="T8" fmla="*/ 17 w 49"/>
                <a:gd name="T9" fmla="*/ 8 h 88"/>
                <a:gd name="T10" fmla="*/ 12 w 49"/>
                <a:gd name="T11" fmla="*/ 5 h 88"/>
                <a:gd name="T12" fmla="*/ 7 w 49"/>
                <a:gd name="T13" fmla="*/ 2 h 88"/>
                <a:gd name="T14" fmla="*/ 0 w 49"/>
                <a:gd name="T15" fmla="*/ 0 h 88"/>
                <a:gd name="T16" fmla="*/ 8 w 49"/>
                <a:gd name="T17" fmla="*/ 7 h 88"/>
                <a:gd name="T18" fmla="*/ 14 w 49"/>
                <a:gd name="T19" fmla="*/ 15 h 88"/>
                <a:gd name="T20" fmla="*/ 19 w 49"/>
                <a:gd name="T21" fmla="*/ 24 h 88"/>
                <a:gd name="T22" fmla="*/ 22 w 49"/>
                <a:gd name="T23" fmla="*/ 35 h 88"/>
                <a:gd name="T24" fmla="*/ 25 w 49"/>
                <a:gd name="T25" fmla="*/ 45 h 88"/>
                <a:gd name="T26" fmla="*/ 25 w 49"/>
                <a:gd name="T27" fmla="*/ 55 h 88"/>
                <a:gd name="T28" fmla="*/ 22 w 49"/>
                <a:gd name="T29" fmla="*/ 65 h 88"/>
                <a:gd name="T30" fmla="*/ 20 w 49"/>
                <a:gd name="T31" fmla="*/ 76 h 88"/>
                <a:gd name="T32" fmla="*/ 21 w 49"/>
                <a:gd name="T33" fmla="*/ 80 h 88"/>
                <a:gd name="T34" fmla="*/ 24 w 49"/>
                <a:gd name="T35" fmla="*/ 82 h 88"/>
                <a:gd name="T36" fmla="*/ 26 w 49"/>
                <a:gd name="T37" fmla="*/ 83 h 88"/>
                <a:gd name="T38" fmla="*/ 29 w 49"/>
                <a:gd name="T39" fmla="*/ 82 h 88"/>
                <a:gd name="T40" fmla="*/ 30 w 49"/>
                <a:gd name="T41" fmla="*/ 83 h 88"/>
                <a:gd name="T42" fmla="*/ 33 w 49"/>
                <a:gd name="T43" fmla="*/ 85 h 88"/>
                <a:gd name="T44" fmla="*/ 36 w 49"/>
                <a:gd name="T45" fmla="*/ 87 h 88"/>
                <a:gd name="T46" fmla="*/ 41 w 49"/>
                <a:gd name="T47" fmla="*/ 88 h 88"/>
                <a:gd name="T48" fmla="*/ 44 w 49"/>
                <a:gd name="T49" fmla="*/ 88 h 88"/>
                <a:gd name="T50" fmla="*/ 47 w 49"/>
                <a:gd name="T51" fmla="*/ 74 h 88"/>
                <a:gd name="T52" fmla="*/ 49 w 49"/>
                <a:gd name="T53" fmla="*/ 60 h 88"/>
                <a:gd name="T54" fmla="*/ 47 w 49"/>
                <a:gd name="T55" fmla="*/ 50 h 88"/>
                <a:gd name="T56" fmla="*/ 46 w 49"/>
                <a:gd name="T57" fmla="*/ 40 h 8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9"/>
                <a:gd name="T88" fmla="*/ 0 h 88"/>
                <a:gd name="T89" fmla="*/ 49 w 49"/>
                <a:gd name="T90" fmla="*/ 88 h 8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9" h="88">
                  <a:moveTo>
                    <a:pt x="46" y="40"/>
                  </a:moveTo>
                  <a:lnTo>
                    <a:pt x="38" y="29"/>
                  </a:lnTo>
                  <a:lnTo>
                    <a:pt x="30" y="17"/>
                  </a:lnTo>
                  <a:lnTo>
                    <a:pt x="28" y="16"/>
                  </a:lnTo>
                  <a:lnTo>
                    <a:pt x="17" y="8"/>
                  </a:lnTo>
                  <a:lnTo>
                    <a:pt x="12" y="5"/>
                  </a:lnTo>
                  <a:lnTo>
                    <a:pt x="7" y="2"/>
                  </a:lnTo>
                  <a:lnTo>
                    <a:pt x="0" y="0"/>
                  </a:lnTo>
                  <a:lnTo>
                    <a:pt x="8" y="7"/>
                  </a:lnTo>
                  <a:lnTo>
                    <a:pt x="14" y="15"/>
                  </a:lnTo>
                  <a:lnTo>
                    <a:pt x="19" y="24"/>
                  </a:lnTo>
                  <a:lnTo>
                    <a:pt x="22" y="35"/>
                  </a:lnTo>
                  <a:lnTo>
                    <a:pt x="25" y="45"/>
                  </a:lnTo>
                  <a:lnTo>
                    <a:pt x="25" y="55"/>
                  </a:lnTo>
                  <a:lnTo>
                    <a:pt x="22" y="65"/>
                  </a:lnTo>
                  <a:lnTo>
                    <a:pt x="20" y="76"/>
                  </a:lnTo>
                  <a:lnTo>
                    <a:pt x="21" y="80"/>
                  </a:lnTo>
                  <a:lnTo>
                    <a:pt x="24" y="82"/>
                  </a:lnTo>
                  <a:lnTo>
                    <a:pt x="26" y="83"/>
                  </a:lnTo>
                  <a:lnTo>
                    <a:pt x="29" y="82"/>
                  </a:lnTo>
                  <a:lnTo>
                    <a:pt x="30" y="83"/>
                  </a:lnTo>
                  <a:lnTo>
                    <a:pt x="33" y="85"/>
                  </a:lnTo>
                  <a:lnTo>
                    <a:pt x="36" y="87"/>
                  </a:lnTo>
                  <a:lnTo>
                    <a:pt x="41" y="88"/>
                  </a:lnTo>
                  <a:lnTo>
                    <a:pt x="44" y="88"/>
                  </a:lnTo>
                  <a:lnTo>
                    <a:pt x="47" y="74"/>
                  </a:lnTo>
                  <a:lnTo>
                    <a:pt x="49" y="60"/>
                  </a:lnTo>
                  <a:lnTo>
                    <a:pt x="47" y="50"/>
                  </a:lnTo>
                  <a:lnTo>
                    <a:pt x="46" y="40"/>
                  </a:lnTo>
                  <a:close/>
                </a:path>
              </a:pathLst>
            </a:custGeom>
            <a:solidFill>
              <a:srgbClr val="1B28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9767" name="Freeform 677"/>
            <p:cNvSpPr>
              <a:spLocks/>
            </p:cNvSpPr>
            <p:nvPr/>
          </p:nvSpPr>
          <p:spPr bwMode="auto">
            <a:xfrm>
              <a:off x="1851" y="2586"/>
              <a:ext cx="7" cy="12"/>
            </a:xfrm>
            <a:custGeom>
              <a:avLst/>
              <a:gdLst>
                <a:gd name="T0" fmla="*/ 0 w 7"/>
                <a:gd name="T1" fmla="*/ 1 h 12"/>
                <a:gd name="T2" fmla="*/ 0 w 7"/>
                <a:gd name="T3" fmla="*/ 3 h 12"/>
                <a:gd name="T4" fmla="*/ 1 w 7"/>
                <a:gd name="T5" fmla="*/ 7 h 12"/>
                <a:gd name="T6" fmla="*/ 1 w 7"/>
                <a:gd name="T7" fmla="*/ 11 h 12"/>
                <a:gd name="T8" fmla="*/ 3 w 7"/>
                <a:gd name="T9" fmla="*/ 12 h 12"/>
                <a:gd name="T10" fmla="*/ 7 w 7"/>
                <a:gd name="T11" fmla="*/ 5 h 12"/>
                <a:gd name="T12" fmla="*/ 6 w 7"/>
                <a:gd name="T13" fmla="*/ 2 h 12"/>
                <a:gd name="T14" fmla="*/ 5 w 7"/>
                <a:gd name="T15" fmla="*/ 1 h 12"/>
                <a:gd name="T16" fmla="*/ 3 w 7"/>
                <a:gd name="T17" fmla="*/ 0 h 12"/>
                <a:gd name="T18" fmla="*/ 0 w 7"/>
                <a:gd name="T19" fmla="*/ 1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2"/>
                <a:gd name="T32" fmla="*/ 7 w 7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2">
                  <a:moveTo>
                    <a:pt x="0" y="1"/>
                  </a:moveTo>
                  <a:lnTo>
                    <a:pt x="0" y="3"/>
                  </a:lnTo>
                  <a:lnTo>
                    <a:pt x="1" y="7"/>
                  </a:lnTo>
                  <a:lnTo>
                    <a:pt x="1" y="11"/>
                  </a:lnTo>
                  <a:lnTo>
                    <a:pt x="3" y="12"/>
                  </a:lnTo>
                  <a:lnTo>
                    <a:pt x="7" y="5"/>
                  </a:lnTo>
                  <a:lnTo>
                    <a:pt x="6" y="2"/>
                  </a:lnTo>
                  <a:lnTo>
                    <a:pt x="5" y="1"/>
                  </a:lnTo>
                  <a:lnTo>
                    <a:pt x="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C7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9768" name="Freeform 678"/>
            <p:cNvSpPr>
              <a:spLocks/>
            </p:cNvSpPr>
            <p:nvPr/>
          </p:nvSpPr>
          <p:spPr bwMode="auto">
            <a:xfrm>
              <a:off x="1847" y="2546"/>
              <a:ext cx="15" cy="27"/>
            </a:xfrm>
            <a:custGeom>
              <a:avLst/>
              <a:gdLst>
                <a:gd name="T0" fmla="*/ 12 w 15"/>
                <a:gd name="T1" fmla="*/ 21 h 27"/>
                <a:gd name="T2" fmla="*/ 10 w 15"/>
                <a:gd name="T3" fmla="*/ 10 h 27"/>
                <a:gd name="T4" fmla="*/ 9 w 15"/>
                <a:gd name="T5" fmla="*/ 9 h 27"/>
                <a:gd name="T6" fmla="*/ 7 w 15"/>
                <a:gd name="T7" fmla="*/ 7 h 27"/>
                <a:gd name="T8" fmla="*/ 7 w 15"/>
                <a:gd name="T9" fmla="*/ 8 h 27"/>
                <a:gd name="T10" fmla="*/ 9 w 15"/>
                <a:gd name="T11" fmla="*/ 7 h 27"/>
                <a:gd name="T12" fmla="*/ 9 w 15"/>
                <a:gd name="T13" fmla="*/ 6 h 27"/>
                <a:gd name="T14" fmla="*/ 10 w 15"/>
                <a:gd name="T15" fmla="*/ 4 h 27"/>
                <a:gd name="T16" fmla="*/ 9 w 15"/>
                <a:gd name="T17" fmla="*/ 1 h 27"/>
                <a:gd name="T18" fmla="*/ 7 w 15"/>
                <a:gd name="T19" fmla="*/ 0 h 27"/>
                <a:gd name="T20" fmla="*/ 3 w 15"/>
                <a:gd name="T21" fmla="*/ 0 h 27"/>
                <a:gd name="T22" fmla="*/ 2 w 15"/>
                <a:gd name="T23" fmla="*/ 1 h 27"/>
                <a:gd name="T24" fmla="*/ 1 w 15"/>
                <a:gd name="T25" fmla="*/ 4 h 27"/>
                <a:gd name="T26" fmla="*/ 0 w 15"/>
                <a:gd name="T27" fmla="*/ 6 h 27"/>
                <a:gd name="T28" fmla="*/ 1 w 15"/>
                <a:gd name="T29" fmla="*/ 9 h 27"/>
                <a:gd name="T30" fmla="*/ 2 w 15"/>
                <a:gd name="T31" fmla="*/ 12 h 27"/>
                <a:gd name="T32" fmla="*/ 4 w 15"/>
                <a:gd name="T33" fmla="*/ 15 h 27"/>
                <a:gd name="T34" fmla="*/ 5 w 15"/>
                <a:gd name="T35" fmla="*/ 17 h 27"/>
                <a:gd name="T36" fmla="*/ 5 w 15"/>
                <a:gd name="T37" fmla="*/ 19 h 27"/>
                <a:gd name="T38" fmla="*/ 4 w 15"/>
                <a:gd name="T39" fmla="*/ 23 h 27"/>
                <a:gd name="T40" fmla="*/ 4 w 15"/>
                <a:gd name="T41" fmla="*/ 25 h 27"/>
                <a:gd name="T42" fmla="*/ 7 w 15"/>
                <a:gd name="T43" fmla="*/ 27 h 27"/>
                <a:gd name="T44" fmla="*/ 10 w 15"/>
                <a:gd name="T45" fmla="*/ 27 h 27"/>
                <a:gd name="T46" fmla="*/ 12 w 15"/>
                <a:gd name="T47" fmla="*/ 27 h 27"/>
                <a:gd name="T48" fmla="*/ 15 w 15"/>
                <a:gd name="T49" fmla="*/ 26 h 27"/>
                <a:gd name="T50" fmla="*/ 15 w 15"/>
                <a:gd name="T51" fmla="*/ 24 h 27"/>
                <a:gd name="T52" fmla="*/ 12 w 15"/>
                <a:gd name="T53" fmla="*/ 21 h 2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5"/>
                <a:gd name="T82" fmla="*/ 0 h 27"/>
                <a:gd name="T83" fmla="*/ 15 w 15"/>
                <a:gd name="T84" fmla="*/ 27 h 2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5" h="27">
                  <a:moveTo>
                    <a:pt x="12" y="21"/>
                  </a:moveTo>
                  <a:lnTo>
                    <a:pt x="10" y="10"/>
                  </a:lnTo>
                  <a:lnTo>
                    <a:pt x="9" y="9"/>
                  </a:lnTo>
                  <a:lnTo>
                    <a:pt x="7" y="7"/>
                  </a:lnTo>
                  <a:lnTo>
                    <a:pt x="7" y="8"/>
                  </a:lnTo>
                  <a:lnTo>
                    <a:pt x="9" y="7"/>
                  </a:lnTo>
                  <a:lnTo>
                    <a:pt x="9" y="6"/>
                  </a:lnTo>
                  <a:lnTo>
                    <a:pt x="10" y="4"/>
                  </a:lnTo>
                  <a:lnTo>
                    <a:pt x="9" y="1"/>
                  </a:lnTo>
                  <a:lnTo>
                    <a:pt x="7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4"/>
                  </a:lnTo>
                  <a:lnTo>
                    <a:pt x="0" y="6"/>
                  </a:lnTo>
                  <a:lnTo>
                    <a:pt x="1" y="9"/>
                  </a:lnTo>
                  <a:lnTo>
                    <a:pt x="2" y="12"/>
                  </a:lnTo>
                  <a:lnTo>
                    <a:pt x="4" y="15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4" y="23"/>
                  </a:lnTo>
                  <a:lnTo>
                    <a:pt x="4" y="25"/>
                  </a:lnTo>
                  <a:lnTo>
                    <a:pt x="7" y="27"/>
                  </a:lnTo>
                  <a:lnTo>
                    <a:pt x="10" y="27"/>
                  </a:lnTo>
                  <a:lnTo>
                    <a:pt x="12" y="27"/>
                  </a:lnTo>
                  <a:lnTo>
                    <a:pt x="15" y="26"/>
                  </a:lnTo>
                  <a:lnTo>
                    <a:pt x="15" y="24"/>
                  </a:lnTo>
                  <a:lnTo>
                    <a:pt x="12" y="21"/>
                  </a:lnTo>
                  <a:close/>
                </a:path>
              </a:pathLst>
            </a:custGeom>
            <a:solidFill>
              <a:srgbClr val="5C7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9769" name="Freeform 679"/>
            <p:cNvSpPr>
              <a:spLocks/>
            </p:cNvSpPr>
            <p:nvPr/>
          </p:nvSpPr>
          <p:spPr bwMode="auto">
            <a:xfrm>
              <a:off x="1814" y="2546"/>
              <a:ext cx="23" cy="13"/>
            </a:xfrm>
            <a:custGeom>
              <a:avLst/>
              <a:gdLst>
                <a:gd name="T0" fmla="*/ 16 w 23"/>
                <a:gd name="T1" fmla="*/ 5 h 13"/>
                <a:gd name="T2" fmla="*/ 11 w 23"/>
                <a:gd name="T3" fmla="*/ 4 h 13"/>
                <a:gd name="T4" fmla="*/ 10 w 23"/>
                <a:gd name="T5" fmla="*/ 4 h 13"/>
                <a:gd name="T6" fmla="*/ 10 w 23"/>
                <a:gd name="T7" fmla="*/ 2 h 13"/>
                <a:gd name="T8" fmla="*/ 9 w 23"/>
                <a:gd name="T9" fmla="*/ 1 h 13"/>
                <a:gd name="T10" fmla="*/ 9 w 23"/>
                <a:gd name="T11" fmla="*/ 0 h 13"/>
                <a:gd name="T12" fmla="*/ 4 w 23"/>
                <a:gd name="T13" fmla="*/ 0 h 13"/>
                <a:gd name="T14" fmla="*/ 0 w 23"/>
                <a:gd name="T15" fmla="*/ 5 h 13"/>
                <a:gd name="T16" fmla="*/ 0 w 23"/>
                <a:gd name="T17" fmla="*/ 6 h 13"/>
                <a:gd name="T18" fmla="*/ 0 w 23"/>
                <a:gd name="T19" fmla="*/ 7 h 13"/>
                <a:gd name="T20" fmla="*/ 3 w 23"/>
                <a:gd name="T21" fmla="*/ 8 h 13"/>
                <a:gd name="T22" fmla="*/ 11 w 23"/>
                <a:gd name="T23" fmla="*/ 8 h 13"/>
                <a:gd name="T24" fmla="*/ 17 w 23"/>
                <a:gd name="T25" fmla="*/ 12 h 13"/>
                <a:gd name="T26" fmla="*/ 20 w 23"/>
                <a:gd name="T27" fmla="*/ 13 h 13"/>
                <a:gd name="T28" fmla="*/ 21 w 23"/>
                <a:gd name="T29" fmla="*/ 12 h 13"/>
                <a:gd name="T30" fmla="*/ 21 w 23"/>
                <a:gd name="T31" fmla="*/ 10 h 13"/>
                <a:gd name="T32" fmla="*/ 23 w 23"/>
                <a:gd name="T33" fmla="*/ 9 h 13"/>
                <a:gd name="T34" fmla="*/ 23 w 23"/>
                <a:gd name="T35" fmla="*/ 7 h 13"/>
                <a:gd name="T36" fmla="*/ 20 w 23"/>
                <a:gd name="T37" fmla="*/ 6 h 13"/>
                <a:gd name="T38" fmla="*/ 16 w 23"/>
                <a:gd name="T39" fmla="*/ 5 h 1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3"/>
                <a:gd name="T61" fmla="*/ 0 h 13"/>
                <a:gd name="T62" fmla="*/ 23 w 23"/>
                <a:gd name="T63" fmla="*/ 13 h 1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3" h="13">
                  <a:moveTo>
                    <a:pt x="16" y="5"/>
                  </a:moveTo>
                  <a:lnTo>
                    <a:pt x="11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3" y="8"/>
                  </a:lnTo>
                  <a:lnTo>
                    <a:pt x="11" y="8"/>
                  </a:lnTo>
                  <a:lnTo>
                    <a:pt x="17" y="12"/>
                  </a:lnTo>
                  <a:lnTo>
                    <a:pt x="20" y="13"/>
                  </a:lnTo>
                  <a:lnTo>
                    <a:pt x="21" y="12"/>
                  </a:lnTo>
                  <a:lnTo>
                    <a:pt x="21" y="10"/>
                  </a:lnTo>
                  <a:lnTo>
                    <a:pt x="23" y="9"/>
                  </a:lnTo>
                  <a:lnTo>
                    <a:pt x="23" y="7"/>
                  </a:lnTo>
                  <a:lnTo>
                    <a:pt x="20" y="6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5C7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9770" name="Freeform 680"/>
            <p:cNvSpPr>
              <a:spLocks/>
            </p:cNvSpPr>
            <p:nvPr/>
          </p:nvSpPr>
          <p:spPr bwMode="auto">
            <a:xfrm>
              <a:off x="1760" y="2514"/>
              <a:ext cx="12" cy="6"/>
            </a:xfrm>
            <a:custGeom>
              <a:avLst/>
              <a:gdLst>
                <a:gd name="T0" fmla="*/ 4 w 12"/>
                <a:gd name="T1" fmla="*/ 6 h 6"/>
                <a:gd name="T2" fmla="*/ 5 w 12"/>
                <a:gd name="T3" fmla="*/ 5 h 6"/>
                <a:gd name="T4" fmla="*/ 8 w 12"/>
                <a:gd name="T5" fmla="*/ 5 h 6"/>
                <a:gd name="T6" fmla="*/ 11 w 12"/>
                <a:gd name="T7" fmla="*/ 4 h 6"/>
                <a:gd name="T8" fmla="*/ 12 w 12"/>
                <a:gd name="T9" fmla="*/ 3 h 6"/>
                <a:gd name="T10" fmla="*/ 12 w 12"/>
                <a:gd name="T11" fmla="*/ 1 h 6"/>
                <a:gd name="T12" fmla="*/ 12 w 12"/>
                <a:gd name="T13" fmla="*/ 0 h 6"/>
                <a:gd name="T14" fmla="*/ 11 w 12"/>
                <a:gd name="T15" fmla="*/ 1 h 6"/>
                <a:gd name="T16" fmla="*/ 8 w 12"/>
                <a:gd name="T17" fmla="*/ 1 h 6"/>
                <a:gd name="T18" fmla="*/ 5 w 12"/>
                <a:gd name="T19" fmla="*/ 1 h 6"/>
                <a:gd name="T20" fmla="*/ 4 w 12"/>
                <a:gd name="T21" fmla="*/ 4 h 6"/>
                <a:gd name="T22" fmla="*/ 2 w 12"/>
                <a:gd name="T23" fmla="*/ 4 h 6"/>
                <a:gd name="T24" fmla="*/ 0 w 12"/>
                <a:gd name="T25" fmla="*/ 4 h 6"/>
                <a:gd name="T26" fmla="*/ 0 w 12"/>
                <a:gd name="T27" fmla="*/ 5 h 6"/>
                <a:gd name="T28" fmla="*/ 2 w 12"/>
                <a:gd name="T29" fmla="*/ 6 h 6"/>
                <a:gd name="T30" fmla="*/ 4 w 12"/>
                <a:gd name="T31" fmla="*/ 6 h 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"/>
                <a:gd name="T49" fmla="*/ 0 h 6"/>
                <a:gd name="T50" fmla="*/ 12 w 12"/>
                <a:gd name="T51" fmla="*/ 6 h 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" h="6">
                  <a:moveTo>
                    <a:pt x="4" y="6"/>
                  </a:moveTo>
                  <a:lnTo>
                    <a:pt x="5" y="5"/>
                  </a:lnTo>
                  <a:lnTo>
                    <a:pt x="8" y="5"/>
                  </a:lnTo>
                  <a:lnTo>
                    <a:pt x="11" y="4"/>
                  </a:lnTo>
                  <a:lnTo>
                    <a:pt x="12" y="3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8" y="1"/>
                  </a:lnTo>
                  <a:lnTo>
                    <a:pt x="5" y="1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3C5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9771" name="Freeform 681"/>
            <p:cNvSpPr>
              <a:spLocks/>
            </p:cNvSpPr>
            <p:nvPr/>
          </p:nvSpPr>
          <p:spPr bwMode="auto">
            <a:xfrm>
              <a:off x="1746" y="2657"/>
              <a:ext cx="96" cy="67"/>
            </a:xfrm>
            <a:custGeom>
              <a:avLst/>
              <a:gdLst>
                <a:gd name="T0" fmla="*/ 4 w 96"/>
                <a:gd name="T1" fmla="*/ 55 h 67"/>
                <a:gd name="T2" fmla="*/ 5 w 96"/>
                <a:gd name="T3" fmla="*/ 58 h 67"/>
                <a:gd name="T4" fmla="*/ 8 w 96"/>
                <a:gd name="T5" fmla="*/ 59 h 67"/>
                <a:gd name="T6" fmla="*/ 12 w 96"/>
                <a:gd name="T7" fmla="*/ 61 h 67"/>
                <a:gd name="T8" fmla="*/ 26 w 96"/>
                <a:gd name="T9" fmla="*/ 66 h 67"/>
                <a:gd name="T10" fmla="*/ 32 w 96"/>
                <a:gd name="T11" fmla="*/ 67 h 67"/>
                <a:gd name="T12" fmla="*/ 35 w 96"/>
                <a:gd name="T13" fmla="*/ 67 h 67"/>
                <a:gd name="T14" fmla="*/ 37 w 96"/>
                <a:gd name="T15" fmla="*/ 66 h 67"/>
                <a:gd name="T16" fmla="*/ 38 w 96"/>
                <a:gd name="T17" fmla="*/ 64 h 67"/>
                <a:gd name="T18" fmla="*/ 38 w 96"/>
                <a:gd name="T19" fmla="*/ 62 h 67"/>
                <a:gd name="T20" fmla="*/ 39 w 96"/>
                <a:gd name="T21" fmla="*/ 61 h 67"/>
                <a:gd name="T22" fmla="*/ 41 w 96"/>
                <a:gd name="T23" fmla="*/ 59 h 67"/>
                <a:gd name="T24" fmla="*/ 43 w 96"/>
                <a:gd name="T25" fmla="*/ 59 h 67"/>
                <a:gd name="T26" fmla="*/ 46 w 96"/>
                <a:gd name="T27" fmla="*/ 58 h 67"/>
                <a:gd name="T28" fmla="*/ 49 w 96"/>
                <a:gd name="T29" fmla="*/ 56 h 67"/>
                <a:gd name="T30" fmla="*/ 49 w 96"/>
                <a:gd name="T31" fmla="*/ 55 h 67"/>
                <a:gd name="T32" fmla="*/ 50 w 96"/>
                <a:gd name="T33" fmla="*/ 52 h 67"/>
                <a:gd name="T34" fmla="*/ 52 w 96"/>
                <a:gd name="T35" fmla="*/ 48 h 67"/>
                <a:gd name="T36" fmla="*/ 54 w 96"/>
                <a:gd name="T37" fmla="*/ 47 h 67"/>
                <a:gd name="T38" fmla="*/ 61 w 96"/>
                <a:gd name="T39" fmla="*/ 45 h 67"/>
                <a:gd name="T40" fmla="*/ 64 w 96"/>
                <a:gd name="T41" fmla="*/ 43 h 67"/>
                <a:gd name="T42" fmla="*/ 67 w 96"/>
                <a:gd name="T43" fmla="*/ 40 h 67"/>
                <a:gd name="T44" fmla="*/ 69 w 96"/>
                <a:gd name="T45" fmla="*/ 37 h 67"/>
                <a:gd name="T46" fmla="*/ 69 w 96"/>
                <a:gd name="T47" fmla="*/ 33 h 67"/>
                <a:gd name="T48" fmla="*/ 68 w 96"/>
                <a:gd name="T49" fmla="*/ 29 h 67"/>
                <a:gd name="T50" fmla="*/ 69 w 96"/>
                <a:gd name="T51" fmla="*/ 27 h 67"/>
                <a:gd name="T52" fmla="*/ 71 w 96"/>
                <a:gd name="T53" fmla="*/ 22 h 67"/>
                <a:gd name="T54" fmla="*/ 74 w 96"/>
                <a:gd name="T55" fmla="*/ 19 h 67"/>
                <a:gd name="T56" fmla="*/ 77 w 96"/>
                <a:gd name="T57" fmla="*/ 14 h 67"/>
                <a:gd name="T58" fmla="*/ 82 w 96"/>
                <a:gd name="T59" fmla="*/ 11 h 67"/>
                <a:gd name="T60" fmla="*/ 89 w 96"/>
                <a:gd name="T61" fmla="*/ 5 h 67"/>
                <a:gd name="T62" fmla="*/ 96 w 96"/>
                <a:gd name="T63" fmla="*/ 0 h 67"/>
                <a:gd name="T64" fmla="*/ 87 w 96"/>
                <a:gd name="T65" fmla="*/ 6 h 67"/>
                <a:gd name="T66" fmla="*/ 77 w 96"/>
                <a:gd name="T67" fmla="*/ 13 h 67"/>
                <a:gd name="T68" fmla="*/ 66 w 96"/>
                <a:gd name="T69" fmla="*/ 19 h 67"/>
                <a:gd name="T70" fmla="*/ 53 w 96"/>
                <a:gd name="T71" fmla="*/ 23 h 67"/>
                <a:gd name="T72" fmla="*/ 41 w 96"/>
                <a:gd name="T73" fmla="*/ 28 h 67"/>
                <a:gd name="T74" fmla="*/ 28 w 96"/>
                <a:gd name="T75" fmla="*/ 33 h 67"/>
                <a:gd name="T76" fmla="*/ 14 w 96"/>
                <a:gd name="T77" fmla="*/ 35 h 67"/>
                <a:gd name="T78" fmla="*/ 0 w 96"/>
                <a:gd name="T79" fmla="*/ 37 h 67"/>
                <a:gd name="T80" fmla="*/ 2 w 96"/>
                <a:gd name="T81" fmla="*/ 43 h 67"/>
                <a:gd name="T82" fmla="*/ 2 w 96"/>
                <a:gd name="T83" fmla="*/ 48 h 67"/>
                <a:gd name="T84" fmla="*/ 3 w 96"/>
                <a:gd name="T85" fmla="*/ 52 h 67"/>
                <a:gd name="T86" fmla="*/ 4 w 96"/>
                <a:gd name="T87" fmla="*/ 55 h 6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6"/>
                <a:gd name="T133" fmla="*/ 0 h 67"/>
                <a:gd name="T134" fmla="*/ 96 w 96"/>
                <a:gd name="T135" fmla="*/ 67 h 6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6" h="67">
                  <a:moveTo>
                    <a:pt x="4" y="55"/>
                  </a:moveTo>
                  <a:lnTo>
                    <a:pt x="5" y="58"/>
                  </a:lnTo>
                  <a:lnTo>
                    <a:pt x="8" y="59"/>
                  </a:lnTo>
                  <a:lnTo>
                    <a:pt x="12" y="61"/>
                  </a:lnTo>
                  <a:lnTo>
                    <a:pt x="26" y="66"/>
                  </a:lnTo>
                  <a:lnTo>
                    <a:pt x="32" y="67"/>
                  </a:lnTo>
                  <a:lnTo>
                    <a:pt x="35" y="67"/>
                  </a:lnTo>
                  <a:lnTo>
                    <a:pt x="37" y="66"/>
                  </a:lnTo>
                  <a:lnTo>
                    <a:pt x="38" y="64"/>
                  </a:lnTo>
                  <a:lnTo>
                    <a:pt x="38" y="62"/>
                  </a:lnTo>
                  <a:lnTo>
                    <a:pt x="39" y="61"/>
                  </a:lnTo>
                  <a:lnTo>
                    <a:pt x="41" y="59"/>
                  </a:lnTo>
                  <a:lnTo>
                    <a:pt x="43" y="59"/>
                  </a:lnTo>
                  <a:lnTo>
                    <a:pt x="46" y="58"/>
                  </a:lnTo>
                  <a:lnTo>
                    <a:pt x="49" y="56"/>
                  </a:lnTo>
                  <a:lnTo>
                    <a:pt x="49" y="55"/>
                  </a:lnTo>
                  <a:lnTo>
                    <a:pt x="50" y="52"/>
                  </a:lnTo>
                  <a:lnTo>
                    <a:pt x="52" y="48"/>
                  </a:lnTo>
                  <a:lnTo>
                    <a:pt x="54" y="47"/>
                  </a:lnTo>
                  <a:lnTo>
                    <a:pt x="61" y="45"/>
                  </a:lnTo>
                  <a:lnTo>
                    <a:pt x="64" y="43"/>
                  </a:lnTo>
                  <a:lnTo>
                    <a:pt x="67" y="40"/>
                  </a:lnTo>
                  <a:lnTo>
                    <a:pt x="69" y="37"/>
                  </a:lnTo>
                  <a:lnTo>
                    <a:pt x="69" y="33"/>
                  </a:lnTo>
                  <a:lnTo>
                    <a:pt x="68" y="29"/>
                  </a:lnTo>
                  <a:lnTo>
                    <a:pt x="69" y="27"/>
                  </a:lnTo>
                  <a:lnTo>
                    <a:pt x="71" y="22"/>
                  </a:lnTo>
                  <a:lnTo>
                    <a:pt x="74" y="19"/>
                  </a:lnTo>
                  <a:lnTo>
                    <a:pt x="77" y="14"/>
                  </a:lnTo>
                  <a:lnTo>
                    <a:pt x="82" y="11"/>
                  </a:lnTo>
                  <a:lnTo>
                    <a:pt x="89" y="5"/>
                  </a:lnTo>
                  <a:lnTo>
                    <a:pt x="96" y="0"/>
                  </a:lnTo>
                  <a:lnTo>
                    <a:pt x="87" y="6"/>
                  </a:lnTo>
                  <a:lnTo>
                    <a:pt x="77" y="13"/>
                  </a:lnTo>
                  <a:lnTo>
                    <a:pt x="66" y="19"/>
                  </a:lnTo>
                  <a:lnTo>
                    <a:pt x="53" y="23"/>
                  </a:lnTo>
                  <a:lnTo>
                    <a:pt x="41" y="28"/>
                  </a:lnTo>
                  <a:lnTo>
                    <a:pt x="28" y="33"/>
                  </a:lnTo>
                  <a:lnTo>
                    <a:pt x="14" y="35"/>
                  </a:lnTo>
                  <a:lnTo>
                    <a:pt x="0" y="37"/>
                  </a:lnTo>
                  <a:lnTo>
                    <a:pt x="2" y="43"/>
                  </a:lnTo>
                  <a:lnTo>
                    <a:pt x="2" y="48"/>
                  </a:lnTo>
                  <a:lnTo>
                    <a:pt x="3" y="52"/>
                  </a:lnTo>
                  <a:lnTo>
                    <a:pt x="4" y="55"/>
                  </a:lnTo>
                  <a:close/>
                </a:path>
              </a:pathLst>
            </a:custGeom>
            <a:solidFill>
              <a:srgbClr val="121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9772" name="Freeform 682"/>
            <p:cNvSpPr>
              <a:spLocks/>
            </p:cNvSpPr>
            <p:nvPr/>
          </p:nvSpPr>
          <p:spPr bwMode="auto">
            <a:xfrm>
              <a:off x="1882" y="2555"/>
              <a:ext cx="17" cy="72"/>
            </a:xfrm>
            <a:custGeom>
              <a:avLst/>
              <a:gdLst>
                <a:gd name="T0" fmla="*/ 17 w 17"/>
                <a:gd name="T1" fmla="*/ 65 h 72"/>
                <a:gd name="T2" fmla="*/ 17 w 17"/>
                <a:gd name="T3" fmla="*/ 59 h 72"/>
                <a:gd name="T4" fmla="*/ 17 w 17"/>
                <a:gd name="T5" fmla="*/ 54 h 72"/>
                <a:gd name="T6" fmla="*/ 17 w 17"/>
                <a:gd name="T7" fmla="*/ 53 h 72"/>
                <a:gd name="T8" fmla="*/ 17 w 17"/>
                <a:gd name="T9" fmla="*/ 48 h 72"/>
                <a:gd name="T10" fmla="*/ 16 w 17"/>
                <a:gd name="T11" fmla="*/ 48 h 72"/>
                <a:gd name="T12" fmla="*/ 16 w 17"/>
                <a:gd name="T13" fmla="*/ 42 h 72"/>
                <a:gd name="T14" fmla="*/ 16 w 17"/>
                <a:gd name="T15" fmla="*/ 41 h 72"/>
                <a:gd name="T16" fmla="*/ 15 w 17"/>
                <a:gd name="T17" fmla="*/ 37 h 72"/>
                <a:gd name="T18" fmla="*/ 14 w 17"/>
                <a:gd name="T19" fmla="*/ 31 h 72"/>
                <a:gd name="T20" fmla="*/ 14 w 17"/>
                <a:gd name="T21" fmla="*/ 30 h 72"/>
                <a:gd name="T22" fmla="*/ 13 w 17"/>
                <a:gd name="T23" fmla="*/ 26 h 72"/>
                <a:gd name="T24" fmla="*/ 13 w 17"/>
                <a:gd name="T25" fmla="*/ 25 h 72"/>
                <a:gd name="T26" fmla="*/ 10 w 17"/>
                <a:gd name="T27" fmla="*/ 21 h 72"/>
                <a:gd name="T28" fmla="*/ 10 w 17"/>
                <a:gd name="T29" fmla="*/ 20 h 72"/>
                <a:gd name="T30" fmla="*/ 9 w 17"/>
                <a:gd name="T31" fmla="*/ 15 h 72"/>
                <a:gd name="T32" fmla="*/ 7 w 17"/>
                <a:gd name="T33" fmla="*/ 10 h 72"/>
                <a:gd name="T34" fmla="*/ 7 w 17"/>
                <a:gd name="T35" fmla="*/ 9 h 72"/>
                <a:gd name="T36" fmla="*/ 5 w 17"/>
                <a:gd name="T37" fmla="*/ 5 h 72"/>
                <a:gd name="T38" fmla="*/ 2 w 17"/>
                <a:gd name="T39" fmla="*/ 0 h 72"/>
                <a:gd name="T40" fmla="*/ 3 w 17"/>
                <a:gd name="T41" fmla="*/ 10 h 72"/>
                <a:gd name="T42" fmla="*/ 5 w 17"/>
                <a:gd name="T43" fmla="*/ 20 h 72"/>
                <a:gd name="T44" fmla="*/ 3 w 17"/>
                <a:gd name="T45" fmla="*/ 34 h 72"/>
                <a:gd name="T46" fmla="*/ 0 w 17"/>
                <a:gd name="T47" fmla="*/ 48 h 72"/>
                <a:gd name="T48" fmla="*/ 2 w 17"/>
                <a:gd name="T49" fmla="*/ 49 h 72"/>
                <a:gd name="T50" fmla="*/ 6 w 17"/>
                <a:gd name="T51" fmla="*/ 50 h 72"/>
                <a:gd name="T52" fmla="*/ 7 w 17"/>
                <a:gd name="T53" fmla="*/ 54 h 72"/>
                <a:gd name="T54" fmla="*/ 9 w 17"/>
                <a:gd name="T55" fmla="*/ 56 h 72"/>
                <a:gd name="T56" fmla="*/ 10 w 17"/>
                <a:gd name="T57" fmla="*/ 57 h 72"/>
                <a:gd name="T58" fmla="*/ 13 w 17"/>
                <a:gd name="T59" fmla="*/ 59 h 72"/>
                <a:gd name="T60" fmla="*/ 15 w 17"/>
                <a:gd name="T61" fmla="*/ 65 h 72"/>
                <a:gd name="T62" fmla="*/ 16 w 17"/>
                <a:gd name="T63" fmla="*/ 72 h 72"/>
                <a:gd name="T64" fmla="*/ 16 w 17"/>
                <a:gd name="T65" fmla="*/ 71 h 72"/>
                <a:gd name="T66" fmla="*/ 17 w 17"/>
                <a:gd name="T67" fmla="*/ 65 h 7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7"/>
                <a:gd name="T103" fmla="*/ 0 h 72"/>
                <a:gd name="T104" fmla="*/ 17 w 17"/>
                <a:gd name="T105" fmla="*/ 72 h 7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7" h="72">
                  <a:moveTo>
                    <a:pt x="17" y="65"/>
                  </a:moveTo>
                  <a:lnTo>
                    <a:pt x="17" y="59"/>
                  </a:lnTo>
                  <a:lnTo>
                    <a:pt x="17" y="54"/>
                  </a:lnTo>
                  <a:lnTo>
                    <a:pt x="17" y="53"/>
                  </a:lnTo>
                  <a:lnTo>
                    <a:pt x="17" y="48"/>
                  </a:lnTo>
                  <a:lnTo>
                    <a:pt x="16" y="48"/>
                  </a:lnTo>
                  <a:lnTo>
                    <a:pt x="16" y="42"/>
                  </a:lnTo>
                  <a:lnTo>
                    <a:pt x="16" y="41"/>
                  </a:lnTo>
                  <a:lnTo>
                    <a:pt x="15" y="37"/>
                  </a:lnTo>
                  <a:lnTo>
                    <a:pt x="14" y="31"/>
                  </a:lnTo>
                  <a:lnTo>
                    <a:pt x="14" y="30"/>
                  </a:lnTo>
                  <a:lnTo>
                    <a:pt x="13" y="26"/>
                  </a:lnTo>
                  <a:lnTo>
                    <a:pt x="13" y="25"/>
                  </a:lnTo>
                  <a:lnTo>
                    <a:pt x="10" y="21"/>
                  </a:lnTo>
                  <a:lnTo>
                    <a:pt x="10" y="20"/>
                  </a:lnTo>
                  <a:lnTo>
                    <a:pt x="9" y="15"/>
                  </a:lnTo>
                  <a:lnTo>
                    <a:pt x="7" y="10"/>
                  </a:lnTo>
                  <a:lnTo>
                    <a:pt x="7" y="9"/>
                  </a:lnTo>
                  <a:lnTo>
                    <a:pt x="5" y="5"/>
                  </a:lnTo>
                  <a:lnTo>
                    <a:pt x="2" y="0"/>
                  </a:lnTo>
                  <a:lnTo>
                    <a:pt x="3" y="10"/>
                  </a:lnTo>
                  <a:lnTo>
                    <a:pt x="5" y="20"/>
                  </a:lnTo>
                  <a:lnTo>
                    <a:pt x="3" y="34"/>
                  </a:lnTo>
                  <a:lnTo>
                    <a:pt x="0" y="48"/>
                  </a:lnTo>
                  <a:lnTo>
                    <a:pt x="2" y="49"/>
                  </a:lnTo>
                  <a:lnTo>
                    <a:pt x="6" y="50"/>
                  </a:lnTo>
                  <a:lnTo>
                    <a:pt x="7" y="54"/>
                  </a:lnTo>
                  <a:lnTo>
                    <a:pt x="9" y="56"/>
                  </a:lnTo>
                  <a:lnTo>
                    <a:pt x="10" y="57"/>
                  </a:lnTo>
                  <a:lnTo>
                    <a:pt x="13" y="59"/>
                  </a:lnTo>
                  <a:lnTo>
                    <a:pt x="15" y="65"/>
                  </a:lnTo>
                  <a:lnTo>
                    <a:pt x="16" y="72"/>
                  </a:lnTo>
                  <a:lnTo>
                    <a:pt x="16" y="71"/>
                  </a:lnTo>
                  <a:lnTo>
                    <a:pt x="17" y="65"/>
                  </a:lnTo>
                  <a:close/>
                </a:path>
              </a:pathLst>
            </a:custGeom>
            <a:solidFill>
              <a:srgbClr val="121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9773" name="Freeform 683"/>
            <p:cNvSpPr>
              <a:spLocks/>
            </p:cNvSpPr>
            <p:nvPr/>
          </p:nvSpPr>
          <p:spPr bwMode="auto">
            <a:xfrm>
              <a:off x="1743" y="2509"/>
              <a:ext cx="102" cy="59"/>
            </a:xfrm>
            <a:custGeom>
              <a:avLst/>
              <a:gdLst>
                <a:gd name="T0" fmla="*/ 82 w 102"/>
                <a:gd name="T1" fmla="*/ 45 h 59"/>
                <a:gd name="T2" fmla="*/ 71 w 102"/>
                <a:gd name="T3" fmla="*/ 43 h 59"/>
                <a:gd name="T4" fmla="*/ 80 w 102"/>
                <a:gd name="T5" fmla="*/ 37 h 59"/>
                <a:gd name="T6" fmla="*/ 81 w 102"/>
                <a:gd name="T7" fmla="*/ 41 h 59"/>
                <a:gd name="T8" fmla="*/ 91 w 102"/>
                <a:gd name="T9" fmla="*/ 43 h 59"/>
                <a:gd name="T10" fmla="*/ 97 w 102"/>
                <a:gd name="T11" fmla="*/ 41 h 59"/>
                <a:gd name="T12" fmla="*/ 102 w 102"/>
                <a:gd name="T13" fmla="*/ 25 h 59"/>
                <a:gd name="T14" fmla="*/ 91 w 102"/>
                <a:gd name="T15" fmla="*/ 9 h 59"/>
                <a:gd name="T16" fmla="*/ 66 w 102"/>
                <a:gd name="T17" fmla="*/ 1 h 59"/>
                <a:gd name="T18" fmla="*/ 50 w 102"/>
                <a:gd name="T19" fmla="*/ 1 h 59"/>
                <a:gd name="T20" fmla="*/ 53 w 102"/>
                <a:gd name="T21" fmla="*/ 6 h 59"/>
                <a:gd name="T22" fmla="*/ 54 w 102"/>
                <a:gd name="T23" fmla="*/ 11 h 59"/>
                <a:gd name="T24" fmla="*/ 60 w 102"/>
                <a:gd name="T25" fmla="*/ 12 h 59"/>
                <a:gd name="T26" fmla="*/ 67 w 102"/>
                <a:gd name="T27" fmla="*/ 12 h 59"/>
                <a:gd name="T28" fmla="*/ 65 w 102"/>
                <a:gd name="T29" fmla="*/ 14 h 59"/>
                <a:gd name="T30" fmla="*/ 45 w 102"/>
                <a:gd name="T31" fmla="*/ 12 h 59"/>
                <a:gd name="T32" fmla="*/ 37 w 102"/>
                <a:gd name="T33" fmla="*/ 14 h 59"/>
                <a:gd name="T34" fmla="*/ 35 w 102"/>
                <a:gd name="T35" fmla="*/ 11 h 59"/>
                <a:gd name="T36" fmla="*/ 36 w 102"/>
                <a:gd name="T37" fmla="*/ 2 h 59"/>
                <a:gd name="T38" fmla="*/ 33 w 102"/>
                <a:gd name="T39" fmla="*/ 6 h 59"/>
                <a:gd name="T40" fmla="*/ 28 w 102"/>
                <a:gd name="T41" fmla="*/ 12 h 59"/>
                <a:gd name="T42" fmla="*/ 28 w 102"/>
                <a:gd name="T43" fmla="*/ 16 h 59"/>
                <a:gd name="T44" fmla="*/ 27 w 102"/>
                <a:gd name="T45" fmla="*/ 18 h 59"/>
                <a:gd name="T46" fmla="*/ 21 w 102"/>
                <a:gd name="T47" fmla="*/ 21 h 59"/>
                <a:gd name="T48" fmla="*/ 17 w 102"/>
                <a:gd name="T49" fmla="*/ 26 h 59"/>
                <a:gd name="T50" fmla="*/ 12 w 102"/>
                <a:gd name="T51" fmla="*/ 26 h 59"/>
                <a:gd name="T52" fmla="*/ 5 w 102"/>
                <a:gd name="T53" fmla="*/ 28 h 59"/>
                <a:gd name="T54" fmla="*/ 0 w 102"/>
                <a:gd name="T55" fmla="*/ 36 h 59"/>
                <a:gd name="T56" fmla="*/ 7 w 102"/>
                <a:gd name="T57" fmla="*/ 39 h 59"/>
                <a:gd name="T58" fmla="*/ 19 w 102"/>
                <a:gd name="T59" fmla="*/ 34 h 59"/>
                <a:gd name="T60" fmla="*/ 29 w 102"/>
                <a:gd name="T61" fmla="*/ 29 h 59"/>
                <a:gd name="T62" fmla="*/ 36 w 102"/>
                <a:gd name="T63" fmla="*/ 30 h 59"/>
                <a:gd name="T64" fmla="*/ 38 w 102"/>
                <a:gd name="T65" fmla="*/ 34 h 59"/>
                <a:gd name="T66" fmla="*/ 44 w 102"/>
                <a:gd name="T67" fmla="*/ 39 h 59"/>
                <a:gd name="T68" fmla="*/ 42 w 102"/>
                <a:gd name="T69" fmla="*/ 45 h 59"/>
                <a:gd name="T70" fmla="*/ 38 w 102"/>
                <a:gd name="T71" fmla="*/ 46 h 59"/>
                <a:gd name="T72" fmla="*/ 45 w 102"/>
                <a:gd name="T73" fmla="*/ 49 h 59"/>
                <a:gd name="T74" fmla="*/ 48 w 102"/>
                <a:gd name="T75" fmla="*/ 42 h 59"/>
                <a:gd name="T76" fmla="*/ 48 w 102"/>
                <a:gd name="T77" fmla="*/ 38 h 59"/>
                <a:gd name="T78" fmla="*/ 44 w 102"/>
                <a:gd name="T79" fmla="*/ 30 h 59"/>
                <a:gd name="T80" fmla="*/ 49 w 102"/>
                <a:gd name="T81" fmla="*/ 33 h 59"/>
                <a:gd name="T82" fmla="*/ 55 w 102"/>
                <a:gd name="T83" fmla="*/ 46 h 59"/>
                <a:gd name="T84" fmla="*/ 58 w 102"/>
                <a:gd name="T85" fmla="*/ 52 h 59"/>
                <a:gd name="T86" fmla="*/ 58 w 102"/>
                <a:gd name="T87" fmla="*/ 46 h 59"/>
                <a:gd name="T88" fmla="*/ 65 w 102"/>
                <a:gd name="T89" fmla="*/ 44 h 59"/>
                <a:gd name="T90" fmla="*/ 64 w 102"/>
                <a:gd name="T91" fmla="*/ 46 h 59"/>
                <a:gd name="T92" fmla="*/ 67 w 102"/>
                <a:gd name="T93" fmla="*/ 56 h 59"/>
                <a:gd name="T94" fmla="*/ 73 w 102"/>
                <a:gd name="T95" fmla="*/ 56 h 59"/>
                <a:gd name="T96" fmla="*/ 78 w 102"/>
                <a:gd name="T97" fmla="*/ 56 h 59"/>
                <a:gd name="T98" fmla="*/ 91 w 102"/>
                <a:gd name="T99" fmla="*/ 50 h 5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02"/>
                <a:gd name="T151" fmla="*/ 0 h 59"/>
                <a:gd name="T152" fmla="*/ 102 w 102"/>
                <a:gd name="T153" fmla="*/ 59 h 5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02" h="59">
                  <a:moveTo>
                    <a:pt x="91" y="50"/>
                  </a:moveTo>
                  <a:lnTo>
                    <a:pt x="86" y="47"/>
                  </a:lnTo>
                  <a:lnTo>
                    <a:pt x="82" y="45"/>
                  </a:lnTo>
                  <a:lnTo>
                    <a:pt x="74" y="45"/>
                  </a:lnTo>
                  <a:lnTo>
                    <a:pt x="71" y="44"/>
                  </a:lnTo>
                  <a:lnTo>
                    <a:pt x="71" y="43"/>
                  </a:lnTo>
                  <a:lnTo>
                    <a:pt x="71" y="42"/>
                  </a:lnTo>
                  <a:lnTo>
                    <a:pt x="75" y="37"/>
                  </a:lnTo>
                  <a:lnTo>
                    <a:pt x="80" y="37"/>
                  </a:lnTo>
                  <a:lnTo>
                    <a:pt x="80" y="38"/>
                  </a:lnTo>
                  <a:lnTo>
                    <a:pt x="81" y="39"/>
                  </a:lnTo>
                  <a:lnTo>
                    <a:pt x="81" y="41"/>
                  </a:lnTo>
                  <a:lnTo>
                    <a:pt x="82" y="41"/>
                  </a:lnTo>
                  <a:lnTo>
                    <a:pt x="87" y="42"/>
                  </a:lnTo>
                  <a:lnTo>
                    <a:pt x="91" y="43"/>
                  </a:lnTo>
                  <a:lnTo>
                    <a:pt x="92" y="44"/>
                  </a:lnTo>
                  <a:lnTo>
                    <a:pt x="94" y="46"/>
                  </a:lnTo>
                  <a:lnTo>
                    <a:pt x="97" y="41"/>
                  </a:lnTo>
                  <a:lnTo>
                    <a:pt x="100" y="35"/>
                  </a:lnTo>
                  <a:lnTo>
                    <a:pt x="102" y="30"/>
                  </a:lnTo>
                  <a:lnTo>
                    <a:pt x="102" y="25"/>
                  </a:lnTo>
                  <a:lnTo>
                    <a:pt x="99" y="19"/>
                  </a:lnTo>
                  <a:lnTo>
                    <a:pt x="96" y="13"/>
                  </a:lnTo>
                  <a:lnTo>
                    <a:pt x="91" y="9"/>
                  </a:lnTo>
                  <a:lnTo>
                    <a:pt x="83" y="3"/>
                  </a:lnTo>
                  <a:lnTo>
                    <a:pt x="77" y="2"/>
                  </a:lnTo>
                  <a:lnTo>
                    <a:pt x="66" y="1"/>
                  </a:lnTo>
                  <a:lnTo>
                    <a:pt x="56" y="0"/>
                  </a:lnTo>
                  <a:lnTo>
                    <a:pt x="53" y="0"/>
                  </a:lnTo>
                  <a:lnTo>
                    <a:pt x="50" y="1"/>
                  </a:lnTo>
                  <a:lnTo>
                    <a:pt x="49" y="2"/>
                  </a:lnTo>
                  <a:lnTo>
                    <a:pt x="49" y="4"/>
                  </a:lnTo>
                  <a:lnTo>
                    <a:pt x="53" y="6"/>
                  </a:lnTo>
                  <a:lnTo>
                    <a:pt x="54" y="8"/>
                  </a:lnTo>
                  <a:lnTo>
                    <a:pt x="54" y="9"/>
                  </a:lnTo>
                  <a:lnTo>
                    <a:pt x="54" y="11"/>
                  </a:lnTo>
                  <a:lnTo>
                    <a:pt x="55" y="12"/>
                  </a:lnTo>
                  <a:lnTo>
                    <a:pt x="58" y="12"/>
                  </a:lnTo>
                  <a:lnTo>
                    <a:pt x="60" y="12"/>
                  </a:lnTo>
                  <a:lnTo>
                    <a:pt x="64" y="11"/>
                  </a:lnTo>
                  <a:lnTo>
                    <a:pt x="66" y="11"/>
                  </a:lnTo>
                  <a:lnTo>
                    <a:pt x="67" y="12"/>
                  </a:lnTo>
                  <a:lnTo>
                    <a:pt x="69" y="13"/>
                  </a:lnTo>
                  <a:lnTo>
                    <a:pt x="67" y="13"/>
                  </a:lnTo>
                  <a:lnTo>
                    <a:pt x="65" y="14"/>
                  </a:lnTo>
                  <a:lnTo>
                    <a:pt x="58" y="16"/>
                  </a:lnTo>
                  <a:lnTo>
                    <a:pt x="50" y="14"/>
                  </a:lnTo>
                  <a:lnTo>
                    <a:pt x="45" y="12"/>
                  </a:lnTo>
                  <a:lnTo>
                    <a:pt x="42" y="13"/>
                  </a:lnTo>
                  <a:lnTo>
                    <a:pt x="40" y="14"/>
                  </a:lnTo>
                  <a:lnTo>
                    <a:pt x="37" y="14"/>
                  </a:lnTo>
                  <a:lnTo>
                    <a:pt x="36" y="14"/>
                  </a:lnTo>
                  <a:lnTo>
                    <a:pt x="35" y="12"/>
                  </a:lnTo>
                  <a:lnTo>
                    <a:pt x="35" y="11"/>
                  </a:lnTo>
                  <a:lnTo>
                    <a:pt x="36" y="8"/>
                  </a:lnTo>
                  <a:lnTo>
                    <a:pt x="38" y="2"/>
                  </a:lnTo>
                  <a:lnTo>
                    <a:pt x="36" y="2"/>
                  </a:lnTo>
                  <a:lnTo>
                    <a:pt x="35" y="2"/>
                  </a:lnTo>
                  <a:lnTo>
                    <a:pt x="33" y="3"/>
                  </a:lnTo>
                  <a:lnTo>
                    <a:pt x="33" y="6"/>
                  </a:lnTo>
                  <a:lnTo>
                    <a:pt x="32" y="9"/>
                  </a:lnTo>
                  <a:lnTo>
                    <a:pt x="30" y="11"/>
                  </a:lnTo>
                  <a:lnTo>
                    <a:pt x="28" y="12"/>
                  </a:lnTo>
                  <a:lnTo>
                    <a:pt x="25" y="12"/>
                  </a:lnTo>
                  <a:lnTo>
                    <a:pt x="24" y="13"/>
                  </a:lnTo>
                  <a:lnTo>
                    <a:pt x="28" y="16"/>
                  </a:lnTo>
                  <a:lnTo>
                    <a:pt x="31" y="18"/>
                  </a:lnTo>
                  <a:lnTo>
                    <a:pt x="29" y="19"/>
                  </a:lnTo>
                  <a:lnTo>
                    <a:pt x="27" y="18"/>
                  </a:lnTo>
                  <a:lnTo>
                    <a:pt x="24" y="18"/>
                  </a:lnTo>
                  <a:lnTo>
                    <a:pt x="22" y="19"/>
                  </a:lnTo>
                  <a:lnTo>
                    <a:pt x="21" y="21"/>
                  </a:lnTo>
                  <a:lnTo>
                    <a:pt x="21" y="23"/>
                  </a:lnTo>
                  <a:lnTo>
                    <a:pt x="19" y="25"/>
                  </a:lnTo>
                  <a:lnTo>
                    <a:pt x="17" y="26"/>
                  </a:lnTo>
                  <a:lnTo>
                    <a:pt x="16" y="27"/>
                  </a:lnTo>
                  <a:lnTo>
                    <a:pt x="15" y="26"/>
                  </a:lnTo>
                  <a:lnTo>
                    <a:pt x="12" y="26"/>
                  </a:lnTo>
                  <a:lnTo>
                    <a:pt x="8" y="25"/>
                  </a:lnTo>
                  <a:lnTo>
                    <a:pt x="6" y="26"/>
                  </a:lnTo>
                  <a:lnTo>
                    <a:pt x="5" y="28"/>
                  </a:lnTo>
                  <a:lnTo>
                    <a:pt x="2" y="31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2" y="37"/>
                  </a:lnTo>
                  <a:lnTo>
                    <a:pt x="3" y="38"/>
                  </a:lnTo>
                  <a:lnTo>
                    <a:pt x="7" y="39"/>
                  </a:lnTo>
                  <a:lnTo>
                    <a:pt x="12" y="38"/>
                  </a:lnTo>
                  <a:lnTo>
                    <a:pt x="15" y="36"/>
                  </a:lnTo>
                  <a:lnTo>
                    <a:pt x="19" y="34"/>
                  </a:lnTo>
                  <a:lnTo>
                    <a:pt x="23" y="31"/>
                  </a:lnTo>
                  <a:lnTo>
                    <a:pt x="27" y="29"/>
                  </a:lnTo>
                  <a:lnTo>
                    <a:pt x="29" y="29"/>
                  </a:lnTo>
                  <a:lnTo>
                    <a:pt x="31" y="30"/>
                  </a:lnTo>
                  <a:lnTo>
                    <a:pt x="33" y="30"/>
                  </a:lnTo>
                  <a:lnTo>
                    <a:pt x="36" y="30"/>
                  </a:lnTo>
                  <a:lnTo>
                    <a:pt x="37" y="31"/>
                  </a:lnTo>
                  <a:lnTo>
                    <a:pt x="38" y="33"/>
                  </a:lnTo>
                  <a:lnTo>
                    <a:pt x="38" y="34"/>
                  </a:lnTo>
                  <a:lnTo>
                    <a:pt x="38" y="35"/>
                  </a:lnTo>
                  <a:lnTo>
                    <a:pt x="41" y="37"/>
                  </a:lnTo>
                  <a:lnTo>
                    <a:pt x="44" y="39"/>
                  </a:lnTo>
                  <a:lnTo>
                    <a:pt x="45" y="42"/>
                  </a:lnTo>
                  <a:lnTo>
                    <a:pt x="45" y="44"/>
                  </a:lnTo>
                  <a:lnTo>
                    <a:pt x="42" y="45"/>
                  </a:lnTo>
                  <a:lnTo>
                    <a:pt x="41" y="45"/>
                  </a:lnTo>
                  <a:lnTo>
                    <a:pt x="37" y="45"/>
                  </a:lnTo>
                  <a:lnTo>
                    <a:pt x="38" y="46"/>
                  </a:lnTo>
                  <a:lnTo>
                    <a:pt x="40" y="47"/>
                  </a:lnTo>
                  <a:lnTo>
                    <a:pt x="42" y="49"/>
                  </a:lnTo>
                  <a:lnTo>
                    <a:pt x="45" y="49"/>
                  </a:lnTo>
                  <a:lnTo>
                    <a:pt x="46" y="46"/>
                  </a:lnTo>
                  <a:lnTo>
                    <a:pt x="47" y="44"/>
                  </a:lnTo>
                  <a:lnTo>
                    <a:pt x="48" y="42"/>
                  </a:lnTo>
                  <a:lnTo>
                    <a:pt x="52" y="43"/>
                  </a:lnTo>
                  <a:lnTo>
                    <a:pt x="50" y="41"/>
                  </a:lnTo>
                  <a:lnTo>
                    <a:pt x="48" y="38"/>
                  </a:lnTo>
                  <a:lnTo>
                    <a:pt x="45" y="35"/>
                  </a:lnTo>
                  <a:lnTo>
                    <a:pt x="44" y="31"/>
                  </a:lnTo>
                  <a:lnTo>
                    <a:pt x="44" y="30"/>
                  </a:lnTo>
                  <a:lnTo>
                    <a:pt x="46" y="29"/>
                  </a:lnTo>
                  <a:lnTo>
                    <a:pt x="48" y="30"/>
                  </a:lnTo>
                  <a:lnTo>
                    <a:pt x="49" y="33"/>
                  </a:lnTo>
                  <a:lnTo>
                    <a:pt x="53" y="37"/>
                  </a:lnTo>
                  <a:lnTo>
                    <a:pt x="54" y="42"/>
                  </a:lnTo>
                  <a:lnTo>
                    <a:pt x="55" y="46"/>
                  </a:lnTo>
                  <a:lnTo>
                    <a:pt x="55" y="50"/>
                  </a:lnTo>
                  <a:lnTo>
                    <a:pt x="56" y="51"/>
                  </a:lnTo>
                  <a:lnTo>
                    <a:pt x="58" y="52"/>
                  </a:lnTo>
                  <a:lnTo>
                    <a:pt x="58" y="50"/>
                  </a:lnTo>
                  <a:lnTo>
                    <a:pt x="58" y="47"/>
                  </a:lnTo>
                  <a:lnTo>
                    <a:pt x="58" y="46"/>
                  </a:lnTo>
                  <a:lnTo>
                    <a:pt x="60" y="45"/>
                  </a:lnTo>
                  <a:lnTo>
                    <a:pt x="63" y="44"/>
                  </a:lnTo>
                  <a:lnTo>
                    <a:pt x="65" y="44"/>
                  </a:lnTo>
                  <a:lnTo>
                    <a:pt x="66" y="45"/>
                  </a:lnTo>
                  <a:lnTo>
                    <a:pt x="64" y="45"/>
                  </a:lnTo>
                  <a:lnTo>
                    <a:pt x="64" y="46"/>
                  </a:lnTo>
                  <a:lnTo>
                    <a:pt x="65" y="50"/>
                  </a:lnTo>
                  <a:lnTo>
                    <a:pt x="66" y="53"/>
                  </a:lnTo>
                  <a:lnTo>
                    <a:pt x="67" y="56"/>
                  </a:lnTo>
                  <a:lnTo>
                    <a:pt x="70" y="59"/>
                  </a:lnTo>
                  <a:lnTo>
                    <a:pt x="71" y="58"/>
                  </a:lnTo>
                  <a:lnTo>
                    <a:pt x="73" y="56"/>
                  </a:lnTo>
                  <a:lnTo>
                    <a:pt x="74" y="55"/>
                  </a:lnTo>
                  <a:lnTo>
                    <a:pt x="77" y="55"/>
                  </a:lnTo>
                  <a:lnTo>
                    <a:pt x="78" y="56"/>
                  </a:lnTo>
                  <a:lnTo>
                    <a:pt x="79" y="58"/>
                  </a:lnTo>
                  <a:lnTo>
                    <a:pt x="81" y="58"/>
                  </a:lnTo>
                  <a:lnTo>
                    <a:pt x="91" y="50"/>
                  </a:lnTo>
                  <a:close/>
                </a:path>
              </a:pathLst>
            </a:custGeom>
            <a:solidFill>
              <a:srgbClr val="3C5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9774" name="Freeform 684"/>
            <p:cNvSpPr>
              <a:spLocks/>
            </p:cNvSpPr>
            <p:nvPr/>
          </p:nvSpPr>
          <p:spPr bwMode="auto">
            <a:xfrm>
              <a:off x="1818" y="2512"/>
              <a:ext cx="45" cy="108"/>
            </a:xfrm>
            <a:custGeom>
              <a:avLst/>
              <a:gdLst>
                <a:gd name="T0" fmla="*/ 39 w 45"/>
                <a:gd name="T1" fmla="*/ 27 h 108"/>
                <a:gd name="T2" fmla="*/ 28 w 45"/>
                <a:gd name="T3" fmla="*/ 10 h 108"/>
                <a:gd name="T4" fmla="*/ 8 w 45"/>
                <a:gd name="T5" fmla="*/ 0 h 108"/>
                <a:gd name="T6" fmla="*/ 21 w 45"/>
                <a:gd name="T7" fmla="*/ 10 h 108"/>
                <a:gd name="T8" fmla="*/ 27 w 45"/>
                <a:gd name="T9" fmla="*/ 22 h 108"/>
                <a:gd name="T10" fmla="*/ 25 w 45"/>
                <a:gd name="T11" fmla="*/ 32 h 108"/>
                <a:gd name="T12" fmla="*/ 19 w 45"/>
                <a:gd name="T13" fmla="*/ 43 h 108"/>
                <a:gd name="T14" fmla="*/ 17 w 45"/>
                <a:gd name="T15" fmla="*/ 46 h 108"/>
                <a:gd name="T16" fmla="*/ 6 w 45"/>
                <a:gd name="T17" fmla="*/ 55 h 108"/>
                <a:gd name="T18" fmla="*/ 10 w 45"/>
                <a:gd name="T19" fmla="*/ 57 h 108"/>
                <a:gd name="T20" fmla="*/ 8 w 45"/>
                <a:gd name="T21" fmla="*/ 64 h 108"/>
                <a:gd name="T22" fmla="*/ 3 w 45"/>
                <a:gd name="T23" fmla="*/ 65 h 108"/>
                <a:gd name="T24" fmla="*/ 0 w 45"/>
                <a:gd name="T25" fmla="*/ 67 h 108"/>
                <a:gd name="T26" fmla="*/ 2 w 45"/>
                <a:gd name="T27" fmla="*/ 74 h 108"/>
                <a:gd name="T28" fmla="*/ 5 w 45"/>
                <a:gd name="T29" fmla="*/ 77 h 108"/>
                <a:gd name="T30" fmla="*/ 6 w 45"/>
                <a:gd name="T31" fmla="*/ 84 h 108"/>
                <a:gd name="T32" fmla="*/ 11 w 45"/>
                <a:gd name="T33" fmla="*/ 89 h 108"/>
                <a:gd name="T34" fmla="*/ 11 w 45"/>
                <a:gd name="T35" fmla="*/ 92 h 108"/>
                <a:gd name="T36" fmla="*/ 12 w 45"/>
                <a:gd name="T37" fmla="*/ 97 h 108"/>
                <a:gd name="T38" fmla="*/ 16 w 45"/>
                <a:gd name="T39" fmla="*/ 105 h 108"/>
                <a:gd name="T40" fmla="*/ 29 w 45"/>
                <a:gd name="T41" fmla="*/ 98 h 108"/>
                <a:gd name="T42" fmla="*/ 34 w 45"/>
                <a:gd name="T43" fmla="*/ 85 h 108"/>
                <a:gd name="T44" fmla="*/ 33 w 45"/>
                <a:gd name="T45" fmla="*/ 77 h 108"/>
                <a:gd name="T46" fmla="*/ 36 w 45"/>
                <a:gd name="T47" fmla="*/ 74 h 108"/>
                <a:gd name="T48" fmla="*/ 39 w 45"/>
                <a:gd name="T49" fmla="*/ 76 h 108"/>
                <a:gd name="T50" fmla="*/ 42 w 45"/>
                <a:gd name="T51" fmla="*/ 68 h 108"/>
                <a:gd name="T52" fmla="*/ 45 w 45"/>
                <a:gd name="T53" fmla="*/ 48 h 108"/>
                <a:gd name="T54" fmla="*/ 41 w 45"/>
                <a:gd name="T55" fmla="*/ 61 h 108"/>
                <a:gd name="T56" fmla="*/ 36 w 45"/>
                <a:gd name="T57" fmla="*/ 61 h 108"/>
                <a:gd name="T58" fmla="*/ 33 w 45"/>
                <a:gd name="T59" fmla="*/ 57 h 108"/>
                <a:gd name="T60" fmla="*/ 34 w 45"/>
                <a:gd name="T61" fmla="*/ 51 h 108"/>
                <a:gd name="T62" fmla="*/ 31 w 45"/>
                <a:gd name="T63" fmla="*/ 46 h 108"/>
                <a:gd name="T64" fmla="*/ 29 w 45"/>
                <a:gd name="T65" fmla="*/ 40 h 108"/>
                <a:gd name="T66" fmla="*/ 31 w 45"/>
                <a:gd name="T67" fmla="*/ 35 h 108"/>
                <a:gd name="T68" fmla="*/ 36 w 45"/>
                <a:gd name="T69" fmla="*/ 34 h 108"/>
                <a:gd name="T70" fmla="*/ 39 w 45"/>
                <a:gd name="T71" fmla="*/ 38 h 108"/>
                <a:gd name="T72" fmla="*/ 38 w 45"/>
                <a:gd name="T73" fmla="*/ 41 h 108"/>
                <a:gd name="T74" fmla="*/ 36 w 45"/>
                <a:gd name="T75" fmla="*/ 41 h 108"/>
                <a:gd name="T76" fmla="*/ 39 w 45"/>
                <a:gd name="T77" fmla="*/ 44 h 108"/>
                <a:gd name="T78" fmla="*/ 44 w 45"/>
                <a:gd name="T79" fmla="*/ 58 h 108"/>
                <a:gd name="T80" fmla="*/ 41 w 45"/>
                <a:gd name="T81" fmla="*/ 61 h 10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5"/>
                <a:gd name="T124" fmla="*/ 0 h 108"/>
                <a:gd name="T125" fmla="*/ 45 w 45"/>
                <a:gd name="T126" fmla="*/ 108 h 10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5" h="108">
                  <a:moveTo>
                    <a:pt x="42" y="38"/>
                  </a:moveTo>
                  <a:lnTo>
                    <a:pt x="39" y="27"/>
                  </a:lnTo>
                  <a:lnTo>
                    <a:pt x="34" y="18"/>
                  </a:lnTo>
                  <a:lnTo>
                    <a:pt x="28" y="10"/>
                  </a:lnTo>
                  <a:lnTo>
                    <a:pt x="20" y="3"/>
                  </a:lnTo>
                  <a:lnTo>
                    <a:pt x="8" y="0"/>
                  </a:lnTo>
                  <a:lnTo>
                    <a:pt x="16" y="6"/>
                  </a:lnTo>
                  <a:lnTo>
                    <a:pt x="21" y="10"/>
                  </a:lnTo>
                  <a:lnTo>
                    <a:pt x="24" y="16"/>
                  </a:lnTo>
                  <a:lnTo>
                    <a:pt x="27" y="22"/>
                  </a:lnTo>
                  <a:lnTo>
                    <a:pt x="27" y="27"/>
                  </a:lnTo>
                  <a:lnTo>
                    <a:pt x="25" y="32"/>
                  </a:lnTo>
                  <a:lnTo>
                    <a:pt x="22" y="38"/>
                  </a:lnTo>
                  <a:lnTo>
                    <a:pt x="19" y="43"/>
                  </a:lnTo>
                  <a:lnTo>
                    <a:pt x="17" y="44"/>
                  </a:lnTo>
                  <a:lnTo>
                    <a:pt x="17" y="46"/>
                  </a:lnTo>
                  <a:lnTo>
                    <a:pt x="16" y="47"/>
                  </a:lnTo>
                  <a:lnTo>
                    <a:pt x="6" y="55"/>
                  </a:lnTo>
                  <a:lnTo>
                    <a:pt x="8" y="55"/>
                  </a:lnTo>
                  <a:lnTo>
                    <a:pt x="10" y="57"/>
                  </a:lnTo>
                  <a:lnTo>
                    <a:pt x="8" y="61"/>
                  </a:lnTo>
                  <a:lnTo>
                    <a:pt x="8" y="64"/>
                  </a:lnTo>
                  <a:lnTo>
                    <a:pt x="6" y="64"/>
                  </a:lnTo>
                  <a:lnTo>
                    <a:pt x="3" y="65"/>
                  </a:lnTo>
                  <a:lnTo>
                    <a:pt x="0" y="66"/>
                  </a:lnTo>
                  <a:lnTo>
                    <a:pt x="0" y="67"/>
                  </a:lnTo>
                  <a:lnTo>
                    <a:pt x="2" y="71"/>
                  </a:lnTo>
                  <a:lnTo>
                    <a:pt x="2" y="74"/>
                  </a:lnTo>
                  <a:lnTo>
                    <a:pt x="3" y="77"/>
                  </a:lnTo>
                  <a:lnTo>
                    <a:pt x="5" y="77"/>
                  </a:lnTo>
                  <a:lnTo>
                    <a:pt x="5" y="81"/>
                  </a:lnTo>
                  <a:lnTo>
                    <a:pt x="6" y="84"/>
                  </a:lnTo>
                  <a:lnTo>
                    <a:pt x="10" y="88"/>
                  </a:lnTo>
                  <a:lnTo>
                    <a:pt x="11" y="89"/>
                  </a:lnTo>
                  <a:lnTo>
                    <a:pt x="12" y="90"/>
                  </a:lnTo>
                  <a:lnTo>
                    <a:pt x="11" y="92"/>
                  </a:lnTo>
                  <a:lnTo>
                    <a:pt x="11" y="93"/>
                  </a:lnTo>
                  <a:lnTo>
                    <a:pt x="12" y="97"/>
                  </a:lnTo>
                  <a:lnTo>
                    <a:pt x="14" y="101"/>
                  </a:lnTo>
                  <a:lnTo>
                    <a:pt x="16" y="105"/>
                  </a:lnTo>
                  <a:lnTo>
                    <a:pt x="19" y="108"/>
                  </a:lnTo>
                  <a:lnTo>
                    <a:pt x="29" y="98"/>
                  </a:lnTo>
                  <a:lnTo>
                    <a:pt x="36" y="86"/>
                  </a:lnTo>
                  <a:lnTo>
                    <a:pt x="34" y="85"/>
                  </a:lnTo>
                  <a:lnTo>
                    <a:pt x="34" y="81"/>
                  </a:lnTo>
                  <a:lnTo>
                    <a:pt x="33" y="77"/>
                  </a:lnTo>
                  <a:lnTo>
                    <a:pt x="33" y="75"/>
                  </a:lnTo>
                  <a:lnTo>
                    <a:pt x="36" y="74"/>
                  </a:lnTo>
                  <a:lnTo>
                    <a:pt x="38" y="75"/>
                  </a:lnTo>
                  <a:lnTo>
                    <a:pt x="39" y="76"/>
                  </a:lnTo>
                  <a:lnTo>
                    <a:pt x="40" y="79"/>
                  </a:lnTo>
                  <a:lnTo>
                    <a:pt x="42" y="68"/>
                  </a:lnTo>
                  <a:lnTo>
                    <a:pt x="45" y="58"/>
                  </a:lnTo>
                  <a:lnTo>
                    <a:pt x="45" y="48"/>
                  </a:lnTo>
                  <a:lnTo>
                    <a:pt x="42" y="38"/>
                  </a:lnTo>
                  <a:lnTo>
                    <a:pt x="41" y="61"/>
                  </a:lnTo>
                  <a:lnTo>
                    <a:pt x="39" y="61"/>
                  </a:lnTo>
                  <a:lnTo>
                    <a:pt x="36" y="61"/>
                  </a:lnTo>
                  <a:lnTo>
                    <a:pt x="33" y="59"/>
                  </a:lnTo>
                  <a:lnTo>
                    <a:pt x="33" y="57"/>
                  </a:lnTo>
                  <a:lnTo>
                    <a:pt x="34" y="53"/>
                  </a:lnTo>
                  <a:lnTo>
                    <a:pt x="34" y="51"/>
                  </a:lnTo>
                  <a:lnTo>
                    <a:pt x="33" y="49"/>
                  </a:lnTo>
                  <a:lnTo>
                    <a:pt x="31" y="46"/>
                  </a:lnTo>
                  <a:lnTo>
                    <a:pt x="30" y="43"/>
                  </a:lnTo>
                  <a:lnTo>
                    <a:pt x="29" y="40"/>
                  </a:lnTo>
                  <a:lnTo>
                    <a:pt x="30" y="38"/>
                  </a:lnTo>
                  <a:lnTo>
                    <a:pt x="31" y="35"/>
                  </a:lnTo>
                  <a:lnTo>
                    <a:pt x="32" y="34"/>
                  </a:lnTo>
                  <a:lnTo>
                    <a:pt x="36" y="34"/>
                  </a:lnTo>
                  <a:lnTo>
                    <a:pt x="38" y="35"/>
                  </a:lnTo>
                  <a:lnTo>
                    <a:pt x="39" y="38"/>
                  </a:lnTo>
                  <a:lnTo>
                    <a:pt x="38" y="40"/>
                  </a:lnTo>
                  <a:lnTo>
                    <a:pt x="38" y="41"/>
                  </a:lnTo>
                  <a:lnTo>
                    <a:pt x="36" y="42"/>
                  </a:lnTo>
                  <a:lnTo>
                    <a:pt x="36" y="41"/>
                  </a:lnTo>
                  <a:lnTo>
                    <a:pt x="38" y="43"/>
                  </a:lnTo>
                  <a:lnTo>
                    <a:pt x="39" y="44"/>
                  </a:lnTo>
                  <a:lnTo>
                    <a:pt x="41" y="55"/>
                  </a:lnTo>
                  <a:lnTo>
                    <a:pt x="44" y="58"/>
                  </a:lnTo>
                  <a:lnTo>
                    <a:pt x="44" y="60"/>
                  </a:lnTo>
                  <a:lnTo>
                    <a:pt x="41" y="61"/>
                  </a:lnTo>
                  <a:lnTo>
                    <a:pt x="42" y="38"/>
                  </a:lnTo>
                  <a:close/>
                </a:path>
              </a:pathLst>
            </a:custGeom>
            <a:solidFill>
              <a:srgbClr val="334B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9775" name="Freeform 685"/>
            <p:cNvSpPr>
              <a:spLocks/>
            </p:cNvSpPr>
            <p:nvPr/>
          </p:nvSpPr>
          <p:spPr bwMode="auto">
            <a:xfrm>
              <a:off x="1704" y="2576"/>
              <a:ext cx="126" cy="76"/>
            </a:xfrm>
            <a:custGeom>
              <a:avLst/>
              <a:gdLst>
                <a:gd name="T0" fmla="*/ 50 w 126"/>
                <a:gd name="T1" fmla="*/ 12 h 76"/>
                <a:gd name="T2" fmla="*/ 42 w 126"/>
                <a:gd name="T3" fmla="*/ 12 h 76"/>
                <a:gd name="T4" fmla="*/ 35 w 126"/>
                <a:gd name="T5" fmla="*/ 12 h 76"/>
                <a:gd name="T6" fmla="*/ 22 w 126"/>
                <a:gd name="T7" fmla="*/ 15 h 76"/>
                <a:gd name="T8" fmla="*/ 10 w 126"/>
                <a:gd name="T9" fmla="*/ 18 h 76"/>
                <a:gd name="T10" fmla="*/ 0 w 126"/>
                <a:gd name="T11" fmla="*/ 24 h 76"/>
                <a:gd name="T12" fmla="*/ 0 w 126"/>
                <a:gd name="T13" fmla="*/ 28 h 76"/>
                <a:gd name="T14" fmla="*/ 0 w 126"/>
                <a:gd name="T15" fmla="*/ 33 h 76"/>
                <a:gd name="T16" fmla="*/ 2 w 126"/>
                <a:gd name="T17" fmla="*/ 37 h 76"/>
                <a:gd name="T18" fmla="*/ 2 w 126"/>
                <a:gd name="T19" fmla="*/ 41 h 76"/>
                <a:gd name="T20" fmla="*/ 2 w 126"/>
                <a:gd name="T21" fmla="*/ 43 h 76"/>
                <a:gd name="T22" fmla="*/ 2 w 126"/>
                <a:gd name="T23" fmla="*/ 44 h 76"/>
                <a:gd name="T24" fmla="*/ 4 w 126"/>
                <a:gd name="T25" fmla="*/ 45 h 76"/>
                <a:gd name="T26" fmla="*/ 7 w 126"/>
                <a:gd name="T27" fmla="*/ 46 h 76"/>
                <a:gd name="T28" fmla="*/ 12 w 126"/>
                <a:gd name="T29" fmla="*/ 48 h 76"/>
                <a:gd name="T30" fmla="*/ 17 w 126"/>
                <a:gd name="T31" fmla="*/ 49 h 76"/>
                <a:gd name="T32" fmla="*/ 22 w 126"/>
                <a:gd name="T33" fmla="*/ 49 h 76"/>
                <a:gd name="T34" fmla="*/ 25 w 126"/>
                <a:gd name="T35" fmla="*/ 49 h 76"/>
                <a:gd name="T36" fmla="*/ 27 w 126"/>
                <a:gd name="T37" fmla="*/ 50 h 76"/>
                <a:gd name="T38" fmla="*/ 29 w 126"/>
                <a:gd name="T39" fmla="*/ 51 h 76"/>
                <a:gd name="T40" fmla="*/ 30 w 126"/>
                <a:gd name="T41" fmla="*/ 53 h 76"/>
                <a:gd name="T42" fmla="*/ 33 w 126"/>
                <a:gd name="T43" fmla="*/ 59 h 76"/>
                <a:gd name="T44" fmla="*/ 37 w 126"/>
                <a:gd name="T45" fmla="*/ 59 h 76"/>
                <a:gd name="T46" fmla="*/ 38 w 126"/>
                <a:gd name="T47" fmla="*/ 60 h 76"/>
                <a:gd name="T48" fmla="*/ 39 w 126"/>
                <a:gd name="T49" fmla="*/ 62 h 76"/>
                <a:gd name="T50" fmla="*/ 38 w 126"/>
                <a:gd name="T51" fmla="*/ 68 h 76"/>
                <a:gd name="T52" fmla="*/ 38 w 126"/>
                <a:gd name="T53" fmla="*/ 70 h 76"/>
                <a:gd name="T54" fmla="*/ 39 w 126"/>
                <a:gd name="T55" fmla="*/ 74 h 76"/>
                <a:gd name="T56" fmla="*/ 41 w 126"/>
                <a:gd name="T57" fmla="*/ 76 h 76"/>
                <a:gd name="T58" fmla="*/ 50 w 126"/>
                <a:gd name="T59" fmla="*/ 76 h 76"/>
                <a:gd name="T60" fmla="*/ 60 w 126"/>
                <a:gd name="T61" fmla="*/ 76 h 76"/>
                <a:gd name="T62" fmla="*/ 71 w 126"/>
                <a:gd name="T63" fmla="*/ 75 h 76"/>
                <a:gd name="T64" fmla="*/ 81 w 126"/>
                <a:gd name="T65" fmla="*/ 73 h 76"/>
                <a:gd name="T66" fmla="*/ 94 w 126"/>
                <a:gd name="T67" fmla="*/ 68 h 76"/>
                <a:gd name="T68" fmla="*/ 105 w 126"/>
                <a:gd name="T69" fmla="*/ 63 h 76"/>
                <a:gd name="T70" fmla="*/ 117 w 126"/>
                <a:gd name="T71" fmla="*/ 57 h 76"/>
                <a:gd name="T72" fmla="*/ 126 w 126"/>
                <a:gd name="T73" fmla="*/ 50 h 76"/>
                <a:gd name="T74" fmla="*/ 125 w 126"/>
                <a:gd name="T75" fmla="*/ 45 h 76"/>
                <a:gd name="T76" fmla="*/ 122 w 126"/>
                <a:gd name="T77" fmla="*/ 41 h 76"/>
                <a:gd name="T78" fmla="*/ 120 w 126"/>
                <a:gd name="T79" fmla="*/ 34 h 76"/>
                <a:gd name="T80" fmla="*/ 119 w 126"/>
                <a:gd name="T81" fmla="*/ 27 h 76"/>
                <a:gd name="T82" fmla="*/ 117 w 126"/>
                <a:gd name="T83" fmla="*/ 21 h 76"/>
                <a:gd name="T84" fmla="*/ 114 w 126"/>
                <a:gd name="T85" fmla="*/ 16 h 76"/>
                <a:gd name="T86" fmla="*/ 113 w 126"/>
                <a:gd name="T87" fmla="*/ 11 h 76"/>
                <a:gd name="T88" fmla="*/ 112 w 126"/>
                <a:gd name="T89" fmla="*/ 7 h 76"/>
                <a:gd name="T90" fmla="*/ 110 w 126"/>
                <a:gd name="T91" fmla="*/ 3 h 76"/>
                <a:gd name="T92" fmla="*/ 105 w 126"/>
                <a:gd name="T93" fmla="*/ 1 h 76"/>
                <a:gd name="T94" fmla="*/ 104 w 126"/>
                <a:gd name="T95" fmla="*/ 0 h 76"/>
                <a:gd name="T96" fmla="*/ 91 w 126"/>
                <a:gd name="T97" fmla="*/ 7 h 76"/>
                <a:gd name="T98" fmla="*/ 76 w 126"/>
                <a:gd name="T99" fmla="*/ 11 h 76"/>
                <a:gd name="T100" fmla="*/ 61 w 126"/>
                <a:gd name="T101" fmla="*/ 13 h 76"/>
                <a:gd name="T102" fmla="*/ 55 w 126"/>
                <a:gd name="T103" fmla="*/ 13 h 76"/>
                <a:gd name="T104" fmla="*/ 50 w 126"/>
                <a:gd name="T105" fmla="*/ 12 h 7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6"/>
                <a:gd name="T160" fmla="*/ 0 h 76"/>
                <a:gd name="T161" fmla="*/ 126 w 126"/>
                <a:gd name="T162" fmla="*/ 76 h 7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6" h="76">
                  <a:moveTo>
                    <a:pt x="50" y="12"/>
                  </a:moveTo>
                  <a:lnTo>
                    <a:pt x="42" y="12"/>
                  </a:lnTo>
                  <a:lnTo>
                    <a:pt x="35" y="12"/>
                  </a:lnTo>
                  <a:lnTo>
                    <a:pt x="22" y="15"/>
                  </a:lnTo>
                  <a:lnTo>
                    <a:pt x="10" y="18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33"/>
                  </a:lnTo>
                  <a:lnTo>
                    <a:pt x="2" y="37"/>
                  </a:lnTo>
                  <a:lnTo>
                    <a:pt x="2" y="41"/>
                  </a:lnTo>
                  <a:lnTo>
                    <a:pt x="2" y="43"/>
                  </a:lnTo>
                  <a:lnTo>
                    <a:pt x="2" y="44"/>
                  </a:lnTo>
                  <a:lnTo>
                    <a:pt x="4" y="45"/>
                  </a:lnTo>
                  <a:lnTo>
                    <a:pt x="7" y="46"/>
                  </a:lnTo>
                  <a:lnTo>
                    <a:pt x="12" y="48"/>
                  </a:lnTo>
                  <a:lnTo>
                    <a:pt x="17" y="49"/>
                  </a:lnTo>
                  <a:lnTo>
                    <a:pt x="22" y="49"/>
                  </a:lnTo>
                  <a:lnTo>
                    <a:pt x="25" y="49"/>
                  </a:lnTo>
                  <a:lnTo>
                    <a:pt x="27" y="50"/>
                  </a:lnTo>
                  <a:lnTo>
                    <a:pt x="29" y="51"/>
                  </a:lnTo>
                  <a:lnTo>
                    <a:pt x="30" y="53"/>
                  </a:lnTo>
                  <a:lnTo>
                    <a:pt x="33" y="59"/>
                  </a:lnTo>
                  <a:lnTo>
                    <a:pt x="37" y="59"/>
                  </a:lnTo>
                  <a:lnTo>
                    <a:pt x="38" y="60"/>
                  </a:lnTo>
                  <a:lnTo>
                    <a:pt x="39" y="62"/>
                  </a:lnTo>
                  <a:lnTo>
                    <a:pt x="38" y="68"/>
                  </a:lnTo>
                  <a:lnTo>
                    <a:pt x="38" y="70"/>
                  </a:lnTo>
                  <a:lnTo>
                    <a:pt x="39" y="74"/>
                  </a:lnTo>
                  <a:lnTo>
                    <a:pt x="41" y="76"/>
                  </a:lnTo>
                  <a:lnTo>
                    <a:pt x="50" y="76"/>
                  </a:lnTo>
                  <a:lnTo>
                    <a:pt x="60" y="76"/>
                  </a:lnTo>
                  <a:lnTo>
                    <a:pt x="71" y="75"/>
                  </a:lnTo>
                  <a:lnTo>
                    <a:pt x="81" y="73"/>
                  </a:lnTo>
                  <a:lnTo>
                    <a:pt x="94" y="68"/>
                  </a:lnTo>
                  <a:lnTo>
                    <a:pt x="105" y="63"/>
                  </a:lnTo>
                  <a:lnTo>
                    <a:pt x="117" y="57"/>
                  </a:lnTo>
                  <a:lnTo>
                    <a:pt x="126" y="50"/>
                  </a:lnTo>
                  <a:lnTo>
                    <a:pt x="125" y="45"/>
                  </a:lnTo>
                  <a:lnTo>
                    <a:pt x="122" y="41"/>
                  </a:lnTo>
                  <a:lnTo>
                    <a:pt x="120" y="34"/>
                  </a:lnTo>
                  <a:lnTo>
                    <a:pt x="119" y="27"/>
                  </a:lnTo>
                  <a:lnTo>
                    <a:pt x="117" y="21"/>
                  </a:lnTo>
                  <a:lnTo>
                    <a:pt x="114" y="16"/>
                  </a:lnTo>
                  <a:lnTo>
                    <a:pt x="113" y="11"/>
                  </a:lnTo>
                  <a:lnTo>
                    <a:pt x="112" y="7"/>
                  </a:lnTo>
                  <a:lnTo>
                    <a:pt x="110" y="3"/>
                  </a:lnTo>
                  <a:lnTo>
                    <a:pt x="105" y="1"/>
                  </a:lnTo>
                  <a:lnTo>
                    <a:pt x="104" y="0"/>
                  </a:lnTo>
                  <a:lnTo>
                    <a:pt x="91" y="7"/>
                  </a:lnTo>
                  <a:lnTo>
                    <a:pt x="76" y="11"/>
                  </a:lnTo>
                  <a:lnTo>
                    <a:pt x="61" y="13"/>
                  </a:lnTo>
                  <a:lnTo>
                    <a:pt x="55" y="13"/>
                  </a:lnTo>
                  <a:lnTo>
                    <a:pt x="50" y="12"/>
                  </a:lnTo>
                  <a:close/>
                </a:path>
              </a:pathLst>
            </a:custGeom>
            <a:solidFill>
              <a:srgbClr val="334B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9776" name="Freeform 686"/>
            <p:cNvSpPr>
              <a:spLocks/>
            </p:cNvSpPr>
            <p:nvPr/>
          </p:nvSpPr>
          <p:spPr bwMode="auto">
            <a:xfrm>
              <a:off x="1704" y="2551"/>
              <a:ext cx="104" cy="49"/>
            </a:xfrm>
            <a:custGeom>
              <a:avLst/>
              <a:gdLst>
                <a:gd name="T0" fmla="*/ 93 w 104"/>
                <a:gd name="T1" fmla="*/ 20 h 49"/>
                <a:gd name="T2" fmla="*/ 89 w 104"/>
                <a:gd name="T3" fmla="*/ 18 h 49"/>
                <a:gd name="T4" fmla="*/ 87 w 104"/>
                <a:gd name="T5" fmla="*/ 18 h 49"/>
                <a:gd name="T6" fmla="*/ 86 w 104"/>
                <a:gd name="T7" fmla="*/ 18 h 49"/>
                <a:gd name="T8" fmla="*/ 85 w 104"/>
                <a:gd name="T9" fmla="*/ 19 h 49"/>
                <a:gd name="T10" fmla="*/ 84 w 104"/>
                <a:gd name="T11" fmla="*/ 20 h 49"/>
                <a:gd name="T12" fmla="*/ 84 w 104"/>
                <a:gd name="T13" fmla="*/ 24 h 49"/>
                <a:gd name="T14" fmla="*/ 83 w 104"/>
                <a:gd name="T15" fmla="*/ 24 h 49"/>
                <a:gd name="T16" fmla="*/ 80 w 104"/>
                <a:gd name="T17" fmla="*/ 24 h 49"/>
                <a:gd name="T18" fmla="*/ 78 w 104"/>
                <a:gd name="T19" fmla="*/ 21 h 49"/>
                <a:gd name="T20" fmla="*/ 76 w 104"/>
                <a:gd name="T21" fmla="*/ 18 h 49"/>
                <a:gd name="T22" fmla="*/ 70 w 104"/>
                <a:gd name="T23" fmla="*/ 14 h 49"/>
                <a:gd name="T24" fmla="*/ 67 w 104"/>
                <a:gd name="T25" fmla="*/ 12 h 49"/>
                <a:gd name="T26" fmla="*/ 66 w 104"/>
                <a:gd name="T27" fmla="*/ 10 h 49"/>
                <a:gd name="T28" fmla="*/ 66 w 104"/>
                <a:gd name="T29" fmla="*/ 9 h 49"/>
                <a:gd name="T30" fmla="*/ 68 w 104"/>
                <a:gd name="T31" fmla="*/ 8 h 49"/>
                <a:gd name="T32" fmla="*/ 70 w 104"/>
                <a:gd name="T33" fmla="*/ 5 h 49"/>
                <a:gd name="T34" fmla="*/ 71 w 104"/>
                <a:gd name="T35" fmla="*/ 4 h 49"/>
                <a:gd name="T36" fmla="*/ 71 w 104"/>
                <a:gd name="T37" fmla="*/ 3 h 49"/>
                <a:gd name="T38" fmla="*/ 70 w 104"/>
                <a:gd name="T39" fmla="*/ 3 h 49"/>
                <a:gd name="T40" fmla="*/ 67 w 104"/>
                <a:gd name="T41" fmla="*/ 2 h 49"/>
                <a:gd name="T42" fmla="*/ 62 w 104"/>
                <a:gd name="T43" fmla="*/ 2 h 49"/>
                <a:gd name="T44" fmla="*/ 58 w 104"/>
                <a:gd name="T45" fmla="*/ 1 h 49"/>
                <a:gd name="T46" fmla="*/ 52 w 104"/>
                <a:gd name="T47" fmla="*/ 1 h 49"/>
                <a:gd name="T48" fmla="*/ 49 w 104"/>
                <a:gd name="T49" fmla="*/ 1 h 49"/>
                <a:gd name="T50" fmla="*/ 44 w 104"/>
                <a:gd name="T51" fmla="*/ 0 h 49"/>
                <a:gd name="T52" fmla="*/ 39 w 104"/>
                <a:gd name="T53" fmla="*/ 0 h 49"/>
                <a:gd name="T54" fmla="*/ 36 w 104"/>
                <a:gd name="T55" fmla="*/ 0 h 49"/>
                <a:gd name="T56" fmla="*/ 31 w 104"/>
                <a:gd name="T57" fmla="*/ 2 h 49"/>
                <a:gd name="T58" fmla="*/ 27 w 104"/>
                <a:gd name="T59" fmla="*/ 5 h 49"/>
                <a:gd name="T60" fmla="*/ 24 w 104"/>
                <a:gd name="T61" fmla="*/ 8 h 49"/>
                <a:gd name="T62" fmla="*/ 20 w 104"/>
                <a:gd name="T63" fmla="*/ 10 h 49"/>
                <a:gd name="T64" fmla="*/ 18 w 104"/>
                <a:gd name="T65" fmla="*/ 11 h 49"/>
                <a:gd name="T66" fmla="*/ 17 w 104"/>
                <a:gd name="T67" fmla="*/ 13 h 49"/>
                <a:gd name="T68" fmla="*/ 16 w 104"/>
                <a:gd name="T69" fmla="*/ 16 h 49"/>
                <a:gd name="T70" fmla="*/ 14 w 104"/>
                <a:gd name="T71" fmla="*/ 18 h 49"/>
                <a:gd name="T72" fmla="*/ 11 w 104"/>
                <a:gd name="T73" fmla="*/ 20 h 49"/>
                <a:gd name="T74" fmla="*/ 8 w 104"/>
                <a:gd name="T75" fmla="*/ 21 h 49"/>
                <a:gd name="T76" fmla="*/ 5 w 104"/>
                <a:gd name="T77" fmla="*/ 25 h 49"/>
                <a:gd name="T78" fmla="*/ 3 w 104"/>
                <a:gd name="T79" fmla="*/ 28 h 49"/>
                <a:gd name="T80" fmla="*/ 0 w 104"/>
                <a:gd name="T81" fmla="*/ 44 h 49"/>
                <a:gd name="T82" fmla="*/ 0 w 104"/>
                <a:gd name="T83" fmla="*/ 49 h 49"/>
                <a:gd name="T84" fmla="*/ 10 w 104"/>
                <a:gd name="T85" fmla="*/ 43 h 49"/>
                <a:gd name="T86" fmla="*/ 22 w 104"/>
                <a:gd name="T87" fmla="*/ 40 h 49"/>
                <a:gd name="T88" fmla="*/ 35 w 104"/>
                <a:gd name="T89" fmla="*/ 37 h 49"/>
                <a:gd name="T90" fmla="*/ 42 w 104"/>
                <a:gd name="T91" fmla="*/ 37 h 49"/>
                <a:gd name="T92" fmla="*/ 50 w 104"/>
                <a:gd name="T93" fmla="*/ 37 h 49"/>
                <a:gd name="T94" fmla="*/ 55 w 104"/>
                <a:gd name="T95" fmla="*/ 38 h 49"/>
                <a:gd name="T96" fmla="*/ 61 w 104"/>
                <a:gd name="T97" fmla="*/ 38 h 49"/>
                <a:gd name="T98" fmla="*/ 76 w 104"/>
                <a:gd name="T99" fmla="*/ 36 h 49"/>
                <a:gd name="T100" fmla="*/ 91 w 104"/>
                <a:gd name="T101" fmla="*/ 32 h 49"/>
                <a:gd name="T102" fmla="*/ 104 w 104"/>
                <a:gd name="T103" fmla="*/ 25 h 49"/>
                <a:gd name="T104" fmla="*/ 100 w 104"/>
                <a:gd name="T105" fmla="*/ 25 h 49"/>
                <a:gd name="T106" fmla="*/ 96 w 104"/>
                <a:gd name="T107" fmla="*/ 24 h 49"/>
                <a:gd name="T108" fmla="*/ 94 w 104"/>
                <a:gd name="T109" fmla="*/ 22 h 49"/>
                <a:gd name="T110" fmla="*/ 93 w 104"/>
                <a:gd name="T111" fmla="*/ 20 h 4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4"/>
                <a:gd name="T169" fmla="*/ 0 h 49"/>
                <a:gd name="T170" fmla="*/ 104 w 104"/>
                <a:gd name="T171" fmla="*/ 49 h 4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4" h="49">
                  <a:moveTo>
                    <a:pt x="93" y="20"/>
                  </a:moveTo>
                  <a:lnTo>
                    <a:pt x="89" y="18"/>
                  </a:lnTo>
                  <a:lnTo>
                    <a:pt x="87" y="18"/>
                  </a:lnTo>
                  <a:lnTo>
                    <a:pt x="86" y="18"/>
                  </a:lnTo>
                  <a:lnTo>
                    <a:pt x="85" y="19"/>
                  </a:lnTo>
                  <a:lnTo>
                    <a:pt x="84" y="20"/>
                  </a:lnTo>
                  <a:lnTo>
                    <a:pt x="84" y="24"/>
                  </a:lnTo>
                  <a:lnTo>
                    <a:pt x="83" y="24"/>
                  </a:lnTo>
                  <a:lnTo>
                    <a:pt x="80" y="24"/>
                  </a:lnTo>
                  <a:lnTo>
                    <a:pt x="78" y="21"/>
                  </a:lnTo>
                  <a:lnTo>
                    <a:pt x="76" y="18"/>
                  </a:lnTo>
                  <a:lnTo>
                    <a:pt x="70" y="14"/>
                  </a:lnTo>
                  <a:lnTo>
                    <a:pt x="67" y="12"/>
                  </a:lnTo>
                  <a:lnTo>
                    <a:pt x="66" y="10"/>
                  </a:lnTo>
                  <a:lnTo>
                    <a:pt x="66" y="9"/>
                  </a:lnTo>
                  <a:lnTo>
                    <a:pt x="68" y="8"/>
                  </a:lnTo>
                  <a:lnTo>
                    <a:pt x="70" y="5"/>
                  </a:lnTo>
                  <a:lnTo>
                    <a:pt x="71" y="4"/>
                  </a:lnTo>
                  <a:lnTo>
                    <a:pt x="71" y="3"/>
                  </a:lnTo>
                  <a:lnTo>
                    <a:pt x="70" y="3"/>
                  </a:lnTo>
                  <a:lnTo>
                    <a:pt x="67" y="2"/>
                  </a:lnTo>
                  <a:lnTo>
                    <a:pt x="62" y="2"/>
                  </a:lnTo>
                  <a:lnTo>
                    <a:pt x="58" y="1"/>
                  </a:lnTo>
                  <a:lnTo>
                    <a:pt x="52" y="1"/>
                  </a:lnTo>
                  <a:lnTo>
                    <a:pt x="49" y="1"/>
                  </a:lnTo>
                  <a:lnTo>
                    <a:pt x="44" y="0"/>
                  </a:lnTo>
                  <a:lnTo>
                    <a:pt x="39" y="0"/>
                  </a:lnTo>
                  <a:lnTo>
                    <a:pt x="36" y="0"/>
                  </a:lnTo>
                  <a:lnTo>
                    <a:pt x="31" y="2"/>
                  </a:lnTo>
                  <a:lnTo>
                    <a:pt x="27" y="5"/>
                  </a:lnTo>
                  <a:lnTo>
                    <a:pt x="24" y="8"/>
                  </a:lnTo>
                  <a:lnTo>
                    <a:pt x="20" y="10"/>
                  </a:lnTo>
                  <a:lnTo>
                    <a:pt x="18" y="11"/>
                  </a:lnTo>
                  <a:lnTo>
                    <a:pt x="17" y="13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11" y="20"/>
                  </a:lnTo>
                  <a:lnTo>
                    <a:pt x="8" y="21"/>
                  </a:lnTo>
                  <a:lnTo>
                    <a:pt x="5" y="25"/>
                  </a:lnTo>
                  <a:lnTo>
                    <a:pt x="3" y="28"/>
                  </a:lnTo>
                  <a:lnTo>
                    <a:pt x="0" y="44"/>
                  </a:lnTo>
                  <a:lnTo>
                    <a:pt x="0" y="49"/>
                  </a:lnTo>
                  <a:lnTo>
                    <a:pt x="10" y="43"/>
                  </a:lnTo>
                  <a:lnTo>
                    <a:pt x="22" y="40"/>
                  </a:lnTo>
                  <a:lnTo>
                    <a:pt x="35" y="37"/>
                  </a:lnTo>
                  <a:lnTo>
                    <a:pt x="42" y="37"/>
                  </a:lnTo>
                  <a:lnTo>
                    <a:pt x="50" y="37"/>
                  </a:lnTo>
                  <a:lnTo>
                    <a:pt x="55" y="38"/>
                  </a:lnTo>
                  <a:lnTo>
                    <a:pt x="61" y="38"/>
                  </a:lnTo>
                  <a:lnTo>
                    <a:pt x="76" y="36"/>
                  </a:lnTo>
                  <a:lnTo>
                    <a:pt x="91" y="32"/>
                  </a:lnTo>
                  <a:lnTo>
                    <a:pt x="104" y="25"/>
                  </a:lnTo>
                  <a:lnTo>
                    <a:pt x="100" y="25"/>
                  </a:lnTo>
                  <a:lnTo>
                    <a:pt x="96" y="24"/>
                  </a:lnTo>
                  <a:lnTo>
                    <a:pt x="94" y="22"/>
                  </a:lnTo>
                  <a:lnTo>
                    <a:pt x="93" y="20"/>
                  </a:lnTo>
                  <a:close/>
                </a:path>
              </a:pathLst>
            </a:custGeom>
            <a:solidFill>
              <a:srgbClr val="3C5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9717" name="AutoShape 687"/>
          <p:cNvSpPr>
            <a:spLocks noChangeArrowheads="1"/>
          </p:cNvSpPr>
          <p:nvPr/>
        </p:nvSpPr>
        <p:spPr bwMode="auto">
          <a:xfrm>
            <a:off x="5029200" y="3429000"/>
            <a:ext cx="2517775" cy="48101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 type="none" w="lg" len="sm"/>
          </a:ln>
        </p:spPr>
        <p:txBody>
          <a:bodyPr tIns="91440" bIns="91440" anchor="ctr">
            <a:spAutoFit/>
          </a:bodyPr>
          <a:lstStyle/>
          <a:p>
            <a:r>
              <a:rPr lang="en-AU" sz="1600">
                <a:latin typeface="Arial" charset="0"/>
              </a:rPr>
              <a:t>Apps Hosting Platforms</a:t>
            </a:r>
            <a:endParaRPr lang="en-US"/>
          </a:p>
        </p:txBody>
      </p:sp>
      <p:pic>
        <p:nvPicPr>
          <p:cNvPr id="29718" name="Picture 688" descr="server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08369A"/>
              </a:clrFrom>
              <a:clrTo>
                <a:srgbClr val="08369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867400"/>
            <a:ext cx="5762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9" name="Picture 689" descr="database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08369A"/>
              </a:clrFrom>
              <a:clrTo>
                <a:srgbClr val="08369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8" y="5715000"/>
            <a:ext cx="995362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0" name="Picture 690" descr="server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08369A"/>
              </a:clrFrom>
              <a:clrTo>
                <a:srgbClr val="08369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738" y="5943600"/>
            <a:ext cx="5762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1" name="Picture 691" descr="server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08369A"/>
              </a:clrFrom>
              <a:clrTo>
                <a:srgbClr val="08369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738" y="5943600"/>
            <a:ext cx="5762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0084" name="Picture 692" descr="executor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791200"/>
            <a:ext cx="43497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0085" name="Picture 693" descr="executor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867400"/>
            <a:ext cx="43497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0086" name="Picture 694" descr="executor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019800"/>
            <a:ext cx="43497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0087" name="Picture 695" descr="executor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940425"/>
            <a:ext cx="43497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0088" name="Picture 696" descr="server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019800"/>
            <a:ext cx="4492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217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40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40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40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40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40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940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6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z="3200">
                <a:latin typeface="Verdana" charset="0"/>
                <a:ea typeface="SimSun" charset="0"/>
              </a:rPr>
              <a:t>Some Commercial-Oriented Cloud platforms/technologies  </a:t>
            </a:r>
            <a:endParaRPr lang="en-US" sz="3200">
              <a:latin typeface="Verdana" charset="0"/>
              <a:ea typeface="SimSun" charset="0"/>
            </a:endParaRPr>
          </a:p>
        </p:txBody>
      </p:sp>
      <p:graphicFrame>
        <p:nvGraphicFramePr>
          <p:cNvPr id="1085518" name="Group 1102"/>
          <p:cNvGraphicFramePr>
            <a:graphicFrameLocks noGrp="1"/>
          </p:cNvGraphicFramePr>
          <p:nvPr>
            <p:ph type="tbl" idx="1"/>
          </p:nvPr>
        </p:nvGraphicFramePr>
        <p:xfrm>
          <a:off x="457200" y="1524000"/>
          <a:ext cx="8305800" cy="5195234"/>
        </p:xfrm>
        <a:graphic>
          <a:graphicData uri="http://schemas.openxmlformats.org/drawingml/2006/table">
            <a:tbl>
              <a:tblPr/>
              <a:tblGrid>
                <a:gridCol w="1527175"/>
                <a:gridCol w="1790700"/>
                <a:gridCol w="1628775"/>
                <a:gridCol w="1625600"/>
                <a:gridCol w="1733550"/>
              </a:tblGrid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MS Mincho" charset="0"/>
                          <a:cs typeface="Times New Roman" charset="0"/>
                        </a:rPr>
                        <a:t>         System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MS Mincho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MS Mincho" charset="0"/>
                          <a:cs typeface="Times New Roman" charset="0"/>
                        </a:rPr>
                        <a:t>Property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MS Mincho" charset="0"/>
                        <a:cs typeface="Times New Roman" charset="0"/>
                      </a:endParaRPr>
                    </a:p>
                  </a:txBody>
                  <a:tcPr marL="91380" marR="91380" marT="45692" marB="456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1EB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MS Mincho" charset="0"/>
                          <a:cs typeface="Times New Roman" charset="0"/>
                        </a:rPr>
                        <a:t>Amazon</a:t>
                      </a:r>
                      <a:r>
                        <a:rPr kumimoji="0" lang="en-A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MS Mincho" charset="0"/>
                          <a:cs typeface="Times New Roman" charset="0"/>
                        </a:rPr>
                        <a:t/>
                      </a:r>
                      <a:br>
                        <a:rPr kumimoji="0" lang="en-A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MS Mincho" charset="0"/>
                          <a:cs typeface="Times New Roman" charset="0"/>
                        </a:rPr>
                      </a:br>
                      <a:r>
                        <a:rPr kumimoji="0" lang="en-A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MS Mincho" charset="0"/>
                          <a:cs typeface="Times New Roman" charset="0"/>
                        </a:rPr>
                        <a:t>EC2 &amp; S3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MS Mincho" charset="0"/>
                        <a:cs typeface="Times New Roman" charset="0"/>
                      </a:endParaRPr>
                    </a:p>
                  </a:txBody>
                  <a:tcPr marL="91380" marR="91380" marT="45692" marB="456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MS Mincho" charset="0"/>
                          <a:cs typeface="Times New Roman" charset="0"/>
                        </a:rPr>
                        <a:t>Google</a:t>
                      </a:r>
                      <a:r>
                        <a:rPr kumimoji="0" lang="en-A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MS Mincho" charset="0"/>
                          <a:cs typeface="Times New Roman" charset="0"/>
                        </a:rPr>
                        <a:t/>
                      </a:r>
                      <a:br>
                        <a:rPr kumimoji="0" lang="en-A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MS Mincho" charset="0"/>
                          <a:cs typeface="Times New Roman" charset="0"/>
                        </a:rPr>
                      </a:br>
                      <a:r>
                        <a:rPr kumimoji="0" lang="en-A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MS Mincho" charset="0"/>
                          <a:cs typeface="Times New Roman" charset="0"/>
                        </a:rPr>
                        <a:t>App Engine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MS Mincho" charset="0"/>
                        <a:cs typeface="Times New Roman" charset="0"/>
                      </a:endParaRPr>
                    </a:p>
                  </a:txBody>
                  <a:tcPr marL="91380" marR="91380" marT="45692" marB="456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MS Mincho" charset="0"/>
                          <a:cs typeface="Times New Roman" charset="0"/>
                        </a:rPr>
                        <a:t>Microsoft</a:t>
                      </a:r>
                      <a:r>
                        <a:rPr kumimoji="0" lang="en-A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MS Mincho" charset="0"/>
                          <a:cs typeface="Times New Roman" charset="0"/>
                        </a:rPr>
                        <a:t/>
                      </a:r>
                      <a:br>
                        <a:rPr kumimoji="0" lang="en-A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MS Mincho" charset="0"/>
                          <a:cs typeface="Times New Roman" charset="0"/>
                        </a:rPr>
                      </a:br>
                      <a:r>
                        <a:rPr kumimoji="0" lang="en-A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MS Mincho" charset="0"/>
                          <a:cs typeface="Times New Roman" charset="0"/>
                        </a:rPr>
                        <a:t>Azure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MS Mincho" charset="0"/>
                        <a:cs typeface="Times New Roman" charset="0"/>
                      </a:endParaRPr>
                    </a:p>
                  </a:txBody>
                  <a:tcPr marL="91380" marR="91380" marT="45692" marB="456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MS Mincho" charset="0"/>
                          <a:cs typeface="Times New Roman" charset="0"/>
                        </a:rPr>
                        <a:t>Manjrasoft</a:t>
                      </a:r>
                      <a:br>
                        <a:rPr kumimoji="0" lang="fr-FR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MS Mincho" charset="0"/>
                          <a:cs typeface="Times New Roman" charset="0"/>
                        </a:rPr>
                      </a:b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MS Mincho" charset="0"/>
                          <a:cs typeface="Times New Roman" charset="0"/>
                        </a:rPr>
                        <a:t>Aneka</a:t>
                      </a: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MS Mincho" charset="0"/>
                        <a:cs typeface="Times New Roman" charset="0"/>
                      </a:endParaRPr>
                    </a:p>
                  </a:txBody>
                  <a:tcPr marL="91380" marR="91380" marT="45692" marB="456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MS Mincho" charset="0"/>
                          <a:cs typeface="Times New Roman" charset="0"/>
                        </a:rPr>
                        <a:t>Focus</a:t>
                      </a: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MS Mincho" charset="0"/>
                        <a:cs typeface="Times New Roman" charset="0"/>
                      </a:endParaRPr>
                    </a:p>
                  </a:txBody>
                  <a:tcPr marL="91380" marR="91380" marT="45692" marB="456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MS Mincho" charset="0"/>
                          <a:cs typeface="Times New Roman" charset="0"/>
                        </a:rPr>
                        <a:t>IaaS</a:t>
                      </a:r>
                    </a:p>
                  </a:txBody>
                  <a:tcPr marL="91380" marR="91380" marT="45692" marB="456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MS Mincho" charset="0"/>
                          <a:cs typeface="Times New Roman" charset="0"/>
                        </a:rPr>
                        <a:t>IaaS/PaaS</a:t>
                      </a:r>
                    </a:p>
                  </a:txBody>
                  <a:tcPr marL="91380" marR="91380" marT="45692" marB="456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MS Mincho" charset="0"/>
                          <a:cs typeface="Times New Roman" charset="0"/>
                        </a:rPr>
                        <a:t>IaaS/PaaS</a:t>
                      </a:r>
                    </a:p>
                  </a:txBody>
                  <a:tcPr marL="91380" marR="91380" marT="45692" marB="456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MS Mincho" charset="0"/>
                          <a:cs typeface="Times New Roman" charset="0"/>
                        </a:rPr>
                        <a:t>PaaS</a:t>
                      </a:r>
                    </a:p>
                  </a:txBody>
                  <a:tcPr marL="91380" marR="91380" marT="45692" marB="456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MS Mincho" charset="0"/>
                          <a:cs typeface="Times New Roman" charset="0"/>
                        </a:rPr>
                        <a:t>Service Type</a:t>
                      </a: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MS Mincho" charset="0"/>
                        <a:cs typeface="Times New Roman" charset="0"/>
                      </a:endParaRPr>
                    </a:p>
                  </a:txBody>
                  <a:tcPr marL="91380" marR="91380" marT="45692" marB="456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MS Mincho" charset="0"/>
                          <a:cs typeface="Times New Roman" charset="0"/>
                        </a:rPr>
                        <a:t>Compute (EC2), </a:t>
                      </a:r>
                      <a:b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MS Mincho" charset="0"/>
                          <a:cs typeface="Times New Roman" charset="0"/>
                        </a:rPr>
                      </a:b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MS Mincho" charset="0"/>
                          <a:cs typeface="Times New Roman" charset="0"/>
                        </a:rPr>
                        <a:t>Storage (S3)</a:t>
                      </a:r>
                    </a:p>
                  </a:txBody>
                  <a:tcPr marL="91380" marR="91380" marT="45692" marB="456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MS Mincho" charset="0"/>
                          <a:cs typeface="Times New Roman" charset="0"/>
                        </a:rPr>
                        <a:t>Web apps</a:t>
                      </a:r>
                    </a:p>
                  </a:txBody>
                  <a:tcPr marL="91380" marR="91380" marT="45692" marB="456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MS Mincho" charset="0"/>
                          <a:cs typeface="Times New Roman" charset="0"/>
                        </a:rPr>
                        <a:t>Web and non-web apps</a:t>
                      </a:r>
                    </a:p>
                  </a:txBody>
                  <a:tcPr marL="91380" marR="91380" marT="45692" marB="456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MS Mincho" charset="0"/>
                          <a:cs typeface="Times New Roman" charset="0"/>
                        </a:rPr>
                        <a:t>Compute/Data</a:t>
                      </a:r>
                    </a:p>
                  </a:txBody>
                  <a:tcPr marL="91380" marR="91380" marT="45692" marB="456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MS Mincho" charset="0"/>
                          <a:cs typeface="Times New Roman" charset="0"/>
                        </a:rPr>
                        <a:t>Virtualisation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MS Mincho" charset="0"/>
                        <a:cs typeface="Times New Roman" charset="0"/>
                      </a:endParaRPr>
                    </a:p>
                  </a:txBody>
                  <a:tcPr marL="91380" marR="91380" marT="45692" marB="456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MS Mincho" charset="0"/>
                          <a:cs typeface="Times New Roman" charset="0"/>
                        </a:rPr>
                        <a:t>OS Level:  Xen </a:t>
                      </a:r>
                    </a:p>
                  </a:txBody>
                  <a:tcPr marL="91380" marR="91380" marT="45692" marB="456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MS Mincho" charset="0"/>
                          <a:cs typeface="Times New Roman" charset="0"/>
                        </a:rPr>
                        <a:t>Apps container</a:t>
                      </a:r>
                    </a:p>
                  </a:txBody>
                  <a:tcPr marL="91380" marR="91380" marT="45692" marB="456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MS Mincho" charset="0"/>
                          <a:cs typeface="Times New Roman" charset="0"/>
                        </a:rPr>
                        <a:t>OS level/Hyper-V</a:t>
                      </a:r>
                    </a:p>
                  </a:txBody>
                  <a:tcPr marL="91380" marR="91380" marT="45692" marB="456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MS Mincho" charset="0"/>
                          <a:cs typeface="Times New Roman" charset="0"/>
                        </a:rPr>
                        <a:t>Resource Manager and Scheduler</a:t>
                      </a:r>
                    </a:p>
                  </a:txBody>
                  <a:tcPr marL="91380" marR="91380" marT="45692" marB="456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5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MS Mincho" charset="0"/>
                          <a:cs typeface="Times New Roman" charset="0"/>
                        </a:rPr>
                        <a:t>Dynamic Negotiation of QoS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MS Mincho" charset="0"/>
                        <a:cs typeface="Times New Roman" charset="0"/>
                      </a:endParaRPr>
                    </a:p>
                  </a:txBody>
                  <a:tcPr marL="91380" marR="91380" marT="45692" marB="456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MS Mincho" charset="0"/>
                          <a:cs typeface="Times New Roman" charset="0"/>
                        </a:rPr>
                        <a:t>None</a:t>
                      </a:r>
                    </a:p>
                  </a:txBody>
                  <a:tcPr marL="91380" marR="91380" marT="45692" marB="456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MS Mincho" charset="0"/>
                          <a:cs typeface="Times New Roman" charset="0"/>
                        </a:rPr>
                        <a:t>None</a:t>
                      </a:r>
                    </a:p>
                  </a:txBody>
                  <a:tcPr marL="91380" marR="91380" marT="45692" marB="456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MS Mincho" charset="0"/>
                          <a:cs typeface="Times New Roman" charset="0"/>
                        </a:rPr>
                        <a:t>None</a:t>
                      </a:r>
                    </a:p>
                  </a:txBody>
                  <a:tcPr marL="91380" marR="91380" marT="45692" marB="456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MS Mincho" charset="0"/>
                          <a:cs typeface="Times New Roman" charset="0"/>
                        </a:rPr>
                        <a:t>SLA-oriented/</a:t>
                      </a:r>
                      <a:br>
                        <a:rPr kumimoji="0" lang="en-A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MS Mincho" charset="0"/>
                          <a:cs typeface="Times New Roman" charset="0"/>
                        </a:rPr>
                      </a:br>
                      <a:r>
                        <a:rPr kumimoji="0" lang="en-A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MS Mincho" charset="0"/>
                          <a:cs typeface="Times New Roman" charset="0"/>
                        </a:rPr>
                        <a:t>Resource Reservation</a:t>
                      </a:r>
                    </a:p>
                  </a:txBody>
                  <a:tcPr marL="91380" marR="91380" marT="45692" marB="456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7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MS Mincho" charset="0"/>
                          <a:cs typeface="Times New Roman" charset="0"/>
                        </a:rPr>
                        <a:t>User Access Interface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MS Mincho" charset="0"/>
                        <a:cs typeface="Times New Roman" charset="0"/>
                      </a:endParaRPr>
                    </a:p>
                  </a:txBody>
                  <a:tcPr marL="91380" marR="91380" marT="45692" marB="456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MS Mincho" charset="0"/>
                          <a:cs typeface="Times New Roman" charset="0"/>
                        </a:rPr>
                        <a:t>EC2 Command-line Tools</a:t>
                      </a:r>
                    </a:p>
                  </a:txBody>
                  <a:tcPr marL="91380" marR="91380" marT="45692" marB="456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MS Mincho" charset="0"/>
                          <a:cs typeface="Times New Roman" charset="0"/>
                        </a:rPr>
                        <a:t>Web-based Administration Console</a:t>
                      </a:r>
                    </a:p>
                  </a:txBody>
                  <a:tcPr marL="91380" marR="91380" marT="45692" marB="456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MS Mincho" charset="0"/>
                          <a:cs typeface="Times New Roman" charset="0"/>
                        </a:rPr>
                        <a:t>Windows Azure portal</a:t>
                      </a:r>
                    </a:p>
                  </a:txBody>
                  <a:tcPr marL="91380" marR="91380" marT="45692" marB="456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MS Mincho" charset="0"/>
                          <a:cs typeface="Times New Roman" charset="0"/>
                        </a:rPr>
                        <a:t>Workbench, Tools</a:t>
                      </a:r>
                    </a:p>
                  </a:txBody>
                  <a:tcPr marL="91380" marR="91380" marT="45692" marB="456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MS Mincho" charset="0"/>
                          <a:cs typeface="Times New Roman" charset="0"/>
                        </a:rPr>
                        <a:t>Web APIs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MS Mincho" charset="0"/>
                        <a:cs typeface="Times New Roman" charset="0"/>
                      </a:endParaRPr>
                    </a:p>
                  </a:txBody>
                  <a:tcPr marL="91380" marR="91380" marT="45692" marB="456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MS Mincho" charset="0"/>
                          <a:cs typeface="Times New Roman" charset="0"/>
                        </a:rPr>
                        <a:t>Yes</a:t>
                      </a:r>
                    </a:p>
                  </a:txBody>
                  <a:tcPr marL="91380" marR="91380" marT="45692" marB="456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MS Mincho" charset="0"/>
                          <a:cs typeface="Times New Roman" charset="0"/>
                        </a:rPr>
                        <a:t>Yes </a:t>
                      </a:r>
                    </a:p>
                  </a:txBody>
                  <a:tcPr marL="91380" marR="91380" marT="45692" marB="456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MS Mincho" charset="0"/>
                          <a:cs typeface="Times New Roman" charset="0"/>
                        </a:rPr>
                        <a:t>Yes</a:t>
                      </a:r>
                    </a:p>
                  </a:txBody>
                  <a:tcPr marL="91380" marR="91380" marT="45692" marB="456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MS Mincho" charset="0"/>
                          <a:cs typeface="Times New Roman" charset="0"/>
                        </a:rPr>
                        <a:t>Yes</a:t>
                      </a:r>
                    </a:p>
                  </a:txBody>
                  <a:tcPr marL="91380" marR="91380" marT="45692" marB="456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MS Mincho" charset="0"/>
                          <a:cs typeface="Times New Roman" charset="0"/>
                        </a:rPr>
                        <a:t>Value-added Service Providers 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MS Mincho" charset="0"/>
                        <a:cs typeface="Times New Roman" charset="0"/>
                      </a:endParaRPr>
                    </a:p>
                  </a:txBody>
                  <a:tcPr marL="91380" marR="91380" marT="45692" marB="456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MS Mincho" charset="0"/>
                          <a:cs typeface="Times New Roman" charset="0"/>
                        </a:rPr>
                        <a:t>Yes</a:t>
                      </a:r>
                    </a:p>
                  </a:txBody>
                  <a:tcPr marL="91380" marR="91380" marT="45692" marB="456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MS Mincho" charset="0"/>
                          <a:cs typeface="Times New Roman" charset="0"/>
                        </a:rPr>
                        <a:t>No</a:t>
                      </a:r>
                    </a:p>
                  </a:txBody>
                  <a:tcPr marL="91380" marR="91380" marT="45692" marB="456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MS Mincho" charset="0"/>
                          <a:cs typeface="Times New Roman" charset="0"/>
                        </a:rPr>
                        <a:t>Yes</a:t>
                      </a:r>
                    </a:p>
                  </a:txBody>
                  <a:tcPr marL="91380" marR="91380" marT="45692" marB="456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MS Mincho" charset="0"/>
                          <a:cs typeface="Times New Roman" charset="0"/>
                        </a:rPr>
                        <a:t>No</a:t>
                      </a:r>
                    </a:p>
                  </a:txBody>
                  <a:tcPr marL="91380" marR="91380" marT="45692" marB="456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8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MS Mincho" charset="0"/>
                          <a:cs typeface="Times New Roman" charset="0"/>
                        </a:rPr>
                        <a:t>Programming Framework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MS Mincho" charset="0"/>
                        <a:cs typeface="Times New Roman" charset="0"/>
                      </a:endParaRPr>
                    </a:p>
                  </a:txBody>
                  <a:tcPr marL="91380" marR="91380" marT="45692" marB="456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MS Mincho" charset="0"/>
                          <a:cs typeface="Times New Roman" charset="0"/>
                        </a:rPr>
                        <a:t>Amazon Machine Image (AMI)</a:t>
                      </a:r>
                    </a:p>
                  </a:txBody>
                  <a:tcPr marL="91380" marR="91380" marT="45692" marB="456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MS Mincho" charset="0"/>
                          <a:cs typeface="Times New Roman" charset="0"/>
                        </a:rPr>
                        <a:t>Python</a:t>
                      </a:r>
                    </a:p>
                  </a:txBody>
                  <a:tcPr marL="91380" marR="91380" marT="45692" marB="456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MS Mincho" charset="0"/>
                          <a:cs typeface="Times New Roman" charset="0"/>
                        </a:rPr>
                        <a:t>.NET framework</a:t>
                      </a:r>
                    </a:p>
                  </a:txBody>
                  <a:tcPr marL="91380" marR="91380" marT="45692" marB="456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MS Mincho" charset="0"/>
                          <a:cs typeface="Times New Roman" charset="0"/>
                        </a:rPr>
                        <a:t>Multiple App models in.NET languages</a:t>
                      </a:r>
                    </a:p>
                  </a:txBody>
                  <a:tcPr marL="91380" marR="91380" marT="45692" marB="456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809" name="Line 1080"/>
          <p:cNvSpPr>
            <a:spLocks noChangeShapeType="1"/>
          </p:cNvSpPr>
          <p:nvPr/>
        </p:nvSpPr>
        <p:spPr bwMode="auto">
          <a:xfrm>
            <a:off x="457200" y="1524000"/>
            <a:ext cx="1524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380" tIns="45692" rIns="91380" bIns="45692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012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 err="1" smtClean="0">
                <a:cs typeface="+mj-cs"/>
              </a:rPr>
              <a:t>Virtualized</a:t>
            </a:r>
            <a:r>
              <a:rPr lang="it-IT" dirty="0" smtClean="0">
                <a:cs typeface="+mj-cs"/>
              </a:rPr>
              <a:t> </a:t>
            </a:r>
            <a:r>
              <a:rPr lang="it-IT" dirty="0" err="1" smtClean="0">
                <a:cs typeface="+mj-cs"/>
              </a:rPr>
              <a:t>infrastructure</a:t>
            </a:r>
            <a:r>
              <a:rPr lang="it-IT" dirty="0" smtClean="0">
                <a:cs typeface="+mj-cs"/>
              </a:rPr>
              <a:t> (1)</a:t>
            </a:r>
          </a:p>
        </p:txBody>
      </p:sp>
      <p:sp>
        <p:nvSpPr>
          <p:cNvPr id="670723" name="Rectangle 3"/>
          <p:cNvSpPr>
            <a:spLocks noGrp="1" noChangeArrowheads="1"/>
          </p:cNvSpPr>
          <p:nvPr>
            <p:ph idx="1"/>
          </p:nvPr>
        </p:nvSpPr>
        <p:spPr>
          <a:xfrm>
            <a:off x="503548" y="1340768"/>
            <a:ext cx="8435975" cy="4870450"/>
          </a:xfrm>
        </p:spPr>
        <p:txBody>
          <a:bodyPr/>
          <a:lstStyle/>
          <a:p>
            <a:pPr marL="0" indent="0" eaLnBrk="1" hangingPunct="1">
              <a:buFontTx/>
              <a:buChar char="•"/>
              <a:defRPr/>
            </a:pPr>
            <a:r>
              <a:rPr lang="en-US" sz="2000" b="0" dirty="0" smtClean="0">
                <a:cs typeface="+mn-cs"/>
              </a:rPr>
              <a:t> A virtualized infrastructure creates a </a:t>
            </a:r>
            <a:r>
              <a:rPr lang="en-US" sz="2000" b="0" i="1" dirty="0" smtClean="0">
                <a:cs typeface="+mn-cs"/>
              </a:rPr>
              <a:t>dynamic mapping</a:t>
            </a:r>
            <a:r>
              <a:rPr lang="en-US" sz="2000" b="0" dirty="0" smtClean="0">
                <a:cs typeface="+mn-cs"/>
              </a:rPr>
              <a:t> between (virtual) IT resources and IT requirements </a:t>
            </a:r>
          </a:p>
          <a:p>
            <a:pPr marL="0" indent="0" eaLnBrk="1" hangingPunct="1">
              <a:buFontTx/>
              <a:buChar char="•"/>
              <a:defRPr/>
            </a:pPr>
            <a:r>
              <a:rPr lang="en-US" sz="2000" dirty="0" smtClean="0">
                <a:cs typeface="+mn-cs"/>
              </a:rPr>
              <a:t> Ingredients:</a:t>
            </a:r>
          </a:p>
          <a:p>
            <a:pPr marL="400050" lvl="1" indent="0" eaLnBrk="1" hangingPunct="1">
              <a:buFontTx/>
              <a:buChar char="•"/>
              <a:defRPr/>
            </a:pPr>
            <a:r>
              <a:rPr lang="en-US" sz="2000" b="0" dirty="0" smtClean="0">
                <a:cs typeface="+mn-cs"/>
              </a:rPr>
              <a:t> </a:t>
            </a:r>
            <a:r>
              <a:rPr lang="en-US" sz="2000" b="1" dirty="0" smtClean="0">
                <a:cs typeface="+mn-cs"/>
              </a:rPr>
              <a:t>A physical IT supply infrastructure </a:t>
            </a:r>
            <a:r>
              <a:rPr lang="en-US" sz="2000" b="0" dirty="0" smtClean="0">
                <a:cs typeface="+mn-cs"/>
              </a:rPr>
              <a:t>with an access network</a:t>
            </a:r>
          </a:p>
          <a:p>
            <a:pPr marL="400050" lvl="1" indent="0" eaLnBrk="1" hangingPunct="1">
              <a:buFontTx/>
              <a:buChar char="•"/>
              <a:defRPr/>
            </a:pPr>
            <a:r>
              <a:rPr lang="en-US" sz="2000" dirty="0" smtClean="0">
                <a:cs typeface="+mn-cs"/>
              </a:rPr>
              <a:t> </a:t>
            </a:r>
            <a:r>
              <a:rPr lang="en-US" sz="2000" b="1" dirty="0" smtClean="0">
                <a:cs typeface="+mn-cs"/>
              </a:rPr>
              <a:t>Three suppliers</a:t>
            </a:r>
          </a:p>
          <a:p>
            <a:pPr marL="800100" lvl="2" indent="0" eaLnBrk="1" hangingPunct="1">
              <a:buFontTx/>
              <a:buChar char="•"/>
              <a:defRPr/>
            </a:pPr>
            <a:r>
              <a:rPr lang="en-US" sz="1800" b="0" dirty="0" smtClean="0">
                <a:cs typeface="+mn-cs"/>
              </a:rPr>
              <a:t> COMPUTE</a:t>
            </a:r>
          </a:p>
          <a:p>
            <a:pPr marL="800100" lvl="2" indent="0" eaLnBrk="1" hangingPunct="1">
              <a:buFontTx/>
              <a:buChar char="•"/>
              <a:defRPr/>
            </a:pPr>
            <a:r>
              <a:rPr lang="en-US" sz="1800" dirty="0" smtClean="0">
                <a:cs typeface="+mn-cs"/>
              </a:rPr>
              <a:t> NETWORK</a:t>
            </a:r>
          </a:p>
          <a:p>
            <a:pPr marL="800100" lvl="2" indent="0" eaLnBrk="1" hangingPunct="1">
              <a:buFontTx/>
              <a:buChar char="•"/>
              <a:defRPr/>
            </a:pPr>
            <a:r>
              <a:rPr lang="en-US" sz="1800" b="0" dirty="0" smtClean="0">
                <a:cs typeface="+mn-cs"/>
              </a:rPr>
              <a:t> STORAGE</a:t>
            </a:r>
          </a:p>
          <a:p>
            <a:pPr marL="400050" lvl="1" indent="0" eaLnBrk="1" hangingPunct="1">
              <a:buFontTx/>
              <a:buChar char="•"/>
              <a:defRPr/>
            </a:pPr>
            <a:r>
              <a:rPr lang="en-US" sz="2000" dirty="0" smtClean="0">
                <a:cs typeface="+mn-cs"/>
              </a:rPr>
              <a:t> </a:t>
            </a:r>
            <a:r>
              <a:rPr lang="en-US" sz="2000" b="1" dirty="0" smtClean="0">
                <a:cs typeface="+mn-cs"/>
              </a:rPr>
              <a:t>Many users</a:t>
            </a:r>
          </a:p>
          <a:p>
            <a:pPr marL="800100" lvl="2" indent="0" eaLnBrk="1" hangingPunct="1">
              <a:buFontTx/>
              <a:buChar char="•"/>
              <a:defRPr/>
            </a:pPr>
            <a:r>
              <a:rPr lang="en-US" sz="1800" b="1" dirty="0" smtClean="0">
                <a:cs typeface="+mn-cs"/>
              </a:rPr>
              <a:t> </a:t>
            </a:r>
            <a:r>
              <a:rPr lang="en-US" sz="1800" dirty="0" smtClean="0">
                <a:cs typeface="+mn-cs"/>
              </a:rPr>
              <a:t>Requiring IT at different granularities: applications (</a:t>
            </a:r>
            <a:r>
              <a:rPr lang="en-US" sz="1800" dirty="0" err="1" smtClean="0">
                <a:cs typeface="+mn-cs"/>
              </a:rPr>
              <a:t>SaaS</a:t>
            </a:r>
            <a:r>
              <a:rPr lang="en-US" sz="1800" dirty="0" smtClean="0">
                <a:cs typeface="+mn-cs"/>
              </a:rPr>
              <a:t>), clients/servers (</a:t>
            </a:r>
            <a:r>
              <a:rPr lang="en-US" sz="1800" dirty="0" err="1" smtClean="0">
                <a:cs typeface="+mn-cs"/>
              </a:rPr>
              <a:t>PaaS</a:t>
            </a:r>
            <a:r>
              <a:rPr lang="en-US" sz="1800" dirty="0" smtClean="0">
                <a:cs typeface="+mn-cs"/>
              </a:rPr>
              <a:t>), networks/data centers (</a:t>
            </a:r>
            <a:r>
              <a:rPr lang="en-US" sz="1800" dirty="0" err="1" smtClean="0">
                <a:cs typeface="+mn-cs"/>
              </a:rPr>
              <a:t>IaaS</a:t>
            </a:r>
            <a:r>
              <a:rPr lang="en-US" sz="1800" dirty="0" smtClean="0"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78737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71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 smtClean="0">
                <a:cs typeface="+mj-cs"/>
              </a:rPr>
              <a:t>Virtual </a:t>
            </a:r>
            <a:r>
              <a:rPr lang="it-IT" dirty="0" err="1" smtClean="0">
                <a:cs typeface="+mj-cs"/>
              </a:rPr>
              <a:t>infrastructure</a:t>
            </a:r>
            <a:endParaRPr lang="it-IT" dirty="0" smtClean="0">
              <a:cs typeface="+mj-cs"/>
            </a:endParaRPr>
          </a:p>
        </p:txBody>
      </p:sp>
      <p:pic>
        <p:nvPicPr>
          <p:cNvPr id="712709" name="Picture 5" descr="wv_chart_infrastructur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1340768"/>
            <a:ext cx="5286164" cy="44958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5508104" y="1376772"/>
            <a:ext cx="302433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it-IT" sz="2000" dirty="0" smtClean="0"/>
              <a:t>De-</a:t>
            </a:r>
            <a:r>
              <a:rPr lang="it-IT" sz="2000" dirty="0" err="1" smtClean="0"/>
              <a:t>couple</a:t>
            </a:r>
            <a:r>
              <a:rPr lang="it-IT" sz="2000" dirty="0" smtClean="0"/>
              <a:t> software </a:t>
            </a:r>
            <a:r>
              <a:rPr lang="it-IT" sz="2000" dirty="0" err="1" smtClean="0"/>
              <a:t>environment</a:t>
            </a:r>
            <a:r>
              <a:rPr lang="it-IT" sz="2000" dirty="0" smtClean="0"/>
              <a:t> from hardware </a:t>
            </a:r>
            <a:r>
              <a:rPr lang="it-IT" sz="2000" dirty="0" err="1" smtClean="0"/>
              <a:t>infrastructure</a:t>
            </a:r>
            <a:endParaRPr lang="it-IT" sz="2000" dirty="0" smtClean="0"/>
          </a:p>
          <a:p>
            <a:pPr marL="342900" indent="-342900">
              <a:buFont typeface="Arial"/>
              <a:buChar char="•"/>
            </a:pPr>
            <a:r>
              <a:rPr lang="it-IT" sz="2000" dirty="0" smtClean="0"/>
              <a:t>Use </a:t>
            </a:r>
            <a:r>
              <a:rPr lang="it-IT" sz="2000" dirty="0" err="1" smtClean="0"/>
              <a:t>virtual</a:t>
            </a:r>
            <a:r>
              <a:rPr lang="it-IT" sz="2000" dirty="0" smtClean="0"/>
              <a:t> networking to aggregate </a:t>
            </a:r>
            <a:r>
              <a:rPr lang="it-IT" sz="2000" dirty="0" err="1" smtClean="0"/>
              <a:t>virtual</a:t>
            </a:r>
            <a:r>
              <a:rPr lang="it-IT" sz="2000" dirty="0" smtClean="0"/>
              <a:t> </a:t>
            </a:r>
            <a:r>
              <a:rPr lang="it-IT" sz="2000" dirty="0" err="1" smtClean="0"/>
              <a:t>servers</a:t>
            </a:r>
            <a:r>
              <a:rPr lang="en-US" sz="2000" dirty="0" smtClean="0"/>
              <a:t> and storage</a:t>
            </a:r>
            <a:r>
              <a:rPr lang="it-IT" sz="2000" dirty="0"/>
              <a:t> </a:t>
            </a:r>
            <a:r>
              <a:rPr lang="it-IT" sz="2000" dirty="0" smtClean="0"/>
              <a:t>in </a:t>
            </a:r>
            <a:r>
              <a:rPr lang="it-IT" sz="2000" dirty="0" err="1" smtClean="0"/>
              <a:t>resource</a:t>
            </a:r>
            <a:r>
              <a:rPr lang="it-IT" sz="2000" dirty="0" smtClean="0"/>
              <a:t> </a:t>
            </a:r>
            <a:r>
              <a:rPr lang="it-IT" sz="2000" dirty="0" err="1" smtClean="0"/>
              <a:t>groups</a:t>
            </a:r>
            <a:endParaRPr lang="it-IT" sz="2000" dirty="0" smtClean="0"/>
          </a:p>
          <a:p>
            <a:pPr marL="342900" indent="-342900">
              <a:buFont typeface="Arial"/>
              <a:buChar char="•"/>
            </a:pPr>
            <a:r>
              <a:rPr lang="it-IT" sz="2000" dirty="0" smtClean="0"/>
              <a:t>Allocate </a:t>
            </a:r>
            <a:r>
              <a:rPr lang="it-IT" sz="2000" dirty="0" err="1" smtClean="0"/>
              <a:t>resource</a:t>
            </a:r>
            <a:r>
              <a:rPr lang="it-IT" sz="2000" dirty="0" smtClean="0"/>
              <a:t> </a:t>
            </a:r>
            <a:r>
              <a:rPr lang="it-IT" sz="2000" dirty="0" err="1" smtClean="0"/>
              <a:t>groups</a:t>
            </a:r>
            <a:r>
              <a:rPr lang="it-IT" sz="2000" dirty="0" smtClean="0"/>
              <a:t> to </a:t>
            </a:r>
            <a:r>
              <a:rPr lang="it-IT" sz="2000" dirty="0" err="1" smtClean="0"/>
              <a:t>application</a:t>
            </a:r>
            <a:r>
              <a:rPr lang="it-IT" sz="2000" dirty="0" smtClean="0"/>
              <a:t>/</a:t>
            </a:r>
            <a:r>
              <a:rPr lang="it-IT" sz="2000" dirty="0" err="1" smtClean="0"/>
              <a:t>processes</a:t>
            </a:r>
            <a:r>
              <a:rPr lang="it-IT" sz="2000" dirty="0"/>
              <a:t>/</a:t>
            </a:r>
            <a:r>
              <a:rPr lang="it-IT" sz="2000" dirty="0" err="1" smtClean="0"/>
              <a:t>functions</a:t>
            </a:r>
            <a:endParaRPr lang="it-IT" sz="2000" dirty="0" smtClean="0"/>
          </a:p>
          <a:p>
            <a:pPr marL="342900" indent="-342900">
              <a:buFont typeface="Arial"/>
              <a:buChar char="•"/>
            </a:pPr>
            <a:endParaRPr lang="it-IT" sz="2000" dirty="0" smtClean="0"/>
          </a:p>
          <a:p>
            <a:pPr marL="285750" indent="-285750">
              <a:buFont typeface="Arial"/>
              <a:buChar char="•"/>
            </a:pPr>
            <a:r>
              <a:rPr lang="it-IT" b="1" dirty="0" smtClean="0"/>
              <a:t>No </a:t>
            </a:r>
            <a:r>
              <a:rPr lang="it-IT" b="1" dirty="0" err="1" smtClean="0"/>
              <a:t>need</a:t>
            </a:r>
            <a:r>
              <a:rPr lang="it-IT" b="1" dirty="0" smtClean="0"/>
              <a:t> to </a:t>
            </a:r>
            <a:r>
              <a:rPr lang="it-IT" b="1" dirty="0" err="1" smtClean="0"/>
              <a:t>trunk</a:t>
            </a:r>
            <a:endParaRPr lang="it-IT" b="1" dirty="0" smtClean="0"/>
          </a:p>
          <a:p>
            <a:pPr marL="285750" indent="-285750">
              <a:buFont typeface="Arial"/>
              <a:buChar char="•"/>
            </a:pP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31612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 smtClean="0">
                <a:cs typeface="+mj-cs"/>
              </a:rPr>
              <a:t>Network </a:t>
            </a:r>
            <a:r>
              <a:rPr lang="it-IT" dirty="0" err="1" smtClean="0">
                <a:cs typeface="+mj-cs"/>
              </a:rPr>
              <a:t>Virtualization</a:t>
            </a:r>
            <a:endParaRPr lang="it-IT" dirty="0" smtClean="0">
              <a:cs typeface="+mj-cs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79512" y="1880828"/>
            <a:ext cx="3886200" cy="36576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b="0" dirty="0" smtClean="0">
                <a:cs typeface="+mn-cs"/>
              </a:rPr>
              <a:t>   Objectives</a:t>
            </a:r>
          </a:p>
          <a:p>
            <a:pPr lvl="1" eaLnBrk="1" hangingPunct="1">
              <a:defRPr/>
            </a:pPr>
            <a:r>
              <a:rPr lang="en-US" b="0" dirty="0" smtClean="0">
                <a:cs typeface="+mn-cs"/>
              </a:rPr>
              <a:t>“Vertical” consolidation </a:t>
            </a:r>
          </a:p>
          <a:p>
            <a:pPr lvl="2" eaLnBrk="1" hangingPunct="1">
              <a:defRPr/>
            </a:pPr>
            <a:r>
              <a:rPr lang="en-US" b="0" dirty="0" smtClean="0">
                <a:cs typeface="+mn-cs"/>
              </a:rPr>
              <a:t>do all at layer 2</a:t>
            </a:r>
            <a:endParaRPr lang="en-US" dirty="0">
              <a:cs typeface="+mn-cs"/>
            </a:endParaRPr>
          </a:p>
          <a:p>
            <a:pPr lvl="1" eaLnBrk="1" hangingPunct="1">
              <a:defRPr/>
            </a:pPr>
            <a:r>
              <a:rPr lang="en-US" b="0" dirty="0" smtClean="0">
                <a:cs typeface="+mn-cs"/>
              </a:rPr>
              <a:t>“</a:t>
            </a:r>
            <a:r>
              <a:rPr lang="en-US" b="0" dirty="0" smtClean="0"/>
              <a:t>Horizontal”  consolidation</a:t>
            </a:r>
          </a:p>
          <a:p>
            <a:pPr lvl="2" eaLnBrk="1" hangingPunct="1">
              <a:defRPr/>
            </a:pPr>
            <a:r>
              <a:rPr lang="en-US" b="0" dirty="0" smtClean="0">
                <a:cs typeface="+mn-cs"/>
              </a:rPr>
              <a:t>do all (data, voice, video) on the same network.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Tools</a:t>
            </a:r>
          </a:p>
          <a:p>
            <a:pPr lvl="1" eaLnBrk="1" hangingPunct="1">
              <a:defRPr/>
            </a:pPr>
            <a:r>
              <a:rPr lang="en-US" b="0" dirty="0" smtClean="0">
                <a:cs typeface="+mn-cs"/>
              </a:rPr>
              <a:t>(Complex and sophisticated) virtual appliances over (simple) commodity hardware</a:t>
            </a:r>
          </a:p>
        </p:txBody>
      </p:sp>
      <p:pic>
        <p:nvPicPr>
          <p:cNvPr id="61443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980" y="1295400"/>
            <a:ext cx="47371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Immagin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75" y="4419600"/>
            <a:ext cx="48863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4280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 err="1" smtClean="0">
                <a:cs typeface="+mj-cs"/>
              </a:rPr>
              <a:t>Where</a:t>
            </a:r>
            <a:r>
              <a:rPr lang="it-IT" dirty="0" smtClean="0">
                <a:cs typeface="+mj-cs"/>
              </a:rPr>
              <a:t> </a:t>
            </a:r>
            <a:r>
              <a:rPr lang="it-IT" dirty="0" err="1" smtClean="0">
                <a:cs typeface="+mj-cs"/>
              </a:rPr>
              <a:t>it</a:t>
            </a:r>
            <a:r>
              <a:rPr lang="it-IT" dirty="0" smtClean="0">
                <a:cs typeface="+mj-cs"/>
              </a:rPr>
              <a:t> </a:t>
            </a:r>
            <a:r>
              <a:rPr lang="it-IT" dirty="0" err="1" smtClean="0">
                <a:cs typeface="+mj-cs"/>
              </a:rPr>
              <a:t>is</a:t>
            </a:r>
            <a:r>
              <a:rPr lang="it-IT" dirty="0" smtClean="0">
                <a:cs typeface="+mj-cs"/>
              </a:rPr>
              <a:t> </a:t>
            </a:r>
            <a:r>
              <a:rPr lang="it-IT" dirty="0" err="1" smtClean="0">
                <a:cs typeface="+mj-cs"/>
              </a:rPr>
              <a:t>used</a:t>
            </a:r>
            <a:endParaRPr lang="it-IT" dirty="0" smtClean="0">
              <a:cs typeface="+mj-cs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31540" y="1592796"/>
            <a:ext cx="8305800" cy="3951288"/>
          </a:xfrm>
        </p:spPr>
        <p:txBody>
          <a:bodyPr/>
          <a:lstStyle/>
          <a:p>
            <a:pPr eaLnBrk="1" hangingPunct="1">
              <a:buFont typeface="Arial"/>
              <a:buChar char="•"/>
              <a:defRPr/>
            </a:pPr>
            <a:r>
              <a:rPr lang="en-US" sz="2000" i="1" dirty="0" smtClean="0"/>
              <a:t>Network virtualization </a:t>
            </a:r>
            <a:r>
              <a:rPr lang="en-US" sz="2000" dirty="0" smtClean="0"/>
              <a:t>is applied to provision, rapidly evolving, resource</a:t>
            </a:r>
            <a:r>
              <a:rPr lang="en-US" sz="2000" dirty="0"/>
              <a:t>-</a:t>
            </a:r>
            <a:r>
              <a:rPr lang="en-US" sz="2000" dirty="0" smtClean="0"/>
              <a:t>intensive environments </a:t>
            </a:r>
          </a:p>
          <a:p>
            <a:pPr lvl="1" eaLnBrk="1" hangingPunct="1">
              <a:buFont typeface="Arial"/>
              <a:buChar char="•"/>
              <a:defRPr/>
            </a:pPr>
            <a:r>
              <a:rPr lang="en-US" sz="1800" dirty="0" smtClean="0"/>
              <a:t>Handle complexity both </a:t>
            </a:r>
            <a:r>
              <a:rPr lang="en-US" sz="1800" dirty="0"/>
              <a:t>from a control plane and data plane </a:t>
            </a:r>
            <a:r>
              <a:rPr lang="en-US" sz="1800" dirty="0" smtClean="0"/>
              <a:t>perspective.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US" sz="2000" b="0" dirty="0" smtClean="0">
                <a:cs typeface="+mn-cs"/>
              </a:rPr>
              <a:t>Example: </a:t>
            </a:r>
            <a:r>
              <a:rPr lang="en-US" sz="2000" dirty="0" smtClean="0">
                <a:cs typeface="+mn-cs"/>
              </a:rPr>
              <a:t>POPs and </a:t>
            </a:r>
            <a:r>
              <a:rPr lang="en-US" sz="2000" b="0" dirty="0" smtClean="0">
                <a:cs typeface="+mn-cs"/>
              </a:rPr>
              <a:t>core network environments</a:t>
            </a:r>
          </a:p>
          <a:p>
            <a:pPr lvl="1" eaLnBrk="1" hangingPunct="1">
              <a:buFont typeface="Arial"/>
              <a:buChar char="•"/>
              <a:defRPr/>
            </a:pPr>
            <a:r>
              <a:rPr lang="en-US" sz="1800" b="0" dirty="0" smtClean="0">
                <a:cs typeface="+mn-cs"/>
              </a:rPr>
              <a:t>Requirement: Aggregation point of all customers in a particular geographical region </a:t>
            </a:r>
          </a:p>
          <a:p>
            <a:pPr lvl="2" eaLnBrk="1" hangingPunct="1">
              <a:buFont typeface="Arial"/>
              <a:buChar char="•"/>
              <a:defRPr/>
            </a:pPr>
            <a:r>
              <a:rPr lang="it-IT" sz="1600" b="0" dirty="0" smtClean="0">
                <a:cs typeface="+mn-cs"/>
              </a:rPr>
              <a:t>M</a:t>
            </a:r>
            <a:r>
              <a:rPr lang="en-US" sz="1600" b="0" dirty="0" smtClean="0">
                <a:cs typeface="+mn-cs"/>
              </a:rPr>
              <a:t>any routing adjacencies </a:t>
            </a:r>
            <a:endParaRPr lang="en-US" sz="1600" dirty="0">
              <a:cs typeface="+mn-cs"/>
            </a:endParaRPr>
          </a:p>
          <a:p>
            <a:pPr lvl="2" eaLnBrk="1" hangingPunct="1">
              <a:buFont typeface="Arial"/>
              <a:buChar char="•"/>
              <a:defRPr/>
            </a:pPr>
            <a:r>
              <a:rPr lang="en-US" sz="1600" b="0" dirty="0" smtClean="0">
                <a:cs typeface="+mn-cs"/>
              </a:rPr>
              <a:t>full Internet routes to be exchanged among routing peers</a:t>
            </a:r>
          </a:p>
          <a:p>
            <a:pPr lvl="2" eaLnBrk="1" hangingPunct="1">
              <a:buFont typeface="Arial"/>
              <a:buChar char="•"/>
              <a:defRPr/>
            </a:pPr>
            <a:r>
              <a:rPr lang="en-US" sz="1600" dirty="0" smtClean="0">
                <a:cs typeface="+mn-cs"/>
              </a:rPr>
              <a:t>High </a:t>
            </a:r>
            <a:r>
              <a:rPr lang="en-US" sz="1600" b="0" dirty="0" smtClean="0">
                <a:cs typeface="+mn-cs"/>
              </a:rPr>
              <a:t>bandwidth demands (greater than 10 </a:t>
            </a:r>
            <a:r>
              <a:rPr lang="en-US" sz="1600" b="0" dirty="0" err="1" smtClean="0">
                <a:cs typeface="+mn-cs"/>
              </a:rPr>
              <a:t>Gbps</a:t>
            </a:r>
            <a:r>
              <a:rPr lang="en-US" sz="1600" b="0" dirty="0" smtClean="0">
                <a:cs typeface="+mn-cs"/>
              </a:rPr>
              <a:t>).</a:t>
            </a:r>
          </a:p>
          <a:p>
            <a:pPr lvl="1" eaLnBrk="1" hangingPunct="1">
              <a:buFont typeface="Arial"/>
              <a:buChar char="•"/>
              <a:defRPr/>
            </a:pPr>
            <a:r>
              <a:rPr lang="en-US" sz="1800" dirty="0" smtClean="0">
                <a:cs typeface="+mn-cs"/>
              </a:rPr>
              <a:t>Answer: </a:t>
            </a:r>
            <a:r>
              <a:rPr lang="it-IT" sz="1800" dirty="0" smtClean="0"/>
              <a:t>Use a </a:t>
            </a:r>
            <a:r>
              <a:rPr lang="it-IT" sz="1800" dirty="0" err="1" smtClean="0"/>
              <a:t>simple</a:t>
            </a:r>
            <a:r>
              <a:rPr lang="it-IT" sz="1800" dirty="0" smtClean="0"/>
              <a:t> </a:t>
            </a:r>
            <a:r>
              <a:rPr lang="it-IT" sz="1800" dirty="0" err="1"/>
              <a:t>physical</a:t>
            </a:r>
            <a:r>
              <a:rPr lang="it-IT" sz="1800" dirty="0"/>
              <a:t> </a:t>
            </a:r>
            <a:r>
              <a:rPr lang="it-IT" sz="1800" dirty="0" err="1"/>
              <a:t>infrastructure</a:t>
            </a:r>
            <a:r>
              <a:rPr lang="it-IT" sz="1800" dirty="0"/>
              <a:t> </a:t>
            </a:r>
            <a:r>
              <a:rPr lang="en-US" sz="1800" dirty="0"/>
              <a:t>"on premises”, with rack space and </a:t>
            </a:r>
            <a:r>
              <a:rPr lang="en-US" sz="1800" dirty="0" smtClean="0"/>
              <a:t>power, and create the environment on top of it</a:t>
            </a:r>
            <a:endParaRPr lang="en-US" sz="1800" dirty="0"/>
          </a:p>
          <a:p>
            <a:pPr lvl="1" eaLnBrk="1" hangingPunct="1">
              <a:buFont typeface="Arial"/>
              <a:buChar char="•"/>
              <a:defRPr/>
            </a:pPr>
            <a:endParaRPr lang="en-US" sz="1800" b="0" dirty="0" smtClean="0">
              <a:cs typeface="+mn-cs"/>
            </a:endParaRPr>
          </a:p>
          <a:p>
            <a:pPr marL="0" indent="0" eaLnBrk="1" hangingPunct="1">
              <a:defRPr/>
            </a:pPr>
            <a:endParaRPr lang="it-IT" sz="2000" dirty="0" smtClean="0">
              <a:cs typeface="+mn-cs"/>
            </a:endParaRPr>
          </a:p>
          <a:p>
            <a:pPr marL="0" indent="0" eaLnBrk="1" hangingPunct="1">
              <a:defRPr/>
            </a:pPr>
            <a:endParaRPr lang="it-IT" sz="2000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9982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 err="1" smtClean="0">
                <a:cs typeface="+mj-cs"/>
              </a:rPr>
              <a:t>Evolution</a:t>
            </a:r>
            <a:r>
              <a:rPr lang="it-IT" dirty="0" smtClean="0">
                <a:cs typeface="+mj-cs"/>
              </a:rPr>
              <a:t> of Tools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7544" y="1304764"/>
            <a:ext cx="8305800" cy="3951288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b="0" dirty="0" smtClean="0">
                <a:cs typeface="+mn-cs"/>
              </a:rPr>
              <a:t> Hardware-Isolated Virtual Routers (HVR) have hardware-based resource isolation between routing entities</a:t>
            </a:r>
          </a:p>
          <a:p>
            <a:pPr marL="0" indent="0" eaLnBrk="1" hangingPunct="1">
              <a:defRPr/>
            </a:pPr>
            <a:r>
              <a:rPr lang="en-US" b="0" dirty="0" smtClean="0">
                <a:cs typeface="+mn-cs"/>
              </a:rPr>
              <a:t> Software-Isolated Virtual Routers (SVR) rely on software-based resource isolation between routing entities.</a:t>
            </a:r>
          </a:p>
          <a:p>
            <a:pPr marL="400050" lvl="1" indent="0" eaLnBrk="1" hangingPunct="1">
              <a:defRPr/>
            </a:pPr>
            <a:r>
              <a:rPr lang="en-US" b="0" dirty="0" smtClean="0">
                <a:cs typeface="+mn-cs"/>
              </a:rPr>
              <a:t> Problem: contention of resources.</a:t>
            </a:r>
          </a:p>
          <a:p>
            <a:pPr marL="400050" lvl="1" indent="0" eaLnBrk="1" hangingPunct="1">
              <a:defRPr/>
            </a:pPr>
            <a:r>
              <a:rPr lang="en-US" dirty="0" smtClean="0">
                <a:cs typeface="+mn-cs"/>
              </a:rPr>
              <a:t> Solution:</a:t>
            </a:r>
            <a:r>
              <a:rPr lang="en-US" b="0" dirty="0" smtClean="0">
                <a:cs typeface="+mn-cs"/>
              </a:rPr>
              <a:t> overprovision resources on all SVRs so that no individual SVR is likely to affect the others.</a:t>
            </a:r>
          </a:p>
        </p:txBody>
      </p:sp>
    </p:spTree>
    <p:extLst>
      <p:ext uri="{BB962C8B-B14F-4D97-AF65-F5344CB8AC3E}">
        <p14:creationId xmlns:p14="http://schemas.microsoft.com/office/powerpoint/2010/main" val="9525482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7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 smtClean="0">
                <a:cs typeface="+mj-cs"/>
              </a:rPr>
              <a:t>Cooking up a Virtual Environment</a:t>
            </a:r>
          </a:p>
        </p:txBody>
      </p:sp>
      <p:pic>
        <p:nvPicPr>
          <p:cNvPr id="723973" name="Picture 5" descr="screen shot of applogic GUI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51620" y="1052736"/>
            <a:ext cx="3096344" cy="2723314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5616116" y="1052736"/>
            <a:ext cx="3527884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Central </a:t>
            </a:r>
            <a:r>
              <a:rPr lang="it-IT" dirty="0" err="1" smtClean="0"/>
              <a:t>notions</a:t>
            </a:r>
            <a:r>
              <a:rPr lang="it-IT" dirty="0" smtClean="0"/>
              <a:t>:</a:t>
            </a:r>
          </a:p>
          <a:p>
            <a:r>
              <a:rPr lang="it-IT" b="1" dirty="0" smtClean="0"/>
              <a:t>RECIPE</a:t>
            </a:r>
          </a:p>
          <a:p>
            <a:r>
              <a:rPr lang="it-IT" dirty="0" err="1" smtClean="0"/>
              <a:t>Configuration</a:t>
            </a:r>
            <a:r>
              <a:rPr lang="it-IT" dirty="0" smtClean="0"/>
              <a:t> information (e.g. in XML) </a:t>
            </a:r>
            <a:r>
              <a:rPr lang="it-IT" dirty="0" err="1" smtClean="0"/>
              <a:t>defining</a:t>
            </a:r>
            <a:r>
              <a:rPr lang="it-IT" dirty="0" smtClean="0"/>
              <a:t> an </a:t>
            </a:r>
            <a:r>
              <a:rPr lang="it-IT" dirty="0" err="1" smtClean="0"/>
              <a:t>entire</a:t>
            </a:r>
            <a:r>
              <a:rPr lang="it-IT" dirty="0" smtClean="0"/>
              <a:t> </a:t>
            </a:r>
            <a:r>
              <a:rPr lang="it-IT" dirty="0" err="1" smtClean="0"/>
              <a:t>stack</a:t>
            </a:r>
            <a:r>
              <a:rPr lang="it-IT" dirty="0" smtClean="0"/>
              <a:t> (OS/</a:t>
            </a:r>
            <a:r>
              <a:rPr lang="it-IT" dirty="0" err="1" smtClean="0"/>
              <a:t>storage</a:t>
            </a:r>
            <a:r>
              <a:rPr lang="it-IT" dirty="0" smtClean="0"/>
              <a:t>/</a:t>
            </a:r>
            <a:r>
              <a:rPr lang="it-IT" dirty="0" err="1" smtClean="0"/>
              <a:t>application</a:t>
            </a:r>
            <a:r>
              <a:rPr lang="it-IT" dirty="0" smtClean="0"/>
              <a:t>) to be </a:t>
            </a:r>
            <a:r>
              <a:rPr lang="it-IT" dirty="0" err="1" smtClean="0"/>
              <a:t>launched</a:t>
            </a:r>
            <a:r>
              <a:rPr lang="it-IT" dirty="0" smtClean="0"/>
              <a:t> on top of a </a:t>
            </a:r>
            <a:r>
              <a:rPr lang="it-IT" dirty="0" err="1" smtClean="0"/>
              <a:t>virtualization</a:t>
            </a:r>
            <a:r>
              <a:rPr lang="it-IT" dirty="0" smtClean="0"/>
              <a:t> </a:t>
            </a:r>
            <a:r>
              <a:rPr lang="it-IT" dirty="0" err="1" smtClean="0"/>
              <a:t>infrastructure</a:t>
            </a:r>
            <a:endParaRPr lang="it-IT" dirty="0"/>
          </a:p>
          <a:p>
            <a:r>
              <a:rPr lang="it-IT" b="1" dirty="0" smtClean="0"/>
              <a:t>COOKBOOK</a:t>
            </a:r>
          </a:p>
          <a:p>
            <a:r>
              <a:rPr lang="it-IT" dirty="0" smtClean="0"/>
              <a:t>A set of ready-to-</a:t>
            </a:r>
            <a:r>
              <a:rPr lang="it-IT" dirty="0" err="1" smtClean="0"/>
              <a:t>cook</a:t>
            </a:r>
            <a:r>
              <a:rPr lang="it-IT" dirty="0" smtClean="0"/>
              <a:t> </a:t>
            </a:r>
            <a:r>
              <a:rPr lang="it-IT" dirty="0" err="1" smtClean="0"/>
              <a:t>recipes</a:t>
            </a:r>
            <a:endParaRPr lang="it-IT" dirty="0" smtClean="0"/>
          </a:p>
          <a:p>
            <a:r>
              <a:rPr lang="it-IT" b="1" dirty="0" smtClean="0"/>
              <a:t>KITCHEN</a:t>
            </a:r>
          </a:p>
          <a:p>
            <a:r>
              <a:rPr lang="it-IT" dirty="0"/>
              <a:t>T</a:t>
            </a:r>
            <a:r>
              <a:rPr lang="it-IT" dirty="0" smtClean="0"/>
              <a:t>he </a:t>
            </a:r>
            <a:r>
              <a:rPr lang="it-IT" dirty="0" err="1" smtClean="0"/>
              <a:t>environment</a:t>
            </a:r>
            <a:r>
              <a:rPr lang="it-IT" dirty="0" smtClean="0"/>
              <a:t> </a:t>
            </a:r>
            <a:r>
              <a:rPr lang="it-IT" dirty="0" err="1" smtClean="0"/>
              <a:t>where</a:t>
            </a:r>
            <a:r>
              <a:rPr lang="it-IT" dirty="0" smtClean="0"/>
              <a:t> </a:t>
            </a:r>
            <a:r>
              <a:rPr lang="it-IT" dirty="0" err="1" smtClean="0"/>
              <a:t>you</a:t>
            </a:r>
            <a:r>
              <a:rPr lang="it-IT" dirty="0" smtClean="0"/>
              <a:t> do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cooking</a:t>
            </a:r>
            <a:endParaRPr lang="it-IT" dirty="0" smtClean="0"/>
          </a:p>
          <a:p>
            <a:r>
              <a:rPr lang="it-IT" dirty="0" err="1" smtClean="0"/>
              <a:t>Includes</a:t>
            </a:r>
            <a:r>
              <a:rPr lang="it-IT" dirty="0" smtClean="0"/>
              <a:t>:</a:t>
            </a:r>
          </a:p>
          <a:p>
            <a:r>
              <a:rPr lang="it-IT" b="1" dirty="0" err="1"/>
              <a:t>S</a:t>
            </a:r>
            <a:r>
              <a:rPr lang="it-IT" b="1" dirty="0" err="1" smtClean="0"/>
              <a:t>tove</a:t>
            </a:r>
            <a:endParaRPr lang="it-IT" b="1" dirty="0" smtClean="0"/>
          </a:p>
          <a:p>
            <a:r>
              <a:rPr lang="it-IT" dirty="0" err="1" smtClean="0"/>
              <a:t>Where</a:t>
            </a:r>
            <a:r>
              <a:rPr lang="it-IT" dirty="0" smtClean="0"/>
              <a:t> </a:t>
            </a:r>
            <a:r>
              <a:rPr lang="it-IT" dirty="0" err="1" smtClean="0"/>
              <a:t>recipes</a:t>
            </a:r>
            <a:r>
              <a:rPr lang="it-IT" dirty="0" smtClean="0"/>
              <a:t> are </a:t>
            </a:r>
            <a:r>
              <a:rPr lang="it-IT" dirty="0" err="1" smtClean="0"/>
              <a:t>defined</a:t>
            </a:r>
            <a:r>
              <a:rPr lang="it-IT" dirty="0" smtClean="0"/>
              <a:t>/</a:t>
            </a:r>
            <a:r>
              <a:rPr lang="it-IT" dirty="0" err="1" smtClean="0"/>
              <a:t>created</a:t>
            </a:r>
            <a:r>
              <a:rPr lang="it-IT" dirty="0" smtClean="0"/>
              <a:t>/</a:t>
            </a:r>
            <a:r>
              <a:rPr lang="it-IT" dirty="0" err="1" smtClean="0"/>
              <a:t>tested</a:t>
            </a:r>
            <a:endParaRPr lang="it-IT" dirty="0" smtClean="0"/>
          </a:p>
          <a:p>
            <a:r>
              <a:rPr lang="it-IT" b="1" dirty="0" err="1" smtClean="0"/>
              <a:t>Storeroom</a:t>
            </a:r>
            <a:endParaRPr lang="it-IT" b="1" dirty="0"/>
          </a:p>
          <a:p>
            <a:r>
              <a:rPr lang="it-IT" dirty="0" err="1" smtClean="0"/>
              <a:t>Where</a:t>
            </a:r>
            <a:r>
              <a:rPr lang="it-IT" dirty="0" smtClean="0"/>
              <a:t> </a:t>
            </a:r>
            <a:r>
              <a:rPr lang="it-IT" dirty="0" err="1" smtClean="0"/>
              <a:t>recipes</a:t>
            </a:r>
            <a:r>
              <a:rPr lang="it-IT" dirty="0" smtClean="0"/>
              <a:t> and </a:t>
            </a:r>
            <a:r>
              <a:rPr lang="it-IT" dirty="0" err="1" smtClean="0"/>
              <a:t>ingredientsare</a:t>
            </a:r>
            <a:r>
              <a:rPr lang="it-IT" dirty="0" smtClean="0"/>
              <a:t> </a:t>
            </a:r>
            <a:r>
              <a:rPr lang="it-IT" dirty="0" err="1" smtClean="0"/>
              <a:t>kept</a:t>
            </a:r>
            <a:r>
              <a:rPr lang="it-IT" dirty="0" smtClean="0"/>
              <a:t>/</a:t>
            </a:r>
            <a:r>
              <a:rPr lang="it-IT" dirty="0" err="1" smtClean="0"/>
              <a:t>shared</a:t>
            </a:r>
            <a:endParaRPr lang="it-IT" dirty="0" smtClean="0"/>
          </a:p>
          <a:p>
            <a:endParaRPr lang="it-IT" dirty="0" smtClean="0"/>
          </a:p>
        </p:txBody>
      </p:sp>
      <p:pic>
        <p:nvPicPr>
          <p:cNvPr id="4" name="Immagine 3" descr="AA049755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3116"/>
            <a:ext cx="1776776" cy="1296144"/>
          </a:xfrm>
          <a:prstGeom prst="rect">
            <a:avLst/>
          </a:prstGeom>
        </p:spPr>
      </p:pic>
      <p:pic>
        <p:nvPicPr>
          <p:cNvPr id="5" name="Immagine 4" descr="FD004747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884" y="4257092"/>
            <a:ext cx="2071515" cy="1367524"/>
          </a:xfrm>
          <a:prstGeom prst="rect">
            <a:avLst/>
          </a:prstGeom>
        </p:spPr>
      </p:pic>
      <p:pic>
        <p:nvPicPr>
          <p:cNvPr id="6" name="Immagine 5" descr="FD004742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708" y="4221088"/>
            <a:ext cx="1406770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891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624" y="80629"/>
            <a:ext cx="7772400" cy="72008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GB" dirty="0">
                <a:latin typeface="Arial" charset="0"/>
                <a:cs typeface="Arial" charset="0"/>
              </a:rPr>
              <a:t>Outline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78906"/>
            <a:ext cx="7772400" cy="150018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dirty="0" smtClean="0">
                <a:latin typeface="Arial" charset="0"/>
                <a:cs typeface="Arial" charset="0"/>
              </a:rPr>
              <a:t>Virtualization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dirty="0" smtClean="0">
                <a:latin typeface="Arial" charset="0"/>
                <a:cs typeface="Arial" charset="0"/>
              </a:rPr>
              <a:t>multi-cloud assurance, SLA and certification</a:t>
            </a:r>
            <a:endParaRPr lang="en-GB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dirty="0" smtClean="0">
                <a:latin typeface="Arial" charset="0"/>
                <a:cs typeface="Arial" charset="0"/>
              </a:rPr>
              <a:t>A (meta-)model</a:t>
            </a:r>
            <a:endParaRPr lang="en-GB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dirty="0">
                <a:latin typeface="Arial" charset="0"/>
                <a:cs typeface="Arial" charset="0"/>
              </a:rPr>
              <a:t>Some research objectives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dirty="0">
                <a:latin typeface="Arial" charset="0"/>
                <a:cs typeface="Arial" charset="0"/>
              </a:rPr>
              <a:t>References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Arial" charset="0"/>
                <a:ea typeface="ＭＳ Ｐゴシック" charset="0"/>
              </a:rPr>
              <a:t>From Virtualization to Multi-tenancy</a:t>
            </a:r>
          </a:p>
        </p:txBody>
      </p:sp>
      <p:grpSp>
        <p:nvGrpSpPr>
          <p:cNvPr id="21506" name="Group 49"/>
          <p:cNvGrpSpPr>
            <a:grpSpLocks/>
          </p:cNvGrpSpPr>
          <p:nvPr/>
        </p:nvGrpSpPr>
        <p:grpSpPr bwMode="auto">
          <a:xfrm>
            <a:off x="304800" y="1752600"/>
            <a:ext cx="3956050" cy="4117975"/>
            <a:chOff x="615950" y="1159937"/>
            <a:chExt cx="4392613" cy="4805226"/>
          </a:xfrm>
        </p:grpSpPr>
        <p:grpSp>
          <p:nvGrpSpPr>
            <p:cNvPr id="21574" name="Group 142"/>
            <p:cNvGrpSpPr>
              <a:grpSpLocks/>
            </p:cNvGrpSpPr>
            <p:nvPr/>
          </p:nvGrpSpPr>
          <p:grpSpPr bwMode="auto">
            <a:xfrm>
              <a:off x="1219200" y="1860550"/>
              <a:ext cx="152400" cy="1933575"/>
              <a:chOff x="2016" y="1872"/>
              <a:chExt cx="96" cy="624"/>
            </a:xfrm>
          </p:grpSpPr>
          <p:sp>
            <p:nvSpPr>
              <p:cNvPr id="21617" name="Line 143"/>
              <p:cNvSpPr>
                <a:spLocks noChangeShapeType="1"/>
              </p:cNvSpPr>
              <p:nvPr/>
            </p:nvSpPr>
            <p:spPr bwMode="auto">
              <a:xfrm flipV="1">
                <a:off x="2016" y="1920"/>
                <a:ext cx="0" cy="576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1618" name="Line 144"/>
              <p:cNvSpPr>
                <a:spLocks noChangeShapeType="1"/>
              </p:cNvSpPr>
              <p:nvPr/>
            </p:nvSpPr>
            <p:spPr bwMode="auto">
              <a:xfrm>
                <a:off x="2112" y="1872"/>
                <a:ext cx="0" cy="624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21575" name="Group 139"/>
            <p:cNvGrpSpPr>
              <a:grpSpLocks/>
            </p:cNvGrpSpPr>
            <p:nvPr/>
          </p:nvGrpSpPr>
          <p:grpSpPr bwMode="auto">
            <a:xfrm>
              <a:off x="2743200" y="1870075"/>
              <a:ext cx="142875" cy="1924050"/>
              <a:chOff x="2016" y="1872"/>
              <a:chExt cx="96" cy="624"/>
            </a:xfrm>
          </p:grpSpPr>
          <p:sp>
            <p:nvSpPr>
              <p:cNvPr id="21615" name="Line 140"/>
              <p:cNvSpPr>
                <a:spLocks noChangeShapeType="1"/>
              </p:cNvSpPr>
              <p:nvPr/>
            </p:nvSpPr>
            <p:spPr bwMode="auto">
              <a:xfrm flipV="1">
                <a:off x="2016" y="1920"/>
                <a:ext cx="0" cy="57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1616" name="Line 141"/>
              <p:cNvSpPr>
                <a:spLocks noChangeShapeType="1"/>
              </p:cNvSpPr>
              <p:nvPr/>
            </p:nvSpPr>
            <p:spPr bwMode="auto">
              <a:xfrm>
                <a:off x="2112" y="1872"/>
                <a:ext cx="0" cy="619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21576" name="Group 138"/>
            <p:cNvGrpSpPr>
              <a:grpSpLocks/>
            </p:cNvGrpSpPr>
            <p:nvPr/>
          </p:nvGrpSpPr>
          <p:grpSpPr bwMode="auto">
            <a:xfrm>
              <a:off x="4232275" y="1860550"/>
              <a:ext cx="142875" cy="1933575"/>
              <a:chOff x="2016" y="1872"/>
              <a:chExt cx="96" cy="624"/>
            </a:xfrm>
          </p:grpSpPr>
          <p:sp>
            <p:nvSpPr>
              <p:cNvPr id="21613" name="Line 136"/>
              <p:cNvSpPr>
                <a:spLocks noChangeShapeType="1"/>
              </p:cNvSpPr>
              <p:nvPr/>
            </p:nvSpPr>
            <p:spPr bwMode="auto">
              <a:xfrm flipV="1">
                <a:off x="2016" y="1920"/>
                <a:ext cx="0" cy="576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1614" name="Line 137"/>
              <p:cNvSpPr>
                <a:spLocks noChangeShapeType="1"/>
              </p:cNvSpPr>
              <p:nvPr/>
            </p:nvSpPr>
            <p:spPr bwMode="auto">
              <a:xfrm>
                <a:off x="2112" y="1872"/>
                <a:ext cx="0" cy="619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21577" name="Text Box 108"/>
            <p:cNvSpPr txBox="1">
              <a:spLocks noChangeArrowheads="1"/>
            </p:cNvSpPr>
            <p:nvPr/>
          </p:nvSpPr>
          <p:spPr bwMode="auto">
            <a:xfrm>
              <a:off x="1076584" y="5641975"/>
              <a:ext cx="443977" cy="3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buClr>
                  <a:schemeClr val="accent2"/>
                </a:buClr>
                <a:buFont typeface="Wingdings 2" charset="0"/>
                <a:buNone/>
              </a:pPr>
              <a:r>
                <a:rPr lang="en-US" sz="1200">
                  <a:solidFill>
                    <a:schemeClr val="hlink"/>
                  </a:solidFill>
                </a:rPr>
                <a:t>HR</a:t>
              </a:r>
            </a:p>
          </p:txBody>
        </p:sp>
        <p:sp>
          <p:nvSpPr>
            <p:cNvPr id="21578" name="Text Box 109"/>
            <p:cNvSpPr txBox="1">
              <a:spLocks noChangeArrowheads="1"/>
            </p:cNvSpPr>
            <p:nvPr/>
          </p:nvSpPr>
          <p:spPr bwMode="auto">
            <a:xfrm>
              <a:off x="2609508" y="5641975"/>
              <a:ext cx="434072" cy="3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buClr>
                  <a:schemeClr val="accent2"/>
                </a:buClr>
                <a:buFont typeface="Wingdings 2" charset="0"/>
                <a:buNone/>
              </a:pPr>
              <a:r>
                <a:rPr lang="en-US" sz="1200">
                  <a:solidFill>
                    <a:schemeClr val="accent2"/>
                  </a:solidFill>
                </a:rPr>
                <a:t>BU</a:t>
              </a:r>
            </a:p>
          </p:txBody>
        </p:sp>
        <p:sp>
          <p:nvSpPr>
            <p:cNvPr id="21579" name="Text Box 110"/>
            <p:cNvSpPr txBox="1">
              <a:spLocks noChangeArrowheads="1"/>
            </p:cNvSpPr>
            <p:nvPr/>
          </p:nvSpPr>
          <p:spPr bwMode="auto">
            <a:xfrm>
              <a:off x="4050046" y="5641975"/>
              <a:ext cx="540670" cy="3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buClr>
                  <a:schemeClr val="accent2"/>
                </a:buClr>
                <a:buFont typeface="Wingdings 2" charset="0"/>
                <a:buNone/>
              </a:pPr>
              <a:r>
                <a:rPr lang="en-US" sz="1200">
                  <a:solidFill>
                    <a:schemeClr val="folHlink"/>
                  </a:solidFill>
                </a:rPr>
                <a:t>APP</a:t>
              </a:r>
            </a:p>
          </p:txBody>
        </p:sp>
        <p:grpSp>
          <p:nvGrpSpPr>
            <p:cNvPr id="21580" name="Group 121"/>
            <p:cNvGrpSpPr>
              <a:grpSpLocks/>
            </p:cNvGrpSpPr>
            <p:nvPr/>
          </p:nvGrpSpPr>
          <p:grpSpPr bwMode="auto">
            <a:xfrm>
              <a:off x="914400" y="1508125"/>
              <a:ext cx="768350" cy="296863"/>
              <a:chOff x="528" y="912"/>
              <a:chExt cx="484" cy="187"/>
            </a:xfrm>
          </p:grpSpPr>
          <p:pic>
            <p:nvPicPr>
              <p:cNvPr id="21610" name="Picture 118" descr="virtualization_apps_OS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" y="912"/>
                <a:ext cx="150" cy="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611" name="Picture 119" descr="virtualization_apps_OS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4" y="912"/>
                <a:ext cx="150" cy="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612" name="Picture 120" descr="virtualization_apps_OS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2" y="912"/>
                <a:ext cx="150" cy="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1581" name="Group 122"/>
            <p:cNvGrpSpPr>
              <a:grpSpLocks/>
            </p:cNvGrpSpPr>
            <p:nvPr/>
          </p:nvGrpSpPr>
          <p:grpSpPr bwMode="auto">
            <a:xfrm>
              <a:off x="2409825" y="1508125"/>
              <a:ext cx="768350" cy="296863"/>
              <a:chOff x="528" y="912"/>
              <a:chExt cx="484" cy="187"/>
            </a:xfrm>
          </p:grpSpPr>
          <p:pic>
            <p:nvPicPr>
              <p:cNvPr id="21607" name="Picture 123" descr="virtualization_apps_OS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" y="912"/>
                <a:ext cx="150" cy="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608" name="Picture 124" descr="virtualization_apps_OS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4" y="912"/>
                <a:ext cx="150" cy="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609" name="Picture 125" descr="virtualization_apps_OS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2" y="912"/>
                <a:ext cx="150" cy="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1582" name="Group 126"/>
            <p:cNvGrpSpPr>
              <a:grpSpLocks/>
            </p:cNvGrpSpPr>
            <p:nvPr/>
          </p:nvGrpSpPr>
          <p:grpSpPr bwMode="auto">
            <a:xfrm>
              <a:off x="3905250" y="1508125"/>
              <a:ext cx="768350" cy="296863"/>
              <a:chOff x="528" y="912"/>
              <a:chExt cx="484" cy="187"/>
            </a:xfrm>
          </p:grpSpPr>
          <p:pic>
            <p:nvPicPr>
              <p:cNvPr id="21604" name="Picture 127" descr="virtualization_apps_OS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" y="912"/>
                <a:ext cx="150" cy="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605" name="Picture 128" descr="virtualization_apps_OS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4" y="912"/>
                <a:ext cx="150" cy="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606" name="Picture 129" descr="virtualization_apps_OS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2" y="912"/>
                <a:ext cx="150" cy="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1583" name="Line 130"/>
            <p:cNvSpPr>
              <a:spLocks noChangeShapeType="1"/>
            </p:cNvSpPr>
            <p:nvPr/>
          </p:nvSpPr>
          <p:spPr bwMode="auto">
            <a:xfrm flipV="1">
              <a:off x="1219200" y="3946525"/>
              <a:ext cx="0" cy="91440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1584" name="Line 131"/>
            <p:cNvSpPr>
              <a:spLocks noChangeShapeType="1"/>
            </p:cNvSpPr>
            <p:nvPr/>
          </p:nvSpPr>
          <p:spPr bwMode="auto">
            <a:xfrm>
              <a:off x="1371600" y="3946525"/>
              <a:ext cx="0" cy="91440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1585" name="Line 132"/>
            <p:cNvSpPr>
              <a:spLocks noChangeShapeType="1"/>
            </p:cNvSpPr>
            <p:nvPr/>
          </p:nvSpPr>
          <p:spPr bwMode="auto">
            <a:xfrm flipV="1">
              <a:off x="2743200" y="3957638"/>
              <a:ext cx="0" cy="9144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1586" name="Line 133"/>
            <p:cNvSpPr>
              <a:spLocks noChangeShapeType="1"/>
            </p:cNvSpPr>
            <p:nvPr/>
          </p:nvSpPr>
          <p:spPr bwMode="auto">
            <a:xfrm>
              <a:off x="2895600" y="3946525"/>
              <a:ext cx="0" cy="9144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grpSp>
          <p:nvGrpSpPr>
            <p:cNvPr id="21587" name="Group 66"/>
            <p:cNvGrpSpPr>
              <a:grpSpLocks/>
            </p:cNvGrpSpPr>
            <p:nvPr/>
          </p:nvGrpSpPr>
          <p:grpSpPr bwMode="auto">
            <a:xfrm>
              <a:off x="4232275" y="3946525"/>
              <a:ext cx="152400" cy="914400"/>
              <a:chOff x="4267200" y="3733800"/>
              <a:chExt cx="152400" cy="914400"/>
            </a:xfrm>
          </p:grpSpPr>
          <p:sp>
            <p:nvSpPr>
              <p:cNvPr id="21602" name="Line 134"/>
              <p:cNvSpPr>
                <a:spLocks noChangeShapeType="1"/>
              </p:cNvSpPr>
              <p:nvPr/>
            </p:nvSpPr>
            <p:spPr bwMode="auto">
              <a:xfrm flipV="1">
                <a:off x="4267200" y="3733800"/>
                <a:ext cx="0" cy="914400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1603" name="Line 135"/>
              <p:cNvSpPr>
                <a:spLocks noChangeShapeType="1"/>
              </p:cNvSpPr>
              <p:nvPr/>
            </p:nvSpPr>
            <p:spPr bwMode="auto">
              <a:xfrm>
                <a:off x="4419600" y="3733800"/>
                <a:ext cx="0" cy="914400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pic>
          <p:nvPicPr>
            <p:cNvPr id="21588" name="Picture 152" descr="workgroup_servers_2blade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950" y="2898775"/>
              <a:ext cx="10858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9" name="Picture 152" descr="workgroup_servers_2blade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2879725"/>
              <a:ext cx="10858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90" name="Picture 111" descr="generic_switch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3794125"/>
              <a:ext cx="1219200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91" name="Picture 152" descr="workgroup_servers_2blade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2879725"/>
              <a:ext cx="10858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92" name="Picture 111" descr="generic_switch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0" y="3794125"/>
              <a:ext cx="1219200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93" name="Picture 111" descr="generic_switch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3794125"/>
              <a:ext cx="1219200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94" name="Picture 19" descr="FAS3100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950" y="4879975"/>
              <a:ext cx="136525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95" name="Picture 19" descr="FAS3100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9475" y="4879975"/>
              <a:ext cx="1363663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96" name="Freeform 54"/>
            <p:cNvSpPr>
              <a:spLocks noChangeArrowheads="1"/>
            </p:cNvSpPr>
            <p:nvPr/>
          </p:nvSpPr>
          <p:spPr bwMode="auto">
            <a:xfrm>
              <a:off x="2144713" y="4876800"/>
              <a:ext cx="1363662" cy="749300"/>
            </a:xfrm>
            <a:custGeom>
              <a:avLst/>
              <a:gdLst>
                <a:gd name="T0" fmla="*/ 49398 w 1363980"/>
                <a:gd name="T1" fmla="*/ 0 h 750570"/>
                <a:gd name="T2" fmla="*/ 1360486 w 1363980"/>
                <a:gd name="T3" fmla="*/ 7477 h 750570"/>
                <a:gd name="T4" fmla="*/ 1352885 w 1363980"/>
                <a:gd name="T5" fmla="*/ 736717 h 750570"/>
                <a:gd name="T6" fmla="*/ 53208 w 1363980"/>
                <a:gd name="T7" fmla="*/ 732978 h 750570"/>
                <a:gd name="T8" fmla="*/ 0 w 1363980"/>
                <a:gd name="T9" fmla="*/ 639486 h 750570"/>
                <a:gd name="T10" fmla="*/ 3799 w 1363980"/>
                <a:gd name="T11" fmla="*/ 52356 h 750570"/>
                <a:gd name="T12" fmla="*/ 49398 w 1363980"/>
                <a:gd name="T13" fmla="*/ 0 h 7505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63980"/>
                <a:gd name="T22" fmla="*/ 0 h 750570"/>
                <a:gd name="T23" fmla="*/ 1363980 w 1363980"/>
                <a:gd name="T24" fmla="*/ 750570 h 75057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63980" h="750570">
                  <a:moveTo>
                    <a:pt x="49530" y="0"/>
                  </a:moveTo>
                  <a:lnTo>
                    <a:pt x="1363980" y="7620"/>
                  </a:lnTo>
                  <a:lnTo>
                    <a:pt x="1356360" y="750570"/>
                  </a:lnTo>
                  <a:lnTo>
                    <a:pt x="53340" y="746760"/>
                  </a:lnTo>
                  <a:lnTo>
                    <a:pt x="0" y="651510"/>
                  </a:lnTo>
                  <a:lnTo>
                    <a:pt x="3810" y="53340"/>
                  </a:lnTo>
                  <a:lnTo>
                    <a:pt x="49530" y="0"/>
                  </a:lnTo>
                  <a:close/>
                </a:path>
              </a:pathLst>
            </a:custGeom>
            <a:solidFill>
              <a:srgbClr val="58A618">
                <a:alpha val="7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pic>
          <p:nvPicPr>
            <p:cNvPr id="21597" name="Picture 19" descr="FAS3100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3313" y="4883150"/>
              <a:ext cx="136525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98" name="Freeform 56"/>
            <p:cNvSpPr>
              <a:spLocks noChangeArrowheads="1"/>
            </p:cNvSpPr>
            <p:nvPr/>
          </p:nvSpPr>
          <p:spPr bwMode="auto">
            <a:xfrm>
              <a:off x="3638550" y="4879975"/>
              <a:ext cx="1363663" cy="750888"/>
            </a:xfrm>
            <a:custGeom>
              <a:avLst/>
              <a:gdLst>
                <a:gd name="T0" fmla="*/ 49404 w 1363980"/>
                <a:gd name="T1" fmla="*/ 0 h 750570"/>
                <a:gd name="T2" fmla="*/ 1360497 w 1363980"/>
                <a:gd name="T3" fmla="*/ 7653 h 750570"/>
                <a:gd name="T4" fmla="*/ 1352896 w 1363980"/>
                <a:gd name="T5" fmla="*/ 754075 h 750570"/>
                <a:gd name="T6" fmla="*/ 53208 w 1363980"/>
                <a:gd name="T7" fmla="*/ 750248 h 750570"/>
                <a:gd name="T8" fmla="*/ 0 w 1363980"/>
                <a:gd name="T9" fmla="*/ 654552 h 750570"/>
                <a:gd name="T10" fmla="*/ 3799 w 1363980"/>
                <a:gd name="T11" fmla="*/ 53593 h 750570"/>
                <a:gd name="T12" fmla="*/ 49404 w 1363980"/>
                <a:gd name="T13" fmla="*/ 0 h 7505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63980"/>
                <a:gd name="T22" fmla="*/ 0 h 750570"/>
                <a:gd name="T23" fmla="*/ 1363980 w 1363980"/>
                <a:gd name="T24" fmla="*/ 750570 h 75057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63980" h="750570">
                  <a:moveTo>
                    <a:pt x="49530" y="0"/>
                  </a:moveTo>
                  <a:lnTo>
                    <a:pt x="1363980" y="7620"/>
                  </a:lnTo>
                  <a:lnTo>
                    <a:pt x="1356360" y="750570"/>
                  </a:lnTo>
                  <a:lnTo>
                    <a:pt x="53340" y="746760"/>
                  </a:lnTo>
                  <a:lnTo>
                    <a:pt x="0" y="651510"/>
                  </a:lnTo>
                  <a:lnTo>
                    <a:pt x="3810" y="53340"/>
                  </a:lnTo>
                  <a:lnTo>
                    <a:pt x="49530" y="0"/>
                  </a:lnTo>
                  <a:close/>
                </a:path>
              </a:pathLst>
            </a:custGeom>
            <a:solidFill>
              <a:srgbClr val="F95F00">
                <a:alpha val="7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1599" name="Text Box 108"/>
            <p:cNvSpPr txBox="1">
              <a:spLocks noChangeArrowheads="1"/>
            </p:cNvSpPr>
            <p:nvPr/>
          </p:nvSpPr>
          <p:spPr bwMode="auto">
            <a:xfrm>
              <a:off x="869777" y="1159937"/>
              <a:ext cx="846089" cy="287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buClr>
                  <a:schemeClr val="accent2"/>
                </a:buClr>
                <a:buFont typeface="Wingdings 2" charset="0"/>
                <a:buNone/>
              </a:pPr>
              <a:r>
                <a:rPr lang="en-US" sz="1000">
                  <a:solidFill>
                    <a:schemeClr val="hlink"/>
                  </a:solidFill>
                </a:rPr>
                <a:t>HR Apps</a:t>
              </a:r>
            </a:p>
          </p:txBody>
        </p:sp>
        <p:sp>
          <p:nvSpPr>
            <p:cNvPr id="21600" name="Text Box 108"/>
            <p:cNvSpPr txBox="1">
              <a:spLocks noChangeArrowheads="1"/>
            </p:cNvSpPr>
            <p:nvPr/>
          </p:nvSpPr>
          <p:spPr bwMode="auto">
            <a:xfrm>
              <a:off x="2392737" y="1159937"/>
              <a:ext cx="845396" cy="287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buClr>
                  <a:schemeClr val="accent2"/>
                </a:buClr>
                <a:buFont typeface="Wingdings 2" charset="0"/>
                <a:buNone/>
              </a:pPr>
              <a:r>
                <a:rPr lang="en-US" sz="1000">
                  <a:solidFill>
                    <a:schemeClr val="hlink"/>
                  </a:solidFill>
                </a:rPr>
                <a:t>BU Apps</a:t>
              </a:r>
            </a:p>
          </p:txBody>
        </p:sp>
        <p:sp>
          <p:nvSpPr>
            <p:cNvPr id="21601" name="Text Box 108"/>
            <p:cNvSpPr txBox="1">
              <a:spLocks noChangeArrowheads="1"/>
            </p:cNvSpPr>
            <p:nvPr/>
          </p:nvSpPr>
          <p:spPr bwMode="auto">
            <a:xfrm>
              <a:off x="3915698" y="1159937"/>
              <a:ext cx="856163" cy="287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buClr>
                  <a:schemeClr val="accent2"/>
                </a:buClr>
                <a:buFont typeface="Wingdings 2" charset="0"/>
                <a:buNone/>
              </a:pPr>
              <a:r>
                <a:rPr lang="en-US" sz="1000">
                  <a:solidFill>
                    <a:schemeClr val="hlink"/>
                  </a:solidFill>
                </a:rPr>
                <a:t>Core Apps</a:t>
              </a:r>
            </a:p>
          </p:txBody>
        </p:sp>
      </p:grpSp>
      <p:sp>
        <p:nvSpPr>
          <p:cNvPr id="51" name="Rounded Rectangle 41"/>
          <p:cNvSpPr>
            <a:spLocks noChangeArrowheads="1"/>
          </p:cNvSpPr>
          <p:nvPr/>
        </p:nvSpPr>
        <p:spPr bwMode="auto">
          <a:xfrm>
            <a:off x="152400" y="1631950"/>
            <a:ext cx="4267200" cy="4343400"/>
          </a:xfrm>
          <a:prstGeom prst="roundRect">
            <a:avLst>
              <a:gd name="adj" fmla="val 7986"/>
            </a:avLst>
          </a:prstGeom>
          <a:noFill/>
          <a:ln w="22225">
            <a:solidFill>
              <a:srgbClr val="0067C5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Arial" pitchFamily="30" charset="0"/>
              <a:ea typeface="ＭＳ Ｐゴシック" pitchFamily="30" charset="-128"/>
              <a:cs typeface="ＭＳ Ｐゴシック" pitchFamily="30" charset="-128"/>
            </a:endParaRPr>
          </a:p>
        </p:txBody>
      </p:sp>
      <p:sp>
        <p:nvSpPr>
          <p:cNvPr id="21508" name="Right Arrow 51"/>
          <p:cNvSpPr>
            <a:spLocks noChangeArrowheads="1"/>
          </p:cNvSpPr>
          <p:nvPr/>
        </p:nvSpPr>
        <p:spPr bwMode="auto">
          <a:xfrm>
            <a:off x="4495800" y="3352800"/>
            <a:ext cx="762000" cy="6096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006487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rgbClr val="009DDC"/>
            </a:solidFill>
            <a:round/>
            <a:headEnd/>
            <a:tailEnd/>
          </a:ln>
          <a:effectLst>
            <a:outerShdw dist="38100" dir="2700000" algn="br" rotWithShape="0">
              <a:srgbClr val="808080">
                <a:alpha val="42998"/>
              </a:srgbClr>
            </a:outerShdw>
          </a:effec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21509" name="Group 95"/>
          <p:cNvGrpSpPr>
            <a:grpSpLocks/>
          </p:cNvGrpSpPr>
          <p:nvPr/>
        </p:nvGrpSpPr>
        <p:grpSpPr bwMode="auto">
          <a:xfrm>
            <a:off x="5486400" y="1752600"/>
            <a:ext cx="2416175" cy="4052888"/>
            <a:chOff x="5661025" y="1336675"/>
            <a:chExt cx="2486025" cy="4728483"/>
          </a:xfrm>
        </p:grpSpPr>
        <p:grpSp>
          <p:nvGrpSpPr>
            <p:cNvPr id="21531" name="Group 142"/>
            <p:cNvGrpSpPr>
              <a:grpSpLocks/>
            </p:cNvGrpSpPr>
            <p:nvPr/>
          </p:nvGrpSpPr>
          <p:grpSpPr bwMode="auto">
            <a:xfrm>
              <a:off x="5937250" y="1868488"/>
              <a:ext cx="138113" cy="1746250"/>
              <a:chOff x="2016" y="1872"/>
              <a:chExt cx="96" cy="624"/>
            </a:xfrm>
          </p:grpSpPr>
          <p:sp>
            <p:nvSpPr>
              <p:cNvPr id="21572" name="Line 143"/>
              <p:cNvSpPr>
                <a:spLocks noChangeShapeType="1"/>
              </p:cNvSpPr>
              <p:nvPr/>
            </p:nvSpPr>
            <p:spPr bwMode="gray">
              <a:xfrm flipV="1">
                <a:off x="2016" y="1920"/>
                <a:ext cx="0" cy="576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1573" name="Line 144"/>
              <p:cNvSpPr>
                <a:spLocks noChangeShapeType="1"/>
              </p:cNvSpPr>
              <p:nvPr/>
            </p:nvSpPr>
            <p:spPr bwMode="gray">
              <a:xfrm>
                <a:off x="2112" y="1872"/>
                <a:ext cx="0" cy="576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21532" name="Group 139"/>
            <p:cNvGrpSpPr>
              <a:grpSpLocks/>
            </p:cNvGrpSpPr>
            <p:nvPr/>
          </p:nvGrpSpPr>
          <p:grpSpPr bwMode="auto">
            <a:xfrm>
              <a:off x="6873875" y="1868488"/>
              <a:ext cx="138113" cy="1746250"/>
              <a:chOff x="2016" y="1872"/>
              <a:chExt cx="96" cy="624"/>
            </a:xfrm>
          </p:grpSpPr>
          <p:sp>
            <p:nvSpPr>
              <p:cNvPr id="21570" name="Line 140"/>
              <p:cNvSpPr>
                <a:spLocks noChangeShapeType="1"/>
              </p:cNvSpPr>
              <p:nvPr/>
            </p:nvSpPr>
            <p:spPr bwMode="gray">
              <a:xfrm flipV="1">
                <a:off x="2016" y="1920"/>
                <a:ext cx="0" cy="57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1571" name="Line 141"/>
              <p:cNvSpPr>
                <a:spLocks noChangeShapeType="1"/>
              </p:cNvSpPr>
              <p:nvPr/>
            </p:nvSpPr>
            <p:spPr bwMode="gray">
              <a:xfrm>
                <a:off x="2112" y="1872"/>
                <a:ext cx="0" cy="57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21533" name="Group 138"/>
            <p:cNvGrpSpPr>
              <a:grpSpLocks/>
            </p:cNvGrpSpPr>
            <p:nvPr/>
          </p:nvGrpSpPr>
          <p:grpSpPr bwMode="auto">
            <a:xfrm>
              <a:off x="7732713" y="1868488"/>
              <a:ext cx="138112" cy="1746250"/>
              <a:chOff x="2016" y="1872"/>
              <a:chExt cx="96" cy="624"/>
            </a:xfrm>
          </p:grpSpPr>
          <p:sp>
            <p:nvSpPr>
              <p:cNvPr id="21568" name="Line 136"/>
              <p:cNvSpPr>
                <a:spLocks noChangeShapeType="1"/>
              </p:cNvSpPr>
              <p:nvPr/>
            </p:nvSpPr>
            <p:spPr bwMode="gray">
              <a:xfrm flipV="1">
                <a:off x="2016" y="1920"/>
                <a:ext cx="0" cy="576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1569" name="Line 137"/>
              <p:cNvSpPr>
                <a:spLocks noChangeShapeType="1"/>
              </p:cNvSpPr>
              <p:nvPr/>
            </p:nvSpPr>
            <p:spPr bwMode="gray">
              <a:xfrm>
                <a:off x="2112" y="1872"/>
                <a:ext cx="0" cy="576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21534" name="Group 107"/>
            <p:cNvGrpSpPr>
              <a:grpSpLocks/>
            </p:cNvGrpSpPr>
            <p:nvPr/>
          </p:nvGrpSpPr>
          <p:grpSpPr bwMode="auto">
            <a:xfrm>
              <a:off x="6213475" y="4754563"/>
              <a:ext cx="1514475" cy="974725"/>
              <a:chOff x="-461" y="3072"/>
              <a:chExt cx="1053" cy="616"/>
            </a:xfrm>
          </p:grpSpPr>
          <p:grpSp>
            <p:nvGrpSpPr>
              <p:cNvPr id="21561" name="Group 96"/>
              <p:cNvGrpSpPr>
                <a:grpSpLocks/>
              </p:cNvGrpSpPr>
              <p:nvPr/>
            </p:nvGrpSpPr>
            <p:grpSpPr bwMode="auto">
              <a:xfrm>
                <a:off x="-461" y="3072"/>
                <a:ext cx="1053" cy="616"/>
                <a:chOff x="1248" y="2763"/>
                <a:chExt cx="876" cy="489"/>
              </a:xfrm>
            </p:grpSpPr>
            <p:pic>
              <p:nvPicPr>
                <p:cNvPr id="21564" name="Picture 94" descr="FAS3100"/>
                <p:cNvPicPr>
                  <a:picLocks noChangeAspect="1" noChangeArrowheads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gray">
                <a:xfrm>
                  <a:off x="1248" y="2763"/>
                  <a:ext cx="876" cy="4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21565" name="Group 95"/>
                <p:cNvGrpSpPr>
                  <a:grpSpLocks/>
                </p:cNvGrpSpPr>
                <p:nvPr/>
              </p:nvGrpSpPr>
              <p:grpSpPr bwMode="auto">
                <a:xfrm>
                  <a:off x="1551" y="2764"/>
                  <a:ext cx="270" cy="484"/>
                  <a:chOff x="1551" y="2736"/>
                  <a:chExt cx="270" cy="816"/>
                </a:xfrm>
              </p:grpSpPr>
              <p:sp>
                <p:nvSpPr>
                  <p:cNvPr id="21566" name="Line 92"/>
                  <p:cNvSpPr>
                    <a:spLocks noChangeShapeType="1"/>
                  </p:cNvSpPr>
                  <p:nvPr/>
                </p:nvSpPr>
                <p:spPr bwMode="gray">
                  <a:xfrm>
                    <a:off x="1551" y="2736"/>
                    <a:ext cx="0" cy="816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1567" name="Line 93"/>
                  <p:cNvSpPr>
                    <a:spLocks noChangeShapeType="1"/>
                  </p:cNvSpPr>
                  <p:nvPr/>
                </p:nvSpPr>
                <p:spPr bwMode="gray">
                  <a:xfrm>
                    <a:off x="1821" y="2736"/>
                    <a:ext cx="0" cy="816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  <p:sp>
            <p:nvSpPr>
              <p:cNvPr id="21562" name="Rectangle 115"/>
              <p:cNvSpPr>
                <a:spLocks noChangeArrowheads="1"/>
              </p:cNvSpPr>
              <p:nvPr/>
            </p:nvSpPr>
            <p:spPr bwMode="gray">
              <a:xfrm>
                <a:off x="-87" y="3072"/>
                <a:ext cx="302" cy="602"/>
              </a:xfrm>
              <a:prstGeom prst="rect">
                <a:avLst/>
              </a:prstGeom>
              <a:solidFill>
                <a:schemeClr val="accent2">
                  <a:alpha val="32941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21563" name="Rectangle 117"/>
              <p:cNvSpPr>
                <a:spLocks noChangeArrowheads="1"/>
              </p:cNvSpPr>
              <p:nvPr/>
            </p:nvSpPr>
            <p:spPr bwMode="gray">
              <a:xfrm>
                <a:off x="240" y="3072"/>
                <a:ext cx="342" cy="602"/>
              </a:xfrm>
              <a:prstGeom prst="rect">
                <a:avLst/>
              </a:prstGeom>
              <a:solidFill>
                <a:schemeClr val="folHlink">
                  <a:alpha val="54901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21535" name="Text Box 108"/>
            <p:cNvSpPr txBox="1">
              <a:spLocks noChangeArrowheads="1"/>
            </p:cNvSpPr>
            <p:nvPr/>
          </p:nvSpPr>
          <p:spPr bwMode="gray">
            <a:xfrm>
              <a:off x="6265863" y="5741988"/>
              <a:ext cx="415498" cy="323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chemeClr val="hlink"/>
                  </a:solidFill>
                </a:rPr>
                <a:t>HR</a:t>
              </a:r>
            </a:p>
          </p:txBody>
        </p:sp>
        <p:sp>
          <p:nvSpPr>
            <p:cNvPr id="21536" name="Text Box 109"/>
            <p:cNvSpPr txBox="1">
              <a:spLocks noChangeArrowheads="1"/>
            </p:cNvSpPr>
            <p:nvPr/>
          </p:nvSpPr>
          <p:spPr bwMode="gray">
            <a:xfrm>
              <a:off x="6697663" y="5741988"/>
              <a:ext cx="453016" cy="323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chemeClr val="accent2"/>
                  </a:solidFill>
                </a:rPr>
                <a:t>BU</a:t>
              </a:r>
            </a:p>
          </p:txBody>
        </p:sp>
        <p:sp>
          <p:nvSpPr>
            <p:cNvPr id="21537" name="Text Box 110"/>
            <p:cNvSpPr txBox="1">
              <a:spLocks noChangeArrowheads="1"/>
            </p:cNvSpPr>
            <p:nvPr/>
          </p:nvSpPr>
          <p:spPr bwMode="gray">
            <a:xfrm>
              <a:off x="7127875" y="5741989"/>
              <a:ext cx="502637" cy="323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chemeClr val="folHlink"/>
                  </a:solidFill>
                </a:rPr>
                <a:t>APP</a:t>
              </a:r>
            </a:p>
          </p:txBody>
        </p:sp>
        <p:pic>
          <p:nvPicPr>
            <p:cNvPr id="21538" name="Picture 111" descr="generic_switch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773738" y="3529013"/>
              <a:ext cx="2249487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39" name="Rectangle 115"/>
            <p:cNvSpPr>
              <a:spLocks noChangeArrowheads="1"/>
            </p:cNvSpPr>
            <p:nvPr/>
          </p:nvSpPr>
          <p:spPr bwMode="gray">
            <a:xfrm>
              <a:off x="5661025" y="1668463"/>
              <a:ext cx="690563" cy="3048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>
                  <a:solidFill>
                    <a:schemeClr val="bg1"/>
                  </a:solidFill>
                </a:rPr>
                <a:t>VMware</a:t>
              </a:r>
            </a:p>
          </p:txBody>
        </p:sp>
        <p:sp>
          <p:nvSpPr>
            <p:cNvPr id="21540" name="Rectangle 116"/>
            <p:cNvSpPr>
              <a:spLocks noChangeArrowheads="1"/>
            </p:cNvSpPr>
            <p:nvPr/>
          </p:nvSpPr>
          <p:spPr bwMode="gray">
            <a:xfrm>
              <a:off x="6559550" y="1668463"/>
              <a:ext cx="690563" cy="304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>
                  <a:solidFill>
                    <a:schemeClr val="bg1"/>
                  </a:solidFill>
                </a:rPr>
                <a:t>VMware</a:t>
              </a:r>
            </a:p>
          </p:txBody>
        </p:sp>
        <p:sp>
          <p:nvSpPr>
            <p:cNvPr id="21541" name="Rectangle 117"/>
            <p:cNvSpPr>
              <a:spLocks noChangeArrowheads="1"/>
            </p:cNvSpPr>
            <p:nvPr/>
          </p:nvSpPr>
          <p:spPr bwMode="gray">
            <a:xfrm>
              <a:off x="7456488" y="1668463"/>
              <a:ext cx="690562" cy="304800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>
                  <a:solidFill>
                    <a:schemeClr val="bg1"/>
                  </a:solidFill>
                </a:rPr>
                <a:t>VMware</a:t>
              </a:r>
            </a:p>
          </p:txBody>
        </p:sp>
        <p:grpSp>
          <p:nvGrpSpPr>
            <p:cNvPr id="21542" name="Group 121"/>
            <p:cNvGrpSpPr>
              <a:grpSpLocks/>
            </p:cNvGrpSpPr>
            <p:nvPr/>
          </p:nvGrpSpPr>
          <p:grpSpPr bwMode="auto">
            <a:xfrm>
              <a:off x="5661025" y="1336675"/>
              <a:ext cx="696913" cy="295275"/>
              <a:chOff x="528" y="912"/>
              <a:chExt cx="484" cy="187"/>
            </a:xfrm>
          </p:grpSpPr>
          <p:pic>
            <p:nvPicPr>
              <p:cNvPr id="21558" name="Picture 118" descr="virtualization_apps_OS"/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528" y="912"/>
                <a:ext cx="150" cy="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59" name="Picture 119" descr="virtualization_apps_OS"/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694" y="912"/>
                <a:ext cx="150" cy="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60" name="Picture 120" descr="virtualization_apps_OS"/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62" y="912"/>
                <a:ext cx="150" cy="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1543" name="Group 122"/>
            <p:cNvGrpSpPr>
              <a:grpSpLocks/>
            </p:cNvGrpSpPr>
            <p:nvPr/>
          </p:nvGrpSpPr>
          <p:grpSpPr bwMode="auto">
            <a:xfrm>
              <a:off x="6559550" y="1336675"/>
              <a:ext cx="695325" cy="295275"/>
              <a:chOff x="528" y="912"/>
              <a:chExt cx="484" cy="187"/>
            </a:xfrm>
          </p:grpSpPr>
          <p:pic>
            <p:nvPicPr>
              <p:cNvPr id="21555" name="Picture 123" descr="virtualization_apps_OS"/>
              <p:cNvPicPr>
                <a:picLocks noChangeAspect="1" noChangeArrowheads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528" y="912"/>
                <a:ext cx="150" cy="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56" name="Picture 124" descr="virtualization_apps_OS"/>
              <p:cNvPicPr>
                <a:picLocks noChangeAspect="1" noChangeArrowheads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694" y="912"/>
                <a:ext cx="150" cy="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57" name="Picture 125" descr="virtualization_apps_OS"/>
              <p:cNvPicPr>
                <a:picLocks noChangeAspect="1" noChangeArrowheads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62" y="912"/>
                <a:ext cx="150" cy="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1544" name="Group 126"/>
            <p:cNvGrpSpPr>
              <a:grpSpLocks/>
            </p:cNvGrpSpPr>
            <p:nvPr/>
          </p:nvGrpSpPr>
          <p:grpSpPr bwMode="auto">
            <a:xfrm>
              <a:off x="7448550" y="1336675"/>
              <a:ext cx="695325" cy="295275"/>
              <a:chOff x="528" y="912"/>
              <a:chExt cx="484" cy="187"/>
            </a:xfrm>
          </p:grpSpPr>
          <p:pic>
            <p:nvPicPr>
              <p:cNvPr id="21552" name="Picture 127" descr="virtualization_apps_OS"/>
              <p:cNvPicPr>
                <a:picLocks noChangeAspect="1" noChangeArrowheads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528" y="912"/>
                <a:ext cx="150" cy="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53" name="Picture 128" descr="virtualization_apps_OS"/>
              <p:cNvPicPr>
                <a:picLocks noChangeAspect="1" noChangeArrowheads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694" y="912"/>
                <a:ext cx="150" cy="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54" name="Picture 129" descr="virtualization_apps_OS"/>
              <p:cNvPicPr>
                <a:picLocks noChangeAspect="1" noChangeArrowheads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62" y="912"/>
                <a:ext cx="150" cy="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1545" name="Line 130"/>
            <p:cNvSpPr>
              <a:spLocks noChangeShapeType="1"/>
            </p:cNvSpPr>
            <p:nvPr/>
          </p:nvSpPr>
          <p:spPr bwMode="gray">
            <a:xfrm flipV="1">
              <a:off x="6429375" y="3843338"/>
              <a:ext cx="0" cy="91122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1546" name="Line 131"/>
            <p:cNvSpPr>
              <a:spLocks noChangeShapeType="1"/>
            </p:cNvSpPr>
            <p:nvPr/>
          </p:nvSpPr>
          <p:spPr bwMode="gray">
            <a:xfrm>
              <a:off x="6567488" y="3767138"/>
              <a:ext cx="0" cy="91122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1547" name="Line 132"/>
            <p:cNvSpPr>
              <a:spLocks noChangeShapeType="1"/>
            </p:cNvSpPr>
            <p:nvPr/>
          </p:nvSpPr>
          <p:spPr bwMode="gray">
            <a:xfrm flipV="1">
              <a:off x="6886575" y="3843338"/>
              <a:ext cx="0" cy="911225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1548" name="Line 133"/>
            <p:cNvSpPr>
              <a:spLocks noChangeShapeType="1"/>
            </p:cNvSpPr>
            <p:nvPr/>
          </p:nvSpPr>
          <p:spPr bwMode="gray">
            <a:xfrm>
              <a:off x="7024688" y="3767138"/>
              <a:ext cx="0" cy="911225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1549" name="Line 134"/>
            <p:cNvSpPr>
              <a:spLocks noChangeShapeType="1"/>
            </p:cNvSpPr>
            <p:nvPr/>
          </p:nvSpPr>
          <p:spPr bwMode="gray">
            <a:xfrm flipV="1">
              <a:off x="7378700" y="3843338"/>
              <a:ext cx="0" cy="911225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1550" name="Line 135"/>
            <p:cNvSpPr>
              <a:spLocks noChangeShapeType="1"/>
            </p:cNvSpPr>
            <p:nvPr/>
          </p:nvSpPr>
          <p:spPr bwMode="gray">
            <a:xfrm>
              <a:off x="7516813" y="3767138"/>
              <a:ext cx="0" cy="911225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pic>
          <p:nvPicPr>
            <p:cNvPr id="21551" name="Picture 152" descr="workgroup_servers_2blade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791200" y="2438400"/>
              <a:ext cx="2209800" cy="512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7" name="Rounded Rectangle 41"/>
          <p:cNvSpPr>
            <a:spLocks noChangeArrowheads="1"/>
          </p:cNvSpPr>
          <p:nvPr/>
        </p:nvSpPr>
        <p:spPr bwMode="auto">
          <a:xfrm>
            <a:off x="5334000" y="1676400"/>
            <a:ext cx="2743200" cy="4337050"/>
          </a:xfrm>
          <a:prstGeom prst="roundRect">
            <a:avLst>
              <a:gd name="adj" fmla="val 7986"/>
            </a:avLst>
          </a:prstGeom>
          <a:noFill/>
          <a:ln w="22225">
            <a:solidFill>
              <a:srgbClr val="0067C5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Arial" pitchFamily="30" charset="0"/>
              <a:ea typeface="ＭＳ Ｐゴシック" pitchFamily="30" charset="-128"/>
              <a:cs typeface="ＭＳ Ｐゴシック" pitchFamily="30" charset="-128"/>
            </a:endParaRPr>
          </a:p>
        </p:txBody>
      </p:sp>
      <p:sp>
        <p:nvSpPr>
          <p:cNvPr id="21511" name="Text Box 108"/>
          <p:cNvSpPr txBox="1">
            <a:spLocks noChangeArrowheads="1"/>
          </p:cNvSpPr>
          <p:nvPr/>
        </p:nvSpPr>
        <p:spPr bwMode="auto">
          <a:xfrm>
            <a:off x="1143000" y="990600"/>
            <a:ext cx="251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Clr>
                <a:schemeClr val="accent2"/>
              </a:buClr>
              <a:buFont typeface="Wingdings 2" charset="0"/>
              <a:buNone/>
            </a:pPr>
            <a:r>
              <a:rPr lang="en-US" sz="1600">
                <a:solidFill>
                  <a:srgbClr val="2E4152"/>
                </a:solidFill>
              </a:rPr>
              <a:t>Traditional </a:t>
            </a:r>
          </a:p>
          <a:p>
            <a:pPr algn="ctr" eaLnBrk="1" hangingPunct="1">
              <a:buClr>
                <a:schemeClr val="accent2"/>
              </a:buClr>
              <a:buFont typeface="Wingdings 2" charset="0"/>
              <a:buNone/>
            </a:pPr>
            <a:r>
              <a:rPr lang="en-US" sz="1600">
                <a:solidFill>
                  <a:srgbClr val="2E4152"/>
                </a:solidFill>
              </a:rPr>
              <a:t>Data Centers</a:t>
            </a:r>
          </a:p>
        </p:txBody>
      </p:sp>
      <p:sp>
        <p:nvSpPr>
          <p:cNvPr id="21512" name="Text Box 108"/>
          <p:cNvSpPr txBox="1">
            <a:spLocks noChangeArrowheads="1"/>
          </p:cNvSpPr>
          <p:nvPr/>
        </p:nvSpPr>
        <p:spPr bwMode="auto">
          <a:xfrm>
            <a:off x="5105400" y="1066800"/>
            <a:ext cx="3276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Clr>
                <a:schemeClr val="accent2"/>
              </a:buClr>
              <a:buFont typeface="Wingdings 2" charset="0"/>
              <a:buNone/>
            </a:pPr>
            <a:r>
              <a:rPr lang="en-US" sz="1600">
                <a:solidFill>
                  <a:srgbClr val="2E4152"/>
                </a:solidFill>
              </a:rPr>
              <a:t>Secure Multi-tenancy </a:t>
            </a:r>
          </a:p>
          <a:p>
            <a:pPr algn="ctr" eaLnBrk="1" hangingPunct="1">
              <a:buClr>
                <a:schemeClr val="accent2"/>
              </a:buClr>
              <a:buFont typeface="Wingdings 2" charset="0"/>
              <a:buNone/>
            </a:pPr>
            <a:r>
              <a:rPr lang="en-US" sz="1600">
                <a:solidFill>
                  <a:srgbClr val="2E4152"/>
                </a:solidFill>
              </a:rPr>
              <a:t>Architecture</a:t>
            </a:r>
          </a:p>
        </p:txBody>
      </p:sp>
      <p:pic>
        <p:nvPicPr>
          <p:cNvPr id="21513" name="Picture 64" descr="VMW_09Q3_LOGO_Corp_Gray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463" y="1981200"/>
            <a:ext cx="99853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4" name="Group 53"/>
          <p:cNvGrpSpPr>
            <a:grpSpLocks noChangeAspect="1"/>
          </p:cNvGrpSpPr>
          <p:nvPr/>
        </p:nvGrpSpPr>
        <p:grpSpPr bwMode="auto">
          <a:xfrm>
            <a:off x="8185150" y="3200400"/>
            <a:ext cx="860425" cy="457200"/>
            <a:chOff x="3272" y="1316"/>
            <a:chExt cx="1889" cy="1002"/>
          </a:xfrm>
        </p:grpSpPr>
        <p:sp>
          <p:nvSpPr>
            <p:cNvPr id="21516" name="AutoShape 54"/>
            <p:cNvSpPr>
              <a:spLocks noChangeAspect="1" noChangeArrowheads="1" noTextEdit="1"/>
            </p:cNvSpPr>
            <p:nvPr/>
          </p:nvSpPr>
          <p:spPr bwMode="auto">
            <a:xfrm>
              <a:off x="3272" y="1316"/>
              <a:ext cx="1889" cy="1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1517" name="Rectangle 55"/>
            <p:cNvSpPr>
              <a:spLocks noChangeArrowheads="1"/>
            </p:cNvSpPr>
            <p:nvPr/>
          </p:nvSpPr>
          <p:spPr bwMode="auto">
            <a:xfrm>
              <a:off x="3803" y="1980"/>
              <a:ext cx="86" cy="325"/>
            </a:xfrm>
            <a:prstGeom prst="rect">
              <a:avLst/>
            </a:prstGeom>
            <a:solidFill>
              <a:srgbClr val="B2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buClr>
                  <a:schemeClr val="accent2"/>
                </a:buClr>
                <a:buFont typeface="Wingdings 2" charset="0"/>
                <a:buNone/>
              </a:pPr>
              <a:endParaRPr lang="hu-HU"/>
            </a:p>
          </p:txBody>
        </p:sp>
        <p:sp>
          <p:nvSpPr>
            <p:cNvPr id="21518" name="Freeform 56"/>
            <p:cNvSpPr>
              <a:spLocks/>
            </p:cNvSpPr>
            <p:nvPr/>
          </p:nvSpPr>
          <p:spPr bwMode="auto">
            <a:xfrm>
              <a:off x="4304" y="1971"/>
              <a:ext cx="249" cy="343"/>
            </a:xfrm>
            <a:custGeom>
              <a:avLst/>
              <a:gdLst>
                <a:gd name="T0" fmla="*/ 2147483647 w 58"/>
                <a:gd name="T1" fmla="*/ 2147483647 h 80"/>
                <a:gd name="T2" fmla="*/ 2147483647 w 58"/>
                <a:gd name="T3" fmla="*/ 2147483647 h 80"/>
                <a:gd name="T4" fmla="*/ 2147483647 w 58"/>
                <a:gd name="T5" fmla="*/ 2147483647 h 80"/>
                <a:gd name="T6" fmla="*/ 2147483647 w 58"/>
                <a:gd name="T7" fmla="*/ 2147483647 h 80"/>
                <a:gd name="T8" fmla="*/ 2147483647 w 58"/>
                <a:gd name="T9" fmla="*/ 2147483647 h 80"/>
                <a:gd name="T10" fmla="*/ 2147483647 w 58"/>
                <a:gd name="T11" fmla="*/ 2147483647 h 80"/>
                <a:gd name="T12" fmla="*/ 2147483647 w 58"/>
                <a:gd name="T13" fmla="*/ 2147483647 h 80"/>
                <a:gd name="T14" fmla="*/ 0 w 58"/>
                <a:gd name="T15" fmla="*/ 2147483647 h 80"/>
                <a:gd name="T16" fmla="*/ 2147483647 w 58"/>
                <a:gd name="T17" fmla="*/ 0 h 80"/>
                <a:gd name="T18" fmla="*/ 2147483647 w 58"/>
                <a:gd name="T19" fmla="*/ 2147483647 h 80"/>
                <a:gd name="T20" fmla="*/ 2147483647 w 58"/>
                <a:gd name="T21" fmla="*/ 2147483647 h 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8"/>
                <a:gd name="T34" fmla="*/ 0 h 80"/>
                <a:gd name="T35" fmla="*/ 58 w 58"/>
                <a:gd name="T36" fmla="*/ 80 h 8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B2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1519" name="Freeform 57"/>
            <p:cNvSpPr>
              <a:spLocks/>
            </p:cNvSpPr>
            <p:nvPr/>
          </p:nvSpPr>
          <p:spPr bwMode="auto">
            <a:xfrm>
              <a:off x="3443" y="1971"/>
              <a:ext cx="249" cy="343"/>
            </a:xfrm>
            <a:custGeom>
              <a:avLst/>
              <a:gdLst>
                <a:gd name="T0" fmla="*/ 2147483647 w 58"/>
                <a:gd name="T1" fmla="*/ 2147483647 h 80"/>
                <a:gd name="T2" fmla="*/ 2147483647 w 58"/>
                <a:gd name="T3" fmla="*/ 2147483647 h 80"/>
                <a:gd name="T4" fmla="*/ 2147483647 w 58"/>
                <a:gd name="T5" fmla="*/ 2147483647 h 80"/>
                <a:gd name="T6" fmla="*/ 2147483647 w 58"/>
                <a:gd name="T7" fmla="*/ 2147483647 h 80"/>
                <a:gd name="T8" fmla="*/ 2147483647 w 58"/>
                <a:gd name="T9" fmla="*/ 2147483647 h 80"/>
                <a:gd name="T10" fmla="*/ 2147483647 w 58"/>
                <a:gd name="T11" fmla="*/ 2147483647 h 80"/>
                <a:gd name="T12" fmla="*/ 2147483647 w 58"/>
                <a:gd name="T13" fmla="*/ 2147483647 h 80"/>
                <a:gd name="T14" fmla="*/ 0 w 58"/>
                <a:gd name="T15" fmla="*/ 2147483647 h 80"/>
                <a:gd name="T16" fmla="*/ 2147483647 w 58"/>
                <a:gd name="T17" fmla="*/ 0 h 80"/>
                <a:gd name="T18" fmla="*/ 2147483647 w 58"/>
                <a:gd name="T19" fmla="*/ 2147483647 h 80"/>
                <a:gd name="T20" fmla="*/ 2147483647 w 58"/>
                <a:gd name="T21" fmla="*/ 2147483647 h 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8"/>
                <a:gd name="T34" fmla="*/ 0 h 80"/>
                <a:gd name="T35" fmla="*/ 58 w 58"/>
                <a:gd name="T36" fmla="*/ 80 h 8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B2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1520" name="Freeform 58"/>
            <p:cNvSpPr>
              <a:spLocks noEditPoints="1"/>
            </p:cNvSpPr>
            <p:nvPr/>
          </p:nvSpPr>
          <p:spPr bwMode="auto">
            <a:xfrm>
              <a:off x="4643" y="1971"/>
              <a:ext cx="342" cy="343"/>
            </a:xfrm>
            <a:custGeom>
              <a:avLst/>
              <a:gdLst>
                <a:gd name="T0" fmla="*/ 2147483647 w 80"/>
                <a:gd name="T1" fmla="*/ 2147483647 h 80"/>
                <a:gd name="T2" fmla="*/ 2147483647 w 80"/>
                <a:gd name="T3" fmla="*/ 2147483647 h 80"/>
                <a:gd name="T4" fmla="*/ 0 w 80"/>
                <a:gd name="T5" fmla="*/ 2147483647 h 80"/>
                <a:gd name="T6" fmla="*/ 2147483647 w 80"/>
                <a:gd name="T7" fmla="*/ 0 h 80"/>
                <a:gd name="T8" fmla="*/ 2147483647 w 80"/>
                <a:gd name="T9" fmla="*/ 2147483647 h 80"/>
                <a:gd name="T10" fmla="*/ 2147483647 w 80"/>
                <a:gd name="T11" fmla="*/ 2147483647 h 80"/>
                <a:gd name="T12" fmla="*/ 2147483647 w 80"/>
                <a:gd name="T13" fmla="*/ 2147483647 h 80"/>
                <a:gd name="T14" fmla="*/ 2147483647 w 80"/>
                <a:gd name="T15" fmla="*/ 2147483647 h 80"/>
                <a:gd name="T16" fmla="*/ 2147483647 w 80"/>
                <a:gd name="T17" fmla="*/ 2147483647 h 80"/>
                <a:gd name="T18" fmla="*/ 2147483647 w 80"/>
                <a:gd name="T19" fmla="*/ 2147483647 h 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0"/>
                <a:gd name="T31" fmla="*/ 0 h 80"/>
                <a:gd name="T32" fmla="*/ 80 w 80"/>
                <a:gd name="T33" fmla="*/ 80 h 8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solidFill>
              <a:srgbClr val="B2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1521" name="Freeform 59"/>
            <p:cNvSpPr>
              <a:spLocks/>
            </p:cNvSpPr>
            <p:nvPr/>
          </p:nvSpPr>
          <p:spPr bwMode="auto">
            <a:xfrm>
              <a:off x="4000" y="1971"/>
              <a:ext cx="223" cy="343"/>
            </a:xfrm>
            <a:custGeom>
              <a:avLst/>
              <a:gdLst>
                <a:gd name="T0" fmla="*/ 2147483647 w 52"/>
                <a:gd name="T1" fmla="*/ 2147483647 h 80"/>
                <a:gd name="T2" fmla="*/ 2147483647 w 52"/>
                <a:gd name="T3" fmla="*/ 2147483647 h 80"/>
                <a:gd name="T4" fmla="*/ 2147483647 w 52"/>
                <a:gd name="T5" fmla="*/ 2147483647 h 80"/>
                <a:gd name="T6" fmla="*/ 2147483647 w 52"/>
                <a:gd name="T7" fmla="*/ 2147483647 h 80"/>
                <a:gd name="T8" fmla="*/ 2147483647 w 52"/>
                <a:gd name="T9" fmla="*/ 2147483647 h 80"/>
                <a:gd name="T10" fmla="*/ 2147483647 w 52"/>
                <a:gd name="T11" fmla="*/ 2147483647 h 80"/>
                <a:gd name="T12" fmla="*/ 2147483647 w 52"/>
                <a:gd name="T13" fmla="*/ 2147483647 h 80"/>
                <a:gd name="T14" fmla="*/ 0 w 52"/>
                <a:gd name="T15" fmla="*/ 2147483647 h 80"/>
                <a:gd name="T16" fmla="*/ 0 w 52"/>
                <a:gd name="T17" fmla="*/ 2147483647 h 80"/>
                <a:gd name="T18" fmla="*/ 2147483647 w 52"/>
                <a:gd name="T19" fmla="*/ 2147483647 h 80"/>
                <a:gd name="T20" fmla="*/ 2147483647 w 52"/>
                <a:gd name="T21" fmla="*/ 2147483647 h 80"/>
                <a:gd name="T22" fmla="*/ 2147483647 w 52"/>
                <a:gd name="T23" fmla="*/ 2147483647 h 80"/>
                <a:gd name="T24" fmla="*/ 2147483647 w 52"/>
                <a:gd name="T25" fmla="*/ 2147483647 h 80"/>
                <a:gd name="T26" fmla="*/ 0 w 52"/>
                <a:gd name="T27" fmla="*/ 2147483647 h 80"/>
                <a:gd name="T28" fmla="*/ 2147483647 w 52"/>
                <a:gd name="T29" fmla="*/ 0 h 80"/>
                <a:gd name="T30" fmla="*/ 2147483647 w 52"/>
                <a:gd name="T31" fmla="*/ 2147483647 h 80"/>
                <a:gd name="T32" fmla="*/ 2147483647 w 52"/>
                <a:gd name="T33" fmla="*/ 2147483647 h 8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80"/>
                <a:gd name="T53" fmla="*/ 52 w 52"/>
                <a:gd name="T54" fmla="*/ 80 h 8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solidFill>
              <a:srgbClr val="B2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1522" name="Freeform 60"/>
            <p:cNvSpPr>
              <a:spLocks/>
            </p:cNvSpPr>
            <p:nvPr/>
          </p:nvSpPr>
          <p:spPr bwMode="auto">
            <a:xfrm>
              <a:off x="3272" y="1586"/>
              <a:ext cx="81" cy="167"/>
            </a:xfrm>
            <a:custGeom>
              <a:avLst/>
              <a:gdLst>
                <a:gd name="T0" fmla="*/ 2147483647 w 19"/>
                <a:gd name="T1" fmla="*/ 2147483647 h 39"/>
                <a:gd name="T2" fmla="*/ 2147483647 w 19"/>
                <a:gd name="T3" fmla="*/ 0 h 39"/>
                <a:gd name="T4" fmla="*/ 0 w 19"/>
                <a:gd name="T5" fmla="*/ 2147483647 h 39"/>
                <a:gd name="T6" fmla="*/ 0 w 19"/>
                <a:gd name="T7" fmla="*/ 2147483647 h 39"/>
                <a:gd name="T8" fmla="*/ 2147483647 w 19"/>
                <a:gd name="T9" fmla="*/ 2147483647 h 39"/>
                <a:gd name="T10" fmla="*/ 2147483647 w 19"/>
                <a:gd name="T11" fmla="*/ 2147483647 h 39"/>
                <a:gd name="T12" fmla="*/ 2147483647 w 19"/>
                <a:gd name="T13" fmla="*/ 2147483647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39"/>
                <a:gd name="T23" fmla="*/ 19 w 19"/>
                <a:gd name="T24" fmla="*/ 39 h 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015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1523" name="Freeform 61"/>
            <p:cNvSpPr>
              <a:spLocks/>
            </p:cNvSpPr>
            <p:nvPr/>
          </p:nvSpPr>
          <p:spPr bwMode="auto">
            <a:xfrm>
              <a:off x="3499" y="1474"/>
              <a:ext cx="81" cy="279"/>
            </a:xfrm>
            <a:custGeom>
              <a:avLst/>
              <a:gdLst>
                <a:gd name="T0" fmla="*/ 2147483647 w 19"/>
                <a:gd name="T1" fmla="*/ 2147483647 h 65"/>
                <a:gd name="T2" fmla="*/ 2147483647 w 19"/>
                <a:gd name="T3" fmla="*/ 0 h 65"/>
                <a:gd name="T4" fmla="*/ 0 w 19"/>
                <a:gd name="T5" fmla="*/ 2147483647 h 65"/>
                <a:gd name="T6" fmla="*/ 0 w 19"/>
                <a:gd name="T7" fmla="*/ 2147483647 h 65"/>
                <a:gd name="T8" fmla="*/ 2147483647 w 19"/>
                <a:gd name="T9" fmla="*/ 2147483647 h 65"/>
                <a:gd name="T10" fmla="*/ 2147483647 w 19"/>
                <a:gd name="T11" fmla="*/ 2147483647 h 65"/>
                <a:gd name="T12" fmla="*/ 2147483647 w 19"/>
                <a:gd name="T13" fmla="*/ 2147483647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65"/>
                <a:gd name="T23" fmla="*/ 19 w 1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1524" name="Freeform 62"/>
            <p:cNvSpPr>
              <a:spLocks/>
            </p:cNvSpPr>
            <p:nvPr/>
          </p:nvSpPr>
          <p:spPr bwMode="auto">
            <a:xfrm>
              <a:off x="3722" y="1320"/>
              <a:ext cx="81" cy="514"/>
            </a:xfrm>
            <a:custGeom>
              <a:avLst/>
              <a:gdLst>
                <a:gd name="T0" fmla="*/ 2147483647 w 19"/>
                <a:gd name="T1" fmla="*/ 2147483647 h 120"/>
                <a:gd name="T2" fmla="*/ 2147483647 w 19"/>
                <a:gd name="T3" fmla="*/ 0 h 120"/>
                <a:gd name="T4" fmla="*/ 0 w 19"/>
                <a:gd name="T5" fmla="*/ 2147483647 h 120"/>
                <a:gd name="T6" fmla="*/ 0 w 19"/>
                <a:gd name="T7" fmla="*/ 2147483647 h 120"/>
                <a:gd name="T8" fmla="*/ 2147483647 w 19"/>
                <a:gd name="T9" fmla="*/ 2147483647 h 120"/>
                <a:gd name="T10" fmla="*/ 2147483647 w 19"/>
                <a:gd name="T11" fmla="*/ 2147483647 h 120"/>
                <a:gd name="T12" fmla="*/ 2147483647 w 19"/>
                <a:gd name="T13" fmla="*/ 2147483647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120"/>
                <a:gd name="T23" fmla="*/ 19 w 19"/>
                <a:gd name="T24" fmla="*/ 120 h 1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1525" name="Freeform 63"/>
            <p:cNvSpPr>
              <a:spLocks/>
            </p:cNvSpPr>
            <p:nvPr/>
          </p:nvSpPr>
          <p:spPr bwMode="auto">
            <a:xfrm>
              <a:off x="3949" y="1474"/>
              <a:ext cx="81" cy="279"/>
            </a:xfrm>
            <a:custGeom>
              <a:avLst/>
              <a:gdLst>
                <a:gd name="T0" fmla="*/ 2147483647 w 19"/>
                <a:gd name="T1" fmla="*/ 2147483647 h 65"/>
                <a:gd name="T2" fmla="*/ 2147483647 w 19"/>
                <a:gd name="T3" fmla="*/ 0 h 65"/>
                <a:gd name="T4" fmla="*/ 0 w 19"/>
                <a:gd name="T5" fmla="*/ 2147483647 h 65"/>
                <a:gd name="T6" fmla="*/ 0 w 19"/>
                <a:gd name="T7" fmla="*/ 2147483647 h 65"/>
                <a:gd name="T8" fmla="*/ 2147483647 w 19"/>
                <a:gd name="T9" fmla="*/ 2147483647 h 65"/>
                <a:gd name="T10" fmla="*/ 2147483647 w 19"/>
                <a:gd name="T11" fmla="*/ 2147483647 h 65"/>
                <a:gd name="T12" fmla="*/ 2147483647 w 19"/>
                <a:gd name="T13" fmla="*/ 2147483647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65"/>
                <a:gd name="T23" fmla="*/ 19 w 1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1526" name="Freeform 64"/>
            <p:cNvSpPr>
              <a:spLocks/>
            </p:cNvSpPr>
            <p:nvPr/>
          </p:nvSpPr>
          <p:spPr bwMode="auto">
            <a:xfrm>
              <a:off x="4171" y="1586"/>
              <a:ext cx="86" cy="167"/>
            </a:xfrm>
            <a:custGeom>
              <a:avLst/>
              <a:gdLst>
                <a:gd name="T0" fmla="*/ 2147483647 w 20"/>
                <a:gd name="T1" fmla="*/ 2147483647 h 39"/>
                <a:gd name="T2" fmla="*/ 2147483647 w 20"/>
                <a:gd name="T3" fmla="*/ 0 h 39"/>
                <a:gd name="T4" fmla="*/ 0 w 20"/>
                <a:gd name="T5" fmla="*/ 2147483647 h 39"/>
                <a:gd name="T6" fmla="*/ 0 w 20"/>
                <a:gd name="T7" fmla="*/ 2147483647 h 39"/>
                <a:gd name="T8" fmla="*/ 2147483647 w 20"/>
                <a:gd name="T9" fmla="*/ 2147483647 h 39"/>
                <a:gd name="T10" fmla="*/ 2147483647 w 20"/>
                <a:gd name="T11" fmla="*/ 2147483647 h 39"/>
                <a:gd name="T12" fmla="*/ 2147483647 w 20"/>
                <a:gd name="T13" fmla="*/ 2147483647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"/>
                <a:gd name="T22" fmla="*/ 0 h 39"/>
                <a:gd name="T23" fmla="*/ 20 w 20"/>
                <a:gd name="T24" fmla="*/ 39 h 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rgbClr val="015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1527" name="Freeform 65"/>
            <p:cNvSpPr>
              <a:spLocks/>
            </p:cNvSpPr>
            <p:nvPr/>
          </p:nvSpPr>
          <p:spPr bwMode="auto">
            <a:xfrm>
              <a:off x="4398" y="1474"/>
              <a:ext cx="82" cy="279"/>
            </a:xfrm>
            <a:custGeom>
              <a:avLst/>
              <a:gdLst>
                <a:gd name="T0" fmla="*/ 2147483647 w 19"/>
                <a:gd name="T1" fmla="*/ 2147483647 h 65"/>
                <a:gd name="T2" fmla="*/ 2147483647 w 19"/>
                <a:gd name="T3" fmla="*/ 0 h 65"/>
                <a:gd name="T4" fmla="*/ 0 w 19"/>
                <a:gd name="T5" fmla="*/ 2147483647 h 65"/>
                <a:gd name="T6" fmla="*/ 0 w 19"/>
                <a:gd name="T7" fmla="*/ 2147483647 h 65"/>
                <a:gd name="T8" fmla="*/ 2147483647 w 19"/>
                <a:gd name="T9" fmla="*/ 2147483647 h 65"/>
                <a:gd name="T10" fmla="*/ 2147483647 w 19"/>
                <a:gd name="T11" fmla="*/ 2147483647 h 65"/>
                <a:gd name="T12" fmla="*/ 2147483647 w 19"/>
                <a:gd name="T13" fmla="*/ 2147483647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65"/>
                <a:gd name="T23" fmla="*/ 19 w 1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1528" name="Freeform 66"/>
            <p:cNvSpPr>
              <a:spLocks/>
            </p:cNvSpPr>
            <p:nvPr/>
          </p:nvSpPr>
          <p:spPr bwMode="auto">
            <a:xfrm>
              <a:off x="4625" y="1320"/>
              <a:ext cx="82" cy="514"/>
            </a:xfrm>
            <a:custGeom>
              <a:avLst/>
              <a:gdLst>
                <a:gd name="T0" fmla="*/ 2147483647 w 19"/>
                <a:gd name="T1" fmla="*/ 2147483647 h 120"/>
                <a:gd name="T2" fmla="*/ 2147483647 w 19"/>
                <a:gd name="T3" fmla="*/ 0 h 120"/>
                <a:gd name="T4" fmla="*/ 0 w 19"/>
                <a:gd name="T5" fmla="*/ 2147483647 h 120"/>
                <a:gd name="T6" fmla="*/ 0 w 19"/>
                <a:gd name="T7" fmla="*/ 2147483647 h 120"/>
                <a:gd name="T8" fmla="*/ 2147483647 w 19"/>
                <a:gd name="T9" fmla="*/ 2147483647 h 120"/>
                <a:gd name="T10" fmla="*/ 2147483647 w 19"/>
                <a:gd name="T11" fmla="*/ 2147483647 h 120"/>
                <a:gd name="T12" fmla="*/ 2147483647 w 19"/>
                <a:gd name="T13" fmla="*/ 2147483647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120"/>
                <a:gd name="T23" fmla="*/ 19 w 19"/>
                <a:gd name="T24" fmla="*/ 120 h 1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1529" name="Freeform 67"/>
            <p:cNvSpPr>
              <a:spLocks/>
            </p:cNvSpPr>
            <p:nvPr/>
          </p:nvSpPr>
          <p:spPr bwMode="auto">
            <a:xfrm>
              <a:off x="4848" y="1474"/>
              <a:ext cx="82" cy="279"/>
            </a:xfrm>
            <a:custGeom>
              <a:avLst/>
              <a:gdLst>
                <a:gd name="T0" fmla="*/ 2147483647 w 19"/>
                <a:gd name="T1" fmla="*/ 2147483647 h 65"/>
                <a:gd name="T2" fmla="*/ 2147483647 w 19"/>
                <a:gd name="T3" fmla="*/ 0 h 65"/>
                <a:gd name="T4" fmla="*/ 0 w 19"/>
                <a:gd name="T5" fmla="*/ 2147483647 h 65"/>
                <a:gd name="T6" fmla="*/ 0 w 19"/>
                <a:gd name="T7" fmla="*/ 2147483647 h 65"/>
                <a:gd name="T8" fmla="*/ 2147483647 w 19"/>
                <a:gd name="T9" fmla="*/ 2147483647 h 65"/>
                <a:gd name="T10" fmla="*/ 2147483647 w 19"/>
                <a:gd name="T11" fmla="*/ 2147483647 h 65"/>
                <a:gd name="T12" fmla="*/ 2147483647 w 19"/>
                <a:gd name="T13" fmla="*/ 2147483647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65"/>
                <a:gd name="T23" fmla="*/ 19 w 1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1530" name="Freeform 68"/>
            <p:cNvSpPr>
              <a:spLocks/>
            </p:cNvSpPr>
            <p:nvPr/>
          </p:nvSpPr>
          <p:spPr bwMode="auto">
            <a:xfrm>
              <a:off x="5075" y="1586"/>
              <a:ext cx="82" cy="167"/>
            </a:xfrm>
            <a:custGeom>
              <a:avLst/>
              <a:gdLst>
                <a:gd name="T0" fmla="*/ 2147483647 w 19"/>
                <a:gd name="T1" fmla="*/ 2147483647 h 39"/>
                <a:gd name="T2" fmla="*/ 2147483647 w 19"/>
                <a:gd name="T3" fmla="*/ 0 h 39"/>
                <a:gd name="T4" fmla="*/ 0 w 19"/>
                <a:gd name="T5" fmla="*/ 2147483647 h 39"/>
                <a:gd name="T6" fmla="*/ 0 w 19"/>
                <a:gd name="T7" fmla="*/ 2147483647 h 39"/>
                <a:gd name="T8" fmla="*/ 2147483647 w 19"/>
                <a:gd name="T9" fmla="*/ 2147483647 h 39"/>
                <a:gd name="T10" fmla="*/ 2147483647 w 19"/>
                <a:gd name="T11" fmla="*/ 2147483647 h 39"/>
                <a:gd name="T12" fmla="*/ 2147483647 w 19"/>
                <a:gd name="T13" fmla="*/ 2147483647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39"/>
                <a:gd name="T23" fmla="*/ 19 w 19"/>
                <a:gd name="T24" fmla="*/ 39 h 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015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pic>
        <p:nvPicPr>
          <p:cNvPr id="21515" name="Picture 71" descr="na_logo_vrt_2c_rgb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6" t="8521" r="6577" b="6876"/>
          <a:stretch>
            <a:fillRect/>
          </a:stretch>
        </p:blipFill>
        <p:spPr bwMode="auto">
          <a:xfrm>
            <a:off x="8229600" y="4800600"/>
            <a:ext cx="6096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32754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91575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Arial" charset="0"/>
                <a:ea typeface="ＭＳ Ｐゴシック" charset="0"/>
              </a:rPr>
              <a:t>Sample Architecture</a:t>
            </a:r>
          </a:p>
        </p:txBody>
      </p:sp>
      <p:grpSp>
        <p:nvGrpSpPr>
          <p:cNvPr id="23554" name="Group 76"/>
          <p:cNvGrpSpPr>
            <a:grpSpLocks/>
          </p:cNvGrpSpPr>
          <p:nvPr/>
        </p:nvGrpSpPr>
        <p:grpSpPr bwMode="auto">
          <a:xfrm>
            <a:off x="215516" y="1052736"/>
            <a:ext cx="5943600" cy="5181600"/>
            <a:chOff x="228600" y="838200"/>
            <a:chExt cx="6019800" cy="5252857"/>
          </a:xfrm>
        </p:grpSpPr>
        <p:sp>
          <p:nvSpPr>
            <p:cNvPr id="224" name="Rounded Rectangle 41"/>
            <p:cNvSpPr>
              <a:spLocks noChangeArrowheads="1"/>
            </p:cNvSpPr>
            <p:nvPr/>
          </p:nvSpPr>
          <p:spPr bwMode="auto">
            <a:xfrm>
              <a:off x="5888241" y="838200"/>
              <a:ext cx="360159" cy="5236764"/>
            </a:xfrm>
            <a:prstGeom prst="roundRect">
              <a:avLst>
                <a:gd name="adj" fmla="val 2185"/>
              </a:avLst>
            </a:prstGeom>
            <a:solidFill>
              <a:srgbClr val="037BB1"/>
            </a:solidFill>
            <a:ln w="9525">
              <a:noFill/>
              <a:round/>
              <a:headEnd/>
              <a:tailEnd/>
            </a:ln>
            <a:effectLst/>
          </p:spPr>
          <p:txBody>
            <a:bodyPr vert="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>
                  <a:solidFill>
                    <a:sysClr val="window" lastClr="FFFFFF"/>
                  </a:solidFill>
                  <a:latin typeface="Arial" pitchFamily="30" charset="0"/>
                  <a:ea typeface="ＭＳ Ｐゴシック" pitchFamily="30" charset="-128"/>
                  <a:cs typeface="ＭＳ Ｐゴシック" pitchFamily="30" charset="-128"/>
                </a:rPr>
                <a:t>NetApp SANscreen</a:t>
              </a:r>
            </a:p>
          </p:txBody>
        </p:sp>
        <p:sp>
          <p:nvSpPr>
            <p:cNvPr id="225" name="Rounded Rectangle 41"/>
            <p:cNvSpPr>
              <a:spLocks noChangeArrowheads="1"/>
            </p:cNvSpPr>
            <p:nvPr/>
          </p:nvSpPr>
          <p:spPr bwMode="auto">
            <a:xfrm>
              <a:off x="228600" y="5207535"/>
              <a:ext cx="4072691" cy="867429"/>
            </a:xfrm>
            <a:prstGeom prst="roundRect">
              <a:avLst>
                <a:gd name="adj" fmla="val 8755"/>
              </a:avLst>
            </a:prstGeom>
            <a:gradFill rotWithShape="1">
              <a:gsLst>
                <a:gs pos="0">
                  <a:srgbClr val="F4F4F4"/>
                </a:gs>
                <a:gs pos="64999">
                  <a:srgbClr val="E3E3E3"/>
                </a:gs>
                <a:gs pos="100000">
                  <a:srgbClr val="D8D8D8"/>
                </a:gs>
              </a:gsLst>
              <a:lin ang="5400000" scaled="1"/>
            </a:gradFill>
            <a:ln w="9525">
              <a:solidFill>
                <a:srgbClr val="A1A1A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Arial" pitchFamily="30" charset="0"/>
                <a:ea typeface="ＭＳ Ｐゴシック" pitchFamily="30" charset="-128"/>
                <a:cs typeface="ＭＳ Ｐゴシック" pitchFamily="30" charset="-128"/>
              </a:endParaRPr>
            </a:p>
          </p:txBody>
        </p:sp>
        <p:sp>
          <p:nvSpPr>
            <p:cNvPr id="226" name="Rounded Rectangle 41"/>
            <p:cNvSpPr>
              <a:spLocks noChangeArrowheads="1"/>
            </p:cNvSpPr>
            <p:nvPr/>
          </p:nvSpPr>
          <p:spPr bwMode="auto">
            <a:xfrm>
              <a:off x="228600" y="4431837"/>
              <a:ext cx="4072691" cy="687184"/>
            </a:xfrm>
            <a:prstGeom prst="roundRect">
              <a:avLst>
                <a:gd name="adj" fmla="val 11551"/>
              </a:avLst>
            </a:prstGeom>
            <a:gradFill rotWithShape="1">
              <a:gsLst>
                <a:gs pos="0">
                  <a:srgbClr val="F4F4F4"/>
                </a:gs>
                <a:gs pos="64999">
                  <a:srgbClr val="E3E3E3"/>
                </a:gs>
                <a:gs pos="100000">
                  <a:srgbClr val="D8D8D8"/>
                </a:gs>
              </a:gsLst>
              <a:lin ang="5400000" scaled="1"/>
            </a:gradFill>
            <a:ln w="9525">
              <a:solidFill>
                <a:srgbClr val="A1A1A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Arial" pitchFamily="30" charset="0"/>
                <a:ea typeface="ＭＳ Ｐゴシック" pitchFamily="30" charset="-128"/>
                <a:cs typeface="ＭＳ Ｐゴシック" pitchFamily="30" charset="-128"/>
              </a:endParaRPr>
            </a:p>
          </p:txBody>
        </p:sp>
        <p:sp>
          <p:nvSpPr>
            <p:cNvPr id="227" name="Rounded Rectangle 41"/>
            <p:cNvSpPr>
              <a:spLocks noChangeArrowheads="1"/>
            </p:cNvSpPr>
            <p:nvPr/>
          </p:nvSpPr>
          <p:spPr bwMode="auto">
            <a:xfrm>
              <a:off x="228600" y="3200698"/>
              <a:ext cx="4072691" cy="1137798"/>
            </a:xfrm>
            <a:prstGeom prst="roundRect">
              <a:avLst>
                <a:gd name="adj" fmla="val 6866"/>
              </a:avLst>
            </a:prstGeom>
            <a:gradFill rotWithShape="1">
              <a:gsLst>
                <a:gs pos="0">
                  <a:srgbClr val="F4F4F4"/>
                </a:gs>
                <a:gs pos="64999">
                  <a:srgbClr val="E3E3E3"/>
                </a:gs>
                <a:gs pos="100000">
                  <a:srgbClr val="D8D8D8"/>
                </a:gs>
              </a:gsLst>
              <a:lin ang="5400000" scaled="1"/>
            </a:gradFill>
            <a:ln w="9525">
              <a:solidFill>
                <a:srgbClr val="A1A1A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Arial" pitchFamily="30" charset="0"/>
                <a:ea typeface="ＭＳ Ｐゴシック" pitchFamily="30" charset="-128"/>
                <a:cs typeface="ＭＳ Ｐゴシック" pitchFamily="30" charset="-128"/>
              </a:endParaRPr>
            </a:p>
          </p:txBody>
        </p:sp>
        <p:sp>
          <p:nvSpPr>
            <p:cNvPr id="228" name="Rounded Rectangle 41"/>
            <p:cNvSpPr>
              <a:spLocks noChangeArrowheads="1"/>
            </p:cNvSpPr>
            <p:nvPr/>
          </p:nvSpPr>
          <p:spPr bwMode="auto">
            <a:xfrm>
              <a:off x="235031" y="854293"/>
              <a:ext cx="4072691" cy="2214440"/>
            </a:xfrm>
            <a:prstGeom prst="roundRect">
              <a:avLst>
                <a:gd name="adj" fmla="val 3495"/>
              </a:avLst>
            </a:prstGeom>
            <a:gradFill rotWithShape="1">
              <a:gsLst>
                <a:gs pos="0">
                  <a:srgbClr val="F4F4F4"/>
                </a:gs>
                <a:gs pos="64999">
                  <a:srgbClr val="E3E3E3"/>
                </a:gs>
                <a:gs pos="100000">
                  <a:srgbClr val="D8D8D8"/>
                </a:gs>
              </a:gsLst>
              <a:lin ang="5400000" scaled="1"/>
            </a:gradFill>
            <a:ln w="9525">
              <a:solidFill>
                <a:srgbClr val="A1A1A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Arial" pitchFamily="30" charset="0"/>
                <a:ea typeface="ＭＳ Ｐゴシック" pitchFamily="30" charset="-128"/>
                <a:cs typeface="ＭＳ Ｐゴシック" pitchFamily="30" charset="-128"/>
              </a:endParaRPr>
            </a:p>
          </p:txBody>
        </p:sp>
        <p:pic>
          <p:nvPicPr>
            <p:cNvPr id="23561" name="Picture 228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9020" y="3663810"/>
              <a:ext cx="442446" cy="630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2" name="Picture 229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8770" y="3236794"/>
              <a:ext cx="793637" cy="325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3" name="Picture 230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8233" y="3236794"/>
              <a:ext cx="793637" cy="325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4" name="Picture 231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9534" y="3663810"/>
              <a:ext cx="442446" cy="630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5" name="Picture 232" descr="UCS5108BladeServerChassis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628" y="2137405"/>
              <a:ext cx="636016" cy="44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566" name="Group 326"/>
            <p:cNvGrpSpPr>
              <a:grpSpLocks/>
            </p:cNvGrpSpPr>
            <p:nvPr/>
          </p:nvGrpSpPr>
          <p:grpSpPr bwMode="auto">
            <a:xfrm>
              <a:off x="1129023" y="4456634"/>
              <a:ext cx="464568" cy="614083"/>
              <a:chOff x="2832" y="3216"/>
              <a:chExt cx="344" cy="548"/>
            </a:xfrm>
          </p:grpSpPr>
          <p:sp>
            <p:nvSpPr>
              <p:cNvPr id="235" name="Freeform 327"/>
              <p:cNvSpPr>
                <a:spLocks/>
              </p:cNvSpPr>
              <p:nvPr/>
            </p:nvSpPr>
            <p:spPr bwMode="auto">
              <a:xfrm>
                <a:off x="3142" y="3524"/>
                <a:ext cx="38" cy="240"/>
              </a:xfrm>
              <a:custGeom>
                <a:avLst/>
                <a:gdLst>
                  <a:gd name="T0" fmla="*/ 1 w 60"/>
                  <a:gd name="T1" fmla="*/ 0 h 425"/>
                  <a:gd name="T2" fmla="*/ 1 w 60"/>
                  <a:gd name="T3" fmla="*/ 1 h 425"/>
                  <a:gd name="T4" fmla="*/ 0 w 60"/>
                  <a:gd name="T5" fmla="*/ 1 h 425"/>
                  <a:gd name="T6" fmla="*/ 1 w 60"/>
                  <a:gd name="T7" fmla="*/ 1 h 425"/>
                  <a:gd name="T8" fmla="*/ 1 w 60"/>
                  <a:gd name="T9" fmla="*/ 0 h 4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425"/>
                  <a:gd name="T17" fmla="*/ 60 w 60"/>
                  <a:gd name="T18" fmla="*/ 425 h 4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425">
                    <a:moveTo>
                      <a:pt x="60" y="0"/>
                    </a:moveTo>
                    <a:lnTo>
                      <a:pt x="60" y="364"/>
                    </a:lnTo>
                    <a:lnTo>
                      <a:pt x="0" y="425"/>
                    </a:lnTo>
                    <a:lnTo>
                      <a:pt x="1" y="58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8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kern="0" dirty="0">
                  <a:solidFill>
                    <a:sysClr val="windowText" lastClr="000000"/>
                  </a:solidFill>
                  <a:latin typeface="Arial" pitchFamily="30" charset="0"/>
                  <a:ea typeface="ＭＳ Ｐゴシック" pitchFamily="30" charset="-128"/>
                  <a:cs typeface="ＭＳ Ｐゴシック" pitchFamily="30" charset="-128"/>
                </a:endParaRPr>
              </a:p>
            </p:txBody>
          </p:sp>
          <p:sp>
            <p:nvSpPr>
              <p:cNvPr id="236" name="Rectangle 328"/>
              <p:cNvSpPr>
                <a:spLocks noChangeArrowheads="1"/>
              </p:cNvSpPr>
              <p:nvPr/>
            </p:nvSpPr>
            <p:spPr bwMode="auto">
              <a:xfrm>
                <a:off x="2832" y="3559"/>
                <a:ext cx="312" cy="205"/>
              </a:xfrm>
              <a:prstGeom prst="rect">
                <a:avLst/>
              </a:prstGeom>
              <a:solidFill>
                <a:srgbClr val="33CC33"/>
              </a:solidFill>
              <a:ln w="317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kern="0" dirty="0">
                  <a:solidFill>
                    <a:sysClr val="windowText" lastClr="000000"/>
                  </a:solidFill>
                  <a:latin typeface="Tahoma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37" name="Freeform 329"/>
              <p:cNvSpPr>
                <a:spLocks/>
              </p:cNvSpPr>
              <p:nvPr/>
            </p:nvSpPr>
            <p:spPr bwMode="auto">
              <a:xfrm>
                <a:off x="2832" y="3214"/>
                <a:ext cx="344" cy="33"/>
              </a:xfrm>
              <a:custGeom>
                <a:avLst/>
                <a:gdLst>
                  <a:gd name="T0" fmla="*/ 0 w 1226"/>
                  <a:gd name="T1" fmla="*/ 0 h 122"/>
                  <a:gd name="T2" fmla="*/ 0 w 1226"/>
                  <a:gd name="T3" fmla="*/ 0 h 122"/>
                  <a:gd name="T4" fmla="*/ 0 w 1226"/>
                  <a:gd name="T5" fmla="*/ 0 h 122"/>
                  <a:gd name="T6" fmla="*/ 0 w 1226"/>
                  <a:gd name="T7" fmla="*/ 0 h 122"/>
                  <a:gd name="T8" fmla="*/ 0 w 1226"/>
                  <a:gd name="T9" fmla="*/ 0 h 1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26"/>
                  <a:gd name="T16" fmla="*/ 0 h 122"/>
                  <a:gd name="T17" fmla="*/ 1226 w 1226"/>
                  <a:gd name="T18" fmla="*/ 122 h 1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26" h="122">
                    <a:moveTo>
                      <a:pt x="0" y="122"/>
                    </a:moveTo>
                    <a:lnTo>
                      <a:pt x="1104" y="122"/>
                    </a:lnTo>
                    <a:lnTo>
                      <a:pt x="1226" y="0"/>
                    </a:lnTo>
                    <a:lnTo>
                      <a:pt x="123" y="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DDDDDD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kern="0" dirty="0">
                  <a:solidFill>
                    <a:sysClr val="windowText" lastClr="000000"/>
                  </a:solidFill>
                  <a:latin typeface="Arial" pitchFamily="30" charset="0"/>
                  <a:ea typeface="ＭＳ Ｐゴシック" pitchFamily="30" charset="-128"/>
                  <a:cs typeface="ＭＳ Ｐゴシック" pitchFamily="30" charset="-128"/>
                </a:endParaRPr>
              </a:p>
            </p:txBody>
          </p:sp>
          <p:sp>
            <p:nvSpPr>
              <p:cNvPr id="238" name="Freeform 330"/>
              <p:cNvSpPr>
                <a:spLocks/>
              </p:cNvSpPr>
              <p:nvPr/>
            </p:nvSpPr>
            <p:spPr bwMode="auto">
              <a:xfrm>
                <a:off x="3142" y="3214"/>
                <a:ext cx="38" cy="343"/>
              </a:xfrm>
              <a:custGeom>
                <a:avLst/>
                <a:gdLst>
                  <a:gd name="T0" fmla="*/ 0 w 122"/>
                  <a:gd name="T1" fmla="*/ 0 h 1222"/>
                  <a:gd name="T2" fmla="*/ 0 w 122"/>
                  <a:gd name="T3" fmla="*/ 0 h 1222"/>
                  <a:gd name="T4" fmla="*/ 0 w 122"/>
                  <a:gd name="T5" fmla="*/ 0 h 1222"/>
                  <a:gd name="T6" fmla="*/ 0 w 122"/>
                  <a:gd name="T7" fmla="*/ 0 h 1222"/>
                  <a:gd name="T8" fmla="*/ 0 w 122"/>
                  <a:gd name="T9" fmla="*/ 0 h 1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2"/>
                  <a:gd name="T16" fmla="*/ 0 h 1222"/>
                  <a:gd name="T17" fmla="*/ 122 w 122"/>
                  <a:gd name="T18" fmla="*/ 1222 h 12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2" h="1222">
                    <a:moveTo>
                      <a:pt x="122" y="0"/>
                    </a:moveTo>
                    <a:lnTo>
                      <a:pt x="122" y="1100"/>
                    </a:lnTo>
                    <a:lnTo>
                      <a:pt x="0" y="1222"/>
                    </a:lnTo>
                    <a:lnTo>
                      <a:pt x="0" y="122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777777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kern="0" dirty="0">
                  <a:solidFill>
                    <a:sysClr val="windowText" lastClr="000000"/>
                  </a:solidFill>
                  <a:latin typeface="Arial" pitchFamily="30" charset="0"/>
                  <a:ea typeface="ＭＳ Ｐゴシック" pitchFamily="30" charset="-128"/>
                  <a:cs typeface="ＭＳ Ｐゴシック" pitchFamily="30" charset="-128"/>
                </a:endParaRPr>
              </a:p>
            </p:txBody>
          </p:sp>
          <p:sp>
            <p:nvSpPr>
              <p:cNvPr id="239" name="Rectangle 331"/>
              <p:cNvSpPr>
                <a:spLocks noChangeArrowheads="1"/>
              </p:cNvSpPr>
              <p:nvPr/>
            </p:nvSpPr>
            <p:spPr bwMode="auto">
              <a:xfrm>
                <a:off x="2832" y="3250"/>
                <a:ext cx="312" cy="309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kern="0" dirty="0">
                  <a:solidFill>
                    <a:sysClr val="windowText" lastClr="000000"/>
                  </a:solidFill>
                  <a:latin typeface="Arial" pitchFamily="30" charset="0"/>
                  <a:ea typeface="ＭＳ Ｐゴシック" pitchFamily="30" charset="-128"/>
                  <a:cs typeface="ＭＳ Ｐゴシック" pitchFamily="30" charset="-128"/>
                </a:endParaRPr>
              </a:p>
            </p:txBody>
          </p:sp>
          <p:sp>
            <p:nvSpPr>
              <p:cNvPr id="240" name="Freeform 332"/>
              <p:cNvSpPr>
                <a:spLocks/>
              </p:cNvSpPr>
              <p:nvPr/>
            </p:nvSpPr>
            <p:spPr bwMode="auto">
              <a:xfrm>
                <a:off x="2849" y="3379"/>
                <a:ext cx="112" cy="49"/>
              </a:xfrm>
              <a:custGeom>
                <a:avLst/>
                <a:gdLst>
                  <a:gd name="T0" fmla="*/ 1 w 193"/>
                  <a:gd name="T1" fmla="*/ 1 h 86"/>
                  <a:gd name="T2" fmla="*/ 1 w 193"/>
                  <a:gd name="T3" fmla="*/ 1 h 86"/>
                  <a:gd name="T4" fmla="*/ 1 w 193"/>
                  <a:gd name="T5" fmla="*/ 0 h 86"/>
                  <a:gd name="T6" fmla="*/ 0 w 193"/>
                  <a:gd name="T7" fmla="*/ 1 h 86"/>
                  <a:gd name="T8" fmla="*/ 1 w 193"/>
                  <a:gd name="T9" fmla="*/ 1 h 86"/>
                  <a:gd name="T10" fmla="*/ 1 w 193"/>
                  <a:gd name="T11" fmla="*/ 1 h 86"/>
                  <a:gd name="T12" fmla="*/ 1 w 193"/>
                  <a:gd name="T13" fmla="*/ 1 h 86"/>
                  <a:gd name="T14" fmla="*/ 1 w 193"/>
                  <a:gd name="T15" fmla="*/ 1 h 8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3"/>
                  <a:gd name="T25" fmla="*/ 0 h 86"/>
                  <a:gd name="T26" fmla="*/ 193 w 193"/>
                  <a:gd name="T27" fmla="*/ 86 h 8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3" h="86">
                    <a:moveTo>
                      <a:pt x="193" y="20"/>
                    </a:moveTo>
                    <a:lnTo>
                      <a:pt x="46" y="20"/>
                    </a:lnTo>
                    <a:lnTo>
                      <a:pt x="46" y="0"/>
                    </a:lnTo>
                    <a:lnTo>
                      <a:pt x="0" y="40"/>
                    </a:lnTo>
                    <a:lnTo>
                      <a:pt x="46" y="86"/>
                    </a:lnTo>
                    <a:lnTo>
                      <a:pt x="46" y="66"/>
                    </a:lnTo>
                    <a:lnTo>
                      <a:pt x="193" y="66"/>
                    </a:lnTo>
                    <a:lnTo>
                      <a:pt x="193" y="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kern="0" dirty="0">
                  <a:solidFill>
                    <a:sysClr val="windowText" lastClr="000000"/>
                  </a:solidFill>
                  <a:latin typeface="Arial" pitchFamily="30" charset="0"/>
                  <a:ea typeface="ＭＳ Ｐゴシック" pitchFamily="30" charset="-128"/>
                  <a:cs typeface="ＭＳ Ｐゴシック" pitchFamily="30" charset="-128"/>
                </a:endParaRPr>
              </a:p>
            </p:txBody>
          </p:sp>
          <p:sp>
            <p:nvSpPr>
              <p:cNvPr id="241" name="Freeform 333"/>
              <p:cNvSpPr>
                <a:spLocks/>
              </p:cNvSpPr>
              <p:nvPr/>
            </p:nvSpPr>
            <p:spPr bwMode="auto">
              <a:xfrm>
                <a:off x="2963" y="3266"/>
                <a:ext cx="49" cy="109"/>
              </a:xfrm>
              <a:custGeom>
                <a:avLst/>
                <a:gdLst>
                  <a:gd name="T0" fmla="*/ 1 w 86"/>
                  <a:gd name="T1" fmla="*/ 1 h 194"/>
                  <a:gd name="T2" fmla="*/ 1 w 86"/>
                  <a:gd name="T3" fmla="*/ 1 h 194"/>
                  <a:gd name="T4" fmla="*/ 1 w 86"/>
                  <a:gd name="T5" fmla="*/ 1 h 194"/>
                  <a:gd name="T6" fmla="*/ 1 w 86"/>
                  <a:gd name="T7" fmla="*/ 0 h 194"/>
                  <a:gd name="T8" fmla="*/ 0 w 86"/>
                  <a:gd name="T9" fmla="*/ 1 h 194"/>
                  <a:gd name="T10" fmla="*/ 1 w 86"/>
                  <a:gd name="T11" fmla="*/ 1 h 194"/>
                  <a:gd name="T12" fmla="*/ 1 w 86"/>
                  <a:gd name="T13" fmla="*/ 1 h 194"/>
                  <a:gd name="T14" fmla="*/ 1 w 86"/>
                  <a:gd name="T15" fmla="*/ 1 h 19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6"/>
                  <a:gd name="T25" fmla="*/ 0 h 194"/>
                  <a:gd name="T26" fmla="*/ 86 w 86"/>
                  <a:gd name="T27" fmla="*/ 194 h 19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6" h="194">
                    <a:moveTo>
                      <a:pt x="66" y="194"/>
                    </a:moveTo>
                    <a:lnTo>
                      <a:pt x="66" y="41"/>
                    </a:lnTo>
                    <a:lnTo>
                      <a:pt x="86" y="41"/>
                    </a:lnTo>
                    <a:lnTo>
                      <a:pt x="46" y="0"/>
                    </a:lnTo>
                    <a:lnTo>
                      <a:pt x="0" y="41"/>
                    </a:lnTo>
                    <a:lnTo>
                      <a:pt x="20" y="41"/>
                    </a:lnTo>
                    <a:lnTo>
                      <a:pt x="20" y="194"/>
                    </a:lnTo>
                    <a:lnTo>
                      <a:pt x="66" y="19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kern="0" dirty="0">
                  <a:solidFill>
                    <a:sysClr val="windowText" lastClr="000000"/>
                  </a:solidFill>
                  <a:latin typeface="Arial" pitchFamily="30" charset="0"/>
                  <a:ea typeface="ＭＳ Ｐゴシック" pitchFamily="30" charset="-128"/>
                  <a:cs typeface="ＭＳ Ｐゴシック" pitchFamily="30" charset="-128"/>
                </a:endParaRPr>
              </a:p>
            </p:txBody>
          </p:sp>
          <p:sp>
            <p:nvSpPr>
              <p:cNvPr id="242" name="Freeform 334"/>
              <p:cNvSpPr>
                <a:spLocks/>
              </p:cNvSpPr>
              <p:nvPr/>
            </p:nvSpPr>
            <p:spPr bwMode="auto">
              <a:xfrm>
                <a:off x="3017" y="3379"/>
                <a:ext cx="113" cy="49"/>
              </a:xfrm>
              <a:custGeom>
                <a:avLst/>
                <a:gdLst>
                  <a:gd name="T0" fmla="*/ 0 w 193"/>
                  <a:gd name="T1" fmla="*/ 1 h 86"/>
                  <a:gd name="T2" fmla="*/ 1 w 193"/>
                  <a:gd name="T3" fmla="*/ 1 h 86"/>
                  <a:gd name="T4" fmla="*/ 1 w 193"/>
                  <a:gd name="T5" fmla="*/ 1 h 86"/>
                  <a:gd name="T6" fmla="*/ 1 w 193"/>
                  <a:gd name="T7" fmla="*/ 1 h 86"/>
                  <a:gd name="T8" fmla="*/ 1 w 193"/>
                  <a:gd name="T9" fmla="*/ 0 h 86"/>
                  <a:gd name="T10" fmla="*/ 1 w 193"/>
                  <a:gd name="T11" fmla="*/ 1 h 86"/>
                  <a:gd name="T12" fmla="*/ 0 w 193"/>
                  <a:gd name="T13" fmla="*/ 1 h 86"/>
                  <a:gd name="T14" fmla="*/ 0 w 193"/>
                  <a:gd name="T15" fmla="*/ 1 h 8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3"/>
                  <a:gd name="T25" fmla="*/ 0 h 86"/>
                  <a:gd name="T26" fmla="*/ 193 w 193"/>
                  <a:gd name="T27" fmla="*/ 86 h 8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3" h="86">
                    <a:moveTo>
                      <a:pt x="0" y="66"/>
                    </a:moveTo>
                    <a:lnTo>
                      <a:pt x="152" y="66"/>
                    </a:lnTo>
                    <a:lnTo>
                      <a:pt x="152" y="86"/>
                    </a:lnTo>
                    <a:lnTo>
                      <a:pt x="193" y="40"/>
                    </a:lnTo>
                    <a:lnTo>
                      <a:pt x="152" y="0"/>
                    </a:lnTo>
                    <a:lnTo>
                      <a:pt x="152" y="20"/>
                    </a:lnTo>
                    <a:lnTo>
                      <a:pt x="0" y="20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kern="0" dirty="0">
                  <a:solidFill>
                    <a:sysClr val="windowText" lastClr="000000"/>
                  </a:solidFill>
                  <a:latin typeface="Arial" pitchFamily="30" charset="0"/>
                  <a:ea typeface="ＭＳ Ｐゴシック" pitchFamily="30" charset="-128"/>
                  <a:cs typeface="ＭＳ Ｐゴシック" pitchFamily="30" charset="-128"/>
                </a:endParaRPr>
              </a:p>
            </p:txBody>
          </p:sp>
          <p:sp>
            <p:nvSpPr>
              <p:cNvPr id="243" name="Freeform 335"/>
              <p:cNvSpPr>
                <a:spLocks/>
              </p:cNvSpPr>
              <p:nvPr/>
            </p:nvSpPr>
            <p:spPr bwMode="auto">
              <a:xfrm>
                <a:off x="2963" y="3435"/>
                <a:ext cx="49" cy="108"/>
              </a:xfrm>
              <a:custGeom>
                <a:avLst/>
                <a:gdLst>
                  <a:gd name="T0" fmla="*/ 1 w 86"/>
                  <a:gd name="T1" fmla="*/ 0 h 193"/>
                  <a:gd name="T2" fmla="*/ 1 w 86"/>
                  <a:gd name="T3" fmla="*/ 1 h 193"/>
                  <a:gd name="T4" fmla="*/ 0 w 86"/>
                  <a:gd name="T5" fmla="*/ 1 h 193"/>
                  <a:gd name="T6" fmla="*/ 1 w 86"/>
                  <a:gd name="T7" fmla="*/ 1 h 193"/>
                  <a:gd name="T8" fmla="*/ 1 w 86"/>
                  <a:gd name="T9" fmla="*/ 1 h 193"/>
                  <a:gd name="T10" fmla="*/ 1 w 86"/>
                  <a:gd name="T11" fmla="*/ 1 h 193"/>
                  <a:gd name="T12" fmla="*/ 1 w 86"/>
                  <a:gd name="T13" fmla="*/ 0 h 193"/>
                  <a:gd name="T14" fmla="*/ 1 w 86"/>
                  <a:gd name="T15" fmla="*/ 0 h 1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6"/>
                  <a:gd name="T25" fmla="*/ 0 h 193"/>
                  <a:gd name="T26" fmla="*/ 86 w 86"/>
                  <a:gd name="T27" fmla="*/ 193 h 19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6" h="193">
                    <a:moveTo>
                      <a:pt x="20" y="0"/>
                    </a:moveTo>
                    <a:lnTo>
                      <a:pt x="20" y="153"/>
                    </a:lnTo>
                    <a:lnTo>
                      <a:pt x="0" y="153"/>
                    </a:lnTo>
                    <a:lnTo>
                      <a:pt x="46" y="193"/>
                    </a:lnTo>
                    <a:lnTo>
                      <a:pt x="86" y="153"/>
                    </a:lnTo>
                    <a:lnTo>
                      <a:pt x="66" y="153"/>
                    </a:lnTo>
                    <a:lnTo>
                      <a:pt x="6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kern="0" dirty="0">
                  <a:solidFill>
                    <a:sysClr val="windowText" lastClr="000000"/>
                  </a:solidFill>
                  <a:latin typeface="Arial" pitchFamily="30" charset="0"/>
                  <a:ea typeface="ＭＳ Ｐゴシック" pitchFamily="30" charset="-128"/>
                  <a:cs typeface="ＭＳ Ｐゴシック" pitchFamily="30" charset="-128"/>
                </a:endParaRPr>
              </a:p>
            </p:txBody>
          </p:sp>
          <p:sp>
            <p:nvSpPr>
              <p:cNvPr id="244" name="Oval 336"/>
              <p:cNvSpPr>
                <a:spLocks noChangeArrowheads="1"/>
              </p:cNvSpPr>
              <p:nvPr/>
            </p:nvSpPr>
            <p:spPr bwMode="auto">
              <a:xfrm rot="-2599510">
                <a:off x="2965" y="3270"/>
                <a:ext cx="48" cy="279"/>
              </a:xfrm>
              <a:prstGeom prst="ellipse">
                <a:avLst/>
              </a:prstGeom>
              <a:noFill/>
              <a:ln w="9525">
                <a:solidFill>
                  <a:srgbClr val="1F497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kern="0" dirty="0">
                  <a:solidFill>
                    <a:sysClr val="windowText" lastClr="000000"/>
                  </a:solidFill>
                  <a:latin typeface="Arial" pitchFamily="30" charset="0"/>
                  <a:ea typeface="ＭＳ Ｐゴシック" pitchFamily="30" charset="-128"/>
                  <a:cs typeface="ＭＳ Ｐゴシック" pitchFamily="30" charset="-128"/>
                </a:endParaRPr>
              </a:p>
            </p:txBody>
          </p:sp>
          <p:sp>
            <p:nvSpPr>
              <p:cNvPr id="245" name="Oval 337"/>
              <p:cNvSpPr>
                <a:spLocks noChangeArrowheads="1"/>
              </p:cNvSpPr>
              <p:nvPr/>
            </p:nvSpPr>
            <p:spPr bwMode="auto">
              <a:xfrm rot="2599510" flipV="1">
                <a:off x="2965" y="3267"/>
                <a:ext cx="48" cy="284"/>
              </a:xfrm>
              <a:prstGeom prst="ellipse">
                <a:avLst/>
              </a:prstGeom>
              <a:noFill/>
              <a:ln w="9525">
                <a:solidFill>
                  <a:srgbClr val="1F497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kern="0" dirty="0">
                  <a:solidFill>
                    <a:sysClr val="windowText" lastClr="000000"/>
                  </a:solidFill>
                  <a:latin typeface="Arial" pitchFamily="30" charset="0"/>
                  <a:ea typeface="ＭＳ Ｐゴシック" pitchFamily="30" charset="-128"/>
                  <a:cs typeface="ＭＳ Ｐゴシック" pitchFamily="30" charset="-128"/>
                </a:endParaRPr>
              </a:p>
            </p:txBody>
          </p:sp>
          <p:sp>
            <p:nvSpPr>
              <p:cNvPr id="246" name="Oval 338"/>
              <p:cNvSpPr>
                <a:spLocks noChangeArrowheads="1"/>
              </p:cNvSpPr>
              <p:nvPr/>
            </p:nvSpPr>
            <p:spPr bwMode="auto">
              <a:xfrm>
                <a:off x="2942" y="3362"/>
                <a:ext cx="94" cy="93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kern="0" dirty="0">
                  <a:solidFill>
                    <a:sysClr val="windowText" lastClr="000000"/>
                  </a:solidFill>
                  <a:latin typeface="Arial" pitchFamily="30" charset="0"/>
                  <a:ea typeface="ＭＳ Ｐゴシック" pitchFamily="30" charset="-128"/>
                  <a:cs typeface="ＭＳ Ｐゴシック" pitchFamily="30" charset="-128"/>
                </a:endParaRPr>
              </a:p>
            </p:txBody>
          </p:sp>
        </p:grpSp>
        <p:grpSp>
          <p:nvGrpSpPr>
            <p:cNvPr id="23567" name="Group 326"/>
            <p:cNvGrpSpPr>
              <a:grpSpLocks/>
            </p:cNvGrpSpPr>
            <p:nvPr/>
          </p:nvGrpSpPr>
          <p:grpSpPr bwMode="auto">
            <a:xfrm>
              <a:off x="2430920" y="4456634"/>
              <a:ext cx="464568" cy="614083"/>
              <a:chOff x="2832" y="3216"/>
              <a:chExt cx="344" cy="548"/>
            </a:xfrm>
          </p:grpSpPr>
          <p:sp>
            <p:nvSpPr>
              <p:cNvPr id="248" name="Freeform 327"/>
              <p:cNvSpPr>
                <a:spLocks/>
              </p:cNvSpPr>
              <p:nvPr/>
            </p:nvSpPr>
            <p:spPr bwMode="auto">
              <a:xfrm>
                <a:off x="3142" y="3524"/>
                <a:ext cx="38" cy="240"/>
              </a:xfrm>
              <a:custGeom>
                <a:avLst/>
                <a:gdLst>
                  <a:gd name="T0" fmla="*/ 1 w 60"/>
                  <a:gd name="T1" fmla="*/ 0 h 425"/>
                  <a:gd name="T2" fmla="*/ 1 w 60"/>
                  <a:gd name="T3" fmla="*/ 1 h 425"/>
                  <a:gd name="T4" fmla="*/ 0 w 60"/>
                  <a:gd name="T5" fmla="*/ 1 h 425"/>
                  <a:gd name="T6" fmla="*/ 1 w 60"/>
                  <a:gd name="T7" fmla="*/ 1 h 425"/>
                  <a:gd name="T8" fmla="*/ 1 w 60"/>
                  <a:gd name="T9" fmla="*/ 0 h 4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425"/>
                  <a:gd name="T17" fmla="*/ 60 w 60"/>
                  <a:gd name="T18" fmla="*/ 425 h 4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425">
                    <a:moveTo>
                      <a:pt x="60" y="0"/>
                    </a:moveTo>
                    <a:lnTo>
                      <a:pt x="60" y="364"/>
                    </a:lnTo>
                    <a:lnTo>
                      <a:pt x="0" y="425"/>
                    </a:lnTo>
                    <a:lnTo>
                      <a:pt x="1" y="58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8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kern="0" dirty="0">
                  <a:solidFill>
                    <a:sysClr val="windowText" lastClr="000000"/>
                  </a:solidFill>
                  <a:latin typeface="Arial" pitchFamily="30" charset="0"/>
                  <a:ea typeface="ＭＳ Ｐゴシック" pitchFamily="30" charset="-128"/>
                  <a:cs typeface="ＭＳ Ｐゴシック" pitchFamily="30" charset="-128"/>
                </a:endParaRPr>
              </a:p>
            </p:txBody>
          </p:sp>
          <p:sp>
            <p:nvSpPr>
              <p:cNvPr id="249" name="Rectangle 328"/>
              <p:cNvSpPr>
                <a:spLocks noChangeArrowheads="1"/>
              </p:cNvSpPr>
              <p:nvPr/>
            </p:nvSpPr>
            <p:spPr bwMode="auto">
              <a:xfrm>
                <a:off x="2832" y="3559"/>
                <a:ext cx="312" cy="205"/>
              </a:xfrm>
              <a:prstGeom prst="rect">
                <a:avLst/>
              </a:prstGeom>
              <a:solidFill>
                <a:srgbClr val="33CC33"/>
              </a:solidFill>
              <a:ln w="317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kern="0" dirty="0">
                  <a:solidFill>
                    <a:sysClr val="windowText" lastClr="000000"/>
                  </a:solidFill>
                  <a:latin typeface="Tahoma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50" name="Freeform 329"/>
              <p:cNvSpPr>
                <a:spLocks/>
              </p:cNvSpPr>
              <p:nvPr/>
            </p:nvSpPr>
            <p:spPr bwMode="auto">
              <a:xfrm>
                <a:off x="2832" y="3214"/>
                <a:ext cx="344" cy="33"/>
              </a:xfrm>
              <a:custGeom>
                <a:avLst/>
                <a:gdLst>
                  <a:gd name="T0" fmla="*/ 0 w 1226"/>
                  <a:gd name="T1" fmla="*/ 0 h 122"/>
                  <a:gd name="T2" fmla="*/ 0 w 1226"/>
                  <a:gd name="T3" fmla="*/ 0 h 122"/>
                  <a:gd name="T4" fmla="*/ 0 w 1226"/>
                  <a:gd name="T5" fmla="*/ 0 h 122"/>
                  <a:gd name="T6" fmla="*/ 0 w 1226"/>
                  <a:gd name="T7" fmla="*/ 0 h 122"/>
                  <a:gd name="T8" fmla="*/ 0 w 1226"/>
                  <a:gd name="T9" fmla="*/ 0 h 1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26"/>
                  <a:gd name="T16" fmla="*/ 0 h 122"/>
                  <a:gd name="T17" fmla="*/ 1226 w 1226"/>
                  <a:gd name="T18" fmla="*/ 122 h 1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26" h="122">
                    <a:moveTo>
                      <a:pt x="0" y="122"/>
                    </a:moveTo>
                    <a:lnTo>
                      <a:pt x="1104" y="122"/>
                    </a:lnTo>
                    <a:lnTo>
                      <a:pt x="1226" y="0"/>
                    </a:lnTo>
                    <a:lnTo>
                      <a:pt x="123" y="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DDDDDD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kern="0" dirty="0">
                  <a:solidFill>
                    <a:sysClr val="windowText" lastClr="000000"/>
                  </a:solidFill>
                  <a:latin typeface="Arial" pitchFamily="30" charset="0"/>
                  <a:ea typeface="ＭＳ Ｐゴシック" pitchFamily="30" charset="-128"/>
                  <a:cs typeface="ＭＳ Ｐゴシック" pitchFamily="30" charset="-128"/>
                </a:endParaRPr>
              </a:p>
            </p:txBody>
          </p:sp>
          <p:sp>
            <p:nvSpPr>
              <p:cNvPr id="251" name="Freeform 330"/>
              <p:cNvSpPr>
                <a:spLocks/>
              </p:cNvSpPr>
              <p:nvPr/>
            </p:nvSpPr>
            <p:spPr bwMode="auto">
              <a:xfrm>
                <a:off x="3142" y="3214"/>
                <a:ext cx="38" cy="343"/>
              </a:xfrm>
              <a:custGeom>
                <a:avLst/>
                <a:gdLst>
                  <a:gd name="T0" fmla="*/ 0 w 122"/>
                  <a:gd name="T1" fmla="*/ 0 h 1222"/>
                  <a:gd name="T2" fmla="*/ 0 w 122"/>
                  <a:gd name="T3" fmla="*/ 0 h 1222"/>
                  <a:gd name="T4" fmla="*/ 0 w 122"/>
                  <a:gd name="T5" fmla="*/ 0 h 1222"/>
                  <a:gd name="T6" fmla="*/ 0 w 122"/>
                  <a:gd name="T7" fmla="*/ 0 h 1222"/>
                  <a:gd name="T8" fmla="*/ 0 w 122"/>
                  <a:gd name="T9" fmla="*/ 0 h 1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2"/>
                  <a:gd name="T16" fmla="*/ 0 h 1222"/>
                  <a:gd name="T17" fmla="*/ 122 w 122"/>
                  <a:gd name="T18" fmla="*/ 1222 h 12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2" h="1222">
                    <a:moveTo>
                      <a:pt x="122" y="0"/>
                    </a:moveTo>
                    <a:lnTo>
                      <a:pt x="122" y="1100"/>
                    </a:lnTo>
                    <a:lnTo>
                      <a:pt x="0" y="1222"/>
                    </a:lnTo>
                    <a:lnTo>
                      <a:pt x="0" y="122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777777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kern="0" dirty="0">
                  <a:solidFill>
                    <a:sysClr val="windowText" lastClr="000000"/>
                  </a:solidFill>
                  <a:latin typeface="Arial" pitchFamily="30" charset="0"/>
                  <a:ea typeface="ＭＳ Ｐゴシック" pitchFamily="30" charset="-128"/>
                  <a:cs typeface="ＭＳ Ｐゴシック" pitchFamily="30" charset="-128"/>
                </a:endParaRPr>
              </a:p>
            </p:txBody>
          </p:sp>
          <p:sp>
            <p:nvSpPr>
              <p:cNvPr id="252" name="Rectangle 331"/>
              <p:cNvSpPr>
                <a:spLocks noChangeArrowheads="1"/>
              </p:cNvSpPr>
              <p:nvPr/>
            </p:nvSpPr>
            <p:spPr bwMode="auto">
              <a:xfrm>
                <a:off x="2832" y="3250"/>
                <a:ext cx="312" cy="309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kern="0" dirty="0">
                  <a:solidFill>
                    <a:sysClr val="windowText" lastClr="000000"/>
                  </a:solidFill>
                  <a:latin typeface="Arial" pitchFamily="30" charset="0"/>
                  <a:ea typeface="ＭＳ Ｐゴシック" pitchFamily="30" charset="-128"/>
                  <a:cs typeface="ＭＳ Ｐゴシック" pitchFamily="30" charset="-128"/>
                </a:endParaRPr>
              </a:p>
            </p:txBody>
          </p:sp>
          <p:sp>
            <p:nvSpPr>
              <p:cNvPr id="253" name="Freeform 332"/>
              <p:cNvSpPr>
                <a:spLocks/>
              </p:cNvSpPr>
              <p:nvPr/>
            </p:nvSpPr>
            <p:spPr bwMode="auto">
              <a:xfrm>
                <a:off x="2849" y="3379"/>
                <a:ext cx="112" cy="49"/>
              </a:xfrm>
              <a:custGeom>
                <a:avLst/>
                <a:gdLst>
                  <a:gd name="T0" fmla="*/ 1 w 193"/>
                  <a:gd name="T1" fmla="*/ 1 h 86"/>
                  <a:gd name="T2" fmla="*/ 1 w 193"/>
                  <a:gd name="T3" fmla="*/ 1 h 86"/>
                  <a:gd name="T4" fmla="*/ 1 w 193"/>
                  <a:gd name="T5" fmla="*/ 0 h 86"/>
                  <a:gd name="T6" fmla="*/ 0 w 193"/>
                  <a:gd name="T7" fmla="*/ 1 h 86"/>
                  <a:gd name="T8" fmla="*/ 1 w 193"/>
                  <a:gd name="T9" fmla="*/ 1 h 86"/>
                  <a:gd name="T10" fmla="*/ 1 w 193"/>
                  <a:gd name="T11" fmla="*/ 1 h 86"/>
                  <a:gd name="T12" fmla="*/ 1 w 193"/>
                  <a:gd name="T13" fmla="*/ 1 h 86"/>
                  <a:gd name="T14" fmla="*/ 1 w 193"/>
                  <a:gd name="T15" fmla="*/ 1 h 8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3"/>
                  <a:gd name="T25" fmla="*/ 0 h 86"/>
                  <a:gd name="T26" fmla="*/ 193 w 193"/>
                  <a:gd name="T27" fmla="*/ 86 h 8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3" h="86">
                    <a:moveTo>
                      <a:pt x="193" y="20"/>
                    </a:moveTo>
                    <a:lnTo>
                      <a:pt x="46" y="20"/>
                    </a:lnTo>
                    <a:lnTo>
                      <a:pt x="46" y="0"/>
                    </a:lnTo>
                    <a:lnTo>
                      <a:pt x="0" y="40"/>
                    </a:lnTo>
                    <a:lnTo>
                      <a:pt x="46" y="86"/>
                    </a:lnTo>
                    <a:lnTo>
                      <a:pt x="46" y="66"/>
                    </a:lnTo>
                    <a:lnTo>
                      <a:pt x="193" y="66"/>
                    </a:lnTo>
                    <a:lnTo>
                      <a:pt x="193" y="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kern="0" dirty="0">
                  <a:solidFill>
                    <a:sysClr val="windowText" lastClr="000000"/>
                  </a:solidFill>
                  <a:latin typeface="Arial" pitchFamily="30" charset="0"/>
                  <a:ea typeface="ＭＳ Ｐゴシック" pitchFamily="30" charset="-128"/>
                  <a:cs typeface="ＭＳ Ｐゴシック" pitchFamily="30" charset="-128"/>
                </a:endParaRPr>
              </a:p>
            </p:txBody>
          </p:sp>
          <p:sp>
            <p:nvSpPr>
              <p:cNvPr id="254" name="Freeform 333"/>
              <p:cNvSpPr>
                <a:spLocks/>
              </p:cNvSpPr>
              <p:nvPr/>
            </p:nvSpPr>
            <p:spPr bwMode="auto">
              <a:xfrm>
                <a:off x="2963" y="3266"/>
                <a:ext cx="49" cy="109"/>
              </a:xfrm>
              <a:custGeom>
                <a:avLst/>
                <a:gdLst>
                  <a:gd name="T0" fmla="*/ 1 w 86"/>
                  <a:gd name="T1" fmla="*/ 1 h 194"/>
                  <a:gd name="T2" fmla="*/ 1 w 86"/>
                  <a:gd name="T3" fmla="*/ 1 h 194"/>
                  <a:gd name="T4" fmla="*/ 1 w 86"/>
                  <a:gd name="T5" fmla="*/ 1 h 194"/>
                  <a:gd name="T6" fmla="*/ 1 w 86"/>
                  <a:gd name="T7" fmla="*/ 0 h 194"/>
                  <a:gd name="T8" fmla="*/ 0 w 86"/>
                  <a:gd name="T9" fmla="*/ 1 h 194"/>
                  <a:gd name="T10" fmla="*/ 1 w 86"/>
                  <a:gd name="T11" fmla="*/ 1 h 194"/>
                  <a:gd name="T12" fmla="*/ 1 w 86"/>
                  <a:gd name="T13" fmla="*/ 1 h 194"/>
                  <a:gd name="T14" fmla="*/ 1 w 86"/>
                  <a:gd name="T15" fmla="*/ 1 h 19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6"/>
                  <a:gd name="T25" fmla="*/ 0 h 194"/>
                  <a:gd name="T26" fmla="*/ 86 w 86"/>
                  <a:gd name="T27" fmla="*/ 194 h 19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6" h="194">
                    <a:moveTo>
                      <a:pt x="66" y="194"/>
                    </a:moveTo>
                    <a:lnTo>
                      <a:pt x="66" y="41"/>
                    </a:lnTo>
                    <a:lnTo>
                      <a:pt x="86" y="41"/>
                    </a:lnTo>
                    <a:lnTo>
                      <a:pt x="46" y="0"/>
                    </a:lnTo>
                    <a:lnTo>
                      <a:pt x="0" y="41"/>
                    </a:lnTo>
                    <a:lnTo>
                      <a:pt x="20" y="41"/>
                    </a:lnTo>
                    <a:lnTo>
                      <a:pt x="20" y="194"/>
                    </a:lnTo>
                    <a:lnTo>
                      <a:pt x="66" y="19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kern="0" dirty="0">
                  <a:solidFill>
                    <a:sysClr val="windowText" lastClr="000000"/>
                  </a:solidFill>
                  <a:latin typeface="Arial" pitchFamily="30" charset="0"/>
                  <a:ea typeface="ＭＳ Ｐゴシック" pitchFamily="30" charset="-128"/>
                  <a:cs typeface="ＭＳ Ｐゴシック" pitchFamily="30" charset="-128"/>
                </a:endParaRPr>
              </a:p>
            </p:txBody>
          </p:sp>
          <p:sp>
            <p:nvSpPr>
              <p:cNvPr id="255" name="Freeform 334"/>
              <p:cNvSpPr>
                <a:spLocks/>
              </p:cNvSpPr>
              <p:nvPr/>
            </p:nvSpPr>
            <p:spPr bwMode="auto">
              <a:xfrm>
                <a:off x="3017" y="3379"/>
                <a:ext cx="113" cy="49"/>
              </a:xfrm>
              <a:custGeom>
                <a:avLst/>
                <a:gdLst>
                  <a:gd name="T0" fmla="*/ 0 w 193"/>
                  <a:gd name="T1" fmla="*/ 1 h 86"/>
                  <a:gd name="T2" fmla="*/ 1 w 193"/>
                  <a:gd name="T3" fmla="*/ 1 h 86"/>
                  <a:gd name="T4" fmla="*/ 1 w 193"/>
                  <a:gd name="T5" fmla="*/ 1 h 86"/>
                  <a:gd name="T6" fmla="*/ 1 w 193"/>
                  <a:gd name="T7" fmla="*/ 1 h 86"/>
                  <a:gd name="T8" fmla="*/ 1 w 193"/>
                  <a:gd name="T9" fmla="*/ 0 h 86"/>
                  <a:gd name="T10" fmla="*/ 1 w 193"/>
                  <a:gd name="T11" fmla="*/ 1 h 86"/>
                  <a:gd name="T12" fmla="*/ 0 w 193"/>
                  <a:gd name="T13" fmla="*/ 1 h 86"/>
                  <a:gd name="T14" fmla="*/ 0 w 193"/>
                  <a:gd name="T15" fmla="*/ 1 h 8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3"/>
                  <a:gd name="T25" fmla="*/ 0 h 86"/>
                  <a:gd name="T26" fmla="*/ 193 w 193"/>
                  <a:gd name="T27" fmla="*/ 86 h 8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3" h="86">
                    <a:moveTo>
                      <a:pt x="0" y="66"/>
                    </a:moveTo>
                    <a:lnTo>
                      <a:pt x="152" y="66"/>
                    </a:lnTo>
                    <a:lnTo>
                      <a:pt x="152" y="86"/>
                    </a:lnTo>
                    <a:lnTo>
                      <a:pt x="193" y="40"/>
                    </a:lnTo>
                    <a:lnTo>
                      <a:pt x="152" y="0"/>
                    </a:lnTo>
                    <a:lnTo>
                      <a:pt x="152" y="20"/>
                    </a:lnTo>
                    <a:lnTo>
                      <a:pt x="0" y="20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kern="0" dirty="0">
                  <a:solidFill>
                    <a:sysClr val="windowText" lastClr="000000"/>
                  </a:solidFill>
                  <a:latin typeface="Arial" pitchFamily="30" charset="0"/>
                  <a:ea typeface="ＭＳ Ｐゴシック" pitchFamily="30" charset="-128"/>
                  <a:cs typeface="ＭＳ Ｐゴシック" pitchFamily="30" charset="-128"/>
                </a:endParaRPr>
              </a:p>
            </p:txBody>
          </p:sp>
          <p:sp>
            <p:nvSpPr>
              <p:cNvPr id="256" name="Freeform 335"/>
              <p:cNvSpPr>
                <a:spLocks/>
              </p:cNvSpPr>
              <p:nvPr/>
            </p:nvSpPr>
            <p:spPr bwMode="auto">
              <a:xfrm>
                <a:off x="2963" y="3435"/>
                <a:ext cx="49" cy="108"/>
              </a:xfrm>
              <a:custGeom>
                <a:avLst/>
                <a:gdLst>
                  <a:gd name="T0" fmla="*/ 1 w 86"/>
                  <a:gd name="T1" fmla="*/ 0 h 193"/>
                  <a:gd name="T2" fmla="*/ 1 w 86"/>
                  <a:gd name="T3" fmla="*/ 1 h 193"/>
                  <a:gd name="T4" fmla="*/ 0 w 86"/>
                  <a:gd name="T5" fmla="*/ 1 h 193"/>
                  <a:gd name="T6" fmla="*/ 1 w 86"/>
                  <a:gd name="T7" fmla="*/ 1 h 193"/>
                  <a:gd name="T8" fmla="*/ 1 w 86"/>
                  <a:gd name="T9" fmla="*/ 1 h 193"/>
                  <a:gd name="T10" fmla="*/ 1 w 86"/>
                  <a:gd name="T11" fmla="*/ 1 h 193"/>
                  <a:gd name="T12" fmla="*/ 1 w 86"/>
                  <a:gd name="T13" fmla="*/ 0 h 193"/>
                  <a:gd name="T14" fmla="*/ 1 w 86"/>
                  <a:gd name="T15" fmla="*/ 0 h 1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6"/>
                  <a:gd name="T25" fmla="*/ 0 h 193"/>
                  <a:gd name="T26" fmla="*/ 86 w 86"/>
                  <a:gd name="T27" fmla="*/ 193 h 19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6" h="193">
                    <a:moveTo>
                      <a:pt x="20" y="0"/>
                    </a:moveTo>
                    <a:lnTo>
                      <a:pt x="20" y="153"/>
                    </a:lnTo>
                    <a:lnTo>
                      <a:pt x="0" y="153"/>
                    </a:lnTo>
                    <a:lnTo>
                      <a:pt x="46" y="193"/>
                    </a:lnTo>
                    <a:lnTo>
                      <a:pt x="86" y="153"/>
                    </a:lnTo>
                    <a:lnTo>
                      <a:pt x="66" y="153"/>
                    </a:lnTo>
                    <a:lnTo>
                      <a:pt x="66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kern="0" dirty="0">
                  <a:solidFill>
                    <a:sysClr val="windowText" lastClr="000000"/>
                  </a:solidFill>
                  <a:latin typeface="Arial" pitchFamily="30" charset="0"/>
                  <a:ea typeface="ＭＳ Ｐゴシック" pitchFamily="30" charset="-128"/>
                  <a:cs typeface="ＭＳ Ｐゴシック" pitchFamily="30" charset="-128"/>
                </a:endParaRPr>
              </a:p>
            </p:txBody>
          </p:sp>
          <p:sp>
            <p:nvSpPr>
              <p:cNvPr id="257" name="Oval 336"/>
              <p:cNvSpPr>
                <a:spLocks noChangeArrowheads="1"/>
              </p:cNvSpPr>
              <p:nvPr/>
            </p:nvSpPr>
            <p:spPr bwMode="auto">
              <a:xfrm rot="-2599510">
                <a:off x="2967" y="3270"/>
                <a:ext cx="50" cy="279"/>
              </a:xfrm>
              <a:prstGeom prst="ellipse">
                <a:avLst/>
              </a:prstGeom>
              <a:noFill/>
              <a:ln w="9525">
                <a:solidFill>
                  <a:srgbClr val="1F497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kern="0" dirty="0">
                  <a:solidFill>
                    <a:sysClr val="windowText" lastClr="000000"/>
                  </a:solidFill>
                  <a:latin typeface="Arial" pitchFamily="30" charset="0"/>
                  <a:ea typeface="ＭＳ Ｐゴシック" pitchFamily="30" charset="-128"/>
                  <a:cs typeface="ＭＳ Ｐゴシック" pitchFamily="30" charset="-128"/>
                </a:endParaRPr>
              </a:p>
            </p:txBody>
          </p:sp>
          <p:sp>
            <p:nvSpPr>
              <p:cNvPr id="258" name="Oval 337"/>
              <p:cNvSpPr>
                <a:spLocks noChangeArrowheads="1"/>
              </p:cNvSpPr>
              <p:nvPr/>
            </p:nvSpPr>
            <p:spPr bwMode="auto">
              <a:xfrm rot="2599510" flipV="1">
                <a:off x="2967" y="3267"/>
                <a:ext cx="50" cy="284"/>
              </a:xfrm>
              <a:prstGeom prst="ellipse">
                <a:avLst/>
              </a:prstGeom>
              <a:noFill/>
              <a:ln w="9525">
                <a:solidFill>
                  <a:srgbClr val="1F497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kern="0" dirty="0">
                  <a:solidFill>
                    <a:sysClr val="windowText" lastClr="000000"/>
                  </a:solidFill>
                  <a:latin typeface="Arial" pitchFamily="30" charset="0"/>
                  <a:ea typeface="ＭＳ Ｐゴシック" pitchFamily="30" charset="-128"/>
                  <a:cs typeface="ＭＳ Ｐゴシック" pitchFamily="30" charset="-128"/>
                </a:endParaRPr>
              </a:p>
            </p:txBody>
          </p:sp>
          <p:sp>
            <p:nvSpPr>
              <p:cNvPr id="259" name="Oval 338"/>
              <p:cNvSpPr>
                <a:spLocks noChangeArrowheads="1"/>
              </p:cNvSpPr>
              <p:nvPr/>
            </p:nvSpPr>
            <p:spPr bwMode="auto">
              <a:xfrm>
                <a:off x="2942" y="3362"/>
                <a:ext cx="94" cy="93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kern="0" dirty="0">
                  <a:solidFill>
                    <a:sysClr val="windowText" lastClr="000000"/>
                  </a:solidFill>
                  <a:latin typeface="Arial" pitchFamily="30" charset="0"/>
                  <a:ea typeface="ＭＳ Ｐゴシック" pitchFamily="30" charset="-128"/>
                  <a:cs typeface="ＭＳ Ｐゴシック" pitchFamily="30" charset="-128"/>
                </a:endParaRPr>
              </a:p>
            </p:txBody>
          </p:sp>
        </p:grpSp>
        <p:sp>
          <p:nvSpPr>
            <p:cNvPr id="260" name="TextBox 259"/>
            <p:cNvSpPr txBox="1"/>
            <p:nvPr/>
          </p:nvSpPr>
          <p:spPr>
            <a:xfrm>
              <a:off x="228600" y="3174949"/>
              <a:ext cx="762122" cy="26875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 dirty="0">
                  <a:solidFill>
                    <a:sysClr val="windowText" lastClr="000000"/>
                  </a:solidFill>
                  <a:latin typeface="Arial" pitchFamily="30" charset="0"/>
                  <a:ea typeface="ＭＳ Ｐゴシック" pitchFamily="30" charset="-128"/>
                  <a:cs typeface="ＭＳ Ｐゴシック" pitchFamily="30" charset="-128"/>
                </a:rPr>
                <a:t>Network </a:t>
              </a:r>
            </a:p>
          </p:txBody>
        </p:sp>
        <p:sp>
          <p:nvSpPr>
            <p:cNvPr id="261" name="TextBox 260"/>
            <p:cNvSpPr txBox="1"/>
            <p:nvPr/>
          </p:nvSpPr>
          <p:spPr>
            <a:xfrm>
              <a:off x="238247" y="854293"/>
              <a:ext cx="758906" cy="26554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 dirty="0">
                  <a:solidFill>
                    <a:sysClr val="windowText" lastClr="000000"/>
                  </a:solidFill>
                  <a:latin typeface="Arial" pitchFamily="30" charset="0"/>
                  <a:ea typeface="ＭＳ Ｐゴシック" pitchFamily="30" charset="-128"/>
                  <a:cs typeface="ＭＳ Ｐゴシック" pitchFamily="30" charset="-128"/>
                </a:rPr>
                <a:t>Compute</a:t>
              </a:r>
            </a:p>
          </p:txBody>
        </p:sp>
        <p:sp>
          <p:nvSpPr>
            <p:cNvPr id="262" name="TextBox 261"/>
            <p:cNvSpPr txBox="1"/>
            <p:nvPr/>
          </p:nvSpPr>
          <p:spPr>
            <a:xfrm>
              <a:off x="228600" y="4431837"/>
              <a:ext cx="609377" cy="26875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 dirty="0">
                  <a:solidFill>
                    <a:sysClr val="windowText" lastClr="000000"/>
                  </a:solidFill>
                  <a:latin typeface="Arial" pitchFamily="30" charset="0"/>
                  <a:ea typeface="ＭＳ Ｐゴシック" pitchFamily="30" charset="-128"/>
                  <a:cs typeface="ＭＳ Ｐゴシック" pitchFamily="30" charset="-128"/>
                </a:rPr>
                <a:t>SAN </a:t>
              </a:r>
            </a:p>
          </p:txBody>
        </p:sp>
        <p:sp>
          <p:nvSpPr>
            <p:cNvPr id="263" name="TextBox 262"/>
            <p:cNvSpPr txBox="1"/>
            <p:nvPr/>
          </p:nvSpPr>
          <p:spPr>
            <a:xfrm>
              <a:off x="3006969" y="3850868"/>
              <a:ext cx="1466362" cy="24944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>
                  <a:solidFill>
                    <a:sysClr val="windowText" lastClr="000000"/>
                  </a:solidFill>
                  <a:latin typeface="Arial" pitchFamily="30" charset="0"/>
                  <a:ea typeface="ＭＳ Ｐゴシック" pitchFamily="30" charset="-128"/>
                  <a:cs typeface="ＭＳ Ｐゴシック" pitchFamily="30" charset="-128"/>
                </a:rPr>
                <a:t>Cisco Nexus 7000 </a:t>
              </a:r>
            </a:p>
          </p:txBody>
        </p:sp>
        <p:sp>
          <p:nvSpPr>
            <p:cNvPr id="264" name="TextBox 263"/>
            <p:cNvSpPr txBox="1"/>
            <p:nvPr/>
          </p:nvSpPr>
          <p:spPr>
            <a:xfrm>
              <a:off x="3006969" y="3310133"/>
              <a:ext cx="1312008" cy="24944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>
                  <a:solidFill>
                    <a:sysClr val="windowText" lastClr="000000"/>
                  </a:solidFill>
                  <a:latin typeface="Arial" pitchFamily="30" charset="0"/>
                  <a:ea typeface="ＭＳ Ｐゴシック" pitchFamily="30" charset="-128"/>
                  <a:cs typeface="ＭＳ Ｐゴシック" pitchFamily="30" charset="-128"/>
                </a:rPr>
                <a:t>Cisco Nexus 5000 </a:t>
              </a:r>
            </a:p>
          </p:txBody>
        </p:sp>
        <p:sp>
          <p:nvSpPr>
            <p:cNvPr id="265" name="TextBox 264"/>
            <p:cNvSpPr txBox="1"/>
            <p:nvPr/>
          </p:nvSpPr>
          <p:spPr>
            <a:xfrm>
              <a:off x="3084146" y="2614902"/>
              <a:ext cx="1451891" cy="41198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>
                  <a:solidFill>
                    <a:sysClr val="windowText" lastClr="000000"/>
                  </a:solidFill>
                  <a:latin typeface="Arial" pitchFamily="30" charset="0"/>
                  <a:ea typeface="ＭＳ Ｐゴシック" pitchFamily="30" charset="-128"/>
                  <a:cs typeface="ＭＳ Ｐゴシック" pitchFamily="30" charset="-128"/>
                </a:rPr>
                <a:t>Cisco UCS 6100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>
                  <a:solidFill>
                    <a:sysClr val="windowText" lastClr="000000"/>
                  </a:solidFill>
                  <a:latin typeface="Arial" pitchFamily="30" charset="0"/>
                  <a:ea typeface="ＭＳ Ｐゴシック" pitchFamily="30" charset="-128"/>
                  <a:cs typeface="ＭＳ Ｐゴシック" pitchFamily="30" charset="-128"/>
                </a:rPr>
                <a:t>Fabric Interconnect </a:t>
              </a:r>
            </a:p>
          </p:txBody>
        </p:sp>
        <p:sp>
          <p:nvSpPr>
            <p:cNvPr id="266" name="TextBox 265"/>
            <p:cNvSpPr txBox="1"/>
            <p:nvPr/>
          </p:nvSpPr>
          <p:spPr>
            <a:xfrm>
              <a:off x="3124343" y="2133712"/>
              <a:ext cx="1294321" cy="41198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>
                  <a:solidFill>
                    <a:sysClr val="windowText" lastClr="000000"/>
                  </a:solidFill>
                  <a:latin typeface="Arial" pitchFamily="30" charset="0"/>
                  <a:ea typeface="ＭＳ Ｐゴシック" pitchFamily="30" charset="-128"/>
                  <a:cs typeface="ＭＳ Ｐゴシック" pitchFamily="30" charset="-128"/>
                </a:rPr>
                <a:t>Cisco UCS 5100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>
                  <a:solidFill>
                    <a:sysClr val="windowText" lastClr="000000"/>
                  </a:solidFill>
                  <a:latin typeface="Arial" pitchFamily="30" charset="0"/>
                  <a:ea typeface="ＭＳ Ｐゴシック" pitchFamily="30" charset="-128"/>
                  <a:cs typeface="ＭＳ Ｐゴシック" pitchFamily="30" charset="-128"/>
                </a:rPr>
                <a:t>Blade Server </a:t>
              </a:r>
            </a:p>
          </p:txBody>
        </p:sp>
        <p:sp>
          <p:nvSpPr>
            <p:cNvPr id="267" name="TextBox 266"/>
            <p:cNvSpPr txBox="1"/>
            <p:nvPr/>
          </p:nvSpPr>
          <p:spPr>
            <a:xfrm>
              <a:off x="3161323" y="4623347"/>
              <a:ext cx="964712" cy="24944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>
                  <a:solidFill>
                    <a:sysClr val="windowText" lastClr="000000"/>
                  </a:solidFill>
                  <a:latin typeface="Arial" pitchFamily="30" charset="0"/>
                  <a:ea typeface="ＭＳ Ｐゴシック" pitchFamily="30" charset="-128"/>
                  <a:cs typeface="ＭＳ Ｐゴシック" pitchFamily="30" charset="-128"/>
                </a:rPr>
                <a:t>Cisco MDS  </a:t>
              </a:r>
            </a:p>
          </p:txBody>
        </p:sp>
        <p:pic>
          <p:nvPicPr>
            <p:cNvPr id="23576" name="Picture 44" descr="FAS6000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7747" y="5645199"/>
              <a:ext cx="762222" cy="397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7" name="Picture 44" descr="FAS6000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3952" y="5645199"/>
              <a:ext cx="762222" cy="397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8" name="Picture 218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943" y="1452175"/>
              <a:ext cx="636016" cy="412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9" name="Picture 270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087" y="2693253"/>
              <a:ext cx="683026" cy="327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2" name="TextBox 271"/>
            <p:cNvSpPr txBox="1"/>
            <p:nvPr/>
          </p:nvSpPr>
          <p:spPr>
            <a:xfrm>
              <a:off x="3124343" y="1829548"/>
              <a:ext cx="1347380" cy="25266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>
                  <a:solidFill>
                    <a:sysClr val="windowText" lastClr="000000"/>
                  </a:solidFill>
                  <a:latin typeface="Arial" pitchFamily="30" charset="0"/>
                  <a:ea typeface="ＭＳ Ｐゴシック" pitchFamily="30" charset="-128"/>
                  <a:cs typeface="ＭＳ Ｐゴシック" pitchFamily="30" charset="-128"/>
                </a:rPr>
                <a:t>VMware vSphere</a:t>
              </a:r>
            </a:p>
          </p:txBody>
        </p:sp>
        <p:sp>
          <p:nvSpPr>
            <p:cNvPr id="273" name="TextBox 272"/>
            <p:cNvSpPr txBox="1"/>
            <p:nvPr/>
          </p:nvSpPr>
          <p:spPr>
            <a:xfrm>
              <a:off x="3006969" y="1533431"/>
              <a:ext cx="1312008" cy="24944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>
                  <a:solidFill>
                    <a:sysClr val="windowText" lastClr="000000"/>
                  </a:solidFill>
                  <a:latin typeface="Arial" pitchFamily="30" charset="0"/>
                  <a:ea typeface="ＭＳ Ｐゴシック" pitchFamily="30" charset="-128"/>
                  <a:cs typeface="ＭＳ Ｐゴシック" pitchFamily="30" charset="-128"/>
                </a:rPr>
                <a:t>Cisco Nexus 1000V</a:t>
              </a:r>
            </a:p>
          </p:txBody>
        </p:sp>
        <p:sp>
          <p:nvSpPr>
            <p:cNvPr id="274" name="TextBox 273"/>
            <p:cNvSpPr txBox="1"/>
            <p:nvPr/>
          </p:nvSpPr>
          <p:spPr>
            <a:xfrm>
              <a:off x="3109872" y="1179378"/>
              <a:ext cx="1310400" cy="2542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>
                  <a:solidFill>
                    <a:sysClr val="windowText" lastClr="000000"/>
                  </a:solidFill>
                  <a:latin typeface="Arial" pitchFamily="30" charset="0"/>
                  <a:ea typeface="ＭＳ Ｐゴシック" pitchFamily="30" charset="-128"/>
                  <a:cs typeface="ＭＳ Ｐゴシック" pitchFamily="30" charset="-128"/>
                </a:rPr>
                <a:t>VMware vShield</a:t>
              </a:r>
            </a:p>
          </p:txBody>
        </p:sp>
        <p:pic>
          <p:nvPicPr>
            <p:cNvPr id="23583" name="Picture 274" descr="UCS5108BladeServerChassis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7091" y="2137405"/>
              <a:ext cx="636016" cy="44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4" name="Picture 218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4406" y="1452175"/>
              <a:ext cx="636016" cy="412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5" name="Picture 276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4550" y="2693253"/>
              <a:ext cx="683026" cy="327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8" name="TextBox 277"/>
            <p:cNvSpPr txBox="1"/>
            <p:nvPr/>
          </p:nvSpPr>
          <p:spPr>
            <a:xfrm>
              <a:off x="228600" y="5212362"/>
              <a:ext cx="837692" cy="26875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 dirty="0">
                  <a:solidFill>
                    <a:sysClr val="windowText" lastClr="000000"/>
                  </a:solidFill>
                  <a:latin typeface="Arial" pitchFamily="30" charset="0"/>
                  <a:ea typeface="ＭＳ Ｐゴシック" pitchFamily="30" charset="-128"/>
                  <a:cs typeface="ＭＳ Ｐゴシック" pitchFamily="30" charset="-128"/>
                </a:rPr>
                <a:t>Storage </a:t>
              </a:r>
            </a:p>
          </p:txBody>
        </p:sp>
        <p:pic>
          <p:nvPicPr>
            <p:cNvPr id="23587" name="Picture 53" descr="Multistore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3633" y="5242190"/>
              <a:ext cx="236954" cy="403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8" name="Picture 53" descr="Multistore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8122" y="5242190"/>
              <a:ext cx="236954" cy="403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1" name="TextBox 280"/>
            <p:cNvSpPr txBox="1"/>
            <p:nvPr/>
          </p:nvSpPr>
          <p:spPr>
            <a:xfrm>
              <a:off x="3048773" y="5334671"/>
              <a:ext cx="1250909" cy="25266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>
                  <a:solidFill>
                    <a:sysClr val="windowText" lastClr="000000"/>
                  </a:solidFill>
                  <a:latin typeface="Arial" pitchFamily="30" charset="0"/>
                  <a:ea typeface="ＭＳ Ｐゴシック" pitchFamily="30" charset="-128"/>
                  <a:cs typeface="ＭＳ Ｐゴシック" pitchFamily="30" charset="-128"/>
                </a:rPr>
                <a:t>NetApp MultiStore </a:t>
              </a:r>
            </a:p>
          </p:txBody>
        </p:sp>
        <p:sp>
          <p:nvSpPr>
            <p:cNvPr id="282" name="TextBox 281"/>
            <p:cNvSpPr txBox="1"/>
            <p:nvPr/>
          </p:nvSpPr>
          <p:spPr>
            <a:xfrm>
              <a:off x="3199912" y="5714474"/>
              <a:ext cx="1220361" cy="2542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>
                  <a:solidFill>
                    <a:sysClr val="windowText" lastClr="000000"/>
                  </a:solidFill>
                  <a:latin typeface="Arial" pitchFamily="30" charset="0"/>
                  <a:ea typeface="ＭＳ Ｐゴシック" pitchFamily="30" charset="-128"/>
                  <a:cs typeface="ＭＳ Ｐゴシック" pitchFamily="30" charset="-128"/>
                </a:rPr>
                <a:t>NetApp FAS  </a:t>
              </a:r>
            </a:p>
          </p:txBody>
        </p:sp>
        <p:pic>
          <p:nvPicPr>
            <p:cNvPr id="23591" name="Picture 2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7747" y="1179527"/>
              <a:ext cx="829586" cy="27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4" name="Rounded Rectangle 283"/>
            <p:cNvSpPr/>
            <p:nvPr/>
          </p:nvSpPr>
          <p:spPr bwMode="auto">
            <a:xfrm>
              <a:off x="988770" y="1864757"/>
              <a:ext cx="823269" cy="272648"/>
            </a:xfrm>
            <a:prstGeom prst="roundRect">
              <a:avLst/>
            </a:prstGeom>
            <a:gradFill rotWithShape="1">
              <a:gsLst>
                <a:gs pos="0">
                  <a:srgbClr val="037BB1"/>
                </a:gs>
                <a:gs pos="83000">
                  <a:srgbClr val="0383BD">
                    <a:alpha val="64000"/>
                  </a:srgbClr>
                </a:gs>
              </a:gsLst>
              <a:lin ang="16200000" scaled="0"/>
            </a:gradFill>
            <a:ln w="12700" cap="flat" cmpd="sng" algn="ctr">
              <a:solidFill>
                <a:srgbClr val="4F81BD">
                  <a:lumMod val="75000"/>
                </a:srgbClr>
              </a:solidFill>
              <a:prstDash val="solid"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31750" h="6350"/>
            </a:sp3d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defRPr/>
              </a:pPr>
              <a:r>
                <a:rPr lang="en-US" sz="800" kern="0" dirty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rPr>
                <a:t>VMware vSphere</a:t>
              </a:r>
            </a:p>
          </p:txBody>
        </p:sp>
        <p:pic>
          <p:nvPicPr>
            <p:cNvPr id="23595" name="Picture 2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0276" y="1179527"/>
              <a:ext cx="829586" cy="27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" name="Rounded Rectangle 285"/>
            <p:cNvSpPr/>
            <p:nvPr/>
          </p:nvSpPr>
          <p:spPr bwMode="auto">
            <a:xfrm>
              <a:off x="2290276" y="1864757"/>
              <a:ext cx="823269" cy="272648"/>
            </a:xfrm>
            <a:prstGeom prst="roundRect">
              <a:avLst/>
            </a:prstGeom>
            <a:gradFill rotWithShape="1">
              <a:gsLst>
                <a:gs pos="0">
                  <a:srgbClr val="037BB1"/>
                </a:gs>
                <a:gs pos="83000">
                  <a:srgbClr val="0383BD">
                    <a:alpha val="64000"/>
                  </a:srgbClr>
                </a:gs>
              </a:gsLst>
              <a:lin ang="16200000" scaled="0"/>
            </a:gradFill>
            <a:ln w="12700" cap="flat" cmpd="sng" algn="ctr">
              <a:solidFill>
                <a:srgbClr val="4F81BD">
                  <a:lumMod val="75000"/>
                </a:srgbClr>
              </a:solidFill>
              <a:prstDash val="solid"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31750" h="6350"/>
            </a:sp3d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defRPr/>
              </a:pPr>
              <a:r>
                <a:rPr lang="en-US" sz="800" kern="0" dirty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rPr>
                <a:t>VMware vSphere</a:t>
              </a:r>
            </a:p>
          </p:txBody>
        </p:sp>
        <p:pic>
          <p:nvPicPr>
            <p:cNvPr id="23599" name="Picture 18" descr="ICON_VM_detail_flat_R2_Q408_Comm.png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214" y="951789"/>
              <a:ext cx="196523" cy="217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00" name="Picture 18" descr="ICON_VM_detail_flat_R2_Q408_Comm.png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4629" y="951789"/>
              <a:ext cx="196523" cy="217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01" name="Picture 18" descr="ICON_VM_detail_flat_R2_Q408_Comm.png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6324" y="951789"/>
              <a:ext cx="196523" cy="217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02" name="Picture 18" descr="ICON_VM_detail_flat_R2_Q408_Comm.png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4110" y="962014"/>
              <a:ext cx="196523" cy="217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03" name="Picture 18" descr="ICON_VM_detail_flat_R2_Q408_Comm.png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6525" y="962014"/>
              <a:ext cx="196523" cy="217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04" name="Picture 18" descr="ICON_VM_detail_flat_R2_Q408_Comm.png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8221" y="962014"/>
              <a:ext cx="196523" cy="217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3" name="Rounded Rectangle 41"/>
            <p:cNvSpPr>
              <a:spLocks noChangeArrowheads="1"/>
            </p:cNvSpPr>
            <p:nvPr/>
          </p:nvSpPr>
          <p:spPr bwMode="auto">
            <a:xfrm>
              <a:off x="4420272" y="5207535"/>
              <a:ext cx="1828128" cy="883522"/>
            </a:xfrm>
            <a:prstGeom prst="roundRect">
              <a:avLst>
                <a:gd name="adj" fmla="val 2185"/>
              </a:avLst>
            </a:prstGeom>
            <a:solidFill>
              <a:srgbClr val="037BB1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kern="0" dirty="0">
                  <a:solidFill>
                    <a:sysClr val="window" lastClr="FFFFFF"/>
                  </a:solidFill>
                  <a:latin typeface="Arial" pitchFamily="30" charset="0"/>
                  <a:ea typeface="ＭＳ Ｐゴシック" pitchFamily="30" charset="-128"/>
                  <a:cs typeface="ＭＳ Ｐゴシック" pitchFamily="30" charset="-128"/>
                </a:rPr>
                <a:t>NetApp FilerView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kern="0" dirty="0">
                  <a:solidFill>
                    <a:sysClr val="window" lastClr="FFFFFF"/>
                  </a:solidFill>
                  <a:latin typeface="Arial" pitchFamily="30" charset="0"/>
                  <a:ea typeface="ＭＳ Ｐゴシック" pitchFamily="30" charset="-128"/>
                  <a:cs typeface="ＭＳ Ｐゴシック" pitchFamily="30" charset="-128"/>
                </a:rPr>
                <a:t>NetApp Provisioning Manager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kern="0" dirty="0">
                  <a:solidFill>
                    <a:sysClr val="window" lastClr="FFFFFF"/>
                  </a:solidFill>
                  <a:latin typeface="Arial" pitchFamily="30" charset="0"/>
                  <a:ea typeface="ＭＳ Ｐゴシック" pitchFamily="30" charset="-128"/>
                  <a:cs typeface="ＭＳ Ｐゴシック" pitchFamily="30" charset="-128"/>
                </a:rPr>
                <a:t>NetApp Protection Manager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kern="0" dirty="0">
                  <a:solidFill>
                    <a:sysClr val="window" lastClr="FFFFFF"/>
                  </a:solidFill>
                  <a:latin typeface="Arial" pitchFamily="30" charset="0"/>
                  <a:ea typeface="ＭＳ Ｐゴシック" pitchFamily="30" charset="-128"/>
                  <a:cs typeface="ＭＳ Ｐゴシック" pitchFamily="30" charset="-128"/>
                </a:rPr>
                <a:t>NetApp Operations Manager</a:t>
              </a:r>
            </a:p>
          </p:txBody>
        </p:sp>
        <p:sp>
          <p:nvSpPr>
            <p:cNvPr id="294" name="Rounded Rectangle 41"/>
            <p:cNvSpPr>
              <a:spLocks noChangeArrowheads="1"/>
            </p:cNvSpPr>
            <p:nvPr/>
          </p:nvSpPr>
          <p:spPr bwMode="auto">
            <a:xfrm>
              <a:off x="4420272" y="2191648"/>
              <a:ext cx="1347380" cy="877085"/>
            </a:xfrm>
            <a:prstGeom prst="roundRect">
              <a:avLst>
                <a:gd name="adj" fmla="val 2185"/>
              </a:avLst>
            </a:prstGeom>
            <a:solidFill>
              <a:srgbClr val="009242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>
                  <a:solidFill>
                    <a:srgbClr val="FFFFFF"/>
                  </a:solidFill>
                  <a:latin typeface="Arial" pitchFamily="30" charset="0"/>
                  <a:ea typeface="ＭＳ Ｐゴシック" pitchFamily="30" charset="-128"/>
                  <a:cs typeface="ＭＳ Ｐゴシック" pitchFamily="30" charset="-128"/>
                </a:rPr>
                <a:t>Cisco UCS Manager</a:t>
              </a:r>
            </a:p>
          </p:txBody>
        </p:sp>
        <p:sp>
          <p:nvSpPr>
            <p:cNvPr id="23607" name="Rounded Rectangle 41"/>
            <p:cNvSpPr>
              <a:spLocks noChangeArrowheads="1"/>
            </p:cNvSpPr>
            <p:nvPr/>
          </p:nvSpPr>
          <p:spPr bwMode="auto">
            <a:xfrm>
              <a:off x="4420272" y="3174949"/>
              <a:ext cx="1347380" cy="1944072"/>
            </a:xfrm>
            <a:prstGeom prst="roundRect">
              <a:avLst>
                <a:gd name="adj" fmla="val 2185"/>
              </a:avLst>
            </a:prstGeom>
            <a:solidFill>
              <a:srgbClr val="009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sz="1000">
                  <a:solidFill>
                    <a:srgbClr val="FFFFFF"/>
                  </a:solidFill>
                </a:rPr>
                <a:t>Cisco Data Center Network Manager</a:t>
              </a:r>
            </a:p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6" name="Rounded Rectangle 41"/>
            <p:cNvSpPr>
              <a:spLocks noChangeArrowheads="1"/>
            </p:cNvSpPr>
            <p:nvPr/>
          </p:nvSpPr>
          <p:spPr bwMode="auto">
            <a:xfrm>
              <a:off x="4420272" y="854293"/>
              <a:ext cx="1347380" cy="1269763"/>
            </a:xfrm>
            <a:prstGeom prst="roundRect">
              <a:avLst>
                <a:gd name="adj" fmla="val 2185"/>
              </a:avLst>
            </a:prstGeom>
            <a:solidFill>
              <a:srgbClr val="4BACC6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>
                  <a:solidFill>
                    <a:schemeClr val="bg1"/>
                  </a:solidFill>
                  <a:latin typeface="Arial" pitchFamily="30" charset="0"/>
                  <a:ea typeface="ＭＳ Ｐゴシック" pitchFamily="30" charset="-128"/>
                  <a:cs typeface="ＭＳ Ｐゴシック" pitchFamily="30" charset="-128"/>
                </a:rPr>
                <a:t>VMware vShield Manager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 dirty="0">
                <a:solidFill>
                  <a:schemeClr val="bg1"/>
                </a:solidFill>
                <a:latin typeface="Arial" pitchFamily="30" charset="0"/>
                <a:ea typeface="ＭＳ Ｐゴシック" pitchFamily="30" charset="-128"/>
                <a:cs typeface="ＭＳ Ｐゴシック" pitchFamily="30" charset="-128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>
                  <a:solidFill>
                    <a:schemeClr val="bg1"/>
                  </a:solidFill>
                  <a:latin typeface="Arial" pitchFamily="30" charset="0"/>
                  <a:ea typeface="ＭＳ Ｐゴシック" pitchFamily="30" charset="-128"/>
                  <a:cs typeface="ＭＳ Ｐゴシック" pitchFamily="30" charset="-128"/>
                </a:rPr>
                <a:t>VMware vCenter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 dirty="0">
                <a:solidFill>
                  <a:schemeClr val="bg1"/>
                </a:solidFill>
                <a:latin typeface="Arial" pitchFamily="30" charset="0"/>
                <a:ea typeface="ＭＳ Ｐゴシック" pitchFamily="30" charset="-128"/>
                <a:cs typeface="ＭＳ Ｐゴシック" pitchFamily="30" charset="-128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>
                  <a:solidFill>
                    <a:schemeClr val="bg1"/>
                  </a:solidFill>
                  <a:latin typeface="Arial" pitchFamily="30" charset="0"/>
                  <a:ea typeface="ＭＳ Ｐゴシック" pitchFamily="30" charset="-128"/>
                  <a:cs typeface="ＭＳ Ｐゴシック" pitchFamily="30" charset="-128"/>
                </a:rPr>
                <a:t>NetApp SnapManager</a:t>
              </a:r>
            </a:p>
          </p:txBody>
        </p:sp>
      </p:grpSp>
      <p:sp>
        <p:nvSpPr>
          <p:cNvPr id="23555" name="Rectangle 149"/>
          <p:cNvSpPr txBox="1">
            <a:spLocks noChangeArrowheads="1"/>
          </p:cNvSpPr>
          <p:nvPr/>
        </p:nvSpPr>
        <p:spPr bwMode="auto">
          <a:xfrm>
            <a:off x="6300192" y="980728"/>
            <a:ext cx="2971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98450" indent="-2984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sz="1600" dirty="0">
                <a:solidFill>
                  <a:srgbClr val="2493AC"/>
                </a:solidFill>
              </a:rPr>
              <a:t>Compute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7C7C7C"/>
              </a:buClr>
              <a:buFont typeface="Wingdings 2" charset="0"/>
              <a:buChar char="¡"/>
            </a:pPr>
            <a:r>
              <a:rPr lang="en-US" sz="1200" dirty="0">
                <a:solidFill>
                  <a:srgbClr val="000000"/>
                </a:solidFill>
              </a:rPr>
              <a:t>VMware </a:t>
            </a:r>
            <a:r>
              <a:rPr lang="en-US" sz="1200" dirty="0" err="1">
                <a:solidFill>
                  <a:srgbClr val="000000"/>
                </a:solidFill>
              </a:rPr>
              <a:t>vShield</a:t>
            </a:r>
            <a:endParaRPr lang="en-US" sz="12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7C7C7C"/>
              </a:buClr>
              <a:buFont typeface="Wingdings 2" charset="0"/>
              <a:buChar char="¡"/>
            </a:pPr>
            <a:r>
              <a:rPr lang="en-US" sz="1200" dirty="0">
                <a:solidFill>
                  <a:srgbClr val="000000"/>
                </a:solidFill>
              </a:rPr>
              <a:t>VMware </a:t>
            </a:r>
            <a:r>
              <a:rPr lang="en-US" sz="1200" dirty="0" err="1">
                <a:solidFill>
                  <a:srgbClr val="000000"/>
                </a:solidFill>
              </a:rPr>
              <a:t>vSphere</a:t>
            </a:r>
            <a:endParaRPr lang="en-US" sz="12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7C7C7C"/>
              </a:buClr>
              <a:buFont typeface="Wingdings 2" charset="0"/>
              <a:buChar char="¡"/>
            </a:pPr>
            <a:r>
              <a:rPr lang="en-US" sz="1200" dirty="0">
                <a:solidFill>
                  <a:srgbClr val="000000"/>
                </a:solidFill>
              </a:rPr>
              <a:t>Cisco Unified </a:t>
            </a:r>
            <a:br>
              <a:rPr lang="en-US" sz="1200" dirty="0">
                <a:solidFill>
                  <a:srgbClr val="000000"/>
                </a:solidFill>
              </a:rPr>
            </a:br>
            <a:r>
              <a:rPr lang="en-US" sz="1200" dirty="0">
                <a:solidFill>
                  <a:srgbClr val="000000"/>
                </a:solidFill>
              </a:rPr>
              <a:t>Computing System</a:t>
            </a:r>
            <a:endParaRPr lang="en-US" sz="1200" dirty="0"/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</a:pPr>
            <a:endParaRPr lang="en-US" sz="1600" dirty="0">
              <a:solidFill>
                <a:srgbClr val="2E4152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sz="1600" dirty="0">
                <a:solidFill>
                  <a:srgbClr val="2493AC"/>
                </a:solidFill>
              </a:rPr>
              <a:t>Network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7C7C7C"/>
              </a:buClr>
              <a:buFont typeface="Wingdings 2" charset="0"/>
              <a:buChar char="¡"/>
            </a:pPr>
            <a:r>
              <a:rPr lang="en-US" sz="1200" dirty="0">
                <a:solidFill>
                  <a:srgbClr val="000000"/>
                </a:solidFill>
              </a:rPr>
              <a:t>Cisco Nexus 1000V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7C7C7C"/>
              </a:buClr>
              <a:buFont typeface="Wingdings 2" charset="0"/>
              <a:buChar char="¡"/>
            </a:pPr>
            <a:r>
              <a:rPr lang="en-US" sz="1200" dirty="0">
                <a:solidFill>
                  <a:srgbClr val="000000"/>
                </a:solidFill>
              </a:rPr>
              <a:t>Cisco Nexus 5000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7C7C7C"/>
              </a:buClr>
              <a:buFont typeface="Wingdings 2" charset="0"/>
              <a:buChar char="¡"/>
            </a:pPr>
            <a:r>
              <a:rPr lang="en-US" sz="1200" dirty="0">
                <a:solidFill>
                  <a:srgbClr val="000000"/>
                </a:solidFill>
              </a:rPr>
              <a:t>Cisco Nexus 7000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7C7C7C"/>
              </a:buClr>
              <a:buFont typeface="Wingdings 2" charset="0"/>
              <a:buChar char="¡"/>
            </a:pPr>
            <a:r>
              <a:rPr lang="en-US" sz="1200" dirty="0">
                <a:solidFill>
                  <a:srgbClr val="000000"/>
                </a:solidFill>
              </a:rPr>
              <a:t>Cisco MDS</a:t>
            </a:r>
            <a:endParaRPr lang="en-US" sz="1200" dirty="0"/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 2" charset="0"/>
              <a:buNone/>
            </a:pPr>
            <a:endParaRPr lang="en-US" sz="1600" dirty="0">
              <a:solidFill>
                <a:srgbClr val="2E4152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 2" charset="0"/>
              <a:buNone/>
            </a:pPr>
            <a:r>
              <a:rPr lang="en-US" sz="1600" dirty="0">
                <a:solidFill>
                  <a:srgbClr val="2493AC"/>
                </a:solidFill>
              </a:rPr>
              <a:t>Storage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7C7C7C"/>
              </a:buClr>
              <a:buFont typeface="Wingdings 2" charset="0"/>
              <a:buChar char="¡"/>
            </a:pPr>
            <a:r>
              <a:rPr lang="en-US" sz="1200" dirty="0" err="1">
                <a:solidFill>
                  <a:srgbClr val="000000"/>
                </a:solidFill>
              </a:rPr>
              <a:t>NetApp</a:t>
            </a:r>
            <a:r>
              <a:rPr lang="en-US" sz="1200" dirty="0">
                <a:solidFill>
                  <a:srgbClr val="000000"/>
                </a:solidFill>
              </a:rPr>
              <a:t> FAS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7C7C7C"/>
              </a:buClr>
              <a:buFont typeface="Wingdings 2" charset="0"/>
              <a:buChar char="¡"/>
            </a:pPr>
            <a:r>
              <a:rPr lang="en-US" sz="1200" dirty="0" err="1">
                <a:solidFill>
                  <a:srgbClr val="000000"/>
                </a:solidFill>
              </a:rPr>
              <a:t>NetApp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Multistore</a:t>
            </a:r>
            <a:endParaRPr lang="en-US" sz="12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</a:pPr>
            <a:endParaRPr lang="en-US" sz="1600" dirty="0">
              <a:solidFill>
                <a:srgbClr val="2E4152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sz="1600" dirty="0">
                <a:solidFill>
                  <a:srgbClr val="2493AC"/>
                </a:solidFill>
              </a:rPr>
              <a:t>Management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7C7C7C"/>
              </a:buClr>
              <a:buFont typeface="Wingdings 2" charset="0"/>
              <a:buChar char="¡"/>
            </a:pPr>
            <a:r>
              <a:rPr lang="en-US" sz="1200" dirty="0">
                <a:solidFill>
                  <a:srgbClr val="000000"/>
                </a:solidFill>
              </a:rPr>
              <a:t>VMware </a:t>
            </a:r>
            <a:r>
              <a:rPr lang="en-US" sz="1200" dirty="0" err="1">
                <a:solidFill>
                  <a:srgbClr val="000000"/>
                </a:solidFill>
              </a:rPr>
              <a:t>vShield</a:t>
            </a:r>
            <a:r>
              <a:rPr lang="en-US" sz="1200" dirty="0">
                <a:solidFill>
                  <a:srgbClr val="000000"/>
                </a:solidFill>
              </a:rPr>
              <a:t> Manager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7C7C7C"/>
              </a:buClr>
              <a:buFont typeface="Wingdings 2" charset="0"/>
              <a:buChar char="¡"/>
            </a:pPr>
            <a:r>
              <a:rPr lang="en-US" sz="1200" dirty="0">
                <a:solidFill>
                  <a:srgbClr val="000000"/>
                </a:solidFill>
              </a:rPr>
              <a:t>VMware </a:t>
            </a:r>
            <a:r>
              <a:rPr lang="en-US" sz="1200" dirty="0" err="1">
                <a:solidFill>
                  <a:srgbClr val="000000"/>
                </a:solidFill>
              </a:rPr>
              <a:t>vCenter</a:t>
            </a:r>
            <a:endParaRPr lang="en-US" sz="12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7C7C7C"/>
              </a:buClr>
              <a:buFont typeface="Wingdings 2" charset="0"/>
              <a:buChar char="¡"/>
            </a:pPr>
            <a:r>
              <a:rPr lang="en-US" sz="1200" dirty="0">
                <a:solidFill>
                  <a:srgbClr val="000000"/>
                </a:solidFill>
              </a:rPr>
              <a:t>Cisco UCS Manager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7C7C7C"/>
              </a:buClr>
              <a:buFont typeface="Wingdings 2" charset="0"/>
              <a:buChar char="¡"/>
            </a:pPr>
            <a:r>
              <a:rPr lang="en-US" sz="1200" dirty="0">
                <a:solidFill>
                  <a:srgbClr val="000000"/>
                </a:solidFill>
              </a:rPr>
              <a:t>Cisco DC Network Manager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7C7C7C"/>
              </a:buClr>
              <a:buFont typeface="Wingdings 2" charset="0"/>
              <a:buChar char="¡"/>
            </a:pPr>
            <a:r>
              <a:rPr lang="en-US" sz="1200" dirty="0" err="1">
                <a:solidFill>
                  <a:srgbClr val="000000"/>
                </a:solidFill>
              </a:rPr>
              <a:t>NetApp</a:t>
            </a:r>
            <a:r>
              <a:rPr lang="en-US" sz="1200" dirty="0">
                <a:solidFill>
                  <a:srgbClr val="000000"/>
                </a:solidFill>
              </a:rPr>
              <a:t> Operations Manager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7C7C7C"/>
              </a:buClr>
              <a:buFont typeface="Wingdings 2" charset="0"/>
              <a:buChar char="¡"/>
            </a:pPr>
            <a:r>
              <a:rPr lang="en-US" sz="1200" dirty="0" err="1">
                <a:solidFill>
                  <a:srgbClr val="000000"/>
                </a:solidFill>
              </a:rPr>
              <a:t>NetApp</a:t>
            </a:r>
            <a:r>
              <a:rPr lang="en-US" sz="1200" dirty="0">
                <a:solidFill>
                  <a:srgbClr val="000000"/>
                </a:solidFill>
              </a:rPr>
              <a:t> Provisioning Manager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7C7C7C"/>
              </a:buClr>
              <a:buFont typeface="Wingdings 2" charset="0"/>
              <a:buChar char="¡"/>
            </a:pPr>
            <a:r>
              <a:rPr lang="en-US" sz="1200" dirty="0" err="1">
                <a:solidFill>
                  <a:srgbClr val="000000"/>
                </a:solidFill>
              </a:rPr>
              <a:t>NetApp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SANscreen</a:t>
            </a:r>
            <a:r>
              <a:rPr lang="en-US" sz="1200" dirty="0">
                <a:solidFill>
                  <a:srgbClr val="000000"/>
                </a:solidFill>
              </a:rPr>
              <a:t> &amp; </a:t>
            </a:r>
            <a:r>
              <a:rPr lang="en-US" sz="1200" dirty="0" err="1">
                <a:solidFill>
                  <a:srgbClr val="000000"/>
                </a:solidFill>
              </a:rPr>
              <a:t>SnapManager</a:t>
            </a:r>
            <a:endParaRPr lang="en-US" sz="12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7C7C7C"/>
              </a:buClr>
            </a:pPr>
            <a:endParaRPr lang="en-US" sz="16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7C7C7C"/>
              </a:buClr>
            </a:pPr>
            <a:endParaRPr lang="en-US" sz="16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 2" charset="0"/>
              <a:buNone/>
            </a:pPr>
            <a:endParaRPr lang="en-US" sz="1600" b="1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 2" charset="0"/>
              <a:buChar char="¡"/>
            </a:pP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1444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rapezoid 128"/>
          <p:cNvSpPr/>
          <p:nvPr/>
        </p:nvSpPr>
        <p:spPr bwMode="auto">
          <a:xfrm rot="5400000">
            <a:off x="1790700" y="2781300"/>
            <a:ext cx="457200" cy="1295400"/>
          </a:xfrm>
          <a:prstGeom prst="trapezoid">
            <a:avLst/>
          </a:prstGeom>
          <a:solidFill>
            <a:schemeClr val="accent1">
              <a:lumMod val="40000"/>
              <a:lumOff val="60000"/>
              <a:alpha val="59000"/>
            </a:schemeClr>
          </a:solidFill>
          <a:ln w="9525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pitchFamily="34" charset="0"/>
              <a:ea typeface="ＭＳ Ｐゴシック" charset="-128"/>
              <a:cs typeface="ＭＳ Ｐゴシック" pitchFamily="30" charset="-128"/>
            </a:endParaRPr>
          </a:p>
        </p:txBody>
      </p:sp>
      <p:sp>
        <p:nvSpPr>
          <p:cNvPr id="126" name="Rounded Rectangle 125"/>
          <p:cNvSpPr/>
          <p:nvPr/>
        </p:nvSpPr>
        <p:spPr bwMode="auto">
          <a:xfrm>
            <a:off x="533400" y="2819400"/>
            <a:ext cx="838200" cy="1219200"/>
          </a:xfrm>
          <a:prstGeom prst="roundRect">
            <a:avLst/>
          </a:prstGeom>
          <a:solidFill>
            <a:schemeClr val="accent1">
              <a:lumMod val="60000"/>
              <a:lumOff val="40000"/>
              <a:alpha val="62000"/>
            </a:schemeClr>
          </a:solidFill>
          <a:ln w="9525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pitchFamily="34" charset="0"/>
              <a:ea typeface="ＭＳ Ｐゴシック" charset="-128"/>
              <a:cs typeface="ＭＳ Ｐゴシック" pitchFamily="30" charset="-128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35975" cy="561975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Arial" charset="0"/>
                <a:ea typeface="ＭＳ Ｐゴシック" charset="0"/>
              </a:rPr>
              <a:t>A closer look</a:t>
            </a:r>
            <a:endParaRPr lang="en-US" sz="2000" dirty="0" smtClean="0">
              <a:latin typeface="Arial" charset="0"/>
              <a:ea typeface="ＭＳ Ｐゴシック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2576284"/>
            <a:ext cx="5029199" cy="157016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1" y="1898193"/>
            <a:ext cx="5029199" cy="62355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4226567"/>
            <a:ext cx="5029199" cy="137046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25607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363" y="2730500"/>
            <a:ext cx="681037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7" descr="UCS5108BladeServerChassi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200" y="3178175"/>
            <a:ext cx="6350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1231900"/>
            <a:ext cx="44132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463" y="2122488"/>
            <a:ext cx="79216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1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0" y="2122488"/>
            <a:ext cx="79216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1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225" y="1231900"/>
            <a:ext cx="44132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1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538" y="2730500"/>
            <a:ext cx="682625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4" name="Picture 13" descr="UCS5108BladeServerChassi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200" y="3671888"/>
            <a:ext cx="635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15" name="Group 326"/>
          <p:cNvGrpSpPr>
            <a:grpSpLocks/>
          </p:cNvGrpSpPr>
          <p:nvPr/>
        </p:nvGrpSpPr>
        <p:grpSpPr bwMode="auto">
          <a:xfrm>
            <a:off x="2120900" y="4271963"/>
            <a:ext cx="463550" cy="592137"/>
            <a:chOff x="2832" y="3216"/>
            <a:chExt cx="344" cy="548"/>
          </a:xfrm>
        </p:grpSpPr>
        <p:sp>
          <p:nvSpPr>
            <p:cNvPr id="25714" name="Freeform 327"/>
            <p:cNvSpPr>
              <a:spLocks/>
            </p:cNvSpPr>
            <p:nvPr/>
          </p:nvSpPr>
          <p:spPr bwMode="auto">
            <a:xfrm>
              <a:off x="3141" y="3525"/>
              <a:ext cx="35" cy="239"/>
            </a:xfrm>
            <a:custGeom>
              <a:avLst/>
              <a:gdLst>
                <a:gd name="T0" fmla="*/ 1 w 60"/>
                <a:gd name="T1" fmla="*/ 0 h 425"/>
                <a:gd name="T2" fmla="*/ 1 w 60"/>
                <a:gd name="T3" fmla="*/ 1 h 425"/>
                <a:gd name="T4" fmla="*/ 0 w 60"/>
                <a:gd name="T5" fmla="*/ 1 h 425"/>
                <a:gd name="T6" fmla="*/ 1 w 60"/>
                <a:gd name="T7" fmla="*/ 1 h 425"/>
                <a:gd name="T8" fmla="*/ 1 w 60"/>
                <a:gd name="T9" fmla="*/ 0 h 4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425"/>
                <a:gd name="T17" fmla="*/ 60 w 60"/>
                <a:gd name="T18" fmla="*/ 425 h 4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425">
                  <a:moveTo>
                    <a:pt x="60" y="0"/>
                  </a:moveTo>
                  <a:lnTo>
                    <a:pt x="60" y="364"/>
                  </a:lnTo>
                  <a:lnTo>
                    <a:pt x="0" y="425"/>
                  </a:lnTo>
                  <a:lnTo>
                    <a:pt x="1" y="58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5715" name="Rectangle 328"/>
            <p:cNvSpPr>
              <a:spLocks noChangeArrowheads="1"/>
            </p:cNvSpPr>
            <p:nvPr/>
          </p:nvSpPr>
          <p:spPr bwMode="auto">
            <a:xfrm>
              <a:off x="2832" y="3559"/>
              <a:ext cx="312" cy="205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endParaRPr lang="hu-HU" sz="1200">
                <a:latin typeface="Tahoma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25716" name="Freeform 329"/>
            <p:cNvSpPr>
              <a:spLocks/>
            </p:cNvSpPr>
            <p:nvPr/>
          </p:nvSpPr>
          <p:spPr bwMode="auto">
            <a:xfrm>
              <a:off x="2832" y="3216"/>
              <a:ext cx="344" cy="34"/>
            </a:xfrm>
            <a:custGeom>
              <a:avLst/>
              <a:gdLst>
                <a:gd name="T0" fmla="*/ 0 w 1226"/>
                <a:gd name="T1" fmla="*/ 0 h 122"/>
                <a:gd name="T2" fmla="*/ 0 w 1226"/>
                <a:gd name="T3" fmla="*/ 0 h 122"/>
                <a:gd name="T4" fmla="*/ 0 w 1226"/>
                <a:gd name="T5" fmla="*/ 0 h 122"/>
                <a:gd name="T6" fmla="*/ 0 w 1226"/>
                <a:gd name="T7" fmla="*/ 0 h 122"/>
                <a:gd name="T8" fmla="*/ 0 w 1226"/>
                <a:gd name="T9" fmla="*/ 0 h 1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6"/>
                <a:gd name="T16" fmla="*/ 0 h 122"/>
                <a:gd name="T17" fmla="*/ 1226 w 1226"/>
                <a:gd name="T18" fmla="*/ 122 h 1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6" h="122">
                  <a:moveTo>
                    <a:pt x="0" y="122"/>
                  </a:moveTo>
                  <a:lnTo>
                    <a:pt x="1104" y="122"/>
                  </a:lnTo>
                  <a:lnTo>
                    <a:pt x="1226" y="0"/>
                  </a:lnTo>
                  <a:lnTo>
                    <a:pt x="123" y="0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5717" name="Freeform 330"/>
            <p:cNvSpPr>
              <a:spLocks/>
            </p:cNvSpPr>
            <p:nvPr/>
          </p:nvSpPr>
          <p:spPr bwMode="auto">
            <a:xfrm>
              <a:off x="3142" y="3216"/>
              <a:ext cx="34" cy="343"/>
            </a:xfrm>
            <a:custGeom>
              <a:avLst/>
              <a:gdLst>
                <a:gd name="T0" fmla="*/ 0 w 122"/>
                <a:gd name="T1" fmla="*/ 0 h 1222"/>
                <a:gd name="T2" fmla="*/ 0 w 122"/>
                <a:gd name="T3" fmla="*/ 0 h 1222"/>
                <a:gd name="T4" fmla="*/ 0 w 122"/>
                <a:gd name="T5" fmla="*/ 0 h 1222"/>
                <a:gd name="T6" fmla="*/ 0 w 122"/>
                <a:gd name="T7" fmla="*/ 0 h 1222"/>
                <a:gd name="T8" fmla="*/ 0 w 122"/>
                <a:gd name="T9" fmla="*/ 0 h 12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"/>
                <a:gd name="T16" fmla="*/ 0 h 1222"/>
                <a:gd name="T17" fmla="*/ 122 w 122"/>
                <a:gd name="T18" fmla="*/ 1222 h 12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" h="1222">
                  <a:moveTo>
                    <a:pt x="122" y="0"/>
                  </a:moveTo>
                  <a:lnTo>
                    <a:pt x="122" y="1100"/>
                  </a:lnTo>
                  <a:lnTo>
                    <a:pt x="0" y="1222"/>
                  </a:lnTo>
                  <a:lnTo>
                    <a:pt x="0" y="12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5718" name="Rectangle 331"/>
            <p:cNvSpPr>
              <a:spLocks noChangeArrowheads="1"/>
            </p:cNvSpPr>
            <p:nvPr/>
          </p:nvSpPr>
          <p:spPr bwMode="auto">
            <a:xfrm>
              <a:off x="2832" y="3250"/>
              <a:ext cx="312" cy="309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sz="2400"/>
            </a:p>
          </p:txBody>
        </p:sp>
        <p:sp>
          <p:nvSpPr>
            <p:cNvPr id="25719" name="Freeform 332"/>
            <p:cNvSpPr>
              <a:spLocks/>
            </p:cNvSpPr>
            <p:nvPr/>
          </p:nvSpPr>
          <p:spPr bwMode="auto">
            <a:xfrm>
              <a:off x="2849" y="3380"/>
              <a:ext cx="109" cy="49"/>
            </a:xfrm>
            <a:custGeom>
              <a:avLst/>
              <a:gdLst>
                <a:gd name="T0" fmla="*/ 1 w 193"/>
                <a:gd name="T1" fmla="*/ 1 h 86"/>
                <a:gd name="T2" fmla="*/ 1 w 193"/>
                <a:gd name="T3" fmla="*/ 1 h 86"/>
                <a:gd name="T4" fmla="*/ 1 w 193"/>
                <a:gd name="T5" fmla="*/ 0 h 86"/>
                <a:gd name="T6" fmla="*/ 0 w 193"/>
                <a:gd name="T7" fmla="*/ 1 h 86"/>
                <a:gd name="T8" fmla="*/ 1 w 193"/>
                <a:gd name="T9" fmla="*/ 1 h 86"/>
                <a:gd name="T10" fmla="*/ 1 w 193"/>
                <a:gd name="T11" fmla="*/ 1 h 86"/>
                <a:gd name="T12" fmla="*/ 1 w 193"/>
                <a:gd name="T13" fmla="*/ 1 h 86"/>
                <a:gd name="T14" fmla="*/ 1 w 193"/>
                <a:gd name="T15" fmla="*/ 1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3"/>
                <a:gd name="T25" fmla="*/ 0 h 86"/>
                <a:gd name="T26" fmla="*/ 193 w 193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3" h="86">
                  <a:moveTo>
                    <a:pt x="193" y="20"/>
                  </a:moveTo>
                  <a:lnTo>
                    <a:pt x="46" y="20"/>
                  </a:lnTo>
                  <a:lnTo>
                    <a:pt x="46" y="0"/>
                  </a:lnTo>
                  <a:lnTo>
                    <a:pt x="0" y="40"/>
                  </a:lnTo>
                  <a:lnTo>
                    <a:pt x="46" y="86"/>
                  </a:lnTo>
                  <a:lnTo>
                    <a:pt x="46" y="66"/>
                  </a:lnTo>
                  <a:lnTo>
                    <a:pt x="193" y="66"/>
                  </a:lnTo>
                  <a:lnTo>
                    <a:pt x="193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5720" name="Freeform 333"/>
            <p:cNvSpPr>
              <a:spLocks/>
            </p:cNvSpPr>
            <p:nvPr/>
          </p:nvSpPr>
          <p:spPr bwMode="auto">
            <a:xfrm>
              <a:off x="2963" y="3266"/>
              <a:ext cx="49" cy="109"/>
            </a:xfrm>
            <a:custGeom>
              <a:avLst/>
              <a:gdLst>
                <a:gd name="T0" fmla="*/ 1 w 86"/>
                <a:gd name="T1" fmla="*/ 1 h 194"/>
                <a:gd name="T2" fmla="*/ 1 w 86"/>
                <a:gd name="T3" fmla="*/ 1 h 194"/>
                <a:gd name="T4" fmla="*/ 1 w 86"/>
                <a:gd name="T5" fmla="*/ 1 h 194"/>
                <a:gd name="T6" fmla="*/ 1 w 86"/>
                <a:gd name="T7" fmla="*/ 0 h 194"/>
                <a:gd name="T8" fmla="*/ 0 w 86"/>
                <a:gd name="T9" fmla="*/ 1 h 194"/>
                <a:gd name="T10" fmla="*/ 1 w 86"/>
                <a:gd name="T11" fmla="*/ 1 h 194"/>
                <a:gd name="T12" fmla="*/ 1 w 86"/>
                <a:gd name="T13" fmla="*/ 1 h 194"/>
                <a:gd name="T14" fmla="*/ 1 w 86"/>
                <a:gd name="T15" fmla="*/ 1 h 1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6"/>
                <a:gd name="T25" fmla="*/ 0 h 194"/>
                <a:gd name="T26" fmla="*/ 86 w 86"/>
                <a:gd name="T27" fmla="*/ 194 h 19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6" h="194">
                  <a:moveTo>
                    <a:pt x="66" y="194"/>
                  </a:moveTo>
                  <a:lnTo>
                    <a:pt x="66" y="41"/>
                  </a:lnTo>
                  <a:lnTo>
                    <a:pt x="86" y="41"/>
                  </a:lnTo>
                  <a:lnTo>
                    <a:pt x="46" y="0"/>
                  </a:lnTo>
                  <a:lnTo>
                    <a:pt x="0" y="41"/>
                  </a:lnTo>
                  <a:lnTo>
                    <a:pt x="20" y="41"/>
                  </a:lnTo>
                  <a:lnTo>
                    <a:pt x="20" y="194"/>
                  </a:lnTo>
                  <a:lnTo>
                    <a:pt x="66" y="1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5721" name="Freeform 334"/>
            <p:cNvSpPr>
              <a:spLocks/>
            </p:cNvSpPr>
            <p:nvPr/>
          </p:nvSpPr>
          <p:spPr bwMode="auto">
            <a:xfrm>
              <a:off x="3017" y="3380"/>
              <a:ext cx="109" cy="49"/>
            </a:xfrm>
            <a:custGeom>
              <a:avLst/>
              <a:gdLst>
                <a:gd name="T0" fmla="*/ 0 w 193"/>
                <a:gd name="T1" fmla="*/ 1 h 86"/>
                <a:gd name="T2" fmla="*/ 1 w 193"/>
                <a:gd name="T3" fmla="*/ 1 h 86"/>
                <a:gd name="T4" fmla="*/ 1 w 193"/>
                <a:gd name="T5" fmla="*/ 1 h 86"/>
                <a:gd name="T6" fmla="*/ 1 w 193"/>
                <a:gd name="T7" fmla="*/ 1 h 86"/>
                <a:gd name="T8" fmla="*/ 1 w 193"/>
                <a:gd name="T9" fmla="*/ 0 h 86"/>
                <a:gd name="T10" fmla="*/ 1 w 193"/>
                <a:gd name="T11" fmla="*/ 1 h 86"/>
                <a:gd name="T12" fmla="*/ 0 w 193"/>
                <a:gd name="T13" fmla="*/ 1 h 86"/>
                <a:gd name="T14" fmla="*/ 0 w 193"/>
                <a:gd name="T15" fmla="*/ 1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3"/>
                <a:gd name="T25" fmla="*/ 0 h 86"/>
                <a:gd name="T26" fmla="*/ 193 w 193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3" h="86">
                  <a:moveTo>
                    <a:pt x="0" y="66"/>
                  </a:moveTo>
                  <a:lnTo>
                    <a:pt x="152" y="66"/>
                  </a:lnTo>
                  <a:lnTo>
                    <a:pt x="152" y="86"/>
                  </a:lnTo>
                  <a:lnTo>
                    <a:pt x="193" y="40"/>
                  </a:lnTo>
                  <a:lnTo>
                    <a:pt x="152" y="0"/>
                  </a:lnTo>
                  <a:lnTo>
                    <a:pt x="152" y="20"/>
                  </a:lnTo>
                  <a:lnTo>
                    <a:pt x="0" y="2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5722" name="Freeform 335"/>
            <p:cNvSpPr>
              <a:spLocks/>
            </p:cNvSpPr>
            <p:nvPr/>
          </p:nvSpPr>
          <p:spPr bwMode="auto">
            <a:xfrm>
              <a:off x="2963" y="3435"/>
              <a:ext cx="49" cy="108"/>
            </a:xfrm>
            <a:custGeom>
              <a:avLst/>
              <a:gdLst>
                <a:gd name="T0" fmla="*/ 1 w 86"/>
                <a:gd name="T1" fmla="*/ 0 h 193"/>
                <a:gd name="T2" fmla="*/ 1 w 86"/>
                <a:gd name="T3" fmla="*/ 1 h 193"/>
                <a:gd name="T4" fmla="*/ 0 w 86"/>
                <a:gd name="T5" fmla="*/ 1 h 193"/>
                <a:gd name="T6" fmla="*/ 1 w 86"/>
                <a:gd name="T7" fmla="*/ 1 h 193"/>
                <a:gd name="T8" fmla="*/ 1 w 86"/>
                <a:gd name="T9" fmla="*/ 1 h 193"/>
                <a:gd name="T10" fmla="*/ 1 w 86"/>
                <a:gd name="T11" fmla="*/ 1 h 193"/>
                <a:gd name="T12" fmla="*/ 1 w 86"/>
                <a:gd name="T13" fmla="*/ 0 h 193"/>
                <a:gd name="T14" fmla="*/ 1 w 86"/>
                <a:gd name="T15" fmla="*/ 0 h 1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6"/>
                <a:gd name="T25" fmla="*/ 0 h 193"/>
                <a:gd name="T26" fmla="*/ 86 w 86"/>
                <a:gd name="T27" fmla="*/ 193 h 19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6" h="193">
                  <a:moveTo>
                    <a:pt x="20" y="0"/>
                  </a:moveTo>
                  <a:lnTo>
                    <a:pt x="20" y="153"/>
                  </a:lnTo>
                  <a:lnTo>
                    <a:pt x="0" y="153"/>
                  </a:lnTo>
                  <a:lnTo>
                    <a:pt x="46" y="193"/>
                  </a:lnTo>
                  <a:lnTo>
                    <a:pt x="86" y="153"/>
                  </a:lnTo>
                  <a:lnTo>
                    <a:pt x="66" y="153"/>
                  </a:lnTo>
                  <a:lnTo>
                    <a:pt x="66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5723" name="Oval 336"/>
            <p:cNvSpPr>
              <a:spLocks noChangeArrowheads="1"/>
            </p:cNvSpPr>
            <p:nvPr/>
          </p:nvSpPr>
          <p:spPr bwMode="auto">
            <a:xfrm rot="-2599510">
              <a:off x="2965" y="3271"/>
              <a:ext cx="48" cy="278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hu-HU" sz="2400"/>
            </a:p>
          </p:txBody>
        </p:sp>
        <p:sp>
          <p:nvSpPr>
            <p:cNvPr id="25724" name="Oval 337"/>
            <p:cNvSpPr>
              <a:spLocks noChangeArrowheads="1"/>
            </p:cNvSpPr>
            <p:nvPr/>
          </p:nvSpPr>
          <p:spPr bwMode="auto">
            <a:xfrm rot="2599510" flipV="1">
              <a:off x="2965" y="3268"/>
              <a:ext cx="48" cy="284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hu-HU" sz="2400"/>
            </a:p>
          </p:txBody>
        </p:sp>
        <p:sp>
          <p:nvSpPr>
            <p:cNvPr id="25725" name="Oval 338"/>
            <p:cNvSpPr>
              <a:spLocks noChangeArrowheads="1"/>
            </p:cNvSpPr>
            <p:nvPr/>
          </p:nvSpPr>
          <p:spPr bwMode="auto">
            <a:xfrm>
              <a:off x="2941" y="3362"/>
              <a:ext cx="94" cy="9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sz="2400"/>
            </a:p>
          </p:txBody>
        </p:sp>
      </p:grpSp>
      <p:grpSp>
        <p:nvGrpSpPr>
          <p:cNvPr id="25616" name="Group 326"/>
          <p:cNvGrpSpPr>
            <a:grpSpLocks/>
          </p:cNvGrpSpPr>
          <p:nvPr/>
        </p:nvGrpSpPr>
        <p:grpSpPr bwMode="auto">
          <a:xfrm>
            <a:off x="3352800" y="4271963"/>
            <a:ext cx="463550" cy="592137"/>
            <a:chOff x="2832" y="3216"/>
            <a:chExt cx="344" cy="548"/>
          </a:xfrm>
        </p:grpSpPr>
        <p:sp>
          <p:nvSpPr>
            <p:cNvPr id="25702" name="Freeform 327"/>
            <p:cNvSpPr>
              <a:spLocks/>
            </p:cNvSpPr>
            <p:nvPr/>
          </p:nvSpPr>
          <p:spPr bwMode="auto">
            <a:xfrm>
              <a:off x="3141" y="3525"/>
              <a:ext cx="35" cy="239"/>
            </a:xfrm>
            <a:custGeom>
              <a:avLst/>
              <a:gdLst>
                <a:gd name="T0" fmla="*/ 1 w 60"/>
                <a:gd name="T1" fmla="*/ 0 h 425"/>
                <a:gd name="T2" fmla="*/ 1 w 60"/>
                <a:gd name="T3" fmla="*/ 1 h 425"/>
                <a:gd name="T4" fmla="*/ 0 w 60"/>
                <a:gd name="T5" fmla="*/ 1 h 425"/>
                <a:gd name="T6" fmla="*/ 1 w 60"/>
                <a:gd name="T7" fmla="*/ 1 h 425"/>
                <a:gd name="T8" fmla="*/ 1 w 60"/>
                <a:gd name="T9" fmla="*/ 0 h 4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425"/>
                <a:gd name="T17" fmla="*/ 60 w 60"/>
                <a:gd name="T18" fmla="*/ 425 h 4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425">
                  <a:moveTo>
                    <a:pt x="60" y="0"/>
                  </a:moveTo>
                  <a:lnTo>
                    <a:pt x="60" y="364"/>
                  </a:lnTo>
                  <a:lnTo>
                    <a:pt x="0" y="425"/>
                  </a:lnTo>
                  <a:lnTo>
                    <a:pt x="1" y="58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5703" name="Rectangle 328"/>
            <p:cNvSpPr>
              <a:spLocks noChangeArrowheads="1"/>
            </p:cNvSpPr>
            <p:nvPr/>
          </p:nvSpPr>
          <p:spPr bwMode="auto">
            <a:xfrm>
              <a:off x="2832" y="3559"/>
              <a:ext cx="312" cy="205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endParaRPr lang="hu-HU" sz="1200">
                <a:latin typeface="Tahoma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25704" name="Freeform 329"/>
            <p:cNvSpPr>
              <a:spLocks/>
            </p:cNvSpPr>
            <p:nvPr/>
          </p:nvSpPr>
          <p:spPr bwMode="auto">
            <a:xfrm>
              <a:off x="2832" y="3216"/>
              <a:ext cx="344" cy="34"/>
            </a:xfrm>
            <a:custGeom>
              <a:avLst/>
              <a:gdLst>
                <a:gd name="T0" fmla="*/ 0 w 1226"/>
                <a:gd name="T1" fmla="*/ 0 h 122"/>
                <a:gd name="T2" fmla="*/ 0 w 1226"/>
                <a:gd name="T3" fmla="*/ 0 h 122"/>
                <a:gd name="T4" fmla="*/ 0 w 1226"/>
                <a:gd name="T5" fmla="*/ 0 h 122"/>
                <a:gd name="T6" fmla="*/ 0 w 1226"/>
                <a:gd name="T7" fmla="*/ 0 h 122"/>
                <a:gd name="T8" fmla="*/ 0 w 1226"/>
                <a:gd name="T9" fmla="*/ 0 h 1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6"/>
                <a:gd name="T16" fmla="*/ 0 h 122"/>
                <a:gd name="T17" fmla="*/ 1226 w 1226"/>
                <a:gd name="T18" fmla="*/ 122 h 1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6" h="122">
                  <a:moveTo>
                    <a:pt x="0" y="122"/>
                  </a:moveTo>
                  <a:lnTo>
                    <a:pt x="1104" y="122"/>
                  </a:lnTo>
                  <a:lnTo>
                    <a:pt x="1226" y="0"/>
                  </a:lnTo>
                  <a:lnTo>
                    <a:pt x="123" y="0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5705" name="Freeform 330"/>
            <p:cNvSpPr>
              <a:spLocks/>
            </p:cNvSpPr>
            <p:nvPr/>
          </p:nvSpPr>
          <p:spPr bwMode="auto">
            <a:xfrm>
              <a:off x="3142" y="3216"/>
              <a:ext cx="34" cy="343"/>
            </a:xfrm>
            <a:custGeom>
              <a:avLst/>
              <a:gdLst>
                <a:gd name="T0" fmla="*/ 0 w 122"/>
                <a:gd name="T1" fmla="*/ 0 h 1222"/>
                <a:gd name="T2" fmla="*/ 0 w 122"/>
                <a:gd name="T3" fmla="*/ 0 h 1222"/>
                <a:gd name="T4" fmla="*/ 0 w 122"/>
                <a:gd name="T5" fmla="*/ 0 h 1222"/>
                <a:gd name="T6" fmla="*/ 0 w 122"/>
                <a:gd name="T7" fmla="*/ 0 h 1222"/>
                <a:gd name="T8" fmla="*/ 0 w 122"/>
                <a:gd name="T9" fmla="*/ 0 h 12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"/>
                <a:gd name="T16" fmla="*/ 0 h 1222"/>
                <a:gd name="T17" fmla="*/ 122 w 122"/>
                <a:gd name="T18" fmla="*/ 1222 h 12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" h="1222">
                  <a:moveTo>
                    <a:pt x="122" y="0"/>
                  </a:moveTo>
                  <a:lnTo>
                    <a:pt x="122" y="1100"/>
                  </a:lnTo>
                  <a:lnTo>
                    <a:pt x="0" y="1222"/>
                  </a:lnTo>
                  <a:lnTo>
                    <a:pt x="0" y="12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5706" name="Rectangle 331"/>
            <p:cNvSpPr>
              <a:spLocks noChangeArrowheads="1"/>
            </p:cNvSpPr>
            <p:nvPr/>
          </p:nvSpPr>
          <p:spPr bwMode="auto">
            <a:xfrm>
              <a:off x="2832" y="3250"/>
              <a:ext cx="312" cy="309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sz="2400"/>
            </a:p>
          </p:txBody>
        </p:sp>
        <p:sp>
          <p:nvSpPr>
            <p:cNvPr id="25707" name="Freeform 332"/>
            <p:cNvSpPr>
              <a:spLocks/>
            </p:cNvSpPr>
            <p:nvPr/>
          </p:nvSpPr>
          <p:spPr bwMode="auto">
            <a:xfrm>
              <a:off x="2849" y="3380"/>
              <a:ext cx="109" cy="49"/>
            </a:xfrm>
            <a:custGeom>
              <a:avLst/>
              <a:gdLst>
                <a:gd name="T0" fmla="*/ 1 w 193"/>
                <a:gd name="T1" fmla="*/ 1 h 86"/>
                <a:gd name="T2" fmla="*/ 1 w 193"/>
                <a:gd name="T3" fmla="*/ 1 h 86"/>
                <a:gd name="T4" fmla="*/ 1 w 193"/>
                <a:gd name="T5" fmla="*/ 0 h 86"/>
                <a:gd name="T6" fmla="*/ 0 w 193"/>
                <a:gd name="T7" fmla="*/ 1 h 86"/>
                <a:gd name="T8" fmla="*/ 1 w 193"/>
                <a:gd name="T9" fmla="*/ 1 h 86"/>
                <a:gd name="T10" fmla="*/ 1 w 193"/>
                <a:gd name="T11" fmla="*/ 1 h 86"/>
                <a:gd name="T12" fmla="*/ 1 w 193"/>
                <a:gd name="T13" fmla="*/ 1 h 86"/>
                <a:gd name="T14" fmla="*/ 1 w 193"/>
                <a:gd name="T15" fmla="*/ 1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3"/>
                <a:gd name="T25" fmla="*/ 0 h 86"/>
                <a:gd name="T26" fmla="*/ 193 w 193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3" h="86">
                  <a:moveTo>
                    <a:pt x="193" y="20"/>
                  </a:moveTo>
                  <a:lnTo>
                    <a:pt x="46" y="20"/>
                  </a:lnTo>
                  <a:lnTo>
                    <a:pt x="46" y="0"/>
                  </a:lnTo>
                  <a:lnTo>
                    <a:pt x="0" y="40"/>
                  </a:lnTo>
                  <a:lnTo>
                    <a:pt x="46" y="86"/>
                  </a:lnTo>
                  <a:lnTo>
                    <a:pt x="46" y="66"/>
                  </a:lnTo>
                  <a:lnTo>
                    <a:pt x="193" y="66"/>
                  </a:lnTo>
                  <a:lnTo>
                    <a:pt x="193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5708" name="Freeform 333"/>
            <p:cNvSpPr>
              <a:spLocks/>
            </p:cNvSpPr>
            <p:nvPr/>
          </p:nvSpPr>
          <p:spPr bwMode="auto">
            <a:xfrm>
              <a:off x="2963" y="3266"/>
              <a:ext cx="49" cy="109"/>
            </a:xfrm>
            <a:custGeom>
              <a:avLst/>
              <a:gdLst>
                <a:gd name="T0" fmla="*/ 1 w 86"/>
                <a:gd name="T1" fmla="*/ 1 h 194"/>
                <a:gd name="T2" fmla="*/ 1 w 86"/>
                <a:gd name="T3" fmla="*/ 1 h 194"/>
                <a:gd name="T4" fmla="*/ 1 w 86"/>
                <a:gd name="T5" fmla="*/ 1 h 194"/>
                <a:gd name="T6" fmla="*/ 1 w 86"/>
                <a:gd name="T7" fmla="*/ 0 h 194"/>
                <a:gd name="T8" fmla="*/ 0 w 86"/>
                <a:gd name="T9" fmla="*/ 1 h 194"/>
                <a:gd name="T10" fmla="*/ 1 w 86"/>
                <a:gd name="T11" fmla="*/ 1 h 194"/>
                <a:gd name="T12" fmla="*/ 1 w 86"/>
                <a:gd name="T13" fmla="*/ 1 h 194"/>
                <a:gd name="T14" fmla="*/ 1 w 86"/>
                <a:gd name="T15" fmla="*/ 1 h 1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6"/>
                <a:gd name="T25" fmla="*/ 0 h 194"/>
                <a:gd name="T26" fmla="*/ 86 w 86"/>
                <a:gd name="T27" fmla="*/ 194 h 19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6" h="194">
                  <a:moveTo>
                    <a:pt x="66" y="194"/>
                  </a:moveTo>
                  <a:lnTo>
                    <a:pt x="66" y="41"/>
                  </a:lnTo>
                  <a:lnTo>
                    <a:pt x="86" y="41"/>
                  </a:lnTo>
                  <a:lnTo>
                    <a:pt x="46" y="0"/>
                  </a:lnTo>
                  <a:lnTo>
                    <a:pt x="0" y="41"/>
                  </a:lnTo>
                  <a:lnTo>
                    <a:pt x="20" y="41"/>
                  </a:lnTo>
                  <a:lnTo>
                    <a:pt x="20" y="194"/>
                  </a:lnTo>
                  <a:lnTo>
                    <a:pt x="66" y="1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5709" name="Freeform 334"/>
            <p:cNvSpPr>
              <a:spLocks/>
            </p:cNvSpPr>
            <p:nvPr/>
          </p:nvSpPr>
          <p:spPr bwMode="auto">
            <a:xfrm>
              <a:off x="3017" y="3380"/>
              <a:ext cx="109" cy="49"/>
            </a:xfrm>
            <a:custGeom>
              <a:avLst/>
              <a:gdLst>
                <a:gd name="T0" fmla="*/ 0 w 193"/>
                <a:gd name="T1" fmla="*/ 1 h 86"/>
                <a:gd name="T2" fmla="*/ 1 w 193"/>
                <a:gd name="T3" fmla="*/ 1 h 86"/>
                <a:gd name="T4" fmla="*/ 1 w 193"/>
                <a:gd name="T5" fmla="*/ 1 h 86"/>
                <a:gd name="T6" fmla="*/ 1 w 193"/>
                <a:gd name="T7" fmla="*/ 1 h 86"/>
                <a:gd name="T8" fmla="*/ 1 w 193"/>
                <a:gd name="T9" fmla="*/ 0 h 86"/>
                <a:gd name="T10" fmla="*/ 1 w 193"/>
                <a:gd name="T11" fmla="*/ 1 h 86"/>
                <a:gd name="T12" fmla="*/ 0 w 193"/>
                <a:gd name="T13" fmla="*/ 1 h 86"/>
                <a:gd name="T14" fmla="*/ 0 w 193"/>
                <a:gd name="T15" fmla="*/ 1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3"/>
                <a:gd name="T25" fmla="*/ 0 h 86"/>
                <a:gd name="T26" fmla="*/ 193 w 193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3" h="86">
                  <a:moveTo>
                    <a:pt x="0" y="66"/>
                  </a:moveTo>
                  <a:lnTo>
                    <a:pt x="152" y="66"/>
                  </a:lnTo>
                  <a:lnTo>
                    <a:pt x="152" y="86"/>
                  </a:lnTo>
                  <a:lnTo>
                    <a:pt x="193" y="40"/>
                  </a:lnTo>
                  <a:lnTo>
                    <a:pt x="152" y="0"/>
                  </a:lnTo>
                  <a:lnTo>
                    <a:pt x="152" y="20"/>
                  </a:lnTo>
                  <a:lnTo>
                    <a:pt x="0" y="2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5710" name="Freeform 335"/>
            <p:cNvSpPr>
              <a:spLocks/>
            </p:cNvSpPr>
            <p:nvPr/>
          </p:nvSpPr>
          <p:spPr bwMode="auto">
            <a:xfrm>
              <a:off x="2963" y="3435"/>
              <a:ext cx="49" cy="108"/>
            </a:xfrm>
            <a:custGeom>
              <a:avLst/>
              <a:gdLst>
                <a:gd name="T0" fmla="*/ 1 w 86"/>
                <a:gd name="T1" fmla="*/ 0 h 193"/>
                <a:gd name="T2" fmla="*/ 1 w 86"/>
                <a:gd name="T3" fmla="*/ 1 h 193"/>
                <a:gd name="T4" fmla="*/ 0 w 86"/>
                <a:gd name="T5" fmla="*/ 1 h 193"/>
                <a:gd name="T6" fmla="*/ 1 w 86"/>
                <a:gd name="T7" fmla="*/ 1 h 193"/>
                <a:gd name="T8" fmla="*/ 1 w 86"/>
                <a:gd name="T9" fmla="*/ 1 h 193"/>
                <a:gd name="T10" fmla="*/ 1 w 86"/>
                <a:gd name="T11" fmla="*/ 1 h 193"/>
                <a:gd name="T12" fmla="*/ 1 w 86"/>
                <a:gd name="T13" fmla="*/ 0 h 193"/>
                <a:gd name="T14" fmla="*/ 1 w 86"/>
                <a:gd name="T15" fmla="*/ 0 h 1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6"/>
                <a:gd name="T25" fmla="*/ 0 h 193"/>
                <a:gd name="T26" fmla="*/ 86 w 86"/>
                <a:gd name="T27" fmla="*/ 193 h 19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6" h="193">
                  <a:moveTo>
                    <a:pt x="20" y="0"/>
                  </a:moveTo>
                  <a:lnTo>
                    <a:pt x="20" y="153"/>
                  </a:lnTo>
                  <a:lnTo>
                    <a:pt x="0" y="153"/>
                  </a:lnTo>
                  <a:lnTo>
                    <a:pt x="46" y="193"/>
                  </a:lnTo>
                  <a:lnTo>
                    <a:pt x="86" y="153"/>
                  </a:lnTo>
                  <a:lnTo>
                    <a:pt x="66" y="153"/>
                  </a:lnTo>
                  <a:lnTo>
                    <a:pt x="66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5711" name="Oval 336"/>
            <p:cNvSpPr>
              <a:spLocks noChangeArrowheads="1"/>
            </p:cNvSpPr>
            <p:nvPr/>
          </p:nvSpPr>
          <p:spPr bwMode="auto">
            <a:xfrm rot="-2599510">
              <a:off x="2965" y="3271"/>
              <a:ext cx="48" cy="278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hu-HU" sz="2400"/>
            </a:p>
          </p:txBody>
        </p:sp>
        <p:sp>
          <p:nvSpPr>
            <p:cNvPr id="25712" name="Oval 337"/>
            <p:cNvSpPr>
              <a:spLocks noChangeArrowheads="1"/>
            </p:cNvSpPr>
            <p:nvPr/>
          </p:nvSpPr>
          <p:spPr bwMode="auto">
            <a:xfrm rot="2599510" flipV="1">
              <a:off x="2965" y="3268"/>
              <a:ext cx="48" cy="284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hu-HU" sz="2400"/>
            </a:p>
          </p:txBody>
        </p:sp>
        <p:sp>
          <p:nvSpPr>
            <p:cNvPr id="25713" name="Oval 338"/>
            <p:cNvSpPr>
              <a:spLocks noChangeArrowheads="1"/>
            </p:cNvSpPr>
            <p:nvPr/>
          </p:nvSpPr>
          <p:spPr bwMode="auto">
            <a:xfrm>
              <a:off x="2941" y="3362"/>
              <a:ext cx="94" cy="9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sz="2400"/>
            </a:p>
          </p:txBody>
        </p:sp>
      </p:grpSp>
      <p:cxnSp>
        <p:nvCxnSpPr>
          <p:cNvPr id="41" name="Straight Connector 40"/>
          <p:cNvCxnSpPr/>
          <p:nvPr/>
        </p:nvCxnSpPr>
        <p:spPr>
          <a:xfrm>
            <a:off x="2444750" y="1828800"/>
            <a:ext cx="1225550" cy="304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 flipH="1" flipV="1">
            <a:off x="2917031" y="1367632"/>
            <a:ext cx="282575" cy="12271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2438400" y="2436813"/>
            <a:ext cx="1211263" cy="2936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438400" y="2436813"/>
            <a:ext cx="1211263" cy="2936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 flipH="1" flipV="1">
            <a:off x="2297113" y="1974850"/>
            <a:ext cx="293688" cy="15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 flipH="1" flipV="1">
            <a:off x="3524250" y="1985963"/>
            <a:ext cx="293687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 flipH="1" flipV="1">
            <a:off x="2292350" y="2582863"/>
            <a:ext cx="293687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 flipH="1" flipV="1">
            <a:off x="3500438" y="2582863"/>
            <a:ext cx="293687" cy="15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16200000" flipV="1">
            <a:off x="2120106" y="3232944"/>
            <a:ext cx="409575" cy="79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 flipH="1" flipV="1">
            <a:off x="3315494" y="3244057"/>
            <a:ext cx="39528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 flipH="1" flipV="1">
            <a:off x="1737519" y="3450431"/>
            <a:ext cx="839788" cy="31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 flipH="1" flipV="1">
            <a:off x="3282157" y="3456781"/>
            <a:ext cx="825500" cy="47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10800000" flipV="1">
            <a:off x="2155825" y="3871913"/>
            <a:ext cx="4730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10800000">
            <a:off x="2328863" y="3441700"/>
            <a:ext cx="28733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 flipH="1" flipV="1">
            <a:off x="23812" y="3878263"/>
            <a:ext cx="3008313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10800000">
            <a:off x="3251200" y="3871913"/>
            <a:ext cx="4476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10800000" flipV="1">
            <a:off x="3251200" y="3441700"/>
            <a:ext cx="2619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 flipH="1" flipV="1">
            <a:off x="2870994" y="3875881"/>
            <a:ext cx="30099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10800000" flipV="1">
            <a:off x="1527175" y="2371725"/>
            <a:ext cx="522288" cy="31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10800000" flipV="1">
            <a:off x="3900488" y="2371725"/>
            <a:ext cx="4746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10800000" flipV="1">
            <a:off x="1527175" y="5380038"/>
            <a:ext cx="615950" cy="31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10800000">
            <a:off x="3816350" y="5381625"/>
            <a:ext cx="5588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10800000">
            <a:off x="1790700" y="2947988"/>
            <a:ext cx="220663" cy="0"/>
          </a:xfrm>
          <a:prstGeom prst="line">
            <a:avLst/>
          </a:prstGeom>
          <a:ln w="12700">
            <a:solidFill>
              <a:srgbClr val="008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5400000" flipH="1" flipV="1">
            <a:off x="960438" y="3776663"/>
            <a:ext cx="1658937" cy="1587"/>
          </a:xfrm>
          <a:prstGeom prst="line">
            <a:avLst/>
          </a:prstGeom>
          <a:ln w="12700">
            <a:solidFill>
              <a:srgbClr val="008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10800000" flipV="1">
            <a:off x="1790700" y="4606925"/>
            <a:ext cx="330200" cy="0"/>
          </a:xfrm>
          <a:prstGeom prst="line">
            <a:avLst/>
          </a:prstGeom>
          <a:ln w="12700">
            <a:solidFill>
              <a:srgbClr val="008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10800000">
            <a:off x="3816350" y="4606925"/>
            <a:ext cx="287338" cy="0"/>
          </a:xfrm>
          <a:prstGeom prst="line">
            <a:avLst/>
          </a:prstGeom>
          <a:ln w="12700">
            <a:solidFill>
              <a:srgbClr val="008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5400000" flipH="1" flipV="1">
            <a:off x="3273425" y="3776663"/>
            <a:ext cx="1658937" cy="1588"/>
          </a:xfrm>
          <a:prstGeom prst="line">
            <a:avLst/>
          </a:prstGeom>
          <a:ln w="12700">
            <a:solidFill>
              <a:srgbClr val="008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10800000">
            <a:off x="3873500" y="2947988"/>
            <a:ext cx="228600" cy="0"/>
          </a:xfrm>
          <a:prstGeom prst="line">
            <a:avLst/>
          </a:prstGeom>
          <a:ln w="12700">
            <a:solidFill>
              <a:srgbClr val="008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5400000" flipH="1" flipV="1">
            <a:off x="2207419" y="5020469"/>
            <a:ext cx="312738" cy="0"/>
          </a:xfrm>
          <a:prstGeom prst="line">
            <a:avLst/>
          </a:prstGeom>
          <a:ln w="12700">
            <a:solidFill>
              <a:srgbClr val="008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5400000" flipH="1" flipV="1">
            <a:off x="3445669" y="5020469"/>
            <a:ext cx="312738" cy="0"/>
          </a:xfrm>
          <a:prstGeom prst="line">
            <a:avLst/>
          </a:prstGeom>
          <a:ln w="12700">
            <a:solidFill>
              <a:srgbClr val="008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457201" y="1143000"/>
            <a:ext cx="5029199" cy="69744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5648" name="TextBox 71"/>
          <p:cNvSpPr txBox="1">
            <a:spLocks noChangeArrowheads="1"/>
          </p:cNvSpPr>
          <p:nvPr/>
        </p:nvSpPr>
        <p:spPr bwMode="auto">
          <a:xfrm>
            <a:off x="457200" y="1143000"/>
            <a:ext cx="914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/>
              <a:t>Core/</a:t>
            </a:r>
          </a:p>
          <a:p>
            <a:pPr eaLnBrk="1" hangingPunct="1"/>
            <a:r>
              <a:rPr lang="en-US" sz="1000"/>
              <a:t>Aggregation</a:t>
            </a:r>
          </a:p>
        </p:txBody>
      </p:sp>
      <p:sp>
        <p:nvSpPr>
          <p:cNvPr id="25649" name="TextBox 72"/>
          <p:cNvSpPr txBox="1">
            <a:spLocks noChangeArrowheads="1"/>
          </p:cNvSpPr>
          <p:nvPr/>
        </p:nvSpPr>
        <p:spPr bwMode="auto">
          <a:xfrm>
            <a:off x="457200" y="1906588"/>
            <a:ext cx="7620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/>
              <a:t>Access </a:t>
            </a:r>
          </a:p>
        </p:txBody>
      </p:sp>
      <p:sp>
        <p:nvSpPr>
          <p:cNvPr id="25650" name="TextBox 73"/>
          <p:cNvSpPr txBox="1">
            <a:spLocks noChangeArrowheads="1"/>
          </p:cNvSpPr>
          <p:nvPr/>
        </p:nvSpPr>
        <p:spPr bwMode="auto">
          <a:xfrm>
            <a:off x="457200" y="2576513"/>
            <a:ext cx="8382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/>
              <a:t>Compute</a:t>
            </a:r>
          </a:p>
        </p:txBody>
      </p:sp>
      <p:sp>
        <p:nvSpPr>
          <p:cNvPr id="25651" name="TextBox 74"/>
          <p:cNvSpPr txBox="1">
            <a:spLocks noChangeArrowheads="1"/>
          </p:cNvSpPr>
          <p:nvPr/>
        </p:nvSpPr>
        <p:spPr bwMode="auto">
          <a:xfrm>
            <a:off x="457200" y="4225925"/>
            <a:ext cx="850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/>
              <a:t>SAN/Storage </a:t>
            </a:r>
          </a:p>
        </p:txBody>
      </p:sp>
      <p:sp>
        <p:nvSpPr>
          <p:cNvPr id="25652" name="TextBox 75"/>
          <p:cNvSpPr txBox="1">
            <a:spLocks noChangeArrowheads="1"/>
          </p:cNvSpPr>
          <p:nvPr/>
        </p:nvSpPr>
        <p:spPr bwMode="auto">
          <a:xfrm>
            <a:off x="4419600" y="1219200"/>
            <a:ext cx="114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/>
              <a:t>Cisco </a:t>
            </a:r>
          </a:p>
          <a:p>
            <a:pPr eaLnBrk="1" hangingPunct="1"/>
            <a:r>
              <a:rPr lang="en-US" sz="1000"/>
              <a:t>Nexus 7000 </a:t>
            </a:r>
          </a:p>
        </p:txBody>
      </p:sp>
      <p:sp>
        <p:nvSpPr>
          <p:cNvPr id="25653" name="TextBox 76"/>
          <p:cNvSpPr txBox="1">
            <a:spLocks noChangeArrowheads="1"/>
          </p:cNvSpPr>
          <p:nvPr/>
        </p:nvSpPr>
        <p:spPr bwMode="auto">
          <a:xfrm>
            <a:off x="4419600" y="1981200"/>
            <a:ext cx="990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/>
              <a:t>Cisco </a:t>
            </a:r>
          </a:p>
          <a:p>
            <a:pPr eaLnBrk="1" hangingPunct="1"/>
            <a:r>
              <a:rPr lang="en-US" sz="1000"/>
              <a:t>Nexus 5000 </a:t>
            </a:r>
          </a:p>
        </p:txBody>
      </p:sp>
      <p:sp>
        <p:nvSpPr>
          <p:cNvPr id="25654" name="TextBox 77"/>
          <p:cNvSpPr txBox="1">
            <a:spLocks noChangeArrowheads="1"/>
          </p:cNvSpPr>
          <p:nvPr/>
        </p:nvSpPr>
        <p:spPr bwMode="auto">
          <a:xfrm>
            <a:off x="4419600" y="2590800"/>
            <a:ext cx="9763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/>
              <a:t>Cisco</a:t>
            </a:r>
          </a:p>
          <a:p>
            <a:pPr eaLnBrk="1" hangingPunct="1"/>
            <a:r>
              <a:rPr lang="en-US" sz="1000"/>
              <a:t>UCS 6100</a:t>
            </a:r>
          </a:p>
          <a:p>
            <a:pPr eaLnBrk="1" hangingPunct="1"/>
            <a:r>
              <a:rPr lang="en-US" sz="1000"/>
              <a:t>Fabric </a:t>
            </a:r>
          </a:p>
          <a:p>
            <a:pPr eaLnBrk="1" hangingPunct="1"/>
            <a:r>
              <a:rPr lang="en-US" sz="1000"/>
              <a:t>Interconnect </a:t>
            </a:r>
          </a:p>
        </p:txBody>
      </p:sp>
      <p:sp>
        <p:nvSpPr>
          <p:cNvPr id="25655" name="TextBox 78"/>
          <p:cNvSpPr txBox="1">
            <a:spLocks noChangeArrowheads="1"/>
          </p:cNvSpPr>
          <p:nvPr/>
        </p:nvSpPr>
        <p:spPr bwMode="auto">
          <a:xfrm>
            <a:off x="4419600" y="3505200"/>
            <a:ext cx="84296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/>
              <a:t>UCS 5100</a:t>
            </a:r>
          </a:p>
          <a:p>
            <a:pPr eaLnBrk="1" hangingPunct="1"/>
            <a:r>
              <a:rPr lang="en-US" sz="1000"/>
              <a:t>Blade Server </a:t>
            </a:r>
          </a:p>
        </p:txBody>
      </p:sp>
      <p:sp>
        <p:nvSpPr>
          <p:cNvPr id="25656" name="TextBox 79"/>
          <p:cNvSpPr txBox="1">
            <a:spLocks noChangeArrowheads="1"/>
          </p:cNvSpPr>
          <p:nvPr/>
        </p:nvSpPr>
        <p:spPr bwMode="auto">
          <a:xfrm>
            <a:off x="4419600" y="4395788"/>
            <a:ext cx="9906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/>
              <a:t>Cisco MDS </a:t>
            </a:r>
          </a:p>
        </p:txBody>
      </p:sp>
      <p:sp>
        <p:nvSpPr>
          <p:cNvPr id="25657" name="TextBox 80"/>
          <p:cNvSpPr txBox="1">
            <a:spLocks noChangeArrowheads="1"/>
          </p:cNvSpPr>
          <p:nvPr/>
        </p:nvSpPr>
        <p:spPr bwMode="auto">
          <a:xfrm>
            <a:off x="4408488" y="5207000"/>
            <a:ext cx="8969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/>
              <a:t>NetApp FAS </a:t>
            </a:r>
          </a:p>
        </p:txBody>
      </p:sp>
      <p:pic>
        <p:nvPicPr>
          <p:cNvPr id="25658" name="Picture 44" descr="FAS600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146675"/>
            <a:ext cx="760413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59" name="Picture 44" descr="FAS600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038" y="5146675"/>
            <a:ext cx="760412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660" name="Straight Connector 83"/>
          <p:cNvCxnSpPr>
            <a:cxnSpLocks noChangeShapeType="1"/>
          </p:cNvCxnSpPr>
          <p:nvPr/>
        </p:nvCxnSpPr>
        <p:spPr bwMode="auto">
          <a:xfrm>
            <a:off x="2741613" y="5297488"/>
            <a:ext cx="509587" cy="1587"/>
          </a:xfrm>
          <a:prstGeom prst="line">
            <a:avLst/>
          </a:prstGeom>
          <a:noFill/>
          <a:ln w="12700">
            <a:solidFill>
              <a:srgbClr val="7F7F7F"/>
            </a:solidFill>
            <a:prstDash val="sysDash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5661" name="Straight Connector 84"/>
          <p:cNvCxnSpPr>
            <a:cxnSpLocks noChangeShapeType="1"/>
          </p:cNvCxnSpPr>
          <p:nvPr/>
        </p:nvCxnSpPr>
        <p:spPr bwMode="auto">
          <a:xfrm>
            <a:off x="2733675" y="5353050"/>
            <a:ext cx="509588" cy="0"/>
          </a:xfrm>
          <a:prstGeom prst="line">
            <a:avLst/>
          </a:prstGeom>
          <a:noFill/>
          <a:ln w="12700">
            <a:solidFill>
              <a:srgbClr val="7F7F7F"/>
            </a:solidFill>
            <a:prstDash val="sysDash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86" name="Oval 85"/>
          <p:cNvSpPr>
            <a:spLocks noChangeArrowheads="1"/>
          </p:cNvSpPr>
          <p:nvPr/>
        </p:nvSpPr>
        <p:spPr bwMode="auto">
          <a:xfrm>
            <a:off x="2332038" y="1981200"/>
            <a:ext cx="1484312" cy="57150"/>
          </a:xfrm>
          <a:prstGeom prst="ellipse">
            <a:avLst/>
          </a:prstGeom>
          <a:gradFill rotWithShape="1">
            <a:gsLst>
              <a:gs pos="0">
                <a:srgbClr val="A0A0A0"/>
              </a:gs>
              <a:gs pos="20000">
                <a:srgbClr val="A0A0A0"/>
              </a:gs>
              <a:gs pos="100000">
                <a:srgbClr val="797979"/>
              </a:gs>
            </a:gsLst>
            <a:lin ang="5400000"/>
          </a:gradFill>
          <a:ln w="9525">
            <a:solidFill>
              <a:srgbClr val="A1A1A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663" name="TextBox 86"/>
          <p:cNvSpPr txBox="1">
            <a:spLocks noChangeArrowheads="1"/>
          </p:cNvSpPr>
          <p:nvPr/>
        </p:nvSpPr>
        <p:spPr bwMode="auto">
          <a:xfrm>
            <a:off x="2921000" y="2035175"/>
            <a:ext cx="4318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/>
              <a:t>vPC </a:t>
            </a:r>
          </a:p>
        </p:txBody>
      </p:sp>
      <p:sp>
        <p:nvSpPr>
          <p:cNvPr id="88" name="Oval 87"/>
          <p:cNvSpPr>
            <a:spLocks noChangeArrowheads="1"/>
          </p:cNvSpPr>
          <p:nvPr/>
        </p:nvSpPr>
        <p:spPr bwMode="auto">
          <a:xfrm>
            <a:off x="2363788" y="2649538"/>
            <a:ext cx="369887" cy="57150"/>
          </a:xfrm>
          <a:prstGeom prst="ellipse">
            <a:avLst/>
          </a:prstGeom>
          <a:gradFill rotWithShape="1">
            <a:gsLst>
              <a:gs pos="0">
                <a:srgbClr val="A0A0A0"/>
              </a:gs>
              <a:gs pos="20000">
                <a:srgbClr val="A0A0A0"/>
              </a:gs>
              <a:gs pos="100000">
                <a:srgbClr val="797979"/>
              </a:gs>
            </a:gsLst>
            <a:lin ang="5400000"/>
          </a:gradFill>
          <a:ln w="9525">
            <a:solidFill>
              <a:srgbClr val="A1A1A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9" name="Oval 88"/>
          <p:cNvSpPr>
            <a:spLocks noChangeArrowheads="1"/>
          </p:cNvSpPr>
          <p:nvPr/>
        </p:nvSpPr>
        <p:spPr bwMode="auto">
          <a:xfrm>
            <a:off x="3336925" y="2649538"/>
            <a:ext cx="371475" cy="57150"/>
          </a:xfrm>
          <a:prstGeom prst="ellipse">
            <a:avLst/>
          </a:prstGeom>
          <a:gradFill rotWithShape="1">
            <a:gsLst>
              <a:gs pos="0">
                <a:srgbClr val="A0A0A0"/>
              </a:gs>
              <a:gs pos="20000">
                <a:srgbClr val="A0A0A0"/>
              </a:gs>
              <a:gs pos="100000">
                <a:srgbClr val="797979"/>
              </a:gs>
            </a:gsLst>
            <a:lin ang="5400000"/>
          </a:gradFill>
          <a:ln w="9525">
            <a:solidFill>
              <a:srgbClr val="A1A1A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666" name="TextBox 89"/>
          <p:cNvSpPr txBox="1">
            <a:spLocks noChangeArrowheads="1"/>
          </p:cNvSpPr>
          <p:nvPr/>
        </p:nvSpPr>
        <p:spPr bwMode="auto">
          <a:xfrm>
            <a:off x="1981200" y="2562225"/>
            <a:ext cx="4635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/>
              <a:t>vPC </a:t>
            </a:r>
          </a:p>
        </p:txBody>
      </p:sp>
      <p:sp>
        <p:nvSpPr>
          <p:cNvPr id="25667" name="TextBox 90"/>
          <p:cNvSpPr txBox="1">
            <a:spLocks noChangeArrowheads="1"/>
          </p:cNvSpPr>
          <p:nvPr/>
        </p:nvSpPr>
        <p:spPr bwMode="auto">
          <a:xfrm>
            <a:off x="2133600" y="3429000"/>
            <a:ext cx="6477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/>
              <a:t>4x10GE </a:t>
            </a:r>
          </a:p>
        </p:txBody>
      </p:sp>
      <p:sp>
        <p:nvSpPr>
          <p:cNvPr id="25668" name="TextBox 91"/>
          <p:cNvSpPr txBox="1">
            <a:spLocks noChangeArrowheads="1"/>
          </p:cNvSpPr>
          <p:nvPr/>
        </p:nvSpPr>
        <p:spPr bwMode="auto">
          <a:xfrm>
            <a:off x="2133600" y="3657600"/>
            <a:ext cx="6096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/>
              <a:t>4x10GE </a:t>
            </a:r>
          </a:p>
        </p:txBody>
      </p:sp>
      <p:sp>
        <p:nvSpPr>
          <p:cNvPr id="25669" name="TextBox 92"/>
          <p:cNvSpPr txBox="1">
            <a:spLocks noChangeArrowheads="1"/>
          </p:cNvSpPr>
          <p:nvPr/>
        </p:nvSpPr>
        <p:spPr bwMode="auto">
          <a:xfrm>
            <a:off x="3224213" y="3432175"/>
            <a:ext cx="585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/>
              <a:t>4x10GE </a:t>
            </a:r>
          </a:p>
        </p:txBody>
      </p:sp>
      <p:sp>
        <p:nvSpPr>
          <p:cNvPr id="25670" name="TextBox 93"/>
          <p:cNvSpPr txBox="1">
            <a:spLocks noChangeArrowheads="1"/>
          </p:cNvSpPr>
          <p:nvPr/>
        </p:nvSpPr>
        <p:spPr bwMode="auto">
          <a:xfrm>
            <a:off x="3200400" y="3657600"/>
            <a:ext cx="5889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/>
              <a:t>4x10GE </a:t>
            </a:r>
          </a:p>
        </p:txBody>
      </p:sp>
      <p:sp>
        <p:nvSpPr>
          <p:cNvPr id="25671" name="TextBox 94"/>
          <p:cNvSpPr txBox="1">
            <a:spLocks noChangeArrowheads="1"/>
          </p:cNvSpPr>
          <p:nvPr/>
        </p:nvSpPr>
        <p:spPr bwMode="auto">
          <a:xfrm>
            <a:off x="1676400" y="4606925"/>
            <a:ext cx="4445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/>
              <a:t>FC </a:t>
            </a:r>
          </a:p>
        </p:txBody>
      </p:sp>
      <p:sp>
        <p:nvSpPr>
          <p:cNvPr id="25672" name="TextBox 95"/>
          <p:cNvSpPr txBox="1">
            <a:spLocks noChangeArrowheads="1"/>
          </p:cNvSpPr>
          <p:nvPr/>
        </p:nvSpPr>
        <p:spPr bwMode="auto">
          <a:xfrm>
            <a:off x="3829050" y="4606925"/>
            <a:ext cx="3619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/>
              <a:t>FC </a:t>
            </a:r>
          </a:p>
        </p:txBody>
      </p:sp>
      <p:sp>
        <p:nvSpPr>
          <p:cNvPr id="25673" name="TextBox 96"/>
          <p:cNvSpPr txBox="1">
            <a:spLocks noChangeArrowheads="1"/>
          </p:cNvSpPr>
          <p:nvPr/>
        </p:nvSpPr>
        <p:spPr bwMode="auto">
          <a:xfrm>
            <a:off x="1447800" y="5353050"/>
            <a:ext cx="5381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/>
              <a:t>10GE </a:t>
            </a:r>
          </a:p>
        </p:txBody>
      </p:sp>
      <p:sp>
        <p:nvSpPr>
          <p:cNvPr id="25674" name="TextBox 97"/>
          <p:cNvSpPr txBox="1">
            <a:spLocks noChangeArrowheads="1"/>
          </p:cNvSpPr>
          <p:nvPr/>
        </p:nvSpPr>
        <p:spPr bwMode="auto">
          <a:xfrm>
            <a:off x="3959225" y="5353050"/>
            <a:ext cx="5365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/>
              <a:t>10GE </a:t>
            </a:r>
          </a:p>
        </p:txBody>
      </p:sp>
      <p:cxnSp>
        <p:nvCxnSpPr>
          <p:cNvPr id="99" name="Straight Connector 98"/>
          <p:cNvCxnSpPr/>
          <p:nvPr/>
        </p:nvCxnSpPr>
        <p:spPr>
          <a:xfrm rot="10800000" flipV="1">
            <a:off x="1674813" y="5260975"/>
            <a:ext cx="311150" cy="31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rot="5400000" flipH="1" flipV="1">
            <a:off x="403225" y="3997325"/>
            <a:ext cx="253365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V="1">
            <a:off x="1670050" y="2355850"/>
            <a:ext cx="1589088" cy="3746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2732088" y="2349500"/>
            <a:ext cx="1508125" cy="3571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rot="5400000" flipH="1" flipV="1">
            <a:off x="2963863" y="3983038"/>
            <a:ext cx="2554287" cy="15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rot="10800000" flipV="1">
            <a:off x="3981450" y="5260975"/>
            <a:ext cx="26511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81" name="TextBox 104"/>
          <p:cNvSpPr txBox="1">
            <a:spLocks noChangeArrowheads="1"/>
          </p:cNvSpPr>
          <p:nvPr/>
        </p:nvSpPr>
        <p:spPr bwMode="auto">
          <a:xfrm>
            <a:off x="3671888" y="2576513"/>
            <a:ext cx="5191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/>
              <a:t>vPC </a:t>
            </a:r>
          </a:p>
        </p:txBody>
      </p:sp>
      <p:sp>
        <p:nvSpPr>
          <p:cNvPr id="106" name="Oval 105"/>
          <p:cNvSpPr>
            <a:spLocks noChangeArrowheads="1"/>
          </p:cNvSpPr>
          <p:nvPr/>
        </p:nvSpPr>
        <p:spPr bwMode="auto">
          <a:xfrm>
            <a:off x="1408113" y="4837113"/>
            <a:ext cx="371475" cy="55562"/>
          </a:xfrm>
          <a:prstGeom prst="ellipse">
            <a:avLst/>
          </a:prstGeom>
          <a:gradFill rotWithShape="1">
            <a:gsLst>
              <a:gs pos="0">
                <a:srgbClr val="A0A0A0"/>
              </a:gs>
              <a:gs pos="20000">
                <a:srgbClr val="A0A0A0"/>
              </a:gs>
              <a:gs pos="100000">
                <a:srgbClr val="797979"/>
              </a:gs>
            </a:gsLst>
            <a:lin ang="5400000"/>
          </a:gradFill>
          <a:ln w="9525">
            <a:solidFill>
              <a:srgbClr val="A1A1A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7" name="Oval 106"/>
          <p:cNvSpPr>
            <a:spLocks noChangeArrowheads="1"/>
          </p:cNvSpPr>
          <p:nvPr/>
        </p:nvSpPr>
        <p:spPr bwMode="auto">
          <a:xfrm>
            <a:off x="4130675" y="4837113"/>
            <a:ext cx="371475" cy="55562"/>
          </a:xfrm>
          <a:prstGeom prst="ellipse">
            <a:avLst/>
          </a:prstGeom>
          <a:gradFill rotWithShape="1">
            <a:gsLst>
              <a:gs pos="0">
                <a:srgbClr val="A0A0A0"/>
              </a:gs>
              <a:gs pos="20000">
                <a:srgbClr val="A0A0A0"/>
              </a:gs>
              <a:gs pos="100000">
                <a:srgbClr val="797979"/>
              </a:gs>
            </a:gsLst>
            <a:lin ang="5400000"/>
          </a:gradFill>
          <a:ln w="9525">
            <a:solidFill>
              <a:srgbClr val="A1A1A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684" name="TextBox 107"/>
          <p:cNvSpPr txBox="1">
            <a:spLocks noChangeArrowheads="1"/>
          </p:cNvSpPr>
          <p:nvPr/>
        </p:nvSpPr>
        <p:spPr bwMode="auto">
          <a:xfrm>
            <a:off x="1017588" y="4725988"/>
            <a:ext cx="762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/>
              <a:t>Ether</a:t>
            </a:r>
          </a:p>
          <a:p>
            <a:pPr eaLnBrk="1" hangingPunct="1"/>
            <a:r>
              <a:rPr lang="en-US" sz="800"/>
              <a:t>Channel</a:t>
            </a:r>
          </a:p>
        </p:txBody>
      </p:sp>
      <p:sp>
        <p:nvSpPr>
          <p:cNvPr id="25685" name="TextBox 108"/>
          <p:cNvSpPr txBox="1">
            <a:spLocks noChangeArrowheads="1"/>
          </p:cNvSpPr>
          <p:nvPr/>
        </p:nvSpPr>
        <p:spPr bwMode="auto">
          <a:xfrm>
            <a:off x="4449763" y="4725988"/>
            <a:ext cx="6905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/>
              <a:t>Ether</a:t>
            </a:r>
          </a:p>
          <a:p>
            <a:pPr eaLnBrk="1" hangingPunct="1"/>
            <a:r>
              <a:rPr lang="en-US" sz="800"/>
              <a:t>Channel</a:t>
            </a:r>
          </a:p>
        </p:txBody>
      </p:sp>
      <p:sp>
        <p:nvSpPr>
          <p:cNvPr id="25686" name="TextBox 109"/>
          <p:cNvSpPr txBox="1">
            <a:spLocks noChangeArrowheads="1"/>
          </p:cNvSpPr>
          <p:nvPr/>
        </p:nvSpPr>
        <p:spPr bwMode="auto">
          <a:xfrm>
            <a:off x="2332038" y="4892675"/>
            <a:ext cx="4873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/>
              <a:t>FC </a:t>
            </a:r>
          </a:p>
        </p:txBody>
      </p:sp>
      <p:sp>
        <p:nvSpPr>
          <p:cNvPr id="25687" name="TextBox 110"/>
          <p:cNvSpPr txBox="1">
            <a:spLocks noChangeArrowheads="1"/>
          </p:cNvSpPr>
          <p:nvPr/>
        </p:nvSpPr>
        <p:spPr bwMode="auto">
          <a:xfrm>
            <a:off x="3355975" y="4892675"/>
            <a:ext cx="4540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/>
              <a:t>FC </a:t>
            </a:r>
          </a:p>
        </p:txBody>
      </p:sp>
      <p:cxnSp>
        <p:nvCxnSpPr>
          <p:cNvPr id="112" name="Straight Connector 111"/>
          <p:cNvCxnSpPr>
            <a:endCxn id="25715" idx="3"/>
          </p:cNvCxnSpPr>
          <p:nvPr/>
        </p:nvCxnSpPr>
        <p:spPr>
          <a:xfrm rot="10800000">
            <a:off x="2541588" y="4752975"/>
            <a:ext cx="909637" cy="393700"/>
          </a:xfrm>
          <a:prstGeom prst="line">
            <a:avLst/>
          </a:prstGeom>
          <a:ln w="12700">
            <a:solidFill>
              <a:srgbClr val="008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endCxn id="25703" idx="1"/>
          </p:cNvCxnSpPr>
          <p:nvPr/>
        </p:nvCxnSpPr>
        <p:spPr>
          <a:xfrm flipV="1">
            <a:off x="2516188" y="4752975"/>
            <a:ext cx="836612" cy="395288"/>
          </a:xfrm>
          <a:prstGeom prst="line">
            <a:avLst/>
          </a:prstGeom>
          <a:ln w="12700">
            <a:solidFill>
              <a:srgbClr val="008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90" name="Straight Connector 113"/>
          <p:cNvCxnSpPr>
            <a:cxnSpLocks noChangeShapeType="1"/>
          </p:cNvCxnSpPr>
          <p:nvPr/>
        </p:nvCxnSpPr>
        <p:spPr bwMode="auto">
          <a:xfrm>
            <a:off x="2586038" y="2946400"/>
            <a:ext cx="676275" cy="1588"/>
          </a:xfrm>
          <a:prstGeom prst="line">
            <a:avLst/>
          </a:prstGeom>
          <a:noFill/>
          <a:ln w="12700">
            <a:solidFill>
              <a:srgbClr val="7F7F7F"/>
            </a:solidFill>
            <a:prstDash val="sysDash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5691" name="Straight Connector 114"/>
          <p:cNvCxnSpPr>
            <a:cxnSpLocks noChangeShapeType="1"/>
          </p:cNvCxnSpPr>
          <p:nvPr/>
        </p:nvCxnSpPr>
        <p:spPr bwMode="auto">
          <a:xfrm>
            <a:off x="2516188" y="3032125"/>
            <a:ext cx="768350" cy="0"/>
          </a:xfrm>
          <a:prstGeom prst="line">
            <a:avLst/>
          </a:prstGeom>
          <a:noFill/>
          <a:ln w="12700">
            <a:solidFill>
              <a:srgbClr val="7F7F7F"/>
            </a:solidFill>
            <a:prstDash val="sysDash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5692" name="Rectangle 149"/>
          <p:cNvSpPr txBox="1">
            <a:spLocks noChangeArrowheads="1"/>
          </p:cNvSpPr>
          <p:nvPr/>
        </p:nvSpPr>
        <p:spPr bwMode="auto">
          <a:xfrm>
            <a:off x="5562600" y="990600"/>
            <a:ext cx="3810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98450" indent="-2984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sz="1800">
                <a:solidFill>
                  <a:srgbClr val="2493AC"/>
                </a:solidFill>
              </a:rPr>
              <a:t>Compute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7C7C7C"/>
              </a:buClr>
              <a:buFont typeface="Wingdings 2" charset="0"/>
              <a:buChar char="¡"/>
            </a:pPr>
            <a:r>
              <a:rPr lang="en-US" sz="1600">
                <a:solidFill>
                  <a:srgbClr val="000000"/>
                </a:solidFill>
              </a:rPr>
              <a:t>vCenter Heartbeat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7C7C7C"/>
              </a:buClr>
              <a:buFont typeface="Wingdings 2" charset="0"/>
              <a:buChar char="¡"/>
            </a:pPr>
            <a:r>
              <a:rPr lang="en-US" sz="1600"/>
              <a:t>VMware HA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7C7C7C"/>
              </a:buClr>
              <a:buFont typeface="Wingdings 2" charset="0"/>
              <a:buChar char="¡"/>
            </a:pPr>
            <a:r>
              <a:rPr lang="en-US" sz="1600"/>
              <a:t>vMotion/Storage vMotion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7C7C7C"/>
              </a:buClr>
              <a:buFont typeface="Wingdings 2" charset="0"/>
              <a:buChar char="¡"/>
            </a:pPr>
            <a:r>
              <a:rPr lang="en-US" sz="1600"/>
              <a:t>UCS Fabric Redundancy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 2" charset="0"/>
              <a:buChar char="¡"/>
            </a:pPr>
            <a:endParaRPr lang="en-US" sz="1600"/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sz="1800">
                <a:solidFill>
                  <a:srgbClr val="2493AC"/>
                </a:solidFill>
              </a:rPr>
              <a:t>Network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7C7C7C"/>
              </a:buClr>
              <a:buFont typeface="Wingdings 2" charset="0"/>
              <a:buChar char="¡"/>
            </a:pPr>
            <a:r>
              <a:rPr lang="en-US" sz="1600">
                <a:solidFill>
                  <a:srgbClr val="000000"/>
                </a:solidFill>
              </a:rPr>
              <a:t>vPC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7C7C7C"/>
              </a:buClr>
              <a:buFont typeface="Wingdings 2" charset="0"/>
              <a:buChar char="¡"/>
            </a:pPr>
            <a:r>
              <a:rPr lang="en-US" sz="1600">
                <a:solidFill>
                  <a:srgbClr val="000000"/>
                </a:solidFill>
              </a:rPr>
              <a:t>EtherChannel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7C7C7C"/>
              </a:buClr>
              <a:buFont typeface="Wingdings 2" charset="0"/>
              <a:buChar char="¡"/>
            </a:pPr>
            <a:r>
              <a:rPr lang="en-US" sz="1600"/>
              <a:t>N1KV Active/Standby VSM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7C7C7C"/>
              </a:buClr>
              <a:buFont typeface="Wingdings 2" charset="0"/>
              <a:buChar char="¡"/>
            </a:pPr>
            <a:r>
              <a:rPr lang="en-US" sz="1600"/>
              <a:t>Link/Device Redundancy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</a:pPr>
            <a:endParaRPr lang="en-US" sz="1600"/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 2" charset="0"/>
              <a:buNone/>
            </a:pPr>
            <a:r>
              <a:rPr lang="en-US" sz="1800">
                <a:solidFill>
                  <a:srgbClr val="2493AC"/>
                </a:solidFill>
              </a:rPr>
              <a:t>Storage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7C7C7C"/>
              </a:buClr>
              <a:buFont typeface="Wingdings 2" charset="0"/>
              <a:buChar char="¡"/>
            </a:pPr>
            <a:r>
              <a:rPr lang="en-US" sz="1600">
                <a:solidFill>
                  <a:srgbClr val="000000"/>
                </a:solidFill>
              </a:rPr>
              <a:t>RAID-DP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7C7C7C"/>
              </a:buClr>
              <a:buFont typeface="Wingdings 2" charset="0"/>
              <a:buChar char="¡"/>
            </a:pPr>
            <a:r>
              <a:rPr lang="en-US" sz="1600"/>
              <a:t>NetApp HA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7C7C7C"/>
              </a:buClr>
              <a:buFont typeface="Wingdings 2" charset="0"/>
              <a:buChar char="¡"/>
            </a:pPr>
            <a:r>
              <a:rPr lang="en-US" sz="1600"/>
              <a:t>Snapshot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7C7C7C"/>
              </a:buClr>
              <a:buFont typeface="Wingdings 2" charset="0"/>
              <a:buChar char="¡"/>
            </a:pPr>
            <a:r>
              <a:rPr lang="en-US" sz="1600"/>
              <a:t>SnapMirror/SnapVault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 2" charset="0"/>
              <a:buNone/>
            </a:pPr>
            <a:endParaRPr lang="en-US" sz="1600" b="1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 2" charset="0"/>
              <a:buNone/>
            </a:pPr>
            <a:endParaRPr lang="en-US" sz="1600" b="1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 2" charset="0"/>
              <a:buChar char="¡"/>
            </a:pPr>
            <a:endParaRPr lang="en-US" sz="1600">
              <a:solidFill>
                <a:srgbClr val="000000"/>
              </a:solidFill>
            </a:endParaRPr>
          </a:p>
        </p:txBody>
      </p:sp>
      <p:pic>
        <p:nvPicPr>
          <p:cNvPr id="25693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95600"/>
            <a:ext cx="6858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" name="Rounded Rectangle 120"/>
          <p:cNvSpPr/>
          <p:nvPr/>
        </p:nvSpPr>
        <p:spPr bwMode="auto">
          <a:xfrm>
            <a:off x="609600" y="3733800"/>
            <a:ext cx="685799" cy="228600"/>
          </a:xfrm>
          <a:prstGeom prst="roundRect">
            <a:avLst/>
          </a:prstGeom>
          <a:gradFill>
            <a:gsLst>
              <a:gs pos="0">
                <a:srgbClr val="037BB1"/>
              </a:gs>
              <a:gs pos="83000">
                <a:srgbClr val="0383BD">
                  <a:alpha val="64000"/>
                </a:srgbClr>
              </a:gs>
            </a:gsLst>
          </a:gradFill>
          <a:ln w="12700"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31750" h="63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VMware vSphere</a:t>
            </a:r>
          </a:p>
        </p:txBody>
      </p:sp>
      <p:pic>
        <p:nvPicPr>
          <p:cNvPr id="25697" name="Picture 22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124200"/>
            <a:ext cx="57785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98" name="TextBox 122"/>
          <p:cNvSpPr txBox="1">
            <a:spLocks noChangeArrowheads="1"/>
          </p:cNvSpPr>
          <p:nvPr/>
        </p:nvSpPr>
        <p:spPr bwMode="auto">
          <a:xfrm>
            <a:off x="609600" y="3124200"/>
            <a:ext cx="6858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600"/>
              <a:t>Nexus 1000V </a:t>
            </a:r>
          </a:p>
        </p:txBody>
      </p:sp>
      <p:sp>
        <p:nvSpPr>
          <p:cNvPr id="127" name="Rounded Rectangle 126"/>
          <p:cNvSpPr/>
          <p:nvPr/>
        </p:nvSpPr>
        <p:spPr bwMode="auto">
          <a:xfrm>
            <a:off x="609600" y="3505200"/>
            <a:ext cx="685799" cy="228600"/>
          </a:xfrm>
          <a:prstGeom prst="roundRect">
            <a:avLst/>
          </a:prstGeom>
          <a:gradFill>
            <a:gsLst>
              <a:gs pos="0">
                <a:srgbClr val="037BB1"/>
              </a:gs>
              <a:gs pos="83000">
                <a:srgbClr val="0383BD">
                  <a:alpha val="64000"/>
                </a:srgbClr>
              </a:gs>
            </a:gsLst>
          </a:gradFill>
          <a:ln w="12700"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31750" h="63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VMware vCenter</a:t>
            </a:r>
          </a:p>
        </p:txBody>
      </p:sp>
    </p:spTree>
    <p:extLst>
      <p:ext uri="{BB962C8B-B14F-4D97-AF65-F5344CB8AC3E}">
        <p14:creationId xmlns:p14="http://schemas.microsoft.com/office/powerpoint/2010/main" val="5891245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9532" y="0"/>
            <a:ext cx="8435975" cy="561975"/>
          </a:xfrm>
        </p:spPr>
        <p:txBody>
          <a:bodyPr/>
          <a:lstStyle/>
          <a:p>
            <a:r>
              <a:rPr lang="it-IT" dirty="0" err="1" smtClean="0"/>
              <a:t>Separating</a:t>
            </a:r>
            <a:r>
              <a:rPr lang="it-IT" dirty="0" smtClean="0"/>
              <a:t> </a:t>
            </a:r>
            <a:r>
              <a:rPr lang="it-IT" dirty="0" err="1" smtClean="0"/>
              <a:t>tenants</a:t>
            </a:r>
            <a:endParaRPr lang="it-IT" dirty="0"/>
          </a:p>
        </p:txBody>
      </p:sp>
      <p:pic>
        <p:nvPicPr>
          <p:cNvPr id="3" name="Picture 2" descr="SCI-Customer-Isolatio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28" y="3537012"/>
            <a:ext cx="628491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6"/>
          <p:cNvSpPr txBox="1">
            <a:spLocks/>
          </p:cNvSpPr>
          <p:nvPr/>
        </p:nvSpPr>
        <p:spPr bwMode="auto">
          <a:xfrm>
            <a:off x="359532" y="1196752"/>
            <a:ext cx="3124200" cy="20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85750" indent="-2270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2493AC"/>
                </a:solidFill>
              </a:rPr>
              <a:t>Compute</a:t>
            </a:r>
          </a:p>
          <a:p>
            <a:pPr lvl="1">
              <a:spcBef>
                <a:spcPct val="20000"/>
              </a:spcBef>
              <a:buClr>
                <a:srgbClr val="7C7C7C"/>
              </a:buClr>
              <a:buFont typeface="Wingdings 2" charset="0"/>
              <a:buChar char="¡"/>
            </a:pPr>
            <a:r>
              <a:rPr lang="en-US" sz="1600" dirty="0"/>
              <a:t>UCS &amp; </a:t>
            </a:r>
            <a:r>
              <a:rPr lang="en-US" sz="1600" dirty="0" err="1"/>
              <a:t>vSphere</a:t>
            </a:r>
            <a:r>
              <a:rPr lang="en-US" sz="1600" dirty="0"/>
              <a:t> RBAC</a:t>
            </a:r>
          </a:p>
          <a:p>
            <a:pPr lvl="1">
              <a:spcBef>
                <a:spcPct val="20000"/>
              </a:spcBef>
              <a:buClr>
                <a:srgbClr val="7C7C7C"/>
              </a:buClr>
              <a:buFont typeface="Wingdings 2" charset="0"/>
              <a:buChar char="¡"/>
            </a:pPr>
            <a:r>
              <a:rPr lang="en-US" sz="1600" dirty="0"/>
              <a:t>VM Security with </a:t>
            </a:r>
            <a:br>
              <a:rPr lang="en-US" sz="1600" dirty="0"/>
            </a:br>
            <a:r>
              <a:rPr lang="en-US" sz="1600" dirty="0" err="1"/>
              <a:t>vShield</a:t>
            </a:r>
            <a:r>
              <a:rPr lang="en-US" sz="1600" dirty="0"/>
              <a:t> and Nexus 1000V</a:t>
            </a:r>
          </a:p>
          <a:p>
            <a:pPr lvl="1">
              <a:spcBef>
                <a:spcPct val="20000"/>
              </a:spcBef>
              <a:buClr>
                <a:srgbClr val="7C7C7C"/>
              </a:buClr>
              <a:buFont typeface="Wingdings 2" charset="0"/>
              <a:buChar char="¡"/>
            </a:pPr>
            <a:r>
              <a:rPr lang="en-US" sz="1600" dirty="0"/>
              <a:t>UCS Resource Pool </a:t>
            </a:r>
            <a:br>
              <a:rPr lang="en-US" sz="1600" dirty="0"/>
            </a:br>
            <a:r>
              <a:rPr lang="en-US" sz="1600" dirty="0"/>
              <a:t>Separation </a:t>
            </a:r>
          </a:p>
          <a:p>
            <a:pPr lvl="1">
              <a:spcBef>
                <a:spcPct val="20000"/>
              </a:spcBef>
              <a:buClr>
                <a:schemeClr val="accent2"/>
              </a:buClr>
              <a:buFont typeface="Wingdings 2" charset="0"/>
              <a:buChar char="¡"/>
            </a:pPr>
            <a:endParaRPr lang="en-US" sz="1600" dirty="0"/>
          </a:p>
        </p:txBody>
      </p:sp>
      <p:sp>
        <p:nvSpPr>
          <p:cNvPr id="5" name="Content Placeholder 26"/>
          <p:cNvSpPr txBox="1">
            <a:spLocks/>
          </p:cNvSpPr>
          <p:nvPr/>
        </p:nvSpPr>
        <p:spPr bwMode="auto">
          <a:xfrm>
            <a:off x="3563888" y="1448780"/>
            <a:ext cx="23622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85750" indent="-2270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2493AC"/>
                </a:solidFill>
              </a:rPr>
              <a:t>Network</a:t>
            </a:r>
          </a:p>
          <a:p>
            <a:pPr lvl="1">
              <a:spcBef>
                <a:spcPct val="20000"/>
              </a:spcBef>
              <a:buClr>
                <a:srgbClr val="7C7C7C"/>
              </a:buClr>
              <a:buFont typeface="Wingdings 2" charset="0"/>
              <a:buChar char="¡"/>
            </a:pPr>
            <a:r>
              <a:rPr lang="en-US" sz="1600" dirty="0"/>
              <a:t>Access Control List</a:t>
            </a:r>
          </a:p>
          <a:p>
            <a:pPr lvl="1">
              <a:spcBef>
                <a:spcPct val="20000"/>
              </a:spcBef>
              <a:buClr>
                <a:srgbClr val="7C7C7C"/>
              </a:buClr>
              <a:buFont typeface="Wingdings 2" charset="0"/>
              <a:buChar char="¡"/>
            </a:pPr>
            <a:r>
              <a:rPr lang="en-US" sz="1600" dirty="0"/>
              <a:t>VLAN Segmentation</a:t>
            </a:r>
          </a:p>
          <a:p>
            <a:pPr lvl="1">
              <a:spcBef>
                <a:spcPct val="20000"/>
              </a:spcBef>
              <a:buClr>
                <a:srgbClr val="7C7C7C"/>
              </a:buClr>
              <a:buFont typeface="Wingdings 2" charset="0"/>
              <a:buChar char="¡"/>
            </a:pPr>
            <a:r>
              <a:rPr lang="en-US" sz="1600" dirty="0" err="1"/>
              <a:t>QoS</a:t>
            </a:r>
            <a:r>
              <a:rPr lang="en-US" sz="1600" dirty="0"/>
              <a:t> - Classification </a:t>
            </a:r>
          </a:p>
        </p:txBody>
      </p:sp>
      <p:sp>
        <p:nvSpPr>
          <p:cNvPr id="6" name="Content Placeholder 26"/>
          <p:cNvSpPr txBox="1">
            <a:spLocks/>
          </p:cNvSpPr>
          <p:nvPr/>
        </p:nvSpPr>
        <p:spPr bwMode="auto">
          <a:xfrm>
            <a:off x="6552220" y="1520788"/>
            <a:ext cx="23622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85750" indent="-2270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2493AC"/>
                </a:solidFill>
              </a:rPr>
              <a:t>Storage</a:t>
            </a:r>
          </a:p>
          <a:p>
            <a:pPr lvl="1">
              <a:spcBef>
                <a:spcPct val="20000"/>
              </a:spcBef>
              <a:buClr>
                <a:srgbClr val="7C7C7C"/>
              </a:buClr>
              <a:buFont typeface="Wingdings 2" charset="0"/>
              <a:buChar char="¡"/>
            </a:pPr>
            <a:r>
              <a:rPr lang="en-US" sz="1600" dirty="0" err="1"/>
              <a:t>vFiler</a:t>
            </a:r>
            <a:r>
              <a:rPr lang="en-US" sz="1600" dirty="0"/>
              <a:t> units</a:t>
            </a:r>
          </a:p>
          <a:p>
            <a:pPr lvl="1">
              <a:spcBef>
                <a:spcPct val="20000"/>
              </a:spcBef>
              <a:buClr>
                <a:srgbClr val="7C7C7C"/>
              </a:buClr>
              <a:buFont typeface="Wingdings 2" charset="0"/>
              <a:buChar char="¡"/>
            </a:pPr>
            <a:r>
              <a:rPr lang="en-US" sz="1600" dirty="0"/>
              <a:t>IP Spaces</a:t>
            </a:r>
          </a:p>
          <a:p>
            <a:pPr lvl="1">
              <a:spcBef>
                <a:spcPct val="20000"/>
              </a:spcBef>
              <a:buClr>
                <a:srgbClr val="7C7C7C"/>
              </a:buClr>
              <a:buFont typeface="Wingdings 2" charset="0"/>
              <a:buChar char="¡"/>
            </a:pPr>
            <a:r>
              <a:rPr lang="en-US" sz="1600" dirty="0"/>
              <a:t>VLAN Segmentation</a:t>
            </a:r>
          </a:p>
        </p:txBody>
      </p:sp>
      <p:sp>
        <p:nvSpPr>
          <p:cNvPr id="7" name="Rounded Rectangle 41"/>
          <p:cNvSpPr>
            <a:spLocks noChangeArrowheads="1"/>
          </p:cNvSpPr>
          <p:nvPr/>
        </p:nvSpPr>
        <p:spPr bwMode="auto">
          <a:xfrm>
            <a:off x="287524" y="1124744"/>
            <a:ext cx="8763000" cy="1981200"/>
          </a:xfrm>
          <a:prstGeom prst="roundRect">
            <a:avLst>
              <a:gd name="adj" fmla="val 7986"/>
            </a:avLst>
          </a:prstGeom>
          <a:noFill/>
          <a:ln w="22225">
            <a:solidFill>
              <a:srgbClr val="0067C5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Arial" pitchFamily="30" charset="0"/>
              <a:ea typeface="ＭＳ Ｐゴシック" pitchFamily="30" charset="-128"/>
              <a:cs typeface="ＭＳ Ｐゴシック" pitchFamily="3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15664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Access control</a:t>
            </a:r>
            <a:endParaRPr lang="it-IT" dirty="0"/>
          </a:p>
        </p:txBody>
      </p:sp>
      <p:grpSp>
        <p:nvGrpSpPr>
          <p:cNvPr id="48" name="Gruppo 47"/>
          <p:cNvGrpSpPr/>
          <p:nvPr/>
        </p:nvGrpSpPr>
        <p:grpSpPr>
          <a:xfrm>
            <a:off x="0" y="1412776"/>
            <a:ext cx="5715000" cy="5105400"/>
            <a:chOff x="228600" y="914400"/>
            <a:chExt cx="5715000" cy="5105400"/>
          </a:xfrm>
        </p:grpSpPr>
        <p:sp>
          <p:nvSpPr>
            <p:cNvPr id="3" name="Rounded Rectangle 41"/>
            <p:cNvSpPr>
              <a:spLocks noChangeArrowheads="1"/>
            </p:cNvSpPr>
            <p:nvPr/>
          </p:nvSpPr>
          <p:spPr bwMode="auto">
            <a:xfrm>
              <a:off x="228600" y="914400"/>
              <a:ext cx="5715000" cy="5105400"/>
            </a:xfrm>
            <a:prstGeom prst="roundRect">
              <a:avLst>
                <a:gd name="adj" fmla="val 7986"/>
              </a:avLst>
            </a:prstGeom>
            <a:solidFill>
              <a:srgbClr val="EDEDED">
                <a:alpha val="7843"/>
              </a:srgbClr>
            </a:solidFill>
            <a:ln w="22225">
              <a:solidFill>
                <a:srgbClr val="0067C5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dirty="0">
                <a:latin typeface="Arial" pitchFamily="30" charset="0"/>
                <a:ea typeface="ＭＳ Ｐゴシック" pitchFamily="30" charset="-128"/>
                <a:cs typeface="ＭＳ Ｐゴシック" pitchFamily="30" charset="-128"/>
              </a:endParaRPr>
            </a:p>
          </p:txBody>
        </p:sp>
        <p:sp>
          <p:nvSpPr>
            <p:cNvPr id="4" name="Text Box 104"/>
            <p:cNvSpPr txBox="1">
              <a:spLocks noChangeArrowheads="1"/>
            </p:cNvSpPr>
            <p:nvPr/>
          </p:nvSpPr>
          <p:spPr bwMode="auto">
            <a:xfrm>
              <a:off x="1165225" y="2895600"/>
              <a:ext cx="12954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solidFill>
                    <a:schemeClr val="accent2"/>
                  </a:solidFill>
                </a:rPr>
                <a:t>Tenant B</a:t>
              </a:r>
            </a:p>
          </p:txBody>
        </p:sp>
        <p:sp>
          <p:nvSpPr>
            <p:cNvPr id="5" name="Rounded Rectangle 6"/>
            <p:cNvSpPr>
              <a:spLocks noChangeArrowheads="1"/>
            </p:cNvSpPr>
            <p:nvPr/>
          </p:nvSpPr>
          <p:spPr bwMode="auto">
            <a:xfrm>
              <a:off x="533400" y="1295400"/>
              <a:ext cx="5105400" cy="1355725"/>
            </a:xfrm>
            <a:prstGeom prst="roundRect">
              <a:avLst>
                <a:gd name="adj" fmla="val 12690"/>
              </a:avLst>
            </a:prstGeom>
            <a:gradFill rotWithShape="1">
              <a:gsLst>
                <a:gs pos="0">
                  <a:srgbClr val="F4F4F4"/>
                </a:gs>
                <a:gs pos="64999">
                  <a:srgbClr val="E3E3E3"/>
                </a:gs>
                <a:gs pos="100000">
                  <a:srgbClr val="D8D8D8"/>
                </a:gs>
              </a:gsLst>
              <a:lin ang="5400000" scaled="1"/>
            </a:gradFill>
            <a:ln w="9525">
              <a:solidFill>
                <a:srgbClr val="A1A1A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dirty="0">
                <a:latin typeface="Arial" pitchFamily="30" charset="0"/>
                <a:ea typeface="ＭＳ Ｐゴシック" pitchFamily="30" charset="-128"/>
                <a:cs typeface="ＭＳ Ｐゴシック" pitchFamily="30" charset="-128"/>
              </a:endParaRPr>
            </a:p>
          </p:txBody>
        </p:sp>
        <p:sp>
          <p:nvSpPr>
            <p:cNvPr id="6" name="Rounded Rectangle 9"/>
            <p:cNvSpPr>
              <a:spLocks noChangeArrowheads="1"/>
            </p:cNvSpPr>
            <p:nvPr/>
          </p:nvSpPr>
          <p:spPr bwMode="auto">
            <a:xfrm>
              <a:off x="533400" y="3944938"/>
              <a:ext cx="5105400" cy="1770062"/>
            </a:xfrm>
            <a:prstGeom prst="roundRect">
              <a:avLst>
                <a:gd name="adj" fmla="val 11667"/>
              </a:avLst>
            </a:prstGeom>
            <a:gradFill rotWithShape="1">
              <a:gsLst>
                <a:gs pos="0">
                  <a:srgbClr val="F4F4F4"/>
                </a:gs>
                <a:gs pos="64999">
                  <a:srgbClr val="E3E3E3"/>
                </a:gs>
                <a:gs pos="100000">
                  <a:srgbClr val="D8D8D8"/>
                </a:gs>
              </a:gsLst>
              <a:lin ang="5400000" scaled="1"/>
            </a:gradFill>
            <a:ln w="9525">
              <a:solidFill>
                <a:srgbClr val="A1A1A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dirty="0">
                <a:latin typeface="Arial" pitchFamily="30" charset="0"/>
                <a:ea typeface="ＭＳ Ｐゴシック" pitchFamily="30" charset="-128"/>
                <a:cs typeface="ＭＳ Ｐゴシック" pitchFamily="30" charset="-128"/>
              </a:endParaRPr>
            </a:p>
          </p:txBody>
        </p:sp>
        <p:sp>
          <p:nvSpPr>
            <p:cNvPr id="7" name="Rounded Rectangle 11"/>
            <p:cNvSpPr>
              <a:spLocks noChangeArrowheads="1"/>
            </p:cNvSpPr>
            <p:nvPr/>
          </p:nvSpPr>
          <p:spPr bwMode="auto">
            <a:xfrm>
              <a:off x="533400" y="2713038"/>
              <a:ext cx="5105400" cy="117157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8D8D8"/>
                </a:gs>
                <a:gs pos="35001">
                  <a:srgbClr val="E3E3E3"/>
                </a:gs>
                <a:gs pos="100000">
                  <a:srgbClr val="F4F4F4"/>
                </a:gs>
              </a:gsLst>
              <a:lin ang="16200000" scaled="1"/>
            </a:gradFill>
            <a:ln w="9525">
              <a:solidFill>
                <a:srgbClr val="A1A1A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dirty="0">
                <a:latin typeface="Arial" pitchFamily="30" charset="0"/>
                <a:ea typeface="ＭＳ Ｐゴシック" pitchFamily="30" charset="-128"/>
                <a:cs typeface="ＭＳ Ｐゴシック" pitchFamily="30" charset="-128"/>
              </a:endParaRPr>
            </a:p>
          </p:txBody>
        </p:sp>
        <p:pic>
          <p:nvPicPr>
            <p:cNvPr id="8" name="Picture 66" descr="vsphere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713" y="4006850"/>
              <a:ext cx="4221162" cy="1417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AutoShape 68"/>
            <p:cNvSpPr>
              <a:spLocks noChangeArrowheads="1"/>
            </p:cNvSpPr>
            <p:nvPr/>
          </p:nvSpPr>
          <p:spPr bwMode="auto">
            <a:xfrm>
              <a:off x="1441450" y="1665288"/>
              <a:ext cx="3827463" cy="246062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E4F4F4"/>
                </a:gs>
                <a:gs pos="100000">
                  <a:srgbClr val="ACDCF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0" name="Rounded Rectangle 40"/>
            <p:cNvSpPr>
              <a:spLocks noChangeArrowheads="1"/>
            </p:cNvSpPr>
            <p:nvPr/>
          </p:nvSpPr>
          <p:spPr bwMode="auto">
            <a:xfrm>
              <a:off x="1441450" y="1911350"/>
              <a:ext cx="3827463" cy="30797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1494CC"/>
                </a:gs>
                <a:gs pos="100000">
                  <a:srgbClr val="ACDCF4"/>
                </a:gs>
              </a:gsLst>
              <a:lin ang="5400000" scaled="1"/>
            </a:gradFill>
            <a:ln w="6350">
              <a:solidFill>
                <a:srgbClr val="8CCCEC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r>
                <a:rPr lang="en-US" sz="1200" b="1" dirty="0">
                  <a:solidFill>
                    <a:schemeClr val="bg1"/>
                  </a:solidFill>
                  <a:latin typeface="Arial" pitchFamily="30" charset="0"/>
                  <a:ea typeface="ＭＳ Ｐゴシック" pitchFamily="30" charset="-128"/>
                  <a:cs typeface="ＭＳ Ｐゴシック" pitchFamily="30" charset="-128"/>
                </a:rPr>
                <a:t>NetApp MultiStore</a:t>
              </a:r>
            </a:p>
          </p:txBody>
        </p:sp>
        <p:sp>
          <p:nvSpPr>
            <p:cNvPr id="11" name="Rounded Rectangle 41"/>
            <p:cNvSpPr>
              <a:spLocks noChangeArrowheads="1"/>
            </p:cNvSpPr>
            <p:nvPr/>
          </p:nvSpPr>
          <p:spPr bwMode="auto">
            <a:xfrm>
              <a:off x="1238250" y="2159000"/>
              <a:ext cx="1036638" cy="2270125"/>
            </a:xfrm>
            <a:prstGeom prst="roundRect">
              <a:avLst>
                <a:gd name="adj" fmla="val 7986"/>
              </a:avLst>
            </a:prstGeom>
            <a:noFill/>
            <a:ln w="22225">
              <a:solidFill>
                <a:srgbClr val="0067C5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latin typeface="Arial" pitchFamily="30" charset="0"/>
                <a:ea typeface="ＭＳ Ｐゴシック" pitchFamily="30" charset="-128"/>
                <a:cs typeface="ＭＳ Ｐゴシック" pitchFamily="30" charset="-128"/>
              </a:endParaRPr>
            </a:p>
          </p:txBody>
        </p:sp>
        <p:grpSp>
          <p:nvGrpSpPr>
            <p:cNvPr id="12" name="Group 78"/>
            <p:cNvGrpSpPr>
              <a:grpSpLocks/>
            </p:cNvGrpSpPr>
            <p:nvPr/>
          </p:nvGrpSpPr>
          <p:grpSpPr bwMode="auto">
            <a:xfrm>
              <a:off x="1501775" y="2281238"/>
              <a:ext cx="544513" cy="287337"/>
              <a:chOff x="2304" y="1440"/>
              <a:chExt cx="423" cy="223"/>
            </a:xfrm>
          </p:grpSpPr>
          <p:pic>
            <p:nvPicPr>
              <p:cNvPr id="13" name="Picture 56"/>
              <p:cNvPicPr>
                <a:picLocks noChangeAspect="1" noChangeArrowheads="1"/>
              </p:cNvPicPr>
              <p:nvPr/>
            </p:nvPicPr>
            <p:blipFill>
              <a:blip r:embed="rId3" cstate="email">
                <a:lum bright="30000" contrast="-40000"/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4" y="1440"/>
                <a:ext cx="393" cy="223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Text Box 75"/>
              <p:cNvSpPr txBox="1">
                <a:spLocks noChangeArrowheads="1"/>
              </p:cNvSpPr>
              <p:nvPr/>
            </p:nvSpPr>
            <p:spPr bwMode="auto">
              <a:xfrm>
                <a:off x="2319" y="1488"/>
                <a:ext cx="408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000" b="1">
                    <a:solidFill>
                      <a:srgbClr val="0067C5"/>
                    </a:solidFill>
                  </a:rPr>
                  <a:t>vFiler</a:t>
                </a:r>
              </a:p>
            </p:txBody>
          </p:sp>
        </p:grpSp>
        <p:pic>
          <p:nvPicPr>
            <p:cNvPr id="15" name="Picture 54"/>
            <p:cNvPicPr>
              <a:picLocks noChangeAspect="1" noChangeArrowheads="1"/>
            </p:cNvPicPr>
            <p:nvPr/>
          </p:nvPicPr>
          <p:blipFill>
            <a:blip r:embed="rId4" cstate="email">
              <a:lum bright="20000" contrast="-3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1775" y="2959100"/>
              <a:ext cx="488950" cy="677863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Group 80"/>
            <p:cNvGrpSpPr>
              <a:grpSpLocks/>
            </p:cNvGrpSpPr>
            <p:nvPr/>
          </p:nvGrpSpPr>
          <p:grpSpPr bwMode="auto">
            <a:xfrm>
              <a:off x="2613025" y="2281238"/>
              <a:ext cx="544513" cy="287337"/>
              <a:chOff x="2304" y="1440"/>
              <a:chExt cx="423" cy="223"/>
            </a:xfrm>
          </p:grpSpPr>
          <p:pic>
            <p:nvPicPr>
              <p:cNvPr id="17" name="Picture 81"/>
              <p:cNvPicPr>
                <a:picLocks noChangeAspect="1" noChangeArrowheads="1"/>
              </p:cNvPicPr>
              <p:nvPr/>
            </p:nvPicPr>
            <p:blipFill>
              <a:blip r:embed="rId3" cstate="email">
                <a:lum bright="30000" contrast="-40000"/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4" y="1440"/>
                <a:ext cx="393" cy="223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Text Box 82"/>
              <p:cNvSpPr txBox="1">
                <a:spLocks noChangeArrowheads="1"/>
              </p:cNvSpPr>
              <p:nvPr/>
            </p:nvSpPr>
            <p:spPr bwMode="auto">
              <a:xfrm>
                <a:off x="2319" y="1488"/>
                <a:ext cx="408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000" b="1">
                    <a:solidFill>
                      <a:srgbClr val="0067C5"/>
                    </a:solidFill>
                  </a:rPr>
                  <a:t>vFiler</a:t>
                </a:r>
              </a:p>
            </p:txBody>
          </p:sp>
        </p:grpSp>
        <p:pic>
          <p:nvPicPr>
            <p:cNvPr id="19" name="Picture 84"/>
            <p:cNvPicPr>
              <a:picLocks noChangeAspect="1" noChangeArrowheads="1"/>
            </p:cNvPicPr>
            <p:nvPr/>
          </p:nvPicPr>
          <p:blipFill>
            <a:blip r:embed="rId4" cstate="email">
              <a:lum bright="20000" contrast="-3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3025" y="2959100"/>
              <a:ext cx="488950" cy="677863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" name="Group 86"/>
            <p:cNvGrpSpPr>
              <a:grpSpLocks/>
            </p:cNvGrpSpPr>
            <p:nvPr/>
          </p:nvGrpSpPr>
          <p:grpSpPr bwMode="auto">
            <a:xfrm>
              <a:off x="3663950" y="2281238"/>
              <a:ext cx="542925" cy="287337"/>
              <a:chOff x="2304" y="1440"/>
              <a:chExt cx="423" cy="223"/>
            </a:xfrm>
          </p:grpSpPr>
          <p:pic>
            <p:nvPicPr>
              <p:cNvPr id="21" name="Picture 87"/>
              <p:cNvPicPr>
                <a:picLocks noChangeAspect="1" noChangeArrowheads="1"/>
              </p:cNvPicPr>
              <p:nvPr/>
            </p:nvPicPr>
            <p:blipFill>
              <a:blip r:embed="rId3" cstate="email">
                <a:lum bright="30000" contrast="-40000"/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4" y="1440"/>
                <a:ext cx="393" cy="223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Text Box 88"/>
              <p:cNvSpPr txBox="1">
                <a:spLocks noChangeArrowheads="1"/>
              </p:cNvSpPr>
              <p:nvPr/>
            </p:nvSpPr>
            <p:spPr bwMode="auto">
              <a:xfrm>
                <a:off x="2319" y="1488"/>
                <a:ext cx="408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1000" b="1">
                    <a:solidFill>
                      <a:srgbClr val="0067C5"/>
                    </a:solidFill>
                  </a:rPr>
                  <a:t>vFiler</a:t>
                </a:r>
              </a:p>
            </p:txBody>
          </p:sp>
        </p:grpSp>
        <p:pic>
          <p:nvPicPr>
            <p:cNvPr id="23" name="Picture 90"/>
            <p:cNvPicPr>
              <a:picLocks noChangeAspect="1" noChangeArrowheads="1"/>
            </p:cNvPicPr>
            <p:nvPr/>
          </p:nvPicPr>
          <p:blipFill>
            <a:blip r:embed="rId4" cstate="email">
              <a:lum bright="20000" contrast="-3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3950" y="2959100"/>
              <a:ext cx="487363" cy="677863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4" name="Group 92"/>
            <p:cNvGrpSpPr>
              <a:grpSpLocks/>
            </p:cNvGrpSpPr>
            <p:nvPr/>
          </p:nvGrpSpPr>
          <p:grpSpPr bwMode="auto">
            <a:xfrm>
              <a:off x="4713288" y="2281238"/>
              <a:ext cx="542925" cy="287337"/>
              <a:chOff x="2304" y="1440"/>
              <a:chExt cx="423" cy="223"/>
            </a:xfrm>
          </p:grpSpPr>
          <p:pic>
            <p:nvPicPr>
              <p:cNvPr id="25" name="Picture 93"/>
              <p:cNvPicPr>
                <a:picLocks noChangeAspect="1" noChangeArrowheads="1"/>
              </p:cNvPicPr>
              <p:nvPr/>
            </p:nvPicPr>
            <p:blipFill>
              <a:blip r:embed="rId3" cstate="email">
                <a:lum bright="30000" contrast="-40000"/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4" y="1440"/>
                <a:ext cx="393" cy="223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" name="Text Box 94"/>
              <p:cNvSpPr txBox="1">
                <a:spLocks noChangeArrowheads="1"/>
              </p:cNvSpPr>
              <p:nvPr/>
            </p:nvSpPr>
            <p:spPr bwMode="auto">
              <a:xfrm>
                <a:off x="2319" y="1488"/>
                <a:ext cx="408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1000" b="1">
                    <a:solidFill>
                      <a:srgbClr val="0067C5"/>
                    </a:solidFill>
                  </a:rPr>
                  <a:t>vFiler</a:t>
                </a:r>
              </a:p>
            </p:txBody>
          </p:sp>
        </p:grpSp>
        <p:pic>
          <p:nvPicPr>
            <p:cNvPr id="27" name="Picture 96"/>
            <p:cNvPicPr>
              <a:picLocks noChangeAspect="1" noChangeArrowheads="1"/>
            </p:cNvPicPr>
            <p:nvPr/>
          </p:nvPicPr>
          <p:blipFill>
            <a:blip r:embed="rId4" cstate="email">
              <a:lum bright="20000" contrast="-3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3288" y="2959100"/>
              <a:ext cx="487362" cy="677863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ounded Rectangle 41"/>
            <p:cNvSpPr>
              <a:spLocks noChangeArrowheads="1"/>
            </p:cNvSpPr>
            <p:nvPr/>
          </p:nvSpPr>
          <p:spPr bwMode="auto">
            <a:xfrm>
              <a:off x="2305050" y="2159000"/>
              <a:ext cx="1057275" cy="2270125"/>
            </a:xfrm>
            <a:prstGeom prst="roundRect">
              <a:avLst>
                <a:gd name="adj" fmla="val 7986"/>
              </a:avLst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latin typeface="Arial" pitchFamily="30" charset="0"/>
                <a:ea typeface="ＭＳ Ｐゴシック" pitchFamily="30" charset="-128"/>
                <a:cs typeface="ＭＳ Ｐゴシック" pitchFamily="30" charset="-128"/>
              </a:endParaRPr>
            </a:p>
          </p:txBody>
        </p:sp>
        <p:sp>
          <p:nvSpPr>
            <p:cNvPr id="29" name="Rounded Rectangle 41"/>
            <p:cNvSpPr>
              <a:spLocks noChangeArrowheads="1"/>
            </p:cNvSpPr>
            <p:nvPr/>
          </p:nvSpPr>
          <p:spPr bwMode="auto">
            <a:xfrm>
              <a:off x="3392488" y="2159000"/>
              <a:ext cx="1019175" cy="2270125"/>
            </a:xfrm>
            <a:prstGeom prst="roundRect">
              <a:avLst>
                <a:gd name="adj" fmla="val 7986"/>
              </a:avLst>
            </a:prstGeom>
            <a:noFill/>
            <a:ln w="22225">
              <a:solidFill>
                <a:schemeClr val="folHlink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chemeClr val="folHlink"/>
                </a:solidFill>
                <a:latin typeface="Arial" pitchFamily="30" charset="0"/>
                <a:ea typeface="ＭＳ Ｐゴシック" pitchFamily="30" charset="-128"/>
                <a:cs typeface="ＭＳ Ｐゴシック" pitchFamily="30" charset="-128"/>
              </a:endParaRPr>
            </a:p>
          </p:txBody>
        </p:sp>
        <p:sp>
          <p:nvSpPr>
            <p:cNvPr id="30" name="Rounded Rectangle 41"/>
            <p:cNvSpPr>
              <a:spLocks noChangeArrowheads="1"/>
            </p:cNvSpPr>
            <p:nvPr/>
          </p:nvSpPr>
          <p:spPr bwMode="auto">
            <a:xfrm>
              <a:off x="4445000" y="2159000"/>
              <a:ext cx="1041400" cy="2270125"/>
            </a:xfrm>
            <a:prstGeom prst="roundRect">
              <a:avLst>
                <a:gd name="adj" fmla="val 7986"/>
              </a:avLst>
            </a:prstGeom>
            <a:noFill/>
            <a:ln w="22225">
              <a:solidFill>
                <a:srgbClr val="009FDA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latin typeface="Arial" pitchFamily="30" charset="0"/>
                <a:ea typeface="ＭＳ Ｐゴシック" pitchFamily="30" charset="-128"/>
                <a:cs typeface="ＭＳ Ｐゴシック" pitchFamily="30" charset="-128"/>
              </a:endParaRPr>
            </a:p>
          </p:txBody>
        </p:sp>
        <p:sp>
          <p:nvSpPr>
            <p:cNvPr id="31" name="Text Box 103"/>
            <p:cNvSpPr txBox="1">
              <a:spLocks noChangeArrowheads="1"/>
            </p:cNvSpPr>
            <p:nvPr/>
          </p:nvSpPr>
          <p:spPr bwMode="auto">
            <a:xfrm>
              <a:off x="1219200" y="2667000"/>
              <a:ext cx="9874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200" b="1">
                  <a:solidFill>
                    <a:srgbClr val="0067C5"/>
                  </a:solidFill>
                </a:rPr>
                <a:t>Tenant A</a:t>
              </a:r>
            </a:p>
          </p:txBody>
        </p:sp>
        <p:sp>
          <p:nvSpPr>
            <p:cNvPr id="32" name="Text Box 105"/>
            <p:cNvSpPr txBox="1">
              <a:spLocks noChangeArrowheads="1"/>
            </p:cNvSpPr>
            <p:nvPr/>
          </p:nvSpPr>
          <p:spPr bwMode="auto">
            <a:xfrm>
              <a:off x="3429000" y="2667000"/>
              <a:ext cx="9874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200" b="1">
                  <a:solidFill>
                    <a:schemeClr val="folHlink"/>
                  </a:solidFill>
                </a:rPr>
                <a:t>Tenant C</a:t>
              </a:r>
            </a:p>
          </p:txBody>
        </p:sp>
        <p:sp>
          <p:nvSpPr>
            <p:cNvPr id="33" name="Text Box 106"/>
            <p:cNvSpPr txBox="1">
              <a:spLocks noChangeArrowheads="1"/>
            </p:cNvSpPr>
            <p:nvPr/>
          </p:nvSpPr>
          <p:spPr bwMode="auto">
            <a:xfrm>
              <a:off x="4495800" y="2667000"/>
              <a:ext cx="9874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200" b="1">
                  <a:solidFill>
                    <a:srgbClr val="009FDA"/>
                  </a:solidFill>
                </a:rPr>
                <a:t>Tenant D</a:t>
              </a:r>
            </a:p>
          </p:txBody>
        </p:sp>
        <p:pic>
          <p:nvPicPr>
            <p:cNvPr id="34" name="Picture 109" descr="c-fas3170f-rgb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500" y="1357313"/>
              <a:ext cx="733425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 Box 104"/>
            <p:cNvSpPr txBox="1">
              <a:spLocks noChangeArrowheads="1"/>
            </p:cNvSpPr>
            <p:nvPr/>
          </p:nvSpPr>
          <p:spPr bwMode="auto">
            <a:xfrm>
              <a:off x="2209800" y="2667000"/>
              <a:ext cx="12954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200" b="1">
                  <a:solidFill>
                    <a:schemeClr val="accent2"/>
                  </a:solidFill>
                </a:rPr>
                <a:t>Tenant B</a:t>
              </a:r>
            </a:p>
          </p:txBody>
        </p:sp>
        <p:pic>
          <p:nvPicPr>
            <p:cNvPr id="36" name="Picture 26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1447800"/>
              <a:ext cx="304800" cy="39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37" descr="Cisco_transparent.pn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2743200"/>
              <a:ext cx="5016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38" descr="vmware_transparent.png"/>
            <p:cNvPicPr>
              <a:picLocks noChangeAspect="1"/>
            </p:cNvPicPr>
            <p:nvPr/>
          </p:nvPicPr>
          <p:blipFill>
            <a:blip r:embed="rId8" cstate="email">
              <a:lum bright="-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3962400"/>
              <a:ext cx="739775" cy="25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1035"/>
            <p:cNvPicPr>
              <a:picLocks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3657600"/>
              <a:ext cx="304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1035"/>
            <p:cNvPicPr>
              <a:picLocks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3657600"/>
              <a:ext cx="304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1035"/>
            <p:cNvPicPr>
              <a:picLocks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3657600"/>
              <a:ext cx="304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1035"/>
            <p:cNvPicPr>
              <a:picLocks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3657600"/>
              <a:ext cx="304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Text Box 103"/>
            <p:cNvSpPr txBox="1">
              <a:spLocks noChangeArrowheads="1"/>
            </p:cNvSpPr>
            <p:nvPr/>
          </p:nvSpPr>
          <p:spPr bwMode="auto">
            <a:xfrm>
              <a:off x="2057400" y="990600"/>
              <a:ext cx="22860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200" b="1">
                  <a:solidFill>
                    <a:srgbClr val="0067C5"/>
                  </a:solidFill>
                </a:rPr>
                <a:t>Cloud Administrator</a:t>
              </a:r>
            </a:p>
          </p:txBody>
        </p:sp>
        <p:pic>
          <p:nvPicPr>
            <p:cNvPr id="44" name="Picture 27" descr="ca-back-flat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5029200"/>
              <a:ext cx="1066800" cy="64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27" descr="ca-back-flat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00" y="5029200"/>
              <a:ext cx="1066800" cy="64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27" descr="ca-back-flat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5029200"/>
              <a:ext cx="1066800" cy="64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37" descr="Cisco_transparent.pn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5105400"/>
              <a:ext cx="5016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9" name="Content Placeholder 26"/>
          <p:cNvSpPr txBox="1">
            <a:spLocks/>
          </p:cNvSpPr>
          <p:nvPr/>
        </p:nvSpPr>
        <p:spPr bwMode="auto">
          <a:xfrm>
            <a:off x="5940152" y="1484784"/>
            <a:ext cx="3352800" cy="127793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>
                <a:solidFill>
                  <a:srgbClr val="2493AC"/>
                </a:solidFill>
                <a:latin typeface="Arial" pitchFamily="30" charset="0"/>
                <a:ea typeface="ＭＳ Ｐゴシック" pitchFamily="30" charset="-128"/>
                <a:cs typeface="ＭＳ Ｐゴシック" pitchFamily="30" charset="-128"/>
              </a:rPr>
              <a:t>Define Roles</a:t>
            </a:r>
          </a:p>
          <a:p>
            <a:pPr marL="285750" lvl="1" indent="-227013" eaLnBrk="0" hangingPunct="0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Wingdings 2" pitchFamily="30" charset="2"/>
              <a:buChar char="¡"/>
              <a:defRPr/>
            </a:pPr>
            <a:r>
              <a:rPr lang="en-US" sz="1600" dirty="0">
                <a:latin typeface="Arial" pitchFamily="30" charset="0"/>
                <a:ea typeface="ＭＳ Ｐゴシック" pitchFamily="30" charset="-128"/>
                <a:cs typeface="ＭＳ Ｐゴシック" pitchFamily="30" charset="-128"/>
              </a:rPr>
              <a:t>Cloud Administrator  </a:t>
            </a:r>
          </a:p>
          <a:p>
            <a:pPr marL="285750" lvl="1" indent="-227013" eaLnBrk="0" hangingPunct="0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Wingdings 2" pitchFamily="30" charset="2"/>
              <a:buChar char="¡"/>
              <a:defRPr/>
            </a:pPr>
            <a:r>
              <a:rPr lang="en-US" sz="1600" dirty="0">
                <a:latin typeface="Arial" pitchFamily="30" charset="0"/>
                <a:ea typeface="ＭＳ Ｐゴシック" pitchFamily="30" charset="-128"/>
                <a:cs typeface="ＭＳ Ｐゴシック" pitchFamily="30" charset="-128"/>
              </a:rPr>
              <a:t>Tenant Administrator</a:t>
            </a:r>
          </a:p>
          <a:p>
            <a:pPr marL="285750" lvl="1" indent="-227013" eaLnBrk="0" hangingPunct="0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Wingdings 2" pitchFamily="30" charset="2"/>
              <a:buChar char="¡"/>
              <a:defRPr/>
            </a:pPr>
            <a:r>
              <a:rPr lang="en-US" sz="1600" dirty="0">
                <a:latin typeface="Arial" pitchFamily="30" charset="0"/>
                <a:ea typeface="ＭＳ Ｐゴシック" pitchFamily="30" charset="-128"/>
                <a:cs typeface="ＭＳ Ｐゴシック" pitchFamily="30" charset="-128"/>
              </a:rPr>
              <a:t>Tenant User</a:t>
            </a:r>
          </a:p>
        </p:txBody>
      </p:sp>
      <p:sp>
        <p:nvSpPr>
          <p:cNvPr id="50" name="Content Placeholder 26"/>
          <p:cNvSpPr txBox="1">
            <a:spLocks/>
          </p:cNvSpPr>
          <p:nvPr/>
        </p:nvSpPr>
        <p:spPr bwMode="auto">
          <a:xfrm>
            <a:off x="5791837" y="3140968"/>
            <a:ext cx="33528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85750" indent="-2270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742950" indent="-2270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2493AC"/>
                </a:solidFill>
              </a:rPr>
              <a:t>Role Based Access Control</a:t>
            </a:r>
          </a:p>
          <a:p>
            <a:pPr lvl="1">
              <a:spcBef>
                <a:spcPct val="20000"/>
              </a:spcBef>
              <a:buClr>
                <a:srgbClr val="7C7C7C"/>
              </a:buClr>
              <a:buFont typeface="Wingdings 2" charset="0"/>
              <a:buChar char="¡"/>
            </a:pPr>
            <a:r>
              <a:rPr lang="en-US" sz="1600" dirty="0"/>
              <a:t>UCS Manager</a:t>
            </a:r>
          </a:p>
          <a:p>
            <a:pPr lvl="2">
              <a:spcBef>
                <a:spcPct val="20000"/>
              </a:spcBef>
              <a:buClr>
                <a:srgbClr val="7C7C7C"/>
              </a:buClr>
              <a:buFont typeface="Wingdings 2" charset="0"/>
              <a:buChar char="¡"/>
            </a:pPr>
            <a:r>
              <a:rPr lang="en-US" sz="1400" dirty="0"/>
              <a:t>Server Admin</a:t>
            </a:r>
          </a:p>
          <a:p>
            <a:pPr lvl="2">
              <a:spcBef>
                <a:spcPct val="20000"/>
              </a:spcBef>
              <a:buClr>
                <a:srgbClr val="7C7C7C"/>
              </a:buClr>
              <a:buFont typeface="Wingdings 2" charset="0"/>
              <a:buChar char="¡"/>
            </a:pPr>
            <a:r>
              <a:rPr lang="en-US" sz="1400" dirty="0"/>
              <a:t>Network Admin</a:t>
            </a:r>
          </a:p>
          <a:p>
            <a:pPr lvl="2">
              <a:spcBef>
                <a:spcPct val="20000"/>
              </a:spcBef>
              <a:buClr>
                <a:srgbClr val="7C7C7C"/>
              </a:buClr>
              <a:buFont typeface="Wingdings 2" charset="0"/>
              <a:buChar char="¡"/>
            </a:pPr>
            <a:r>
              <a:rPr lang="en-US" sz="1400" dirty="0"/>
              <a:t>Storage Admin</a:t>
            </a:r>
          </a:p>
          <a:p>
            <a:pPr lvl="2">
              <a:spcBef>
                <a:spcPct val="20000"/>
              </a:spcBef>
              <a:buClr>
                <a:srgbClr val="7C7C7C"/>
              </a:buClr>
              <a:buFont typeface="Wingdings 2" charset="0"/>
              <a:buChar char="¡"/>
            </a:pPr>
            <a:r>
              <a:rPr lang="en-US" sz="1400" dirty="0"/>
              <a:t>Customized Admin</a:t>
            </a:r>
          </a:p>
          <a:p>
            <a:pPr lvl="1">
              <a:spcBef>
                <a:spcPct val="20000"/>
              </a:spcBef>
              <a:buClr>
                <a:srgbClr val="7C7C7C"/>
              </a:buClr>
              <a:buFont typeface="Wingdings 2" charset="0"/>
              <a:buChar char="¡"/>
            </a:pPr>
            <a:r>
              <a:rPr lang="en-US" sz="1600" dirty="0" err="1"/>
              <a:t>vCenter</a:t>
            </a:r>
            <a:endParaRPr lang="en-US" sz="1600" dirty="0"/>
          </a:p>
          <a:p>
            <a:pPr lvl="2">
              <a:spcBef>
                <a:spcPct val="20000"/>
              </a:spcBef>
              <a:buClr>
                <a:srgbClr val="7C7C7C"/>
              </a:buClr>
              <a:buFont typeface="Wingdings 2" charset="0"/>
              <a:buChar char="¡"/>
            </a:pPr>
            <a:r>
              <a:rPr lang="en-US" sz="1400" dirty="0"/>
              <a:t>Privilege Assignment</a:t>
            </a:r>
          </a:p>
          <a:p>
            <a:pPr lvl="2">
              <a:spcBef>
                <a:spcPct val="20000"/>
              </a:spcBef>
              <a:buClr>
                <a:srgbClr val="7C7C7C"/>
              </a:buClr>
              <a:buFont typeface="Wingdings 2" charset="0"/>
              <a:buChar char="¡"/>
            </a:pPr>
            <a:r>
              <a:rPr lang="en-US" sz="1400" dirty="0"/>
              <a:t>User Group Association</a:t>
            </a:r>
          </a:p>
          <a:p>
            <a:pPr lvl="2">
              <a:spcBef>
                <a:spcPct val="20000"/>
              </a:spcBef>
              <a:buClr>
                <a:srgbClr val="7C7C7C"/>
              </a:buClr>
              <a:buFont typeface="Wingdings 2" charset="0"/>
              <a:buChar char="¡"/>
            </a:pPr>
            <a:r>
              <a:rPr lang="en-US" sz="1400" dirty="0"/>
              <a:t>Permission Assignment</a:t>
            </a:r>
          </a:p>
          <a:p>
            <a:pPr lvl="2">
              <a:spcBef>
                <a:spcPct val="20000"/>
              </a:spcBef>
              <a:buClr>
                <a:srgbClr val="7C7C7C"/>
              </a:buClr>
              <a:buFont typeface="Wingdings 2" charset="0"/>
              <a:buChar char="¡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270926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Separating</a:t>
            </a:r>
            <a:r>
              <a:rPr lang="it-IT" dirty="0" smtClean="0"/>
              <a:t> </a:t>
            </a:r>
            <a:r>
              <a:rPr lang="it-IT" dirty="0" err="1" smtClean="0"/>
              <a:t>tenants</a:t>
            </a:r>
            <a:r>
              <a:rPr lang="it-IT" dirty="0" smtClean="0"/>
              <a:t> (2)</a:t>
            </a:r>
            <a:endParaRPr lang="it-IT" dirty="0"/>
          </a:p>
        </p:txBody>
      </p:sp>
      <p:grpSp>
        <p:nvGrpSpPr>
          <p:cNvPr id="3" name="Gruppo 2"/>
          <p:cNvGrpSpPr/>
          <p:nvPr/>
        </p:nvGrpSpPr>
        <p:grpSpPr>
          <a:xfrm>
            <a:off x="755576" y="2888940"/>
            <a:ext cx="7868020" cy="3174560"/>
            <a:chOff x="534857" y="2528888"/>
            <a:chExt cx="7868020" cy="3174560"/>
          </a:xfrm>
        </p:grpSpPr>
        <p:sp>
          <p:nvSpPr>
            <p:cNvPr id="4" name="Rounded Rectangle 6"/>
            <p:cNvSpPr/>
            <p:nvPr/>
          </p:nvSpPr>
          <p:spPr bwMode="auto">
            <a:xfrm>
              <a:off x="534857" y="3123534"/>
              <a:ext cx="2207448" cy="1295400"/>
            </a:xfrm>
            <a:prstGeom prst="roundRect">
              <a:avLst/>
            </a:prstGeom>
            <a:solidFill>
              <a:schemeClr val="tx2"/>
            </a:solidFill>
            <a:ln w="12700">
              <a:solidFill>
                <a:srgbClr val="39A5E5"/>
              </a:solidFill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25400" h="6350"/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5" name="Text Box 3034"/>
            <p:cNvSpPr txBox="1">
              <a:spLocks noChangeArrowheads="1"/>
            </p:cNvSpPr>
            <p:nvPr/>
          </p:nvSpPr>
          <p:spPr bwMode="auto">
            <a:xfrm>
              <a:off x="4581525" y="3062288"/>
              <a:ext cx="1062038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chemeClr val="bg1"/>
                  </a:solidFill>
                </a:rPr>
                <a:t>Storage Pool</a:t>
              </a:r>
            </a:p>
          </p:txBody>
        </p:sp>
        <p:sp>
          <p:nvSpPr>
            <p:cNvPr id="6" name="Text Box 3035"/>
            <p:cNvSpPr txBox="1">
              <a:spLocks noChangeArrowheads="1"/>
            </p:cNvSpPr>
            <p:nvPr/>
          </p:nvSpPr>
          <p:spPr bwMode="auto">
            <a:xfrm>
              <a:off x="6483350" y="3057525"/>
              <a:ext cx="1366838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chemeClr val="bg1"/>
                  </a:solidFill>
                </a:rPr>
                <a:t>Interconnect Pool</a:t>
              </a:r>
            </a:p>
          </p:txBody>
        </p:sp>
        <p:pic>
          <p:nvPicPr>
            <p:cNvPr id="7" name="Picture 3040" descr="ICON_Memory_Q308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125" y="3341688"/>
              <a:ext cx="400050" cy="42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041" descr="ICON_Memory_Q308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763" y="3341688"/>
              <a:ext cx="419100" cy="44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3032"/>
            <p:cNvSpPr txBox="1">
              <a:spLocks noChangeArrowheads="1"/>
            </p:cNvSpPr>
            <p:nvPr/>
          </p:nvSpPr>
          <p:spPr bwMode="auto">
            <a:xfrm>
              <a:off x="920750" y="3819525"/>
              <a:ext cx="1603375" cy="585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chemeClr val="bg1"/>
                  </a:solidFill>
                </a:rPr>
                <a:t>Tenant  A Resource Pool</a:t>
              </a:r>
            </a:p>
          </p:txBody>
        </p:sp>
        <p:pic>
          <p:nvPicPr>
            <p:cNvPr id="10" name="Picture 3036" descr="ICON_CPU_Q308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800" y="3254375"/>
              <a:ext cx="298450" cy="546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036" descr="ICON_CPU_Q308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850" y="3243263"/>
              <a:ext cx="298450" cy="546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3032"/>
            <p:cNvSpPr txBox="1">
              <a:spLocks noChangeArrowheads="1"/>
            </p:cNvSpPr>
            <p:nvPr/>
          </p:nvSpPr>
          <p:spPr bwMode="auto">
            <a:xfrm>
              <a:off x="4186238" y="2722563"/>
              <a:ext cx="2465387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800">
                  <a:solidFill>
                    <a:schemeClr val="bg1"/>
                  </a:solidFill>
                </a:rPr>
                <a:t>Tenant  B Resource Pool</a:t>
              </a:r>
            </a:p>
          </p:txBody>
        </p:sp>
        <p:sp>
          <p:nvSpPr>
            <p:cNvPr id="13" name="Text Box 3032"/>
            <p:cNvSpPr txBox="1">
              <a:spLocks noChangeArrowheads="1"/>
            </p:cNvSpPr>
            <p:nvPr/>
          </p:nvSpPr>
          <p:spPr bwMode="auto">
            <a:xfrm>
              <a:off x="4872038" y="3852863"/>
              <a:ext cx="2670175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chemeClr val="bg1"/>
                  </a:solidFill>
                </a:rPr>
                <a:t>Tenant  B Resource Pool</a:t>
              </a:r>
            </a:p>
          </p:txBody>
        </p:sp>
        <p:sp>
          <p:nvSpPr>
            <p:cNvPr id="14" name="Rounded Rectangle 16"/>
            <p:cNvSpPr/>
            <p:nvPr/>
          </p:nvSpPr>
          <p:spPr bwMode="auto">
            <a:xfrm>
              <a:off x="578398" y="4495134"/>
              <a:ext cx="4395479" cy="1208314"/>
            </a:xfrm>
            <a:prstGeom prst="roundRect">
              <a:avLst/>
            </a:prstGeom>
            <a:solidFill>
              <a:schemeClr val="accent4">
                <a:lumMod val="75000"/>
                <a:lumOff val="25000"/>
              </a:schemeClr>
            </a:solidFill>
            <a:ln w="12700">
              <a:solidFill>
                <a:srgbClr val="39A5E5"/>
              </a:solidFill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25400" h="6350"/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600" dirty="0">
                <a:solidFill>
                  <a:schemeClr val="tx1"/>
                </a:solidFill>
              </a:endParaRPr>
            </a:p>
          </p:txBody>
        </p:sp>
        <p:pic>
          <p:nvPicPr>
            <p:cNvPr id="15" name="Picture 3041" descr="ICON_Memory_Q308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3675" y="4800600"/>
              <a:ext cx="544513" cy="57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3036" descr="ICON_CPU_Q308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625" y="4706938"/>
              <a:ext cx="388938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 Box 3032"/>
            <p:cNvSpPr txBox="1">
              <a:spLocks noChangeArrowheads="1"/>
            </p:cNvSpPr>
            <p:nvPr/>
          </p:nvSpPr>
          <p:spPr bwMode="auto">
            <a:xfrm>
              <a:off x="1487488" y="5376863"/>
              <a:ext cx="267017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>
                  <a:solidFill>
                    <a:schemeClr val="bg1"/>
                  </a:solidFill>
                </a:rPr>
                <a:t>Tenant  Resource Pool</a:t>
              </a:r>
            </a:p>
          </p:txBody>
        </p:sp>
        <p:pic>
          <p:nvPicPr>
            <p:cNvPr id="18" name="Picture 3036" descr="ICON_CPU_Q308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4275" y="4727575"/>
              <a:ext cx="387350" cy="709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3036" descr="ICON_CPU_Q308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1000" y="4760913"/>
              <a:ext cx="388938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3036" descr="ICON_CPU_Q308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9313" y="4760913"/>
              <a:ext cx="388937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3041" descr="ICON_Memory_Q308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4865688"/>
              <a:ext cx="544513" cy="576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3041" descr="ICON_Memory_Q308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0475" y="4886325"/>
              <a:ext cx="544513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3041" descr="ICON_Memory_Q308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1650" y="4908550"/>
              <a:ext cx="544513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ounded Rectangle 26"/>
            <p:cNvSpPr/>
            <p:nvPr/>
          </p:nvSpPr>
          <p:spPr bwMode="auto">
            <a:xfrm>
              <a:off x="5139512" y="4473363"/>
              <a:ext cx="3263365" cy="1208314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rgbClr val="39A5E5"/>
              </a:solidFill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25400" h="6350"/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600" dirty="0">
                <a:solidFill>
                  <a:schemeClr val="tx1"/>
                </a:solidFill>
              </a:endParaRPr>
            </a:p>
          </p:txBody>
        </p:sp>
        <p:pic>
          <p:nvPicPr>
            <p:cNvPr id="25" name="Picture 3036" descr="ICON_CPU_Q308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4800" y="4716463"/>
              <a:ext cx="388938" cy="709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3036" descr="ICON_CPU_Q308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6450" y="4738688"/>
              <a:ext cx="387350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3041" descr="ICON_Memory_Q308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5138" y="4789488"/>
              <a:ext cx="544512" cy="576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3041" descr="ICON_Memory_Q308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9650" y="4854575"/>
              <a:ext cx="544513" cy="57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Text Box 3032"/>
            <p:cNvSpPr txBox="1">
              <a:spLocks noChangeArrowheads="1"/>
            </p:cNvSpPr>
            <p:nvPr/>
          </p:nvSpPr>
          <p:spPr bwMode="auto">
            <a:xfrm>
              <a:off x="5394325" y="5354638"/>
              <a:ext cx="2671763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>
                  <a:solidFill>
                    <a:schemeClr val="bg1"/>
                  </a:solidFill>
                </a:rPr>
                <a:t>Infrastructure Resource Pool</a:t>
              </a:r>
            </a:p>
          </p:txBody>
        </p:sp>
        <p:sp>
          <p:nvSpPr>
            <p:cNvPr id="30" name="Rounded Rectangle 32"/>
            <p:cNvSpPr/>
            <p:nvPr/>
          </p:nvSpPr>
          <p:spPr bwMode="auto">
            <a:xfrm>
              <a:off x="2820857" y="3134419"/>
              <a:ext cx="2138493" cy="1295400"/>
            </a:xfrm>
            <a:prstGeom prst="roundRect">
              <a:avLst/>
            </a:prstGeom>
            <a:solidFill>
              <a:schemeClr val="accent2"/>
            </a:solidFill>
            <a:ln w="12700">
              <a:solidFill>
                <a:srgbClr val="39A5E5"/>
              </a:solidFill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25400" h="6350"/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600" dirty="0">
                <a:solidFill>
                  <a:schemeClr val="tx1"/>
                </a:solidFill>
              </a:endParaRPr>
            </a:p>
          </p:txBody>
        </p:sp>
        <p:pic>
          <p:nvPicPr>
            <p:cNvPr id="31" name="Picture 3040" descr="ICON_Memory_Q308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4350" y="3352800"/>
              <a:ext cx="400050" cy="423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3041" descr="ICON_Memory_Q308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400" y="3352800"/>
              <a:ext cx="419100" cy="442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Text Box 3032"/>
            <p:cNvSpPr txBox="1">
              <a:spLocks noChangeArrowheads="1"/>
            </p:cNvSpPr>
            <p:nvPr/>
          </p:nvSpPr>
          <p:spPr bwMode="auto">
            <a:xfrm>
              <a:off x="3206750" y="3830638"/>
              <a:ext cx="1603375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chemeClr val="bg1"/>
                  </a:solidFill>
                </a:rPr>
                <a:t>Tenant  B Resource Pool</a:t>
              </a:r>
            </a:p>
          </p:txBody>
        </p:sp>
        <p:pic>
          <p:nvPicPr>
            <p:cNvPr id="34" name="Picture 3036" descr="ICON_CPU_Q308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8800" y="3265488"/>
              <a:ext cx="298450" cy="544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036" descr="ICON_CPU_Q308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1850" y="3254375"/>
              <a:ext cx="298450" cy="546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21" descr="ICON_SmVM_Q207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28650" y="2528888"/>
              <a:ext cx="384175" cy="549275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style>
            <a:lnRef idx="0">
              <a:scrgbClr r="0" g="0" b="0"/>
            </a:lnRef>
            <a:fillRef idx="1001">
              <a:schemeClr val="dk2"/>
            </a:fillRef>
            <a:effectRef idx="0">
              <a:scrgbClr r="0" g="0" b="0"/>
            </a:effectRef>
            <a:fontRef idx="major"/>
          </p:style>
        </p:pic>
        <p:pic>
          <p:nvPicPr>
            <p:cNvPr id="37" name="Picture 21" descr="ICON_SmVM_Q207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009650" y="2528888"/>
              <a:ext cx="384175" cy="549275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style>
            <a:lnRef idx="0">
              <a:scrgbClr r="0" g="0" b="0"/>
            </a:lnRef>
            <a:fillRef idx="1001">
              <a:schemeClr val="dk2"/>
            </a:fillRef>
            <a:effectRef idx="0">
              <a:scrgbClr r="0" g="0" b="0"/>
            </a:effectRef>
            <a:fontRef idx="major"/>
          </p:style>
        </p:pic>
        <p:pic>
          <p:nvPicPr>
            <p:cNvPr id="38" name="Picture 21" descr="ICON_SmVM_Q207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390650" y="2528888"/>
              <a:ext cx="384175" cy="549275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style>
            <a:lnRef idx="0">
              <a:scrgbClr r="0" g="0" b="0"/>
            </a:lnRef>
            <a:fillRef idx="1001">
              <a:schemeClr val="dk2"/>
            </a:fillRef>
            <a:effectRef idx="0">
              <a:scrgbClr r="0" g="0" b="0"/>
            </a:effectRef>
            <a:fontRef idx="major"/>
          </p:style>
        </p:pic>
        <p:pic>
          <p:nvPicPr>
            <p:cNvPr id="39" name="Picture 21" descr="ICON_SmVM_Q207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914650" y="2528888"/>
              <a:ext cx="384175" cy="54927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pic>
        <p:pic>
          <p:nvPicPr>
            <p:cNvPr id="40" name="Picture 21" descr="ICON_SmVM_Q207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295650" y="2528888"/>
              <a:ext cx="384175" cy="54927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pic>
        <p:pic>
          <p:nvPicPr>
            <p:cNvPr id="41" name="Picture 21" descr="ICON_SmVM_Q207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676650" y="2528888"/>
              <a:ext cx="384175" cy="54927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pic>
        <p:pic>
          <p:nvPicPr>
            <p:cNvPr id="42" name="Picture 21" descr="ICON_SmVM_Q207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057650" y="2528888"/>
              <a:ext cx="384175" cy="54927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pic>
        <p:pic>
          <p:nvPicPr>
            <p:cNvPr id="43" name="Picture 21" descr="ICON_SmVM_Q207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276850" y="3900488"/>
              <a:ext cx="384175" cy="54927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pic>
        <p:pic>
          <p:nvPicPr>
            <p:cNvPr id="44" name="Picture 21" descr="ICON_SmVM_Q207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657850" y="3900488"/>
              <a:ext cx="384175" cy="54927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pic>
        <p:pic>
          <p:nvPicPr>
            <p:cNvPr id="45" name="Picture 21" descr="ICON_SmVM_Q207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038850" y="3900488"/>
              <a:ext cx="384175" cy="54927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pic>
      </p:grpSp>
      <p:sp>
        <p:nvSpPr>
          <p:cNvPr id="46" name="Content Placeholder 26"/>
          <p:cNvSpPr txBox="1">
            <a:spLocks/>
          </p:cNvSpPr>
          <p:nvPr/>
        </p:nvSpPr>
        <p:spPr bwMode="auto">
          <a:xfrm>
            <a:off x="503548" y="1160748"/>
            <a:ext cx="6477000" cy="134778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dirty="0">
                <a:solidFill>
                  <a:srgbClr val="2493AC"/>
                </a:solidFill>
                <a:latin typeface="Arial" pitchFamily="30" charset="0"/>
                <a:ea typeface="ＭＳ Ｐゴシック" pitchFamily="30" charset="-128"/>
                <a:cs typeface="ＭＳ Ｐゴシック" pitchFamily="30" charset="-128"/>
              </a:rPr>
              <a:t>vSphere Resource Pool Design Best Practice</a:t>
            </a:r>
          </a:p>
          <a:p>
            <a:pPr marL="285750" lvl="1" indent="-227013" eaLnBrk="0" hangingPunct="0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Wingdings 2" pitchFamily="30" charset="2"/>
              <a:buChar char="¡"/>
              <a:defRPr/>
            </a:pPr>
            <a:r>
              <a:rPr lang="en-US" sz="1600" dirty="0">
                <a:latin typeface="Arial" pitchFamily="30" charset="0"/>
                <a:ea typeface="ＭＳ Ｐゴシック" pitchFamily="30" charset="-128"/>
                <a:cs typeface="ＭＳ Ｐゴシック" pitchFamily="30" charset="-128"/>
              </a:rPr>
              <a:t>Dedicated resource pools for infrastructure and tenants</a:t>
            </a:r>
          </a:p>
          <a:p>
            <a:pPr marL="285750" lvl="1" indent="-227013" eaLnBrk="0" hangingPunct="0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Wingdings 2" pitchFamily="30" charset="2"/>
              <a:buChar char="¡"/>
              <a:defRPr/>
            </a:pPr>
            <a:r>
              <a:rPr lang="en-US" sz="1600" dirty="0">
                <a:latin typeface="Arial" pitchFamily="30" charset="0"/>
                <a:ea typeface="ＭＳ Ｐゴシック" pitchFamily="30" charset="-128"/>
                <a:cs typeface="ＭＳ Ｐゴシック" pitchFamily="30" charset="-128"/>
              </a:rPr>
              <a:t>Separate sub-resource pool for individual tenants</a:t>
            </a:r>
          </a:p>
          <a:p>
            <a:pPr marL="285750" lvl="1" indent="-227013" eaLnBrk="0" hangingPunct="0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Wingdings 2" pitchFamily="30" charset="2"/>
              <a:buChar char="¡"/>
              <a:defRPr/>
            </a:pPr>
            <a:r>
              <a:rPr lang="en-US" sz="1600" dirty="0">
                <a:latin typeface="Arial" pitchFamily="30" charset="0"/>
                <a:ea typeface="ＭＳ Ｐゴシック" pitchFamily="30" charset="-128"/>
                <a:cs typeface="ＭＳ Ｐゴシック" pitchFamily="30" charset="-128"/>
              </a:rPr>
              <a:t>Combined with RBAC to securely isolate access between tenants</a:t>
            </a:r>
          </a:p>
        </p:txBody>
      </p:sp>
    </p:spTree>
    <p:extLst>
      <p:ext uri="{BB962C8B-B14F-4D97-AF65-F5344CB8AC3E}">
        <p14:creationId xmlns:p14="http://schemas.microsoft.com/office/powerpoint/2010/main" val="41267160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Separating</a:t>
            </a:r>
            <a:r>
              <a:rPr lang="it-IT" dirty="0" smtClean="0"/>
              <a:t> </a:t>
            </a:r>
            <a:r>
              <a:rPr lang="it-IT" dirty="0" err="1" smtClean="0"/>
              <a:t>tenants</a:t>
            </a:r>
            <a:r>
              <a:rPr lang="it-IT" dirty="0" smtClean="0"/>
              <a:t> (3)</a:t>
            </a:r>
            <a:endParaRPr lang="it-IT" dirty="0"/>
          </a:p>
        </p:txBody>
      </p:sp>
      <p:grpSp>
        <p:nvGrpSpPr>
          <p:cNvPr id="3" name="Group 179"/>
          <p:cNvGrpSpPr>
            <a:grpSpLocks/>
          </p:cNvGrpSpPr>
          <p:nvPr/>
        </p:nvGrpSpPr>
        <p:grpSpPr bwMode="auto">
          <a:xfrm>
            <a:off x="304800" y="1452563"/>
            <a:ext cx="4495800" cy="3424237"/>
            <a:chOff x="2122487" y="1136650"/>
            <a:chExt cx="4651375" cy="3424238"/>
          </a:xfrm>
        </p:grpSpPr>
        <p:pic>
          <p:nvPicPr>
            <p:cNvPr id="4" name="Picture 56" descr="FAS3100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530"/>
            <a:stretch>
              <a:fillRect/>
            </a:stretch>
          </p:blipFill>
          <p:spPr bwMode="auto">
            <a:xfrm>
              <a:off x="3582987" y="1136650"/>
              <a:ext cx="577850" cy="935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Freeform 112"/>
            <p:cNvSpPr>
              <a:spLocks/>
            </p:cNvSpPr>
            <p:nvPr/>
          </p:nvSpPr>
          <p:spPr bwMode="auto">
            <a:xfrm>
              <a:off x="3720576" y="2005012"/>
              <a:ext cx="1453554" cy="457200"/>
            </a:xfrm>
            <a:custGeom>
              <a:avLst/>
              <a:gdLst/>
              <a:ahLst/>
              <a:cxnLst>
                <a:cxn ang="0">
                  <a:pos x="432" y="0"/>
                </a:cxn>
                <a:cxn ang="0">
                  <a:pos x="0" y="288"/>
                </a:cxn>
                <a:cxn ang="0">
                  <a:pos x="960" y="288"/>
                </a:cxn>
                <a:cxn ang="0">
                  <a:pos x="528" y="0"/>
                </a:cxn>
                <a:cxn ang="0">
                  <a:pos x="432" y="0"/>
                </a:cxn>
              </a:cxnLst>
              <a:rect l="0" t="0" r="r" b="b"/>
              <a:pathLst>
                <a:path w="960" h="288">
                  <a:moveTo>
                    <a:pt x="432" y="0"/>
                  </a:moveTo>
                  <a:lnTo>
                    <a:pt x="0" y="288"/>
                  </a:lnTo>
                  <a:lnTo>
                    <a:pt x="960" y="288"/>
                  </a:lnTo>
                  <a:lnTo>
                    <a:pt x="528" y="0"/>
                  </a:lnTo>
                  <a:lnTo>
                    <a:pt x="432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alpha val="78000"/>
                  </a:schemeClr>
                </a:gs>
                <a:gs pos="100000">
                  <a:schemeClr val="accent2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Arial" pitchFamily="30" charset="0"/>
                <a:ea typeface="ＭＳ Ｐゴシック" pitchFamily="30" charset="-128"/>
                <a:cs typeface="ＭＳ Ｐゴシック" pitchFamily="30" charset="-128"/>
              </a:endParaRPr>
            </a:p>
          </p:txBody>
        </p:sp>
        <p:sp>
          <p:nvSpPr>
            <p:cNvPr id="6" name="Freeform 113"/>
            <p:cNvSpPr>
              <a:spLocks/>
            </p:cNvSpPr>
            <p:nvPr/>
          </p:nvSpPr>
          <p:spPr bwMode="auto">
            <a:xfrm>
              <a:off x="4980323" y="2001837"/>
              <a:ext cx="1793539" cy="466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6" y="294"/>
                </a:cxn>
                <a:cxn ang="0">
                  <a:pos x="1186" y="294"/>
                </a:cxn>
                <a:cxn ang="0">
                  <a:pos x="82" y="6"/>
                </a:cxn>
                <a:cxn ang="0">
                  <a:pos x="0" y="0"/>
                </a:cxn>
              </a:cxnLst>
              <a:rect l="0" t="0" r="r" b="b"/>
              <a:pathLst>
                <a:path w="1186" h="294">
                  <a:moveTo>
                    <a:pt x="0" y="0"/>
                  </a:moveTo>
                  <a:lnTo>
                    <a:pt x="226" y="294"/>
                  </a:lnTo>
                  <a:lnTo>
                    <a:pt x="1186" y="294"/>
                  </a:lnTo>
                  <a:lnTo>
                    <a:pt x="82" y="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alpha val="78000"/>
                  </a:schemeClr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Arial" pitchFamily="30" charset="0"/>
                <a:ea typeface="ＭＳ Ｐゴシック" pitchFamily="30" charset="-128"/>
                <a:cs typeface="ＭＳ Ｐゴシック" pitchFamily="30" charset="-128"/>
              </a:endParaRPr>
            </a:p>
          </p:txBody>
        </p:sp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3757612" y="3997325"/>
              <a:ext cx="14160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/>
                <a:t>Virtual Storage Partition</a:t>
              </a: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gray">
            <a:xfrm>
              <a:off x="3721100" y="2427288"/>
              <a:ext cx="1452562" cy="2190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1400">
                  <a:solidFill>
                    <a:schemeClr val="bg1"/>
                  </a:solidFill>
                </a:rPr>
                <a:t>Customer B</a:t>
              </a: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3722687" y="2735263"/>
              <a:ext cx="1450975" cy="1825625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hu-HU" sz="1600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5356225" y="3997325"/>
              <a:ext cx="141446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/>
                <a:t>Virtual Storage Partition</a:t>
              </a:r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gray">
            <a:xfrm>
              <a:off x="5318125" y="2427288"/>
              <a:ext cx="1452562" cy="219075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1400">
                  <a:solidFill>
                    <a:schemeClr val="bg1"/>
                  </a:solidFill>
                </a:rPr>
                <a:t>Customer C</a:t>
              </a: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5321300" y="2735263"/>
              <a:ext cx="1449387" cy="1825625"/>
            </a:xfrm>
            <a:prstGeom prst="rect">
              <a:avLst/>
            </a:prstGeom>
            <a:noFill/>
            <a:ln w="28575">
              <a:solidFill>
                <a:schemeClr val="folHlink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hu-HU" sz="1600"/>
            </a:p>
          </p:txBody>
        </p:sp>
        <p:pic>
          <p:nvPicPr>
            <p:cNvPr id="13" name="Picture 55" descr="green_netap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3700" y="1141413"/>
              <a:ext cx="484187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57" descr="orange_netapp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1143000"/>
              <a:ext cx="539750" cy="91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" name="Group 58"/>
            <p:cNvGrpSpPr>
              <a:grpSpLocks/>
            </p:cNvGrpSpPr>
            <p:nvPr/>
          </p:nvGrpSpPr>
          <p:grpSpPr bwMode="auto">
            <a:xfrm>
              <a:off x="3862387" y="2895600"/>
              <a:ext cx="1155700" cy="1036638"/>
              <a:chOff x="1340" y="2066"/>
              <a:chExt cx="728" cy="653"/>
            </a:xfrm>
          </p:grpSpPr>
          <p:pic>
            <p:nvPicPr>
              <p:cNvPr id="32" name="Picture 59" descr="Multistore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0" y="2074"/>
                <a:ext cx="359" cy="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" name="AutoShape 60"/>
              <p:cNvSpPr>
                <a:spLocks noChangeArrowheads="1"/>
              </p:cNvSpPr>
              <p:nvPr/>
            </p:nvSpPr>
            <p:spPr bwMode="auto">
              <a:xfrm>
                <a:off x="1774" y="2066"/>
                <a:ext cx="291" cy="205"/>
              </a:xfrm>
              <a:prstGeom prst="can">
                <a:avLst>
                  <a:gd name="adj" fmla="val 33486"/>
                </a:avLst>
              </a:prstGeom>
              <a:solidFill>
                <a:schemeClr val="bg2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tIns="91440" anchor="ctr"/>
              <a:lstStyle/>
              <a:p>
                <a:r>
                  <a:rPr lang="en-US" sz="800">
                    <a:solidFill>
                      <a:schemeClr val="bg1"/>
                    </a:solidFill>
                  </a:rPr>
                  <a:t>Data</a:t>
                </a:r>
                <a:endParaRPr lang="en-US" sz="8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AutoShape 61"/>
              <p:cNvSpPr>
                <a:spLocks noChangeArrowheads="1"/>
              </p:cNvSpPr>
              <p:nvPr/>
            </p:nvSpPr>
            <p:spPr bwMode="auto">
              <a:xfrm>
                <a:off x="1773" y="2289"/>
                <a:ext cx="291" cy="205"/>
              </a:xfrm>
              <a:prstGeom prst="can">
                <a:avLst>
                  <a:gd name="adj" fmla="val 33486"/>
                </a:avLst>
              </a:prstGeom>
              <a:solidFill>
                <a:schemeClr val="bg2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tIns="91440" anchor="ctr"/>
              <a:lstStyle/>
              <a:p>
                <a:r>
                  <a:rPr lang="en-US" sz="800">
                    <a:solidFill>
                      <a:schemeClr val="bg1"/>
                    </a:solidFill>
                  </a:rPr>
                  <a:t>Data</a:t>
                </a:r>
                <a:endParaRPr lang="en-US" sz="8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AutoShape 62"/>
              <p:cNvSpPr>
                <a:spLocks noChangeArrowheads="1"/>
              </p:cNvSpPr>
              <p:nvPr/>
            </p:nvSpPr>
            <p:spPr bwMode="auto">
              <a:xfrm>
                <a:off x="1777" y="2514"/>
                <a:ext cx="291" cy="205"/>
              </a:xfrm>
              <a:prstGeom prst="can">
                <a:avLst>
                  <a:gd name="adj" fmla="val 33486"/>
                </a:avLst>
              </a:prstGeom>
              <a:solidFill>
                <a:schemeClr val="bg2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tIns="91440" anchor="ctr"/>
              <a:lstStyle/>
              <a:p>
                <a:r>
                  <a:rPr lang="en-US" sz="800">
                    <a:solidFill>
                      <a:schemeClr val="bg1"/>
                    </a:solidFill>
                  </a:rPr>
                  <a:t>Data</a:t>
                </a:r>
                <a:endParaRPr lang="en-US" sz="800" b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6" name="Group 63"/>
            <p:cNvGrpSpPr>
              <a:grpSpLocks/>
            </p:cNvGrpSpPr>
            <p:nvPr/>
          </p:nvGrpSpPr>
          <p:grpSpPr bwMode="auto">
            <a:xfrm>
              <a:off x="5475287" y="2890838"/>
              <a:ext cx="1155700" cy="1036637"/>
              <a:chOff x="1340" y="2066"/>
              <a:chExt cx="728" cy="653"/>
            </a:xfrm>
          </p:grpSpPr>
          <p:pic>
            <p:nvPicPr>
              <p:cNvPr id="28" name="Picture 64" descr="Multistore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0" y="2074"/>
                <a:ext cx="359" cy="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AutoShape 65"/>
              <p:cNvSpPr>
                <a:spLocks noChangeArrowheads="1"/>
              </p:cNvSpPr>
              <p:nvPr/>
            </p:nvSpPr>
            <p:spPr bwMode="auto">
              <a:xfrm>
                <a:off x="1774" y="2066"/>
                <a:ext cx="291" cy="205"/>
              </a:xfrm>
              <a:prstGeom prst="can">
                <a:avLst>
                  <a:gd name="adj" fmla="val 33486"/>
                </a:avLst>
              </a:prstGeom>
              <a:solidFill>
                <a:schemeClr val="bg2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tIns="91440" anchor="ctr"/>
              <a:lstStyle/>
              <a:p>
                <a:r>
                  <a:rPr lang="en-US" sz="800">
                    <a:solidFill>
                      <a:schemeClr val="bg1"/>
                    </a:solidFill>
                  </a:rPr>
                  <a:t>Data</a:t>
                </a:r>
                <a:endParaRPr lang="en-US" sz="8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AutoShape 66"/>
              <p:cNvSpPr>
                <a:spLocks noChangeArrowheads="1"/>
              </p:cNvSpPr>
              <p:nvPr/>
            </p:nvSpPr>
            <p:spPr bwMode="auto">
              <a:xfrm>
                <a:off x="1773" y="2289"/>
                <a:ext cx="291" cy="205"/>
              </a:xfrm>
              <a:prstGeom prst="can">
                <a:avLst>
                  <a:gd name="adj" fmla="val 33486"/>
                </a:avLst>
              </a:prstGeom>
              <a:solidFill>
                <a:schemeClr val="bg2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tIns="91440" anchor="ctr"/>
              <a:lstStyle/>
              <a:p>
                <a:r>
                  <a:rPr lang="en-US" sz="800">
                    <a:solidFill>
                      <a:schemeClr val="bg1"/>
                    </a:solidFill>
                  </a:rPr>
                  <a:t>Data</a:t>
                </a:r>
                <a:endParaRPr lang="en-US" sz="8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AutoShape 67"/>
              <p:cNvSpPr>
                <a:spLocks noChangeArrowheads="1"/>
              </p:cNvSpPr>
              <p:nvPr/>
            </p:nvSpPr>
            <p:spPr bwMode="auto">
              <a:xfrm>
                <a:off x="1777" y="2514"/>
                <a:ext cx="291" cy="205"/>
              </a:xfrm>
              <a:prstGeom prst="can">
                <a:avLst>
                  <a:gd name="adj" fmla="val 33486"/>
                </a:avLst>
              </a:prstGeom>
              <a:solidFill>
                <a:schemeClr val="bg2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tIns="91440" anchor="ctr"/>
              <a:lstStyle/>
              <a:p>
                <a:r>
                  <a:rPr lang="en-US" sz="800">
                    <a:solidFill>
                      <a:schemeClr val="bg1"/>
                    </a:solidFill>
                  </a:rPr>
                  <a:t>Data</a:t>
                </a:r>
                <a:endParaRPr lang="en-US" sz="800" b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7" name="Group 77"/>
            <p:cNvGrpSpPr>
              <a:grpSpLocks/>
            </p:cNvGrpSpPr>
            <p:nvPr/>
          </p:nvGrpSpPr>
          <p:grpSpPr bwMode="auto">
            <a:xfrm>
              <a:off x="2122487" y="1138238"/>
              <a:ext cx="2038350" cy="3419476"/>
              <a:chOff x="244" y="1079"/>
              <a:chExt cx="1284" cy="2154"/>
            </a:xfrm>
          </p:grpSpPr>
          <p:sp>
            <p:nvSpPr>
              <p:cNvPr id="18" name="Freeform 110"/>
              <p:cNvSpPr>
                <a:spLocks/>
              </p:cNvSpPr>
              <p:nvPr/>
            </p:nvSpPr>
            <p:spPr bwMode="auto">
              <a:xfrm>
                <a:off x="244" y="1576"/>
                <a:ext cx="1208" cy="339"/>
              </a:xfrm>
              <a:custGeom>
                <a:avLst/>
                <a:gdLst/>
                <a:ahLst/>
                <a:cxnLst>
                  <a:cxn ang="0">
                    <a:pos x="1148" y="0"/>
                  </a:cxn>
                  <a:cxn ang="0">
                    <a:pos x="0" y="337"/>
                  </a:cxn>
                  <a:cxn ang="0">
                    <a:pos x="955" y="339"/>
                  </a:cxn>
                  <a:cxn ang="0">
                    <a:pos x="1267" y="5"/>
                  </a:cxn>
                  <a:cxn ang="0">
                    <a:pos x="1148" y="0"/>
                  </a:cxn>
                </a:cxnLst>
                <a:rect l="0" t="0" r="r" b="b"/>
                <a:pathLst>
                  <a:path w="1267" h="339">
                    <a:moveTo>
                      <a:pt x="1148" y="0"/>
                    </a:moveTo>
                    <a:lnTo>
                      <a:pt x="0" y="337"/>
                    </a:lnTo>
                    <a:lnTo>
                      <a:pt x="955" y="339"/>
                    </a:lnTo>
                    <a:lnTo>
                      <a:pt x="1267" y="5"/>
                    </a:lnTo>
                    <a:lnTo>
                      <a:pt x="114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2">
                      <a:alpha val="78000"/>
                    </a:schemeClr>
                  </a:gs>
                  <a:gs pos="100000">
                    <a:schemeClr val="tx2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Arial" pitchFamily="30" charset="0"/>
                  <a:ea typeface="ＭＳ Ｐゴシック" pitchFamily="30" charset="-128"/>
                  <a:cs typeface="ＭＳ Ｐゴシック" pitchFamily="30" charset="-128"/>
                </a:endParaRPr>
              </a:p>
            </p:txBody>
          </p:sp>
          <p:sp>
            <p:nvSpPr>
              <p:cNvPr id="19" name="Text Box 9"/>
              <p:cNvSpPr txBox="1">
                <a:spLocks noChangeArrowheads="1"/>
              </p:cNvSpPr>
              <p:nvPr/>
            </p:nvSpPr>
            <p:spPr bwMode="auto">
              <a:xfrm>
                <a:off x="268" y="2880"/>
                <a:ext cx="89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200"/>
                  <a:t>Virtual Storage Partition</a:t>
                </a:r>
              </a:p>
            </p:txBody>
          </p:sp>
          <p:sp>
            <p:nvSpPr>
              <p:cNvPr id="20" name="Rectangle 7"/>
              <p:cNvSpPr>
                <a:spLocks noChangeArrowheads="1"/>
              </p:cNvSpPr>
              <p:nvPr/>
            </p:nvSpPr>
            <p:spPr bwMode="gray">
              <a:xfrm>
                <a:off x="244" y="1891"/>
                <a:ext cx="915" cy="13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r>
                  <a:rPr lang="en-US" sz="1400">
                    <a:solidFill>
                      <a:schemeClr val="bg1"/>
                    </a:solidFill>
                  </a:rPr>
                  <a:t>Customer A</a:t>
                </a:r>
              </a:p>
            </p:txBody>
          </p:sp>
          <p:sp>
            <p:nvSpPr>
              <p:cNvPr id="21" name="Rectangle 10"/>
              <p:cNvSpPr>
                <a:spLocks noChangeArrowheads="1"/>
              </p:cNvSpPr>
              <p:nvPr/>
            </p:nvSpPr>
            <p:spPr bwMode="auto">
              <a:xfrm>
                <a:off x="244" y="2083"/>
                <a:ext cx="913" cy="1150"/>
              </a:xfrm>
              <a:prstGeom prst="rect">
                <a:avLst/>
              </a:prstGeom>
              <a:noFill/>
              <a:ln w="28575">
                <a:solidFill>
                  <a:schemeClr val="tx2"/>
                </a:solidFill>
                <a:prstDash val="sys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hu-HU" sz="1600"/>
              </a:p>
            </p:txBody>
          </p:sp>
          <p:pic>
            <p:nvPicPr>
              <p:cNvPr id="22" name="Picture 56" descr="FAS3100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530"/>
              <a:stretch>
                <a:fillRect/>
              </a:stretch>
            </p:blipFill>
            <p:spPr bwMode="auto">
              <a:xfrm>
                <a:off x="1164" y="1079"/>
                <a:ext cx="364" cy="5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3" name="Group 68"/>
              <p:cNvGrpSpPr>
                <a:grpSpLocks/>
              </p:cNvGrpSpPr>
              <p:nvPr/>
            </p:nvGrpSpPr>
            <p:grpSpPr bwMode="auto">
              <a:xfrm>
                <a:off x="358" y="2187"/>
                <a:ext cx="728" cy="653"/>
                <a:chOff x="1340" y="2066"/>
                <a:chExt cx="728" cy="653"/>
              </a:xfrm>
            </p:grpSpPr>
            <p:pic>
              <p:nvPicPr>
                <p:cNvPr id="24" name="Picture 69" descr="Multistore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40" y="2074"/>
                  <a:ext cx="359" cy="6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5" name="AutoShape 70"/>
                <p:cNvSpPr>
                  <a:spLocks noChangeArrowheads="1"/>
                </p:cNvSpPr>
                <p:nvPr/>
              </p:nvSpPr>
              <p:spPr bwMode="auto">
                <a:xfrm>
                  <a:off x="1774" y="2066"/>
                  <a:ext cx="291" cy="205"/>
                </a:xfrm>
                <a:prstGeom prst="can">
                  <a:avLst>
                    <a:gd name="adj" fmla="val 33486"/>
                  </a:avLst>
                </a:prstGeom>
                <a:solidFill>
                  <a:schemeClr val="bg2"/>
                </a:solidFill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tIns="91440" anchor="ctr"/>
                <a:lstStyle/>
                <a:p>
                  <a:r>
                    <a:rPr lang="en-US" sz="800">
                      <a:solidFill>
                        <a:schemeClr val="bg1"/>
                      </a:solidFill>
                    </a:rPr>
                    <a:t>Data</a:t>
                  </a:r>
                  <a:endParaRPr lang="en-US" sz="800" b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" name="AutoShape 71"/>
                <p:cNvSpPr>
                  <a:spLocks noChangeArrowheads="1"/>
                </p:cNvSpPr>
                <p:nvPr/>
              </p:nvSpPr>
              <p:spPr bwMode="auto">
                <a:xfrm>
                  <a:off x="1773" y="2289"/>
                  <a:ext cx="291" cy="205"/>
                </a:xfrm>
                <a:prstGeom prst="can">
                  <a:avLst>
                    <a:gd name="adj" fmla="val 33486"/>
                  </a:avLst>
                </a:prstGeom>
                <a:solidFill>
                  <a:schemeClr val="bg2"/>
                </a:solidFill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tIns="91440" anchor="ctr"/>
                <a:lstStyle/>
                <a:p>
                  <a:r>
                    <a:rPr lang="en-US" sz="800">
                      <a:solidFill>
                        <a:schemeClr val="bg1"/>
                      </a:solidFill>
                    </a:rPr>
                    <a:t>Data</a:t>
                  </a:r>
                  <a:endParaRPr lang="en-US" sz="800" b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" name="AutoShape 72"/>
                <p:cNvSpPr>
                  <a:spLocks noChangeArrowheads="1"/>
                </p:cNvSpPr>
                <p:nvPr/>
              </p:nvSpPr>
              <p:spPr bwMode="auto">
                <a:xfrm>
                  <a:off x="1777" y="2514"/>
                  <a:ext cx="291" cy="205"/>
                </a:xfrm>
                <a:prstGeom prst="can">
                  <a:avLst>
                    <a:gd name="adj" fmla="val 33486"/>
                  </a:avLst>
                </a:prstGeom>
                <a:solidFill>
                  <a:schemeClr val="bg2"/>
                </a:solidFill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tIns="91440" anchor="ctr"/>
                <a:lstStyle/>
                <a:p>
                  <a:r>
                    <a:rPr lang="en-US" sz="800">
                      <a:solidFill>
                        <a:schemeClr val="bg1"/>
                      </a:solidFill>
                    </a:rPr>
                    <a:t>Data</a:t>
                  </a:r>
                  <a:endParaRPr lang="en-US" sz="800" b="1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36" name="Content Placeholder 26"/>
          <p:cNvSpPr txBox="1">
            <a:spLocks/>
          </p:cNvSpPr>
          <p:nvPr/>
        </p:nvSpPr>
        <p:spPr bwMode="auto">
          <a:xfrm>
            <a:off x="5112060" y="2240868"/>
            <a:ext cx="3810000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85750" indent="-2270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2493AC"/>
                </a:solidFill>
              </a:rPr>
              <a:t>Secure multi-tenancy </a:t>
            </a:r>
            <a:r>
              <a:rPr lang="en-US" sz="1800" dirty="0" err="1">
                <a:solidFill>
                  <a:srgbClr val="2493AC"/>
                </a:solidFill>
              </a:rPr>
              <a:t>MultiStore</a:t>
            </a:r>
            <a:endParaRPr lang="en-US" sz="1800" dirty="0">
              <a:solidFill>
                <a:srgbClr val="2493AC"/>
              </a:solidFill>
            </a:endParaRPr>
          </a:p>
          <a:p>
            <a:pPr lvl="1">
              <a:spcBef>
                <a:spcPct val="20000"/>
              </a:spcBef>
              <a:buClr>
                <a:srgbClr val="7C7C7C"/>
              </a:buClr>
              <a:buFont typeface="Wingdings 2" charset="0"/>
              <a:buChar char="¡"/>
            </a:pPr>
            <a:r>
              <a:rPr lang="en-US" sz="1600" dirty="0"/>
              <a:t>Secure partition of storage and networking</a:t>
            </a:r>
          </a:p>
          <a:p>
            <a:pPr lvl="1">
              <a:spcBef>
                <a:spcPct val="20000"/>
              </a:spcBef>
              <a:buClr>
                <a:srgbClr val="7C7C7C"/>
              </a:buClr>
              <a:buFont typeface="Wingdings 2" charset="0"/>
              <a:buChar char="¡"/>
            </a:pPr>
            <a:r>
              <a:rPr lang="en-US" sz="1600" dirty="0"/>
              <a:t>Proven technology: 16,000 licenses</a:t>
            </a:r>
          </a:p>
          <a:p>
            <a:pPr lvl="1">
              <a:spcBef>
                <a:spcPct val="20000"/>
              </a:spcBef>
              <a:buClr>
                <a:srgbClr val="7C7C7C"/>
              </a:buClr>
              <a:buFont typeface="Wingdings 2" charset="0"/>
              <a:buChar char="¡"/>
            </a:pPr>
            <a:r>
              <a:rPr lang="en-US" sz="1600" dirty="0"/>
              <a:t>Third-party valid security testing</a:t>
            </a:r>
          </a:p>
        </p:txBody>
      </p:sp>
    </p:spTree>
    <p:extLst>
      <p:ext uri="{BB962C8B-B14F-4D97-AF65-F5344CB8AC3E}">
        <p14:creationId xmlns:p14="http://schemas.microsoft.com/office/powerpoint/2010/main" val="20050282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dirty="0">
                <a:latin typeface="Verdana" charset="0"/>
                <a:ea typeface="SimSun" charset="0"/>
              </a:rPr>
              <a:t>The </a:t>
            </a:r>
            <a:r>
              <a:rPr lang="en-US" sz="2000" dirty="0" err="1">
                <a:latin typeface="Verdana" charset="0"/>
                <a:ea typeface="SimSun" charset="0"/>
              </a:rPr>
              <a:t>CloudSim</a:t>
            </a:r>
            <a:r>
              <a:rPr lang="en-US" sz="2000" dirty="0">
                <a:latin typeface="Verdana" charset="0"/>
                <a:ea typeface="SimSun" charset="0"/>
              </a:rPr>
              <a:t> Toolkit</a:t>
            </a:r>
            <a:br>
              <a:rPr lang="en-US" sz="2000" dirty="0">
                <a:latin typeface="Verdana" charset="0"/>
                <a:ea typeface="SimSun" charset="0"/>
              </a:rPr>
            </a:br>
            <a:r>
              <a:rPr lang="en-US" sz="2000" dirty="0">
                <a:latin typeface="Verdana" charset="0"/>
                <a:ea typeface="SimSun" charset="0"/>
              </a:rPr>
              <a:t>http://</a:t>
            </a:r>
            <a:r>
              <a:rPr lang="en-US" sz="2000" dirty="0" err="1">
                <a:latin typeface="Verdana" charset="0"/>
                <a:ea typeface="SimSun" charset="0"/>
              </a:rPr>
              <a:t>www.cloudbus.org</a:t>
            </a:r>
            <a:r>
              <a:rPr lang="en-US" sz="2000" dirty="0">
                <a:latin typeface="Verdana" charset="0"/>
                <a:ea typeface="SimSun" charset="0"/>
              </a:rPr>
              <a:t>/</a:t>
            </a:r>
            <a:r>
              <a:rPr lang="en-US" sz="2000" dirty="0" err="1">
                <a:latin typeface="Verdana" charset="0"/>
                <a:ea typeface="SimSun" charset="0"/>
              </a:rPr>
              <a:t>cloudsim</a:t>
            </a:r>
            <a:r>
              <a:rPr lang="en-US" sz="2000" dirty="0">
                <a:latin typeface="Verdana" charset="0"/>
                <a:ea typeface="SimSun" charset="0"/>
              </a:rPr>
              <a:t>/</a:t>
            </a:r>
            <a:endParaRPr lang="en-US" sz="1600" dirty="0">
              <a:latin typeface="Verdana" charset="0"/>
              <a:ea typeface="SimSun" charset="0"/>
            </a:endParaRPr>
          </a:p>
        </p:txBody>
      </p:sp>
      <p:pic>
        <p:nvPicPr>
          <p:cNvPr id="64515" name="Picture 4" descr="layers-bw-hi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08720"/>
            <a:ext cx="446722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6" name="Rectangle 5"/>
          <p:cNvSpPr>
            <a:spLocks noChangeArrowheads="1"/>
          </p:cNvSpPr>
          <p:nvPr/>
        </p:nvSpPr>
        <p:spPr bwMode="auto">
          <a:xfrm>
            <a:off x="2123728" y="3985295"/>
            <a:ext cx="4476750" cy="1447800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380" tIns="45692" rIns="91380" bIns="45692" anchor="ctr"/>
          <a:lstStyle/>
          <a:p>
            <a:endParaRPr lang="en-AU"/>
          </a:p>
        </p:txBody>
      </p:sp>
      <p:sp>
        <p:nvSpPr>
          <p:cNvPr id="64517" name="Rectangle 6"/>
          <p:cNvSpPr>
            <a:spLocks noChangeArrowheads="1"/>
          </p:cNvSpPr>
          <p:nvPr/>
        </p:nvSpPr>
        <p:spPr bwMode="auto">
          <a:xfrm>
            <a:off x="2123728" y="1899320"/>
            <a:ext cx="4476750" cy="2057400"/>
          </a:xfrm>
          <a:prstGeom prst="rect">
            <a:avLst/>
          </a:prstGeom>
          <a:noFill/>
          <a:ln w="2540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380" tIns="45692" rIns="91380" bIns="45692" anchor="ctr"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1976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75757" y="2672916"/>
            <a:ext cx="5364596" cy="561975"/>
          </a:xfrm>
        </p:spPr>
        <p:txBody>
          <a:bodyPr/>
          <a:lstStyle/>
          <a:p>
            <a:r>
              <a:rPr lang="it-IT" dirty="0" err="1" smtClean="0"/>
              <a:t>What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Virtualized</a:t>
            </a:r>
            <a:r>
              <a:rPr lang="it-IT" dirty="0" smtClean="0"/>
              <a:t> </a:t>
            </a:r>
            <a:r>
              <a:rPr lang="it-IT" dirty="0" err="1" smtClean="0"/>
              <a:t>Infrastructure’s</a:t>
            </a:r>
            <a:r>
              <a:rPr lang="it-IT" dirty="0" smtClean="0"/>
              <a:t> Assurance?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039985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9653" y="2600908"/>
            <a:ext cx="6768752" cy="561975"/>
          </a:xfrm>
        </p:spPr>
        <p:txBody>
          <a:bodyPr/>
          <a:lstStyle/>
          <a:p>
            <a:r>
              <a:rPr lang="it-IT" dirty="0" smtClean="0"/>
              <a:t>First of </a:t>
            </a:r>
            <a:r>
              <a:rPr lang="it-IT" dirty="0" err="1" smtClean="0"/>
              <a:t>all</a:t>
            </a:r>
            <a:r>
              <a:rPr lang="it-IT" dirty="0" smtClean="0"/>
              <a:t>, SLA….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71594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5556" y="2636912"/>
            <a:ext cx="8435975" cy="561975"/>
          </a:xfrm>
        </p:spPr>
        <p:txBody>
          <a:bodyPr/>
          <a:lstStyle/>
          <a:p>
            <a:r>
              <a:rPr lang="it-IT" dirty="0" err="1" smtClean="0"/>
              <a:t>What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a </a:t>
            </a:r>
            <a:r>
              <a:rPr lang="it-IT" dirty="0" err="1" smtClean="0"/>
              <a:t>virtualized</a:t>
            </a:r>
            <a:r>
              <a:rPr lang="it-IT" dirty="0" smtClean="0"/>
              <a:t> </a:t>
            </a:r>
            <a:r>
              <a:rPr lang="it-IT" dirty="0" err="1" smtClean="0"/>
              <a:t>infrastructure</a:t>
            </a:r>
            <a:r>
              <a:rPr lang="it-IT" dirty="0" smtClean="0"/>
              <a:t>?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821763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Managing</a:t>
            </a:r>
            <a:r>
              <a:rPr lang="it-IT" dirty="0" smtClean="0"/>
              <a:t> SLA</a:t>
            </a:r>
            <a:endParaRPr lang="it-IT" dirty="0"/>
          </a:p>
        </p:txBody>
      </p:sp>
      <p:grpSp>
        <p:nvGrpSpPr>
          <p:cNvPr id="25" name="Gruppo 24"/>
          <p:cNvGrpSpPr/>
          <p:nvPr/>
        </p:nvGrpSpPr>
        <p:grpSpPr>
          <a:xfrm>
            <a:off x="395536" y="1448780"/>
            <a:ext cx="4191000" cy="5105400"/>
            <a:chOff x="381000" y="838200"/>
            <a:chExt cx="4191000" cy="5105400"/>
          </a:xfrm>
        </p:grpSpPr>
        <p:pic>
          <p:nvPicPr>
            <p:cNvPr id="26" name="Picture 6" descr="VMotion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838200"/>
              <a:ext cx="4191000" cy="2270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7" name="Gruppo 26"/>
            <p:cNvGrpSpPr/>
            <p:nvPr/>
          </p:nvGrpSpPr>
          <p:grpSpPr>
            <a:xfrm>
              <a:off x="457200" y="990600"/>
              <a:ext cx="3886200" cy="4953000"/>
              <a:chOff x="457200" y="990600"/>
              <a:chExt cx="3886200" cy="4953000"/>
            </a:xfrm>
          </p:grpSpPr>
          <p:sp>
            <p:nvSpPr>
              <p:cNvPr id="28" name="AutoShape 12"/>
              <p:cNvSpPr>
                <a:spLocks noChangeArrowheads="1"/>
              </p:cNvSpPr>
              <p:nvPr/>
            </p:nvSpPr>
            <p:spPr bwMode="auto">
              <a:xfrm rot="-5400000">
                <a:off x="2533650" y="2800350"/>
                <a:ext cx="647700" cy="1600200"/>
              </a:xfrm>
              <a:prstGeom prst="can">
                <a:avLst>
                  <a:gd name="adj" fmla="val 31649"/>
                </a:avLst>
              </a:prstGeom>
              <a:solidFill>
                <a:schemeClr val="hlink">
                  <a:alpha val="59999"/>
                </a:schemeClr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pic>
            <p:nvPicPr>
              <p:cNvPr id="29" name="Picture 14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2000" y="3200400"/>
                <a:ext cx="585788" cy="85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" name="Picture 27" descr="ca-back-flat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81200" y="2362200"/>
                <a:ext cx="882650" cy="533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" name="Picture 27" descr="ca-back-flat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800" y="2362200"/>
                <a:ext cx="882650" cy="533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" name="Picture 27" descr="ca-back-flat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76600" y="2362200"/>
                <a:ext cx="882650" cy="533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" name="Picture 44" descr="FAS6000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4648200"/>
                <a:ext cx="874713" cy="468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" name="Picture 22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57600" y="3200400"/>
                <a:ext cx="585788" cy="85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" name="Picture 44" descr="FAS6000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62200" y="4648200"/>
                <a:ext cx="874713" cy="468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" name="Picture 10" descr="guage hi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67000" y="5181600"/>
                <a:ext cx="858838" cy="485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" name="Picture 9" descr="guage med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2000" y="5181600"/>
                <a:ext cx="858838" cy="492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" name="Rounded Rectangle 41"/>
              <p:cNvSpPr>
                <a:spLocks noChangeArrowheads="1"/>
              </p:cNvSpPr>
              <p:nvPr/>
            </p:nvSpPr>
            <p:spPr bwMode="auto">
              <a:xfrm>
                <a:off x="1828800" y="990600"/>
                <a:ext cx="2514600" cy="4953000"/>
              </a:xfrm>
              <a:prstGeom prst="roundRect">
                <a:avLst>
                  <a:gd name="adj" fmla="val 7986"/>
                </a:avLst>
              </a:prstGeom>
              <a:noFill/>
              <a:ln w="22225">
                <a:solidFill>
                  <a:srgbClr val="0067C5"/>
                </a:solidFill>
                <a:round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Arial" pitchFamily="30" charset="0"/>
                  <a:ea typeface="ＭＳ Ｐゴシック" pitchFamily="30" charset="-128"/>
                  <a:cs typeface="ＭＳ Ｐゴシック" pitchFamily="30" charset="-128"/>
                </a:endParaRPr>
              </a:p>
            </p:txBody>
          </p:sp>
          <p:sp>
            <p:nvSpPr>
              <p:cNvPr id="39" name="Text Box 75"/>
              <p:cNvSpPr txBox="1">
                <a:spLocks noChangeArrowheads="1"/>
              </p:cNvSpPr>
              <p:nvPr/>
            </p:nvSpPr>
            <p:spPr bwMode="auto">
              <a:xfrm>
                <a:off x="2667000" y="5638800"/>
                <a:ext cx="990600" cy="246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000" b="1"/>
                  <a:t>High Priority</a:t>
                </a:r>
              </a:p>
            </p:txBody>
          </p:sp>
          <p:sp>
            <p:nvSpPr>
              <p:cNvPr id="40" name="Text Box 75"/>
              <p:cNvSpPr txBox="1">
                <a:spLocks noChangeArrowheads="1"/>
              </p:cNvSpPr>
              <p:nvPr/>
            </p:nvSpPr>
            <p:spPr bwMode="auto">
              <a:xfrm>
                <a:off x="685800" y="5638800"/>
                <a:ext cx="990600" cy="246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000" b="1"/>
                  <a:t>Med Priority</a:t>
                </a:r>
              </a:p>
            </p:txBody>
          </p:sp>
          <p:sp>
            <p:nvSpPr>
              <p:cNvPr id="41" name="Text Box 75"/>
              <p:cNvSpPr txBox="1">
                <a:spLocks noChangeArrowheads="1"/>
              </p:cNvSpPr>
              <p:nvPr/>
            </p:nvSpPr>
            <p:spPr bwMode="auto">
              <a:xfrm>
                <a:off x="2286000" y="4038600"/>
                <a:ext cx="1219200" cy="554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1000" b="1"/>
                  <a:t>Platinum </a:t>
                </a:r>
              </a:p>
              <a:p>
                <a:pPr algn="ctr" eaLnBrk="1" hangingPunct="1"/>
                <a:r>
                  <a:rPr lang="en-US" sz="1000" b="1"/>
                  <a:t>CoS</a:t>
                </a:r>
              </a:p>
              <a:p>
                <a:pPr eaLnBrk="1" hangingPunct="1"/>
                <a:endParaRPr lang="en-US" sz="1000" b="1"/>
              </a:p>
            </p:txBody>
          </p:sp>
          <p:sp>
            <p:nvSpPr>
              <p:cNvPr id="42" name="Text Box 75"/>
              <p:cNvSpPr txBox="1">
                <a:spLocks noChangeArrowheads="1"/>
              </p:cNvSpPr>
              <p:nvPr/>
            </p:nvSpPr>
            <p:spPr bwMode="auto">
              <a:xfrm>
                <a:off x="1371600" y="3962400"/>
                <a:ext cx="990600" cy="554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000" b="1"/>
                  <a:t>Gold</a:t>
                </a:r>
              </a:p>
              <a:p>
                <a:pPr eaLnBrk="1" hangingPunct="1"/>
                <a:r>
                  <a:rPr lang="en-US" sz="1000" b="1"/>
                  <a:t>CoS</a:t>
                </a:r>
              </a:p>
              <a:p>
                <a:pPr eaLnBrk="1" hangingPunct="1"/>
                <a:endParaRPr lang="en-US" sz="1000" b="1"/>
              </a:p>
            </p:txBody>
          </p:sp>
          <p:sp>
            <p:nvSpPr>
              <p:cNvPr id="43" name="AutoShape 76"/>
              <p:cNvSpPr>
                <a:spLocks noChangeArrowheads="1"/>
              </p:cNvSpPr>
              <p:nvPr/>
            </p:nvSpPr>
            <p:spPr bwMode="auto">
              <a:xfrm>
                <a:off x="3352800" y="4495800"/>
                <a:ext cx="571500" cy="708025"/>
              </a:xfrm>
              <a:prstGeom prst="can">
                <a:avLst>
                  <a:gd name="adj" fmla="val 28913"/>
                </a:avLst>
              </a:prstGeom>
              <a:gradFill rotWithShape="0">
                <a:gsLst>
                  <a:gs pos="0">
                    <a:srgbClr val="3D588D"/>
                  </a:gs>
                  <a:gs pos="50000">
                    <a:srgbClr val="5C85D6"/>
                  </a:gs>
                  <a:gs pos="100000">
                    <a:srgbClr val="3D588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44" name="AutoShape 39"/>
              <p:cNvSpPr>
                <a:spLocks noChangeArrowheads="1"/>
              </p:cNvSpPr>
              <p:nvPr/>
            </p:nvSpPr>
            <p:spPr bwMode="auto">
              <a:xfrm>
                <a:off x="1447800" y="4724400"/>
                <a:ext cx="325438" cy="334963"/>
              </a:xfrm>
              <a:prstGeom prst="can">
                <a:avLst>
                  <a:gd name="adj" fmla="val 24021"/>
                </a:avLst>
              </a:prstGeom>
              <a:gradFill rotWithShape="0">
                <a:gsLst>
                  <a:gs pos="0">
                    <a:srgbClr val="336766"/>
                  </a:gs>
                  <a:gs pos="50000">
                    <a:srgbClr val="4D9D9B"/>
                  </a:gs>
                  <a:gs pos="100000">
                    <a:srgbClr val="336766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45" name="Rounded Rectangle 41"/>
              <p:cNvSpPr>
                <a:spLocks noChangeArrowheads="1"/>
              </p:cNvSpPr>
              <p:nvPr/>
            </p:nvSpPr>
            <p:spPr bwMode="auto">
              <a:xfrm>
                <a:off x="457200" y="990600"/>
                <a:ext cx="1371600" cy="4953000"/>
              </a:xfrm>
              <a:prstGeom prst="roundRect">
                <a:avLst>
                  <a:gd name="adj" fmla="val 7986"/>
                </a:avLst>
              </a:prstGeom>
              <a:noFill/>
              <a:ln w="22225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Arial" pitchFamily="30" charset="0"/>
                  <a:ea typeface="ＭＳ Ｐゴシック" pitchFamily="30" charset="-128"/>
                  <a:cs typeface="ＭＳ Ｐゴシック" pitchFamily="30" charset="-128"/>
                </a:endParaRPr>
              </a:p>
            </p:txBody>
          </p:sp>
          <p:sp>
            <p:nvSpPr>
              <p:cNvPr id="46" name="Text Box 75"/>
              <p:cNvSpPr txBox="1">
                <a:spLocks noChangeArrowheads="1"/>
              </p:cNvSpPr>
              <p:nvPr/>
            </p:nvSpPr>
            <p:spPr bwMode="auto">
              <a:xfrm>
                <a:off x="2667000" y="3886200"/>
                <a:ext cx="990600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000" b="1"/>
                  <a:t>4 GE</a:t>
                </a:r>
              </a:p>
              <a:p>
                <a:pPr eaLnBrk="1" hangingPunct="1"/>
                <a:endParaRPr lang="en-US" sz="1000" b="1"/>
              </a:p>
            </p:txBody>
          </p:sp>
          <p:sp>
            <p:nvSpPr>
              <p:cNvPr id="47" name="Text Box 75"/>
              <p:cNvSpPr txBox="1">
                <a:spLocks noChangeArrowheads="1"/>
              </p:cNvSpPr>
              <p:nvPr/>
            </p:nvSpPr>
            <p:spPr bwMode="auto">
              <a:xfrm>
                <a:off x="1371600" y="3810000"/>
                <a:ext cx="990600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000" b="1"/>
                  <a:t>2 GE</a:t>
                </a:r>
              </a:p>
              <a:p>
                <a:pPr eaLnBrk="1" hangingPunct="1"/>
                <a:endParaRPr lang="en-US" sz="1000" b="1"/>
              </a:p>
            </p:txBody>
          </p:sp>
          <p:sp>
            <p:nvSpPr>
              <p:cNvPr id="48" name="AutoShape 12"/>
              <p:cNvSpPr>
                <a:spLocks noChangeArrowheads="1"/>
              </p:cNvSpPr>
              <p:nvPr/>
            </p:nvSpPr>
            <p:spPr bwMode="auto">
              <a:xfrm rot="-5400000">
                <a:off x="1600200" y="3200400"/>
                <a:ext cx="381000" cy="838200"/>
              </a:xfrm>
              <a:prstGeom prst="can">
                <a:avLst>
                  <a:gd name="adj" fmla="val 29262"/>
                </a:avLst>
              </a:prstGeom>
              <a:solidFill>
                <a:srgbClr val="FF6600">
                  <a:alpha val="59999"/>
                </a:srgbClr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</p:grpSp>
      </p:grpSp>
      <p:sp>
        <p:nvSpPr>
          <p:cNvPr id="49" name="Rectangle 149"/>
          <p:cNvSpPr txBox="1">
            <a:spLocks noChangeArrowheads="1"/>
          </p:cNvSpPr>
          <p:nvPr/>
        </p:nvSpPr>
        <p:spPr bwMode="auto">
          <a:xfrm>
            <a:off x="4752020" y="1592796"/>
            <a:ext cx="3810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98450" indent="-2984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dirty="0">
                <a:solidFill>
                  <a:srgbClr val="2493AC"/>
                </a:solidFill>
              </a:rPr>
              <a:t>Compute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7C7C7C"/>
              </a:buClr>
              <a:buFont typeface="Wingdings 2" charset="0"/>
              <a:buChar char="¡"/>
            </a:pPr>
            <a:r>
              <a:rPr lang="en-US" sz="1800" dirty="0"/>
              <a:t>Expandable Reservation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7C7C7C"/>
              </a:buClr>
              <a:buFont typeface="Wingdings 2" charset="0"/>
              <a:buChar char="¡"/>
            </a:pPr>
            <a:r>
              <a:rPr lang="en-US" sz="1800" dirty="0"/>
              <a:t>Dynamic Resource Scheduler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7C7C7C"/>
              </a:buClr>
              <a:buFont typeface="Wingdings 2" charset="0"/>
              <a:buChar char="¡"/>
            </a:pPr>
            <a:r>
              <a:rPr lang="en-US" sz="1800" dirty="0"/>
              <a:t>UCS </a:t>
            </a:r>
            <a:r>
              <a:rPr lang="en-US" sz="1800" dirty="0" err="1"/>
              <a:t>QoS</a:t>
            </a:r>
            <a:r>
              <a:rPr lang="en-US" sz="1800" dirty="0"/>
              <a:t> System Classes for Resource Reservation and Limit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 2" charset="0"/>
              <a:buChar char="¡"/>
            </a:pPr>
            <a:endParaRPr lang="en-US" sz="1600" dirty="0"/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dirty="0">
                <a:solidFill>
                  <a:srgbClr val="2493AC"/>
                </a:solidFill>
              </a:rPr>
              <a:t>Network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7C7C7C"/>
              </a:buClr>
              <a:buFont typeface="Wingdings 2" charset="0"/>
              <a:buChar char="¡"/>
            </a:pPr>
            <a:r>
              <a:rPr lang="en-US" sz="1800" dirty="0" err="1"/>
              <a:t>QoS</a:t>
            </a:r>
            <a:r>
              <a:rPr lang="en-US" sz="1800" dirty="0"/>
              <a:t> - Classification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7C7C7C"/>
              </a:buClr>
              <a:buFont typeface="Wingdings 2" charset="0"/>
              <a:buChar char="¡"/>
            </a:pPr>
            <a:r>
              <a:rPr lang="en-US" sz="1800" dirty="0" err="1"/>
              <a:t>QoS</a:t>
            </a:r>
            <a:r>
              <a:rPr lang="en-US" sz="1800" dirty="0"/>
              <a:t> - Queuing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7C7C7C"/>
              </a:buClr>
              <a:buFont typeface="Wingdings 2" charset="0"/>
              <a:buChar char="¡"/>
            </a:pPr>
            <a:r>
              <a:rPr lang="en-US" sz="1800" dirty="0" err="1"/>
              <a:t>QoS</a:t>
            </a:r>
            <a:r>
              <a:rPr lang="en-US" sz="1800" dirty="0"/>
              <a:t> - Bandwidth control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7C7C7C"/>
              </a:buClr>
              <a:buFont typeface="Wingdings 2" charset="0"/>
              <a:buChar char="¡"/>
            </a:pPr>
            <a:r>
              <a:rPr lang="en-US" sz="1800" dirty="0" err="1"/>
              <a:t>QoS</a:t>
            </a:r>
            <a:r>
              <a:rPr lang="en-US" sz="1800" dirty="0"/>
              <a:t> - Rate Limiting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 2" charset="0"/>
              <a:buChar char="¡"/>
            </a:pPr>
            <a:endParaRPr lang="en-US" sz="1600" dirty="0"/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 2" charset="0"/>
              <a:buNone/>
            </a:pPr>
            <a:r>
              <a:rPr lang="en-US" dirty="0">
                <a:solidFill>
                  <a:srgbClr val="2493AC"/>
                </a:solidFill>
              </a:rPr>
              <a:t>Storage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7C7C7C"/>
              </a:buClr>
              <a:buFont typeface="Wingdings 2" charset="0"/>
              <a:buChar char="¡"/>
            </a:pPr>
            <a:r>
              <a:rPr lang="en-US" sz="1800" dirty="0" err="1"/>
              <a:t>FlexShare</a:t>
            </a:r>
            <a:endParaRPr lang="en-US" sz="1800" dirty="0"/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7C7C7C"/>
              </a:buClr>
              <a:buFont typeface="Wingdings 2" charset="0"/>
              <a:buChar char="¡"/>
            </a:pPr>
            <a:r>
              <a:rPr lang="en-US" sz="1800" dirty="0"/>
              <a:t>Storage Reservations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7C7C7C"/>
              </a:buClr>
              <a:buFont typeface="Wingdings 2" charset="0"/>
              <a:buChar char="¡"/>
            </a:pPr>
            <a:r>
              <a:rPr lang="en-US" sz="1800" dirty="0"/>
              <a:t>Thin Provisioning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</a:pPr>
            <a:endParaRPr lang="en-US" sz="1600" dirty="0"/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 2" charset="0"/>
              <a:buChar char="¡"/>
            </a:pPr>
            <a:endParaRPr lang="en-US" sz="1600" b="1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 2" charset="0"/>
              <a:buNone/>
            </a:pPr>
            <a:endParaRPr lang="en-US" sz="1600" b="1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 2" charset="0"/>
              <a:buChar char="¡"/>
            </a:pP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2864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Network Service SLA</a:t>
            </a:r>
            <a:endParaRPr lang="it-IT" dirty="0"/>
          </a:p>
        </p:txBody>
      </p:sp>
      <p:grpSp>
        <p:nvGrpSpPr>
          <p:cNvPr id="3" name="Gruppo 2"/>
          <p:cNvGrpSpPr/>
          <p:nvPr/>
        </p:nvGrpSpPr>
        <p:grpSpPr>
          <a:xfrm>
            <a:off x="179512" y="1808820"/>
            <a:ext cx="5443538" cy="3200400"/>
            <a:chOff x="139700" y="1579563"/>
            <a:chExt cx="5443538" cy="3200400"/>
          </a:xfrm>
        </p:grpSpPr>
        <p:cxnSp>
          <p:nvCxnSpPr>
            <p:cNvPr id="4" name="Straight Connector 217"/>
            <p:cNvCxnSpPr>
              <a:cxnSpLocks noChangeShapeType="1"/>
            </p:cNvCxnSpPr>
            <p:nvPr/>
          </p:nvCxnSpPr>
          <p:spPr bwMode="auto">
            <a:xfrm rot="10800000">
              <a:off x="1968500" y="3789363"/>
              <a:ext cx="228600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" name="Straight Arrow Connector 160"/>
            <p:cNvCxnSpPr>
              <a:cxnSpLocks noChangeShapeType="1"/>
            </p:cNvCxnSpPr>
            <p:nvPr/>
          </p:nvCxnSpPr>
          <p:spPr bwMode="auto">
            <a:xfrm>
              <a:off x="1663700" y="4627563"/>
              <a:ext cx="4318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" name="Straight Arrow Connector 151"/>
            <p:cNvCxnSpPr>
              <a:cxnSpLocks noChangeShapeType="1"/>
            </p:cNvCxnSpPr>
            <p:nvPr/>
          </p:nvCxnSpPr>
          <p:spPr bwMode="auto">
            <a:xfrm>
              <a:off x="1663700" y="3941763"/>
              <a:ext cx="457200" cy="15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" name="Straight Arrow Connector 136"/>
            <p:cNvCxnSpPr>
              <a:cxnSpLocks noChangeShapeType="1"/>
            </p:cNvCxnSpPr>
            <p:nvPr/>
          </p:nvCxnSpPr>
          <p:spPr bwMode="auto">
            <a:xfrm>
              <a:off x="1663700" y="3103563"/>
              <a:ext cx="457200" cy="15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8" name="Straight Arrow Connector 72"/>
            <p:cNvCxnSpPr>
              <a:cxnSpLocks noChangeShapeType="1"/>
            </p:cNvCxnSpPr>
            <p:nvPr/>
          </p:nvCxnSpPr>
          <p:spPr bwMode="auto">
            <a:xfrm flipV="1">
              <a:off x="1663700" y="2265363"/>
              <a:ext cx="4318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" name="Straight Connector 202"/>
            <p:cNvCxnSpPr>
              <a:cxnSpLocks noChangeShapeType="1"/>
            </p:cNvCxnSpPr>
            <p:nvPr/>
          </p:nvCxnSpPr>
          <p:spPr bwMode="auto">
            <a:xfrm>
              <a:off x="3644900" y="4322763"/>
              <a:ext cx="152400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" name="Straight Arrow Connector 207"/>
            <p:cNvCxnSpPr>
              <a:cxnSpLocks noChangeShapeType="1"/>
            </p:cNvCxnSpPr>
            <p:nvPr/>
          </p:nvCxnSpPr>
          <p:spPr bwMode="auto">
            <a:xfrm>
              <a:off x="3644900" y="4703763"/>
              <a:ext cx="381000" cy="15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" name="Straight Connector 192"/>
            <p:cNvCxnSpPr>
              <a:cxnSpLocks noChangeShapeType="1"/>
            </p:cNvCxnSpPr>
            <p:nvPr/>
          </p:nvCxnSpPr>
          <p:spPr bwMode="auto">
            <a:xfrm>
              <a:off x="3644900" y="3484563"/>
              <a:ext cx="152400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2" name="Straight Connector 183"/>
            <p:cNvCxnSpPr>
              <a:cxnSpLocks noChangeShapeType="1"/>
            </p:cNvCxnSpPr>
            <p:nvPr/>
          </p:nvCxnSpPr>
          <p:spPr bwMode="auto">
            <a:xfrm>
              <a:off x="3644900" y="3179763"/>
              <a:ext cx="74613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3" name="Straight Arrow Connector 170"/>
            <p:cNvCxnSpPr>
              <a:cxnSpLocks noChangeShapeType="1"/>
            </p:cNvCxnSpPr>
            <p:nvPr/>
          </p:nvCxnSpPr>
          <p:spPr bwMode="auto">
            <a:xfrm>
              <a:off x="3644900" y="2722563"/>
              <a:ext cx="381000" cy="15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4" name="Straight Arrow Connector 168"/>
            <p:cNvCxnSpPr>
              <a:cxnSpLocks noChangeShapeType="1"/>
            </p:cNvCxnSpPr>
            <p:nvPr/>
          </p:nvCxnSpPr>
          <p:spPr bwMode="auto">
            <a:xfrm>
              <a:off x="3644900" y="2265363"/>
              <a:ext cx="3556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5" name="Straight Arrow Connector 169"/>
            <p:cNvCxnSpPr>
              <a:cxnSpLocks noChangeShapeType="1"/>
            </p:cNvCxnSpPr>
            <p:nvPr/>
          </p:nvCxnSpPr>
          <p:spPr bwMode="auto">
            <a:xfrm>
              <a:off x="3644900" y="2493963"/>
              <a:ext cx="3556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16" name="Group 28"/>
            <p:cNvGrpSpPr>
              <a:grpSpLocks/>
            </p:cNvGrpSpPr>
            <p:nvPr/>
          </p:nvGrpSpPr>
          <p:grpSpPr bwMode="auto">
            <a:xfrm>
              <a:off x="139700" y="1579563"/>
              <a:ext cx="1562100" cy="3200400"/>
              <a:chOff x="192" y="720"/>
              <a:chExt cx="1648" cy="3168"/>
            </a:xfrm>
          </p:grpSpPr>
          <p:sp>
            <p:nvSpPr>
              <p:cNvPr id="63" name="Text Box 10"/>
              <p:cNvSpPr txBox="1">
                <a:spLocks noChangeArrowheads="1"/>
              </p:cNvSpPr>
              <p:nvPr/>
            </p:nvSpPr>
            <p:spPr bwMode="auto">
              <a:xfrm>
                <a:off x="192" y="2448"/>
                <a:ext cx="1630" cy="864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73025" tIns="36512" rIns="73025" bIns="36512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altLang="zh-TW" sz="1200">
                    <a:solidFill>
                      <a:srgbClr val="000000"/>
                    </a:solidFill>
                    <a:ea typeface="新細明體" charset="0"/>
                    <a:cs typeface="新細明體" charset="0"/>
                  </a:rPr>
                  <a:t>Back End Traffic</a:t>
                </a:r>
              </a:p>
            </p:txBody>
          </p:sp>
          <p:sp>
            <p:nvSpPr>
              <p:cNvPr id="64" name="Text Box 12"/>
              <p:cNvSpPr txBox="1">
                <a:spLocks noChangeArrowheads="1"/>
              </p:cNvSpPr>
              <p:nvPr/>
            </p:nvSpPr>
            <p:spPr bwMode="auto">
              <a:xfrm>
                <a:off x="199" y="975"/>
                <a:ext cx="1630" cy="80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73025" tIns="36512" rIns="73025" bIns="36512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altLang="zh-TW" sz="1200">
                    <a:solidFill>
                      <a:srgbClr val="000000"/>
                    </a:solidFill>
                    <a:ea typeface="新細明體" charset="0"/>
                    <a:cs typeface="新細明體" charset="0"/>
                  </a:rPr>
                  <a:t>Control &amp; </a:t>
                </a:r>
              </a:p>
              <a:p>
                <a:pPr algn="ctr" eaLnBrk="1" hangingPunct="1"/>
                <a:r>
                  <a:rPr lang="en-US" altLang="zh-TW" sz="1200">
                    <a:solidFill>
                      <a:srgbClr val="000000"/>
                    </a:solidFill>
                    <a:ea typeface="新細明體" charset="0"/>
                    <a:cs typeface="新細明體" charset="0"/>
                  </a:rPr>
                  <a:t>Management</a:t>
                </a:r>
              </a:p>
            </p:txBody>
          </p:sp>
          <p:sp>
            <p:nvSpPr>
              <p:cNvPr id="65" name="Rectangle 13"/>
              <p:cNvSpPr>
                <a:spLocks noChangeArrowheads="1"/>
              </p:cNvSpPr>
              <p:nvPr/>
            </p:nvSpPr>
            <p:spPr bwMode="auto">
              <a:xfrm>
                <a:off x="192" y="720"/>
                <a:ext cx="1632" cy="24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73025" tIns="36512" rIns="73025" bIns="36512" anchor="ctr"/>
              <a:lstStyle/>
              <a:p>
                <a:pPr algn="ctr"/>
                <a:r>
                  <a:rPr lang="en-US" altLang="zh-TW" sz="1200" b="1">
                    <a:solidFill>
                      <a:srgbClr val="FFFFFF"/>
                    </a:solidFill>
                    <a:ea typeface="新細明體" charset="0"/>
                    <a:cs typeface="新細明體" charset="0"/>
                  </a:rPr>
                  <a:t>Traffic Types</a:t>
                </a:r>
              </a:p>
            </p:txBody>
          </p:sp>
          <p:sp>
            <p:nvSpPr>
              <p:cNvPr id="66" name="Text Box 24"/>
              <p:cNvSpPr txBox="1">
                <a:spLocks noChangeArrowheads="1"/>
              </p:cNvSpPr>
              <p:nvPr/>
            </p:nvSpPr>
            <p:spPr bwMode="auto">
              <a:xfrm>
                <a:off x="194" y="3360"/>
                <a:ext cx="1630" cy="52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025" tIns="36512" rIns="73025" bIns="36512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altLang="zh-TW" sz="1200">
                    <a:ea typeface="新細明體" charset="0"/>
                    <a:cs typeface="新細明體" charset="0"/>
                  </a:rPr>
                  <a:t>Best Effort</a:t>
                </a:r>
              </a:p>
            </p:txBody>
          </p:sp>
          <p:sp>
            <p:nvSpPr>
              <p:cNvPr id="67" name="Text Box 8"/>
              <p:cNvSpPr txBox="1">
                <a:spLocks noChangeArrowheads="1"/>
              </p:cNvSpPr>
              <p:nvPr/>
            </p:nvSpPr>
            <p:spPr bwMode="auto">
              <a:xfrm>
                <a:off x="210" y="1801"/>
                <a:ext cx="1630" cy="636"/>
              </a:xfrm>
              <a:prstGeom prst="rect">
                <a:avLst/>
              </a:pr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73025" tIns="36512" rIns="73025" bIns="36512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altLang="zh-TW" sz="1200">
                    <a:solidFill>
                      <a:srgbClr val="000000"/>
                    </a:solidFill>
                    <a:ea typeface="新細明體" charset="0"/>
                    <a:cs typeface="新細明體" charset="0"/>
                  </a:rPr>
                  <a:t> Front End Traffic</a:t>
                </a:r>
              </a:p>
            </p:txBody>
          </p:sp>
        </p:grpSp>
        <p:grpSp>
          <p:nvGrpSpPr>
            <p:cNvPr id="17" name="Group 34"/>
            <p:cNvGrpSpPr>
              <a:grpSpLocks/>
            </p:cNvGrpSpPr>
            <p:nvPr/>
          </p:nvGrpSpPr>
          <p:grpSpPr bwMode="auto">
            <a:xfrm>
              <a:off x="2120900" y="1579563"/>
              <a:ext cx="1562100" cy="3184525"/>
              <a:chOff x="2064" y="720"/>
              <a:chExt cx="1648" cy="3153"/>
            </a:xfrm>
          </p:grpSpPr>
          <p:sp>
            <p:nvSpPr>
              <p:cNvPr id="57" name="Text Box 8"/>
              <p:cNvSpPr txBox="1">
                <a:spLocks noChangeArrowheads="1"/>
              </p:cNvSpPr>
              <p:nvPr/>
            </p:nvSpPr>
            <p:spPr bwMode="auto">
              <a:xfrm>
                <a:off x="2082" y="2139"/>
                <a:ext cx="1630" cy="219"/>
              </a:xfrm>
              <a:prstGeom prst="rect">
                <a:avLst/>
              </a:pr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73025" tIns="36512" rIns="73025" bIns="36512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altLang="zh-TW" sz="1100">
                    <a:solidFill>
                      <a:srgbClr val="000000"/>
                    </a:solidFill>
                    <a:ea typeface="新細明體" charset="0"/>
                    <a:cs typeface="新細明體" charset="0"/>
                  </a:rPr>
                  <a:t>Bulk Data</a:t>
                </a:r>
              </a:p>
            </p:txBody>
          </p:sp>
          <p:sp>
            <p:nvSpPr>
              <p:cNvPr id="58" name="Text Box 11"/>
              <p:cNvSpPr txBox="1">
                <a:spLocks noChangeArrowheads="1"/>
              </p:cNvSpPr>
              <p:nvPr/>
            </p:nvSpPr>
            <p:spPr bwMode="auto">
              <a:xfrm>
                <a:off x="2066" y="1248"/>
                <a:ext cx="1630" cy="257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73025" tIns="36512" rIns="73025" bIns="36512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altLang="zh-TW" sz="1100">
                    <a:solidFill>
                      <a:srgbClr val="000000"/>
                    </a:solidFill>
                    <a:ea typeface="新細明體" charset="0"/>
                    <a:cs typeface="新細明體" charset="0"/>
                  </a:rPr>
                  <a:t>Network Management</a:t>
                </a:r>
              </a:p>
            </p:txBody>
          </p:sp>
          <p:sp>
            <p:nvSpPr>
              <p:cNvPr id="59" name="Text Box 12"/>
              <p:cNvSpPr txBox="1">
                <a:spLocks noChangeArrowheads="1"/>
              </p:cNvSpPr>
              <p:nvPr/>
            </p:nvSpPr>
            <p:spPr bwMode="auto">
              <a:xfrm>
                <a:off x="2066" y="981"/>
                <a:ext cx="1630" cy="21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73025" tIns="36512" rIns="73025" bIns="36512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altLang="zh-TW" sz="1100">
                    <a:solidFill>
                      <a:srgbClr val="000000"/>
                    </a:solidFill>
                    <a:ea typeface="新細明體" charset="0"/>
                    <a:cs typeface="新細明體" charset="0"/>
                  </a:rPr>
                  <a:t>NFS Data Store/N1KV</a:t>
                </a:r>
              </a:p>
            </p:txBody>
          </p:sp>
          <p:sp>
            <p:nvSpPr>
              <p:cNvPr id="60" name="Rectangle 13"/>
              <p:cNvSpPr>
                <a:spLocks noChangeArrowheads="1"/>
              </p:cNvSpPr>
              <p:nvPr/>
            </p:nvSpPr>
            <p:spPr bwMode="auto">
              <a:xfrm>
                <a:off x="2064" y="720"/>
                <a:ext cx="1632" cy="24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73025" tIns="36512" rIns="73025" bIns="36512" anchor="ctr"/>
              <a:lstStyle/>
              <a:p>
                <a:pPr algn="ctr"/>
                <a:r>
                  <a:rPr lang="en-US" altLang="zh-TW" sz="1200" b="1">
                    <a:solidFill>
                      <a:srgbClr val="FFFFFF"/>
                    </a:solidFill>
                    <a:ea typeface="新細明體" charset="0"/>
                    <a:cs typeface="新細明體" charset="0"/>
                  </a:rPr>
                  <a:t>Service-Class</a:t>
                </a:r>
              </a:p>
            </p:txBody>
          </p:sp>
          <p:sp>
            <p:nvSpPr>
              <p:cNvPr id="61" name="Text Box 22"/>
              <p:cNvSpPr txBox="1">
                <a:spLocks noChangeArrowheads="1"/>
              </p:cNvSpPr>
              <p:nvPr/>
            </p:nvSpPr>
            <p:spPr bwMode="auto">
              <a:xfrm>
                <a:off x="2064" y="3655"/>
                <a:ext cx="1645" cy="21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lIns="73025" tIns="36512" rIns="73025" bIns="36512" anchor="ctr"/>
              <a:lstStyle/>
              <a:p>
                <a:pPr algn="ctr">
                  <a:defRPr/>
                </a:pPr>
                <a:r>
                  <a:rPr lang="en-US" altLang="zh-TW" sz="1200" dirty="0">
                    <a:latin typeface="Arial" pitchFamily="30" charset="0"/>
                    <a:ea typeface="新細明體"/>
                    <a:cs typeface="新細明體"/>
                  </a:rPr>
                  <a:t>Scavenger</a:t>
                </a:r>
              </a:p>
            </p:txBody>
          </p:sp>
          <p:sp>
            <p:nvSpPr>
              <p:cNvPr id="62" name="Text Box 24"/>
              <p:cNvSpPr txBox="1">
                <a:spLocks noChangeArrowheads="1"/>
              </p:cNvSpPr>
              <p:nvPr/>
            </p:nvSpPr>
            <p:spPr bwMode="auto">
              <a:xfrm>
                <a:off x="2066" y="3360"/>
                <a:ext cx="1630" cy="27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025" tIns="36512" rIns="73025" bIns="36512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altLang="zh-TW" sz="1200">
                    <a:ea typeface="新細明體" charset="0"/>
                    <a:cs typeface="新細明體" charset="0"/>
                  </a:rPr>
                  <a:t>Best Effort</a:t>
                </a:r>
              </a:p>
            </p:txBody>
          </p:sp>
        </p:grpSp>
        <p:grpSp>
          <p:nvGrpSpPr>
            <p:cNvPr id="18" name="Group 44"/>
            <p:cNvGrpSpPr>
              <a:grpSpLocks/>
            </p:cNvGrpSpPr>
            <p:nvPr/>
          </p:nvGrpSpPr>
          <p:grpSpPr bwMode="auto">
            <a:xfrm>
              <a:off x="4025900" y="1579563"/>
              <a:ext cx="1555750" cy="3190875"/>
              <a:chOff x="3936" y="720"/>
              <a:chExt cx="1641" cy="2913"/>
            </a:xfrm>
          </p:grpSpPr>
          <p:sp>
            <p:nvSpPr>
              <p:cNvPr id="47" name="Text Box 7"/>
              <p:cNvSpPr txBox="1">
                <a:spLocks noChangeArrowheads="1"/>
              </p:cNvSpPr>
              <p:nvPr/>
            </p:nvSpPr>
            <p:spPr bwMode="auto">
              <a:xfrm>
                <a:off x="3936" y="2719"/>
                <a:ext cx="1630" cy="16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73025" tIns="36512" rIns="73025" bIns="36512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altLang="zh-TW" sz="1200">
                    <a:solidFill>
                      <a:srgbClr val="000000"/>
                    </a:solidFill>
                    <a:ea typeface="新細明體" charset="0"/>
                    <a:cs typeface="新細明體" charset="0"/>
                  </a:rPr>
                  <a:t>CoS 6, Gold</a:t>
                </a:r>
              </a:p>
            </p:txBody>
          </p:sp>
          <p:sp>
            <p:nvSpPr>
              <p:cNvPr id="48" name="Text Box 9"/>
              <p:cNvSpPr txBox="1">
                <a:spLocks noChangeArrowheads="1"/>
              </p:cNvSpPr>
              <p:nvPr/>
            </p:nvSpPr>
            <p:spPr bwMode="auto">
              <a:xfrm>
                <a:off x="3938" y="1268"/>
                <a:ext cx="1630" cy="162"/>
              </a:xfrm>
              <a:prstGeom prst="rect">
                <a:avLst/>
              </a:prstGeom>
              <a:solidFill>
                <a:srgbClr val="FF0000">
                  <a:alpha val="74117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73025" tIns="36512" rIns="73025" bIns="36512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altLang="zh-TW" sz="1100">
                    <a:solidFill>
                      <a:srgbClr val="000000"/>
                    </a:solidFill>
                    <a:ea typeface="新細明體" charset="0"/>
                    <a:cs typeface="新細明體" charset="0"/>
                  </a:rPr>
                  <a:t>CoS 6 Gold</a:t>
                </a:r>
              </a:p>
            </p:txBody>
          </p:sp>
          <p:sp>
            <p:nvSpPr>
              <p:cNvPr id="49" name="Text Box 10"/>
              <p:cNvSpPr txBox="1">
                <a:spLocks noChangeArrowheads="1"/>
              </p:cNvSpPr>
              <p:nvPr/>
            </p:nvSpPr>
            <p:spPr bwMode="auto">
              <a:xfrm>
                <a:off x="3941" y="2938"/>
                <a:ext cx="1630" cy="162"/>
              </a:xfrm>
              <a:prstGeom prst="rect">
                <a:avLst/>
              </a:prstGeom>
              <a:solidFill>
                <a:srgbClr val="FFFF00">
                  <a:alpha val="56078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73025" tIns="36512" rIns="73025" bIns="36512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altLang="zh-TW" sz="1200">
                    <a:solidFill>
                      <a:srgbClr val="000000"/>
                    </a:solidFill>
                    <a:ea typeface="新細明體" charset="0"/>
                    <a:cs typeface="新細明體" charset="0"/>
                  </a:rPr>
                  <a:t>CoS 4, Silver</a:t>
                </a:r>
              </a:p>
            </p:txBody>
          </p:sp>
          <p:sp>
            <p:nvSpPr>
              <p:cNvPr id="50" name="Text Box 12"/>
              <p:cNvSpPr txBox="1">
                <a:spLocks noChangeArrowheads="1"/>
              </p:cNvSpPr>
              <p:nvPr/>
            </p:nvSpPr>
            <p:spPr bwMode="auto">
              <a:xfrm>
                <a:off x="3938" y="1002"/>
                <a:ext cx="1630" cy="16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73025" tIns="36512" rIns="73025" bIns="36512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altLang="zh-TW" sz="1100">
                    <a:solidFill>
                      <a:srgbClr val="000000"/>
                    </a:solidFill>
                    <a:ea typeface="新細明體" charset="0"/>
                    <a:cs typeface="新細明體" charset="0"/>
                  </a:rPr>
                  <a:t>CoS 5 Platinum</a:t>
                </a:r>
              </a:p>
            </p:txBody>
          </p:sp>
          <p:sp>
            <p:nvSpPr>
              <p:cNvPr id="51" name="Rectangle 13"/>
              <p:cNvSpPr>
                <a:spLocks noChangeArrowheads="1"/>
              </p:cNvSpPr>
              <p:nvPr/>
            </p:nvSpPr>
            <p:spPr bwMode="auto">
              <a:xfrm>
                <a:off x="3936" y="720"/>
                <a:ext cx="1632" cy="24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73025" tIns="36512" rIns="73025" bIns="36512" anchor="ctr"/>
              <a:lstStyle/>
              <a:p>
                <a:pPr algn="ctr"/>
                <a:r>
                  <a:rPr lang="en-US" altLang="zh-TW" sz="1200" b="1">
                    <a:solidFill>
                      <a:srgbClr val="FFFFFF"/>
                    </a:solidFill>
                    <a:ea typeface="新細明體" charset="0"/>
                    <a:cs typeface="新細明體" charset="0"/>
                  </a:rPr>
                  <a:t>CoS &amp; UCS Class</a:t>
                </a:r>
              </a:p>
            </p:txBody>
          </p:sp>
          <p:sp>
            <p:nvSpPr>
              <p:cNvPr id="52" name="Text Box 24"/>
              <p:cNvSpPr txBox="1">
                <a:spLocks noChangeArrowheads="1"/>
              </p:cNvSpPr>
              <p:nvPr/>
            </p:nvSpPr>
            <p:spPr bwMode="auto">
              <a:xfrm>
                <a:off x="3938" y="3401"/>
                <a:ext cx="1630" cy="2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025" tIns="36512" rIns="73025" bIns="36512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altLang="zh-TW" sz="1100">
                    <a:solidFill>
                      <a:srgbClr val="000000"/>
                    </a:solidFill>
                    <a:ea typeface="新細明體" charset="0"/>
                    <a:cs typeface="新細明體" charset="0"/>
                  </a:rPr>
                  <a:t>CoS 0 &amp; 1, Best Effort</a:t>
                </a:r>
              </a:p>
            </p:txBody>
          </p:sp>
          <p:sp>
            <p:nvSpPr>
              <p:cNvPr id="53" name="Text Box 28"/>
              <p:cNvSpPr txBox="1">
                <a:spLocks noChangeArrowheads="1"/>
              </p:cNvSpPr>
              <p:nvPr/>
            </p:nvSpPr>
            <p:spPr bwMode="auto">
              <a:xfrm>
                <a:off x="3948" y="1907"/>
                <a:ext cx="1629" cy="162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lIns="73025" tIns="36512" rIns="73025" bIns="36512" anchor="ctr"/>
              <a:lstStyle/>
              <a:p>
                <a:pPr algn="ctr">
                  <a:defRPr/>
                </a:pPr>
                <a:r>
                  <a:rPr lang="en-US" altLang="zh-TW" sz="1100" dirty="0">
                    <a:solidFill>
                      <a:srgbClr val="000000"/>
                    </a:solidFill>
                    <a:latin typeface="Arial" pitchFamily="30" charset="0"/>
                    <a:ea typeface="新細明體"/>
                    <a:cs typeface="新細明體"/>
                  </a:rPr>
                  <a:t>CoS 6, Gold</a:t>
                </a:r>
              </a:p>
            </p:txBody>
          </p:sp>
          <p:sp>
            <p:nvSpPr>
              <p:cNvPr id="54" name="Text Box 31"/>
              <p:cNvSpPr txBox="1">
                <a:spLocks noChangeArrowheads="1"/>
              </p:cNvSpPr>
              <p:nvPr/>
            </p:nvSpPr>
            <p:spPr bwMode="auto">
              <a:xfrm>
                <a:off x="3936" y="2527"/>
                <a:ext cx="1630" cy="162"/>
              </a:xfrm>
              <a:prstGeom prst="rect">
                <a:avLst/>
              </a:prstGeom>
              <a:solidFill>
                <a:srgbClr val="FF99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73025" tIns="36512" rIns="73025" bIns="36512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altLang="zh-TW" sz="1100">
                    <a:solidFill>
                      <a:srgbClr val="000000"/>
                    </a:solidFill>
                    <a:ea typeface="新細明體" charset="0"/>
                    <a:cs typeface="新細明體" charset="0"/>
                  </a:rPr>
                  <a:t>CoS 5, Platinum</a:t>
                </a:r>
              </a:p>
            </p:txBody>
          </p:sp>
          <p:sp>
            <p:nvSpPr>
              <p:cNvPr id="55" name="Text Box 12"/>
              <p:cNvSpPr txBox="1">
                <a:spLocks noChangeArrowheads="1"/>
              </p:cNvSpPr>
              <p:nvPr/>
            </p:nvSpPr>
            <p:spPr bwMode="auto">
              <a:xfrm>
                <a:off x="3948" y="1721"/>
                <a:ext cx="1629" cy="161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lIns="73025" tIns="36512" rIns="73025" bIns="36512" anchor="ctr"/>
              <a:lstStyle/>
              <a:p>
                <a:pPr algn="ctr">
                  <a:defRPr/>
                </a:pPr>
                <a:r>
                  <a:rPr lang="en-US" altLang="zh-TW" sz="1100" dirty="0">
                    <a:solidFill>
                      <a:srgbClr val="000000"/>
                    </a:solidFill>
                    <a:latin typeface="Arial" pitchFamily="30" charset="0"/>
                    <a:ea typeface="新細明體"/>
                    <a:cs typeface="新細明體"/>
                  </a:rPr>
                  <a:t>CoS 5, Platinum</a:t>
                </a:r>
              </a:p>
            </p:txBody>
          </p:sp>
          <p:sp>
            <p:nvSpPr>
              <p:cNvPr id="56" name="Text Box 8"/>
              <p:cNvSpPr txBox="1">
                <a:spLocks noChangeArrowheads="1"/>
              </p:cNvSpPr>
              <p:nvPr/>
            </p:nvSpPr>
            <p:spPr bwMode="auto">
              <a:xfrm>
                <a:off x="3947" y="2106"/>
                <a:ext cx="1630" cy="162"/>
              </a:xfrm>
              <a:prstGeom prst="rect">
                <a:avLst/>
              </a:prstGeom>
              <a:solidFill>
                <a:srgbClr val="66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73025" tIns="36512" rIns="73025" bIns="36512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altLang="zh-TW" sz="1100">
                    <a:solidFill>
                      <a:srgbClr val="000000"/>
                    </a:solidFill>
                    <a:ea typeface="新細明體" charset="0"/>
                    <a:cs typeface="新細明體" charset="0"/>
                  </a:rPr>
                  <a:t>CoS 4, Silver</a:t>
                </a:r>
              </a:p>
            </p:txBody>
          </p:sp>
        </p:grpSp>
        <p:sp>
          <p:nvSpPr>
            <p:cNvPr id="19" name="Text Box 12"/>
            <p:cNvSpPr txBox="1">
              <a:spLocks noChangeArrowheads="1"/>
            </p:cNvSpPr>
            <p:nvPr/>
          </p:nvSpPr>
          <p:spPr bwMode="auto">
            <a:xfrm>
              <a:off x="2133600" y="2405063"/>
              <a:ext cx="1544638" cy="22225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25" tIns="36512" rIns="73025" bIns="36512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altLang="zh-TW" sz="1100">
                  <a:solidFill>
                    <a:srgbClr val="000000"/>
                  </a:solidFill>
                  <a:ea typeface="新細明體" charset="0"/>
                  <a:cs typeface="新細明體" charset="0"/>
                </a:rPr>
                <a:t>vMotion</a:t>
              </a:r>
            </a:p>
          </p:txBody>
        </p:sp>
        <p:sp>
          <p:nvSpPr>
            <p:cNvPr id="20" name="Text Box 8"/>
            <p:cNvSpPr txBox="1">
              <a:spLocks noChangeArrowheads="1"/>
            </p:cNvSpPr>
            <p:nvPr/>
          </p:nvSpPr>
          <p:spPr bwMode="auto">
            <a:xfrm>
              <a:off x="2138363" y="2665413"/>
              <a:ext cx="1544637" cy="220662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25" tIns="36512" rIns="73025" bIns="36512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altLang="zh-TW" sz="1100">
                  <a:solidFill>
                    <a:srgbClr val="000000"/>
                  </a:solidFill>
                  <a:ea typeface="新細明體" charset="0"/>
                  <a:cs typeface="新細明體" charset="0"/>
                </a:rPr>
                <a:t>Transactional</a:t>
              </a:r>
            </a:p>
          </p:txBody>
        </p:sp>
        <p:sp>
          <p:nvSpPr>
            <p:cNvPr id="21" name="Text Box 10"/>
            <p:cNvSpPr txBox="1">
              <a:spLocks noChangeArrowheads="1"/>
            </p:cNvSpPr>
            <p:nvPr/>
          </p:nvSpPr>
          <p:spPr bwMode="auto">
            <a:xfrm>
              <a:off x="2117725" y="3317875"/>
              <a:ext cx="1544638" cy="354013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25" tIns="36512" rIns="73025" bIns="36512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altLang="zh-TW" sz="1200">
                  <a:solidFill>
                    <a:srgbClr val="000000"/>
                  </a:solidFill>
                  <a:ea typeface="新細明體" charset="0"/>
                  <a:cs typeface="新細明體" charset="0"/>
                </a:rPr>
                <a:t>Application </a:t>
              </a:r>
            </a:p>
            <a:p>
              <a:pPr algn="ctr" eaLnBrk="1" hangingPunct="1"/>
              <a:r>
                <a:rPr lang="en-US" altLang="zh-TW" sz="1200">
                  <a:solidFill>
                    <a:srgbClr val="000000"/>
                  </a:solidFill>
                  <a:ea typeface="新細明體" charset="0"/>
                  <a:cs typeface="新細明體" charset="0"/>
                </a:rPr>
                <a:t>Storage </a:t>
              </a:r>
              <a:r>
                <a:rPr lang="en-US" altLang="zh-TW" sz="1100">
                  <a:solidFill>
                    <a:srgbClr val="000000"/>
                  </a:solidFill>
                  <a:ea typeface="新細明體" charset="0"/>
                  <a:cs typeface="新細明體" charset="0"/>
                </a:rPr>
                <a:t>IO</a:t>
              </a:r>
            </a:p>
          </p:txBody>
        </p:sp>
        <p:sp>
          <p:nvSpPr>
            <p:cNvPr id="22" name="Text Box 10"/>
            <p:cNvSpPr txBox="1">
              <a:spLocks noChangeArrowheads="1"/>
            </p:cNvSpPr>
            <p:nvPr/>
          </p:nvSpPr>
          <p:spPr bwMode="auto">
            <a:xfrm>
              <a:off x="2133600" y="3741738"/>
              <a:ext cx="1544638" cy="354012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25" tIns="36512" rIns="73025" bIns="36512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altLang="zh-TW" sz="1100">
                  <a:solidFill>
                    <a:srgbClr val="000000"/>
                  </a:solidFill>
                  <a:ea typeface="新細明體" charset="0"/>
                  <a:cs typeface="新細明體" charset="0"/>
                </a:rPr>
                <a:t>App to App</a:t>
              </a:r>
            </a:p>
            <a:p>
              <a:pPr algn="ctr" eaLnBrk="1" hangingPunct="1"/>
              <a:r>
                <a:rPr lang="en-US" altLang="zh-TW" sz="1100">
                  <a:solidFill>
                    <a:srgbClr val="000000"/>
                  </a:solidFill>
                  <a:ea typeface="新細明體" charset="0"/>
                  <a:cs typeface="新細明體" charset="0"/>
                </a:rPr>
                <a:t>(multi-tier)</a:t>
              </a:r>
            </a:p>
          </p:txBody>
        </p:sp>
        <p:sp>
          <p:nvSpPr>
            <p:cNvPr id="23" name="Text Box 9"/>
            <p:cNvSpPr txBox="1">
              <a:spLocks noChangeArrowheads="1"/>
            </p:cNvSpPr>
            <p:nvPr/>
          </p:nvSpPr>
          <p:spPr bwMode="auto">
            <a:xfrm>
              <a:off x="4038600" y="2438400"/>
              <a:ext cx="1544638" cy="163513"/>
            </a:xfrm>
            <a:prstGeom prst="rect">
              <a:avLst/>
            </a:prstGeom>
            <a:solidFill>
              <a:srgbClr val="FF0000">
                <a:alpha val="6509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25" tIns="36512" rIns="73025" bIns="36512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altLang="zh-TW" sz="1100">
                  <a:solidFill>
                    <a:srgbClr val="000000"/>
                  </a:solidFill>
                  <a:ea typeface="新細明體" charset="0"/>
                  <a:cs typeface="新細明體" charset="0"/>
                </a:rPr>
                <a:t>CoS 4, Silver</a:t>
              </a:r>
            </a:p>
          </p:txBody>
        </p:sp>
        <p:sp>
          <p:nvSpPr>
            <p:cNvPr id="24" name="Text Box 8"/>
            <p:cNvSpPr txBox="1">
              <a:spLocks noChangeArrowheads="1"/>
            </p:cNvSpPr>
            <p:nvPr/>
          </p:nvSpPr>
          <p:spPr bwMode="auto">
            <a:xfrm>
              <a:off x="4037013" y="3317875"/>
              <a:ext cx="1544637" cy="161925"/>
            </a:xfrm>
            <a:prstGeom prst="rect">
              <a:avLst/>
            </a:prstGeom>
            <a:solidFill>
              <a:srgbClr val="359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25" tIns="36512" rIns="73025" bIns="36512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altLang="zh-TW" sz="1100">
                  <a:solidFill>
                    <a:srgbClr val="000000"/>
                  </a:solidFill>
                  <a:ea typeface="新細明體" charset="0"/>
                  <a:cs typeface="新細明體" charset="0"/>
                </a:rPr>
                <a:t>CoS 2, Bronze</a:t>
              </a:r>
            </a:p>
          </p:txBody>
        </p:sp>
        <p:cxnSp>
          <p:nvCxnSpPr>
            <p:cNvPr id="25" name="Straight Arrow Connector 82"/>
            <p:cNvCxnSpPr>
              <a:cxnSpLocks noChangeShapeType="1"/>
            </p:cNvCxnSpPr>
            <p:nvPr/>
          </p:nvCxnSpPr>
          <p:spPr bwMode="auto">
            <a:xfrm flipV="1">
              <a:off x="1892300" y="1954213"/>
              <a:ext cx="230188" cy="63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6" name="Straight Arrow Connector 103"/>
            <p:cNvCxnSpPr>
              <a:cxnSpLocks noChangeShapeType="1"/>
            </p:cNvCxnSpPr>
            <p:nvPr/>
          </p:nvCxnSpPr>
          <p:spPr bwMode="auto">
            <a:xfrm>
              <a:off x="1968500" y="3560763"/>
              <a:ext cx="152400" cy="15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7" name="Straight Connector 121"/>
            <p:cNvCxnSpPr>
              <a:cxnSpLocks noChangeShapeType="1"/>
            </p:cNvCxnSpPr>
            <p:nvPr/>
          </p:nvCxnSpPr>
          <p:spPr bwMode="auto">
            <a:xfrm rot="5400000">
              <a:off x="1740694" y="2112169"/>
              <a:ext cx="30480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8" name="Straight Connector 143"/>
            <p:cNvCxnSpPr>
              <a:cxnSpLocks noChangeShapeType="1"/>
            </p:cNvCxnSpPr>
            <p:nvPr/>
          </p:nvCxnSpPr>
          <p:spPr bwMode="auto">
            <a:xfrm rot="5400000">
              <a:off x="1740694" y="2950369"/>
              <a:ext cx="30480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9" name="Straight Arrow Connector 144"/>
            <p:cNvCxnSpPr>
              <a:cxnSpLocks noChangeShapeType="1"/>
            </p:cNvCxnSpPr>
            <p:nvPr/>
          </p:nvCxnSpPr>
          <p:spPr bwMode="auto">
            <a:xfrm>
              <a:off x="1892300" y="2798763"/>
              <a:ext cx="246063" cy="15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0" name="Straight Connector 152"/>
            <p:cNvCxnSpPr>
              <a:cxnSpLocks noChangeShapeType="1"/>
            </p:cNvCxnSpPr>
            <p:nvPr/>
          </p:nvCxnSpPr>
          <p:spPr bwMode="auto">
            <a:xfrm rot="5400000">
              <a:off x="1625600" y="3675063"/>
              <a:ext cx="533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1" name="Straight Arrow Connector 153"/>
            <p:cNvCxnSpPr>
              <a:cxnSpLocks noChangeShapeType="1"/>
            </p:cNvCxnSpPr>
            <p:nvPr/>
          </p:nvCxnSpPr>
          <p:spPr bwMode="auto">
            <a:xfrm>
              <a:off x="1892300" y="3408363"/>
              <a:ext cx="246063" cy="15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2" name="Straight Connector 163"/>
            <p:cNvCxnSpPr>
              <a:cxnSpLocks noChangeShapeType="1"/>
            </p:cNvCxnSpPr>
            <p:nvPr/>
          </p:nvCxnSpPr>
          <p:spPr bwMode="auto">
            <a:xfrm rot="5400000">
              <a:off x="1778794" y="4512469"/>
              <a:ext cx="22860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3" name="Straight Arrow Connector 165"/>
            <p:cNvCxnSpPr>
              <a:cxnSpLocks noChangeShapeType="1"/>
            </p:cNvCxnSpPr>
            <p:nvPr/>
          </p:nvCxnSpPr>
          <p:spPr bwMode="auto">
            <a:xfrm>
              <a:off x="1892300" y="4398963"/>
              <a:ext cx="246063" cy="15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4" name="Straight Arrow Connector 166"/>
            <p:cNvCxnSpPr>
              <a:cxnSpLocks noChangeShapeType="1"/>
            </p:cNvCxnSpPr>
            <p:nvPr/>
          </p:nvCxnSpPr>
          <p:spPr bwMode="auto">
            <a:xfrm>
              <a:off x="3644900" y="1960563"/>
              <a:ext cx="3556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5" name="Straight Connector 171"/>
            <p:cNvCxnSpPr>
              <a:cxnSpLocks noChangeShapeType="1"/>
            </p:cNvCxnSpPr>
            <p:nvPr/>
          </p:nvCxnSpPr>
          <p:spPr bwMode="auto">
            <a:xfrm rot="5400000">
              <a:off x="3569494" y="2950369"/>
              <a:ext cx="45720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6" name="Straight Arrow Connector 173"/>
            <p:cNvCxnSpPr>
              <a:cxnSpLocks noChangeShapeType="1"/>
            </p:cNvCxnSpPr>
            <p:nvPr/>
          </p:nvCxnSpPr>
          <p:spPr bwMode="auto">
            <a:xfrm>
              <a:off x="3797300" y="2951163"/>
              <a:ext cx="228600" cy="15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7" name="Straight Arrow Connector 181"/>
            <p:cNvCxnSpPr>
              <a:cxnSpLocks noChangeShapeType="1"/>
            </p:cNvCxnSpPr>
            <p:nvPr/>
          </p:nvCxnSpPr>
          <p:spPr bwMode="auto">
            <a:xfrm>
              <a:off x="3797300" y="3179763"/>
              <a:ext cx="228600" cy="15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8" name="Straight Connector 185"/>
            <p:cNvCxnSpPr>
              <a:cxnSpLocks noChangeShapeType="1"/>
            </p:cNvCxnSpPr>
            <p:nvPr/>
          </p:nvCxnSpPr>
          <p:spPr bwMode="auto">
            <a:xfrm rot="5400000">
              <a:off x="3607594" y="3293269"/>
              <a:ext cx="22860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9" name="Straight Arrow Connector 187"/>
            <p:cNvCxnSpPr>
              <a:cxnSpLocks noChangeShapeType="1"/>
            </p:cNvCxnSpPr>
            <p:nvPr/>
          </p:nvCxnSpPr>
          <p:spPr bwMode="auto">
            <a:xfrm>
              <a:off x="3721100" y="3408363"/>
              <a:ext cx="304800" cy="15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0" name="Straight Connector 197"/>
            <p:cNvCxnSpPr>
              <a:cxnSpLocks noChangeShapeType="1"/>
            </p:cNvCxnSpPr>
            <p:nvPr/>
          </p:nvCxnSpPr>
          <p:spPr bwMode="auto">
            <a:xfrm rot="5400000">
              <a:off x="3493294" y="3788569"/>
              <a:ext cx="60960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1" name="Straight Arrow Connector 199"/>
            <p:cNvCxnSpPr>
              <a:cxnSpLocks noChangeShapeType="1"/>
            </p:cNvCxnSpPr>
            <p:nvPr/>
          </p:nvCxnSpPr>
          <p:spPr bwMode="auto">
            <a:xfrm>
              <a:off x="3797300" y="3636963"/>
              <a:ext cx="228600" cy="15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2" name="Straight Arrow Connector 200"/>
            <p:cNvCxnSpPr>
              <a:cxnSpLocks noChangeShapeType="1"/>
            </p:cNvCxnSpPr>
            <p:nvPr/>
          </p:nvCxnSpPr>
          <p:spPr bwMode="auto">
            <a:xfrm>
              <a:off x="3797300" y="3865563"/>
              <a:ext cx="228600" cy="15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3" name="Straight Arrow Connector 201"/>
            <p:cNvCxnSpPr>
              <a:cxnSpLocks noChangeShapeType="1"/>
            </p:cNvCxnSpPr>
            <p:nvPr/>
          </p:nvCxnSpPr>
          <p:spPr bwMode="auto">
            <a:xfrm>
              <a:off x="3797300" y="4094163"/>
              <a:ext cx="228600" cy="15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4" name="Straight Connector 203"/>
            <p:cNvCxnSpPr>
              <a:cxnSpLocks noChangeShapeType="1"/>
            </p:cNvCxnSpPr>
            <p:nvPr/>
          </p:nvCxnSpPr>
          <p:spPr bwMode="auto">
            <a:xfrm rot="5400000">
              <a:off x="3683794" y="4436269"/>
              <a:ext cx="22860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5" name="Straight Arrow Connector 206"/>
            <p:cNvCxnSpPr>
              <a:cxnSpLocks noChangeShapeType="1"/>
            </p:cNvCxnSpPr>
            <p:nvPr/>
          </p:nvCxnSpPr>
          <p:spPr bwMode="auto">
            <a:xfrm>
              <a:off x="3797300" y="4551363"/>
              <a:ext cx="228600" cy="15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6" name="Straight Connector 215"/>
            <p:cNvCxnSpPr>
              <a:cxnSpLocks noChangeShapeType="1"/>
            </p:cNvCxnSpPr>
            <p:nvPr/>
          </p:nvCxnSpPr>
          <p:spPr bwMode="auto">
            <a:xfrm rot="5400000">
              <a:off x="1854994" y="3674269"/>
              <a:ext cx="22860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68" name="Content Placeholder 2"/>
          <p:cNvSpPr txBox="1">
            <a:spLocks/>
          </p:cNvSpPr>
          <p:nvPr/>
        </p:nvSpPr>
        <p:spPr>
          <a:xfrm>
            <a:off x="5688124" y="1772816"/>
            <a:ext cx="2952328" cy="363640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8E41"/>
              </a:buClr>
              <a:buSzPct val="55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55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8E41"/>
              </a:buClr>
              <a:buSzPct val="55000"/>
              <a:buFont typeface="Wingdings" charset="0"/>
              <a:buChar char="n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55000"/>
              <a:buFont typeface="Wingdings" charset="0"/>
              <a:buChar char="n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8E41"/>
              </a:buClr>
              <a:buSzPct val="55000"/>
              <a:buFont typeface="Wingdings" charset="0"/>
              <a:buChar char="n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08E41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08E41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08E41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08E41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defRPr/>
            </a:pPr>
            <a:r>
              <a:rPr lang="en-US" sz="2000" dirty="0" err="1" smtClean="0">
                <a:solidFill>
                  <a:srgbClr val="2493AC"/>
                </a:solidFill>
                <a:latin typeface="Arial" charset="0"/>
              </a:rPr>
              <a:t>QoS</a:t>
            </a:r>
            <a:r>
              <a:rPr lang="en-US" sz="2000" dirty="0" smtClean="0">
                <a:solidFill>
                  <a:srgbClr val="2493AC"/>
                </a:solidFill>
                <a:latin typeface="Arial" charset="0"/>
              </a:rPr>
              <a:t> – Classification</a:t>
            </a:r>
          </a:p>
          <a:p>
            <a:pPr lvl="1" eaLnBrk="1" hangingPunct="1">
              <a:defRPr/>
            </a:pPr>
            <a:r>
              <a:rPr lang="en-US" sz="1800" dirty="0" smtClean="0">
                <a:latin typeface="Arial" charset="0"/>
              </a:rPr>
              <a:t>Classification Capability</a:t>
            </a:r>
          </a:p>
          <a:p>
            <a:pPr lvl="1" eaLnBrk="1" hangingPunct="1">
              <a:defRPr/>
            </a:pPr>
            <a:r>
              <a:rPr lang="en-US" sz="1800" dirty="0" smtClean="0">
                <a:latin typeface="Arial" charset="0"/>
              </a:rPr>
              <a:t>Identify Traffic Types</a:t>
            </a:r>
          </a:p>
          <a:p>
            <a:pPr lvl="1" eaLnBrk="1" hangingPunct="1">
              <a:defRPr/>
            </a:pPr>
            <a:r>
              <a:rPr lang="en-US" sz="1800" dirty="0" smtClean="0">
                <a:latin typeface="Arial" charset="0"/>
              </a:rPr>
              <a:t>Classify at Source of </a:t>
            </a:r>
            <a:br>
              <a:rPr lang="en-US" sz="1800" dirty="0" smtClean="0">
                <a:latin typeface="Arial" charset="0"/>
              </a:rPr>
            </a:br>
            <a:r>
              <a:rPr lang="en-US" sz="1800" dirty="0" smtClean="0">
                <a:latin typeface="Arial" charset="0"/>
              </a:rPr>
              <a:t>Origin</a:t>
            </a:r>
          </a:p>
          <a:p>
            <a:pPr marL="0" indent="0" eaLnBrk="1" hangingPunct="1">
              <a:defRPr/>
            </a:pPr>
            <a:r>
              <a:rPr lang="en-US" sz="2000" dirty="0" err="1" smtClean="0">
                <a:solidFill>
                  <a:srgbClr val="2493AC"/>
                </a:solidFill>
                <a:latin typeface="Arial" charset="0"/>
              </a:rPr>
              <a:t>QoS</a:t>
            </a:r>
            <a:r>
              <a:rPr lang="en-US" sz="2000" dirty="0" smtClean="0">
                <a:solidFill>
                  <a:srgbClr val="2493AC"/>
                </a:solidFill>
                <a:latin typeface="Arial" charset="0"/>
              </a:rPr>
              <a:t> – Queuing</a:t>
            </a:r>
          </a:p>
          <a:p>
            <a:pPr lvl="1" eaLnBrk="1" hangingPunct="1">
              <a:defRPr/>
            </a:pPr>
            <a:r>
              <a:rPr lang="en-US" sz="1800" dirty="0" smtClean="0">
                <a:latin typeface="Arial" charset="0"/>
              </a:rPr>
              <a:t>Packet Delivery Schedule</a:t>
            </a:r>
          </a:p>
          <a:p>
            <a:pPr marL="0" indent="0" eaLnBrk="1" hangingPunct="1">
              <a:defRPr/>
            </a:pPr>
            <a:r>
              <a:rPr lang="en-US" sz="2000" dirty="0" err="1" smtClean="0">
                <a:solidFill>
                  <a:srgbClr val="2493AC"/>
                </a:solidFill>
                <a:latin typeface="Arial" charset="0"/>
              </a:rPr>
              <a:t>QoS</a:t>
            </a:r>
            <a:r>
              <a:rPr lang="en-US" sz="2000" dirty="0" smtClean="0">
                <a:solidFill>
                  <a:srgbClr val="2493AC"/>
                </a:solidFill>
                <a:latin typeface="Arial" charset="0"/>
              </a:rPr>
              <a:t> - Bandwidth Control</a:t>
            </a:r>
          </a:p>
          <a:p>
            <a:pPr marL="0" indent="0" eaLnBrk="1" hangingPunct="1">
              <a:defRPr/>
            </a:pPr>
            <a:r>
              <a:rPr lang="en-US" sz="2000" dirty="0" err="1" smtClean="0">
                <a:solidFill>
                  <a:srgbClr val="2493AC"/>
                </a:solidFill>
                <a:latin typeface="Arial" charset="0"/>
              </a:rPr>
              <a:t>QoS</a:t>
            </a:r>
            <a:r>
              <a:rPr lang="en-US" sz="2000" dirty="0" smtClean="0">
                <a:solidFill>
                  <a:srgbClr val="2493AC"/>
                </a:solidFill>
                <a:latin typeface="Arial" charset="0"/>
              </a:rPr>
              <a:t> – Rate Limiting</a:t>
            </a:r>
          </a:p>
        </p:txBody>
      </p:sp>
    </p:spTree>
    <p:extLst>
      <p:ext uri="{BB962C8B-B14F-4D97-AF65-F5344CB8AC3E}">
        <p14:creationId xmlns:p14="http://schemas.microsoft.com/office/powerpoint/2010/main" val="3109361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Computing Service SLA</a:t>
            </a:r>
            <a:endParaRPr lang="it-IT" dirty="0"/>
          </a:p>
        </p:txBody>
      </p:sp>
      <p:graphicFrame>
        <p:nvGraphicFramePr>
          <p:cNvPr id="3" name="Content Placeholder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375013"/>
              </p:ext>
            </p:extLst>
          </p:nvPr>
        </p:nvGraphicFramePr>
        <p:xfrm>
          <a:off x="323528" y="1988840"/>
          <a:ext cx="4267200" cy="2103437"/>
        </p:xfrm>
        <a:graphic>
          <a:graphicData uri="http://schemas.openxmlformats.org/drawingml/2006/table">
            <a:tbl>
              <a:tblPr/>
              <a:tblGrid>
                <a:gridCol w="1066800"/>
                <a:gridCol w="1066800"/>
                <a:gridCol w="1066800"/>
                <a:gridCol w="1066800"/>
              </a:tblGrid>
              <a:tr h="6401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Resource Pool Settings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Platinum Tenant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Gold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Tenant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Silver Tenant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A07400"/>
                        </a:gs>
                        <a:gs pos="50000">
                          <a:srgbClr val="E6A900"/>
                        </a:gs>
                        <a:gs pos="100000">
                          <a:srgbClr val="FFCA00"/>
                        </a:gs>
                      </a:gsLst>
                      <a:lin ang="18900000" scaled="1"/>
                    </a:gradFill>
                  </a:tcPr>
                </a:tc>
              </a:tr>
              <a:tr h="4572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Reservation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Reserved 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Reserved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No reservation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A07400"/>
                        </a:gs>
                        <a:gs pos="50000">
                          <a:srgbClr val="E6A900"/>
                        </a:gs>
                        <a:gs pos="100000">
                          <a:srgbClr val="FFCA00"/>
                        </a:gs>
                      </a:gsLst>
                      <a:lin ang="18900000" scaled="1"/>
                    </a:gradFill>
                  </a:tcPr>
                </a:tc>
              </a:tr>
              <a:tr h="2743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Limits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Unlimited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Limited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Limited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A07400"/>
                        </a:gs>
                        <a:gs pos="50000">
                          <a:srgbClr val="E6A900"/>
                        </a:gs>
                        <a:gs pos="100000">
                          <a:srgbClr val="FFCA00"/>
                        </a:gs>
                      </a:gsLst>
                      <a:lin ang="18900000" scaled="1"/>
                    </a:gradFill>
                  </a:tcPr>
                </a:tc>
              </a:tr>
              <a:tr h="2743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Shares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High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Medium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Low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A07400"/>
                        </a:gs>
                        <a:gs pos="50000">
                          <a:srgbClr val="E6A900"/>
                        </a:gs>
                        <a:gs pos="100000">
                          <a:srgbClr val="FFCA00"/>
                        </a:gs>
                      </a:gsLst>
                      <a:lin ang="18900000" scaled="1"/>
                    </a:gradFill>
                  </a:tcPr>
                </a:tc>
              </a:tr>
              <a:tr h="4572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Expandable Reservation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Enabled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Disabled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Disabled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A07400"/>
                        </a:gs>
                        <a:gs pos="50000">
                          <a:srgbClr val="E6A900"/>
                        </a:gs>
                        <a:gs pos="100000">
                          <a:srgbClr val="FFCA00"/>
                        </a:gs>
                      </a:gsLst>
                      <a:lin ang="18900000" scaled="1"/>
                    </a:gradFill>
                  </a:tcPr>
                </a:tc>
              </a:tr>
            </a:tbl>
          </a:graphicData>
        </a:graphic>
      </p:graphicFrame>
      <p:sp>
        <p:nvSpPr>
          <p:cNvPr id="4" name="Content Placeholder 2"/>
          <p:cNvSpPr txBox="1">
            <a:spLocks/>
          </p:cNvSpPr>
          <p:nvPr/>
        </p:nvSpPr>
        <p:spPr>
          <a:xfrm>
            <a:off x="5076056" y="1592796"/>
            <a:ext cx="3576006" cy="392942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8E41"/>
              </a:buClr>
              <a:buSzPct val="55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55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8E41"/>
              </a:buClr>
              <a:buSzPct val="55000"/>
              <a:buFont typeface="Wingdings" charset="0"/>
              <a:buChar char="n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55000"/>
              <a:buFont typeface="Wingdings" charset="0"/>
              <a:buChar char="n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8E41"/>
              </a:buClr>
              <a:buSzPct val="55000"/>
              <a:buFont typeface="Wingdings" charset="0"/>
              <a:buChar char="n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08E41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08E41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08E41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08E41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defRPr/>
            </a:pPr>
            <a:r>
              <a:rPr lang="en-US" sz="1800" dirty="0" smtClean="0">
                <a:latin typeface="Arial" charset="0"/>
              </a:rPr>
              <a:t> Built-in </a:t>
            </a:r>
            <a:r>
              <a:rPr lang="en-US" sz="1800" dirty="0" err="1" smtClean="0">
                <a:latin typeface="Arial" charset="0"/>
              </a:rPr>
              <a:t>vCenter</a:t>
            </a:r>
            <a:r>
              <a:rPr lang="en-US" sz="1800" dirty="0" smtClean="0">
                <a:latin typeface="Arial" charset="0"/>
              </a:rPr>
              <a:t> Resource Pool settings </a:t>
            </a:r>
          </a:p>
          <a:p>
            <a:pPr marL="0" indent="0" eaLnBrk="1" hangingPunct="1">
              <a:defRPr/>
            </a:pPr>
            <a:r>
              <a:rPr lang="en-US" sz="1800" dirty="0">
                <a:latin typeface="Arial" charset="0"/>
              </a:rPr>
              <a:t> </a:t>
            </a:r>
            <a:r>
              <a:rPr lang="en-US" sz="1200" dirty="0" smtClean="0">
                <a:latin typeface="Arial" charset="0"/>
              </a:rPr>
              <a:t>Resource guarantee for infrastructure and tenant services</a:t>
            </a:r>
          </a:p>
          <a:p>
            <a:pPr lvl="1" eaLnBrk="1" hangingPunct="1">
              <a:buFont typeface="Arial" charset="0"/>
              <a:buNone/>
              <a:defRPr/>
            </a:pPr>
            <a:endParaRPr lang="en-US" sz="1400" dirty="0" smtClean="0">
              <a:latin typeface="Arial" charset="0"/>
            </a:endParaRPr>
          </a:p>
          <a:p>
            <a:pPr marL="0" indent="0" eaLnBrk="1" hangingPunct="1">
              <a:defRPr/>
            </a:pPr>
            <a:r>
              <a:rPr lang="en-US" sz="1800" dirty="0" smtClean="0">
                <a:latin typeface="Arial" charset="0"/>
              </a:rPr>
              <a:t>  Resource pool settings to be set based on tenant SLA</a:t>
            </a:r>
            <a:endParaRPr lang="en-US" sz="1400" dirty="0" smtClean="0">
              <a:latin typeface="Arial" charset="0"/>
            </a:endParaRPr>
          </a:p>
          <a:p>
            <a:pPr marL="0" indent="0" eaLnBrk="1" hangingPunct="1">
              <a:buNone/>
              <a:defRPr/>
            </a:pPr>
            <a:endParaRPr lang="en-US" sz="1400" dirty="0" smtClean="0">
              <a:latin typeface="Arial" charset="0"/>
            </a:endParaRPr>
          </a:p>
          <a:p>
            <a:pPr marL="0" indent="0" eaLnBrk="1" hangingPunct="1">
              <a:defRPr/>
            </a:pPr>
            <a:r>
              <a:rPr lang="en-US" sz="1800" dirty="0" smtClean="0">
                <a:latin typeface="Arial" charset="0"/>
              </a:rPr>
              <a:t> For example, VMware DRS provides automated load distribution across all blades in the ESX Cluster</a:t>
            </a:r>
          </a:p>
          <a:p>
            <a:pPr lvl="1" eaLnBrk="1" hangingPunct="1">
              <a:defRPr/>
            </a:pPr>
            <a:endParaRPr lang="en-US" sz="1400" dirty="0" smtClean="0">
              <a:latin typeface="Arial" charset="0"/>
            </a:endParaRPr>
          </a:p>
          <a:p>
            <a:pPr marL="0" indent="0" eaLnBrk="1" hangingPunct="1">
              <a:buFont typeface="Wingdings 2" charset="0"/>
              <a:buNone/>
              <a:defRPr/>
            </a:pPr>
            <a:endParaRPr lang="en-US" sz="2500" dirty="0" smtClean="0">
              <a:latin typeface="Arial" charset="0"/>
            </a:endParaRPr>
          </a:p>
          <a:p>
            <a:pPr lvl="1" eaLnBrk="1" hangingPunct="1">
              <a:buFont typeface="Arial" charset="0"/>
              <a:buNone/>
              <a:defRPr/>
            </a:pPr>
            <a:endParaRPr lang="en-US" sz="2500" dirty="0" smtClean="0">
              <a:latin typeface="Arial" charset="0"/>
            </a:endParaRPr>
          </a:p>
          <a:p>
            <a:pPr marL="0" indent="0" eaLnBrk="1" hangingPunct="1">
              <a:buFont typeface="Wingdings 2" charset="0"/>
              <a:buNone/>
              <a:defRPr/>
            </a:pPr>
            <a:endParaRPr lang="en-US" sz="27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8057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Storage SLA</a:t>
            </a:r>
            <a:endParaRPr lang="it-IT" dirty="0"/>
          </a:p>
        </p:txBody>
      </p:sp>
      <p:grpSp>
        <p:nvGrpSpPr>
          <p:cNvPr id="3" name="Group 77"/>
          <p:cNvGrpSpPr>
            <a:grpSpLocks/>
          </p:cNvGrpSpPr>
          <p:nvPr/>
        </p:nvGrpSpPr>
        <p:grpSpPr bwMode="auto">
          <a:xfrm>
            <a:off x="287338" y="1341438"/>
            <a:ext cx="4686300" cy="5262563"/>
            <a:chOff x="154" y="1210"/>
            <a:chExt cx="2952" cy="3315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54" y="1346"/>
              <a:ext cx="2952" cy="3179"/>
            </a:xfrm>
            <a:prstGeom prst="rect">
              <a:avLst/>
            </a:prstGeom>
            <a:solidFill>
              <a:srgbClr val="E5E8F7"/>
            </a:solidFill>
            <a:ln>
              <a:noFill/>
            </a:ln>
            <a:effectLst>
              <a:outerShdw blurRad="63500" dist="38099" dir="2700000" algn="ctr" rotWithShape="0">
                <a:schemeClr val="tx1">
                  <a:alpha val="74997"/>
                </a:schemeClr>
              </a:outerShdw>
            </a:effectLst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 b="1" dirty="0">
                <a:latin typeface="Arial" pitchFamily="30" charset="0"/>
                <a:ea typeface="ＭＳ Ｐゴシック" pitchFamily="30" charset="-128"/>
                <a:cs typeface="ＭＳ Ｐゴシック" pitchFamily="30" charset="-128"/>
              </a:endParaRPr>
            </a:p>
          </p:txBody>
        </p:sp>
        <p:pic>
          <p:nvPicPr>
            <p:cNvPr id="5" name="Picture 6" descr="fas3000_syste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6" y="2089"/>
              <a:ext cx="443" cy="1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848" y="3759"/>
              <a:ext cx="142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 b="1"/>
                <a:t>FAS Storage System Running Data ONTAP</a:t>
              </a:r>
              <a:r>
                <a:rPr lang="en-US" sz="1000" b="1" baseline="30000"/>
                <a:t>®</a:t>
              </a:r>
              <a:r>
                <a:rPr lang="en-US" sz="1000" b="1"/>
                <a:t> with FlexShare</a:t>
              </a:r>
              <a:r>
                <a:rPr lang="en-US" sz="1000" b="1" baseline="30000"/>
                <a:t>™</a:t>
              </a:r>
            </a:p>
          </p:txBody>
        </p:sp>
        <p:pic>
          <p:nvPicPr>
            <p:cNvPr id="7" name="Picture 9" descr="guage med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7" y="3057"/>
              <a:ext cx="541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0" descr="guage hi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" y="3056"/>
              <a:ext cx="541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8" descr="server windows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776"/>
              <a:ext cx="47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AutoShape 39"/>
            <p:cNvSpPr>
              <a:spLocks noChangeArrowheads="1"/>
            </p:cNvSpPr>
            <p:nvPr/>
          </p:nvSpPr>
          <p:spPr bwMode="auto">
            <a:xfrm>
              <a:off x="2127" y="2748"/>
              <a:ext cx="205" cy="211"/>
            </a:xfrm>
            <a:prstGeom prst="can">
              <a:avLst>
                <a:gd name="adj" fmla="val 24021"/>
              </a:avLst>
            </a:prstGeom>
            <a:gradFill rotWithShape="0">
              <a:gsLst>
                <a:gs pos="0">
                  <a:srgbClr val="336766"/>
                </a:gs>
                <a:gs pos="50000">
                  <a:srgbClr val="4D9D9B"/>
                </a:gs>
                <a:gs pos="100000">
                  <a:srgbClr val="33676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1" name="Line 43"/>
            <p:cNvSpPr>
              <a:spLocks noChangeShapeType="1"/>
            </p:cNvSpPr>
            <p:nvPr/>
          </p:nvSpPr>
          <p:spPr bwMode="auto">
            <a:xfrm flipV="1">
              <a:off x="760" y="1633"/>
              <a:ext cx="1566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12" name="Group 57"/>
            <p:cNvGrpSpPr>
              <a:grpSpLocks/>
            </p:cNvGrpSpPr>
            <p:nvPr/>
          </p:nvGrpSpPr>
          <p:grpSpPr bwMode="auto">
            <a:xfrm>
              <a:off x="1215" y="1213"/>
              <a:ext cx="283" cy="426"/>
              <a:chOff x="1215" y="1213"/>
              <a:chExt cx="283" cy="426"/>
            </a:xfrm>
          </p:grpSpPr>
          <p:sp>
            <p:nvSpPr>
              <p:cNvPr id="33" name="Line 48"/>
              <p:cNvSpPr>
                <a:spLocks noChangeShapeType="1"/>
              </p:cNvSpPr>
              <p:nvPr/>
            </p:nvSpPr>
            <p:spPr bwMode="auto">
              <a:xfrm>
                <a:off x="1353" y="1489"/>
                <a:ext cx="1" cy="15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pic>
            <p:nvPicPr>
              <p:cNvPr id="34" name="Picture 49" descr="desktop pc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5" y="1213"/>
                <a:ext cx="283" cy="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3" name="Line 56"/>
            <p:cNvSpPr>
              <a:spLocks noChangeShapeType="1"/>
            </p:cNvSpPr>
            <p:nvPr/>
          </p:nvSpPr>
          <p:spPr bwMode="auto">
            <a:xfrm>
              <a:off x="1531" y="1643"/>
              <a:ext cx="0" cy="4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14" name="Group 58"/>
            <p:cNvGrpSpPr>
              <a:grpSpLocks/>
            </p:cNvGrpSpPr>
            <p:nvPr/>
          </p:nvGrpSpPr>
          <p:grpSpPr bwMode="auto">
            <a:xfrm>
              <a:off x="844" y="1216"/>
              <a:ext cx="283" cy="426"/>
              <a:chOff x="1215" y="1213"/>
              <a:chExt cx="283" cy="426"/>
            </a:xfrm>
          </p:grpSpPr>
          <p:sp>
            <p:nvSpPr>
              <p:cNvPr id="31" name="Line 59"/>
              <p:cNvSpPr>
                <a:spLocks noChangeShapeType="1"/>
              </p:cNvSpPr>
              <p:nvPr/>
            </p:nvSpPr>
            <p:spPr bwMode="auto">
              <a:xfrm>
                <a:off x="1353" y="1489"/>
                <a:ext cx="1" cy="15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pic>
            <p:nvPicPr>
              <p:cNvPr id="32" name="Picture 60" descr="desktop pc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5" y="1213"/>
                <a:ext cx="283" cy="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5" name="Group 61"/>
            <p:cNvGrpSpPr>
              <a:grpSpLocks/>
            </p:cNvGrpSpPr>
            <p:nvPr/>
          </p:nvGrpSpPr>
          <p:grpSpPr bwMode="auto">
            <a:xfrm>
              <a:off x="1589" y="1210"/>
              <a:ext cx="283" cy="426"/>
              <a:chOff x="1215" y="1213"/>
              <a:chExt cx="283" cy="426"/>
            </a:xfrm>
          </p:grpSpPr>
          <p:sp>
            <p:nvSpPr>
              <p:cNvPr id="29" name="Line 62"/>
              <p:cNvSpPr>
                <a:spLocks noChangeShapeType="1"/>
              </p:cNvSpPr>
              <p:nvPr/>
            </p:nvSpPr>
            <p:spPr bwMode="auto">
              <a:xfrm>
                <a:off x="1353" y="1489"/>
                <a:ext cx="1" cy="15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pic>
            <p:nvPicPr>
              <p:cNvPr id="30" name="Picture 63" descr="desktop pc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5" y="1213"/>
                <a:ext cx="283" cy="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6" name="Group 64"/>
            <p:cNvGrpSpPr>
              <a:grpSpLocks/>
            </p:cNvGrpSpPr>
            <p:nvPr/>
          </p:nvGrpSpPr>
          <p:grpSpPr bwMode="auto">
            <a:xfrm>
              <a:off x="1969" y="1210"/>
              <a:ext cx="283" cy="426"/>
              <a:chOff x="1215" y="1213"/>
              <a:chExt cx="283" cy="426"/>
            </a:xfrm>
          </p:grpSpPr>
          <p:sp>
            <p:nvSpPr>
              <p:cNvPr id="27" name="Line 65"/>
              <p:cNvSpPr>
                <a:spLocks noChangeShapeType="1"/>
              </p:cNvSpPr>
              <p:nvPr/>
            </p:nvSpPr>
            <p:spPr bwMode="auto">
              <a:xfrm>
                <a:off x="1353" y="1489"/>
                <a:ext cx="1" cy="15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pic>
            <p:nvPicPr>
              <p:cNvPr id="28" name="Picture 66" descr="desktop pc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5" y="1213"/>
                <a:ext cx="283" cy="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7" name="Picture 36" descr="switch generic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9" y="1804"/>
              <a:ext cx="700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Line 67"/>
            <p:cNvSpPr>
              <a:spLocks noChangeShapeType="1"/>
            </p:cNvSpPr>
            <p:nvPr/>
          </p:nvSpPr>
          <p:spPr bwMode="auto">
            <a:xfrm>
              <a:off x="720" y="1872"/>
              <a:ext cx="46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" name="Text Box 69"/>
            <p:cNvSpPr txBox="1">
              <a:spLocks noChangeArrowheads="1"/>
            </p:cNvSpPr>
            <p:nvPr/>
          </p:nvSpPr>
          <p:spPr bwMode="auto">
            <a:xfrm>
              <a:off x="2290" y="1288"/>
              <a:ext cx="38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 b="1"/>
                <a:t>Clients</a:t>
              </a:r>
            </a:p>
          </p:txBody>
        </p:sp>
        <p:sp>
          <p:nvSpPr>
            <p:cNvPr id="20" name="Text Box 70"/>
            <p:cNvSpPr txBox="1">
              <a:spLocks noChangeArrowheads="1"/>
            </p:cNvSpPr>
            <p:nvPr/>
          </p:nvSpPr>
          <p:spPr bwMode="auto">
            <a:xfrm>
              <a:off x="2194" y="2125"/>
              <a:ext cx="74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 b="1"/>
                <a:t>Database Server</a:t>
              </a:r>
            </a:p>
          </p:txBody>
        </p:sp>
        <p:sp>
          <p:nvSpPr>
            <p:cNvPr id="21" name="Text Box 71"/>
            <p:cNvSpPr txBox="1">
              <a:spLocks noChangeArrowheads="1"/>
            </p:cNvSpPr>
            <p:nvPr/>
          </p:nvSpPr>
          <p:spPr bwMode="auto">
            <a:xfrm>
              <a:off x="1968" y="1776"/>
              <a:ext cx="37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 b="1"/>
                <a:t>Switch</a:t>
              </a:r>
            </a:p>
          </p:txBody>
        </p:sp>
        <p:sp>
          <p:nvSpPr>
            <p:cNvPr id="22" name="Text Box 72"/>
            <p:cNvSpPr txBox="1">
              <a:spLocks noChangeArrowheads="1"/>
            </p:cNvSpPr>
            <p:nvPr/>
          </p:nvSpPr>
          <p:spPr bwMode="auto">
            <a:xfrm>
              <a:off x="501" y="2301"/>
              <a:ext cx="69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 b="1"/>
                <a:t>Platinum SLA</a:t>
              </a:r>
            </a:p>
          </p:txBody>
        </p:sp>
        <p:sp>
          <p:nvSpPr>
            <p:cNvPr id="23" name="Text Box 73"/>
            <p:cNvSpPr txBox="1">
              <a:spLocks noChangeArrowheads="1"/>
            </p:cNvSpPr>
            <p:nvPr/>
          </p:nvSpPr>
          <p:spPr bwMode="auto">
            <a:xfrm>
              <a:off x="1933" y="2479"/>
              <a:ext cx="62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 b="1"/>
                <a:t>Gold SLA</a:t>
              </a:r>
            </a:p>
          </p:txBody>
        </p:sp>
        <p:sp>
          <p:nvSpPr>
            <p:cNvPr id="24" name="Text Box 74"/>
            <p:cNvSpPr txBox="1">
              <a:spLocks noChangeArrowheads="1"/>
            </p:cNvSpPr>
            <p:nvPr/>
          </p:nvSpPr>
          <p:spPr bwMode="auto">
            <a:xfrm>
              <a:off x="1939" y="3367"/>
              <a:ext cx="62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 b="1"/>
                <a:t>Medium</a:t>
              </a:r>
            </a:p>
            <a:p>
              <a:pPr eaLnBrk="1" hangingPunct="1"/>
              <a:r>
                <a:rPr lang="en-US" sz="1000" b="1"/>
                <a:t>Priority</a:t>
              </a:r>
            </a:p>
          </p:txBody>
        </p:sp>
        <p:sp>
          <p:nvSpPr>
            <p:cNvPr id="25" name="Text Box 75"/>
            <p:cNvSpPr txBox="1">
              <a:spLocks noChangeArrowheads="1"/>
            </p:cNvSpPr>
            <p:nvPr/>
          </p:nvSpPr>
          <p:spPr bwMode="auto">
            <a:xfrm>
              <a:off x="531" y="3383"/>
              <a:ext cx="62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 b="1"/>
                <a:t>High</a:t>
              </a:r>
            </a:p>
            <a:p>
              <a:pPr eaLnBrk="1" hangingPunct="1"/>
              <a:r>
                <a:rPr lang="en-US" sz="1000" b="1"/>
                <a:t>Priority</a:t>
              </a:r>
            </a:p>
          </p:txBody>
        </p:sp>
        <p:sp>
          <p:nvSpPr>
            <p:cNvPr id="26" name="AutoShape 76"/>
            <p:cNvSpPr>
              <a:spLocks noChangeArrowheads="1"/>
            </p:cNvSpPr>
            <p:nvPr/>
          </p:nvSpPr>
          <p:spPr bwMode="auto">
            <a:xfrm>
              <a:off x="678" y="2502"/>
              <a:ext cx="360" cy="446"/>
            </a:xfrm>
            <a:prstGeom prst="can">
              <a:avLst>
                <a:gd name="adj" fmla="val 28913"/>
              </a:avLst>
            </a:prstGeom>
            <a:gradFill rotWithShape="0">
              <a:gsLst>
                <a:gs pos="0">
                  <a:srgbClr val="3D588D"/>
                </a:gs>
                <a:gs pos="50000">
                  <a:srgbClr val="5C85D6"/>
                </a:gs>
                <a:gs pos="100000">
                  <a:srgbClr val="3D588D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35" name="CasellaDiTesto 34"/>
          <p:cNvSpPr txBox="1"/>
          <p:nvPr/>
        </p:nvSpPr>
        <p:spPr>
          <a:xfrm>
            <a:off x="5724128" y="1808820"/>
            <a:ext cx="2412268" cy="3582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1" hangingPunct="1">
              <a:spcBef>
                <a:spcPct val="65000"/>
              </a:spcBef>
              <a:buFont typeface="Arial"/>
              <a:buChar char="•"/>
              <a:defRPr/>
            </a:pPr>
            <a:r>
              <a:rPr lang="en-US" dirty="0"/>
              <a:t>Set high priority for database (or Platinum) SLA</a:t>
            </a:r>
          </a:p>
          <a:p>
            <a:pPr marL="285750" indent="-285750" eaLnBrk="1" hangingPunct="1">
              <a:spcBef>
                <a:spcPct val="65000"/>
              </a:spcBef>
              <a:buFont typeface="Arial"/>
              <a:buChar char="•"/>
              <a:defRPr/>
            </a:pPr>
            <a:r>
              <a:rPr lang="en-US" dirty="0" smtClean="0"/>
              <a:t>Multiple levels </a:t>
            </a:r>
            <a:r>
              <a:rPr lang="en-US" dirty="0"/>
              <a:t>of prioritization available</a:t>
            </a:r>
          </a:p>
          <a:p>
            <a:pPr marL="285750" indent="-285750" eaLnBrk="1" hangingPunct="1">
              <a:spcBef>
                <a:spcPct val="65000"/>
              </a:spcBef>
              <a:buFont typeface="Arial"/>
              <a:buChar char="•"/>
              <a:defRPr/>
            </a:pPr>
            <a:r>
              <a:rPr lang="en-US" dirty="0"/>
              <a:t>Isolates tenant </a:t>
            </a:r>
            <a:r>
              <a:rPr lang="en-US" dirty="0" smtClean="0"/>
              <a:t>performance</a:t>
            </a:r>
          </a:p>
          <a:p>
            <a:pPr marL="285750" indent="-285750" eaLnBrk="1" hangingPunct="1">
              <a:spcBef>
                <a:spcPct val="65000"/>
              </a:spcBef>
              <a:buFont typeface="Arial"/>
              <a:buChar char="•"/>
              <a:defRPr/>
            </a:pPr>
            <a:r>
              <a:rPr lang="en-US" dirty="0" smtClean="0"/>
              <a:t>.</a:t>
            </a:r>
            <a:endParaRPr lang="en-US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027171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2816932"/>
            <a:ext cx="8435975" cy="561975"/>
          </a:xfrm>
        </p:spPr>
        <p:txBody>
          <a:bodyPr/>
          <a:lstStyle/>
          <a:p>
            <a:r>
              <a:rPr lang="it-IT" dirty="0" smtClean="0"/>
              <a:t>Case </a:t>
            </a:r>
            <a:r>
              <a:rPr lang="it-IT" dirty="0" err="1" smtClean="0"/>
              <a:t>studies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888362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ja-JP" sz="3200">
                <a:latin typeface="Verdana" charset="0"/>
                <a:ea typeface="SimSun" charset="0"/>
              </a:rPr>
              <a:t>Aneka: .NET-based Cloud Computing</a:t>
            </a:r>
            <a:endParaRPr lang="en-US" sz="3200">
              <a:latin typeface="Verdana" charset="0"/>
              <a:ea typeface="SimSun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1730375"/>
            <a:ext cx="3683000" cy="38322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b="1">
                <a:latin typeface="Tahoma" charset="0"/>
                <a:ea typeface="SimSun" charset="0"/>
                <a:cs typeface="Tahoma" charset="0"/>
              </a:rPr>
              <a:t>SDK </a:t>
            </a:r>
            <a:r>
              <a:rPr lang="en-US" sz="2000">
                <a:latin typeface="Tahoma" charset="0"/>
                <a:ea typeface="SimSun" charset="0"/>
                <a:cs typeface="Tahoma" charset="0"/>
              </a:rPr>
              <a:t>containing APIs for </a:t>
            </a:r>
            <a:br>
              <a:rPr lang="en-US" sz="2000">
                <a:latin typeface="Tahoma" charset="0"/>
                <a:ea typeface="SimSun" charset="0"/>
                <a:cs typeface="Tahoma" charset="0"/>
              </a:rPr>
            </a:br>
            <a:r>
              <a:rPr lang="en-US" sz="2000">
                <a:latin typeface="Tahoma" charset="0"/>
                <a:ea typeface="SimSun" charset="0"/>
                <a:cs typeface="Tahoma" charset="0"/>
              </a:rPr>
              <a:t>multiple programming </a:t>
            </a:r>
            <a:br>
              <a:rPr lang="en-US" sz="2000">
                <a:latin typeface="Tahoma" charset="0"/>
                <a:ea typeface="SimSun" charset="0"/>
                <a:cs typeface="Tahoma" charset="0"/>
              </a:rPr>
            </a:br>
            <a:r>
              <a:rPr lang="en-US" sz="2000">
                <a:latin typeface="Tahoma" charset="0"/>
                <a:ea typeface="SimSun" charset="0"/>
                <a:cs typeface="Tahoma" charset="0"/>
              </a:rPr>
              <a:t>models and tools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>
                <a:latin typeface="Tahoma" charset="0"/>
                <a:ea typeface="SimSun" charset="0"/>
                <a:cs typeface="Tahoma" charset="0"/>
              </a:rPr>
              <a:t>Runtime </a:t>
            </a:r>
            <a:r>
              <a:rPr lang="en-US" sz="2000">
                <a:latin typeface="Tahoma" charset="0"/>
                <a:ea typeface="SimSun" charset="0"/>
                <a:cs typeface="Tahoma" charset="0"/>
              </a:rPr>
              <a:t>Environment for managing application </a:t>
            </a:r>
            <a:br>
              <a:rPr lang="en-US" sz="2000">
                <a:latin typeface="Tahoma" charset="0"/>
                <a:ea typeface="SimSun" charset="0"/>
                <a:cs typeface="Tahoma" charset="0"/>
              </a:rPr>
            </a:br>
            <a:r>
              <a:rPr lang="en-US" sz="2000">
                <a:latin typeface="Tahoma" charset="0"/>
                <a:ea typeface="SimSun" charset="0"/>
                <a:cs typeface="Tahoma" charset="0"/>
              </a:rPr>
              <a:t>execution management</a:t>
            </a:r>
          </a:p>
          <a:p>
            <a:pPr eaLnBrk="1" hangingPunct="1">
              <a:lnSpc>
                <a:spcPct val="90000"/>
              </a:lnSpc>
            </a:pPr>
            <a:r>
              <a:rPr lang="en-US" sz="2000">
                <a:latin typeface="Tahoma" charset="0"/>
                <a:ea typeface="SimSun" charset="0"/>
                <a:cs typeface="Tahoma" charset="0"/>
              </a:rPr>
              <a:t>Suitable for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>
                <a:latin typeface="Arial" charset="0"/>
                <a:ea typeface="SimSun" charset="0"/>
                <a:cs typeface="Arial" charset="0"/>
              </a:rPr>
              <a:t>Development of Enterprise </a:t>
            </a:r>
            <a:br>
              <a:rPr lang="en-US" sz="1800">
                <a:latin typeface="Arial" charset="0"/>
                <a:ea typeface="SimSun" charset="0"/>
                <a:cs typeface="Arial" charset="0"/>
              </a:rPr>
            </a:br>
            <a:r>
              <a:rPr lang="en-US" sz="1800">
                <a:latin typeface="Arial" charset="0"/>
                <a:ea typeface="SimSun" charset="0"/>
                <a:cs typeface="Arial" charset="0"/>
              </a:rPr>
              <a:t>Cloud Applications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>
                <a:latin typeface="Arial" charset="0"/>
                <a:ea typeface="SimSun" charset="0"/>
                <a:cs typeface="Arial" charset="0"/>
              </a:rPr>
              <a:t>Cloud enabling legacy applications</a:t>
            </a:r>
          </a:p>
          <a:p>
            <a:pPr eaLnBrk="1" hangingPunct="1">
              <a:lnSpc>
                <a:spcPct val="90000"/>
              </a:lnSpc>
            </a:pPr>
            <a:r>
              <a:rPr lang="en-AU" sz="2000">
                <a:latin typeface="Tahoma" charset="0"/>
                <a:ea typeface="SimSun" charset="0"/>
                <a:cs typeface="Tahoma" charset="0"/>
              </a:rPr>
              <a:t>Portability for Customer Apps: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1800">
                <a:latin typeface="Arial" charset="0"/>
                <a:ea typeface="SimSun" charset="0"/>
                <a:cs typeface="Arial" charset="0"/>
              </a:rPr>
              <a:t>Enterprise </a:t>
            </a:r>
            <a:r>
              <a:rPr lang="en-AU" sz="1800">
                <a:solidFill>
                  <a:schemeClr val="hlink"/>
                </a:solidFill>
                <a:latin typeface="Arial" charset="0"/>
                <a:ea typeface="SimSun" charset="0"/>
                <a:cs typeface="Arial" charset="0"/>
              </a:rPr>
              <a:t>↔</a:t>
            </a:r>
            <a:r>
              <a:rPr lang="en-AU" sz="1800">
                <a:latin typeface="Arial" charset="0"/>
                <a:ea typeface="SimSun" charset="0"/>
                <a:cs typeface="Arial" charset="0"/>
              </a:rPr>
              <a:t> Public Clouds 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1800">
                <a:latin typeface="Arial" charset="0"/>
                <a:ea typeface="SimSun" charset="0"/>
                <a:cs typeface="Arial" charset="0"/>
              </a:rPr>
              <a:t>.NET/Win </a:t>
            </a:r>
            <a:r>
              <a:rPr lang="en-AU" sz="1800">
                <a:solidFill>
                  <a:schemeClr val="hlink"/>
                </a:solidFill>
                <a:latin typeface="Arial" charset="0"/>
                <a:ea typeface="SimSun" charset="0"/>
                <a:cs typeface="Arial" charset="0"/>
              </a:rPr>
              <a:t>↔ </a:t>
            </a:r>
            <a:r>
              <a:rPr lang="en-AU" sz="1800">
                <a:latin typeface="Arial" charset="0"/>
                <a:ea typeface="SimSun" charset="0"/>
                <a:cs typeface="Arial" charset="0"/>
              </a:rPr>
              <a:t>Mono/Linux</a:t>
            </a:r>
            <a:endParaRPr lang="en-US" sz="1800">
              <a:latin typeface="Arial" charset="0"/>
              <a:ea typeface="SimSun" charset="0"/>
              <a:cs typeface="Arial" charset="0"/>
            </a:endParaRP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24000"/>
            <a:ext cx="4383088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8278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>
                <a:latin typeface="Verdana" charset="0"/>
                <a:ea typeface="SimSun" charset="0"/>
              </a:rPr>
              <a:t>QoS Negotiation in Aneka</a:t>
            </a:r>
            <a:endParaRPr lang="en-US">
              <a:latin typeface="Verdana" charset="0"/>
              <a:ea typeface="SimSun" charset="0"/>
            </a:endParaRPr>
          </a:p>
        </p:txBody>
      </p:sp>
      <p:sp>
        <p:nvSpPr>
          <p:cNvPr id="38915" name="Cloud"/>
          <p:cNvSpPr>
            <a:spLocks noChangeAspect="1" noEditPoints="1" noChangeArrowheads="1"/>
          </p:cNvSpPr>
          <p:nvPr/>
        </p:nvSpPr>
        <p:spPr bwMode="auto">
          <a:xfrm>
            <a:off x="3571875" y="1649413"/>
            <a:ext cx="2117725" cy="137001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100">
                <a:latin typeface="Arial" charset="0"/>
                <a:ea typeface="ＭＳ Ｐゴシック" charset="0"/>
                <a:cs typeface="Arial" charset="0"/>
              </a:rPr>
              <a:t>Meta Negotiation Registry</a:t>
            </a:r>
          </a:p>
        </p:txBody>
      </p:sp>
      <p:sp>
        <p:nvSpPr>
          <p:cNvPr id="38916" name="AutoShape 9"/>
          <p:cNvSpPr>
            <a:spLocks noChangeArrowheads="1"/>
          </p:cNvSpPr>
          <p:nvPr/>
        </p:nvSpPr>
        <p:spPr bwMode="auto">
          <a:xfrm>
            <a:off x="3929063" y="2506663"/>
            <a:ext cx="360362" cy="287337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900">
                <a:latin typeface="Arial" charset="0"/>
                <a:ea typeface="ＭＳ Ｐゴシック" charset="0"/>
                <a:cs typeface="Arial" charset="0"/>
              </a:rPr>
              <a:t>DB</a:t>
            </a:r>
          </a:p>
        </p:txBody>
      </p:sp>
      <p:sp>
        <p:nvSpPr>
          <p:cNvPr id="38917" name="AutoShape 10"/>
          <p:cNvSpPr>
            <a:spLocks noChangeArrowheads="1"/>
          </p:cNvSpPr>
          <p:nvPr/>
        </p:nvSpPr>
        <p:spPr bwMode="auto">
          <a:xfrm>
            <a:off x="4410075" y="2263775"/>
            <a:ext cx="360363" cy="288925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900">
                <a:latin typeface="Arial" charset="0"/>
                <a:ea typeface="ＭＳ Ｐゴシック" charset="0"/>
                <a:cs typeface="Arial" charset="0"/>
              </a:rPr>
              <a:t>DB</a:t>
            </a:r>
          </a:p>
        </p:txBody>
      </p:sp>
      <p:sp>
        <p:nvSpPr>
          <p:cNvPr id="38918" name="AutoShape 11"/>
          <p:cNvSpPr>
            <a:spLocks noChangeArrowheads="1"/>
          </p:cNvSpPr>
          <p:nvPr/>
        </p:nvSpPr>
        <p:spPr bwMode="auto">
          <a:xfrm>
            <a:off x="5000625" y="2435225"/>
            <a:ext cx="360363" cy="287338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900">
                <a:latin typeface="Arial" charset="0"/>
                <a:ea typeface="ＭＳ Ｐゴシック" charset="0"/>
                <a:cs typeface="Arial" charset="0"/>
              </a:rPr>
              <a:t>DB</a:t>
            </a:r>
          </a:p>
        </p:txBody>
      </p:sp>
      <p:sp>
        <p:nvSpPr>
          <p:cNvPr id="38919" name="Line 12"/>
          <p:cNvSpPr>
            <a:spLocks noChangeShapeType="1"/>
          </p:cNvSpPr>
          <p:nvPr/>
        </p:nvSpPr>
        <p:spPr bwMode="auto">
          <a:xfrm flipV="1">
            <a:off x="4214813" y="2363788"/>
            <a:ext cx="214312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8920" name="Line 13"/>
          <p:cNvSpPr>
            <a:spLocks noChangeShapeType="1"/>
          </p:cNvSpPr>
          <p:nvPr/>
        </p:nvSpPr>
        <p:spPr bwMode="auto">
          <a:xfrm>
            <a:off x="4786313" y="2363788"/>
            <a:ext cx="285750" cy="714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8921" name="Text Box 15"/>
          <p:cNvSpPr txBox="1">
            <a:spLocks noChangeArrowheads="1"/>
          </p:cNvSpPr>
          <p:nvPr/>
        </p:nvSpPr>
        <p:spPr bwMode="auto">
          <a:xfrm>
            <a:off x="4181475" y="2540000"/>
            <a:ext cx="9350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9pPr>
          </a:lstStyle>
          <a:p>
            <a:pPr eaLnBrk="1" hangingPunct="1"/>
            <a:r>
              <a:rPr lang="en-US">
                <a:latin typeface="Arial" charset="0"/>
                <a:ea typeface="ＭＳ Ｐゴシック" charset="0"/>
                <a:cs typeface="Arial" charset="0"/>
              </a:rPr>
              <a:t>Registries</a:t>
            </a:r>
          </a:p>
        </p:txBody>
      </p:sp>
      <p:sp>
        <p:nvSpPr>
          <p:cNvPr id="25662" name="AutoShape 62"/>
          <p:cNvSpPr>
            <a:spLocks noChangeArrowheads="1"/>
          </p:cNvSpPr>
          <p:nvPr/>
        </p:nvSpPr>
        <p:spPr bwMode="auto">
          <a:xfrm>
            <a:off x="1700213" y="3792538"/>
            <a:ext cx="1800225" cy="2005012"/>
          </a:xfrm>
          <a:prstGeom prst="flowChartProcess">
            <a:avLst/>
          </a:prstGeom>
          <a:gradFill rotWithShape="1">
            <a:gsLst>
              <a:gs pos="0">
                <a:srgbClr val="AFE0E4"/>
              </a:gs>
              <a:gs pos="20000">
                <a:srgbClr val="AFDEE2"/>
              </a:gs>
              <a:gs pos="100000">
                <a:srgbClr val="85AAAD"/>
              </a:gs>
            </a:gsLst>
            <a:lin ang="5400000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wrap="none"/>
          <a:lstStyle/>
          <a:p>
            <a:pPr>
              <a:defRPr/>
            </a:pPr>
            <a:r>
              <a:rPr lang="en-US" sz="1000" b="1">
                <a:latin typeface="Arial" pitchFamily="34" charset="0"/>
                <a:ea typeface="ＭＳ Ｐゴシック" pitchFamily="34" charset="-128"/>
                <a:cs typeface="Arial" pitchFamily="34" charset="0"/>
              </a:rPr>
              <a:t>MN Middelware</a:t>
            </a:r>
          </a:p>
        </p:txBody>
      </p:sp>
      <p:sp>
        <p:nvSpPr>
          <p:cNvPr id="25663" name="AutoShape 63"/>
          <p:cNvSpPr>
            <a:spLocks noChangeArrowheads="1"/>
          </p:cNvSpPr>
          <p:nvPr/>
        </p:nvSpPr>
        <p:spPr bwMode="auto">
          <a:xfrm>
            <a:off x="5948363" y="3857625"/>
            <a:ext cx="1728787" cy="1944688"/>
          </a:xfrm>
          <a:prstGeom prst="flowChartProcess">
            <a:avLst/>
          </a:prstGeom>
          <a:gradFill rotWithShape="1">
            <a:gsLst>
              <a:gs pos="0">
                <a:srgbClr val="AFE0E4"/>
              </a:gs>
              <a:gs pos="20000">
                <a:srgbClr val="AFDEE2"/>
              </a:gs>
              <a:gs pos="100000">
                <a:srgbClr val="85AAAD"/>
              </a:gs>
            </a:gsLst>
            <a:lin ang="5400000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wrap="none"/>
          <a:lstStyle/>
          <a:p>
            <a:pPr>
              <a:defRPr/>
            </a:pPr>
            <a:r>
              <a:rPr lang="en-US" sz="1000" b="1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MN Middelware</a:t>
            </a:r>
          </a:p>
        </p:txBody>
      </p:sp>
      <p:sp>
        <p:nvSpPr>
          <p:cNvPr id="38924" name="Documents"/>
          <p:cNvSpPr>
            <a:spLocks noEditPoints="1" noChangeArrowheads="1"/>
          </p:cNvSpPr>
          <p:nvPr/>
        </p:nvSpPr>
        <p:spPr bwMode="auto">
          <a:xfrm>
            <a:off x="1916113" y="4083050"/>
            <a:ext cx="1512887" cy="639763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1098967897 h 21600"/>
              <a:gd name="T12" fmla="*/ 2147483647 w 21600"/>
              <a:gd name="T13" fmla="*/ 2147483647 h 21600"/>
              <a:gd name="T14" fmla="*/ 2147483647 w 21600"/>
              <a:gd name="T15" fmla="*/ 1098967897 h 21600"/>
              <a:gd name="T16" fmla="*/ 2147483647 w 21600"/>
              <a:gd name="T17" fmla="*/ 0 h 21600"/>
              <a:gd name="T18" fmla="*/ 2147483647 w 21600"/>
              <a:gd name="T19" fmla="*/ 0 h 21600"/>
              <a:gd name="T20" fmla="*/ 0 w 21600"/>
              <a:gd name="T21" fmla="*/ 2147483647 h 21600"/>
              <a:gd name="T22" fmla="*/ 2147483647 w 21600"/>
              <a:gd name="T23" fmla="*/ 2147483647 h 216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1645 w 21600"/>
              <a:gd name="T37" fmla="*/ 4171 h 21600"/>
              <a:gd name="T38" fmla="*/ 16522 w 21600"/>
              <a:gd name="T39" fmla="*/ 17314 h 216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b="1">
                <a:latin typeface="Arial" charset="0"/>
                <a:ea typeface="ＭＳ Ｐゴシック" charset="0"/>
                <a:cs typeface="Arial" charset="0"/>
              </a:rPr>
              <a:t>Meta-Negotiation</a:t>
            </a:r>
          </a:p>
        </p:txBody>
      </p:sp>
      <p:sp>
        <p:nvSpPr>
          <p:cNvPr id="38925" name="Documents"/>
          <p:cNvSpPr>
            <a:spLocks noEditPoints="1" noChangeArrowheads="1"/>
          </p:cNvSpPr>
          <p:nvPr/>
        </p:nvSpPr>
        <p:spPr bwMode="auto">
          <a:xfrm>
            <a:off x="6092825" y="4159250"/>
            <a:ext cx="1527175" cy="633413"/>
          </a:xfrm>
          <a:custGeom>
            <a:avLst/>
            <a:gdLst>
              <a:gd name="T0" fmla="*/ 0 w 21600"/>
              <a:gd name="T1" fmla="*/ 2070596320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1056001843 h 21600"/>
              <a:gd name="T12" fmla="*/ 2147483647 w 21600"/>
              <a:gd name="T13" fmla="*/ 2070596320 h 21600"/>
              <a:gd name="T14" fmla="*/ 2147483647 w 21600"/>
              <a:gd name="T15" fmla="*/ 1056001843 h 21600"/>
              <a:gd name="T16" fmla="*/ 2147483647 w 21600"/>
              <a:gd name="T17" fmla="*/ 0 h 21600"/>
              <a:gd name="T18" fmla="*/ 2147483647 w 21600"/>
              <a:gd name="T19" fmla="*/ 0 h 21600"/>
              <a:gd name="T20" fmla="*/ 0 w 21600"/>
              <a:gd name="T21" fmla="*/ 2147483647 h 21600"/>
              <a:gd name="T22" fmla="*/ 2147483647 w 21600"/>
              <a:gd name="T23" fmla="*/ 2147483647 h 216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1645 w 21600"/>
              <a:gd name="T37" fmla="*/ 4171 h 21600"/>
              <a:gd name="T38" fmla="*/ 16522 w 21600"/>
              <a:gd name="T39" fmla="*/ 17314 h 216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b="1">
                <a:latin typeface="Arial" charset="0"/>
                <a:ea typeface="ＭＳ Ｐゴシック" charset="0"/>
                <a:cs typeface="Arial" charset="0"/>
              </a:rPr>
              <a:t>Meta-Negotiation</a:t>
            </a:r>
          </a:p>
        </p:txBody>
      </p:sp>
      <p:sp>
        <p:nvSpPr>
          <p:cNvPr id="38926" name="Document"/>
          <p:cNvSpPr>
            <a:spLocks noEditPoints="1" noChangeArrowheads="1"/>
          </p:cNvSpPr>
          <p:nvPr/>
        </p:nvSpPr>
        <p:spPr bwMode="auto">
          <a:xfrm>
            <a:off x="2009775" y="4783138"/>
            <a:ext cx="1214438" cy="571500"/>
          </a:xfrm>
          <a:custGeom>
            <a:avLst/>
            <a:gdLst>
              <a:gd name="T0" fmla="*/ 2147483647 w 21600"/>
              <a:gd name="T1" fmla="*/ 2147483647 h 21600"/>
              <a:gd name="T2" fmla="*/ 849378305 w 21600"/>
              <a:gd name="T3" fmla="*/ 2147483647 h 21600"/>
              <a:gd name="T4" fmla="*/ 2147483647 w 21600"/>
              <a:gd name="T5" fmla="*/ 396924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0 w 21600"/>
              <a:gd name="T11" fmla="*/ 0 h 21600"/>
              <a:gd name="T12" fmla="*/ 2147483647 w 21600"/>
              <a:gd name="T13" fmla="*/ 0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977 w 21600"/>
              <a:gd name="T25" fmla="*/ 818 h 21600"/>
              <a:gd name="T26" fmla="*/ 20622 w 21600"/>
              <a:gd name="T27" fmla="*/ 16429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FFCC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b="1">
                <a:latin typeface="Arial" charset="0"/>
                <a:ea typeface="ＭＳ Ｐゴシック" charset="0"/>
                <a:cs typeface="Arial" charset="0"/>
              </a:rPr>
              <a:t>Local SLA Template</a:t>
            </a:r>
          </a:p>
        </p:txBody>
      </p:sp>
      <p:sp>
        <p:nvSpPr>
          <p:cNvPr id="38927" name="Rectangle 71"/>
          <p:cNvSpPr>
            <a:spLocks noChangeArrowheads="1"/>
          </p:cNvSpPr>
          <p:nvPr/>
        </p:nvSpPr>
        <p:spPr bwMode="auto">
          <a:xfrm>
            <a:off x="3500438" y="4146550"/>
            <a:ext cx="215900" cy="2159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sz="240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8928" name="Rectangle 72"/>
          <p:cNvSpPr>
            <a:spLocks noChangeArrowheads="1"/>
          </p:cNvSpPr>
          <p:nvPr/>
        </p:nvSpPr>
        <p:spPr bwMode="auto">
          <a:xfrm>
            <a:off x="3500438" y="4649788"/>
            <a:ext cx="215900" cy="2159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sz="240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8929" name="Rectangle 73"/>
          <p:cNvSpPr>
            <a:spLocks noChangeArrowheads="1"/>
          </p:cNvSpPr>
          <p:nvPr/>
        </p:nvSpPr>
        <p:spPr bwMode="auto">
          <a:xfrm>
            <a:off x="3500438" y="5154613"/>
            <a:ext cx="215900" cy="2159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sz="240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8930" name="Rectangle 74"/>
          <p:cNvSpPr>
            <a:spLocks noChangeArrowheads="1"/>
          </p:cNvSpPr>
          <p:nvPr/>
        </p:nvSpPr>
        <p:spPr bwMode="auto">
          <a:xfrm>
            <a:off x="5732463" y="4146550"/>
            <a:ext cx="215900" cy="2159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sz="240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8931" name="Rectangle 75"/>
          <p:cNvSpPr>
            <a:spLocks noChangeArrowheads="1"/>
          </p:cNvSpPr>
          <p:nvPr/>
        </p:nvSpPr>
        <p:spPr bwMode="auto">
          <a:xfrm>
            <a:off x="5732463" y="4649788"/>
            <a:ext cx="215900" cy="2159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sz="240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8932" name="Rectangle 76"/>
          <p:cNvSpPr>
            <a:spLocks noChangeArrowheads="1"/>
          </p:cNvSpPr>
          <p:nvPr/>
        </p:nvSpPr>
        <p:spPr bwMode="auto">
          <a:xfrm>
            <a:off x="5732463" y="5154613"/>
            <a:ext cx="215900" cy="2159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sz="240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8933" name="Text Box 77"/>
          <p:cNvSpPr txBox="1">
            <a:spLocks noChangeArrowheads="1"/>
          </p:cNvSpPr>
          <p:nvPr/>
        </p:nvSpPr>
        <p:spPr bwMode="auto">
          <a:xfrm>
            <a:off x="2203450" y="5370513"/>
            <a:ext cx="7921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9pPr>
          </a:lstStyle>
          <a:p>
            <a:pPr eaLnBrk="1" hangingPunct="1"/>
            <a:endParaRPr lang="en-US" sz="80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5683" name="AutoShape 83"/>
          <p:cNvSpPr>
            <a:spLocks noChangeArrowheads="1"/>
          </p:cNvSpPr>
          <p:nvPr/>
        </p:nvSpPr>
        <p:spPr bwMode="auto">
          <a:xfrm>
            <a:off x="285750" y="3906838"/>
            <a:ext cx="1212850" cy="17287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9E9F7"/>
              </a:gs>
              <a:gs pos="64999">
                <a:srgbClr val="C5C5E9"/>
              </a:gs>
              <a:gs pos="100000">
                <a:srgbClr val="ACACE1"/>
              </a:gs>
            </a:gsLst>
            <a:lin ang="5400000" scaled="1"/>
          </a:gradFill>
          <a:ln w="9525">
            <a:solidFill>
              <a:srgbClr val="292989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none"/>
          <a:lstStyle/>
          <a:p>
            <a:pPr>
              <a:defRPr/>
            </a:pPr>
            <a:r>
              <a:rPr lang="en-US" b="1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Gridbus</a:t>
            </a:r>
            <a:r>
              <a:rPr lang="en-US" sz="1000" b="1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b="1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Broker</a:t>
            </a:r>
          </a:p>
        </p:txBody>
      </p:sp>
      <p:sp>
        <p:nvSpPr>
          <p:cNvPr id="38935" name="AutoShape 90"/>
          <p:cNvSpPr>
            <a:spLocks noChangeArrowheads="1"/>
          </p:cNvSpPr>
          <p:nvPr/>
        </p:nvSpPr>
        <p:spPr bwMode="auto">
          <a:xfrm rot="-5400000">
            <a:off x="7100888" y="4783138"/>
            <a:ext cx="914400" cy="914400"/>
          </a:xfrm>
          <a:prstGeom prst="rtTriangl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pPr algn="l"/>
            <a:endParaRPr lang="en-US" sz="240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8936" name="AutoShape 91"/>
          <p:cNvSpPr>
            <a:spLocks noChangeArrowheads="1"/>
          </p:cNvSpPr>
          <p:nvPr/>
        </p:nvSpPr>
        <p:spPr bwMode="auto">
          <a:xfrm>
            <a:off x="6453188" y="5434013"/>
            <a:ext cx="914400" cy="287337"/>
          </a:xfrm>
          <a:prstGeom prst="roundRect">
            <a:avLst>
              <a:gd name="adj" fmla="val 16667"/>
            </a:avLst>
          </a:prstGeom>
          <a:solidFill>
            <a:srgbClr val="D8EBB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000" b="1">
                <a:latin typeface="Arial" charset="0"/>
                <a:ea typeface="ＭＳ Ｐゴシック" charset="0"/>
                <a:cs typeface="Arial" charset="0"/>
              </a:rPr>
              <a:t>Party 2</a:t>
            </a:r>
          </a:p>
        </p:txBody>
      </p:sp>
      <p:cxnSp>
        <p:nvCxnSpPr>
          <p:cNvPr id="38937" name="AutoShape 96"/>
          <p:cNvCxnSpPr>
            <a:cxnSpLocks noChangeShapeType="1"/>
            <a:stCxn id="25685" idx="2"/>
            <a:endCxn id="25684" idx="2"/>
          </p:cNvCxnSpPr>
          <p:nvPr/>
        </p:nvCxnSpPr>
        <p:spPr bwMode="auto">
          <a:xfrm rot="5400000" flipH="1" flipV="1">
            <a:off x="4638675" y="2062163"/>
            <a:ext cx="68263" cy="7399337"/>
          </a:xfrm>
          <a:prstGeom prst="bentConnector3">
            <a:avLst>
              <a:gd name="adj1" fmla="val -572088"/>
            </a:avLst>
          </a:prstGeom>
          <a:noFill/>
          <a:ln w="5080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8938" name="Text Box 101"/>
          <p:cNvSpPr txBox="1">
            <a:spLocks noChangeArrowheads="1"/>
          </p:cNvSpPr>
          <p:nvPr/>
        </p:nvSpPr>
        <p:spPr bwMode="auto">
          <a:xfrm>
            <a:off x="5376863" y="3259138"/>
            <a:ext cx="105251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9pPr>
          </a:lstStyle>
          <a:p>
            <a:pPr eaLnBrk="1" hangingPunct="1"/>
            <a:r>
              <a:rPr lang="en-US" sz="1100" b="1">
                <a:latin typeface="Arial" charset="0"/>
                <a:ea typeface="ＭＳ Ｐゴシック" charset="0"/>
                <a:cs typeface="Arial" charset="0"/>
              </a:rPr>
              <a:t>1. Publishing</a:t>
            </a:r>
          </a:p>
        </p:txBody>
      </p:sp>
      <p:sp>
        <p:nvSpPr>
          <p:cNvPr id="38939" name="Text Box 102"/>
          <p:cNvSpPr txBox="1">
            <a:spLocks noChangeArrowheads="1"/>
          </p:cNvSpPr>
          <p:nvPr/>
        </p:nvSpPr>
        <p:spPr bwMode="auto">
          <a:xfrm>
            <a:off x="1922463" y="5849938"/>
            <a:ext cx="14112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9pPr>
          </a:lstStyle>
          <a:p>
            <a:pPr eaLnBrk="1" hangingPunct="1"/>
            <a:r>
              <a:rPr lang="en-US" sz="1100" b="1" i="1">
                <a:latin typeface="Arial" charset="0"/>
                <a:ea typeface="ＭＳ Ｐゴシック" charset="0"/>
                <a:cs typeface="Arial" charset="0"/>
              </a:rPr>
              <a:t>Service Consumer</a:t>
            </a:r>
          </a:p>
        </p:txBody>
      </p:sp>
      <p:sp>
        <p:nvSpPr>
          <p:cNvPr id="38940" name="Text Box 103"/>
          <p:cNvSpPr txBox="1">
            <a:spLocks noChangeArrowheads="1"/>
          </p:cNvSpPr>
          <p:nvPr/>
        </p:nvSpPr>
        <p:spPr bwMode="auto">
          <a:xfrm>
            <a:off x="6242050" y="5868988"/>
            <a:ext cx="12858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9pPr>
          </a:lstStyle>
          <a:p>
            <a:pPr eaLnBrk="1" hangingPunct="1"/>
            <a:r>
              <a:rPr lang="en-US" sz="1100" b="1" i="1">
                <a:latin typeface="Arial" charset="0"/>
                <a:ea typeface="ＭＳ Ｐゴシック" charset="0"/>
                <a:cs typeface="Arial" charset="0"/>
              </a:rPr>
              <a:t>Service Provider</a:t>
            </a:r>
          </a:p>
        </p:txBody>
      </p:sp>
      <p:sp>
        <p:nvSpPr>
          <p:cNvPr id="38941" name="Text Box 104"/>
          <p:cNvSpPr txBox="1">
            <a:spLocks noChangeArrowheads="1"/>
          </p:cNvSpPr>
          <p:nvPr/>
        </p:nvSpPr>
        <p:spPr bwMode="auto">
          <a:xfrm>
            <a:off x="5372100" y="3138488"/>
            <a:ext cx="1841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9pPr>
          </a:lstStyle>
          <a:p>
            <a:pPr eaLnBrk="1" hangingPunct="1"/>
            <a:endParaRPr lang="en-US" sz="80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8942" name="Text Box 110"/>
          <p:cNvSpPr txBox="1">
            <a:spLocks noChangeArrowheads="1"/>
          </p:cNvSpPr>
          <p:nvPr/>
        </p:nvSpPr>
        <p:spPr bwMode="auto">
          <a:xfrm>
            <a:off x="3068638" y="3425825"/>
            <a:ext cx="1841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9pPr>
          </a:lstStyle>
          <a:p>
            <a:pPr eaLnBrk="1" hangingPunct="1"/>
            <a:endParaRPr lang="en-US" sz="80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8943" name="Text Box 112"/>
          <p:cNvSpPr txBox="1">
            <a:spLocks noChangeArrowheads="1"/>
          </p:cNvSpPr>
          <p:nvPr/>
        </p:nvSpPr>
        <p:spPr bwMode="auto">
          <a:xfrm>
            <a:off x="2179638" y="3259138"/>
            <a:ext cx="17414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9pPr>
          </a:lstStyle>
          <a:p>
            <a:pPr eaLnBrk="1" hangingPunct="1"/>
            <a:r>
              <a:rPr lang="en-US" sz="1100" b="1">
                <a:latin typeface="Arial" charset="0"/>
                <a:ea typeface="ＭＳ Ｐゴシック" charset="0"/>
                <a:cs typeface="Arial" charset="0"/>
              </a:rPr>
              <a:t>2. Publishing, Querying</a:t>
            </a:r>
          </a:p>
        </p:txBody>
      </p:sp>
      <p:sp>
        <p:nvSpPr>
          <p:cNvPr id="38944" name="Text Box 114"/>
          <p:cNvSpPr txBox="1">
            <a:spLocks noChangeArrowheads="1"/>
          </p:cNvSpPr>
          <p:nvPr/>
        </p:nvSpPr>
        <p:spPr bwMode="auto">
          <a:xfrm>
            <a:off x="4100513" y="4959350"/>
            <a:ext cx="11064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9pPr>
          </a:lstStyle>
          <a:p>
            <a:pPr eaLnBrk="1" hangingPunct="1"/>
            <a:r>
              <a:rPr lang="en-US" sz="1100" b="1">
                <a:latin typeface="Arial" charset="0"/>
                <a:ea typeface="ＭＳ Ｐゴシック" charset="0"/>
                <a:cs typeface="Arial" charset="0"/>
              </a:rPr>
              <a:t>5. Negotiation</a:t>
            </a:r>
          </a:p>
        </p:txBody>
      </p:sp>
      <p:sp>
        <p:nvSpPr>
          <p:cNvPr id="25715" name="Rectangle 115"/>
          <p:cNvSpPr>
            <a:spLocks noChangeArrowheads="1"/>
          </p:cNvSpPr>
          <p:nvPr/>
        </p:nvSpPr>
        <p:spPr bwMode="auto">
          <a:xfrm>
            <a:off x="5243513" y="5465763"/>
            <a:ext cx="431800" cy="28733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1000" b="1">
                <a:latin typeface="Arial" pitchFamily="34" charset="0"/>
                <a:ea typeface="ＭＳ Ｐゴシック" pitchFamily="34" charset="-128"/>
                <a:cs typeface="Arial" pitchFamily="34" charset="0"/>
              </a:rPr>
              <a:t>API</a:t>
            </a:r>
          </a:p>
        </p:txBody>
      </p:sp>
      <p:sp>
        <p:nvSpPr>
          <p:cNvPr id="25716" name="Rectangle 116"/>
          <p:cNvSpPr>
            <a:spLocks noChangeArrowheads="1"/>
          </p:cNvSpPr>
          <p:nvPr/>
        </p:nvSpPr>
        <p:spPr bwMode="auto">
          <a:xfrm>
            <a:off x="5214938" y="4865688"/>
            <a:ext cx="450850" cy="28733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1000" b="1">
                <a:latin typeface="Arial" pitchFamily="34" charset="0"/>
                <a:ea typeface="ＭＳ Ｐゴシック" pitchFamily="34" charset="-128"/>
                <a:cs typeface="Arial" pitchFamily="34" charset="0"/>
              </a:rPr>
              <a:t>WSDL</a:t>
            </a:r>
          </a:p>
        </p:txBody>
      </p:sp>
      <p:sp>
        <p:nvSpPr>
          <p:cNvPr id="38947" name="Text Box 117"/>
          <p:cNvSpPr txBox="1">
            <a:spLocks noChangeArrowheads="1"/>
          </p:cNvSpPr>
          <p:nvPr/>
        </p:nvSpPr>
        <p:spPr bwMode="auto">
          <a:xfrm>
            <a:off x="3649663" y="6292850"/>
            <a:ext cx="15716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9pPr>
          </a:lstStyle>
          <a:p>
            <a:pPr eaLnBrk="1" hangingPunct="1"/>
            <a:r>
              <a:rPr lang="en-US" sz="1100" b="1">
                <a:latin typeface="Arial" charset="0"/>
                <a:ea typeface="ＭＳ Ｐゴシック" charset="0"/>
                <a:cs typeface="Arial" charset="0"/>
              </a:rPr>
              <a:t>6. Service Invocation</a:t>
            </a:r>
          </a:p>
        </p:txBody>
      </p:sp>
      <p:sp>
        <p:nvSpPr>
          <p:cNvPr id="38948" name="Document"/>
          <p:cNvSpPr>
            <a:spLocks noEditPoints="1" noChangeArrowheads="1"/>
          </p:cNvSpPr>
          <p:nvPr/>
        </p:nvSpPr>
        <p:spPr bwMode="auto">
          <a:xfrm>
            <a:off x="6143625" y="4864100"/>
            <a:ext cx="1223963" cy="500063"/>
          </a:xfrm>
          <a:custGeom>
            <a:avLst/>
            <a:gdLst>
              <a:gd name="T0" fmla="*/ 2147483647 w 21600"/>
              <a:gd name="T1" fmla="*/ 2147483647 h 21600"/>
              <a:gd name="T2" fmla="*/ 876435842 w 21600"/>
              <a:gd name="T3" fmla="*/ 2147483647 h 21600"/>
              <a:gd name="T4" fmla="*/ 2147483647 w 21600"/>
              <a:gd name="T5" fmla="*/ 23265452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0 w 21600"/>
              <a:gd name="T11" fmla="*/ 0 h 21600"/>
              <a:gd name="T12" fmla="*/ 2147483647 w 21600"/>
              <a:gd name="T13" fmla="*/ 0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977 w 21600"/>
              <a:gd name="T25" fmla="*/ 818 h 21600"/>
              <a:gd name="T26" fmla="*/ 20622 w 21600"/>
              <a:gd name="T27" fmla="*/ 16429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FFCC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b="1">
                <a:latin typeface="Arial" charset="0"/>
                <a:ea typeface="ＭＳ Ｐゴシック" charset="0"/>
                <a:cs typeface="Arial" charset="0"/>
              </a:rPr>
              <a:t>Local SLA Template</a:t>
            </a:r>
          </a:p>
        </p:txBody>
      </p:sp>
      <p:sp>
        <p:nvSpPr>
          <p:cNvPr id="38949" name="AutoShape 86"/>
          <p:cNvSpPr>
            <a:spLocks noChangeArrowheads="1"/>
          </p:cNvSpPr>
          <p:nvPr/>
        </p:nvSpPr>
        <p:spPr bwMode="auto">
          <a:xfrm>
            <a:off x="1509713" y="4787900"/>
            <a:ext cx="914400" cy="914400"/>
          </a:xfrm>
          <a:prstGeom prst="rtTriangl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240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8950" name="AutoShape 87"/>
          <p:cNvSpPr>
            <a:spLocks noChangeArrowheads="1"/>
          </p:cNvSpPr>
          <p:nvPr/>
        </p:nvSpPr>
        <p:spPr bwMode="auto">
          <a:xfrm>
            <a:off x="2138363" y="5421313"/>
            <a:ext cx="790575" cy="287337"/>
          </a:xfrm>
          <a:prstGeom prst="roundRect">
            <a:avLst>
              <a:gd name="adj" fmla="val 16667"/>
            </a:avLst>
          </a:prstGeom>
          <a:solidFill>
            <a:srgbClr val="D8EBB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000" b="1">
                <a:latin typeface="Arial" charset="0"/>
                <a:ea typeface="ＭＳ Ｐゴシック" charset="0"/>
                <a:cs typeface="Arial" charset="0"/>
              </a:rPr>
              <a:t>Party 1</a:t>
            </a:r>
          </a:p>
        </p:txBody>
      </p:sp>
      <p:sp>
        <p:nvSpPr>
          <p:cNvPr id="25685" name="AutoShape 85"/>
          <p:cNvSpPr>
            <a:spLocks noChangeArrowheads="1"/>
          </p:cNvSpPr>
          <p:nvPr/>
        </p:nvSpPr>
        <p:spPr bwMode="auto">
          <a:xfrm>
            <a:off x="357188" y="4211638"/>
            <a:ext cx="1231900" cy="15843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9E9F7"/>
              </a:gs>
              <a:gs pos="64999">
                <a:srgbClr val="C5C5E9"/>
              </a:gs>
              <a:gs pos="100000">
                <a:srgbClr val="ACACE1"/>
              </a:gs>
            </a:gsLst>
            <a:lin ang="5400000" scaled="1"/>
          </a:gradFill>
          <a:ln w="9525">
            <a:solidFill>
              <a:srgbClr val="292989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none"/>
          <a:lstStyle/>
          <a:p>
            <a:pPr>
              <a:defRPr/>
            </a:pPr>
            <a:r>
              <a:rPr lang="en-US" b="1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Amadeus</a:t>
            </a:r>
          </a:p>
          <a:p>
            <a:pPr>
              <a:defRPr/>
            </a:pPr>
            <a:r>
              <a:rPr lang="en-US" b="1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Workflow</a:t>
            </a:r>
          </a:p>
        </p:txBody>
      </p:sp>
      <p:sp>
        <p:nvSpPr>
          <p:cNvPr id="38952" name="Cloud"/>
          <p:cNvSpPr>
            <a:spLocks noChangeAspect="1" noEditPoints="1" noChangeArrowheads="1"/>
          </p:cNvSpPr>
          <p:nvPr/>
        </p:nvSpPr>
        <p:spPr bwMode="auto">
          <a:xfrm>
            <a:off x="238125" y="4668838"/>
            <a:ext cx="1439863" cy="1022350"/>
          </a:xfrm>
          <a:custGeom>
            <a:avLst/>
            <a:gdLst>
              <a:gd name="T0" fmla="*/ 1322881119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000" b="1">
                <a:latin typeface="Arial" charset="0"/>
                <a:ea typeface="ＭＳ Ｐゴシック" charset="0"/>
                <a:cs typeface="Arial" charset="0"/>
              </a:rPr>
              <a:t>Alternate Offers</a:t>
            </a:r>
          </a:p>
          <a:p>
            <a:r>
              <a:rPr lang="en-US" sz="1000" b="1">
                <a:latin typeface="Arial" charset="0"/>
                <a:ea typeface="ＭＳ Ｐゴシック" charset="0"/>
                <a:cs typeface="Arial" charset="0"/>
              </a:rPr>
              <a:t>Negotiation</a:t>
            </a:r>
          </a:p>
          <a:p>
            <a:r>
              <a:rPr lang="en-US" sz="1000" b="1">
                <a:latin typeface="Arial" charset="0"/>
                <a:ea typeface="ＭＳ Ｐゴシック" charset="0"/>
                <a:cs typeface="Arial" charset="0"/>
              </a:rPr>
              <a:t>Strategy</a:t>
            </a:r>
          </a:p>
        </p:txBody>
      </p:sp>
      <p:sp>
        <p:nvSpPr>
          <p:cNvPr id="25684" name="AutoShape 84"/>
          <p:cNvSpPr>
            <a:spLocks noChangeArrowheads="1"/>
          </p:cNvSpPr>
          <p:nvPr/>
        </p:nvSpPr>
        <p:spPr bwMode="auto">
          <a:xfrm>
            <a:off x="7796213" y="3925888"/>
            <a:ext cx="1152525" cy="18018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9E9F7"/>
              </a:gs>
              <a:gs pos="64999">
                <a:srgbClr val="C5C5E9"/>
              </a:gs>
              <a:gs pos="100000">
                <a:srgbClr val="ACACE1"/>
              </a:gs>
            </a:gsLst>
            <a:lin ang="5400000" scaled="1"/>
          </a:gradFill>
          <a:ln w="9525">
            <a:solidFill>
              <a:srgbClr val="292989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none"/>
          <a:lstStyle/>
          <a:p>
            <a:pPr>
              <a:defRPr/>
            </a:pPr>
            <a:r>
              <a:rPr lang="en-US" b="1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Aneka</a:t>
            </a:r>
          </a:p>
        </p:txBody>
      </p:sp>
      <p:sp>
        <p:nvSpPr>
          <p:cNvPr id="38954" name="Cloud"/>
          <p:cNvSpPr>
            <a:spLocks noChangeAspect="1" noEditPoints="1" noChangeArrowheads="1"/>
          </p:cNvSpPr>
          <p:nvPr/>
        </p:nvSpPr>
        <p:spPr bwMode="auto">
          <a:xfrm>
            <a:off x="7581900" y="4640263"/>
            <a:ext cx="1439863" cy="1022350"/>
          </a:xfrm>
          <a:custGeom>
            <a:avLst/>
            <a:gdLst>
              <a:gd name="T0" fmla="*/ 1322881119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000" b="1">
                <a:latin typeface="Arial" charset="0"/>
                <a:ea typeface="ＭＳ Ｐゴシック" charset="0"/>
                <a:cs typeface="Arial" charset="0"/>
              </a:rPr>
              <a:t>Alternate Offers</a:t>
            </a:r>
          </a:p>
          <a:p>
            <a:r>
              <a:rPr lang="en-US" sz="1000" b="1">
                <a:latin typeface="Arial" charset="0"/>
                <a:ea typeface="ＭＳ Ｐゴシック" charset="0"/>
                <a:cs typeface="Arial" charset="0"/>
              </a:rPr>
              <a:t>Negotiation</a:t>
            </a:r>
          </a:p>
          <a:p>
            <a:r>
              <a:rPr lang="en-US" sz="1000" b="1">
                <a:latin typeface="Arial" charset="0"/>
                <a:ea typeface="ＭＳ Ｐゴシック" charset="0"/>
                <a:cs typeface="Arial" charset="0"/>
              </a:rPr>
              <a:t>Strategy</a:t>
            </a:r>
          </a:p>
        </p:txBody>
      </p:sp>
      <p:sp>
        <p:nvSpPr>
          <p:cNvPr id="38955" name="Pfeil nach oben und unten 108"/>
          <p:cNvSpPr>
            <a:spLocks noChangeArrowheads="1"/>
          </p:cNvSpPr>
          <p:nvPr/>
        </p:nvSpPr>
        <p:spPr bwMode="auto">
          <a:xfrm rot="-1912392">
            <a:off x="5116513" y="3008313"/>
            <a:ext cx="339725" cy="1039812"/>
          </a:xfrm>
          <a:prstGeom prst="upDownArrow">
            <a:avLst>
              <a:gd name="adj1" fmla="val 50000"/>
              <a:gd name="adj2" fmla="val 50006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l"/>
            <a:endParaRPr lang="en-US" sz="180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8956" name="Pfeil nach oben und unten 109"/>
          <p:cNvSpPr>
            <a:spLocks noChangeArrowheads="1"/>
          </p:cNvSpPr>
          <p:nvPr/>
        </p:nvSpPr>
        <p:spPr bwMode="auto">
          <a:xfrm rot="1556117">
            <a:off x="3781425" y="3028950"/>
            <a:ext cx="341313" cy="1039813"/>
          </a:xfrm>
          <a:prstGeom prst="upDownArrow">
            <a:avLst>
              <a:gd name="adj1" fmla="val 50000"/>
              <a:gd name="adj2" fmla="val 49774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l"/>
            <a:endParaRPr lang="en-US" sz="180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8957" name="Pfeil nach oben und unten 111"/>
          <p:cNvSpPr>
            <a:spLocks noChangeArrowheads="1"/>
          </p:cNvSpPr>
          <p:nvPr/>
        </p:nvSpPr>
        <p:spPr bwMode="auto">
          <a:xfrm rot="5400000">
            <a:off x="4660106" y="4275932"/>
            <a:ext cx="109537" cy="1943100"/>
          </a:xfrm>
          <a:prstGeom prst="upDownArrow">
            <a:avLst>
              <a:gd name="adj1" fmla="val 50000"/>
              <a:gd name="adj2" fmla="val 50015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/>
          <a:lstStyle/>
          <a:p>
            <a:pPr algn="l"/>
            <a:endParaRPr lang="en-US" sz="180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8958" name="Pfeil nach oben und unten 131"/>
          <p:cNvSpPr>
            <a:spLocks noChangeArrowheads="1"/>
          </p:cNvSpPr>
          <p:nvPr/>
        </p:nvSpPr>
        <p:spPr bwMode="auto">
          <a:xfrm rot="5400000">
            <a:off x="4664869" y="3261519"/>
            <a:ext cx="128587" cy="1933575"/>
          </a:xfrm>
          <a:prstGeom prst="upDownArrow">
            <a:avLst>
              <a:gd name="adj1" fmla="val 50000"/>
              <a:gd name="adj2" fmla="val 49984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/>
          <a:lstStyle/>
          <a:p>
            <a:pPr algn="l"/>
            <a:endParaRPr lang="en-US" sz="180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8959" name="Text Box 101"/>
          <p:cNvSpPr txBox="1">
            <a:spLocks noChangeArrowheads="1"/>
          </p:cNvSpPr>
          <p:nvPr/>
        </p:nvSpPr>
        <p:spPr bwMode="auto">
          <a:xfrm>
            <a:off x="3808413" y="3944938"/>
            <a:ext cx="18669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9pPr>
          </a:lstStyle>
          <a:p>
            <a:pPr eaLnBrk="1" hangingPunct="1"/>
            <a:r>
              <a:rPr lang="en-US" sz="1100" b="1">
                <a:latin typeface="Arial" charset="0"/>
                <a:ea typeface="ＭＳ Ｐゴシック" charset="0"/>
                <a:cs typeface="Arial" charset="0"/>
              </a:rPr>
              <a:t>4. Session Establishment</a:t>
            </a:r>
          </a:p>
        </p:txBody>
      </p:sp>
      <p:sp>
        <p:nvSpPr>
          <p:cNvPr id="38960" name="Text Box 101"/>
          <p:cNvSpPr txBox="1">
            <a:spLocks noChangeArrowheads="1"/>
          </p:cNvSpPr>
          <p:nvPr/>
        </p:nvSpPr>
        <p:spPr bwMode="auto">
          <a:xfrm>
            <a:off x="5656263" y="2078038"/>
            <a:ext cx="95091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9pPr>
          </a:lstStyle>
          <a:p>
            <a:pPr eaLnBrk="1" hangingPunct="1"/>
            <a:r>
              <a:rPr lang="en-US" sz="1100" b="1">
                <a:latin typeface="Arial" charset="0"/>
                <a:ea typeface="ＭＳ Ｐゴシック" charset="0"/>
                <a:cs typeface="Arial" charset="0"/>
              </a:rPr>
              <a:t>3. Matching</a:t>
            </a:r>
          </a:p>
        </p:txBody>
      </p:sp>
      <p:sp>
        <p:nvSpPr>
          <p:cNvPr id="38961" name="Text Box 101"/>
          <p:cNvSpPr txBox="1">
            <a:spLocks noChangeArrowheads="1"/>
          </p:cNvSpPr>
          <p:nvPr/>
        </p:nvSpPr>
        <p:spPr bwMode="auto">
          <a:xfrm>
            <a:off x="4953000" y="4364038"/>
            <a:ext cx="10636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9pPr>
          </a:lstStyle>
          <a:p>
            <a:pPr eaLnBrk="1" hangingPunct="1"/>
            <a:r>
              <a:rPr lang="en-US" sz="1100" b="1">
                <a:latin typeface="Arial" charset="0"/>
                <a:ea typeface="ＭＳ Ｐゴシック" charset="0"/>
                <a:cs typeface="Arial" charset="0"/>
              </a:rPr>
              <a:t>Handshaking</a:t>
            </a:r>
          </a:p>
        </p:txBody>
      </p:sp>
      <p:sp>
        <p:nvSpPr>
          <p:cNvPr id="38962" name="Text Box 101"/>
          <p:cNvSpPr txBox="1">
            <a:spLocks noChangeArrowheads="1"/>
          </p:cNvSpPr>
          <p:nvPr/>
        </p:nvSpPr>
        <p:spPr bwMode="auto">
          <a:xfrm>
            <a:off x="3514725" y="4364038"/>
            <a:ext cx="10636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9pPr>
          </a:lstStyle>
          <a:p>
            <a:pPr eaLnBrk="1" hangingPunct="1"/>
            <a:r>
              <a:rPr lang="en-US" sz="1100" b="1">
                <a:latin typeface="Arial" charset="0"/>
                <a:ea typeface="ＭＳ Ｐゴシック" charset="0"/>
                <a:cs typeface="Arial" charset="0"/>
              </a:rPr>
              <a:t>Handshaking</a:t>
            </a:r>
          </a:p>
        </p:txBody>
      </p:sp>
      <p:sp>
        <p:nvSpPr>
          <p:cNvPr id="38963" name="Text Box 15"/>
          <p:cNvSpPr txBox="1">
            <a:spLocks noChangeArrowheads="1"/>
          </p:cNvSpPr>
          <p:nvPr/>
        </p:nvSpPr>
        <p:spPr bwMode="auto">
          <a:xfrm>
            <a:off x="4857750" y="2006600"/>
            <a:ext cx="5000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9pPr>
          </a:lstStyle>
          <a:p>
            <a:pPr eaLnBrk="1" hangingPunct="1"/>
            <a:r>
              <a:rPr lang="en-US" sz="1600">
                <a:latin typeface="Arial" charset="0"/>
                <a:ea typeface="ＭＳ Ｐゴシック" charset="0"/>
                <a:cs typeface="Arial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11263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ja-JP" i="1">
                <a:latin typeface="Verdana" charset="0"/>
                <a:ea typeface="SimSun" charset="0"/>
              </a:rPr>
              <a:t>Aneka: components</a:t>
            </a:r>
            <a:endParaRPr lang="en-US" altLang="zh-CN">
              <a:latin typeface="Verdana" charset="0"/>
              <a:ea typeface="SimSun" charset="0"/>
            </a:endParaRPr>
          </a:p>
        </p:txBody>
      </p:sp>
      <p:sp>
        <p:nvSpPr>
          <p:cNvPr id="39939" name="Rectangle 46"/>
          <p:cNvSpPr>
            <a:spLocks noChangeArrowheads="1"/>
          </p:cNvSpPr>
          <p:nvPr/>
        </p:nvSpPr>
        <p:spPr bwMode="auto">
          <a:xfrm>
            <a:off x="4314825" y="2324100"/>
            <a:ext cx="4191000" cy="3505200"/>
          </a:xfrm>
          <a:prstGeom prst="rect">
            <a:avLst/>
          </a:prstGeom>
          <a:solidFill>
            <a:srgbClr val="C0C0C0">
              <a:alpha val="23921"/>
            </a:srgbClr>
          </a:solidFill>
          <a:ln w="9525">
            <a:solidFill>
              <a:schemeClr val="bg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88197" name="Text Box 5"/>
          <p:cNvSpPr txBox="1">
            <a:spLocks noChangeArrowheads="1"/>
          </p:cNvSpPr>
          <p:nvPr/>
        </p:nvSpPr>
        <p:spPr bwMode="auto">
          <a:xfrm>
            <a:off x="381000" y="1752600"/>
            <a:ext cx="2022475" cy="13208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9pPr>
          </a:lstStyle>
          <a:p>
            <a:pPr algn="l" eaLnBrk="1" hangingPunct="1"/>
            <a:r>
              <a:rPr lang="en-US" sz="1000" b="1">
                <a:solidFill>
                  <a:srgbClr val="0000FF"/>
                </a:solidFill>
                <a:latin typeface="Courier New" charset="0"/>
              </a:rPr>
              <a:t>public</a:t>
            </a:r>
            <a:r>
              <a:rPr lang="en-US" sz="1000" b="1">
                <a:latin typeface="Courier New" charset="0"/>
              </a:rPr>
              <a:t> DumbTask: </a:t>
            </a:r>
            <a:r>
              <a:rPr lang="en-US" sz="1000" b="1">
                <a:solidFill>
                  <a:srgbClr val="66CCFF"/>
                </a:solidFill>
                <a:latin typeface="Courier New" charset="0"/>
              </a:rPr>
              <a:t>ITask</a:t>
            </a:r>
            <a:r>
              <a:rPr lang="en-US" sz="1000" b="1">
                <a:latin typeface="Courier New" charset="0"/>
              </a:rPr>
              <a:t> </a:t>
            </a:r>
          </a:p>
          <a:p>
            <a:pPr algn="l" eaLnBrk="1" hangingPunct="1"/>
            <a:r>
              <a:rPr lang="en-US" sz="1000" b="1">
                <a:latin typeface="Courier New" charset="0"/>
              </a:rPr>
              <a:t>{</a:t>
            </a:r>
          </a:p>
          <a:p>
            <a:pPr algn="l" eaLnBrk="1" hangingPunct="1"/>
            <a:r>
              <a:rPr lang="en-US" sz="1000" b="1">
                <a:latin typeface="Courier New" charset="0"/>
              </a:rPr>
              <a:t>  …</a:t>
            </a:r>
          </a:p>
          <a:p>
            <a:pPr algn="l" eaLnBrk="1" hangingPunct="1"/>
            <a:r>
              <a:rPr lang="en-US" sz="1000" b="1">
                <a:latin typeface="Courier New" charset="0"/>
              </a:rPr>
              <a:t>  </a:t>
            </a:r>
            <a:r>
              <a:rPr lang="en-US" sz="1000" b="1">
                <a:solidFill>
                  <a:srgbClr val="0000FF"/>
                </a:solidFill>
                <a:latin typeface="Courier New" charset="0"/>
              </a:rPr>
              <a:t>public void</a:t>
            </a:r>
            <a:r>
              <a:rPr lang="en-US" sz="1000" b="1">
                <a:latin typeface="Courier New" charset="0"/>
              </a:rPr>
              <a:t> Execute() </a:t>
            </a:r>
          </a:p>
          <a:p>
            <a:pPr algn="l" eaLnBrk="1" hangingPunct="1"/>
            <a:r>
              <a:rPr lang="en-US" sz="1000" b="1">
                <a:latin typeface="Courier New" charset="0"/>
              </a:rPr>
              <a:t>  {</a:t>
            </a:r>
          </a:p>
          <a:p>
            <a:pPr algn="l" eaLnBrk="1" hangingPunct="1"/>
            <a:r>
              <a:rPr lang="en-US" sz="1000" b="1">
                <a:latin typeface="Courier New" charset="0"/>
              </a:rPr>
              <a:t>    ……</a:t>
            </a:r>
          </a:p>
          <a:p>
            <a:pPr algn="l" eaLnBrk="1" hangingPunct="1"/>
            <a:r>
              <a:rPr lang="en-US" sz="1000" b="1">
                <a:latin typeface="Courier New" charset="0"/>
              </a:rPr>
              <a:t>  }</a:t>
            </a:r>
          </a:p>
          <a:p>
            <a:pPr algn="l" eaLnBrk="1" hangingPunct="1"/>
            <a:r>
              <a:rPr lang="en-US" sz="1000" b="1">
                <a:latin typeface="Courier New" charset="0"/>
              </a:rPr>
              <a:t>}</a:t>
            </a:r>
          </a:p>
        </p:txBody>
      </p:sp>
      <p:sp>
        <p:nvSpPr>
          <p:cNvPr id="1288198" name="Text Box 6"/>
          <p:cNvSpPr txBox="1">
            <a:spLocks noChangeArrowheads="1"/>
          </p:cNvSpPr>
          <p:nvPr/>
        </p:nvSpPr>
        <p:spPr bwMode="auto">
          <a:xfrm>
            <a:off x="304800" y="2514600"/>
            <a:ext cx="2708275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9pPr>
          </a:lstStyle>
          <a:p>
            <a:pPr algn="l" eaLnBrk="1" hangingPunct="1"/>
            <a:r>
              <a:rPr lang="en-US" sz="1000" b="1">
                <a:solidFill>
                  <a:srgbClr val="0000FF"/>
                </a:solidFill>
                <a:latin typeface="Courier New" charset="0"/>
              </a:rPr>
              <a:t>for</a:t>
            </a:r>
            <a:r>
              <a:rPr lang="en-US" sz="1000" b="1">
                <a:latin typeface="Courier New" charset="0"/>
              </a:rPr>
              <a:t>(</a:t>
            </a:r>
            <a:r>
              <a:rPr lang="en-US" sz="1000" b="1">
                <a:solidFill>
                  <a:srgbClr val="0000FF"/>
                </a:solidFill>
                <a:latin typeface="Courier New" charset="0"/>
              </a:rPr>
              <a:t>int</a:t>
            </a:r>
            <a:r>
              <a:rPr lang="en-US" sz="1000" b="1">
                <a:latin typeface="Courier New" charset="0"/>
              </a:rPr>
              <a:t> i=0; i&lt;n; i++)</a:t>
            </a:r>
          </a:p>
          <a:p>
            <a:pPr algn="l" eaLnBrk="1" hangingPunct="1"/>
            <a:r>
              <a:rPr lang="en-US" sz="1000" b="1">
                <a:latin typeface="Courier New" charset="0"/>
              </a:rPr>
              <a:t>{</a:t>
            </a:r>
          </a:p>
          <a:p>
            <a:pPr algn="l" eaLnBrk="1" hangingPunct="1"/>
            <a:r>
              <a:rPr lang="en-US" sz="1000" b="1">
                <a:latin typeface="Courier New" charset="0"/>
              </a:rPr>
              <a:t>  …</a:t>
            </a:r>
          </a:p>
          <a:p>
            <a:pPr algn="l" eaLnBrk="1" hangingPunct="1"/>
            <a:r>
              <a:rPr lang="en-US" sz="1000" b="1">
                <a:latin typeface="Courier New" charset="0"/>
              </a:rPr>
              <a:t>  </a:t>
            </a:r>
            <a:r>
              <a:rPr lang="en-US" sz="1000" b="1">
                <a:solidFill>
                  <a:srgbClr val="66CCFF"/>
                </a:solidFill>
                <a:latin typeface="Courier New" charset="0"/>
              </a:rPr>
              <a:t>DumbTask</a:t>
            </a:r>
            <a:r>
              <a:rPr lang="en-US" sz="1000" b="1">
                <a:latin typeface="Courier New" charset="0"/>
              </a:rPr>
              <a:t> task = </a:t>
            </a:r>
            <a:r>
              <a:rPr lang="en-US" sz="1000" b="1">
                <a:solidFill>
                  <a:srgbClr val="0000FF"/>
                </a:solidFill>
                <a:latin typeface="Courier New" charset="0"/>
              </a:rPr>
              <a:t>new</a:t>
            </a:r>
            <a:r>
              <a:rPr lang="en-US" sz="1000" b="1">
                <a:latin typeface="Courier New" charset="0"/>
              </a:rPr>
              <a:t> </a:t>
            </a:r>
            <a:r>
              <a:rPr lang="en-US" sz="1000" b="1">
                <a:solidFill>
                  <a:srgbClr val="66CCFF"/>
                </a:solidFill>
                <a:latin typeface="Courier New" charset="0"/>
              </a:rPr>
              <a:t>DumbTask</a:t>
            </a:r>
            <a:r>
              <a:rPr lang="en-US" sz="1000" b="1">
                <a:latin typeface="Courier New" charset="0"/>
              </a:rPr>
              <a:t>();</a:t>
            </a:r>
          </a:p>
          <a:p>
            <a:pPr algn="l" eaLnBrk="1" hangingPunct="1"/>
            <a:r>
              <a:rPr lang="en-US" sz="1000" b="1">
                <a:latin typeface="Courier New" charset="0"/>
              </a:rPr>
              <a:t>  app.SubmitExecution(task);</a:t>
            </a:r>
          </a:p>
          <a:p>
            <a:pPr algn="l" eaLnBrk="1" hangingPunct="1"/>
            <a:r>
              <a:rPr lang="en-US" sz="1000" b="1">
                <a:latin typeface="Courier New" charset="0"/>
              </a:rPr>
              <a:t>}</a:t>
            </a:r>
          </a:p>
        </p:txBody>
      </p:sp>
      <p:grpSp>
        <p:nvGrpSpPr>
          <p:cNvPr id="39942" name="Group 4"/>
          <p:cNvGrpSpPr>
            <a:grpSpLocks/>
          </p:cNvGrpSpPr>
          <p:nvPr/>
        </p:nvGrpSpPr>
        <p:grpSpPr bwMode="auto">
          <a:xfrm>
            <a:off x="7453313" y="3625850"/>
            <a:ext cx="1143000" cy="838200"/>
            <a:chOff x="3936" y="1776"/>
            <a:chExt cx="720" cy="528"/>
          </a:xfrm>
        </p:grpSpPr>
        <p:pic>
          <p:nvPicPr>
            <p:cNvPr id="39997" name="Picture 5" descr="MCj04348450000[1]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1776"/>
              <a:ext cx="48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98" name="Picture 6" descr="MCj04326140000[1]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1872"/>
              <a:ext cx="24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99" name="Text Box 7"/>
            <p:cNvSpPr txBox="1">
              <a:spLocks noChangeArrowheads="1"/>
            </p:cNvSpPr>
            <p:nvPr/>
          </p:nvSpPr>
          <p:spPr bwMode="auto">
            <a:xfrm>
              <a:off x="4176" y="2178"/>
              <a:ext cx="480" cy="126"/>
            </a:xfrm>
            <a:prstGeom prst="rect">
              <a:avLst/>
            </a:prstGeom>
            <a:solidFill>
              <a:srgbClr val="FFFF99">
                <a:alpha val="63136"/>
              </a:srgbClr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lIns="27432" tIns="18288" rIns="27432" bIns="18288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9pPr>
            </a:lstStyle>
            <a:p>
              <a:pPr eaLnBrk="1" hangingPunct="1"/>
              <a:r>
                <a:rPr lang="it-IT" altLang="zh-CN" sz="1000">
                  <a:latin typeface="Arial" charset="0"/>
                </a:rPr>
                <a:t>Executor</a:t>
              </a:r>
              <a:endParaRPr lang="en-US" altLang="zh-CN" sz="1000">
                <a:latin typeface="Arial" charset="0"/>
              </a:endParaRPr>
            </a:p>
          </p:txBody>
        </p:sp>
      </p:grpSp>
      <p:grpSp>
        <p:nvGrpSpPr>
          <p:cNvPr id="39943" name="Group 8"/>
          <p:cNvGrpSpPr>
            <a:grpSpLocks/>
          </p:cNvGrpSpPr>
          <p:nvPr/>
        </p:nvGrpSpPr>
        <p:grpSpPr bwMode="auto">
          <a:xfrm>
            <a:off x="4481513" y="4006850"/>
            <a:ext cx="990600" cy="838200"/>
            <a:chOff x="2208" y="2640"/>
            <a:chExt cx="624" cy="528"/>
          </a:xfrm>
        </p:grpSpPr>
        <p:pic>
          <p:nvPicPr>
            <p:cNvPr id="39994" name="Picture 9" descr="MCj04348450000[1]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2640"/>
              <a:ext cx="48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95" name="Picture 10" descr="MCj04338770000[1]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2784"/>
              <a:ext cx="257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96" name="Text Box 11"/>
            <p:cNvSpPr txBox="1">
              <a:spLocks noChangeArrowheads="1"/>
            </p:cNvSpPr>
            <p:nvPr/>
          </p:nvSpPr>
          <p:spPr bwMode="auto">
            <a:xfrm>
              <a:off x="2352" y="3042"/>
              <a:ext cx="480" cy="126"/>
            </a:xfrm>
            <a:prstGeom prst="rect">
              <a:avLst/>
            </a:prstGeom>
            <a:solidFill>
              <a:srgbClr val="CCFFCC">
                <a:alpha val="63136"/>
              </a:srgbClr>
            </a:solidFill>
            <a:ln w="9525">
              <a:solidFill>
                <a:srgbClr val="33CCCC"/>
              </a:solidFill>
              <a:miter lim="800000"/>
              <a:headEnd/>
              <a:tailEnd/>
            </a:ln>
          </p:spPr>
          <p:txBody>
            <a:bodyPr lIns="27432" tIns="18288" rIns="27432" bIns="18288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9pPr>
            </a:lstStyle>
            <a:p>
              <a:pPr eaLnBrk="1" hangingPunct="1"/>
              <a:r>
                <a:rPr lang="it-IT" altLang="zh-CN" sz="1000">
                  <a:latin typeface="Arial" charset="0"/>
                </a:rPr>
                <a:t>Scheduler</a:t>
              </a:r>
              <a:endParaRPr lang="en-US" altLang="zh-CN" sz="1000">
                <a:latin typeface="Arial" charset="0"/>
              </a:endParaRPr>
            </a:p>
          </p:txBody>
        </p:sp>
      </p:grpSp>
      <p:grpSp>
        <p:nvGrpSpPr>
          <p:cNvPr id="39944" name="Group 12"/>
          <p:cNvGrpSpPr>
            <a:grpSpLocks/>
          </p:cNvGrpSpPr>
          <p:nvPr/>
        </p:nvGrpSpPr>
        <p:grpSpPr bwMode="auto">
          <a:xfrm>
            <a:off x="6462713" y="4692650"/>
            <a:ext cx="1143000" cy="838200"/>
            <a:chOff x="3936" y="1776"/>
            <a:chExt cx="720" cy="528"/>
          </a:xfrm>
        </p:grpSpPr>
        <p:pic>
          <p:nvPicPr>
            <p:cNvPr id="39991" name="Picture 13" descr="MCj04348450000[1]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1776"/>
              <a:ext cx="48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92" name="Picture 14" descr="MCj04326140000[1]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1872"/>
              <a:ext cx="24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93" name="Text Box 15"/>
            <p:cNvSpPr txBox="1">
              <a:spLocks noChangeArrowheads="1"/>
            </p:cNvSpPr>
            <p:nvPr/>
          </p:nvSpPr>
          <p:spPr bwMode="auto">
            <a:xfrm>
              <a:off x="4176" y="2178"/>
              <a:ext cx="480" cy="126"/>
            </a:xfrm>
            <a:prstGeom prst="rect">
              <a:avLst/>
            </a:prstGeom>
            <a:solidFill>
              <a:srgbClr val="FFFF99">
                <a:alpha val="63136"/>
              </a:srgbClr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lIns="27432" tIns="18288" rIns="27432" bIns="18288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9pPr>
            </a:lstStyle>
            <a:p>
              <a:pPr eaLnBrk="1" hangingPunct="1"/>
              <a:r>
                <a:rPr lang="it-IT" altLang="zh-CN" sz="1000">
                  <a:latin typeface="Arial" charset="0"/>
                </a:rPr>
                <a:t>Executor</a:t>
              </a:r>
              <a:endParaRPr lang="en-US" altLang="zh-CN" sz="1000">
                <a:latin typeface="Arial" charset="0"/>
              </a:endParaRPr>
            </a:p>
          </p:txBody>
        </p:sp>
      </p:grpSp>
      <p:grpSp>
        <p:nvGrpSpPr>
          <p:cNvPr id="39945" name="Group 16"/>
          <p:cNvGrpSpPr>
            <a:grpSpLocks/>
          </p:cNvGrpSpPr>
          <p:nvPr/>
        </p:nvGrpSpPr>
        <p:grpSpPr bwMode="auto">
          <a:xfrm>
            <a:off x="4786313" y="2559050"/>
            <a:ext cx="1143000" cy="838200"/>
            <a:chOff x="3936" y="1776"/>
            <a:chExt cx="720" cy="528"/>
          </a:xfrm>
        </p:grpSpPr>
        <p:pic>
          <p:nvPicPr>
            <p:cNvPr id="39988" name="Picture 17" descr="MCj04348450000[1]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1776"/>
              <a:ext cx="48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89" name="Picture 18" descr="MCj04326140000[1]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1872"/>
              <a:ext cx="24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90" name="Text Box 19"/>
            <p:cNvSpPr txBox="1">
              <a:spLocks noChangeArrowheads="1"/>
            </p:cNvSpPr>
            <p:nvPr/>
          </p:nvSpPr>
          <p:spPr bwMode="auto">
            <a:xfrm>
              <a:off x="4176" y="2178"/>
              <a:ext cx="480" cy="126"/>
            </a:xfrm>
            <a:prstGeom prst="rect">
              <a:avLst/>
            </a:prstGeom>
            <a:solidFill>
              <a:srgbClr val="FFFF99">
                <a:alpha val="63136"/>
              </a:srgbClr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lIns="27432" tIns="18288" rIns="27432" bIns="18288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9pPr>
            </a:lstStyle>
            <a:p>
              <a:pPr eaLnBrk="1" hangingPunct="1"/>
              <a:r>
                <a:rPr lang="it-IT" altLang="zh-CN" sz="1000">
                  <a:latin typeface="Arial" charset="0"/>
                </a:rPr>
                <a:t>Executor</a:t>
              </a:r>
              <a:endParaRPr lang="en-US" altLang="zh-CN" sz="1000">
                <a:latin typeface="Arial" charset="0"/>
              </a:endParaRPr>
            </a:p>
          </p:txBody>
        </p:sp>
      </p:grpSp>
      <p:grpSp>
        <p:nvGrpSpPr>
          <p:cNvPr id="39946" name="Group 20"/>
          <p:cNvGrpSpPr>
            <a:grpSpLocks/>
          </p:cNvGrpSpPr>
          <p:nvPr/>
        </p:nvGrpSpPr>
        <p:grpSpPr bwMode="auto">
          <a:xfrm>
            <a:off x="6462713" y="2559050"/>
            <a:ext cx="1143000" cy="838200"/>
            <a:chOff x="3936" y="1776"/>
            <a:chExt cx="720" cy="528"/>
          </a:xfrm>
        </p:grpSpPr>
        <p:pic>
          <p:nvPicPr>
            <p:cNvPr id="39985" name="Picture 21" descr="MCj04348450000[1]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1776"/>
              <a:ext cx="48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86" name="Picture 22" descr="MCj04326140000[1]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1872"/>
              <a:ext cx="24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87" name="Text Box 23"/>
            <p:cNvSpPr txBox="1">
              <a:spLocks noChangeArrowheads="1"/>
            </p:cNvSpPr>
            <p:nvPr/>
          </p:nvSpPr>
          <p:spPr bwMode="auto">
            <a:xfrm>
              <a:off x="4176" y="2178"/>
              <a:ext cx="480" cy="126"/>
            </a:xfrm>
            <a:prstGeom prst="rect">
              <a:avLst/>
            </a:prstGeom>
            <a:solidFill>
              <a:srgbClr val="FFFF99">
                <a:alpha val="63136"/>
              </a:srgbClr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lIns="27432" tIns="18288" rIns="27432" bIns="18288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9pPr>
            </a:lstStyle>
            <a:p>
              <a:pPr eaLnBrk="1" hangingPunct="1"/>
              <a:r>
                <a:rPr lang="it-IT" altLang="zh-CN" sz="1000">
                  <a:latin typeface="Arial" charset="0"/>
                </a:rPr>
                <a:t>Executor</a:t>
              </a:r>
              <a:endParaRPr lang="en-US" altLang="zh-CN" sz="1000">
                <a:latin typeface="Arial" charset="0"/>
              </a:endParaRPr>
            </a:p>
          </p:txBody>
        </p:sp>
      </p:grpSp>
      <p:sp>
        <p:nvSpPr>
          <p:cNvPr id="1109016" name="Cloud"/>
          <p:cNvSpPr>
            <a:spLocks noChangeAspect="1" noEditPoints="1" noChangeArrowheads="1"/>
          </p:cNvSpPr>
          <p:nvPr/>
        </p:nvSpPr>
        <p:spPr bwMode="auto">
          <a:xfrm>
            <a:off x="5700713" y="3570288"/>
            <a:ext cx="1447800" cy="969962"/>
          </a:xfrm>
          <a:custGeom>
            <a:avLst/>
            <a:gdLst>
              <a:gd name="T0" fmla="*/ 4491 w 21600"/>
              <a:gd name="T1" fmla="*/ 484981 h 21600"/>
              <a:gd name="T2" fmla="*/ 723900 w 21600"/>
              <a:gd name="T3" fmla="*/ 968929 h 21600"/>
              <a:gd name="T4" fmla="*/ 1446594 w 21600"/>
              <a:gd name="T5" fmla="*/ 484981 h 21600"/>
              <a:gd name="T6" fmla="*/ 723900 w 21600"/>
              <a:gd name="T7" fmla="*/ 55458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chemeClr val="accent1"/>
              </a:gs>
            </a:gsLst>
            <a:lin ang="2700000" scaled="1"/>
          </a:gradFill>
          <a:ln w="9525">
            <a:solidFill>
              <a:schemeClr val="bg2"/>
            </a:solidFill>
            <a:miter lim="800000"/>
            <a:headEnd/>
            <a:tailEnd/>
          </a:ln>
          <a:effectLst>
            <a:outerShdw blurRad="63500" dist="53882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endParaRPr lang="it-IT"/>
          </a:p>
        </p:txBody>
      </p:sp>
      <p:grpSp>
        <p:nvGrpSpPr>
          <p:cNvPr id="39948" name="Group 25"/>
          <p:cNvGrpSpPr>
            <a:grpSpLocks/>
          </p:cNvGrpSpPr>
          <p:nvPr/>
        </p:nvGrpSpPr>
        <p:grpSpPr bwMode="auto">
          <a:xfrm>
            <a:off x="2347913" y="5149850"/>
            <a:ext cx="762000" cy="762000"/>
            <a:chOff x="864" y="3360"/>
            <a:chExt cx="480" cy="480"/>
          </a:xfrm>
        </p:grpSpPr>
        <p:pic>
          <p:nvPicPr>
            <p:cNvPr id="39983" name="Picture 26" descr="MCj04315260000[1]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3360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84" name="Text Box 27"/>
            <p:cNvSpPr txBox="1">
              <a:spLocks noChangeArrowheads="1"/>
            </p:cNvSpPr>
            <p:nvPr/>
          </p:nvSpPr>
          <p:spPr bwMode="auto">
            <a:xfrm>
              <a:off x="864" y="3618"/>
              <a:ext cx="480" cy="222"/>
            </a:xfrm>
            <a:prstGeom prst="rect">
              <a:avLst/>
            </a:prstGeom>
            <a:solidFill>
              <a:srgbClr val="B3FFB3">
                <a:alpha val="52940"/>
              </a:srgbClr>
            </a:solidFill>
            <a:ln w="9525">
              <a:solidFill>
                <a:srgbClr val="66FF33"/>
              </a:solidFill>
              <a:miter lim="800000"/>
              <a:headEnd/>
              <a:tailEnd/>
            </a:ln>
          </p:spPr>
          <p:txBody>
            <a:bodyPr lIns="27432" tIns="18288" rIns="27432" bIns="18288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9pPr>
            </a:lstStyle>
            <a:p>
              <a:pPr eaLnBrk="1" hangingPunct="1"/>
              <a:r>
                <a:rPr lang="it-IT" altLang="zh-CN" sz="1000">
                  <a:latin typeface="Arial" charset="0"/>
                </a:rPr>
                <a:t>Client</a:t>
              </a:r>
              <a:br>
                <a:rPr lang="it-IT" altLang="zh-CN" sz="1000">
                  <a:latin typeface="Arial" charset="0"/>
                </a:rPr>
              </a:br>
              <a:r>
                <a:rPr lang="it-IT" altLang="zh-CN" sz="1000">
                  <a:latin typeface="Arial" charset="0"/>
                </a:rPr>
                <a:t>Agent</a:t>
              </a:r>
              <a:endParaRPr lang="en-US" altLang="zh-CN" sz="1000">
                <a:latin typeface="Arial" charset="0"/>
              </a:endParaRPr>
            </a:p>
          </p:txBody>
        </p:sp>
      </p:grpSp>
      <p:sp>
        <p:nvSpPr>
          <p:cNvPr id="39949" name="Line 28"/>
          <p:cNvSpPr>
            <a:spLocks noChangeShapeType="1"/>
          </p:cNvSpPr>
          <p:nvPr/>
        </p:nvSpPr>
        <p:spPr bwMode="auto">
          <a:xfrm flipV="1">
            <a:off x="2957513" y="4692650"/>
            <a:ext cx="1600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09021" name="Cloud"/>
          <p:cNvSpPr>
            <a:spLocks noChangeAspect="1" noEditPoints="1" noChangeArrowheads="1"/>
          </p:cNvSpPr>
          <p:nvPr/>
        </p:nvSpPr>
        <p:spPr bwMode="auto">
          <a:xfrm>
            <a:off x="3338513" y="4692650"/>
            <a:ext cx="838200" cy="561975"/>
          </a:xfrm>
          <a:custGeom>
            <a:avLst/>
            <a:gdLst>
              <a:gd name="T0" fmla="*/ 2600 w 21600"/>
              <a:gd name="T1" fmla="*/ 280988 h 21600"/>
              <a:gd name="T2" fmla="*/ 419100 w 21600"/>
              <a:gd name="T3" fmla="*/ 561377 h 21600"/>
              <a:gd name="T4" fmla="*/ 837502 w 21600"/>
              <a:gd name="T5" fmla="*/ 280988 h 21600"/>
              <a:gd name="T6" fmla="*/ 419100 w 21600"/>
              <a:gd name="T7" fmla="*/ 32131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chemeClr val="accent1"/>
              </a:gs>
            </a:gsLst>
            <a:lin ang="2700000" scaled="1"/>
          </a:gradFill>
          <a:ln w="9525">
            <a:solidFill>
              <a:schemeClr val="bg2"/>
            </a:solidFill>
            <a:miter lim="800000"/>
            <a:headEnd/>
            <a:tailEnd/>
          </a:ln>
          <a:effectLst>
            <a:outerShdw blurRad="63500" dist="53882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endParaRPr lang="it-IT"/>
          </a:p>
        </p:txBody>
      </p:sp>
      <p:sp>
        <p:nvSpPr>
          <p:cNvPr id="39951" name="Rectangle 30"/>
          <p:cNvSpPr>
            <a:spLocks noChangeArrowheads="1"/>
          </p:cNvSpPr>
          <p:nvPr/>
        </p:nvSpPr>
        <p:spPr bwMode="auto">
          <a:xfrm>
            <a:off x="2957513" y="4921250"/>
            <a:ext cx="76200" cy="228600"/>
          </a:xfrm>
          <a:prstGeom prst="rect">
            <a:avLst/>
          </a:prstGeom>
          <a:solidFill>
            <a:srgbClr val="E45A85"/>
          </a:solidFill>
          <a:ln w="9525">
            <a:miter lim="800000"/>
            <a:headEnd/>
            <a:tailEnd/>
          </a:ln>
          <a:scene3d>
            <a:camera prst="legacyObliqueTopRight">
              <a:rot lat="0" lon="1799997" rev="0"/>
            </a:camera>
            <a:lightRig rig="legacyFlat3" dir="b"/>
          </a:scene3d>
          <a:sp3d extrusionH="49200" prstMaterial="legacyMatte">
            <a:bevelT w="13500" h="13500" prst="angle"/>
            <a:bevelB w="13500" h="13500" prst="angle"/>
            <a:extrusionClr>
              <a:srgbClr val="FCC8FA"/>
            </a:extrusionClr>
          </a:sp3d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sp>
        <p:nvSpPr>
          <p:cNvPr id="39952" name="Rectangle 31"/>
          <p:cNvSpPr>
            <a:spLocks noChangeArrowheads="1"/>
          </p:cNvSpPr>
          <p:nvPr/>
        </p:nvSpPr>
        <p:spPr bwMode="auto">
          <a:xfrm>
            <a:off x="3109913" y="4845050"/>
            <a:ext cx="76200" cy="228600"/>
          </a:xfrm>
          <a:prstGeom prst="rect">
            <a:avLst/>
          </a:prstGeom>
          <a:solidFill>
            <a:srgbClr val="E45A85"/>
          </a:solidFill>
          <a:ln w="9525">
            <a:miter lim="800000"/>
            <a:headEnd/>
            <a:tailEnd/>
          </a:ln>
          <a:scene3d>
            <a:camera prst="legacyObliqueTopRight">
              <a:rot lat="0" lon="1799997" rev="0"/>
            </a:camera>
            <a:lightRig rig="legacyFlat3" dir="b"/>
          </a:scene3d>
          <a:sp3d extrusionH="49200" prstMaterial="legacyMatte">
            <a:bevelT w="13500" h="13500" prst="angle"/>
            <a:bevelB w="13500" h="13500" prst="angle"/>
            <a:extrusionClr>
              <a:srgbClr val="FCC8FA"/>
            </a:extrusionClr>
          </a:sp3d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sp>
        <p:nvSpPr>
          <p:cNvPr id="39953" name="Text Box 32"/>
          <p:cNvSpPr txBox="1">
            <a:spLocks noChangeArrowheads="1"/>
          </p:cNvSpPr>
          <p:nvPr/>
        </p:nvSpPr>
        <p:spPr bwMode="auto">
          <a:xfrm>
            <a:off x="2805113" y="4616450"/>
            <a:ext cx="522287" cy="169863"/>
          </a:xfrm>
          <a:prstGeom prst="rect">
            <a:avLst/>
          </a:prstGeom>
          <a:solidFill>
            <a:srgbClr val="FCC8FA"/>
          </a:solidFill>
          <a:ln w="9525">
            <a:solidFill>
              <a:srgbClr val="FF66CC"/>
            </a:solidFill>
            <a:miter lim="800000"/>
            <a:headEnd/>
            <a:tailEnd/>
          </a:ln>
        </p:spPr>
        <p:txBody>
          <a:bodyPr wrap="none" lIns="27432" tIns="18288" rIns="27432" bIns="18288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9pPr>
          </a:lstStyle>
          <a:p>
            <a:pPr eaLnBrk="1" hangingPunct="1"/>
            <a:r>
              <a:rPr lang="it-IT" altLang="zh-CN" sz="800">
                <a:latin typeface="Arial" charset="0"/>
              </a:rPr>
              <a:t>work units</a:t>
            </a:r>
            <a:endParaRPr lang="en-US" altLang="zh-CN" sz="800">
              <a:latin typeface="Arial" charset="0"/>
            </a:endParaRPr>
          </a:p>
        </p:txBody>
      </p:sp>
      <p:sp>
        <p:nvSpPr>
          <p:cNvPr id="39954" name="Rectangle 33"/>
          <p:cNvSpPr>
            <a:spLocks noChangeArrowheads="1"/>
          </p:cNvSpPr>
          <p:nvPr/>
        </p:nvSpPr>
        <p:spPr bwMode="auto">
          <a:xfrm>
            <a:off x="4176713" y="4540250"/>
            <a:ext cx="76200" cy="228600"/>
          </a:xfrm>
          <a:prstGeom prst="rect">
            <a:avLst/>
          </a:prstGeom>
          <a:solidFill>
            <a:srgbClr val="E45A85"/>
          </a:solidFill>
          <a:ln w="9525">
            <a:miter lim="800000"/>
            <a:headEnd/>
            <a:tailEnd/>
          </a:ln>
          <a:scene3d>
            <a:camera prst="legacyObliqueTopRight">
              <a:rot lat="0" lon="1799997" rev="0"/>
            </a:camera>
            <a:lightRig rig="legacyFlat3" dir="b"/>
          </a:scene3d>
          <a:sp3d extrusionH="49200" prstMaterial="legacyMatte">
            <a:bevelT w="13500" h="13500" prst="angle"/>
            <a:bevelB w="13500" h="13500" prst="angle"/>
            <a:extrusionClr>
              <a:srgbClr val="FCC8FA"/>
            </a:extrusionClr>
          </a:sp3d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sp>
        <p:nvSpPr>
          <p:cNvPr id="39955" name="Rectangle 34"/>
          <p:cNvSpPr>
            <a:spLocks noChangeArrowheads="1"/>
          </p:cNvSpPr>
          <p:nvPr/>
        </p:nvSpPr>
        <p:spPr bwMode="auto">
          <a:xfrm>
            <a:off x="4329113" y="4464050"/>
            <a:ext cx="76200" cy="228600"/>
          </a:xfrm>
          <a:prstGeom prst="rect">
            <a:avLst/>
          </a:prstGeom>
          <a:solidFill>
            <a:srgbClr val="E45A85"/>
          </a:solidFill>
          <a:ln w="9525">
            <a:miter lim="800000"/>
            <a:headEnd/>
            <a:tailEnd/>
          </a:ln>
          <a:scene3d>
            <a:camera prst="legacyObliqueTopRight">
              <a:rot lat="0" lon="1799997" rev="0"/>
            </a:camera>
            <a:lightRig rig="legacyFlat3" dir="b"/>
          </a:scene3d>
          <a:sp3d extrusionH="49200" prstMaterial="legacyMatte">
            <a:bevelT w="13500" h="13500" prst="angle"/>
            <a:bevelB w="13500" h="13500" prst="angle"/>
            <a:extrusionClr>
              <a:srgbClr val="FCC8FA"/>
            </a:extrusionClr>
          </a:sp3d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sp>
        <p:nvSpPr>
          <p:cNvPr id="39956" name="Line 35"/>
          <p:cNvSpPr>
            <a:spLocks noChangeShapeType="1"/>
          </p:cNvSpPr>
          <p:nvPr/>
        </p:nvSpPr>
        <p:spPr bwMode="auto">
          <a:xfrm flipV="1">
            <a:off x="5167313" y="4159250"/>
            <a:ext cx="533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9957" name="Line 36"/>
          <p:cNvSpPr>
            <a:spLocks noChangeShapeType="1"/>
          </p:cNvSpPr>
          <p:nvPr/>
        </p:nvSpPr>
        <p:spPr bwMode="auto">
          <a:xfrm>
            <a:off x="6538913" y="4311650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9958" name="Line 37"/>
          <p:cNvSpPr>
            <a:spLocks noChangeShapeType="1"/>
          </p:cNvSpPr>
          <p:nvPr/>
        </p:nvSpPr>
        <p:spPr bwMode="auto">
          <a:xfrm>
            <a:off x="6919913" y="400685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9959" name="Line 38"/>
          <p:cNvSpPr>
            <a:spLocks noChangeShapeType="1"/>
          </p:cNvSpPr>
          <p:nvPr/>
        </p:nvSpPr>
        <p:spPr bwMode="auto">
          <a:xfrm flipV="1">
            <a:off x="6538913" y="309245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9960" name="Line 39"/>
          <p:cNvSpPr>
            <a:spLocks noChangeShapeType="1"/>
          </p:cNvSpPr>
          <p:nvPr/>
        </p:nvSpPr>
        <p:spPr bwMode="auto">
          <a:xfrm flipH="1" flipV="1">
            <a:off x="5548313" y="347345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9961" name="Rectangle 40"/>
          <p:cNvSpPr>
            <a:spLocks noChangeArrowheads="1"/>
          </p:cNvSpPr>
          <p:nvPr/>
        </p:nvSpPr>
        <p:spPr bwMode="auto">
          <a:xfrm>
            <a:off x="6462713" y="3168650"/>
            <a:ext cx="76200" cy="228600"/>
          </a:xfrm>
          <a:prstGeom prst="rect">
            <a:avLst/>
          </a:prstGeom>
          <a:solidFill>
            <a:srgbClr val="E45A85"/>
          </a:solidFill>
          <a:ln w="9525">
            <a:miter lim="800000"/>
            <a:headEnd/>
            <a:tailEnd/>
          </a:ln>
          <a:scene3d>
            <a:camera prst="legacyObliqueTopRight">
              <a:rot lat="0" lon="1799997" rev="0"/>
            </a:camera>
            <a:lightRig rig="legacyFlat3" dir="b"/>
          </a:scene3d>
          <a:sp3d extrusionH="49200" prstMaterial="legacyMatte">
            <a:bevelT w="13500" h="13500" prst="angle"/>
            <a:bevelB w="13500" h="13500" prst="angle"/>
            <a:extrusionClr>
              <a:srgbClr val="FCC8FA"/>
            </a:extrusionClr>
          </a:sp3d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sp>
        <p:nvSpPr>
          <p:cNvPr id="39962" name="Rectangle 41"/>
          <p:cNvSpPr>
            <a:spLocks noChangeArrowheads="1"/>
          </p:cNvSpPr>
          <p:nvPr/>
        </p:nvSpPr>
        <p:spPr bwMode="auto">
          <a:xfrm>
            <a:off x="7148513" y="3702050"/>
            <a:ext cx="76200" cy="228600"/>
          </a:xfrm>
          <a:prstGeom prst="rect">
            <a:avLst/>
          </a:prstGeom>
          <a:solidFill>
            <a:srgbClr val="E45A85"/>
          </a:solidFill>
          <a:ln w="9525">
            <a:miter lim="800000"/>
            <a:headEnd/>
            <a:tailEnd/>
          </a:ln>
          <a:scene3d>
            <a:camera prst="legacyObliqueTopRight">
              <a:rot lat="0" lon="1799997" rev="0"/>
            </a:camera>
            <a:lightRig rig="legacyFlat3" dir="b"/>
          </a:scene3d>
          <a:sp3d extrusionH="49200" prstMaterial="legacyMatte">
            <a:bevelT w="13500" h="13500" prst="angle"/>
            <a:bevelB w="13500" h="13500" prst="angle"/>
            <a:extrusionClr>
              <a:srgbClr val="FCC8FA"/>
            </a:extrusionClr>
          </a:sp3d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sp>
        <p:nvSpPr>
          <p:cNvPr id="39963" name="Rectangle 42"/>
          <p:cNvSpPr>
            <a:spLocks noChangeArrowheads="1"/>
          </p:cNvSpPr>
          <p:nvPr/>
        </p:nvSpPr>
        <p:spPr bwMode="auto">
          <a:xfrm>
            <a:off x="7300913" y="3702050"/>
            <a:ext cx="76200" cy="228600"/>
          </a:xfrm>
          <a:prstGeom prst="rect">
            <a:avLst/>
          </a:prstGeom>
          <a:solidFill>
            <a:srgbClr val="E45A85"/>
          </a:solidFill>
          <a:ln w="9525">
            <a:miter lim="800000"/>
            <a:headEnd/>
            <a:tailEnd/>
          </a:ln>
          <a:scene3d>
            <a:camera prst="legacyObliqueTopRight">
              <a:rot lat="0" lon="1799997" rev="0"/>
            </a:camera>
            <a:lightRig rig="legacyFlat3" dir="b"/>
          </a:scene3d>
          <a:sp3d extrusionH="49200" prstMaterial="legacyMatte">
            <a:bevelT w="13500" h="13500" prst="angle"/>
            <a:bevelB w="13500" h="13500" prst="angle"/>
            <a:extrusionClr>
              <a:srgbClr val="FCC8FA"/>
            </a:extrusionClr>
          </a:sp3d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sp>
        <p:nvSpPr>
          <p:cNvPr id="39964" name="Rectangle 43"/>
          <p:cNvSpPr>
            <a:spLocks noChangeArrowheads="1"/>
          </p:cNvSpPr>
          <p:nvPr/>
        </p:nvSpPr>
        <p:spPr bwMode="auto">
          <a:xfrm>
            <a:off x="5853113" y="3397250"/>
            <a:ext cx="76200" cy="228600"/>
          </a:xfrm>
          <a:prstGeom prst="rect">
            <a:avLst/>
          </a:prstGeom>
          <a:solidFill>
            <a:srgbClr val="E45A85"/>
          </a:solidFill>
          <a:ln w="9525">
            <a:miter lim="800000"/>
            <a:headEnd/>
            <a:tailEnd/>
          </a:ln>
          <a:scene3d>
            <a:camera prst="legacyObliqueTopRight">
              <a:rot lat="0" lon="1799997" rev="0"/>
            </a:camera>
            <a:lightRig rig="legacyFlat3" dir="b"/>
          </a:scene3d>
          <a:sp3d extrusionH="49200" prstMaterial="legacyMatte">
            <a:bevelT w="13500" h="13500" prst="angle"/>
            <a:bevelB w="13500" h="13500" prst="angle"/>
            <a:extrusionClr>
              <a:srgbClr val="FCC8FA"/>
            </a:extrusionClr>
          </a:sp3d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sp>
        <p:nvSpPr>
          <p:cNvPr id="39965" name="Text Box 44"/>
          <p:cNvSpPr txBox="1">
            <a:spLocks noChangeArrowheads="1"/>
          </p:cNvSpPr>
          <p:nvPr/>
        </p:nvSpPr>
        <p:spPr bwMode="auto">
          <a:xfrm>
            <a:off x="3795713" y="5149850"/>
            <a:ext cx="404812" cy="169863"/>
          </a:xfrm>
          <a:prstGeom prst="rect">
            <a:avLst/>
          </a:prstGeom>
          <a:solidFill>
            <a:srgbClr val="C0C0C0">
              <a:alpha val="47058"/>
            </a:srgbClr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lIns="27432" tIns="18288" rIns="27432" bIns="18288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9pPr>
          </a:lstStyle>
          <a:p>
            <a:pPr eaLnBrk="1" hangingPunct="1"/>
            <a:r>
              <a:rPr lang="it-IT" altLang="zh-CN" sz="800">
                <a:latin typeface="Arial" charset="0"/>
              </a:rPr>
              <a:t>internet</a:t>
            </a:r>
            <a:endParaRPr lang="en-US" altLang="zh-CN" sz="800">
              <a:latin typeface="Arial" charset="0"/>
            </a:endParaRPr>
          </a:p>
        </p:txBody>
      </p:sp>
      <p:sp>
        <p:nvSpPr>
          <p:cNvPr id="39966" name="Text Box 45"/>
          <p:cNvSpPr txBox="1">
            <a:spLocks noChangeArrowheads="1"/>
          </p:cNvSpPr>
          <p:nvPr/>
        </p:nvSpPr>
        <p:spPr bwMode="auto">
          <a:xfrm>
            <a:off x="5929313" y="4387850"/>
            <a:ext cx="404812" cy="169863"/>
          </a:xfrm>
          <a:prstGeom prst="rect">
            <a:avLst/>
          </a:prstGeom>
          <a:solidFill>
            <a:srgbClr val="C0C0C0">
              <a:alpha val="47058"/>
            </a:srgbClr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lIns="27432" tIns="18288" rIns="27432" bIns="18288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9pPr>
          </a:lstStyle>
          <a:p>
            <a:pPr eaLnBrk="1" hangingPunct="1"/>
            <a:r>
              <a:rPr lang="it-IT" altLang="zh-CN" sz="800">
                <a:latin typeface="Arial" charset="0"/>
              </a:rPr>
              <a:t>internet</a:t>
            </a:r>
            <a:endParaRPr lang="en-US" altLang="zh-CN" sz="800">
              <a:latin typeface="Arial" charset="0"/>
            </a:endParaRPr>
          </a:p>
        </p:txBody>
      </p:sp>
      <p:sp>
        <p:nvSpPr>
          <p:cNvPr id="39967" name="Text Box 47"/>
          <p:cNvSpPr txBox="1">
            <a:spLocks noChangeArrowheads="1"/>
          </p:cNvSpPr>
          <p:nvPr/>
        </p:nvSpPr>
        <p:spPr bwMode="auto">
          <a:xfrm>
            <a:off x="4343400" y="2286000"/>
            <a:ext cx="2057400" cy="228600"/>
          </a:xfrm>
          <a:prstGeom prst="rect">
            <a:avLst/>
          </a:prstGeom>
          <a:solidFill>
            <a:schemeClr val="bg1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27432" tIns="18288" rIns="27432" bIns="18288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9pPr>
          </a:lstStyle>
          <a:p>
            <a:pPr eaLnBrk="1" hangingPunct="1"/>
            <a:r>
              <a:rPr lang="it-IT" altLang="zh-CN">
                <a:latin typeface="Arial" charset="0"/>
              </a:rPr>
              <a:t>Aneka enterprise Cloud</a:t>
            </a:r>
            <a:endParaRPr lang="en-US" altLang="zh-CN">
              <a:latin typeface="Arial" charset="0"/>
            </a:endParaRPr>
          </a:p>
        </p:txBody>
      </p:sp>
      <p:grpSp>
        <p:nvGrpSpPr>
          <p:cNvPr id="39968" name="Group 49"/>
          <p:cNvGrpSpPr>
            <a:grpSpLocks/>
          </p:cNvGrpSpPr>
          <p:nvPr/>
        </p:nvGrpSpPr>
        <p:grpSpPr bwMode="auto">
          <a:xfrm>
            <a:off x="2438400" y="3657600"/>
            <a:ext cx="762000" cy="762000"/>
            <a:chOff x="864" y="3360"/>
            <a:chExt cx="480" cy="480"/>
          </a:xfrm>
        </p:grpSpPr>
        <p:pic>
          <p:nvPicPr>
            <p:cNvPr id="39981" name="Picture 50" descr="MCj04315260000[1]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3360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82" name="Text Box 51"/>
            <p:cNvSpPr txBox="1">
              <a:spLocks noChangeArrowheads="1"/>
            </p:cNvSpPr>
            <p:nvPr/>
          </p:nvSpPr>
          <p:spPr bwMode="auto">
            <a:xfrm>
              <a:off x="864" y="3618"/>
              <a:ext cx="480" cy="222"/>
            </a:xfrm>
            <a:prstGeom prst="rect">
              <a:avLst/>
            </a:prstGeom>
            <a:solidFill>
              <a:srgbClr val="B3FFB3">
                <a:alpha val="52940"/>
              </a:srgbClr>
            </a:solidFill>
            <a:ln w="9525">
              <a:solidFill>
                <a:srgbClr val="66FF33"/>
              </a:solidFill>
              <a:miter lim="800000"/>
              <a:headEnd/>
              <a:tailEnd/>
            </a:ln>
          </p:spPr>
          <p:txBody>
            <a:bodyPr lIns="27432" tIns="18288" rIns="27432" bIns="18288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9pPr>
            </a:lstStyle>
            <a:p>
              <a:pPr eaLnBrk="1" hangingPunct="1"/>
              <a:r>
                <a:rPr lang="it-IT" altLang="zh-CN" sz="1000">
                  <a:latin typeface="Arial" charset="0"/>
                </a:rPr>
                <a:t>Client</a:t>
              </a:r>
              <a:br>
                <a:rPr lang="it-IT" altLang="zh-CN" sz="1000">
                  <a:latin typeface="Arial" charset="0"/>
                </a:rPr>
              </a:br>
              <a:r>
                <a:rPr lang="it-IT" altLang="zh-CN" sz="1000">
                  <a:latin typeface="Arial" charset="0"/>
                </a:rPr>
                <a:t>Agent</a:t>
              </a:r>
              <a:endParaRPr lang="en-US" altLang="zh-CN" sz="1000">
                <a:latin typeface="Arial" charset="0"/>
              </a:endParaRPr>
            </a:p>
          </p:txBody>
        </p:sp>
      </p:grpSp>
      <p:sp>
        <p:nvSpPr>
          <p:cNvPr id="39969" name="Rectangle 52"/>
          <p:cNvSpPr>
            <a:spLocks noChangeArrowheads="1"/>
          </p:cNvSpPr>
          <p:nvPr/>
        </p:nvSpPr>
        <p:spPr bwMode="auto">
          <a:xfrm>
            <a:off x="3349625" y="3581400"/>
            <a:ext cx="76200" cy="228600"/>
          </a:xfrm>
          <a:prstGeom prst="rect">
            <a:avLst/>
          </a:prstGeom>
          <a:solidFill>
            <a:srgbClr val="E45A85"/>
          </a:solidFill>
          <a:ln w="9525">
            <a:miter lim="800000"/>
            <a:headEnd/>
            <a:tailEnd/>
          </a:ln>
          <a:scene3d>
            <a:camera prst="legacyObliqueTopRight">
              <a:rot lat="0" lon="1799997" rev="0"/>
            </a:camera>
            <a:lightRig rig="legacyFlat3" dir="b"/>
          </a:scene3d>
          <a:sp3d extrusionH="49200" prstMaterial="legacyMatte">
            <a:bevelT w="13500" h="13500" prst="angle"/>
            <a:bevelB w="13500" h="13500" prst="angle"/>
            <a:extrusionClr>
              <a:srgbClr val="FCC8FA"/>
            </a:extrusionClr>
          </a:sp3d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sp>
        <p:nvSpPr>
          <p:cNvPr id="39970" name="Rectangle 53"/>
          <p:cNvSpPr>
            <a:spLocks noChangeArrowheads="1"/>
          </p:cNvSpPr>
          <p:nvPr/>
        </p:nvSpPr>
        <p:spPr bwMode="auto">
          <a:xfrm>
            <a:off x="3502025" y="3505200"/>
            <a:ext cx="76200" cy="228600"/>
          </a:xfrm>
          <a:prstGeom prst="rect">
            <a:avLst/>
          </a:prstGeom>
          <a:solidFill>
            <a:srgbClr val="E45A85"/>
          </a:solidFill>
          <a:ln w="9525">
            <a:miter lim="800000"/>
            <a:headEnd/>
            <a:tailEnd/>
          </a:ln>
          <a:scene3d>
            <a:camera prst="legacyObliqueTopRight">
              <a:rot lat="0" lon="1799997" rev="0"/>
            </a:camera>
            <a:lightRig rig="legacyFlat3" dir="b"/>
          </a:scene3d>
          <a:sp3d extrusionH="49200" prstMaterial="legacyMatte">
            <a:bevelT w="13500" h="13500" prst="angle"/>
            <a:bevelB w="13500" h="13500" prst="angle"/>
            <a:extrusionClr>
              <a:srgbClr val="FCC8FA"/>
            </a:extrusionClr>
          </a:sp3d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sp>
        <p:nvSpPr>
          <p:cNvPr id="39971" name="Text Box 54"/>
          <p:cNvSpPr txBox="1">
            <a:spLocks noChangeArrowheads="1"/>
          </p:cNvSpPr>
          <p:nvPr/>
        </p:nvSpPr>
        <p:spPr bwMode="auto">
          <a:xfrm>
            <a:off x="3197225" y="3276600"/>
            <a:ext cx="522288" cy="169863"/>
          </a:xfrm>
          <a:prstGeom prst="rect">
            <a:avLst/>
          </a:prstGeom>
          <a:solidFill>
            <a:srgbClr val="FCC8FA"/>
          </a:solidFill>
          <a:ln w="9525">
            <a:solidFill>
              <a:srgbClr val="FF66CC"/>
            </a:solidFill>
            <a:miter lim="800000"/>
            <a:headEnd/>
            <a:tailEnd/>
          </a:ln>
        </p:spPr>
        <p:txBody>
          <a:bodyPr wrap="none" lIns="27432" tIns="18288" rIns="27432" bIns="18288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9pPr>
          </a:lstStyle>
          <a:p>
            <a:pPr eaLnBrk="1" hangingPunct="1"/>
            <a:r>
              <a:rPr lang="it-IT" altLang="zh-CN" sz="800">
                <a:latin typeface="Arial" charset="0"/>
              </a:rPr>
              <a:t>work units</a:t>
            </a:r>
            <a:endParaRPr lang="en-US" altLang="zh-CN" sz="800">
              <a:latin typeface="Arial" charset="0"/>
            </a:endParaRPr>
          </a:p>
        </p:txBody>
      </p:sp>
      <p:sp>
        <p:nvSpPr>
          <p:cNvPr id="39972" name="Line 55"/>
          <p:cNvSpPr>
            <a:spLocks noChangeShapeType="1"/>
          </p:cNvSpPr>
          <p:nvPr/>
        </p:nvSpPr>
        <p:spPr bwMode="auto">
          <a:xfrm>
            <a:off x="3048000" y="3886200"/>
            <a:ext cx="1433513" cy="273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380" tIns="45692" rIns="91380" bIns="45692" anchor="ctr"/>
          <a:lstStyle/>
          <a:p>
            <a:endParaRPr lang="it-IT"/>
          </a:p>
        </p:txBody>
      </p:sp>
      <p:sp>
        <p:nvSpPr>
          <p:cNvPr id="39973" name="Text Box 56"/>
          <p:cNvSpPr txBox="1">
            <a:spLocks noChangeArrowheads="1"/>
          </p:cNvSpPr>
          <p:nvPr/>
        </p:nvSpPr>
        <p:spPr bwMode="auto">
          <a:xfrm>
            <a:off x="1114425" y="6064250"/>
            <a:ext cx="17859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9pPr>
          </a:lstStyle>
          <a:p>
            <a:pPr eaLnBrk="1" hangingPunct="1"/>
            <a:r>
              <a:rPr lang="en-US" altLang="zh-CN" sz="1600">
                <a:solidFill>
                  <a:schemeClr val="hlink"/>
                </a:solidFill>
                <a:latin typeface="Tahoma" charset="0"/>
              </a:rPr>
              <a:t>Aneka User Agent</a:t>
            </a:r>
          </a:p>
        </p:txBody>
      </p:sp>
      <p:sp>
        <p:nvSpPr>
          <p:cNvPr id="39974" name="Text Box 57"/>
          <p:cNvSpPr txBox="1">
            <a:spLocks noChangeArrowheads="1"/>
          </p:cNvSpPr>
          <p:nvPr/>
        </p:nvSpPr>
        <p:spPr bwMode="auto">
          <a:xfrm>
            <a:off x="7467600" y="4724400"/>
            <a:ext cx="15081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9pPr>
          </a:lstStyle>
          <a:p>
            <a:pPr eaLnBrk="1" hangingPunct="1"/>
            <a:r>
              <a:rPr lang="en-US" altLang="zh-CN" sz="1600">
                <a:solidFill>
                  <a:schemeClr val="hlink"/>
                </a:solidFill>
                <a:latin typeface="Tahoma" charset="0"/>
              </a:rPr>
              <a:t>Aneka Worker </a:t>
            </a:r>
          </a:p>
          <a:p>
            <a:pPr eaLnBrk="1" hangingPunct="1"/>
            <a:r>
              <a:rPr lang="en-US" altLang="zh-CN" sz="1600">
                <a:solidFill>
                  <a:schemeClr val="hlink"/>
                </a:solidFill>
                <a:latin typeface="Tahoma" charset="0"/>
              </a:rPr>
              <a:t>Service</a:t>
            </a:r>
          </a:p>
        </p:txBody>
      </p:sp>
      <p:sp>
        <p:nvSpPr>
          <p:cNvPr id="39975" name="Text Box 58"/>
          <p:cNvSpPr txBox="1">
            <a:spLocks noChangeArrowheads="1"/>
          </p:cNvSpPr>
          <p:nvPr/>
        </p:nvSpPr>
        <p:spPr bwMode="auto">
          <a:xfrm>
            <a:off x="4481513" y="4921250"/>
            <a:ext cx="1571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9pPr>
          </a:lstStyle>
          <a:p>
            <a:pPr eaLnBrk="1" hangingPunct="1"/>
            <a:r>
              <a:rPr lang="en-US" altLang="zh-CN" sz="1600">
                <a:solidFill>
                  <a:schemeClr val="hlink"/>
                </a:solidFill>
                <a:latin typeface="Tahoma" charset="0"/>
              </a:rPr>
              <a:t>Aneka Manager</a:t>
            </a:r>
          </a:p>
        </p:txBody>
      </p:sp>
      <p:pic>
        <p:nvPicPr>
          <p:cNvPr id="39976" name="Picture 60" descr="j019538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33538" y="3671888"/>
            <a:ext cx="881062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77" name="Picture 61" descr="j0292020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953000"/>
            <a:ext cx="1017588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62"/>
          <p:cNvGrpSpPr>
            <a:grpSpLocks/>
          </p:cNvGrpSpPr>
          <p:nvPr/>
        </p:nvGrpSpPr>
        <p:grpSpPr bwMode="auto">
          <a:xfrm>
            <a:off x="2667000" y="1981200"/>
            <a:ext cx="6343650" cy="4198938"/>
            <a:chOff x="1410" y="1410"/>
            <a:chExt cx="4044" cy="2645"/>
          </a:xfrm>
        </p:grpSpPr>
        <p:sp>
          <p:nvSpPr>
            <p:cNvPr id="39979" name="AutoShape 63"/>
            <p:cNvSpPr>
              <a:spLocks noChangeArrowheads="1"/>
            </p:cNvSpPr>
            <p:nvPr/>
          </p:nvSpPr>
          <p:spPr bwMode="auto">
            <a:xfrm>
              <a:off x="1410" y="1410"/>
              <a:ext cx="4044" cy="2556"/>
            </a:xfrm>
            <a:prstGeom prst="roundRect">
              <a:avLst>
                <a:gd name="adj" fmla="val 6574"/>
              </a:avLst>
            </a:prstGeom>
            <a:solidFill>
              <a:srgbClr val="3366FF">
                <a:alpha val="10196"/>
              </a:srgbClr>
            </a:solidFill>
            <a:ln w="6350">
              <a:solidFill>
                <a:srgbClr val="C8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39980" name="Text Box 64"/>
            <p:cNvSpPr txBox="1">
              <a:spLocks noChangeArrowheads="1"/>
            </p:cNvSpPr>
            <p:nvPr/>
          </p:nvSpPr>
          <p:spPr bwMode="auto">
            <a:xfrm>
              <a:off x="1932" y="3867"/>
              <a:ext cx="1859" cy="188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FF0000"/>
                </a:gs>
              </a:gsLst>
              <a:lin ang="5400000" scaled="1"/>
            </a:gradFill>
            <a:ln w="19050">
              <a:solidFill>
                <a:srgbClr val="CC0000"/>
              </a:solidFill>
              <a:miter lim="800000"/>
              <a:headEnd/>
              <a:tailEnd/>
            </a:ln>
          </p:spPr>
          <p:txBody>
            <a:bodyPr lIns="73152" tIns="64008" rIns="73152" bIns="64008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9pPr>
            </a:lstStyle>
            <a:p>
              <a:pPr eaLnBrk="1" hangingPunct="1"/>
              <a:r>
                <a:rPr lang="en-US" altLang="zh-CN" sz="1000" b="1">
                  <a:solidFill>
                    <a:schemeClr val="bg1"/>
                  </a:solidFill>
                  <a:latin typeface="Arial" charset="0"/>
                </a:rPr>
                <a:t>Programming / Deployment Model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60821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8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8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8197" grpId="0" animBg="1"/>
      <p:bldP spid="128819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 idx="4294967295"/>
          </p:nvPr>
        </p:nvSpPr>
        <p:spPr>
          <a:xfrm>
            <a:off x="1419225" y="177800"/>
            <a:ext cx="7724775" cy="990600"/>
          </a:xfrm>
          <a:prstGeom prst="rect">
            <a:avLst/>
          </a:prstGeom>
        </p:spPr>
        <p:txBody>
          <a:bodyPr lIns="91440" tIns="45720" rIns="91440" bIns="45720"/>
          <a:lstStyle/>
          <a:p>
            <a:pPr eaLnBrk="1" hangingPunct="1"/>
            <a:r>
              <a:rPr lang="en-US" altLang="zh-CN" sz="3200">
                <a:latin typeface="Verdana" charset="0"/>
                <a:ea typeface="SimSun" charset="0"/>
              </a:rPr>
              <a:t>Aneka &amp; Virtual Resource Pools  Integration</a:t>
            </a:r>
            <a:endParaRPr lang="zh-CN" altLang="en-US" sz="3200">
              <a:latin typeface="Verdana" charset="0"/>
              <a:ea typeface="SimSun" charset="0"/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idx="4294967295"/>
          </p:nvPr>
        </p:nvSpPr>
        <p:spPr>
          <a:xfrm>
            <a:off x="1066800" y="1676400"/>
            <a:ext cx="8077200" cy="4456113"/>
          </a:xfrm>
          <a:prstGeom prst="rect">
            <a:avLst/>
          </a:prstGeom>
        </p:spPr>
        <p:txBody>
          <a:bodyPr lIns="91440" tIns="45720" rIns="91440" bIns="45720"/>
          <a:lstStyle/>
          <a:p>
            <a:pPr eaLnBrk="1" hangingPunct="1">
              <a:lnSpc>
                <a:spcPct val="90000"/>
              </a:lnSpc>
            </a:pPr>
            <a:r>
              <a:rPr lang="en-US" altLang="zh-CN">
                <a:latin typeface="Tahoma" charset="0"/>
                <a:ea typeface="SimSun" charset="0"/>
                <a:cs typeface="Tahoma" charset="0"/>
              </a:rPr>
              <a:t>XenServer Pool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>
                <a:latin typeface="Arial" charset="0"/>
                <a:ea typeface="SimSun" charset="0"/>
                <a:cs typeface="Arial" charset="0"/>
              </a:rPr>
              <a:t>Allows resource provisioning over private Cloud infrastructure managed by Xen Server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>
                <a:latin typeface="Tahoma" charset="0"/>
                <a:ea typeface="SimSun" charset="0"/>
                <a:cs typeface="Tahoma" charset="0"/>
              </a:rPr>
              <a:t>VMWare Pool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>
                <a:latin typeface="Arial" charset="0"/>
                <a:ea typeface="SimSun" charset="0"/>
                <a:cs typeface="Arial" charset="0"/>
              </a:rPr>
              <a:t>Allows resource provisioning over private Cloud infrastructure managed by VMWare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>
                <a:latin typeface="Tahoma" charset="0"/>
                <a:ea typeface="SimSun" charset="0"/>
                <a:cs typeface="Tahoma" charset="0"/>
              </a:rPr>
              <a:t>Amazon EC2 Pool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>
                <a:latin typeface="Arial" charset="0"/>
                <a:ea typeface="SimSun" charset="0"/>
                <a:cs typeface="Arial" charset="0"/>
              </a:rPr>
              <a:t>Allows resource provisioning over public Cloud provider : Amazon EC2 </a:t>
            </a:r>
            <a:endParaRPr lang="zh-CN" altLang="en-US">
              <a:latin typeface="Arial" charset="0"/>
              <a:ea typeface="SimSun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83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2"/>
          <p:cNvGrpSpPr>
            <a:grpSpLocks/>
          </p:cNvGrpSpPr>
          <p:nvPr/>
        </p:nvGrpSpPr>
        <p:grpSpPr bwMode="auto">
          <a:xfrm>
            <a:off x="2133600" y="685800"/>
            <a:ext cx="609600" cy="762000"/>
            <a:chOff x="1296" y="663"/>
            <a:chExt cx="384" cy="480"/>
          </a:xfrm>
        </p:grpSpPr>
        <p:pic>
          <p:nvPicPr>
            <p:cNvPr id="42025" name="Picture 10" descr="\\softtek\Share Manager\ico\PNG_256x256\User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663"/>
              <a:ext cx="303" cy="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6" name="Picture 14" descr="\\softtek\Share Manager\ico\PNG_256x256\File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" y="940"/>
              <a:ext cx="161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987" name="Picture 26" descr="\\softtek\Share Manager\ico\PNG_256x256\File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41613"/>
            <a:ext cx="8334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21" descr="C:\Documents and Settings\starchu\Desktop\11949837851724523185gis-computer_glenn_rolla_01.svg.med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817813"/>
            <a:ext cx="14478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25" descr="\\softtek\Share Manager\ico\PNG_256x256\folder_configure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1988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TextBox 48"/>
          <p:cNvSpPr txBox="1">
            <a:spLocks noChangeArrowheads="1"/>
          </p:cNvSpPr>
          <p:nvPr/>
        </p:nvSpPr>
        <p:spPr bwMode="auto">
          <a:xfrm>
            <a:off x="2493963" y="2293938"/>
            <a:ext cx="1392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9pPr>
          </a:lstStyle>
          <a:p>
            <a:pPr algn="l" eaLnBrk="1" hangingPunct="1"/>
            <a:r>
              <a:rPr lang="en-US" altLang="zh-CN" sz="2400" i="1">
                <a:latin typeface="Arial" charset="0"/>
              </a:rPr>
              <a:t>Aneka</a:t>
            </a:r>
            <a:endParaRPr lang="zh-CN" altLang="en-US" sz="2400" i="1">
              <a:latin typeface="Arial" charset="0"/>
            </a:endParaRPr>
          </a:p>
        </p:txBody>
      </p:sp>
      <p:sp>
        <p:nvSpPr>
          <p:cNvPr id="41991" name="TextBox 50"/>
          <p:cNvSpPr txBox="1">
            <a:spLocks noChangeArrowheads="1"/>
          </p:cNvSpPr>
          <p:nvPr/>
        </p:nvSpPr>
        <p:spPr bwMode="auto">
          <a:xfrm>
            <a:off x="2514600" y="3795713"/>
            <a:ext cx="2209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9pPr>
          </a:lstStyle>
          <a:p>
            <a:pPr algn="l" eaLnBrk="1" hangingPunct="1"/>
            <a:r>
              <a:rPr lang="en-US" altLang="zh-CN" sz="1600" i="1">
                <a:latin typeface="Arial" charset="0"/>
              </a:rPr>
              <a:t>Provision Service</a:t>
            </a:r>
            <a:endParaRPr lang="zh-CN" altLang="en-US" sz="1600" i="1">
              <a:latin typeface="Arial" charset="0"/>
            </a:endParaRPr>
          </a:p>
        </p:txBody>
      </p:sp>
      <p:pic>
        <p:nvPicPr>
          <p:cNvPr id="41992" name="Picture 13" descr="\\softtek\Share Manager\ico\PNG_256x256\Rectangle Blue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788" y="3276600"/>
            <a:ext cx="1752600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Picture 6" descr="C:\Documents and Settings\starchu\Local Settings\Temporary Internet Files\Content.IE5\Q133FTTO\MCj04326140000[1]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188" y="3048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4" name="Picture 12" descr="\\softtek\Share Manager\ico\PNG_256x256\Rectangle Green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201738"/>
            <a:ext cx="1763713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5" name="Picture 17" descr="C:\Documents and Settings\starchu\Local Settings\Temporary Internet Files\Content.IE5\Q133FTTO\MCj04326140000[1]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958850"/>
            <a:ext cx="630238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6" name="TextBox 55"/>
          <p:cNvSpPr txBox="1">
            <a:spLocks noChangeArrowheads="1"/>
          </p:cNvSpPr>
          <p:nvPr/>
        </p:nvSpPr>
        <p:spPr bwMode="auto">
          <a:xfrm>
            <a:off x="6172200" y="1676400"/>
            <a:ext cx="15716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9pPr>
          </a:lstStyle>
          <a:p>
            <a:pPr algn="l" eaLnBrk="1" hangingPunct="1"/>
            <a:r>
              <a:rPr lang="en-US" altLang="zh-CN" sz="2000" i="1">
                <a:latin typeface="Arial" charset="0"/>
              </a:rPr>
              <a:t>Xen Server</a:t>
            </a:r>
          </a:p>
          <a:p>
            <a:pPr algn="l" eaLnBrk="1" hangingPunct="1"/>
            <a:r>
              <a:rPr lang="en-US" altLang="zh-CN" sz="1000" i="1">
                <a:latin typeface="Arial" charset="0"/>
              </a:rPr>
              <a:t>- Capacity : 10 VMs</a:t>
            </a:r>
          </a:p>
        </p:txBody>
      </p:sp>
      <p:sp>
        <p:nvSpPr>
          <p:cNvPr id="41997" name="TextBox 56"/>
          <p:cNvSpPr txBox="1">
            <a:spLocks noChangeArrowheads="1"/>
          </p:cNvSpPr>
          <p:nvPr/>
        </p:nvSpPr>
        <p:spPr bwMode="auto">
          <a:xfrm>
            <a:off x="6289675" y="3719513"/>
            <a:ext cx="13303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9pPr>
          </a:lstStyle>
          <a:p>
            <a:pPr algn="l" eaLnBrk="1" hangingPunct="1"/>
            <a:r>
              <a:rPr lang="en-US" altLang="zh-CN" sz="2000" i="1">
                <a:latin typeface="Arial" charset="0"/>
              </a:rPr>
              <a:t>VMWare</a:t>
            </a:r>
          </a:p>
          <a:p>
            <a:pPr algn="l" eaLnBrk="1" hangingPunct="1"/>
            <a:r>
              <a:rPr lang="en-US" altLang="zh-CN" sz="1000" i="1">
                <a:latin typeface="Arial" charset="0"/>
              </a:rPr>
              <a:t>- Capacity : 5 VMs</a:t>
            </a:r>
            <a:endParaRPr lang="zh-CN" altLang="en-US" sz="1000" i="1">
              <a:latin typeface="Arial" charset="0"/>
            </a:endParaRPr>
          </a:p>
        </p:txBody>
      </p:sp>
      <p:pic>
        <p:nvPicPr>
          <p:cNvPr id="41998" name="Picture 18" descr="C:\Documents and Settings\starchu\Desktop\Network-Locations-Cloud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275" y="5181600"/>
            <a:ext cx="242093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9" name="TextBox 57"/>
          <p:cNvSpPr txBox="1">
            <a:spLocks noChangeArrowheads="1"/>
          </p:cNvSpPr>
          <p:nvPr/>
        </p:nvSpPr>
        <p:spPr bwMode="auto">
          <a:xfrm>
            <a:off x="5943600" y="5867400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9pPr>
          </a:lstStyle>
          <a:p>
            <a:pPr algn="l" eaLnBrk="1" hangingPunct="1"/>
            <a:r>
              <a:rPr lang="en-US" altLang="zh-CN" sz="2000" i="1">
                <a:latin typeface="Arial" charset="0"/>
              </a:rPr>
              <a:t>Amazon Clouds</a:t>
            </a:r>
            <a:endParaRPr lang="zh-CN" altLang="en-US" sz="2000" i="1">
              <a:latin typeface="Arial" charset="0"/>
            </a:endParaRPr>
          </a:p>
        </p:txBody>
      </p:sp>
      <p:pic>
        <p:nvPicPr>
          <p:cNvPr id="42000" name="Picture 6" descr="C:\Documents and Settings\starchu\Local Settings\Temporary Internet Files\Content.IE5\Q133FTTO\MCj04326140000[1]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2435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2133600" y="1528763"/>
            <a:ext cx="3206750" cy="757237"/>
            <a:chOff x="1388" y="1008"/>
            <a:chExt cx="2020" cy="477"/>
          </a:xfrm>
        </p:grpSpPr>
        <p:pic>
          <p:nvPicPr>
            <p:cNvPr id="42021" name="Picture 29" descr="\\softtek\Share Manager\ico\PNG_256x256\Arrow Down.png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8" y="1008"/>
              <a:ext cx="244" cy="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22" name="Text Box 21"/>
            <p:cNvSpPr txBox="1">
              <a:spLocks noChangeArrowheads="1"/>
            </p:cNvSpPr>
            <p:nvPr/>
          </p:nvSpPr>
          <p:spPr bwMode="auto">
            <a:xfrm>
              <a:off x="1728" y="1104"/>
              <a:ext cx="1632" cy="19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1400">
                  <a:latin typeface="Arial" charset="0"/>
                </a:rPr>
                <a:t>Request (5 resources, $0)</a:t>
              </a:r>
            </a:p>
          </p:txBody>
        </p:sp>
        <p:pic>
          <p:nvPicPr>
            <p:cNvPr id="42023" name="Picture 29" descr="\\softtek\Share Manager\ico\PNG_256x256\Arrow Down.png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1008"/>
              <a:ext cx="244" cy="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24" name="Text Box 23"/>
            <p:cNvSpPr txBox="1">
              <a:spLocks noChangeArrowheads="1"/>
            </p:cNvSpPr>
            <p:nvPr/>
          </p:nvSpPr>
          <p:spPr bwMode="auto">
            <a:xfrm>
              <a:off x="1728" y="1104"/>
              <a:ext cx="1680" cy="192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1400">
                  <a:latin typeface="Arial" charset="0"/>
                </a:rPr>
                <a:t>Request (5 resources, $0)</a:t>
              </a: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2057400" y="3967163"/>
            <a:ext cx="1981200" cy="757237"/>
            <a:chOff x="1344" y="2496"/>
            <a:chExt cx="1248" cy="477"/>
          </a:xfrm>
        </p:grpSpPr>
        <p:sp>
          <p:nvSpPr>
            <p:cNvPr id="42017" name="Text Box 25"/>
            <p:cNvSpPr txBox="1">
              <a:spLocks noChangeArrowheads="1"/>
            </p:cNvSpPr>
            <p:nvPr/>
          </p:nvSpPr>
          <p:spPr bwMode="auto">
            <a:xfrm>
              <a:off x="1776" y="2646"/>
              <a:ext cx="816" cy="192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1400">
                  <a:latin typeface="Arial" charset="0"/>
                </a:rPr>
                <a:t>Process (5) </a:t>
              </a:r>
            </a:p>
          </p:txBody>
        </p:sp>
        <p:pic>
          <p:nvPicPr>
            <p:cNvPr id="42018" name="Picture 29" descr="\\softtek\Share Manager\ico\PNG_256x256\Arrow Down.png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96"/>
              <a:ext cx="244" cy="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9" name="Picture 29" descr="\\softtek\Share Manager\ico\PNG_256x256\Arrow Down.png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96"/>
              <a:ext cx="244" cy="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20" name="Text Box 28"/>
            <p:cNvSpPr txBox="1">
              <a:spLocks noChangeArrowheads="1"/>
            </p:cNvSpPr>
            <p:nvPr/>
          </p:nvSpPr>
          <p:spPr bwMode="auto">
            <a:xfrm>
              <a:off x="1776" y="2652"/>
              <a:ext cx="8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1400">
                  <a:latin typeface="Arial" charset="0"/>
                </a:rPr>
                <a:t>Process (5) </a:t>
              </a:r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2203450" y="1524000"/>
            <a:ext cx="1835150" cy="757238"/>
            <a:chOff x="2348" y="240"/>
            <a:chExt cx="1156" cy="477"/>
          </a:xfrm>
        </p:grpSpPr>
        <p:pic>
          <p:nvPicPr>
            <p:cNvPr id="42015" name="Picture 29" descr="\\softtek\Share Manager\ico\PNG_256x256\Arrow Down.png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2348" y="240"/>
              <a:ext cx="244" cy="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16" name="Text Box 31"/>
            <p:cNvSpPr txBox="1">
              <a:spLocks noChangeArrowheads="1"/>
            </p:cNvSpPr>
            <p:nvPr/>
          </p:nvSpPr>
          <p:spPr bwMode="auto">
            <a:xfrm>
              <a:off x="2688" y="396"/>
              <a:ext cx="816" cy="192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1400">
                  <a:latin typeface="Arial" charset="0"/>
                </a:rPr>
                <a:t>Completed </a:t>
              </a:r>
            </a:p>
          </p:txBody>
        </p:sp>
      </p:grpSp>
      <p:sp>
        <p:nvSpPr>
          <p:cNvPr id="42004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>
                <a:latin typeface="Verdana" charset="0"/>
                <a:ea typeface="SimSun" charset="0"/>
              </a:rPr>
              <a:t> Aneka Cloud</a:t>
            </a:r>
            <a:endParaRPr lang="en-US">
              <a:latin typeface="Verdana" charset="0"/>
              <a:ea typeface="SimSun" charset="0"/>
            </a:endParaRPr>
          </a:p>
        </p:txBody>
      </p:sp>
      <p:grpSp>
        <p:nvGrpSpPr>
          <p:cNvPr id="42005" name="Group 33"/>
          <p:cNvGrpSpPr>
            <a:grpSpLocks/>
          </p:cNvGrpSpPr>
          <p:nvPr/>
        </p:nvGrpSpPr>
        <p:grpSpPr bwMode="auto">
          <a:xfrm>
            <a:off x="533400" y="4675188"/>
            <a:ext cx="3886200" cy="1954212"/>
            <a:chOff x="432" y="2945"/>
            <a:chExt cx="2448" cy="1231"/>
          </a:xfrm>
        </p:grpSpPr>
        <p:sp>
          <p:nvSpPr>
            <p:cNvPr id="42006" name="TextBox 42"/>
            <p:cNvSpPr txBox="1">
              <a:spLocks noChangeArrowheads="1"/>
            </p:cNvSpPr>
            <p:nvPr/>
          </p:nvSpPr>
          <p:spPr bwMode="auto">
            <a:xfrm>
              <a:off x="432" y="3945"/>
              <a:ext cx="24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9pPr>
            </a:lstStyle>
            <a:p>
              <a:pPr algn="l" eaLnBrk="1" hangingPunct="1"/>
              <a:r>
                <a:rPr lang="en-US" altLang="zh-CN" sz="1800" i="1">
                  <a:latin typeface="Arial" charset="0"/>
                </a:rPr>
                <a:t>Enterprise Desktops/Servers Cloud</a:t>
              </a:r>
              <a:endParaRPr lang="zh-CN" altLang="en-US" sz="1800" i="1">
                <a:latin typeface="Arial" charset="0"/>
              </a:endParaRPr>
            </a:p>
          </p:txBody>
        </p:sp>
        <p:sp>
          <p:nvSpPr>
            <p:cNvPr id="1386531" name="Cloud"/>
            <p:cNvSpPr>
              <a:spLocks noChangeAspect="1" noEditPoints="1" noChangeArrowheads="1"/>
            </p:cNvSpPr>
            <p:nvPr/>
          </p:nvSpPr>
          <p:spPr bwMode="auto">
            <a:xfrm>
              <a:off x="528" y="2945"/>
              <a:ext cx="1968" cy="1039"/>
            </a:xfrm>
            <a:custGeom>
              <a:avLst/>
              <a:gdLst>
                <a:gd name="T0" fmla="*/ 6 w 21600"/>
                <a:gd name="T1" fmla="*/ 520 h 21600"/>
                <a:gd name="T2" fmla="*/ 984 w 21600"/>
                <a:gd name="T3" fmla="*/ 1038 h 21600"/>
                <a:gd name="T4" fmla="*/ 1966 w 21600"/>
                <a:gd name="T5" fmla="*/ 520 h 21600"/>
                <a:gd name="T6" fmla="*/ 984 w 21600"/>
                <a:gd name="T7" fmla="*/ 59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4 w 21600"/>
                <a:gd name="T13" fmla="*/ 3264 h 21600"/>
                <a:gd name="T14" fmla="*/ 17089 w 21600"/>
                <a:gd name="T15" fmla="*/ 1733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it-IT"/>
            </a:p>
          </p:txBody>
        </p:sp>
        <p:grpSp>
          <p:nvGrpSpPr>
            <p:cNvPr id="42008" name="Group 36"/>
            <p:cNvGrpSpPr>
              <a:grpSpLocks/>
            </p:cNvGrpSpPr>
            <p:nvPr/>
          </p:nvGrpSpPr>
          <p:grpSpPr bwMode="auto">
            <a:xfrm>
              <a:off x="864" y="3063"/>
              <a:ext cx="1296" cy="729"/>
              <a:chOff x="864" y="3063"/>
              <a:chExt cx="1296" cy="729"/>
            </a:xfrm>
          </p:grpSpPr>
          <p:pic>
            <p:nvPicPr>
              <p:cNvPr id="42009" name="Picture 20" descr="C:\Documents and Settings\starchu\Desktop\lg-w2252tq-monitor.jpg"/>
              <p:cNvPicPr>
                <a:picLocks noChangeAspect="1" noChangeArrowheads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2" y="3408"/>
                <a:ext cx="390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010" name="Picture 20" descr="C:\Documents and Settings\starchu\Desktop\lg-w2252tq-monitor.jpg"/>
              <p:cNvPicPr>
                <a:picLocks noChangeAspect="1" noChangeArrowheads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1" y="3063"/>
                <a:ext cx="390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011" name="Picture 20" descr="C:\Documents and Settings\starchu\Desktop\lg-w2252tq-monitor.jpg"/>
              <p:cNvPicPr>
                <a:picLocks noChangeAspect="1" noChangeArrowheads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0" y="3063"/>
                <a:ext cx="390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012" name="Picture 40" descr="server"/>
              <p:cNvPicPr>
                <a:picLocks noChangeAspect="1" noChangeArrowheads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4" y="3408"/>
                <a:ext cx="250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013" name="Picture 41" descr="server"/>
              <p:cNvPicPr>
                <a:picLocks noChangeAspect="1" noChangeArrowheads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2" y="3408"/>
                <a:ext cx="250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014" name="Picture 42" descr="j0285750"/>
              <p:cNvPicPr>
                <a:picLocks noChangeAspect="1" noChangeArrowheads="1"/>
              </p:cNvPicPr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4" y="3090"/>
                <a:ext cx="432" cy="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79009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  <a:ea typeface="SimSun" charset="0"/>
              </a:rPr>
              <a:t>“Computer Utilities” Vision: </a:t>
            </a:r>
            <a:br>
              <a:rPr lang="en-US">
                <a:latin typeface="Verdana" charset="0"/>
                <a:ea typeface="SimSun" charset="0"/>
              </a:rPr>
            </a:br>
            <a:r>
              <a:rPr lang="en-US">
                <a:latin typeface="Verdana" charset="0"/>
                <a:ea typeface="SimSun" charset="0"/>
              </a:rPr>
              <a:t>Implications of the Internet</a:t>
            </a:r>
          </a:p>
        </p:txBody>
      </p:sp>
      <p:sp>
        <p:nvSpPr>
          <p:cNvPr id="12728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9532" y="1304764"/>
            <a:ext cx="8077200" cy="5057775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Tahoma" charset="0"/>
                <a:ea typeface="SimSun" charset="0"/>
                <a:cs typeface="Tahoma" charset="0"/>
              </a:rPr>
              <a:t>1969 – Leonard </a:t>
            </a:r>
            <a:r>
              <a:rPr lang="en-US" dirty="0" err="1">
                <a:latin typeface="Tahoma" charset="0"/>
                <a:ea typeface="SimSun" charset="0"/>
                <a:cs typeface="Tahoma" charset="0"/>
              </a:rPr>
              <a:t>Kleinrock</a:t>
            </a:r>
            <a:r>
              <a:rPr lang="en-US" dirty="0">
                <a:latin typeface="Tahoma" charset="0"/>
                <a:ea typeface="SimSun" charset="0"/>
                <a:cs typeface="Tahoma" charset="0"/>
              </a:rPr>
              <a:t>, ARPANET project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SimSun" charset="0"/>
                <a:cs typeface="Arial" charset="0"/>
              </a:rPr>
              <a:t>“As of now, computer networks are still in their infancy, but as they grow up and become sophisticated, we will probably see the spread of ‘</a:t>
            </a:r>
            <a:r>
              <a:rPr lang="en-US" dirty="0">
                <a:solidFill>
                  <a:schemeClr val="folHlink"/>
                </a:solidFill>
                <a:latin typeface="Arial" charset="0"/>
                <a:ea typeface="SimSun" charset="0"/>
                <a:cs typeface="Arial" charset="0"/>
              </a:rPr>
              <a:t>computer utilities</a:t>
            </a:r>
            <a:r>
              <a:rPr lang="en-US" dirty="0">
                <a:latin typeface="Arial" charset="0"/>
                <a:ea typeface="SimSun" charset="0"/>
                <a:cs typeface="Arial" charset="0"/>
              </a:rPr>
              <a:t>’, which, like present electric and telephone utilities, will service individual homes and offices across the country”</a:t>
            </a:r>
          </a:p>
          <a:p>
            <a:pPr eaLnBrk="1" hangingPunct="1">
              <a:lnSpc>
                <a:spcPct val="90000"/>
              </a:lnSpc>
            </a:pPr>
            <a:r>
              <a:rPr lang="en-AU" dirty="0">
                <a:latin typeface="Tahoma" charset="0"/>
                <a:ea typeface="SimSun" charset="0"/>
                <a:cs typeface="Tahoma" charset="0"/>
              </a:rPr>
              <a:t>Computers Redefined </a:t>
            </a:r>
            <a:endParaRPr lang="en-US" dirty="0">
              <a:latin typeface="Tahoma" charset="0"/>
              <a:ea typeface="SimSun" charset="0"/>
              <a:cs typeface="Tahoma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Arial" charset="0"/>
                <a:ea typeface="SimSun" charset="0"/>
                <a:cs typeface="Arial" charset="0"/>
              </a:rPr>
              <a:t>1984 – John Gage, Sun Microsystems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>
                <a:latin typeface="Times New Roman" charset="0"/>
                <a:ea typeface="SimSun" charset="0"/>
                <a:cs typeface="Times New Roman" charset="0"/>
              </a:rPr>
              <a:t>“</a:t>
            </a:r>
            <a:r>
              <a:rPr lang="en-US" sz="1800" dirty="0">
                <a:solidFill>
                  <a:schemeClr val="folHlink"/>
                </a:solidFill>
                <a:latin typeface="Times New Roman" charset="0"/>
                <a:ea typeface="SimSun" charset="0"/>
                <a:cs typeface="Times New Roman" charset="0"/>
              </a:rPr>
              <a:t>The network is the computer</a:t>
            </a:r>
            <a:r>
              <a:rPr lang="en-US" sz="1800" dirty="0">
                <a:latin typeface="Times New Roman" charset="0"/>
                <a:ea typeface="SimSun" charset="0"/>
                <a:cs typeface="Times New Roman" charset="0"/>
              </a:rPr>
              <a:t>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Arial" charset="0"/>
                <a:ea typeface="SimSun" charset="0"/>
                <a:cs typeface="Arial" charset="0"/>
              </a:rPr>
              <a:t>2008 – David Patterson, U. C. Berkeley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>
                <a:latin typeface="Times New Roman" charset="0"/>
                <a:ea typeface="SimSun" charset="0"/>
                <a:cs typeface="Times New Roman" charset="0"/>
              </a:rPr>
              <a:t>“</a:t>
            </a:r>
            <a:r>
              <a:rPr lang="en-US" sz="1800" dirty="0">
                <a:solidFill>
                  <a:schemeClr val="folHlink"/>
                </a:solidFill>
                <a:latin typeface="Times New Roman" charset="0"/>
                <a:ea typeface="SimSun" charset="0"/>
                <a:cs typeface="Times New Roman" charset="0"/>
              </a:rPr>
              <a:t>The data center is the computer</a:t>
            </a:r>
            <a:r>
              <a:rPr lang="en-US" sz="1800" dirty="0">
                <a:latin typeface="Times New Roman" charset="0"/>
                <a:ea typeface="SimSun" charset="0"/>
                <a:cs typeface="Times New Roman" charset="0"/>
              </a:rPr>
              <a:t>. There are dramatic differences between of developing software for millions to use as a service versus distributing software for millions to run their PCs”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2000" dirty="0">
                <a:latin typeface="Arial" charset="0"/>
                <a:ea typeface="SimSun" charset="0"/>
                <a:cs typeface="Arial" charset="0"/>
              </a:rPr>
              <a:t>2008 – “</a:t>
            </a:r>
            <a:r>
              <a:rPr lang="en-AU" sz="2000" dirty="0">
                <a:solidFill>
                  <a:schemeClr val="folHlink"/>
                </a:solidFill>
                <a:latin typeface="Arial" charset="0"/>
                <a:ea typeface="SimSun" charset="0"/>
                <a:cs typeface="Arial" charset="0"/>
              </a:rPr>
              <a:t>The Cloud is the computer</a:t>
            </a:r>
            <a:r>
              <a:rPr lang="en-AU" sz="2000" dirty="0">
                <a:latin typeface="Arial" charset="0"/>
                <a:ea typeface="SimSun" charset="0"/>
                <a:cs typeface="Arial" charset="0"/>
              </a:rPr>
              <a:t>” – </a:t>
            </a:r>
            <a:r>
              <a:rPr lang="en-AU" sz="2000" dirty="0" err="1">
                <a:latin typeface="Arial" charset="0"/>
                <a:ea typeface="SimSun" charset="0"/>
                <a:cs typeface="Arial" charset="0"/>
              </a:rPr>
              <a:t>Buyya</a:t>
            </a:r>
            <a:r>
              <a:rPr lang="en-AU" sz="2000" dirty="0">
                <a:latin typeface="Arial" charset="0"/>
                <a:ea typeface="SimSun" charset="0"/>
                <a:cs typeface="Arial" charset="0"/>
              </a:rPr>
              <a:t>! </a:t>
            </a:r>
            <a:endParaRPr lang="en-US" sz="2000" dirty="0">
              <a:latin typeface="Arial" charset="0"/>
              <a:ea typeface="SimSun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30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283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2"/>
          <p:cNvGrpSpPr>
            <a:grpSpLocks/>
          </p:cNvGrpSpPr>
          <p:nvPr/>
        </p:nvGrpSpPr>
        <p:grpSpPr bwMode="auto">
          <a:xfrm>
            <a:off x="2133600" y="829580"/>
            <a:ext cx="609600" cy="762000"/>
            <a:chOff x="1296" y="663"/>
            <a:chExt cx="384" cy="480"/>
          </a:xfrm>
        </p:grpSpPr>
        <p:pic>
          <p:nvPicPr>
            <p:cNvPr id="43083" name="Picture 10" descr="\\softtek\Share Manager\ico\PNG_256x256\User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663"/>
              <a:ext cx="303" cy="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84" name="Picture 14" descr="\\softtek\Share Manager\ico\PNG_256x256\File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" y="940"/>
              <a:ext cx="161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3011" name="Picture 26" descr="\\softtek\Share Manager\ico\PNG_256x256\File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885393"/>
            <a:ext cx="8334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21" descr="C:\Documents and Settings\starchu\Desktop\11949837851724523185gis-computer_glenn_rolla_01.svg.med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961593"/>
            <a:ext cx="14478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25" descr="\\softtek\Share Manager\ico\PNG_256x256\folder_configure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34259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TextBox 48"/>
          <p:cNvSpPr txBox="1">
            <a:spLocks noChangeArrowheads="1"/>
          </p:cNvSpPr>
          <p:nvPr/>
        </p:nvSpPr>
        <p:spPr bwMode="auto">
          <a:xfrm>
            <a:off x="2493963" y="2437718"/>
            <a:ext cx="13160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9pPr>
          </a:lstStyle>
          <a:p>
            <a:pPr algn="l" eaLnBrk="1" hangingPunct="1"/>
            <a:r>
              <a:rPr lang="en-US" altLang="zh-CN" sz="2400" i="1">
                <a:latin typeface="Arial" charset="0"/>
              </a:rPr>
              <a:t>Aneka</a:t>
            </a:r>
            <a:endParaRPr lang="zh-CN" altLang="en-US" sz="2400" i="1">
              <a:latin typeface="Arial" charset="0"/>
            </a:endParaRPr>
          </a:p>
        </p:txBody>
      </p:sp>
      <p:sp>
        <p:nvSpPr>
          <p:cNvPr id="43015" name="TextBox 50"/>
          <p:cNvSpPr txBox="1">
            <a:spLocks noChangeArrowheads="1"/>
          </p:cNvSpPr>
          <p:nvPr/>
        </p:nvSpPr>
        <p:spPr bwMode="auto">
          <a:xfrm>
            <a:off x="2514600" y="3939493"/>
            <a:ext cx="2133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9pPr>
          </a:lstStyle>
          <a:p>
            <a:pPr algn="l" eaLnBrk="1" hangingPunct="1"/>
            <a:r>
              <a:rPr lang="en-US" altLang="zh-CN" sz="1600" i="1">
                <a:latin typeface="Arial" charset="0"/>
              </a:rPr>
              <a:t>Provision Service</a:t>
            </a:r>
            <a:endParaRPr lang="zh-CN" altLang="en-US" sz="1600" i="1">
              <a:latin typeface="Arial" charset="0"/>
            </a:endParaRPr>
          </a:p>
        </p:txBody>
      </p:sp>
      <p:pic>
        <p:nvPicPr>
          <p:cNvPr id="43016" name="Picture 13" descr="\\softtek\Share Manager\ico\PNG_256x256\Rectangle Blue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788" y="3420380"/>
            <a:ext cx="1752600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7" name="Picture 6" descr="C:\Documents and Settings\starchu\Local Settings\Temporary Internet Files\Content.IE5\Q133FTTO\MCj04326140000[1]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188" y="319178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8" name="Picture 12" descr="\\softtek\Share Manager\ico\PNG_256x256\Rectangle Green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345518"/>
            <a:ext cx="1763713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9" name="Picture 17" descr="C:\Documents and Settings\starchu\Local Settings\Temporary Internet Files\Content.IE5\Q133FTTO\MCj04326140000[1]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102630"/>
            <a:ext cx="630238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20" name="TextBox 55"/>
          <p:cNvSpPr txBox="1">
            <a:spLocks noChangeArrowheads="1"/>
          </p:cNvSpPr>
          <p:nvPr/>
        </p:nvSpPr>
        <p:spPr bwMode="auto">
          <a:xfrm>
            <a:off x="6172200" y="1880505"/>
            <a:ext cx="14954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9pPr>
          </a:lstStyle>
          <a:p>
            <a:pPr algn="l" eaLnBrk="1" hangingPunct="1"/>
            <a:r>
              <a:rPr lang="en-US" altLang="zh-CN" sz="2000" i="1">
                <a:latin typeface="Arial" charset="0"/>
              </a:rPr>
              <a:t>Xen Server</a:t>
            </a:r>
          </a:p>
          <a:p>
            <a:pPr algn="l" eaLnBrk="1" hangingPunct="1"/>
            <a:r>
              <a:rPr lang="en-US" altLang="zh-CN" sz="1000" i="1">
                <a:latin typeface="Arial" charset="0"/>
              </a:rPr>
              <a:t>- Capacity : 10 VMs</a:t>
            </a:r>
          </a:p>
        </p:txBody>
      </p:sp>
      <p:sp>
        <p:nvSpPr>
          <p:cNvPr id="43021" name="TextBox 56"/>
          <p:cNvSpPr txBox="1">
            <a:spLocks noChangeArrowheads="1"/>
          </p:cNvSpPr>
          <p:nvPr/>
        </p:nvSpPr>
        <p:spPr bwMode="auto">
          <a:xfrm>
            <a:off x="6289675" y="3863293"/>
            <a:ext cx="13303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9pPr>
          </a:lstStyle>
          <a:p>
            <a:pPr algn="l" eaLnBrk="1" hangingPunct="1"/>
            <a:r>
              <a:rPr lang="en-US" altLang="zh-CN" sz="2000" i="1">
                <a:latin typeface="Arial" charset="0"/>
              </a:rPr>
              <a:t>VMWare</a:t>
            </a:r>
          </a:p>
          <a:p>
            <a:pPr algn="l" eaLnBrk="1" hangingPunct="1"/>
            <a:r>
              <a:rPr lang="en-US" altLang="zh-CN" sz="1000" i="1">
                <a:latin typeface="Arial" charset="0"/>
              </a:rPr>
              <a:t>- Capacity : 5 VMs</a:t>
            </a:r>
            <a:endParaRPr lang="zh-CN" altLang="en-US" sz="1000" i="1">
              <a:latin typeface="Arial" charset="0"/>
            </a:endParaRPr>
          </a:p>
        </p:txBody>
      </p:sp>
      <p:pic>
        <p:nvPicPr>
          <p:cNvPr id="43022" name="Picture 18" descr="C:\Documents and Settings\starchu\Desktop\Network-Locations-Cloud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275" y="5325380"/>
            <a:ext cx="242093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23" name="TextBox 57"/>
          <p:cNvSpPr txBox="1">
            <a:spLocks noChangeArrowheads="1"/>
          </p:cNvSpPr>
          <p:nvPr/>
        </p:nvSpPr>
        <p:spPr bwMode="auto">
          <a:xfrm>
            <a:off x="5943600" y="5995305"/>
            <a:ext cx="2209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9pPr>
          </a:lstStyle>
          <a:p>
            <a:pPr algn="l" eaLnBrk="1" hangingPunct="1"/>
            <a:r>
              <a:rPr lang="en-US" altLang="zh-CN" sz="2000" i="1">
                <a:latin typeface="Arial" charset="0"/>
              </a:rPr>
              <a:t>Amazon Clouds</a:t>
            </a:r>
            <a:endParaRPr lang="zh-CN" altLang="en-US" sz="2000" i="1">
              <a:latin typeface="Arial" charset="0"/>
            </a:endParaRPr>
          </a:p>
        </p:txBody>
      </p:sp>
      <p:pic>
        <p:nvPicPr>
          <p:cNvPr id="43024" name="Picture 6" descr="C:\Documents and Settings\starchu\Local Settings\Temporary Internet Files\Content.IE5\Q133FTTO\MCj04326140000[1]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38729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2203450" y="1743980"/>
            <a:ext cx="3206750" cy="757238"/>
            <a:chOff x="1388" y="1008"/>
            <a:chExt cx="2020" cy="477"/>
          </a:xfrm>
        </p:grpSpPr>
        <p:pic>
          <p:nvPicPr>
            <p:cNvPr id="43079" name="Picture 29" descr="\\softtek\Share Manager\ico\PNG_256x256\Arrow Down.png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8" y="1008"/>
              <a:ext cx="244" cy="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80" name="Text Box 21"/>
            <p:cNvSpPr txBox="1">
              <a:spLocks noChangeArrowheads="1"/>
            </p:cNvSpPr>
            <p:nvPr/>
          </p:nvSpPr>
          <p:spPr bwMode="auto">
            <a:xfrm>
              <a:off x="1728" y="1104"/>
              <a:ext cx="1632" cy="19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1400">
                  <a:latin typeface="Arial" charset="0"/>
                </a:rPr>
                <a:t>Request (5 resources, $0)</a:t>
              </a:r>
            </a:p>
          </p:txBody>
        </p:sp>
        <p:pic>
          <p:nvPicPr>
            <p:cNvPr id="43081" name="Picture 29" descr="\\softtek\Share Manager\ico\PNG_256x256\Arrow Down.png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1008"/>
              <a:ext cx="244" cy="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82" name="Text Box 23"/>
            <p:cNvSpPr txBox="1">
              <a:spLocks noChangeArrowheads="1"/>
            </p:cNvSpPr>
            <p:nvPr/>
          </p:nvSpPr>
          <p:spPr bwMode="auto">
            <a:xfrm>
              <a:off x="1728" y="1104"/>
              <a:ext cx="1680" cy="192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1400">
                  <a:latin typeface="Arial" charset="0"/>
                </a:rPr>
                <a:t>Request (20 resources, $0)</a:t>
              </a: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2133600" y="4106180"/>
            <a:ext cx="1981200" cy="757238"/>
            <a:chOff x="1344" y="2496"/>
            <a:chExt cx="1248" cy="477"/>
          </a:xfrm>
        </p:grpSpPr>
        <p:sp>
          <p:nvSpPr>
            <p:cNvPr id="43075" name="Text Box 25"/>
            <p:cNvSpPr txBox="1">
              <a:spLocks noChangeArrowheads="1"/>
            </p:cNvSpPr>
            <p:nvPr/>
          </p:nvSpPr>
          <p:spPr bwMode="auto">
            <a:xfrm>
              <a:off x="1776" y="2646"/>
              <a:ext cx="816" cy="19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1400">
                  <a:latin typeface="Arial" charset="0"/>
                </a:rPr>
                <a:t>Process (5) </a:t>
              </a:r>
            </a:p>
          </p:txBody>
        </p:sp>
        <p:pic>
          <p:nvPicPr>
            <p:cNvPr id="43076" name="Picture 29" descr="\\softtek\Share Manager\ico\PNG_256x256\Arrow Down.png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96"/>
              <a:ext cx="244" cy="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77" name="Picture 29" descr="\\softtek\Share Manager\ico\PNG_256x256\Arrow Down.png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96"/>
              <a:ext cx="244" cy="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78" name="Text Box 28"/>
            <p:cNvSpPr txBox="1">
              <a:spLocks noChangeArrowheads="1"/>
            </p:cNvSpPr>
            <p:nvPr/>
          </p:nvSpPr>
          <p:spPr bwMode="auto">
            <a:xfrm>
              <a:off x="1776" y="2652"/>
              <a:ext cx="816" cy="192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1400">
                  <a:latin typeface="Arial" charset="0"/>
                </a:rPr>
                <a:t>Process (6) </a:t>
              </a:r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4165600" y="2353580"/>
            <a:ext cx="1524000" cy="731838"/>
            <a:chOff x="2592" y="1776"/>
            <a:chExt cx="960" cy="461"/>
          </a:xfrm>
        </p:grpSpPr>
        <p:pic>
          <p:nvPicPr>
            <p:cNvPr id="43073" name="Picture 29" descr="\\softtek\Share Manager\ico\PNG_256x256\Arrow Down.png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2937" y="1911"/>
              <a:ext cx="221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74" name="Text Box 31"/>
            <p:cNvSpPr txBox="1">
              <a:spLocks noChangeArrowheads="1"/>
            </p:cNvSpPr>
            <p:nvPr/>
          </p:nvSpPr>
          <p:spPr bwMode="auto">
            <a:xfrm>
              <a:off x="2592" y="1776"/>
              <a:ext cx="960" cy="192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1400">
                  <a:latin typeface="Arial" charset="0"/>
                </a:rPr>
                <a:t>Provision (14) </a:t>
              </a:r>
            </a:p>
          </p:txBody>
        </p:sp>
      </p:grp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7010400" y="753380"/>
            <a:ext cx="1773238" cy="1581150"/>
            <a:chOff x="4416" y="384"/>
            <a:chExt cx="1117" cy="996"/>
          </a:xfrm>
        </p:grpSpPr>
        <p:grpSp>
          <p:nvGrpSpPr>
            <p:cNvPr id="43061" name="Group 33"/>
            <p:cNvGrpSpPr>
              <a:grpSpLocks/>
            </p:cNvGrpSpPr>
            <p:nvPr/>
          </p:nvGrpSpPr>
          <p:grpSpPr bwMode="auto">
            <a:xfrm>
              <a:off x="4416" y="599"/>
              <a:ext cx="1117" cy="781"/>
              <a:chOff x="4416" y="192"/>
              <a:chExt cx="1117" cy="781"/>
            </a:xfrm>
          </p:grpSpPr>
          <p:pic>
            <p:nvPicPr>
              <p:cNvPr id="43063" name="Picture 17" descr="C:\Documents and Settings\starchu\Local Settings\Temporary Internet Files\Content.IE5\Q133FTTO\MCj04326140000[1].png"/>
              <p:cNvPicPr>
                <a:picLocks noChangeAspect="1" noChangeArrowheads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52" y="192"/>
                <a:ext cx="397" cy="3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064" name="Picture 17" descr="C:\Documents and Settings\starchu\Local Settings\Temporary Internet Files\Content.IE5\Q133FTTO\MCj04326140000[1].png"/>
              <p:cNvPicPr>
                <a:picLocks noChangeAspect="1" noChangeArrowheads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16" y="192"/>
                <a:ext cx="397" cy="3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065" name="Picture 17" descr="C:\Documents and Settings\starchu\Local Settings\Temporary Internet Files\Content.IE5\Q133FTTO\MCj04326140000[1].png"/>
              <p:cNvPicPr>
                <a:picLocks noChangeAspect="1" noChangeArrowheads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8" y="288"/>
                <a:ext cx="397" cy="3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066" name="Picture 17" descr="C:\Documents and Settings\starchu\Local Settings\Temporary Internet Files\Content.IE5\Q133FTTO\MCj04326140000[1].png"/>
              <p:cNvPicPr>
                <a:picLocks noChangeAspect="1" noChangeArrowheads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12" y="288"/>
                <a:ext cx="397" cy="3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067" name="Picture 17" descr="C:\Documents and Settings\starchu\Local Settings\Temporary Internet Files\Content.IE5\Q133FTTO\MCj04326140000[1].png"/>
              <p:cNvPicPr>
                <a:picLocks noChangeAspect="1" noChangeArrowheads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44" y="384"/>
                <a:ext cx="397" cy="3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068" name="Picture 17" descr="C:\Documents and Settings\starchu\Local Settings\Temporary Internet Files\Content.IE5\Q133FTTO\MCj04326140000[1].png"/>
              <p:cNvPicPr>
                <a:picLocks noChangeAspect="1" noChangeArrowheads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8" y="384"/>
                <a:ext cx="397" cy="3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069" name="Picture 17" descr="C:\Documents and Settings\starchu\Local Settings\Temporary Internet Files\Content.IE5\Q133FTTO\MCj04326140000[1].png"/>
              <p:cNvPicPr>
                <a:picLocks noChangeAspect="1" noChangeArrowheads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0" y="480"/>
                <a:ext cx="397" cy="3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070" name="Picture 17" descr="C:\Documents and Settings\starchu\Local Settings\Temporary Internet Files\Content.IE5\Q133FTTO\MCj04326140000[1].png"/>
              <p:cNvPicPr>
                <a:picLocks noChangeAspect="1" noChangeArrowheads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04" y="480"/>
                <a:ext cx="397" cy="3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071" name="Picture 17" descr="C:\Documents and Settings\starchu\Local Settings\Temporary Internet Files\Content.IE5\Q133FTTO\MCj04326140000[1].png"/>
              <p:cNvPicPr>
                <a:picLocks noChangeAspect="1" noChangeArrowheads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36" y="576"/>
                <a:ext cx="397" cy="3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072" name="Picture 17" descr="C:\Documents and Settings\starchu\Local Settings\Temporary Internet Files\Content.IE5\Q133FTTO\MCj04326140000[1].png"/>
              <p:cNvPicPr>
                <a:picLocks noChangeAspect="1" noChangeArrowheads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0" y="576"/>
                <a:ext cx="397" cy="3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3062" name="Text Box 44"/>
            <p:cNvSpPr txBox="1">
              <a:spLocks noChangeArrowheads="1"/>
            </p:cNvSpPr>
            <p:nvPr/>
          </p:nvSpPr>
          <p:spPr bwMode="auto">
            <a:xfrm>
              <a:off x="4512" y="384"/>
              <a:ext cx="960" cy="192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1400">
                  <a:latin typeface="Arial" charset="0"/>
                </a:rPr>
                <a:t>Start VM (10) </a:t>
              </a:r>
            </a:p>
          </p:txBody>
        </p:sp>
      </p:grpSp>
      <p:grpSp>
        <p:nvGrpSpPr>
          <p:cNvPr id="8" name="Group 45"/>
          <p:cNvGrpSpPr>
            <a:grpSpLocks/>
          </p:cNvGrpSpPr>
          <p:nvPr/>
        </p:nvGrpSpPr>
        <p:grpSpPr bwMode="auto">
          <a:xfrm>
            <a:off x="7239000" y="3039380"/>
            <a:ext cx="1524000" cy="1087438"/>
            <a:chOff x="4560" y="1824"/>
            <a:chExt cx="960" cy="685"/>
          </a:xfrm>
        </p:grpSpPr>
        <p:grpSp>
          <p:nvGrpSpPr>
            <p:cNvPr id="43055" name="Group 46"/>
            <p:cNvGrpSpPr>
              <a:grpSpLocks/>
            </p:cNvGrpSpPr>
            <p:nvPr/>
          </p:nvGrpSpPr>
          <p:grpSpPr bwMode="auto">
            <a:xfrm>
              <a:off x="4656" y="2016"/>
              <a:ext cx="829" cy="493"/>
              <a:chOff x="4643" y="1872"/>
              <a:chExt cx="829" cy="493"/>
            </a:xfrm>
          </p:grpSpPr>
          <p:pic>
            <p:nvPicPr>
              <p:cNvPr id="43057" name="Picture 17" descr="C:\Documents and Settings\starchu\Local Settings\Temporary Internet Files\Content.IE5\Q133FTTO\MCj04326140000[1].png"/>
              <p:cNvPicPr>
                <a:picLocks noChangeAspect="1" noChangeArrowheads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79" y="1872"/>
                <a:ext cx="397" cy="3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058" name="Picture 17" descr="C:\Documents and Settings\starchu\Local Settings\Temporary Internet Files\Content.IE5\Q133FTTO\MCj04326140000[1].png"/>
              <p:cNvPicPr>
                <a:picLocks noChangeAspect="1" noChangeArrowheads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43" y="1872"/>
                <a:ext cx="397" cy="3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059" name="Picture 17" descr="C:\Documents and Settings\starchu\Local Settings\Temporary Internet Files\Content.IE5\Q133FTTO\MCj04326140000[1].png"/>
              <p:cNvPicPr>
                <a:picLocks noChangeAspect="1" noChangeArrowheads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5" y="1968"/>
                <a:ext cx="397" cy="3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060" name="Picture 17" descr="C:\Documents and Settings\starchu\Local Settings\Temporary Internet Files\Content.IE5\Q133FTTO\MCj04326140000[1].png"/>
              <p:cNvPicPr>
                <a:picLocks noChangeAspect="1" noChangeArrowheads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39" y="1968"/>
                <a:ext cx="397" cy="3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3056" name="Text Box 51"/>
            <p:cNvSpPr txBox="1">
              <a:spLocks noChangeArrowheads="1"/>
            </p:cNvSpPr>
            <p:nvPr/>
          </p:nvSpPr>
          <p:spPr bwMode="auto">
            <a:xfrm>
              <a:off x="4560" y="1824"/>
              <a:ext cx="960" cy="192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1400">
                  <a:latin typeface="Arial" charset="0"/>
                </a:rPr>
                <a:t>Start VM (4) </a:t>
              </a:r>
            </a:p>
          </p:txBody>
        </p:sp>
      </p:grpSp>
      <p:grpSp>
        <p:nvGrpSpPr>
          <p:cNvPr id="10" name="Group 52"/>
          <p:cNvGrpSpPr>
            <a:grpSpLocks/>
          </p:cNvGrpSpPr>
          <p:nvPr/>
        </p:nvGrpSpPr>
        <p:grpSpPr bwMode="auto">
          <a:xfrm>
            <a:off x="4114800" y="3164793"/>
            <a:ext cx="1752600" cy="712787"/>
            <a:chOff x="2538" y="3036"/>
            <a:chExt cx="1104" cy="449"/>
          </a:xfrm>
        </p:grpSpPr>
        <p:pic>
          <p:nvPicPr>
            <p:cNvPr id="43053" name="Picture 29" descr="\\softtek\Share Manager\ico\PNG_256x256\Arrow Down.png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889" y="3159"/>
              <a:ext cx="221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54" name="Text Box 54"/>
            <p:cNvSpPr txBox="1">
              <a:spLocks noChangeArrowheads="1"/>
            </p:cNvSpPr>
            <p:nvPr/>
          </p:nvSpPr>
          <p:spPr bwMode="auto">
            <a:xfrm>
              <a:off x="2538" y="3036"/>
              <a:ext cx="1104" cy="192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1400">
                  <a:latin typeface="Arial" charset="0"/>
                </a:rPr>
                <a:t>Join Network(14) </a:t>
              </a:r>
            </a:p>
          </p:txBody>
        </p:sp>
      </p:grpSp>
      <p:grpSp>
        <p:nvGrpSpPr>
          <p:cNvPr id="11" name="Group 55"/>
          <p:cNvGrpSpPr>
            <a:grpSpLocks/>
          </p:cNvGrpSpPr>
          <p:nvPr/>
        </p:nvGrpSpPr>
        <p:grpSpPr bwMode="auto">
          <a:xfrm>
            <a:off x="4191000" y="3983943"/>
            <a:ext cx="1524000" cy="731837"/>
            <a:chOff x="2592" y="1776"/>
            <a:chExt cx="960" cy="461"/>
          </a:xfrm>
        </p:grpSpPr>
        <p:pic>
          <p:nvPicPr>
            <p:cNvPr id="43051" name="Picture 29" descr="\\softtek\Share Manager\ico\PNG_256x256\Arrow Down.png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2937" y="1911"/>
              <a:ext cx="221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52" name="Text Box 57"/>
            <p:cNvSpPr txBox="1">
              <a:spLocks noChangeArrowheads="1"/>
            </p:cNvSpPr>
            <p:nvPr/>
          </p:nvSpPr>
          <p:spPr bwMode="auto">
            <a:xfrm>
              <a:off x="2592" y="1776"/>
              <a:ext cx="960" cy="192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1400">
                  <a:latin typeface="Arial" charset="0"/>
                </a:rPr>
                <a:t>Process (14) </a:t>
              </a:r>
            </a:p>
          </p:txBody>
        </p:sp>
      </p:grpSp>
      <p:grpSp>
        <p:nvGrpSpPr>
          <p:cNvPr id="12" name="Group 58"/>
          <p:cNvGrpSpPr>
            <a:grpSpLocks/>
          </p:cNvGrpSpPr>
          <p:nvPr/>
        </p:nvGrpSpPr>
        <p:grpSpPr bwMode="auto">
          <a:xfrm>
            <a:off x="2209800" y="1743980"/>
            <a:ext cx="1835150" cy="757238"/>
            <a:chOff x="2348" y="240"/>
            <a:chExt cx="1156" cy="477"/>
          </a:xfrm>
        </p:grpSpPr>
        <p:pic>
          <p:nvPicPr>
            <p:cNvPr id="43049" name="Picture 29" descr="\\softtek\Share Manager\ico\PNG_256x256\Arrow Down.png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2348" y="240"/>
              <a:ext cx="244" cy="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50" name="Text Box 60"/>
            <p:cNvSpPr txBox="1">
              <a:spLocks noChangeArrowheads="1"/>
            </p:cNvSpPr>
            <p:nvPr/>
          </p:nvSpPr>
          <p:spPr bwMode="auto">
            <a:xfrm>
              <a:off x="2688" y="396"/>
              <a:ext cx="816" cy="1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1400">
                  <a:latin typeface="Arial" charset="0"/>
                </a:rPr>
                <a:t>Completed </a:t>
              </a:r>
            </a:p>
          </p:txBody>
        </p:sp>
      </p:grpSp>
      <p:grpSp>
        <p:nvGrpSpPr>
          <p:cNvPr id="13" name="Group 61"/>
          <p:cNvGrpSpPr>
            <a:grpSpLocks/>
          </p:cNvGrpSpPr>
          <p:nvPr/>
        </p:nvGrpSpPr>
        <p:grpSpPr bwMode="auto">
          <a:xfrm>
            <a:off x="4191000" y="4791980"/>
            <a:ext cx="1524000" cy="731838"/>
            <a:chOff x="2592" y="1776"/>
            <a:chExt cx="960" cy="461"/>
          </a:xfrm>
        </p:grpSpPr>
        <p:pic>
          <p:nvPicPr>
            <p:cNvPr id="43047" name="Picture 29" descr="\\softtek\Share Manager\ico\PNG_256x256\Arrow Down.png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2937" y="1911"/>
              <a:ext cx="221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48" name="Text Box 63"/>
            <p:cNvSpPr txBox="1">
              <a:spLocks noChangeArrowheads="1"/>
            </p:cNvSpPr>
            <p:nvPr/>
          </p:nvSpPr>
          <p:spPr bwMode="auto">
            <a:xfrm>
              <a:off x="2592" y="1776"/>
              <a:ext cx="960" cy="192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1400">
                  <a:latin typeface="Arial" charset="0"/>
                </a:rPr>
                <a:t>Release (14) </a:t>
              </a:r>
            </a:p>
          </p:txBody>
        </p:sp>
      </p:grpSp>
      <p:sp>
        <p:nvSpPr>
          <p:cNvPr id="1388608" name="Text Box 64"/>
          <p:cNvSpPr txBox="1">
            <a:spLocks noChangeArrowheads="1"/>
          </p:cNvSpPr>
          <p:nvPr/>
        </p:nvSpPr>
        <p:spPr bwMode="auto">
          <a:xfrm>
            <a:off x="7086600" y="3039380"/>
            <a:ext cx="1676400" cy="3048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400">
                <a:latin typeface="Arial" charset="0"/>
              </a:rPr>
              <a:t>Suspend VM (4) </a:t>
            </a:r>
          </a:p>
        </p:txBody>
      </p:sp>
      <p:sp>
        <p:nvSpPr>
          <p:cNvPr id="1388609" name="Text Box 65"/>
          <p:cNvSpPr txBox="1">
            <a:spLocks noChangeArrowheads="1"/>
          </p:cNvSpPr>
          <p:nvPr/>
        </p:nvSpPr>
        <p:spPr bwMode="auto">
          <a:xfrm>
            <a:off x="7162800" y="753380"/>
            <a:ext cx="1752600" cy="3048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400"/>
              <a:t>Suspend VM (10) </a:t>
            </a:r>
          </a:p>
        </p:txBody>
      </p:sp>
      <p:sp>
        <p:nvSpPr>
          <p:cNvPr id="43036" name="Rectangle 66"/>
          <p:cNvSpPr>
            <a:spLocks noGrp="1" noChangeArrowheads="1"/>
          </p:cNvSpPr>
          <p:nvPr>
            <p:ph type="title"/>
          </p:nvPr>
        </p:nvSpPr>
        <p:spPr>
          <a:xfrm>
            <a:off x="457200" y="274737"/>
            <a:ext cx="8435975" cy="561975"/>
          </a:xfrm>
        </p:spPr>
        <p:txBody>
          <a:bodyPr/>
          <a:lstStyle/>
          <a:p>
            <a:pPr eaLnBrk="1" hangingPunct="1"/>
            <a:r>
              <a:rPr lang="en-AU">
                <a:latin typeface="Verdana" charset="0"/>
                <a:ea typeface="SimSun" charset="0"/>
              </a:rPr>
              <a:t>Aneka+Xen</a:t>
            </a:r>
            <a:endParaRPr lang="en-US">
              <a:latin typeface="Verdana" charset="0"/>
              <a:ea typeface="SimSun" charset="0"/>
            </a:endParaRPr>
          </a:p>
        </p:txBody>
      </p:sp>
      <p:grpSp>
        <p:nvGrpSpPr>
          <p:cNvPr id="43037" name="Group 67"/>
          <p:cNvGrpSpPr>
            <a:grpSpLocks/>
          </p:cNvGrpSpPr>
          <p:nvPr/>
        </p:nvGrpSpPr>
        <p:grpSpPr bwMode="auto">
          <a:xfrm>
            <a:off x="609600" y="4818968"/>
            <a:ext cx="3886200" cy="1954212"/>
            <a:chOff x="432" y="2945"/>
            <a:chExt cx="2448" cy="1231"/>
          </a:xfrm>
        </p:grpSpPr>
        <p:sp>
          <p:nvSpPr>
            <p:cNvPr id="43038" name="TextBox 42"/>
            <p:cNvSpPr txBox="1">
              <a:spLocks noChangeArrowheads="1"/>
            </p:cNvSpPr>
            <p:nvPr/>
          </p:nvSpPr>
          <p:spPr bwMode="auto">
            <a:xfrm>
              <a:off x="432" y="3945"/>
              <a:ext cx="24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9pPr>
            </a:lstStyle>
            <a:p>
              <a:pPr algn="l" eaLnBrk="1" hangingPunct="1"/>
              <a:r>
                <a:rPr lang="en-US" altLang="zh-CN" sz="1800" i="1">
                  <a:latin typeface="Arial" charset="0"/>
                </a:rPr>
                <a:t>Enterprise Desktops/Servers Cloud</a:t>
              </a:r>
              <a:endParaRPr lang="zh-CN" altLang="en-US" sz="1800" i="1">
                <a:latin typeface="Arial" charset="0"/>
              </a:endParaRPr>
            </a:p>
          </p:txBody>
        </p:sp>
        <p:sp>
          <p:nvSpPr>
            <p:cNvPr id="1388613" name="Cloud"/>
            <p:cNvSpPr>
              <a:spLocks noChangeAspect="1" noEditPoints="1" noChangeArrowheads="1"/>
            </p:cNvSpPr>
            <p:nvPr/>
          </p:nvSpPr>
          <p:spPr bwMode="auto">
            <a:xfrm>
              <a:off x="528" y="2945"/>
              <a:ext cx="1968" cy="1039"/>
            </a:xfrm>
            <a:custGeom>
              <a:avLst/>
              <a:gdLst>
                <a:gd name="T0" fmla="*/ 6 w 21600"/>
                <a:gd name="T1" fmla="*/ 520 h 21600"/>
                <a:gd name="T2" fmla="*/ 984 w 21600"/>
                <a:gd name="T3" fmla="*/ 1038 h 21600"/>
                <a:gd name="T4" fmla="*/ 1966 w 21600"/>
                <a:gd name="T5" fmla="*/ 520 h 21600"/>
                <a:gd name="T6" fmla="*/ 984 w 21600"/>
                <a:gd name="T7" fmla="*/ 59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4 w 21600"/>
                <a:gd name="T13" fmla="*/ 3264 h 21600"/>
                <a:gd name="T14" fmla="*/ 17089 w 21600"/>
                <a:gd name="T15" fmla="*/ 1733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it-IT"/>
            </a:p>
          </p:txBody>
        </p:sp>
        <p:grpSp>
          <p:nvGrpSpPr>
            <p:cNvPr id="43040" name="Group 70"/>
            <p:cNvGrpSpPr>
              <a:grpSpLocks/>
            </p:cNvGrpSpPr>
            <p:nvPr/>
          </p:nvGrpSpPr>
          <p:grpSpPr bwMode="auto">
            <a:xfrm>
              <a:off x="864" y="3063"/>
              <a:ext cx="1296" cy="729"/>
              <a:chOff x="864" y="3063"/>
              <a:chExt cx="1296" cy="729"/>
            </a:xfrm>
          </p:grpSpPr>
          <p:pic>
            <p:nvPicPr>
              <p:cNvPr id="43041" name="Picture 20" descr="C:\Documents and Settings\starchu\Desktop\lg-w2252tq-monitor.jpg"/>
              <p:cNvPicPr>
                <a:picLocks noChangeAspect="1" noChangeArrowheads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2" y="3408"/>
                <a:ext cx="390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042" name="Picture 20" descr="C:\Documents and Settings\starchu\Desktop\lg-w2252tq-monitor.jpg"/>
              <p:cNvPicPr>
                <a:picLocks noChangeAspect="1" noChangeArrowheads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1" y="3063"/>
                <a:ext cx="390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043" name="Picture 20" descr="C:\Documents and Settings\starchu\Desktop\lg-w2252tq-monitor.jpg"/>
              <p:cNvPicPr>
                <a:picLocks noChangeAspect="1" noChangeArrowheads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0" y="3063"/>
                <a:ext cx="390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044" name="Picture 74" descr="server"/>
              <p:cNvPicPr>
                <a:picLocks noChangeAspect="1" noChangeArrowheads="1"/>
              </p:cNvPicPr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4" y="3408"/>
                <a:ext cx="250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045" name="Picture 75" descr="server"/>
              <p:cNvPicPr>
                <a:picLocks noChangeAspect="1" noChangeArrowheads="1"/>
              </p:cNvPicPr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2" y="3408"/>
                <a:ext cx="250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046" name="Picture 76" descr="j0285750"/>
              <p:cNvPicPr>
                <a:picLocks noChangeAspect="1" noChangeArrowheads="1"/>
              </p:cNvPicPr>
              <p:nvPr/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4" y="3090"/>
                <a:ext cx="432" cy="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12916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388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388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860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 2"/>
          <p:cNvGrpSpPr>
            <a:grpSpLocks/>
          </p:cNvGrpSpPr>
          <p:nvPr/>
        </p:nvGrpSpPr>
        <p:grpSpPr bwMode="auto">
          <a:xfrm>
            <a:off x="2133600" y="865584"/>
            <a:ext cx="609600" cy="762000"/>
            <a:chOff x="1296" y="663"/>
            <a:chExt cx="384" cy="480"/>
          </a:xfrm>
        </p:grpSpPr>
        <p:pic>
          <p:nvPicPr>
            <p:cNvPr id="44119" name="Picture 10" descr="\\softtek\Share Manager\ico\PNG_256x256\User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663"/>
              <a:ext cx="303" cy="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120" name="Picture 14" descr="\\softtek\Share Manager\ico\PNG_256x256\File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" y="940"/>
              <a:ext cx="161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4035" name="Picture 26" descr="\\softtek\Share Manager\ico\PNG_256x256\File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921397"/>
            <a:ext cx="8334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21" descr="C:\Documents and Settings\starchu\Desktop\11949837851724523185gis-computer_glenn_rolla_01.svg.med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997597"/>
            <a:ext cx="14478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25" descr="\\softtek\Share Manager\ico\PNG_256x256\folder_configure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378597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TextBox 48"/>
          <p:cNvSpPr txBox="1">
            <a:spLocks noChangeArrowheads="1"/>
          </p:cNvSpPr>
          <p:nvPr/>
        </p:nvSpPr>
        <p:spPr bwMode="auto">
          <a:xfrm>
            <a:off x="2493963" y="2473722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9pPr>
          </a:lstStyle>
          <a:p>
            <a:pPr algn="l" eaLnBrk="1" hangingPunct="1"/>
            <a:r>
              <a:rPr lang="en-US" altLang="zh-CN" sz="2400" i="1">
                <a:latin typeface="Arial" charset="0"/>
              </a:rPr>
              <a:t>Aneka</a:t>
            </a:r>
            <a:endParaRPr lang="zh-CN" altLang="en-US" sz="2400" i="1">
              <a:latin typeface="Arial" charset="0"/>
            </a:endParaRPr>
          </a:p>
        </p:txBody>
      </p:sp>
      <p:sp>
        <p:nvSpPr>
          <p:cNvPr id="44039" name="TextBox 50"/>
          <p:cNvSpPr txBox="1">
            <a:spLocks noChangeArrowheads="1"/>
          </p:cNvSpPr>
          <p:nvPr/>
        </p:nvSpPr>
        <p:spPr bwMode="auto">
          <a:xfrm>
            <a:off x="2514600" y="3975497"/>
            <a:ext cx="2133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9pPr>
          </a:lstStyle>
          <a:p>
            <a:pPr algn="l" eaLnBrk="1" hangingPunct="1"/>
            <a:r>
              <a:rPr lang="en-US" altLang="zh-CN" sz="1600" i="1">
                <a:latin typeface="Arial" charset="0"/>
              </a:rPr>
              <a:t>Provision Service</a:t>
            </a:r>
            <a:endParaRPr lang="zh-CN" altLang="en-US" sz="1600" i="1">
              <a:latin typeface="Arial" charset="0"/>
            </a:endParaRPr>
          </a:p>
        </p:txBody>
      </p:sp>
      <p:pic>
        <p:nvPicPr>
          <p:cNvPr id="44040" name="Picture 13" descr="\\softtek\Share Manager\ico\PNG_256x256\Rectangle Blue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788" y="3456384"/>
            <a:ext cx="1752600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1" name="Picture 6" descr="C:\Documents and Settings\starchu\Local Settings\Temporary Internet Files\Content.IE5\Q133FTTO\MCj04326140000[1]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188" y="3227784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2" name="Picture 12" descr="\\softtek\Share Manager\ico\PNG_256x256\Rectangle Green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381522"/>
            <a:ext cx="1763713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3" name="Picture 17" descr="C:\Documents and Settings\starchu\Local Settings\Temporary Internet Files\Content.IE5\Q133FTTO\MCj04326140000[1]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138634"/>
            <a:ext cx="630238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4" name="TextBox 55"/>
          <p:cNvSpPr txBox="1">
            <a:spLocks noChangeArrowheads="1"/>
          </p:cNvSpPr>
          <p:nvPr/>
        </p:nvSpPr>
        <p:spPr bwMode="auto">
          <a:xfrm>
            <a:off x="6172200" y="1856184"/>
            <a:ext cx="14954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9pPr>
          </a:lstStyle>
          <a:p>
            <a:pPr algn="l" eaLnBrk="1" hangingPunct="1"/>
            <a:r>
              <a:rPr lang="en-US" altLang="zh-CN" sz="2000" i="1">
                <a:latin typeface="Arial" charset="0"/>
              </a:rPr>
              <a:t>Xen Server</a:t>
            </a:r>
          </a:p>
          <a:p>
            <a:pPr algn="l" eaLnBrk="1" hangingPunct="1"/>
            <a:r>
              <a:rPr lang="en-US" altLang="zh-CN" sz="1000" i="1">
                <a:latin typeface="Arial" charset="0"/>
              </a:rPr>
              <a:t>- Capacity : 10 VMs</a:t>
            </a:r>
          </a:p>
        </p:txBody>
      </p:sp>
      <p:sp>
        <p:nvSpPr>
          <p:cNvPr id="44045" name="TextBox 56"/>
          <p:cNvSpPr txBox="1">
            <a:spLocks noChangeArrowheads="1"/>
          </p:cNvSpPr>
          <p:nvPr/>
        </p:nvSpPr>
        <p:spPr bwMode="auto">
          <a:xfrm>
            <a:off x="6289675" y="3899297"/>
            <a:ext cx="13303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9pPr>
          </a:lstStyle>
          <a:p>
            <a:pPr algn="l" eaLnBrk="1" hangingPunct="1"/>
            <a:r>
              <a:rPr lang="en-US" altLang="zh-CN" sz="2000" i="1">
                <a:latin typeface="Arial" charset="0"/>
              </a:rPr>
              <a:t>VMWare</a:t>
            </a:r>
          </a:p>
          <a:p>
            <a:pPr algn="l" eaLnBrk="1" hangingPunct="1"/>
            <a:r>
              <a:rPr lang="en-US" altLang="zh-CN" sz="1000" i="1">
                <a:latin typeface="Arial" charset="0"/>
              </a:rPr>
              <a:t>- Capacity : 5 VMs</a:t>
            </a:r>
            <a:endParaRPr lang="zh-CN" altLang="en-US" sz="1000" i="1">
              <a:latin typeface="Arial" charset="0"/>
            </a:endParaRPr>
          </a:p>
        </p:txBody>
      </p:sp>
      <p:pic>
        <p:nvPicPr>
          <p:cNvPr id="44046" name="Picture 18" descr="C:\Documents and Settings\starchu\Desktop\Network-Locations-Cloud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275" y="5361384"/>
            <a:ext cx="242093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7" name="TextBox 57"/>
          <p:cNvSpPr txBox="1">
            <a:spLocks noChangeArrowheads="1"/>
          </p:cNvSpPr>
          <p:nvPr/>
        </p:nvSpPr>
        <p:spPr bwMode="auto">
          <a:xfrm>
            <a:off x="6019800" y="5951934"/>
            <a:ext cx="22098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9pPr>
          </a:lstStyle>
          <a:p>
            <a:pPr algn="l" eaLnBrk="1" hangingPunct="1"/>
            <a:r>
              <a:rPr lang="en-US" altLang="zh-CN" sz="2000" i="1">
                <a:latin typeface="Arial" charset="0"/>
              </a:rPr>
              <a:t>Amazon Clouds</a:t>
            </a:r>
          </a:p>
          <a:p>
            <a:pPr algn="l" eaLnBrk="1" hangingPunct="1"/>
            <a:r>
              <a:rPr lang="en-US" altLang="zh-CN" sz="1000" i="1">
                <a:latin typeface="Arial" charset="0"/>
              </a:rPr>
              <a:t>- Cost : 20 cents per instance</a:t>
            </a:r>
            <a:endParaRPr lang="zh-CN" altLang="en-US" sz="1000" i="1">
              <a:latin typeface="Arial" charset="0"/>
            </a:endParaRPr>
          </a:p>
        </p:txBody>
      </p:sp>
      <p:pic>
        <p:nvPicPr>
          <p:cNvPr id="44048" name="Picture 6" descr="C:\Documents and Settings\starchu\Local Settings\Temporary Internet Files\Content.IE5\Q133FTTO\MCj04326140000[1]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423297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2203450" y="1779984"/>
            <a:ext cx="3206750" cy="757238"/>
            <a:chOff x="1388" y="1008"/>
            <a:chExt cx="2020" cy="477"/>
          </a:xfrm>
        </p:grpSpPr>
        <p:pic>
          <p:nvPicPr>
            <p:cNvPr id="44115" name="Picture 29" descr="\\softtek\Share Manager\ico\PNG_256x256\Arrow Down.png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8" y="1008"/>
              <a:ext cx="244" cy="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116" name="Text Box 21"/>
            <p:cNvSpPr txBox="1">
              <a:spLocks noChangeArrowheads="1"/>
            </p:cNvSpPr>
            <p:nvPr/>
          </p:nvSpPr>
          <p:spPr bwMode="auto">
            <a:xfrm>
              <a:off x="1728" y="1104"/>
              <a:ext cx="1632" cy="19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1400">
                  <a:latin typeface="Arial" charset="0"/>
                </a:rPr>
                <a:t>Request (5 resources, $0)</a:t>
              </a:r>
            </a:p>
          </p:txBody>
        </p:sp>
        <p:pic>
          <p:nvPicPr>
            <p:cNvPr id="44117" name="Picture 29" descr="\\softtek\Share Manager\ico\PNG_256x256\Arrow Down.png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1008"/>
              <a:ext cx="244" cy="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118" name="Text Box 23"/>
            <p:cNvSpPr txBox="1">
              <a:spLocks noChangeArrowheads="1"/>
            </p:cNvSpPr>
            <p:nvPr/>
          </p:nvSpPr>
          <p:spPr bwMode="auto">
            <a:xfrm>
              <a:off x="1728" y="1104"/>
              <a:ext cx="1680" cy="192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1400">
                  <a:latin typeface="Arial" charset="0"/>
                </a:rPr>
                <a:t>Request (30 resources, $5)</a:t>
              </a: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2133600" y="4142184"/>
            <a:ext cx="1981200" cy="757238"/>
            <a:chOff x="1344" y="2496"/>
            <a:chExt cx="1248" cy="477"/>
          </a:xfrm>
        </p:grpSpPr>
        <p:sp>
          <p:nvSpPr>
            <p:cNvPr id="44111" name="Text Box 25"/>
            <p:cNvSpPr txBox="1">
              <a:spLocks noChangeArrowheads="1"/>
            </p:cNvSpPr>
            <p:nvPr/>
          </p:nvSpPr>
          <p:spPr bwMode="auto">
            <a:xfrm>
              <a:off x="1776" y="2646"/>
              <a:ext cx="816" cy="19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1400">
                  <a:latin typeface="Arial" charset="0"/>
                </a:rPr>
                <a:t>Process (5) </a:t>
              </a:r>
            </a:p>
          </p:txBody>
        </p:sp>
        <p:pic>
          <p:nvPicPr>
            <p:cNvPr id="44112" name="Picture 29" descr="\\softtek\Share Manager\ico\PNG_256x256\Arrow Down.png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96"/>
              <a:ext cx="244" cy="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113" name="Picture 29" descr="\\softtek\Share Manager\ico\PNG_256x256\Arrow Down.png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96"/>
              <a:ext cx="244" cy="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114" name="Text Box 28"/>
            <p:cNvSpPr txBox="1">
              <a:spLocks noChangeArrowheads="1"/>
            </p:cNvSpPr>
            <p:nvPr/>
          </p:nvSpPr>
          <p:spPr bwMode="auto">
            <a:xfrm>
              <a:off x="1776" y="2652"/>
              <a:ext cx="816" cy="192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1400">
                  <a:latin typeface="Arial" charset="0"/>
                </a:rPr>
                <a:t>Process (6) </a:t>
              </a:r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4165600" y="2389584"/>
            <a:ext cx="1524000" cy="731838"/>
            <a:chOff x="2592" y="1776"/>
            <a:chExt cx="960" cy="461"/>
          </a:xfrm>
        </p:grpSpPr>
        <p:pic>
          <p:nvPicPr>
            <p:cNvPr id="44109" name="Picture 29" descr="\\softtek\Share Manager\ico\PNG_256x256\Arrow Down.png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2937" y="1911"/>
              <a:ext cx="221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110" name="Text Box 31"/>
            <p:cNvSpPr txBox="1">
              <a:spLocks noChangeArrowheads="1"/>
            </p:cNvSpPr>
            <p:nvPr/>
          </p:nvSpPr>
          <p:spPr bwMode="auto">
            <a:xfrm>
              <a:off x="2592" y="1776"/>
              <a:ext cx="960" cy="192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1400">
                  <a:latin typeface="Arial" charset="0"/>
                </a:rPr>
                <a:t>Provision (24) </a:t>
              </a:r>
            </a:p>
          </p:txBody>
        </p:sp>
      </p:grp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7010400" y="789384"/>
            <a:ext cx="1773238" cy="1581150"/>
            <a:chOff x="4416" y="384"/>
            <a:chExt cx="1117" cy="996"/>
          </a:xfrm>
        </p:grpSpPr>
        <p:grpSp>
          <p:nvGrpSpPr>
            <p:cNvPr id="44097" name="Group 33"/>
            <p:cNvGrpSpPr>
              <a:grpSpLocks/>
            </p:cNvGrpSpPr>
            <p:nvPr/>
          </p:nvGrpSpPr>
          <p:grpSpPr bwMode="auto">
            <a:xfrm>
              <a:off x="4416" y="599"/>
              <a:ext cx="1117" cy="781"/>
              <a:chOff x="4416" y="192"/>
              <a:chExt cx="1117" cy="781"/>
            </a:xfrm>
          </p:grpSpPr>
          <p:pic>
            <p:nvPicPr>
              <p:cNvPr id="44099" name="Picture 17" descr="C:\Documents and Settings\starchu\Local Settings\Temporary Internet Files\Content.IE5\Q133FTTO\MCj04326140000[1].png"/>
              <p:cNvPicPr>
                <a:picLocks noChangeAspect="1" noChangeArrowheads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52" y="192"/>
                <a:ext cx="397" cy="3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100" name="Picture 17" descr="C:\Documents and Settings\starchu\Local Settings\Temporary Internet Files\Content.IE5\Q133FTTO\MCj04326140000[1].png"/>
              <p:cNvPicPr>
                <a:picLocks noChangeAspect="1" noChangeArrowheads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16" y="192"/>
                <a:ext cx="397" cy="3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101" name="Picture 17" descr="C:\Documents and Settings\starchu\Local Settings\Temporary Internet Files\Content.IE5\Q133FTTO\MCj04326140000[1].png"/>
              <p:cNvPicPr>
                <a:picLocks noChangeAspect="1" noChangeArrowheads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8" y="288"/>
                <a:ext cx="397" cy="3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102" name="Picture 17" descr="C:\Documents and Settings\starchu\Local Settings\Temporary Internet Files\Content.IE5\Q133FTTO\MCj04326140000[1].png"/>
              <p:cNvPicPr>
                <a:picLocks noChangeAspect="1" noChangeArrowheads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12" y="288"/>
                <a:ext cx="397" cy="3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103" name="Picture 17" descr="C:\Documents and Settings\starchu\Local Settings\Temporary Internet Files\Content.IE5\Q133FTTO\MCj04326140000[1].png"/>
              <p:cNvPicPr>
                <a:picLocks noChangeAspect="1" noChangeArrowheads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44" y="384"/>
                <a:ext cx="397" cy="3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104" name="Picture 17" descr="C:\Documents and Settings\starchu\Local Settings\Temporary Internet Files\Content.IE5\Q133FTTO\MCj04326140000[1].png"/>
              <p:cNvPicPr>
                <a:picLocks noChangeAspect="1" noChangeArrowheads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8" y="384"/>
                <a:ext cx="397" cy="3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105" name="Picture 17" descr="C:\Documents and Settings\starchu\Local Settings\Temporary Internet Files\Content.IE5\Q133FTTO\MCj04326140000[1].png"/>
              <p:cNvPicPr>
                <a:picLocks noChangeAspect="1" noChangeArrowheads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0" y="480"/>
                <a:ext cx="397" cy="3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106" name="Picture 17" descr="C:\Documents and Settings\starchu\Local Settings\Temporary Internet Files\Content.IE5\Q133FTTO\MCj04326140000[1].png"/>
              <p:cNvPicPr>
                <a:picLocks noChangeAspect="1" noChangeArrowheads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04" y="480"/>
                <a:ext cx="397" cy="3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107" name="Picture 17" descr="C:\Documents and Settings\starchu\Local Settings\Temporary Internet Files\Content.IE5\Q133FTTO\MCj04326140000[1].png"/>
              <p:cNvPicPr>
                <a:picLocks noChangeAspect="1" noChangeArrowheads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36" y="576"/>
                <a:ext cx="397" cy="3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108" name="Picture 17" descr="C:\Documents and Settings\starchu\Local Settings\Temporary Internet Files\Content.IE5\Q133FTTO\MCj04326140000[1].png"/>
              <p:cNvPicPr>
                <a:picLocks noChangeAspect="1" noChangeArrowheads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0" y="576"/>
                <a:ext cx="397" cy="3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4098" name="Text Box 44"/>
            <p:cNvSpPr txBox="1">
              <a:spLocks noChangeArrowheads="1"/>
            </p:cNvSpPr>
            <p:nvPr/>
          </p:nvSpPr>
          <p:spPr bwMode="auto">
            <a:xfrm>
              <a:off x="4512" y="384"/>
              <a:ext cx="960" cy="192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1400">
                  <a:latin typeface="Arial" charset="0"/>
                </a:rPr>
                <a:t>Start VM (10) </a:t>
              </a:r>
            </a:p>
          </p:txBody>
        </p:sp>
      </p:grpSp>
      <p:grpSp>
        <p:nvGrpSpPr>
          <p:cNvPr id="8" name="Group 45"/>
          <p:cNvGrpSpPr>
            <a:grpSpLocks/>
          </p:cNvGrpSpPr>
          <p:nvPr/>
        </p:nvGrpSpPr>
        <p:grpSpPr bwMode="auto">
          <a:xfrm>
            <a:off x="7239000" y="3075384"/>
            <a:ext cx="1524000" cy="1087438"/>
            <a:chOff x="4560" y="1824"/>
            <a:chExt cx="960" cy="685"/>
          </a:xfrm>
        </p:grpSpPr>
        <p:grpSp>
          <p:nvGrpSpPr>
            <p:cNvPr id="44091" name="Group 46"/>
            <p:cNvGrpSpPr>
              <a:grpSpLocks/>
            </p:cNvGrpSpPr>
            <p:nvPr/>
          </p:nvGrpSpPr>
          <p:grpSpPr bwMode="auto">
            <a:xfrm>
              <a:off x="4656" y="2016"/>
              <a:ext cx="829" cy="493"/>
              <a:chOff x="4643" y="1872"/>
              <a:chExt cx="829" cy="493"/>
            </a:xfrm>
          </p:grpSpPr>
          <p:pic>
            <p:nvPicPr>
              <p:cNvPr id="44093" name="Picture 17" descr="C:\Documents and Settings\starchu\Local Settings\Temporary Internet Files\Content.IE5\Q133FTTO\MCj04326140000[1].png"/>
              <p:cNvPicPr>
                <a:picLocks noChangeAspect="1" noChangeArrowheads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79" y="1872"/>
                <a:ext cx="397" cy="3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094" name="Picture 17" descr="C:\Documents and Settings\starchu\Local Settings\Temporary Internet Files\Content.IE5\Q133FTTO\MCj04326140000[1].png"/>
              <p:cNvPicPr>
                <a:picLocks noChangeAspect="1" noChangeArrowheads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43" y="1872"/>
                <a:ext cx="397" cy="3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095" name="Picture 17" descr="C:\Documents and Settings\starchu\Local Settings\Temporary Internet Files\Content.IE5\Q133FTTO\MCj04326140000[1].png"/>
              <p:cNvPicPr>
                <a:picLocks noChangeAspect="1" noChangeArrowheads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5" y="1968"/>
                <a:ext cx="397" cy="3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096" name="Picture 17" descr="C:\Documents and Settings\starchu\Local Settings\Temporary Internet Files\Content.IE5\Q133FTTO\MCj04326140000[1].png"/>
              <p:cNvPicPr>
                <a:picLocks noChangeAspect="1" noChangeArrowheads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39" y="1968"/>
                <a:ext cx="397" cy="3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4092" name="Text Box 51"/>
            <p:cNvSpPr txBox="1">
              <a:spLocks noChangeArrowheads="1"/>
            </p:cNvSpPr>
            <p:nvPr/>
          </p:nvSpPr>
          <p:spPr bwMode="auto">
            <a:xfrm>
              <a:off x="4560" y="1824"/>
              <a:ext cx="960" cy="192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1400">
                  <a:latin typeface="Arial" charset="0"/>
                </a:rPr>
                <a:t>Start VM (5) </a:t>
              </a:r>
            </a:p>
          </p:txBody>
        </p:sp>
      </p:grpSp>
      <p:grpSp>
        <p:nvGrpSpPr>
          <p:cNvPr id="10" name="Group 52"/>
          <p:cNvGrpSpPr>
            <a:grpSpLocks/>
          </p:cNvGrpSpPr>
          <p:nvPr/>
        </p:nvGrpSpPr>
        <p:grpSpPr bwMode="auto">
          <a:xfrm>
            <a:off x="4114800" y="3200797"/>
            <a:ext cx="1752600" cy="712787"/>
            <a:chOff x="2538" y="3036"/>
            <a:chExt cx="1104" cy="449"/>
          </a:xfrm>
        </p:grpSpPr>
        <p:pic>
          <p:nvPicPr>
            <p:cNvPr id="44089" name="Picture 29" descr="\\softtek\Share Manager\ico\PNG_256x256\Arrow Down.png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889" y="3159"/>
              <a:ext cx="221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90" name="Text Box 54"/>
            <p:cNvSpPr txBox="1">
              <a:spLocks noChangeArrowheads="1"/>
            </p:cNvSpPr>
            <p:nvPr/>
          </p:nvSpPr>
          <p:spPr bwMode="auto">
            <a:xfrm>
              <a:off x="2538" y="3036"/>
              <a:ext cx="1104" cy="192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1400">
                  <a:latin typeface="Arial" charset="0"/>
                </a:rPr>
                <a:t>Join Network(24) </a:t>
              </a:r>
            </a:p>
          </p:txBody>
        </p:sp>
      </p:grpSp>
      <p:grpSp>
        <p:nvGrpSpPr>
          <p:cNvPr id="11" name="Group 55"/>
          <p:cNvGrpSpPr>
            <a:grpSpLocks/>
          </p:cNvGrpSpPr>
          <p:nvPr/>
        </p:nvGrpSpPr>
        <p:grpSpPr bwMode="auto">
          <a:xfrm>
            <a:off x="4191000" y="4019947"/>
            <a:ext cx="1524000" cy="731837"/>
            <a:chOff x="2592" y="1776"/>
            <a:chExt cx="960" cy="461"/>
          </a:xfrm>
        </p:grpSpPr>
        <p:pic>
          <p:nvPicPr>
            <p:cNvPr id="44087" name="Picture 29" descr="\\softtek\Share Manager\ico\PNG_256x256\Arrow Down.png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2937" y="1911"/>
              <a:ext cx="221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88" name="Text Box 57"/>
            <p:cNvSpPr txBox="1">
              <a:spLocks noChangeArrowheads="1"/>
            </p:cNvSpPr>
            <p:nvPr/>
          </p:nvSpPr>
          <p:spPr bwMode="auto">
            <a:xfrm>
              <a:off x="2592" y="1776"/>
              <a:ext cx="960" cy="192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1400">
                  <a:latin typeface="Arial" charset="0"/>
                </a:rPr>
                <a:t>Process (24) </a:t>
              </a:r>
            </a:p>
          </p:txBody>
        </p:sp>
      </p:grpSp>
      <p:grpSp>
        <p:nvGrpSpPr>
          <p:cNvPr id="12" name="Group 58"/>
          <p:cNvGrpSpPr>
            <a:grpSpLocks/>
          </p:cNvGrpSpPr>
          <p:nvPr/>
        </p:nvGrpSpPr>
        <p:grpSpPr bwMode="auto">
          <a:xfrm>
            <a:off x="2209800" y="1703784"/>
            <a:ext cx="2514600" cy="757238"/>
            <a:chOff x="2160" y="240"/>
            <a:chExt cx="1584" cy="477"/>
          </a:xfrm>
        </p:grpSpPr>
        <p:pic>
          <p:nvPicPr>
            <p:cNvPr id="44085" name="Picture 29" descr="\\softtek\Share Manager\ico\PNG_256x256\Arrow Down.png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2160" y="240"/>
              <a:ext cx="244" cy="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86" name="Text Box 60"/>
            <p:cNvSpPr txBox="1">
              <a:spLocks noChangeArrowheads="1"/>
            </p:cNvSpPr>
            <p:nvPr/>
          </p:nvSpPr>
          <p:spPr bwMode="auto">
            <a:xfrm>
              <a:off x="2500" y="396"/>
              <a:ext cx="1244" cy="1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1400">
                  <a:latin typeface="Arial" charset="0"/>
                </a:rPr>
                <a:t>Completed ($3.2)</a:t>
              </a:r>
            </a:p>
          </p:txBody>
        </p:sp>
      </p:grpSp>
      <p:grpSp>
        <p:nvGrpSpPr>
          <p:cNvPr id="13" name="Group 61"/>
          <p:cNvGrpSpPr>
            <a:grpSpLocks/>
          </p:cNvGrpSpPr>
          <p:nvPr/>
        </p:nvGrpSpPr>
        <p:grpSpPr bwMode="auto">
          <a:xfrm>
            <a:off x="4191000" y="4827984"/>
            <a:ext cx="1524000" cy="731838"/>
            <a:chOff x="2592" y="1776"/>
            <a:chExt cx="960" cy="461"/>
          </a:xfrm>
        </p:grpSpPr>
        <p:pic>
          <p:nvPicPr>
            <p:cNvPr id="44083" name="Picture 29" descr="\\softtek\Share Manager\ico\PNG_256x256\Arrow Down.png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2937" y="1911"/>
              <a:ext cx="221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84" name="Text Box 63"/>
            <p:cNvSpPr txBox="1">
              <a:spLocks noChangeArrowheads="1"/>
            </p:cNvSpPr>
            <p:nvPr/>
          </p:nvSpPr>
          <p:spPr bwMode="auto">
            <a:xfrm>
              <a:off x="2592" y="1776"/>
              <a:ext cx="960" cy="192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1400">
                  <a:latin typeface="Arial" charset="0"/>
                </a:rPr>
                <a:t>Release (24) </a:t>
              </a:r>
            </a:p>
          </p:txBody>
        </p:sp>
      </p:grpSp>
      <p:sp>
        <p:nvSpPr>
          <p:cNvPr id="1390656" name="Text Box 64"/>
          <p:cNvSpPr txBox="1">
            <a:spLocks noChangeArrowheads="1"/>
          </p:cNvSpPr>
          <p:nvPr/>
        </p:nvSpPr>
        <p:spPr bwMode="auto">
          <a:xfrm>
            <a:off x="7086600" y="3075384"/>
            <a:ext cx="1676400" cy="3048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400">
                <a:latin typeface="Arial" charset="0"/>
              </a:rPr>
              <a:t>Suspend VM (5) </a:t>
            </a:r>
          </a:p>
        </p:txBody>
      </p:sp>
      <p:sp>
        <p:nvSpPr>
          <p:cNvPr id="1390657" name="Text Box 65"/>
          <p:cNvSpPr txBox="1">
            <a:spLocks noChangeArrowheads="1"/>
          </p:cNvSpPr>
          <p:nvPr/>
        </p:nvSpPr>
        <p:spPr bwMode="auto">
          <a:xfrm>
            <a:off x="7162800" y="789384"/>
            <a:ext cx="1752600" cy="3048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400">
                <a:latin typeface="Arial" charset="0"/>
              </a:rPr>
              <a:t>Suspend VM (10) </a:t>
            </a:r>
          </a:p>
        </p:txBody>
      </p:sp>
      <p:grpSp>
        <p:nvGrpSpPr>
          <p:cNvPr id="14" name="Group 66"/>
          <p:cNvGrpSpPr>
            <a:grpSpLocks/>
          </p:cNvGrpSpPr>
          <p:nvPr/>
        </p:nvGrpSpPr>
        <p:grpSpPr bwMode="auto">
          <a:xfrm>
            <a:off x="7162800" y="4980384"/>
            <a:ext cx="1676400" cy="1581150"/>
            <a:chOff x="4512" y="2784"/>
            <a:chExt cx="1056" cy="996"/>
          </a:xfrm>
        </p:grpSpPr>
        <p:pic>
          <p:nvPicPr>
            <p:cNvPr id="44073" name="Picture 17" descr="C:\Documents and Settings\starchu\Local Settings\Temporary Internet Files\Content.IE5\Q133FTTO\MCj04326140000[1].png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8" y="2999"/>
              <a:ext cx="397" cy="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74" name="Picture 17" descr="C:\Documents and Settings\starchu\Local Settings\Temporary Internet Files\Content.IE5\Q133FTTO\MCj04326140000[1].png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" y="2999"/>
              <a:ext cx="397" cy="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75" name="Picture 17" descr="C:\Documents and Settings\starchu\Local Settings\Temporary Internet Files\Content.IE5\Q133FTTO\MCj04326140000[1].png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" y="3095"/>
              <a:ext cx="397" cy="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76" name="Picture 17" descr="C:\Documents and Settings\starchu\Local Settings\Temporary Internet Files\Content.IE5\Q133FTTO\MCj04326140000[1].png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3095"/>
              <a:ext cx="397" cy="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77" name="Picture 17" descr="C:\Documents and Settings\starchu\Local Settings\Temporary Internet Files\Content.IE5\Q133FTTO\MCj04326140000[1].png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" y="3191"/>
              <a:ext cx="397" cy="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78" name="Picture 17" descr="C:\Documents and Settings\starchu\Local Settings\Temporary Internet Files\Content.IE5\Q133FTTO\MCj04326140000[1].png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" y="3191"/>
              <a:ext cx="397" cy="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79" name="Picture 17" descr="C:\Documents and Settings\starchu\Local Settings\Temporary Internet Files\Content.IE5\Q133FTTO\MCj04326140000[1].png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6" y="3287"/>
              <a:ext cx="397" cy="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80" name="Picture 17" descr="C:\Documents and Settings\starchu\Local Settings\Temporary Internet Files\Content.IE5\Q133FTTO\MCj04326140000[1].png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3287"/>
              <a:ext cx="397" cy="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81" name="Picture 17" descr="C:\Documents and Settings\starchu\Local Settings\Temporary Internet Files\Content.IE5\Q133FTTO\MCj04326140000[1].png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" y="3383"/>
              <a:ext cx="397" cy="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82" name="Text Box 76"/>
            <p:cNvSpPr txBox="1">
              <a:spLocks noChangeArrowheads="1"/>
            </p:cNvSpPr>
            <p:nvPr/>
          </p:nvSpPr>
          <p:spPr bwMode="auto">
            <a:xfrm>
              <a:off x="4608" y="2784"/>
              <a:ext cx="960" cy="192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1400">
                  <a:latin typeface="Arial" charset="0"/>
                </a:rPr>
                <a:t>Start VM (9) </a:t>
              </a:r>
            </a:p>
          </p:txBody>
        </p:sp>
      </p:grpSp>
      <p:sp>
        <p:nvSpPr>
          <p:cNvPr id="1390669" name="Text Box 77"/>
          <p:cNvSpPr txBox="1">
            <a:spLocks noChangeArrowheads="1"/>
          </p:cNvSpPr>
          <p:nvPr/>
        </p:nvSpPr>
        <p:spPr bwMode="auto">
          <a:xfrm>
            <a:off x="7239000" y="4980384"/>
            <a:ext cx="1676400" cy="3048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SimSun" charset="0"/>
                <a:cs typeface="SimSun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400">
                <a:latin typeface="Arial" charset="0"/>
              </a:rPr>
              <a:t>Release VM (9) </a:t>
            </a:r>
          </a:p>
        </p:txBody>
      </p:sp>
      <p:grpSp>
        <p:nvGrpSpPr>
          <p:cNvPr id="44062" name="Group 78"/>
          <p:cNvGrpSpPr>
            <a:grpSpLocks/>
          </p:cNvGrpSpPr>
          <p:nvPr/>
        </p:nvGrpSpPr>
        <p:grpSpPr bwMode="auto">
          <a:xfrm>
            <a:off x="609600" y="4854972"/>
            <a:ext cx="3886200" cy="1954212"/>
            <a:chOff x="432" y="2945"/>
            <a:chExt cx="2448" cy="1231"/>
          </a:xfrm>
        </p:grpSpPr>
        <p:sp>
          <p:nvSpPr>
            <p:cNvPr id="44064" name="TextBox 42"/>
            <p:cNvSpPr txBox="1">
              <a:spLocks noChangeArrowheads="1"/>
            </p:cNvSpPr>
            <p:nvPr/>
          </p:nvSpPr>
          <p:spPr bwMode="auto">
            <a:xfrm>
              <a:off x="432" y="3945"/>
              <a:ext cx="24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9pPr>
            </a:lstStyle>
            <a:p>
              <a:pPr algn="l" eaLnBrk="1" hangingPunct="1"/>
              <a:r>
                <a:rPr lang="en-US" altLang="zh-CN" sz="1800" i="1">
                  <a:latin typeface="Arial" charset="0"/>
                </a:rPr>
                <a:t>Enterprise Desktops/Servers Cloud</a:t>
              </a:r>
              <a:endParaRPr lang="zh-CN" altLang="en-US" sz="1800" i="1">
                <a:latin typeface="Arial" charset="0"/>
              </a:endParaRPr>
            </a:p>
          </p:txBody>
        </p:sp>
        <p:sp>
          <p:nvSpPr>
            <p:cNvPr id="1390672" name="Cloud"/>
            <p:cNvSpPr>
              <a:spLocks noChangeAspect="1" noEditPoints="1" noChangeArrowheads="1"/>
            </p:cNvSpPr>
            <p:nvPr/>
          </p:nvSpPr>
          <p:spPr bwMode="auto">
            <a:xfrm>
              <a:off x="528" y="2945"/>
              <a:ext cx="1968" cy="1039"/>
            </a:xfrm>
            <a:custGeom>
              <a:avLst/>
              <a:gdLst>
                <a:gd name="T0" fmla="*/ 6 w 21600"/>
                <a:gd name="T1" fmla="*/ 520 h 21600"/>
                <a:gd name="T2" fmla="*/ 984 w 21600"/>
                <a:gd name="T3" fmla="*/ 1038 h 21600"/>
                <a:gd name="T4" fmla="*/ 1966 w 21600"/>
                <a:gd name="T5" fmla="*/ 520 h 21600"/>
                <a:gd name="T6" fmla="*/ 984 w 21600"/>
                <a:gd name="T7" fmla="*/ 59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4 w 21600"/>
                <a:gd name="T13" fmla="*/ 3264 h 21600"/>
                <a:gd name="T14" fmla="*/ 17089 w 21600"/>
                <a:gd name="T15" fmla="*/ 1733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it-IT"/>
            </a:p>
          </p:txBody>
        </p:sp>
        <p:grpSp>
          <p:nvGrpSpPr>
            <p:cNvPr id="44066" name="Group 81"/>
            <p:cNvGrpSpPr>
              <a:grpSpLocks/>
            </p:cNvGrpSpPr>
            <p:nvPr/>
          </p:nvGrpSpPr>
          <p:grpSpPr bwMode="auto">
            <a:xfrm>
              <a:off x="864" y="3063"/>
              <a:ext cx="1296" cy="729"/>
              <a:chOff x="864" y="3063"/>
              <a:chExt cx="1296" cy="729"/>
            </a:xfrm>
          </p:grpSpPr>
          <p:pic>
            <p:nvPicPr>
              <p:cNvPr id="44067" name="Picture 20" descr="C:\Documents and Settings\starchu\Desktop\lg-w2252tq-monitor.jpg"/>
              <p:cNvPicPr>
                <a:picLocks noChangeAspect="1" noChangeArrowheads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2" y="3408"/>
                <a:ext cx="390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068" name="Picture 20" descr="C:\Documents and Settings\starchu\Desktop\lg-w2252tq-monitor.jpg"/>
              <p:cNvPicPr>
                <a:picLocks noChangeAspect="1" noChangeArrowheads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1" y="3063"/>
                <a:ext cx="390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069" name="Picture 20" descr="C:\Documents and Settings\starchu\Desktop\lg-w2252tq-monitor.jpg"/>
              <p:cNvPicPr>
                <a:picLocks noChangeAspect="1" noChangeArrowheads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0" y="3063"/>
                <a:ext cx="390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070" name="Picture 85" descr="server"/>
              <p:cNvPicPr>
                <a:picLocks noChangeAspect="1" noChangeArrowheads="1"/>
              </p:cNvPicPr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4" y="3408"/>
                <a:ext cx="250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071" name="Picture 86" descr="server"/>
              <p:cNvPicPr>
                <a:picLocks noChangeAspect="1" noChangeArrowheads="1"/>
              </p:cNvPicPr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2" y="3408"/>
                <a:ext cx="250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072" name="Picture 87" descr="j0285750"/>
              <p:cNvPicPr>
                <a:picLocks noChangeAspect="1" noChangeArrowheads="1"/>
              </p:cNvPicPr>
              <p:nvPr/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4" y="3090"/>
                <a:ext cx="432" cy="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4063" name="Rectangle 8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>
                <a:latin typeface="Verdana" charset="0"/>
                <a:ea typeface="SimSun" charset="0"/>
              </a:rPr>
              <a:t>Aneka+Xen+EC2</a:t>
            </a:r>
            <a:endParaRPr lang="en-US">
              <a:latin typeface="Verdana" charset="0"/>
              <a:ea typeface="SimSu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8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0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390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390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0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390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065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8025" y="2600908"/>
            <a:ext cx="8435975" cy="561975"/>
          </a:xfrm>
        </p:spPr>
        <p:txBody>
          <a:bodyPr/>
          <a:lstStyle/>
          <a:p>
            <a:r>
              <a:rPr lang="it-IT" dirty="0" err="1" smtClean="0"/>
              <a:t>Risk</a:t>
            </a:r>
            <a:r>
              <a:rPr lang="it-IT" dirty="0" smtClean="0"/>
              <a:t> </a:t>
            </a:r>
            <a:r>
              <a:rPr lang="it-IT" dirty="0" err="1" smtClean="0"/>
              <a:t>analysis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039279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  <a:cs typeface="Arial" charset="0"/>
              </a:rPr>
              <a:t>Related work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sz="2000" dirty="0" smtClean="0">
                <a:solidFill>
                  <a:srgbClr val="800000"/>
                </a:solidFill>
              </a:rPr>
              <a:t>Security risks assessment</a:t>
            </a:r>
          </a:p>
          <a:p>
            <a:pPr marL="342900" lvl="1" indent="-342900">
              <a:spcBef>
                <a:spcPts val="1080"/>
              </a:spcBef>
              <a:defRPr/>
            </a:pPr>
            <a:r>
              <a:rPr lang="en-US" sz="1600" dirty="0">
                <a:solidFill>
                  <a:srgbClr val="800000"/>
                </a:solidFill>
              </a:rPr>
              <a:t>QUIRC</a:t>
            </a:r>
            <a:r>
              <a:rPr lang="en-US" sz="1600" dirty="0"/>
              <a:t>: Quantitative impact and risk assessment framework</a:t>
            </a:r>
          </a:p>
          <a:p>
            <a:pPr marL="0" lvl="1" indent="0">
              <a:buFont typeface="Wingdings" charset="0"/>
              <a:buNone/>
              <a:defRPr/>
            </a:pPr>
            <a:r>
              <a:rPr lang="en-US" sz="1600" dirty="0"/>
              <a:t>	     </a:t>
            </a:r>
            <a:r>
              <a:rPr lang="en-US" sz="1600" dirty="0">
                <a:solidFill>
                  <a:srgbClr val="800000"/>
                </a:solidFill>
              </a:rPr>
              <a:t>R</a:t>
            </a:r>
            <a:r>
              <a:rPr lang="en-US" sz="1600" baseline="-25000" dirty="0">
                <a:solidFill>
                  <a:srgbClr val="800000"/>
                </a:solidFill>
              </a:rPr>
              <a:t>O</a:t>
            </a:r>
            <a:r>
              <a:rPr lang="en-US" sz="1600" dirty="0">
                <a:solidFill>
                  <a:srgbClr val="800000"/>
                </a:solidFill>
              </a:rPr>
              <a:t> = 1/n </a:t>
            </a:r>
            <a:r>
              <a:rPr lang="en-US" sz="1600" dirty="0" err="1">
                <a:solidFill>
                  <a:srgbClr val="800000"/>
                </a:solidFill>
              </a:rPr>
              <a:t>Σ</a:t>
            </a:r>
            <a:r>
              <a:rPr lang="en-US" sz="1600" baseline="-25000" dirty="0" err="1">
                <a:solidFill>
                  <a:srgbClr val="800000"/>
                </a:solidFill>
              </a:rPr>
              <a:t>e</a:t>
            </a:r>
            <a:r>
              <a:rPr lang="en-US" sz="1600" baseline="-25000" dirty="0">
                <a:solidFill>
                  <a:srgbClr val="800000"/>
                </a:solidFill>
              </a:rPr>
              <a:t>=1,…,</a:t>
            </a:r>
            <a:r>
              <a:rPr lang="en-US" sz="1600" baseline="-25000" dirty="0" err="1">
                <a:solidFill>
                  <a:srgbClr val="800000"/>
                </a:solidFill>
              </a:rPr>
              <a:t>n</a:t>
            </a:r>
            <a:r>
              <a:rPr lang="en-US" sz="1600" dirty="0" err="1">
                <a:solidFill>
                  <a:srgbClr val="800000"/>
                </a:solidFill>
              </a:rPr>
              <a:t>P</a:t>
            </a:r>
            <a:r>
              <a:rPr lang="en-US" sz="1600" baseline="-25000" dirty="0" err="1">
                <a:solidFill>
                  <a:srgbClr val="800000"/>
                </a:solidFill>
              </a:rPr>
              <a:t>e</a:t>
            </a:r>
            <a:r>
              <a:rPr lang="en-US" sz="1600" dirty="0">
                <a:solidFill>
                  <a:srgbClr val="800000"/>
                </a:solidFill>
              </a:rPr>
              <a:t> </a:t>
            </a:r>
            <a:r>
              <a:rPr lang="en-US" sz="1600" dirty="0">
                <a:solidFill>
                  <a:srgbClr val="800000"/>
                </a:solidFill>
                <a:sym typeface="Zapf Dingbats" charset="0"/>
              </a:rPr>
              <a:t>✕ </a:t>
            </a:r>
            <a:r>
              <a:rPr lang="en-US" sz="1600" dirty="0" err="1">
                <a:solidFill>
                  <a:srgbClr val="800000"/>
                </a:solidFill>
                <a:sym typeface="Zapf Dingbats" charset="0"/>
              </a:rPr>
              <a:t>I</a:t>
            </a:r>
            <a:r>
              <a:rPr lang="en-US" sz="1600" baseline="-25000" dirty="0" err="1">
                <a:solidFill>
                  <a:srgbClr val="800000"/>
                </a:solidFill>
                <a:sym typeface="Zapf Dingbats" charset="0"/>
              </a:rPr>
              <a:t>e</a:t>
            </a:r>
            <a:r>
              <a:rPr lang="en-US" sz="1600" baseline="-25000" dirty="0">
                <a:solidFill>
                  <a:srgbClr val="800000"/>
                </a:solidFill>
                <a:sym typeface="Zapf Dingbats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sym typeface="Zapf Dingbats" charset="0"/>
              </a:rPr>
              <a:t>(Risk = Likelihood ✕ Impact)</a:t>
            </a:r>
          </a:p>
          <a:p>
            <a:pPr marL="342900" lvl="1" indent="-342900">
              <a:spcBef>
                <a:spcPts val="1032"/>
              </a:spcBef>
              <a:defRPr/>
            </a:pPr>
            <a:r>
              <a:rPr lang="en-US" sz="1600" dirty="0">
                <a:sym typeface="Zapf Dingbats" charset="0"/>
              </a:rPr>
              <a:t>Security risk assessment (without an explicit cloud focus) :</a:t>
            </a:r>
          </a:p>
          <a:p>
            <a:pPr marL="0" lvl="1" indent="0">
              <a:buFont typeface="Wingdings" charset="0"/>
              <a:buNone/>
              <a:defRPr/>
            </a:pPr>
            <a:r>
              <a:rPr lang="en-US" sz="1600" dirty="0">
                <a:solidFill>
                  <a:srgbClr val="800000"/>
                </a:solidFill>
                <a:sym typeface="Zapf Dingbats" charset="0"/>
              </a:rPr>
              <a:t>     </a:t>
            </a:r>
            <a:r>
              <a:rPr lang="en-US" sz="1600" dirty="0"/>
              <a:t>CRAC++ [19], COBRA [20], CORAS [21] </a:t>
            </a:r>
          </a:p>
          <a:p>
            <a:pPr>
              <a:defRPr/>
            </a:pPr>
            <a:r>
              <a:rPr lang="en-US" sz="1600" dirty="0" smtClean="0">
                <a:solidFill>
                  <a:srgbClr val="800000"/>
                </a:solidFill>
              </a:rPr>
              <a:t>Governance</a:t>
            </a:r>
            <a:r>
              <a:rPr lang="en-US" sz="1600" dirty="0">
                <a:solidFill>
                  <a:srgbClr val="800000"/>
                </a:solidFill>
              </a:rPr>
              <a:t>, Risk management and Compliance Stack</a:t>
            </a:r>
            <a:r>
              <a:rPr lang="en-US" sz="1600" dirty="0"/>
              <a:t> (GRC stack; by </a:t>
            </a:r>
            <a:r>
              <a:rPr lang="en-US" sz="1600" i="1" dirty="0"/>
              <a:t>Cloud Security Alliance</a:t>
            </a:r>
            <a:r>
              <a:rPr lang="en-US" sz="1600" dirty="0"/>
              <a:t>)</a:t>
            </a:r>
            <a:r>
              <a:rPr lang="en-US" sz="1600" dirty="0" smtClean="0"/>
              <a:t>:</a:t>
            </a:r>
            <a:endParaRPr lang="en-US" sz="1600" dirty="0"/>
          </a:p>
          <a:p>
            <a:pPr lvl="1">
              <a:defRPr/>
            </a:pPr>
            <a:r>
              <a:rPr lang="en-US" sz="1400" dirty="0" smtClean="0">
                <a:solidFill>
                  <a:srgbClr val="800000"/>
                </a:solidFill>
              </a:rPr>
              <a:t>Cloud </a:t>
            </a:r>
            <a:r>
              <a:rPr lang="en-US" sz="1400" dirty="0">
                <a:solidFill>
                  <a:srgbClr val="800000"/>
                </a:solidFill>
              </a:rPr>
              <a:t>Controls Matrix:</a:t>
            </a:r>
            <a:r>
              <a:rPr lang="en-US" sz="1400" dirty="0"/>
              <a:t> principles and guidelines to assess the overall security of a cloud provider [14]</a:t>
            </a:r>
          </a:p>
          <a:p>
            <a:pPr lvl="1">
              <a:defRPr/>
            </a:pPr>
            <a:r>
              <a:rPr lang="en-US" sz="1400" dirty="0" smtClean="0">
                <a:solidFill>
                  <a:srgbClr val="800000"/>
                </a:solidFill>
              </a:rPr>
              <a:t>Consensus </a:t>
            </a:r>
            <a:r>
              <a:rPr lang="en-US" sz="1400" dirty="0">
                <a:solidFill>
                  <a:srgbClr val="800000"/>
                </a:solidFill>
              </a:rPr>
              <a:t>Assessments Initiative Questionnaire</a:t>
            </a:r>
            <a:r>
              <a:rPr lang="en-US" sz="1400" dirty="0"/>
              <a:t> (CAIQ [15]): questions designed to help cloud customers and auditors to identify gaps in CCM controls in specific cloud </a:t>
            </a:r>
            <a:r>
              <a:rPr lang="en-US" sz="1400" dirty="0" smtClean="0"/>
              <a:t>providers</a:t>
            </a:r>
          </a:p>
          <a:p>
            <a:pPr lvl="1">
              <a:defRPr/>
            </a:pPr>
            <a:r>
              <a:rPr lang="en-US" sz="1400" dirty="0" err="1" smtClean="0">
                <a:solidFill>
                  <a:srgbClr val="800000"/>
                </a:solidFill>
              </a:rPr>
              <a:t>CloudAudit</a:t>
            </a:r>
            <a:r>
              <a:rPr lang="en-US" sz="1400" dirty="0">
                <a:solidFill>
                  <a:srgbClr val="800000"/>
                </a:solidFill>
              </a:rPr>
              <a:t>:</a:t>
            </a:r>
            <a:r>
              <a:rPr lang="en-US" sz="1400" dirty="0"/>
              <a:t> common interface and namespace to enable the audit and assessment of the security of cloud services [12</a:t>
            </a:r>
            <a:r>
              <a:rPr lang="en-US" sz="1400" dirty="0" smtClean="0"/>
              <a:t>]</a:t>
            </a:r>
          </a:p>
          <a:p>
            <a:pPr lvl="1">
              <a:defRPr/>
            </a:pPr>
            <a:r>
              <a:rPr lang="en-US" sz="1400" dirty="0" smtClean="0">
                <a:solidFill>
                  <a:srgbClr val="800000"/>
                </a:solidFill>
              </a:rPr>
              <a:t>Cloud Trust Protocol</a:t>
            </a:r>
            <a:r>
              <a:rPr lang="en-US" sz="1400" dirty="0" smtClean="0"/>
              <a:t>: protocol for obtaining evidence for cloud operations</a:t>
            </a:r>
            <a:r>
              <a:rPr lang="en-US" sz="1600" dirty="0" smtClean="0"/>
              <a:t> </a:t>
            </a:r>
          </a:p>
          <a:p>
            <a:pPr marL="285750" lvl="1">
              <a:defRPr/>
            </a:pPr>
            <a:r>
              <a:rPr lang="en-US" sz="1600" dirty="0" smtClean="0">
                <a:solidFill>
                  <a:srgbClr val="800000"/>
                </a:solidFill>
                <a:sym typeface="Zapf Dingbats" charset="0"/>
              </a:rPr>
              <a:t>IT audit practices and standards: </a:t>
            </a:r>
            <a:r>
              <a:rPr lang="en-US" sz="1600" dirty="0" smtClean="0">
                <a:sym typeface="Zapf Dingbats" charset="0"/>
              </a:rPr>
              <a:t>industry driven (Service </a:t>
            </a:r>
            <a:r>
              <a:rPr lang="en-US" sz="1600" dirty="0" err="1" smtClean="0">
                <a:sym typeface="Zapf Dingbats" charset="0"/>
              </a:rPr>
              <a:t>Organisation</a:t>
            </a:r>
            <a:r>
              <a:rPr lang="en-US" sz="1600" dirty="0" smtClean="0">
                <a:sym typeface="Zapf Dingbats" charset="0"/>
              </a:rPr>
              <a:t> Controls (SOC), ISO27001); </a:t>
            </a:r>
            <a:r>
              <a:rPr lang="en-US" sz="1600" dirty="0" err="1" smtClean="0">
                <a:sym typeface="Zapf Dingbats" charset="0"/>
              </a:rPr>
              <a:t>labour</a:t>
            </a:r>
            <a:r>
              <a:rPr lang="en-US" sz="1600" dirty="0" smtClean="0">
                <a:sym typeface="Zapf Dingbats" charset="0"/>
              </a:rPr>
              <a:t> intensive and static</a:t>
            </a:r>
          </a:p>
          <a:p>
            <a:pPr marL="342900" lvl="1" indent="-342900">
              <a:defRPr/>
            </a:pPr>
            <a:endParaRPr lang="en-US" sz="1600" baseline="-25000" dirty="0">
              <a:solidFill>
                <a:srgbClr val="800000"/>
              </a:solidFill>
              <a:sym typeface="Zapf Dingbats" charset="0"/>
            </a:endParaRPr>
          </a:p>
          <a:p>
            <a:pPr>
              <a:defRPr/>
            </a:pPr>
            <a:endParaRPr lang="en-US" sz="1600" dirty="0" smtClean="0"/>
          </a:p>
          <a:p>
            <a:pPr>
              <a:defRPr/>
            </a:pPr>
            <a:endParaRPr lang="en-US" sz="1600" dirty="0"/>
          </a:p>
          <a:p>
            <a:pPr lvl="1">
              <a:defRPr/>
            </a:pPr>
            <a:endParaRPr lang="en-US" sz="16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  <a:cs typeface="Arial" charset="0"/>
              </a:rPr>
              <a:t>Certification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1800" dirty="0" smtClean="0"/>
              <a:t>Software </a:t>
            </a:r>
            <a:r>
              <a:rPr lang="en-US" sz="1800" dirty="0"/>
              <a:t>certification is not new (e.g., </a:t>
            </a:r>
            <a:r>
              <a:rPr lang="en-US" sz="1800" dirty="0">
                <a:solidFill>
                  <a:srgbClr val="800000"/>
                </a:solidFill>
              </a:rPr>
              <a:t>Common Criteria</a:t>
            </a:r>
            <a:r>
              <a:rPr lang="en-US" sz="1800" dirty="0"/>
              <a:t> model) </a:t>
            </a:r>
            <a:r>
              <a:rPr lang="en-US" sz="1800" dirty="0" smtClean="0"/>
              <a:t>BUT</a:t>
            </a:r>
            <a:endParaRPr lang="en-US" sz="1800" dirty="0"/>
          </a:p>
          <a:p>
            <a:pPr marL="971550" lvl="1" indent="-514350">
              <a:buSzPct val="100000"/>
              <a:buFont typeface="+mj-lt"/>
              <a:buAutoNum type="romanLcPeriod"/>
              <a:defRPr/>
            </a:pPr>
            <a:r>
              <a:rPr lang="en-US" sz="1600" dirty="0"/>
              <a:t>Covers </a:t>
            </a:r>
            <a:r>
              <a:rPr lang="en-US" sz="1600" dirty="0">
                <a:solidFill>
                  <a:srgbClr val="800000"/>
                </a:solidFill>
              </a:rPr>
              <a:t>monolithic systems</a:t>
            </a:r>
          </a:p>
          <a:p>
            <a:pPr marL="971550" lvl="1" indent="-514350">
              <a:buSzPct val="100000"/>
              <a:buFont typeface="+mj-lt"/>
              <a:buAutoNum type="romanLcPeriod"/>
              <a:defRPr/>
            </a:pPr>
            <a:r>
              <a:rPr lang="en-US" sz="1600" dirty="0">
                <a:solidFill>
                  <a:srgbClr val="800000"/>
                </a:solidFill>
              </a:rPr>
              <a:t>Targets humans</a:t>
            </a:r>
            <a:r>
              <a:rPr lang="en-US" sz="1600" dirty="0"/>
              <a:t> </a:t>
            </a:r>
            <a:r>
              <a:rPr lang="en-US" sz="1600" dirty="0" smtClean="0">
                <a:sym typeface="Wingdings"/>
              </a:rPr>
              <a:t> </a:t>
            </a:r>
            <a:r>
              <a:rPr lang="en-US" sz="1600" dirty="0">
                <a:sym typeface="Wingdings"/>
              </a:rPr>
              <a:t>certificates not amenable to automated </a:t>
            </a:r>
            <a:r>
              <a:rPr lang="en-US" sz="1600" dirty="0" smtClean="0">
                <a:sym typeface="Wingdings"/>
              </a:rPr>
              <a:t>processing, e.g.,</a:t>
            </a:r>
          </a:p>
          <a:p>
            <a:pPr marL="1828800" lvl="3" indent="-514350">
              <a:defRPr/>
            </a:pPr>
            <a:r>
              <a:rPr lang="en-US" dirty="0" smtClean="0">
                <a:sym typeface="Wingdings"/>
              </a:rPr>
              <a:t>cannot be used for automated (and possibly on-fly) system component selection/replacement, verification </a:t>
            </a:r>
            <a:r>
              <a:rPr lang="en-US" dirty="0" err="1" smtClean="0">
                <a:sym typeface="Wingdings"/>
              </a:rPr>
              <a:t>etc</a:t>
            </a:r>
            <a:r>
              <a:rPr lang="en-US" dirty="0" smtClean="0">
                <a:sym typeface="Wingdings"/>
              </a:rPr>
              <a:t>)</a:t>
            </a:r>
          </a:p>
          <a:p>
            <a:pPr marL="971550" lvl="1" indent="-514350">
              <a:buSzPct val="100000"/>
              <a:buFont typeface="+mj-lt"/>
              <a:buAutoNum type="romanLcPeriod"/>
              <a:defRPr/>
            </a:pPr>
            <a:r>
              <a:rPr lang="en-US" sz="1600" dirty="0" smtClean="0">
                <a:solidFill>
                  <a:srgbClr val="800000"/>
                </a:solidFill>
                <a:sym typeface="Wingdings"/>
              </a:rPr>
              <a:t>Cannot cope with changes </a:t>
            </a:r>
            <a:r>
              <a:rPr lang="en-US" sz="1600" dirty="0" smtClean="0">
                <a:sym typeface="Wingdings"/>
              </a:rPr>
              <a:t>to system structures and the operational environment</a:t>
            </a:r>
          </a:p>
          <a:p>
            <a:pPr>
              <a:spcBef>
                <a:spcPts val="1080"/>
              </a:spcBef>
              <a:defRPr/>
            </a:pPr>
            <a:r>
              <a:rPr lang="en-US" sz="1800" dirty="0" smtClean="0">
                <a:sym typeface="Wingdings"/>
              </a:rPr>
              <a:t>Recent </a:t>
            </a:r>
            <a:r>
              <a:rPr lang="en-US" sz="1800" dirty="0">
                <a:sym typeface="Wingdings"/>
              </a:rPr>
              <a:t>work on SOA certification </a:t>
            </a:r>
            <a:r>
              <a:rPr lang="en-US" sz="1800" dirty="0" smtClean="0">
                <a:sym typeface="Wingdings"/>
              </a:rPr>
              <a:t>(Assert4SOA project [22]) covers (</a:t>
            </a:r>
            <a:r>
              <a:rPr lang="en-US" sz="1800" dirty="0" err="1" smtClean="0">
                <a:sym typeface="Wingdings"/>
              </a:rPr>
              <a:t>i</a:t>
            </a:r>
            <a:r>
              <a:rPr lang="en-US" sz="1800" dirty="0" smtClean="0">
                <a:sym typeface="Wingdings"/>
              </a:rPr>
              <a:t>)</a:t>
            </a:r>
            <a:r>
              <a:rPr lang="en-US" sz="1800" dirty="0">
                <a:sym typeface="Wingdings"/>
              </a:rPr>
              <a:t>-</a:t>
            </a:r>
            <a:r>
              <a:rPr lang="en-US" sz="1800" dirty="0" smtClean="0">
                <a:sym typeface="Wingdings"/>
              </a:rPr>
              <a:t>(iii) </a:t>
            </a:r>
            <a:r>
              <a:rPr lang="en-US" sz="1800" dirty="0">
                <a:sym typeface="Wingdings"/>
              </a:rPr>
              <a:t>in some </a:t>
            </a:r>
            <a:r>
              <a:rPr lang="en-US" sz="1800" dirty="0" smtClean="0">
                <a:sym typeface="Wingdings"/>
              </a:rPr>
              <a:t>circumstances</a:t>
            </a:r>
          </a:p>
          <a:p>
            <a:pPr lvl="1">
              <a:defRPr/>
            </a:pPr>
            <a:r>
              <a:rPr lang="en-US" sz="1600" dirty="0" smtClean="0">
                <a:sym typeface="Wingdings"/>
              </a:rPr>
              <a:t>Schema for specifying machine </a:t>
            </a:r>
            <a:r>
              <a:rPr lang="en-US" sz="1600" dirty="0" err="1" smtClean="0">
                <a:sym typeface="Wingdings"/>
              </a:rPr>
              <a:t>processable</a:t>
            </a:r>
            <a:r>
              <a:rPr lang="en-US" sz="1600" dirty="0" smtClean="0">
                <a:sym typeface="Wingdings"/>
              </a:rPr>
              <a:t> service certificates</a:t>
            </a:r>
          </a:p>
          <a:p>
            <a:pPr lvl="1">
              <a:defRPr/>
            </a:pPr>
            <a:r>
              <a:rPr lang="en-US" sz="1600" dirty="0" smtClean="0">
                <a:sym typeface="Wingdings"/>
              </a:rPr>
              <a:t>Ontologies for annotating certificates</a:t>
            </a:r>
          </a:p>
          <a:p>
            <a:pPr lvl="1">
              <a:defRPr/>
            </a:pPr>
            <a:r>
              <a:rPr lang="en-US" sz="1600" dirty="0" smtClean="0">
                <a:sym typeface="Wingdings"/>
              </a:rPr>
              <a:t>Certificates aware software service discovery and </a:t>
            </a:r>
            <a:r>
              <a:rPr lang="en-US" sz="1600" dirty="0" err="1" smtClean="0">
                <a:sym typeface="Wingdings"/>
              </a:rPr>
              <a:t>SaaS</a:t>
            </a:r>
            <a:r>
              <a:rPr lang="en-US" sz="1600" dirty="0" smtClean="0">
                <a:sym typeface="Wingdings"/>
              </a:rPr>
              <a:t> level composition [23</a:t>
            </a:r>
            <a:r>
              <a:rPr lang="en-US" sz="1800" dirty="0" smtClean="0">
                <a:sym typeface="Wingdings"/>
              </a:rPr>
              <a:t>]</a:t>
            </a:r>
          </a:p>
          <a:p>
            <a:pPr lvl="1">
              <a:defRPr/>
            </a:pPr>
            <a:endParaRPr lang="en-US" sz="1600" dirty="0" smtClean="0">
              <a:sym typeface="Wingding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  <a:cs typeface="Arial" charset="0"/>
              </a:rPr>
              <a:t>The 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sz="1800" i="1" dirty="0" smtClean="0"/>
              <a:t>Development of </a:t>
            </a:r>
            <a:r>
              <a:rPr lang="en-US" sz="1800" i="1" dirty="0"/>
              <a:t>an </a:t>
            </a:r>
            <a:r>
              <a:rPr lang="en-US" sz="1800" i="1" dirty="0">
                <a:solidFill>
                  <a:srgbClr val="800000"/>
                </a:solidFill>
              </a:rPr>
              <a:t>integrated framework </a:t>
            </a:r>
            <a:r>
              <a:rPr lang="en-US" sz="1800" i="1" dirty="0" smtClean="0"/>
              <a:t>of </a:t>
            </a:r>
            <a:r>
              <a:rPr lang="en-US" sz="1800" i="1" dirty="0" smtClean="0">
                <a:solidFill>
                  <a:srgbClr val="800000"/>
                </a:solidFill>
              </a:rPr>
              <a:t>models</a:t>
            </a:r>
            <a:r>
              <a:rPr lang="en-US" sz="1800" i="1" dirty="0" smtClean="0"/>
              <a:t>, </a:t>
            </a:r>
            <a:r>
              <a:rPr lang="en-US" sz="1800" i="1" dirty="0" smtClean="0">
                <a:solidFill>
                  <a:srgbClr val="800000"/>
                </a:solidFill>
              </a:rPr>
              <a:t>processes</a:t>
            </a:r>
            <a:r>
              <a:rPr lang="en-US" sz="1800" i="1" dirty="0" smtClean="0"/>
              <a:t>, and </a:t>
            </a:r>
            <a:r>
              <a:rPr lang="en-US" sz="1800" i="1" dirty="0" smtClean="0">
                <a:solidFill>
                  <a:srgbClr val="800000"/>
                </a:solidFill>
              </a:rPr>
              <a:t>tools </a:t>
            </a:r>
            <a:r>
              <a:rPr lang="en-US" sz="1800" i="1" dirty="0" smtClean="0"/>
              <a:t>supporting the </a:t>
            </a:r>
            <a:r>
              <a:rPr lang="en-US" sz="1800" b="1" i="1" dirty="0" smtClean="0">
                <a:solidFill>
                  <a:srgbClr val="660066"/>
                </a:solidFill>
              </a:rPr>
              <a:t>dynamic</a:t>
            </a:r>
            <a:r>
              <a:rPr lang="en-US" sz="1800" b="1" i="1" dirty="0" smtClean="0"/>
              <a:t> </a:t>
            </a:r>
            <a:r>
              <a:rPr lang="en-US" sz="1800" b="1" i="1" dirty="0" smtClean="0">
                <a:solidFill>
                  <a:srgbClr val="800000"/>
                </a:solidFill>
              </a:rPr>
              <a:t>certification </a:t>
            </a:r>
            <a:r>
              <a:rPr lang="en-US" sz="1800" b="1" i="1" dirty="0">
                <a:solidFill>
                  <a:srgbClr val="800000"/>
                </a:solidFill>
              </a:rPr>
              <a:t>of </a:t>
            </a:r>
            <a:r>
              <a:rPr lang="en-US" sz="1800" b="1" i="1" dirty="0" smtClean="0">
                <a:solidFill>
                  <a:srgbClr val="800000"/>
                </a:solidFill>
              </a:rPr>
              <a:t>assurance </a:t>
            </a:r>
            <a:r>
              <a:rPr lang="en-US" sz="1800" i="1" dirty="0" smtClean="0">
                <a:solidFill>
                  <a:srgbClr val="800000"/>
                </a:solidFill>
              </a:rPr>
              <a:t>related to security/privacy/dependability </a:t>
            </a:r>
            <a:r>
              <a:rPr lang="en-US" sz="1800" i="1" dirty="0" smtClean="0"/>
              <a:t>properties. 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800" i="1" dirty="0" smtClean="0"/>
              <a:t>Suitable for infrastructure </a:t>
            </a:r>
            <a:r>
              <a:rPr lang="en-US" sz="1800" i="1" dirty="0"/>
              <a:t>(</a:t>
            </a:r>
            <a:r>
              <a:rPr lang="en-US" sz="1800" i="1" dirty="0" err="1">
                <a:solidFill>
                  <a:srgbClr val="800000"/>
                </a:solidFill>
              </a:rPr>
              <a:t>IaaS</a:t>
            </a:r>
            <a:r>
              <a:rPr lang="en-US" sz="1800" i="1" dirty="0"/>
              <a:t>), platform (</a:t>
            </a:r>
            <a:r>
              <a:rPr lang="en-US" sz="1800" i="1" dirty="0" err="1">
                <a:solidFill>
                  <a:srgbClr val="800000"/>
                </a:solidFill>
              </a:rPr>
              <a:t>PaaS</a:t>
            </a:r>
            <a:r>
              <a:rPr lang="en-US" sz="1800" i="1" dirty="0"/>
              <a:t>) and software application </a:t>
            </a:r>
            <a:r>
              <a:rPr lang="en-US" sz="1800" i="1" dirty="0" smtClean="0"/>
              <a:t>services </a:t>
            </a:r>
            <a:r>
              <a:rPr lang="en-US" sz="1800" i="1" dirty="0"/>
              <a:t>(</a:t>
            </a:r>
            <a:r>
              <a:rPr lang="en-US" sz="1800" i="1" dirty="0" err="1">
                <a:solidFill>
                  <a:srgbClr val="800000"/>
                </a:solidFill>
              </a:rPr>
              <a:t>SaaS</a:t>
            </a:r>
            <a:r>
              <a:rPr lang="en-US" sz="1800" i="1" dirty="0"/>
              <a:t>) in </a:t>
            </a:r>
            <a:r>
              <a:rPr lang="en-US" sz="1800" i="1" dirty="0" smtClean="0">
                <a:solidFill>
                  <a:srgbClr val="800000"/>
                </a:solidFill>
              </a:rPr>
              <a:t>clouds</a:t>
            </a:r>
            <a:r>
              <a:rPr lang="en-US" sz="1800" i="1" dirty="0" smtClean="0"/>
              <a:t>.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800" i="1" dirty="0" smtClean="0"/>
              <a:t>The framework </a:t>
            </a:r>
            <a:r>
              <a:rPr lang="en-US" sz="1800" i="1" dirty="0"/>
              <a:t>will use </a:t>
            </a:r>
            <a:r>
              <a:rPr lang="en-US" sz="1800" i="1" dirty="0">
                <a:solidFill>
                  <a:srgbClr val="800000"/>
                </a:solidFill>
              </a:rPr>
              <a:t>multiple types </a:t>
            </a:r>
            <a:r>
              <a:rPr lang="en-US" sz="1800" i="1" dirty="0" smtClean="0">
                <a:solidFill>
                  <a:srgbClr val="800000"/>
                </a:solidFill>
              </a:rPr>
              <a:t>of assurance </a:t>
            </a:r>
            <a:r>
              <a:rPr lang="en-US" sz="1800" i="1" dirty="0">
                <a:solidFill>
                  <a:srgbClr val="800000"/>
                </a:solidFill>
              </a:rPr>
              <a:t>evidence </a:t>
            </a:r>
            <a:r>
              <a:rPr lang="en-US" sz="1800" i="1" dirty="0" smtClean="0"/>
              <a:t>including</a:t>
            </a:r>
          </a:p>
          <a:p>
            <a:pPr>
              <a:defRPr/>
            </a:pPr>
            <a:r>
              <a:rPr lang="en-US" sz="1800" i="1" dirty="0" smtClean="0">
                <a:solidFill>
                  <a:srgbClr val="800000"/>
                </a:solidFill>
              </a:rPr>
              <a:t>testing</a:t>
            </a:r>
            <a:r>
              <a:rPr lang="en-US" sz="1800" i="1" dirty="0" smtClean="0"/>
              <a:t> (evidence),</a:t>
            </a:r>
          </a:p>
          <a:p>
            <a:pPr>
              <a:defRPr/>
            </a:pPr>
            <a:r>
              <a:rPr lang="en-US" sz="1800" i="1" dirty="0" smtClean="0">
                <a:solidFill>
                  <a:srgbClr val="800000"/>
                </a:solidFill>
              </a:rPr>
              <a:t>monitoring</a:t>
            </a:r>
            <a:r>
              <a:rPr lang="en-US" sz="1800" i="1" dirty="0" smtClean="0"/>
              <a:t> (evidence) and</a:t>
            </a:r>
          </a:p>
          <a:p>
            <a:pPr>
              <a:defRPr/>
            </a:pPr>
            <a:r>
              <a:rPr lang="en-US" sz="1800" i="1" dirty="0" smtClean="0">
                <a:solidFill>
                  <a:srgbClr val="800000"/>
                </a:solidFill>
              </a:rPr>
              <a:t>trusted </a:t>
            </a:r>
            <a:r>
              <a:rPr lang="en-US" sz="1800" i="1" dirty="0">
                <a:solidFill>
                  <a:srgbClr val="800000"/>
                </a:solidFill>
              </a:rPr>
              <a:t>computing proofs</a:t>
            </a:r>
            <a:r>
              <a:rPr lang="en-US" sz="1800" i="1" dirty="0" smtClean="0"/>
              <a:t>,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800" i="1" dirty="0" smtClean="0"/>
              <a:t>and </a:t>
            </a:r>
            <a:r>
              <a:rPr lang="en-US" sz="1800" i="1" dirty="0" smtClean="0">
                <a:solidFill>
                  <a:srgbClr val="800000"/>
                </a:solidFill>
              </a:rPr>
              <a:t>models</a:t>
            </a:r>
            <a:r>
              <a:rPr lang="en-US" sz="1800" i="1" dirty="0" smtClean="0"/>
              <a:t> for</a:t>
            </a:r>
          </a:p>
          <a:p>
            <a:pPr>
              <a:defRPr/>
            </a:pPr>
            <a:r>
              <a:rPr lang="en-US" sz="1800" i="1" dirty="0" smtClean="0">
                <a:solidFill>
                  <a:srgbClr val="800000"/>
                </a:solidFill>
              </a:rPr>
              <a:t>hybrid</a:t>
            </a:r>
            <a:r>
              <a:rPr lang="en-US" sz="1800" i="1" dirty="0" smtClean="0"/>
              <a:t>,</a:t>
            </a:r>
          </a:p>
          <a:p>
            <a:pPr>
              <a:defRPr/>
            </a:pPr>
            <a:r>
              <a:rPr lang="en-US" sz="1800" i="1" dirty="0" smtClean="0">
                <a:solidFill>
                  <a:srgbClr val="800000"/>
                </a:solidFill>
              </a:rPr>
              <a:t>incremental</a:t>
            </a:r>
            <a:r>
              <a:rPr lang="en-US" sz="1800" i="1" dirty="0" smtClean="0"/>
              <a:t> and</a:t>
            </a:r>
          </a:p>
          <a:p>
            <a:pPr>
              <a:defRPr/>
            </a:pPr>
            <a:r>
              <a:rPr lang="en-US" sz="1800" i="1" dirty="0" smtClean="0">
                <a:solidFill>
                  <a:srgbClr val="800000"/>
                </a:solidFill>
              </a:rPr>
              <a:t>multi</a:t>
            </a:r>
            <a:r>
              <a:rPr lang="en-US" sz="1800" i="1" dirty="0">
                <a:solidFill>
                  <a:srgbClr val="800000"/>
                </a:solidFill>
              </a:rPr>
              <a:t>-layer</a:t>
            </a:r>
            <a:r>
              <a:rPr lang="en-US" sz="1800" i="1" dirty="0"/>
              <a:t> </a:t>
            </a:r>
            <a:r>
              <a:rPr lang="en-US" sz="1800" i="1" dirty="0" smtClean="0"/>
              <a:t>security </a:t>
            </a:r>
            <a:r>
              <a:rPr lang="en-US" sz="1800" i="1" dirty="0" smtClean="0">
                <a:solidFill>
                  <a:srgbClr val="800000"/>
                </a:solidFill>
              </a:rPr>
              <a:t>certification</a:t>
            </a:r>
            <a:r>
              <a:rPr lang="en-US" sz="1800" i="1" dirty="0"/>
              <a:t>.</a:t>
            </a:r>
            <a:endParaRPr lang="en-GB" sz="1800" dirty="0"/>
          </a:p>
          <a:p>
            <a:pPr>
              <a:defRPr/>
            </a:pPr>
            <a:endParaRPr lang="en-US" sz="18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  <a:cs typeface="Arial" charset="0"/>
              </a:rPr>
              <a:t>Objectives</a:t>
            </a:r>
          </a:p>
        </p:txBody>
      </p:sp>
      <p:sp>
        <p:nvSpPr>
          <p:cNvPr id="13314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10000"/>
              </a:lnSpc>
            </a:pPr>
            <a:r>
              <a:rPr lang="en-US" sz="2000" b="1" dirty="0">
                <a:solidFill>
                  <a:srgbClr val="800000"/>
                </a:solidFill>
                <a:latin typeface="Arial" charset="0"/>
                <a:cs typeface="Arial" charset="0"/>
              </a:rPr>
              <a:t>Objective 1:</a:t>
            </a:r>
            <a:r>
              <a:rPr lang="en-US" sz="2000" dirty="0">
                <a:solidFill>
                  <a:srgbClr val="800000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>
                <a:latin typeface="Arial" charset="0"/>
                <a:cs typeface="Arial" charset="0"/>
              </a:rPr>
              <a:t>Development of advanced service </a:t>
            </a:r>
            <a:r>
              <a:rPr lang="en-US" sz="2000" dirty="0">
                <a:solidFill>
                  <a:srgbClr val="800000"/>
                </a:solidFill>
                <a:latin typeface="Arial" charset="0"/>
                <a:cs typeface="Arial" charset="0"/>
              </a:rPr>
              <a:t>certification models </a:t>
            </a:r>
            <a:r>
              <a:rPr lang="en-US" sz="2000" dirty="0">
                <a:latin typeface="Arial" charset="0"/>
                <a:cs typeface="Arial" charset="0"/>
              </a:rPr>
              <a:t>based on service testing data, service monitoring data, and trusted computing platforms proofs and  supporting </a:t>
            </a:r>
            <a:r>
              <a:rPr lang="en-US" sz="2000" dirty="0">
                <a:solidFill>
                  <a:srgbClr val="800000"/>
                </a:solidFill>
                <a:latin typeface="Arial" charset="0"/>
                <a:cs typeface="Arial" charset="0"/>
              </a:rPr>
              <a:t>hybrid, incremental </a:t>
            </a:r>
            <a:r>
              <a:rPr lang="en-US" sz="2000" dirty="0">
                <a:latin typeface="Arial" charset="0"/>
                <a:cs typeface="Arial" charset="0"/>
              </a:rPr>
              <a:t>and </a:t>
            </a:r>
            <a:r>
              <a:rPr lang="en-US" sz="2000" dirty="0">
                <a:solidFill>
                  <a:srgbClr val="800000"/>
                </a:solidFill>
                <a:latin typeface="Arial" charset="0"/>
                <a:cs typeface="Arial" charset="0"/>
              </a:rPr>
              <a:t>multi-layer certification</a:t>
            </a:r>
            <a:r>
              <a:rPr lang="en-US" sz="2000" dirty="0" smtClean="0">
                <a:latin typeface="Arial" charset="0"/>
                <a:cs typeface="Arial" charset="0"/>
              </a:rPr>
              <a:t>.</a:t>
            </a:r>
          </a:p>
          <a:p>
            <a:pPr>
              <a:lnSpc>
                <a:spcPct val="110000"/>
              </a:lnSpc>
            </a:pPr>
            <a:endParaRPr lang="en-US" sz="2000" dirty="0">
              <a:latin typeface="Arial" charset="0"/>
              <a:cs typeface="Arial" charset="0"/>
            </a:endParaRPr>
          </a:p>
          <a:p>
            <a:pPr>
              <a:lnSpc>
                <a:spcPct val="110000"/>
              </a:lnSpc>
            </a:pPr>
            <a:r>
              <a:rPr lang="en-US" sz="2000" b="1" dirty="0">
                <a:solidFill>
                  <a:srgbClr val="800000"/>
                </a:solidFill>
                <a:latin typeface="Arial" charset="0"/>
                <a:cs typeface="Arial" charset="0"/>
              </a:rPr>
              <a:t>Objective 2:</a:t>
            </a:r>
            <a:r>
              <a:rPr lang="en-US" sz="2000" dirty="0">
                <a:solidFill>
                  <a:srgbClr val="800000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>
                <a:latin typeface="Arial" charset="0"/>
                <a:cs typeface="Arial" charset="0"/>
              </a:rPr>
              <a:t>Development of an </a:t>
            </a:r>
            <a:r>
              <a:rPr lang="en-US" sz="2000" dirty="0">
                <a:solidFill>
                  <a:srgbClr val="800000"/>
                </a:solidFill>
                <a:latin typeface="Arial" charset="0"/>
                <a:cs typeface="Arial" charset="0"/>
              </a:rPr>
              <a:t>interoperable certification infrastructure </a:t>
            </a:r>
            <a:r>
              <a:rPr lang="en-US" sz="2000" dirty="0">
                <a:latin typeface="Arial" charset="0"/>
                <a:cs typeface="Arial" charset="0"/>
              </a:rPr>
              <a:t>for generating, maintaining and using certificates according to the different types of certification models</a:t>
            </a:r>
            <a:r>
              <a:rPr lang="en-US" sz="2000" dirty="0" smtClean="0">
                <a:latin typeface="Arial" charset="0"/>
                <a:cs typeface="Arial" charset="0"/>
              </a:rPr>
              <a:t>.</a:t>
            </a:r>
          </a:p>
          <a:p>
            <a:pPr>
              <a:lnSpc>
                <a:spcPct val="110000"/>
              </a:lnSpc>
            </a:pPr>
            <a:endParaRPr lang="en-US" sz="2000" dirty="0">
              <a:latin typeface="Arial" charset="0"/>
              <a:cs typeface="Arial" charset="0"/>
            </a:endParaRPr>
          </a:p>
          <a:p>
            <a:pPr>
              <a:lnSpc>
                <a:spcPct val="110000"/>
              </a:lnSpc>
            </a:pPr>
            <a:r>
              <a:rPr lang="en-US" sz="2000" b="1" dirty="0">
                <a:solidFill>
                  <a:srgbClr val="800000"/>
                </a:solidFill>
                <a:latin typeface="Arial" charset="0"/>
                <a:cs typeface="Arial" charset="0"/>
              </a:rPr>
              <a:t>Objective 3:</a:t>
            </a:r>
            <a:r>
              <a:rPr lang="en-US" sz="2000" dirty="0">
                <a:solidFill>
                  <a:srgbClr val="800000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>
                <a:latin typeface="Arial" charset="0"/>
                <a:cs typeface="Arial" charset="0"/>
              </a:rPr>
              <a:t>Delivery of an </a:t>
            </a:r>
            <a:r>
              <a:rPr lang="en-US" sz="2000" dirty="0">
                <a:solidFill>
                  <a:srgbClr val="800000"/>
                </a:solidFill>
                <a:latin typeface="Arial" charset="0"/>
                <a:cs typeface="Arial" charset="0"/>
              </a:rPr>
              <a:t>interoperable certification solution </a:t>
            </a:r>
            <a:r>
              <a:rPr lang="en-US" sz="2000" dirty="0">
                <a:latin typeface="Arial" charset="0"/>
                <a:cs typeface="Arial" charset="0"/>
              </a:rPr>
              <a:t>and </a:t>
            </a:r>
            <a:r>
              <a:rPr lang="en-US" sz="2000" dirty="0">
                <a:solidFill>
                  <a:srgbClr val="800000"/>
                </a:solidFill>
                <a:latin typeface="Arial" charset="0"/>
                <a:cs typeface="Arial" charset="0"/>
              </a:rPr>
              <a:t>contribution to standards</a:t>
            </a:r>
            <a:r>
              <a:rPr lang="en-US" sz="2000" dirty="0">
                <a:latin typeface="Arial" charset="0"/>
                <a:cs typeface="Arial" charset="0"/>
              </a:rPr>
              <a:t>.</a:t>
            </a:r>
          </a:p>
          <a:p>
            <a:pPr>
              <a:lnSpc>
                <a:spcPct val="110000"/>
              </a:lnSpc>
            </a:pPr>
            <a:endParaRPr lang="en-US" sz="2000" dirty="0">
              <a:latin typeface="Arial" charset="0"/>
              <a:cs typeface="Arial" charset="0"/>
            </a:endParaRPr>
          </a:p>
          <a:p>
            <a:pPr>
              <a:lnSpc>
                <a:spcPct val="110000"/>
              </a:lnSpc>
            </a:pPr>
            <a:endParaRPr lang="en-US" sz="20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  <a:cs typeface="Arial" charset="0"/>
              </a:rPr>
              <a:t>Objective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200" b="1" dirty="0" smtClean="0">
                <a:solidFill>
                  <a:srgbClr val="800000"/>
                </a:solidFill>
              </a:rPr>
              <a:t>Objective </a:t>
            </a:r>
            <a:r>
              <a:rPr lang="en-US" sz="2200" b="1" dirty="0">
                <a:solidFill>
                  <a:srgbClr val="800000"/>
                </a:solidFill>
              </a:rPr>
              <a:t>1:</a:t>
            </a:r>
            <a:r>
              <a:rPr lang="en-US" sz="2200" dirty="0">
                <a:solidFill>
                  <a:srgbClr val="800000"/>
                </a:solidFill>
              </a:rPr>
              <a:t> </a:t>
            </a:r>
            <a:r>
              <a:rPr lang="en-US" sz="2200" dirty="0"/>
              <a:t>Development of advanced </a:t>
            </a:r>
            <a:r>
              <a:rPr lang="en-US" sz="2200" dirty="0" smtClean="0"/>
              <a:t>service </a:t>
            </a:r>
            <a:r>
              <a:rPr lang="en-US" sz="2200" dirty="0">
                <a:solidFill>
                  <a:srgbClr val="800000"/>
                </a:solidFill>
              </a:rPr>
              <a:t>certification models </a:t>
            </a:r>
            <a:r>
              <a:rPr lang="en-US" sz="2200" dirty="0"/>
              <a:t>based on service </a:t>
            </a:r>
            <a:r>
              <a:rPr lang="en-US" sz="2200" dirty="0" smtClean="0">
                <a:solidFill>
                  <a:srgbClr val="800000"/>
                </a:solidFill>
              </a:rPr>
              <a:t>testing</a:t>
            </a:r>
            <a:r>
              <a:rPr lang="en-US" sz="2200" dirty="0" smtClean="0"/>
              <a:t> data</a:t>
            </a:r>
            <a:r>
              <a:rPr lang="en-US" sz="2200" dirty="0"/>
              <a:t>, service </a:t>
            </a:r>
            <a:r>
              <a:rPr lang="en-US" sz="2200" dirty="0">
                <a:solidFill>
                  <a:srgbClr val="800000"/>
                </a:solidFill>
              </a:rPr>
              <a:t>monitoring</a:t>
            </a:r>
            <a:r>
              <a:rPr lang="en-US" sz="2200" dirty="0"/>
              <a:t> data, and </a:t>
            </a:r>
            <a:r>
              <a:rPr lang="en-US" sz="2200" dirty="0">
                <a:solidFill>
                  <a:srgbClr val="800000"/>
                </a:solidFill>
              </a:rPr>
              <a:t>trusted computing </a:t>
            </a:r>
            <a:r>
              <a:rPr lang="en-US" sz="2200" dirty="0"/>
              <a:t>platforms </a:t>
            </a:r>
            <a:r>
              <a:rPr lang="en-US" sz="2200" dirty="0">
                <a:solidFill>
                  <a:srgbClr val="800000"/>
                </a:solidFill>
              </a:rPr>
              <a:t>proofs</a:t>
            </a:r>
            <a:r>
              <a:rPr lang="en-US" sz="2200" dirty="0"/>
              <a:t> and  supporting </a:t>
            </a:r>
            <a:r>
              <a:rPr lang="en-US" sz="2200" dirty="0" smtClean="0">
                <a:solidFill>
                  <a:srgbClr val="800000"/>
                </a:solidFill>
              </a:rPr>
              <a:t>hybrid, incremental </a:t>
            </a:r>
            <a:r>
              <a:rPr lang="en-US" sz="2200" dirty="0"/>
              <a:t>and </a:t>
            </a:r>
            <a:r>
              <a:rPr lang="en-US" sz="2200" dirty="0">
                <a:solidFill>
                  <a:srgbClr val="800000"/>
                </a:solidFill>
              </a:rPr>
              <a:t>multi-layer </a:t>
            </a:r>
            <a:r>
              <a:rPr lang="en-US" sz="2200" dirty="0" smtClean="0">
                <a:solidFill>
                  <a:srgbClr val="800000"/>
                </a:solidFill>
              </a:rPr>
              <a:t>certification for clouds</a:t>
            </a:r>
            <a:r>
              <a:rPr lang="en-US" sz="2200" dirty="0" smtClean="0"/>
              <a:t>.</a:t>
            </a:r>
          </a:p>
          <a:p>
            <a:pPr>
              <a:lnSpc>
                <a:spcPct val="110000"/>
              </a:lnSpc>
              <a:defRPr/>
            </a:pPr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</a:rPr>
              <a:t>Objective 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2: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 Development of an interoperable certification infrastructure for generating,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maintaining and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using certificates according to the different types of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certification models.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10000"/>
              </a:lnSpc>
              <a:defRPr/>
            </a:pPr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</a:rPr>
              <a:t>Objective 3: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Delivery of an interoperable certification solution and contribution to standards.</a:t>
            </a:r>
            <a:endParaRPr lang="en-US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10000"/>
              </a:lnSpc>
              <a:defRPr/>
            </a:pPr>
            <a:endParaRPr lang="en-US" sz="2000" dirty="0"/>
          </a:p>
          <a:p>
            <a:pPr>
              <a:lnSpc>
                <a:spcPct val="110000"/>
              </a:lnSpc>
              <a:defRPr/>
            </a:pPr>
            <a:endParaRPr lang="en-US" sz="2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  <a:cs typeface="Arial" charset="0"/>
              </a:rPr>
              <a:t>OBJ 1: hybrid certification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800000"/>
                </a:solidFill>
              </a:rPr>
              <a:t>What?</a:t>
            </a:r>
          </a:p>
          <a:p>
            <a:pPr marL="400050" lvl="1" indent="0">
              <a:buFont typeface="Wingdings" charset="0"/>
              <a:buNone/>
              <a:defRPr/>
            </a:pPr>
            <a:r>
              <a:rPr lang="en-US" dirty="0" smtClean="0"/>
              <a:t>Certification of assurance based on a combination of different types of evidence</a:t>
            </a:r>
          </a:p>
          <a:p>
            <a:pPr lvl="1">
              <a:defRPr/>
            </a:pPr>
            <a:r>
              <a:rPr lang="en-US" dirty="0">
                <a:solidFill>
                  <a:srgbClr val="800000"/>
                </a:solidFill>
              </a:rPr>
              <a:t>t</a:t>
            </a:r>
            <a:r>
              <a:rPr lang="en-US" dirty="0" smtClean="0">
                <a:solidFill>
                  <a:srgbClr val="800000"/>
                </a:solidFill>
              </a:rPr>
              <a:t>esting</a:t>
            </a:r>
            <a:r>
              <a:rPr lang="en-US" dirty="0" smtClean="0"/>
              <a:t> data</a:t>
            </a:r>
          </a:p>
          <a:p>
            <a:pPr lvl="1">
              <a:defRPr/>
            </a:pPr>
            <a:r>
              <a:rPr lang="en-US" dirty="0" smtClean="0">
                <a:solidFill>
                  <a:srgbClr val="800000"/>
                </a:solidFill>
              </a:rPr>
              <a:t>monitoring</a:t>
            </a:r>
            <a:r>
              <a:rPr lang="en-US" dirty="0" smtClean="0"/>
              <a:t> data</a:t>
            </a:r>
          </a:p>
          <a:p>
            <a:pPr lvl="1">
              <a:defRPr/>
            </a:pPr>
            <a:r>
              <a:rPr lang="en-US" dirty="0" smtClean="0">
                <a:solidFill>
                  <a:srgbClr val="800000"/>
                </a:solidFill>
              </a:rPr>
              <a:t>trusted computing proofs</a:t>
            </a:r>
            <a:r>
              <a:rPr lang="en-US" dirty="0" smtClean="0"/>
              <a:t> for the hardware elements of cloud infrastructures</a:t>
            </a:r>
            <a:endParaRPr lang="en-US" dirty="0" smtClean="0">
              <a:solidFill>
                <a:srgbClr val="800000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rgbClr val="800000"/>
                </a:solidFill>
              </a:rPr>
              <a:t>Why?</a:t>
            </a:r>
          </a:p>
          <a:p>
            <a:pPr marL="400050" lvl="1" indent="0">
              <a:buFont typeface="Wingdings" charset="0"/>
              <a:buNone/>
              <a:defRPr/>
            </a:pPr>
            <a:r>
              <a:rPr lang="en-US" dirty="0" smtClean="0"/>
              <a:t>Some properties </a:t>
            </a:r>
            <a:r>
              <a:rPr lang="en-US" dirty="0"/>
              <a:t>might </a:t>
            </a:r>
            <a:r>
              <a:rPr lang="en-US" dirty="0" smtClean="0"/>
              <a:t>be certifiable using a </a:t>
            </a:r>
            <a:r>
              <a:rPr lang="en-US" dirty="0"/>
              <a:t>combination of </a:t>
            </a:r>
            <a:r>
              <a:rPr lang="en-US" dirty="0" smtClean="0"/>
              <a:t>evidence </a:t>
            </a:r>
            <a:r>
              <a:rPr lang="en-US" dirty="0"/>
              <a:t>types </a:t>
            </a:r>
            <a:endParaRPr lang="en-US" dirty="0" smtClean="0"/>
          </a:p>
          <a:p>
            <a:pPr lvl="1" indent="-342900">
              <a:buFont typeface="Wingdings" charset="0"/>
              <a:buAutoNum type="arabicParenBoth"/>
              <a:defRPr/>
            </a:pPr>
            <a:endParaRPr lang="en-US" sz="2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  <a:cs typeface="Arial" charset="0"/>
              </a:rPr>
              <a:t>OBJ 1: hybrid certification – examples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 bwMode="auto">
          <a:xfrm>
            <a:off x="457201" y="1050925"/>
            <a:ext cx="6166582" cy="51149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 indent="-342900"/>
            <a:r>
              <a:rPr lang="en-US" dirty="0">
                <a:latin typeface="Arial" charset="0"/>
                <a:cs typeface="Arial" charset="0"/>
              </a:rPr>
              <a:t>The </a:t>
            </a:r>
            <a:r>
              <a:rPr lang="en-US" dirty="0">
                <a:solidFill>
                  <a:srgbClr val="800000"/>
                </a:solidFill>
                <a:latin typeface="Arial" charset="0"/>
                <a:cs typeface="Arial" charset="0"/>
              </a:rPr>
              <a:t>availability</a:t>
            </a:r>
            <a:r>
              <a:rPr lang="en-US" dirty="0">
                <a:latin typeface="Arial" charset="0"/>
                <a:cs typeface="Arial" charset="0"/>
              </a:rPr>
              <a:t> of a service S may be certified by a certificate that is based on </a:t>
            </a:r>
            <a:r>
              <a:rPr lang="en-US" dirty="0">
                <a:solidFill>
                  <a:srgbClr val="800000"/>
                </a:solidFill>
                <a:latin typeface="Arial" charset="0"/>
                <a:cs typeface="Arial" charset="0"/>
              </a:rPr>
              <a:t>test data </a:t>
            </a:r>
            <a:r>
              <a:rPr lang="en-US" dirty="0">
                <a:latin typeface="Arial" charset="0"/>
                <a:cs typeface="Arial" charset="0"/>
              </a:rPr>
              <a:t>for the service as well as a </a:t>
            </a:r>
            <a:r>
              <a:rPr lang="en-US" dirty="0">
                <a:solidFill>
                  <a:srgbClr val="800000"/>
                </a:solidFill>
                <a:latin typeface="Arial" charset="0"/>
                <a:cs typeface="Arial" charset="0"/>
              </a:rPr>
              <a:t>TC proof </a:t>
            </a:r>
            <a:r>
              <a:rPr lang="en-US" dirty="0">
                <a:latin typeface="Arial" charset="0"/>
                <a:cs typeface="Arial" charset="0"/>
              </a:rPr>
              <a:t>for the configuration of the </a:t>
            </a:r>
            <a:r>
              <a:rPr lang="en-US" dirty="0">
                <a:solidFill>
                  <a:srgbClr val="800000"/>
                </a:solidFill>
                <a:latin typeface="Arial" charset="0"/>
                <a:cs typeface="Arial" charset="0"/>
              </a:rPr>
              <a:t>hosting cloud infrastructure </a:t>
            </a:r>
            <a:r>
              <a:rPr lang="en-US" dirty="0">
                <a:latin typeface="Arial" charset="0"/>
                <a:cs typeface="Arial" charset="0"/>
              </a:rPr>
              <a:t>(to ensure that the infrastructure where the service is deployed is the same as that for which test data were obtained)</a:t>
            </a:r>
          </a:p>
          <a:p>
            <a:pPr lvl="1" indent="-342900"/>
            <a:endParaRPr lang="en-US" dirty="0">
              <a:latin typeface="Arial" charset="0"/>
              <a:cs typeface="Arial" charset="0"/>
            </a:endParaRPr>
          </a:p>
          <a:p>
            <a:pPr lvl="1" indent="-342900"/>
            <a:r>
              <a:rPr lang="en-US" dirty="0">
                <a:latin typeface="Arial" charset="0"/>
                <a:cs typeface="Arial" charset="0"/>
              </a:rPr>
              <a:t>Hybrid certificate for software service </a:t>
            </a:r>
            <a:r>
              <a:rPr lang="en-US" dirty="0">
                <a:solidFill>
                  <a:srgbClr val="800000"/>
                </a:solidFill>
                <a:latin typeface="Arial" charset="0"/>
                <a:cs typeface="Arial" charset="0"/>
              </a:rPr>
              <a:t>availability</a:t>
            </a:r>
            <a:r>
              <a:rPr lang="en-US" dirty="0">
                <a:latin typeface="Arial" charset="0"/>
                <a:cs typeface="Arial" charset="0"/>
              </a:rPr>
              <a:t> based on </a:t>
            </a:r>
            <a:r>
              <a:rPr lang="en-US" dirty="0">
                <a:solidFill>
                  <a:srgbClr val="800000"/>
                </a:solidFill>
                <a:latin typeface="Arial" charset="0"/>
                <a:cs typeface="Arial" charset="0"/>
              </a:rPr>
              <a:t>test data </a:t>
            </a:r>
            <a:r>
              <a:rPr lang="en-US" dirty="0">
                <a:latin typeface="Arial" charset="0"/>
                <a:cs typeface="Arial" charset="0"/>
              </a:rPr>
              <a:t>and continuous </a:t>
            </a:r>
            <a:r>
              <a:rPr lang="en-US" dirty="0">
                <a:solidFill>
                  <a:srgbClr val="800000"/>
                </a:solidFill>
                <a:latin typeface="Arial" charset="0"/>
                <a:cs typeface="Arial" charset="0"/>
              </a:rPr>
              <a:t>monitoring</a:t>
            </a:r>
            <a:r>
              <a:rPr lang="en-US" dirty="0">
                <a:latin typeface="Arial" charset="0"/>
                <a:cs typeface="Arial" charset="0"/>
              </a:rPr>
              <a:t> in real operating conditions </a:t>
            </a:r>
          </a:p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68244" y="1628800"/>
            <a:ext cx="914400" cy="3238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800000"/>
                </a:solidFill>
              </a:rPr>
              <a:t>Cert</a:t>
            </a:r>
          </a:p>
        </p:txBody>
      </p:sp>
      <p:cxnSp>
        <p:nvCxnSpPr>
          <p:cNvPr id="6" name="Straight Arrow Connector 5"/>
          <p:cNvCxnSpPr>
            <a:stCxn id="4" idx="2"/>
            <a:endCxn id="5" idx="0"/>
          </p:cNvCxnSpPr>
          <p:nvPr/>
        </p:nvCxnSpPr>
        <p:spPr>
          <a:xfrm>
            <a:off x="7225444" y="1952650"/>
            <a:ext cx="190500" cy="358775"/>
          </a:xfrm>
          <a:prstGeom prst="straightConnector1">
            <a:avLst/>
          </a:prstGeom>
          <a:ln>
            <a:solidFill>
              <a:srgbClr val="8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6984144" y="1952650"/>
            <a:ext cx="36513" cy="863600"/>
          </a:xfrm>
          <a:prstGeom prst="straightConnector1">
            <a:avLst/>
          </a:prstGeom>
          <a:ln>
            <a:solidFill>
              <a:srgbClr val="8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660294" y="2816250"/>
            <a:ext cx="1295400" cy="3254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800000"/>
                </a:solidFill>
              </a:rPr>
              <a:t>TC Proof</a:t>
            </a:r>
          </a:p>
        </p:txBody>
      </p:sp>
      <p:sp>
        <p:nvSpPr>
          <p:cNvPr id="5" name="Rectangle 4"/>
          <p:cNvSpPr/>
          <p:nvPr/>
        </p:nvSpPr>
        <p:spPr>
          <a:xfrm>
            <a:off x="6768244" y="2311425"/>
            <a:ext cx="1295400" cy="3254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800000"/>
                </a:solidFill>
              </a:rPr>
              <a:t>Test Data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623782" y="3571900"/>
            <a:ext cx="914400" cy="3238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800000"/>
                </a:solidFill>
              </a:rPr>
              <a:t>Cert</a:t>
            </a:r>
          </a:p>
        </p:txBody>
      </p:sp>
      <p:cxnSp>
        <p:nvCxnSpPr>
          <p:cNvPr id="13" name="Straight Arrow Connector 12"/>
          <p:cNvCxnSpPr>
            <a:stCxn id="12" idx="2"/>
            <a:endCxn id="16" idx="0"/>
          </p:cNvCxnSpPr>
          <p:nvPr/>
        </p:nvCxnSpPr>
        <p:spPr>
          <a:xfrm>
            <a:off x="7080982" y="3895750"/>
            <a:ext cx="190500" cy="358775"/>
          </a:xfrm>
          <a:prstGeom prst="straightConnector1">
            <a:avLst/>
          </a:prstGeom>
          <a:ln>
            <a:solidFill>
              <a:srgbClr val="8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6839682" y="3895750"/>
            <a:ext cx="36512" cy="863600"/>
          </a:xfrm>
          <a:prstGeom prst="straightConnector1">
            <a:avLst/>
          </a:prstGeom>
          <a:ln>
            <a:solidFill>
              <a:srgbClr val="8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515832" y="4759350"/>
            <a:ext cx="1800584" cy="3254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800000"/>
                </a:solidFill>
              </a:rPr>
              <a:t>Monitor Data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623782" y="4254525"/>
            <a:ext cx="1296987" cy="3254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800000"/>
                </a:solidFill>
              </a:rPr>
              <a:t>Test Data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z="3200" dirty="0">
                <a:latin typeface="Verdana" charset="0"/>
                <a:ea typeface="SimSun" charset="0"/>
              </a:rPr>
              <a:t>Defining Clouds</a:t>
            </a:r>
            <a:r>
              <a:rPr lang="en-AU" sz="3200" dirty="0" smtClean="0">
                <a:latin typeface="Verdana" charset="0"/>
                <a:ea typeface="SimSun" charset="0"/>
              </a:rPr>
              <a:t>:</a:t>
            </a:r>
            <a:endParaRPr lang="en-US" sz="3200" dirty="0">
              <a:latin typeface="Verdana" charset="0"/>
              <a:ea typeface="SimSun" charset="0"/>
            </a:endParaRPr>
          </a:p>
        </p:txBody>
      </p:sp>
      <p:sp>
        <p:nvSpPr>
          <p:cNvPr id="1075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AU" sz="2400" dirty="0">
                <a:latin typeface="Tahoma" charset="0"/>
                <a:ea typeface="SimSun" charset="0"/>
                <a:cs typeface="Tahoma" charset="0"/>
              </a:rPr>
              <a:t>Over 20 definitions:</a:t>
            </a:r>
          </a:p>
          <a:p>
            <a:pPr lvl="1" eaLnBrk="1" hangingPunct="1"/>
            <a:r>
              <a:rPr lang="en-AU" sz="2000" dirty="0">
                <a:latin typeface="Arial" charset="0"/>
                <a:ea typeface="SimSun" charset="0"/>
                <a:cs typeface="Arial" charset="0"/>
              </a:rPr>
              <a:t>http://</a:t>
            </a:r>
            <a:r>
              <a:rPr lang="en-AU" sz="2000" dirty="0" err="1">
                <a:latin typeface="Arial" charset="0"/>
                <a:ea typeface="SimSun" charset="0"/>
                <a:cs typeface="Arial" charset="0"/>
              </a:rPr>
              <a:t>cloudcomputing.sys-con.com</a:t>
            </a:r>
            <a:r>
              <a:rPr lang="en-AU" sz="2000" dirty="0">
                <a:latin typeface="Arial" charset="0"/>
                <a:ea typeface="SimSun" charset="0"/>
                <a:cs typeface="Arial" charset="0"/>
              </a:rPr>
              <a:t>/read/612375_p.htm </a:t>
            </a:r>
            <a:endParaRPr lang="en-US" sz="2000" dirty="0">
              <a:latin typeface="Arial" charset="0"/>
              <a:ea typeface="SimSun" charset="0"/>
              <a:cs typeface="Arial" charset="0"/>
            </a:endParaRPr>
          </a:p>
          <a:p>
            <a:pPr eaLnBrk="1" hangingPunct="1"/>
            <a:r>
              <a:rPr lang="en-AU" sz="2400" dirty="0" err="1">
                <a:latin typeface="Tahoma" charset="0"/>
                <a:ea typeface="SimSun" charset="0"/>
                <a:cs typeface="Tahoma" charset="0"/>
              </a:rPr>
              <a:t>Buyya’s</a:t>
            </a:r>
            <a:r>
              <a:rPr lang="en-AU" sz="2400" dirty="0">
                <a:latin typeface="Tahoma" charset="0"/>
                <a:ea typeface="SimSun" charset="0"/>
                <a:cs typeface="Tahoma" charset="0"/>
              </a:rPr>
              <a:t> definition</a:t>
            </a:r>
            <a:r>
              <a:rPr lang="en-AU" sz="2400" dirty="0">
                <a:latin typeface="Tahoma" charset="0"/>
                <a:ea typeface="SimSun" charset="0"/>
                <a:cs typeface="Tahoma" charset="0"/>
                <a:sym typeface="Wingdings" charset="0"/>
              </a:rPr>
              <a:t></a:t>
            </a:r>
            <a:endParaRPr lang="en-US" sz="2400" dirty="0">
              <a:latin typeface="Tahoma" charset="0"/>
              <a:ea typeface="SimSun" charset="0"/>
              <a:cs typeface="Tahoma" charset="0"/>
            </a:endParaRPr>
          </a:p>
          <a:p>
            <a:pPr lvl="1" eaLnBrk="1" hangingPunct="1"/>
            <a:r>
              <a:rPr lang="en-US" sz="2000" dirty="0">
                <a:latin typeface="Arial" charset="0"/>
                <a:ea typeface="SimSun" charset="0"/>
                <a:cs typeface="Arial" charset="0"/>
              </a:rPr>
              <a:t>"A Cloud is a type of parallel and distributed system consisting of a collection of inter-connected and </a:t>
            </a:r>
            <a:r>
              <a:rPr lang="en-US" sz="2000" b="1" u="sng" dirty="0" err="1">
                <a:latin typeface="Arial" charset="0"/>
                <a:ea typeface="SimSun" charset="0"/>
                <a:cs typeface="Arial" charset="0"/>
              </a:rPr>
              <a:t>virtualised</a:t>
            </a:r>
            <a:r>
              <a:rPr lang="en-US" sz="2000" b="1" dirty="0">
                <a:latin typeface="Arial" charset="0"/>
                <a:ea typeface="SimSun" charset="0"/>
                <a:cs typeface="Arial" charset="0"/>
              </a:rPr>
              <a:t> </a:t>
            </a:r>
            <a:r>
              <a:rPr lang="en-US" sz="2000" dirty="0">
                <a:latin typeface="Arial" charset="0"/>
                <a:ea typeface="SimSun" charset="0"/>
                <a:cs typeface="Arial" charset="0"/>
              </a:rPr>
              <a:t>computers that are </a:t>
            </a:r>
            <a:r>
              <a:rPr lang="en-US" sz="2000" b="1" u="sng" dirty="0">
                <a:latin typeface="Arial" charset="0"/>
                <a:ea typeface="SimSun" charset="0"/>
                <a:cs typeface="Arial" charset="0"/>
              </a:rPr>
              <a:t>dynamically provisioned</a:t>
            </a:r>
            <a:r>
              <a:rPr lang="en-US" sz="2000" dirty="0">
                <a:latin typeface="Arial" charset="0"/>
                <a:ea typeface="SimSun" charset="0"/>
                <a:cs typeface="Arial" charset="0"/>
              </a:rPr>
              <a:t> and presented as one or more unified computing resources based on </a:t>
            </a:r>
            <a:r>
              <a:rPr lang="en-US" sz="2000" b="1" u="sng" dirty="0">
                <a:latin typeface="Arial" charset="0"/>
                <a:ea typeface="SimSun" charset="0"/>
                <a:cs typeface="Arial" charset="0"/>
              </a:rPr>
              <a:t>service-level agreements</a:t>
            </a:r>
            <a:r>
              <a:rPr lang="en-US" sz="2000" dirty="0">
                <a:latin typeface="Arial" charset="0"/>
                <a:ea typeface="SimSun" charset="0"/>
                <a:cs typeface="Arial" charset="0"/>
              </a:rPr>
              <a:t> established through </a:t>
            </a:r>
            <a:r>
              <a:rPr lang="en-US" sz="2000" b="1" u="sng" dirty="0">
                <a:latin typeface="Arial" charset="0"/>
                <a:ea typeface="SimSun" charset="0"/>
                <a:cs typeface="Arial" charset="0"/>
              </a:rPr>
              <a:t>negotiation</a:t>
            </a:r>
            <a:r>
              <a:rPr lang="en-US" sz="2000" b="1" dirty="0">
                <a:latin typeface="Arial" charset="0"/>
                <a:ea typeface="SimSun" charset="0"/>
                <a:cs typeface="Arial" charset="0"/>
              </a:rPr>
              <a:t> </a:t>
            </a:r>
            <a:r>
              <a:rPr lang="en-US" sz="2000" dirty="0">
                <a:latin typeface="Arial" charset="0"/>
                <a:ea typeface="SimSun" charset="0"/>
                <a:cs typeface="Arial" charset="0"/>
              </a:rPr>
              <a:t>between the service provider and consumers.”</a:t>
            </a:r>
          </a:p>
          <a:p>
            <a:pPr eaLnBrk="1" hangingPunct="1"/>
            <a:r>
              <a:rPr lang="en-AU" sz="2400" dirty="0">
                <a:latin typeface="Tahoma" charset="0"/>
                <a:ea typeface="SimSun" charset="0"/>
                <a:cs typeface="Tahoma" charset="0"/>
              </a:rPr>
              <a:t>Keywords: Virtualisation (VMs), Dynamic Provisioning (negotiation and SLAs), and Web 2.0 access interface</a:t>
            </a:r>
            <a:endParaRPr lang="en-US" sz="2400" dirty="0">
              <a:latin typeface="Tahoma" charset="0"/>
              <a:ea typeface="SimSun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9576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0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  <a:cs typeface="Arial" charset="0"/>
              </a:rPr>
              <a:t>OBJ 1: multi-layer certification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dirty="0" smtClean="0">
                <a:solidFill>
                  <a:srgbClr val="800000"/>
                </a:solidFill>
              </a:rPr>
              <a:t>What?</a:t>
            </a:r>
          </a:p>
          <a:p>
            <a:pPr lvl="1">
              <a:defRPr/>
            </a:pPr>
            <a:r>
              <a:rPr lang="en-US" dirty="0" smtClean="0"/>
              <a:t>Certification </a:t>
            </a:r>
            <a:r>
              <a:rPr lang="en-US" dirty="0"/>
              <a:t>based on a </a:t>
            </a:r>
            <a:r>
              <a:rPr lang="en-US" dirty="0">
                <a:solidFill>
                  <a:srgbClr val="800000"/>
                </a:solidFill>
              </a:rPr>
              <a:t>combination </a:t>
            </a:r>
            <a:r>
              <a:rPr lang="en-US" dirty="0" smtClean="0">
                <a:solidFill>
                  <a:srgbClr val="800000"/>
                </a:solidFill>
              </a:rPr>
              <a:t>of certificates </a:t>
            </a:r>
            <a:r>
              <a:rPr lang="en-US" dirty="0" smtClean="0"/>
              <a:t>of </a:t>
            </a:r>
            <a:r>
              <a:rPr lang="en-US" dirty="0" smtClean="0">
                <a:solidFill>
                  <a:srgbClr val="800000"/>
                </a:solidFill>
              </a:rPr>
              <a:t>inter-dependent services </a:t>
            </a:r>
            <a:r>
              <a:rPr lang="en-US" dirty="0" smtClean="0"/>
              <a:t>(as opposed to simply “evidence”) at different layers of the cloud stack</a:t>
            </a:r>
            <a:endParaRPr lang="en-US" dirty="0"/>
          </a:p>
          <a:p>
            <a:pPr marL="0" indent="0">
              <a:buFont typeface="Wingdings" charset="0"/>
              <a:buNone/>
              <a:defRPr/>
            </a:pPr>
            <a:endParaRPr lang="en-US" dirty="0" smtClean="0">
              <a:solidFill>
                <a:srgbClr val="800000"/>
              </a:solidFill>
            </a:endParaRPr>
          </a:p>
          <a:p>
            <a:pPr marL="0" indent="0">
              <a:buFont typeface="Wingdings" charset="0"/>
              <a:buNone/>
              <a:defRPr/>
            </a:pPr>
            <a:r>
              <a:rPr lang="en-US" dirty="0" smtClean="0">
                <a:solidFill>
                  <a:srgbClr val="800000"/>
                </a:solidFill>
              </a:rPr>
              <a:t>Why?</a:t>
            </a:r>
            <a:endParaRPr lang="en-US" dirty="0">
              <a:solidFill>
                <a:srgbClr val="800000"/>
              </a:solidFill>
            </a:endParaRPr>
          </a:p>
          <a:p>
            <a:pPr lvl="1" indent="-342900">
              <a:defRPr/>
            </a:pPr>
            <a:r>
              <a:rPr lang="en-US" dirty="0" smtClean="0"/>
              <a:t>“Recipes” security properties are affected by such dependencies</a:t>
            </a:r>
          </a:p>
          <a:p>
            <a:pPr lvl="1" indent="-342900">
              <a:defRPr/>
            </a:pPr>
            <a:r>
              <a:rPr lang="en-US" dirty="0" smtClean="0"/>
              <a:t>Inability to obtain the direct evidence required for property assessment) require making assessments on the basis of certificates rather than direct evidence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  <a:cs typeface="Arial" charset="0"/>
              </a:rPr>
              <a:t>OBJ 1: multi-layer certification – examples 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 bwMode="auto">
          <a:xfrm>
            <a:off x="457201" y="1050925"/>
            <a:ext cx="7283450" cy="51149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US" sz="2000" dirty="0">
                <a:latin typeface="Arial" charset="0"/>
                <a:cs typeface="Arial" charset="0"/>
              </a:rPr>
              <a:t>The </a:t>
            </a:r>
            <a:r>
              <a:rPr lang="en-US" sz="2000" i="1" dirty="0">
                <a:solidFill>
                  <a:srgbClr val="800000"/>
                </a:solidFill>
                <a:latin typeface="Arial" charset="0"/>
                <a:cs typeface="Arial" charset="0"/>
              </a:rPr>
              <a:t>integrity of data-at-rest </a:t>
            </a:r>
            <a:r>
              <a:rPr lang="en-US" sz="2000" dirty="0">
                <a:latin typeface="Arial" charset="0"/>
                <a:cs typeface="Arial" charset="0"/>
              </a:rPr>
              <a:t>of a software service S</a:t>
            </a:r>
            <a:r>
              <a:rPr lang="en-US" sz="2000" baseline="-25000" dirty="0">
                <a:latin typeface="Arial" charset="0"/>
                <a:cs typeface="Arial" charset="0"/>
              </a:rPr>
              <a:t>1</a:t>
            </a:r>
            <a:r>
              <a:rPr lang="en-US" sz="2000" dirty="0">
                <a:latin typeface="Arial" charset="0"/>
                <a:cs typeface="Arial" charset="0"/>
              </a:rPr>
              <a:t> using a cloud storage service S</a:t>
            </a:r>
            <a:r>
              <a:rPr lang="en-US" sz="2000" baseline="-25000" dirty="0">
                <a:latin typeface="Arial" charset="0"/>
                <a:cs typeface="Arial" charset="0"/>
              </a:rPr>
              <a:t>2</a:t>
            </a:r>
            <a:r>
              <a:rPr lang="en-US" sz="2000" dirty="0">
                <a:latin typeface="Arial" charset="0"/>
                <a:cs typeface="Arial" charset="0"/>
              </a:rPr>
              <a:t> could under certain circumstances be certified on the basis of a certificate regarding the correct implementation of a </a:t>
            </a:r>
            <a:r>
              <a:rPr lang="en-US" sz="2000" i="1" dirty="0">
                <a:solidFill>
                  <a:srgbClr val="800000"/>
                </a:solidFill>
                <a:latin typeface="Arial" charset="0"/>
                <a:cs typeface="Arial" charset="0"/>
              </a:rPr>
              <a:t>“proof-of-storage” protocol </a:t>
            </a:r>
            <a:r>
              <a:rPr lang="en-US" sz="2000" dirty="0">
                <a:latin typeface="Arial" charset="0"/>
                <a:cs typeface="Arial" charset="0"/>
              </a:rPr>
              <a:t>by S</a:t>
            </a:r>
            <a:r>
              <a:rPr lang="en-US" sz="2000" baseline="-25000" dirty="0">
                <a:latin typeface="Arial" charset="0"/>
                <a:cs typeface="Arial" charset="0"/>
              </a:rPr>
              <a:t>2</a:t>
            </a:r>
            <a:endParaRPr lang="en-US" sz="2000" dirty="0">
              <a:latin typeface="Arial" charset="0"/>
              <a:cs typeface="Arial" charset="0"/>
            </a:endParaRPr>
          </a:p>
          <a:p>
            <a:pPr lvl="1"/>
            <a:r>
              <a:rPr lang="en-US" sz="2000" dirty="0">
                <a:latin typeface="Arial" charset="0"/>
                <a:cs typeface="Arial" charset="0"/>
              </a:rPr>
              <a:t>The </a:t>
            </a:r>
            <a:r>
              <a:rPr lang="en-US" sz="2000" i="1" dirty="0">
                <a:solidFill>
                  <a:srgbClr val="800000"/>
                </a:solidFill>
                <a:latin typeface="Arial" charset="0"/>
                <a:cs typeface="Arial" charset="0"/>
              </a:rPr>
              <a:t>availability</a:t>
            </a:r>
            <a:r>
              <a:rPr lang="en-US" sz="2000" dirty="0">
                <a:latin typeface="Arial" charset="0"/>
                <a:cs typeface="Arial" charset="0"/>
              </a:rPr>
              <a:t> of a </a:t>
            </a:r>
            <a:r>
              <a:rPr lang="en-US" sz="2000" i="1" dirty="0">
                <a:solidFill>
                  <a:srgbClr val="800000"/>
                </a:solidFill>
                <a:latin typeface="Arial" charset="0"/>
                <a:cs typeface="Arial" charset="0"/>
              </a:rPr>
              <a:t>messaging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i="1" dirty="0">
                <a:latin typeface="Arial" charset="0"/>
                <a:cs typeface="Arial" charset="0"/>
              </a:rPr>
              <a:t>service</a:t>
            </a:r>
            <a:r>
              <a:rPr lang="en-US" sz="2000" dirty="0">
                <a:latin typeface="Arial" charset="0"/>
                <a:cs typeface="Arial" charset="0"/>
              </a:rPr>
              <a:t> in a cloud federation may be certified on the basis of certificates regarding </a:t>
            </a:r>
            <a:r>
              <a:rPr lang="en-US" sz="2000" i="1" dirty="0" err="1">
                <a:solidFill>
                  <a:srgbClr val="800000"/>
                </a:solidFill>
                <a:latin typeface="Arial" charset="0"/>
                <a:cs typeface="Arial" charset="0"/>
              </a:rPr>
              <a:t>DoS</a:t>
            </a:r>
            <a:r>
              <a:rPr lang="en-US" sz="2000" i="1" dirty="0">
                <a:solidFill>
                  <a:srgbClr val="800000"/>
                </a:solidFill>
                <a:latin typeface="Arial" charset="0"/>
                <a:cs typeface="Arial" charset="0"/>
              </a:rPr>
              <a:t>-resilience </a:t>
            </a:r>
            <a:r>
              <a:rPr lang="en-US" sz="2000" dirty="0">
                <a:latin typeface="Arial" charset="0"/>
                <a:cs typeface="Arial" charset="0"/>
              </a:rPr>
              <a:t>of the </a:t>
            </a:r>
            <a:r>
              <a:rPr lang="en-US" sz="2000" dirty="0">
                <a:solidFill>
                  <a:srgbClr val="800000"/>
                </a:solidFill>
                <a:latin typeface="Arial" charset="0"/>
                <a:cs typeface="Arial" charset="0"/>
              </a:rPr>
              <a:t>hosting node(s) </a:t>
            </a:r>
            <a:r>
              <a:rPr lang="en-US" sz="2000" dirty="0">
                <a:latin typeface="Arial" charset="0"/>
                <a:cs typeface="Arial" charset="0"/>
              </a:rPr>
              <a:t>in the federation</a:t>
            </a:r>
          </a:p>
          <a:p>
            <a:pPr lvl="1"/>
            <a:r>
              <a:rPr lang="en-US" sz="2000" dirty="0">
                <a:latin typeface="Arial" charset="0"/>
                <a:cs typeface="Arial" charset="0"/>
              </a:rPr>
              <a:t>A </a:t>
            </a:r>
            <a:r>
              <a:rPr lang="en-US" sz="2000" i="1" dirty="0">
                <a:solidFill>
                  <a:srgbClr val="800000"/>
                </a:solidFill>
                <a:latin typeface="Arial" charset="0"/>
                <a:cs typeface="Arial" charset="0"/>
              </a:rPr>
              <a:t>data-in-process integrity </a:t>
            </a:r>
            <a:r>
              <a:rPr lang="en-US" sz="2000" dirty="0">
                <a:latin typeface="Arial" charset="0"/>
                <a:cs typeface="Arial" charset="0"/>
              </a:rPr>
              <a:t>certificate of a </a:t>
            </a:r>
            <a:r>
              <a:rPr lang="en-US" sz="2000" dirty="0" err="1">
                <a:latin typeface="Arial" charset="0"/>
                <a:cs typeface="Arial" charset="0"/>
              </a:rPr>
              <a:t>SaaS</a:t>
            </a:r>
            <a:r>
              <a:rPr lang="en-US" sz="2000" dirty="0">
                <a:latin typeface="Arial" charset="0"/>
                <a:cs typeface="Arial" charset="0"/>
              </a:rPr>
              <a:t> layer service requires </a:t>
            </a:r>
            <a:r>
              <a:rPr lang="en-US" sz="2000" i="1" dirty="0">
                <a:solidFill>
                  <a:srgbClr val="800000"/>
                </a:solidFill>
                <a:latin typeface="Arial" charset="0"/>
                <a:cs typeface="Arial" charset="0"/>
              </a:rPr>
              <a:t>TCP based certificate for hypervisor </a:t>
            </a:r>
            <a:r>
              <a:rPr lang="en-US" sz="2000" dirty="0">
                <a:latin typeface="Arial" charset="0"/>
                <a:cs typeface="Arial" charset="0"/>
              </a:rPr>
              <a:t>as the latter can ensure correct monitoring of security conditions of infrastructure services that are necessary for data-in-process integrity, and avoidance of data leaks of relevant monitoring data</a:t>
            </a:r>
          </a:p>
          <a:p>
            <a:endParaRPr lang="en-US" sz="1800" dirty="0">
              <a:latin typeface="Arial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740650" y="1341438"/>
            <a:ext cx="914400" cy="3238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rgbClr val="800000"/>
                </a:solidFill>
              </a:rPr>
              <a:t>SaaS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40650" y="2024063"/>
            <a:ext cx="914400" cy="3254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rgbClr val="800000"/>
                </a:solidFill>
              </a:rPr>
              <a:t>PaaS</a:t>
            </a:r>
            <a:endParaRPr lang="en-US" dirty="0">
              <a:solidFill>
                <a:srgbClr val="800000"/>
              </a:solidFill>
            </a:endParaRPr>
          </a:p>
        </p:txBody>
      </p:sp>
      <p:cxnSp>
        <p:nvCxnSpPr>
          <p:cNvPr id="4" name="Straight Arrow Connector 3"/>
          <p:cNvCxnSpPr>
            <a:stCxn id="2" idx="2"/>
            <a:endCxn id="5" idx="0"/>
          </p:cNvCxnSpPr>
          <p:nvPr/>
        </p:nvCxnSpPr>
        <p:spPr>
          <a:xfrm>
            <a:off x="8197850" y="1665288"/>
            <a:ext cx="0" cy="358775"/>
          </a:xfrm>
          <a:prstGeom prst="straightConnector1">
            <a:avLst/>
          </a:prstGeom>
          <a:ln>
            <a:solidFill>
              <a:srgbClr val="8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775575" y="2816225"/>
            <a:ext cx="914400" cy="3254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rgbClr val="800000"/>
                </a:solidFill>
              </a:rPr>
              <a:t>PaaS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5575" y="3500438"/>
            <a:ext cx="914400" cy="3238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rgbClr val="800000"/>
                </a:solidFill>
              </a:rPr>
              <a:t>IaaS</a:t>
            </a:r>
            <a:endParaRPr lang="en-US" dirty="0">
              <a:solidFill>
                <a:srgbClr val="800000"/>
              </a:solidFill>
            </a:endParaRPr>
          </a:p>
        </p:txBody>
      </p:sp>
      <p:cxnSp>
        <p:nvCxnSpPr>
          <p:cNvPr id="10" name="Straight Arrow Connector 9"/>
          <p:cNvCxnSpPr>
            <a:stCxn id="8" idx="2"/>
            <a:endCxn id="9" idx="0"/>
          </p:cNvCxnSpPr>
          <p:nvPr/>
        </p:nvCxnSpPr>
        <p:spPr>
          <a:xfrm>
            <a:off x="8232775" y="3141663"/>
            <a:ext cx="0" cy="358775"/>
          </a:xfrm>
          <a:prstGeom prst="straightConnector1">
            <a:avLst/>
          </a:prstGeom>
          <a:ln>
            <a:solidFill>
              <a:srgbClr val="8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775575" y="4292600"/>
            <a:ext cx="914400" cy="3238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rgbClr val="800000"/>
                </a:solidFill>
              </a:rPr>
              <a:t>SaaS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775575" y="4976813"/>
            <a:ext cx="914400" cy="3238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rgbClr val="800000"/>
                </a:solidFill>
              </a:rPr>
              <a:t>IaaS</a:t>
            </a:r>
            <a:endParaRPr lang="en-US" dirty="0">
              <a:solidFill>
                <a:srgbClr val="800000"/>
              </a:solidFill>
            </a:endParaRPr>
          </a:p>
        </p:txBody>
      </p:sp>
      <p:cxnSp>
        <p:nvCxnSpPr>
          <p:cNvPr id="13" name="Straight Arrow Connector 12"/>
          <p:cNvCxnSpPr>
            <a:stCxn id="11" idx="2"/>
            <a:endCxn id="12" idx="0"/>
          </p:cNvCxnSpPr>
          <p:nvPr/>
        </p:nvCxnSpPr>
        <p:spPr>
          <a:xfrm>
            <a:off x="8232775" y="4616450"/>
            <a:ext cx="0" cy="360363"/>
          </a:xfrm>
          <a:prstGeom prst="straightConnector1">
            <a:avLst/>
          </a:prstGeom>
          <a:ln>
            <a:solidFill>
              <a:srgbClr val="8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>
                <a:latin typeface="Arial" charset="0"/>
                <a:cs typeface="Arial" charset="0"/>
              </a:rPr>
              <a:t>OBJ 1</a:t>
            </a:r>
            <a:r>
              <a:rPr lang="en-US">
                <a:latin typeface="Arial" charset="0"/>
                <a:cs typeface="Arial" charset="0"/>
              </a:rPr>
              <a:t>: incremental certification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435975" cy="5114925"/>
          </a:xfrm>
        </p:spPr>
        <p:txBody>
          <a:bodyPr/>
          <a:lstStyle/>
          <a:p>
            <a:pPr>
              <a:defRPr/>
            </a:pPr>
            <a:r>
              <a:rPr lang="en-US" sz="2000" dirty="0">
                <a:solidFill>
                  <a:srgbClr val="800000"/>
                </a:solidFill>
              </a:rPr>
              <a:t>What</a:t>
            </a:r>
            <a:r>
              <a:rPr lang="en-US" sz="2000" dirty="0" smtClean="0">
                <a:solidFill>
                  <a:srgbClr val="800000"/>
                </a:solidFill>
              </a:rPr>
              <a:t>?</a:t>
            </a:r>
          </a:p>
          <a:p>
            <a:pPr>
              <a:defRPr/>
            </a:pPr>
            <a:endParaRPr lang="en-US" sz="2000" dirty="0">
              <a:solidFill>
                <a:srgbClr val="800000"/>
              </a:solidFill>
            </a:endParaRPr>
          </a:p>
          <a:p>
            <a:pPr marL="400050" lvl="1" indent="0">
              <a:buFont typeface="Wingdings" charset="0"/>
              <a:buNone/>
              <a:defRPr/>
            </a:pPr>
            <a:r>
              <a:rPr lang="en-US" sz="2000" dirty="0"/>
              <a:t>A</a:t>
            </a:r>
            <a:r>
              <a:rPr lang="en-US" sz="2000" dirty="0" smtClean="0"/>
              <a:t>bility </a:t>
            </a:r>
            <a:r>
              <a:rPr lang="en-US" sz="2000" dirty="0"/>
              <a:t>to </a:t>
            </a:r>
            <a:r>
              <a:rPr lang="en-US" sz="2000" dirty="0">
                <a:solidFill>
                  <a:srgbClr val="800000"/>
                </a:solidFill>
              </a:rPr>
              <a:t>cover changes </a:t>
            </a:r>
            <a:r>
              <a:rPr lang="en-US" sz="2000" dirty="0"/>
              <a:t>that </a:t>
            </a:r>
            <a:r>
              <a:rPr lang="en-US" sz="2000" dirty="0" smtClean="0"/>
              <a:t>may affect certified properties of cloud services </a:t>
            </a:r>
            <a:r>
              <a:rPr lang="en-US" sz="2000" dirty="0">
                <a:solidFill>
                  <a:srgbClr val="800000"/>
                </a:solidFill>
              </a:rPr>
              <a:t>without</a:t>
            </a:r>
            <a:r>
              <a:rPr lang="en-US" sz="2000" dirty="0"/>
              <a:t> having to </a:t>
            </a:r>
            <a:r>
              <a:rPr lang="en-US" sz="2000" dirty="0">
                <a:solidFill>
                  <a:srgbClr val="800000"/>
                </a:solidFill>
              </a:rPr>
              <a:t>re-certify</a:t>
            </a:r>
            <a:r>
              <a:rPr lang="en-US" sz="2000" dirty="0"/>
              <a:t> </a:t>
            </a:r>
            <a:r>
              <a:rPr lang="en-US" sz="2000" dirty="0" smtClean="0"/>
              <a:t>properties </a:t>
            </a:r>
            <a:r>
              <a:rPr lang="en-US" sz="2000" dirty="0" smtClean="0">
                <a:solidFill>
                  <a:srgbClr val="800000"/>
                </a:solidFill>
              </a:rPr>
              <a:t>from scratch </a:t>
            </a:r>
            <a:endParaRPr lang="en-US" sz="2000" dirty="0">
              <a:solidFill>
                <a:srgbClr val="800000"/>
              </a:solidFill>
            </a:endParaRPr>
          </a:p>
          <a:p>
            <a:pPr>
              <a:defRPr/>
            </a:pPr>
            <a:endParaRPr lang="en-US" sz="2000" dirty="0" smtClean="0">
              <a:solidFill>
                <a:srgbClr val="800000"/>
              </a:solidFill>
            </a:endParaRPr>
          </a:p>
          <a:p>
            <a:pPr>
              <a:defRPr/>
            </a:pPr>
            <a:r>
              <a:rPr lang="en-US" sz="2000" dirty="0" smtClean="0">
                <a:solidFill>
                  <a:srgbClr val="800000"/>
                </a:solidFill>
              </a:rPr>
              <a:t>Why?</a:t>
            </a:r>
          </a:p>
          <a:p>
            <a:pPr>
              <a:defRPr/>
            </a:pPr>
            <a:endParaRPr lang="en-US" sz="2000" dirty="0">
              <a:solidFill>
                <a:srgbClr val="800000"/>
              </a:solidFill>
            </a:endParaRPr>
          </a:p>
          <a:p>
            <a:pPr lvl="1" indent="-342900">
              <a:defRPr/>
            </a:pPr>
            <a:r>
              <a:rPr lang="en-US" sz="2000" dirty="0" smtClean="0"/>
              <a:t>Operational conditions within a cloud infrastructure may change</a:t>
            </a:r>
          </a:p>
          <a:p>
            <a:pPr lvl="1" indent="-342900">
              <a:defRPr/>
            </a:pPr>
            <a:r>
              <a:rPr lang="en-US" sz="2000" dirty="0" smtClean="0"/>
              <a:t>Cloud services and data may migrate to different cloud infrastructures within a cloud federation</a:t>
            </a:r>
          </a:p>
          <a:p>
            <a:pPr lvl="1" indent="-342900">
              <a:defRPr/>
            </a:pPr>
            <a:r>
              <a:rPr lang="en-US" sz="2000" dirty="0" smtClean="0"/>
              <a:t>Constituent services of composite services may be substituted (whether co-tenant or not)</a:t>
            </a:r>
            <a:endParaRPr lang="en-US" sz="2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Arial" charset="0"/>
                <a:cs typeface="Arial" charset="0"/>
              </a:rPr>
              <a:t>OBJ 1: incremental certification – examples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000" dirty="0">
                <a:latin typeface="Arial" charset="0"/>
                <a:cs typeface="Arial" charset="0"/>
              </a:rPr>
              <a:t>Re-validation of certificate due to changing operational conditions, e.g.:</a:t>
            </a:r>
            <a:endParaRPr lang="en-US" sz="1800" dirty="0">
              <a:latin typeface="Arial" charset="0"/>
              <a:cs typeface="Arial" charset="0"/>
            </a:endParaRPr>
          </a:p>
          <a:p>
            <a:pPr marL="400050" lvl="1" indent="0">
              <a:buFont typeface="Wingdings" charset="0"/>
              <a:buNone/>
              <a:defRPr/>
            </a:pPr>
            <a:endParaRPr lang="en-US" sz="1800" i="1" dirty="0" smtClean="0">
              <a:latin typeface="Arial" charset="0"/>
              <a:cs typeface="Arial" charset="0"/>
            </a:endParaRPr>
          </a:p>
          <a:p>
            <a:pPr marL="400050" lvl="1" indent="0">
              <a:buFont typeface="Wingdings" charset="0"/>
              <a:buNone/>
              <a:defRPr/>
            </a:pPr>
            <a:r>
              <a:rPr lang="en-US" sz="1800" i="1" dirty="0" smtClean="0">
                <a:latin typeface="Arial" charset="0"/>
                <a:cs typeface="Arial" charset="0"/>
              </a:rPr>
              <a:t>the certificate C </a:t>
            </a:r>
            <a:r>
              <a:rPr lang="en-US" sz="1800" i="1" dirty="0">
                <a:latin typeface="Arial" charset="0"/>
                <a:cs typeface="Arial" charset="0"/>
              </a:rPr>
              <a:t>for </a:t>
            </a:r>
            <a:r>
              <a:rPr lang="en-US" sz="1800" i="1" dirty="0">
                <a:solidFill>
                  <a:srgbClr val="800000"/>
                </a:solidFill>
                <a:latin typeface="Arial" charset="0"/>
                <a:cs typeface="Arial" charset="0"/>
              </a:rPr>
              <a:t>data </a:t>
            </a:r>
            <a:r>
              <a:rPr lang="en-US" sz="1800" i="1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integrity </a:t>
            </a:r>
            <a:r>
              <a:rPr lang="en-US" sz="1800" i="1" dirty="0" smtClean="0">
                <a:latin typeface="Arial" charset="0"/>
                <a:cs typeface="Arial" charset="0"/>
              </a:rPr>
              <a:t>of a </a:t>
            </a:r>
            <a:r>
              <a:rPr lang="en-US" sz="1800" i="1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software service </a:t>
            </a:r>
            <a:r>
              <a:rPr lang="en-US" sz="1800" i="1" dirty="0" smtClean="0">
                <a:latin typeface="Arial" charset="0"/>
                <a:cs typeface="Arial" charset="0"/>
              </a:rPr>
              <a:t>requires </a:t>
            </a:r>
            <a:r>
              <a:rPr lang="en-US" sz="1800" i="1" dirty="0">
                <a:latin typeface="Arial" charset="0"/>
                <a:cs typeface="Arial" charset="0"/>
              </a:rPr>
              <a:t>a </a:t>
            </a:r>
            <a:r>
              <a:rPr lang="en-US" sz="1800" i="1" dirty="0" smtClean="0">
                <a:latin typeface="Arial" charset="0"/>
                <a:cs typeface="Arial" charset="0"/>
              </a:rPr>
              <a:t>certificate C’ </a:t>
            </a:r>
            <a:r>
              <a:rPr lang="en-US" sz="1800" i="1" dirty="0">
                <a:latin typeface="Arial" charset="0"/>
                <a:cs typeface="Arial" charset="0"/>
              </a:rPr>
              <a:t>for the </a:t>
            </a:r>
            <a:r>
              <a:rPr lang="en-US" sz="1800" i="1" dirty="0">
                <a:solidFill>
                  <a:srgbClr val="800000"/>
                </a:solidFill>
                <a:latin typeface="Arial" charset="0"/>
                <a:cs typeface="Arial" charset="0"/>
              </a:rPr>
              <a:t>data isolation </a:t>
            </a:r>
            <a:r>
              <a:rPr lang="en-US" sz="1800" i="1" dirty="0">
                <a:latin typeface="Arial" charset="0"/>
                <a:cs typeface="Arial" charset="0"/>
              </a:rPr>
              <a:t>scheme operated by the </a:t>
            </a:r>
            <a:r>
              <a:rPr lang="en-US" sz="1800" i="1" dirty="0">
                <a:solidFill>
                  <a:srgbClr val="800000"/>
                </a:solidFill>
                <a:latin typeface="Arial" charset="0"/>
                <a:cs typeface="Arial" charset="0"/>
              </a:rPr>
              <a:t>cloud storage </a:t>
            </a:r>
            <a:r>
              <a:rPr lang="en-US" sz="1800" i="1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service</a:t>
            </a:r>
            <a:r>
              <a:rPr lang="en-US" sz="1800" i="1" dirty="0" smtClean="0">
                <a:latin typeface="Arial" charset="0"/>
                <a:cs typeface="Arial" charset="0"/>
              </a:rPr>
              <a:t>;</a:t>
            </a:r>
          </a:p>
          <a:p>
            <a:pPr marL="400050" lvl="1" indent="0">
              <a:buFont typeface="Wingdings" charset="0"/>
              <a:buNone/>
              <a:defRPr/>
            </a:pPr>
            <a:r>
              <a:rPr lang="en-US" sz="1800" i="1" dirty="0" smtClean="0">
                <a:latin typeface="Arial" charset="0"/>
                <a:cs typeface="Arial" charset="0"/>
              </a:rPr>
              <a:t>the </a:t>
            </a:r>
            <a:r>
              <a:rPr lang="en-US" sz="1800" i="1" dirty="0">
                <a:solidFill>
                  <a:srgbClr val="800000"/>
                </a:solidFill>
                <a:latin typeface="Arial" charset="0"/>
                <a:cs typeface="Arial" charset="0"/>
              </a:rPr>
              <a:t>software service migrates</a:t>
            </a:r>
            <a:r>
              <a:rPr lang="en-US" sz="1800" i="1" dirty="0">
                <a:latin typeface="Arial" charset="0"/>
                <a:cs typeface="Arial" charset="0"/>
              </a:rPr>
              <a:t> to a different node in a cloud federation </a:t>
            </a:r>
            <a:r>
              <a:rPr lang="en-US" sz="1800" i="1" dirty="0">
                <a:latin typeface="Arial" charset="0"/>
                <a:cs typeface="Arial" charset="0"/>
                <a:sym typeface="Wingdings" charset="0"/>
              </a:rPr>
              <a:t></a:t>
            </a:r>
          </a:p>
          <a:p>
            <a:pPr marL="400050" lvl="1" indent="0">
              <a:buFont typeface="Wingdings" charset="0"/>
              <a:buNone/>
              <a:defRPr/>
            </a:pPr>
            <a:r>
              <a:rPr lang="en-US" sz="1800" i="1" dirty="0" smtClean="0">
                <a:latin typeface="Arial" charset="0"/>
                <a:cs typeface="Arial" charset="0"/>
              </a:rPr>
              <a:t>C needs </a:t>
            </a:r>
            <a:r>
              <a:rPr lang="en-US" sz="1800" i="1" dirty="0">
                <a:latin typeface="Arial" charset="0"/>
                <a:cs typeface="Arial" charset="0"/>
              </a:rPr>
              <a:t>to be revalidated </a:t>
            </a:r>
            <a:r>
              <a:rPr lang="en-US" sz="1800" i="1" dirty="0" smtClean="0">
                <a:latin typeface="Arial" charset="0"/>
                <a:cs typeface="Arial" charset="0"/>
              </a:rPr>
              <a:t>by considering whether the </a:t>
            </a:r>
            <a:r>
              <a:rPr lang="en-US" sz="1800" i="1" dirty="0">
                <a:latin typeface="Arial" charset="0"/>
                <a:cs typeface="Arial" charset="0"/>
              </a:rPr>
              <a:t>new hosting </a:t>
            </a:r>
            <a:r>
              <a:rPr lang="en-US" sz="1800" i="1" dirty="0" smtClean="0">
                <a:latin typeface="Arial" charset="0"/>
                <a:cs typeface="Arial" charset="0"/>
              </a:rPr>
              <a:t>cloud has a </a:t>
            </a:r>
            <a:r>
              <a:rPr lang="en-US" sz="1800" i="1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certificate equivalent to (or appropriate substitute for) C’</a:t>
            </a:r>
            <a:endParaRPr lang="en-US" sz="1800" i="1" dirty="0">
              <a:solidFill>
                <a:srgbClr val="800000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Use </a:t>
            </a:r>
            <a:r>
              <a:rPr lang="en-US" sz="2000" dirty="0">
                <a:latin typeface="Arial" charset="0"/>
                <a:cs typeface="Arial" charset="0"/>
              </a:rPr>
              <a:t>continuous monitoring to create new certificates or “strengthen” existing certificates with increased operational evidence, e.g.,</a:t>
            </a:r>
          </a:p>
          <a:p>
            <a:pPr marL="400050" lvl="1" indent="0">
              <a:buFont typeface="Wingdings" charset="0"/>
              <a:buNone/>
              <a:defRPr/>
            </a:pPr>
            <a:endParaRPr lang="en-US" sz="1800" i="1" dirty="0" smtClean="0">
              <a:latin typeface="Arial" charset="0"/>
              <a:cs typeface="Arial" charset="0"/>
            </a:endParaRPr>
          </a:p>
          <a:p>
            <a:pPr marL="400050" lvl="1" indent="0">
              <a:buFont typeface="Wingdings" charset="0"/>
              <a:buNone/>
              <a:defRPr/>
            </a:pPr>
            <a:r>
              <a:rPr lang="en-US" sz="1800" i="1" dirty="0" smtClean="0">
                <a:latin typeface="Arial" charset="0"/>
                <a:cs typeface="Arial" charset="0"/>
              </a:rPr>
              <a:t>The </a:t>
            </a:r>
            <a:r>
              <a:rPr lang="en-US" sz="1800" i="1" dirty="0">
                <a:latin typeface="Arial" charset="0"/>
                <a:cs typeface="Arial" charset="0"/>
              </a:rPr>
              <a:t>certificate of </a:t>
            </a:r>
            <a:r>
              <a:rPr lang="en-US" sz="1800" i="1" dirty="0">
                <a:solidFill>
                  <a:srgbClr val="800000"/>
                </a:solidFill>
                <a:latin typeface="Arial" charset="0"/>
                <a:cs typeface="Arial" charset="0"/>
              </a:rPr>
              <a:t>data-isolation</a:t>
            </a:r>
            <a:r>
              <a:rPr lang="en-US" sz="1800" i="1" dirty="0">
                <a:latin typeface="Arial" charset="0"/>
                <a:cs typeface="Arial" charset="0"/>
              </a:rPr>
              <a:t> for </a:t>
            </a:r>
            <a:r>
              <a:rPr lang="en-US" sz="1800" i="1" dirty="0">
                <a:solidFill>
                  <a:srgbClr val="800000"/>
                </a:solidFill>
                <a:latin typeface="Arial" charset="0"/>
                <a:cs typeface="Arial" charset="0"/>
              </a:rPr>
              <a:t>software service </a:t>
            </a:r>
            <a:r>
              <a:rPr lang="en-US" sz="1800" i="1" dirty="0">
                <a:latin typeface="Arial" charset="0"/>
                <a:cs typeface="Arial" charset="0"/>
              </a:rPr>
              <a:t>in a given infrastructure </a:t>
            </a:r>
            <a:r>
              <a:rPr lang="en-US" sz="1800" i="1" dirty="0" smtClean="0">
                <a:latin typeface="Arial" charset="0"/>
                <a:cs typeface="Arial" charset="0"/>
              </a:rPr>
              <a:t>requires </a:t>
            </a:r>
            <a:r>
              <a:rPr lang="en-US" sz="1800" i="1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isolation </a:t>
            </a:r>
            <a:r>
              <a:rPr lang="en-US" sz="1800" i="1" dirty="0">
                <a:solidFill>
                  <a:srgbClr val="800000"/>
                </a:solidFill>
                <a:latin typeface="Arial" charset="0"/>
                <a:cs typeface="Arial" charset="0"/>
              </a:rPr>
              <a:t>of co-tenant services</a:t>
            </a:r>
            <a:r>
              <a:rPr lang="en-US" sz="1800" i="1" dirty="0">
                <a:latin typeface="Arial" charset="0"/>
                <a:cs typeface="Arial" charset="0"/>
              </a:rPr>
              <a:t> in the infrastructure; the certificate is </a:t>
            </a:r>
            <a:r>
              <a:rPr lang="en-US" sz="1800" i="1" dirty="0" smtClean="0">
                <a:latin typeface="Arial" charset="0"/>
                <a:cs typeface="Arial" charset="0"/>
              </a:rPr>
              <a:t>continually validated </a:t>
            </a:r>
            <a:r>
              <a:rPr lang="en-US" sz="1800" i="1" dirty="0">
                <a:latin typeface="Arial" charset="0"/>
                <a:cs typeface="Arial" charset="0"/>
              </a:rPr>
              <a:t>through </a:t>
            </a:r>
            <a:r>
              <a:rPr lang="en-US" sz="1800" i="1" dirty="0">
                <a:solidFill>
                  <a:srgbClr val="800000"/>
                </a:solidFill>
                <a:latin typeface="Arial" charset="0"/>
                <a:cs typeface="Arial" charset="0"/>
              </a:rPr>
              <a:t>continuous </a:t>
            </a:r>
            <a:r>
              <a:rPr lang="en-US" sz="1800" i="1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monitoring of </a:t>
            </a:r>
            <a:r>
              <a:rPr lang="en-US" sz="1800" i="1" dirty="0" smtClean="0">
                <a:latin typeface="Arial" charset="0"/>
                <a:cs typeface="Arial" charset="0"/>
              </a:rPr>
              <a:t>the </a:t>
            </a:r>
            <a:r>
              <a:rPr lang="en-US" sz="1800" i="1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infrastructure</a:t>
            </a:r>
            <a:endParaRPr lang="en-US" sz="1800" i="1" dirty="0">
              <a:solidFill>
                <a:srgbClr val="800000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endParaRPr lang="en-US" sz="2000" dirty="0">
              <a:latin typeface="Arial" charset="0"/>
              <a:cs typeface="Arial" charset="0"/>
            </a:endParaRPr>
          </a:p>
          <a:p>
            <a:pPr>
              <a:defRPr/>
            </a:pPr>
            <a:endParaRPr lang="en-US" sz="2000" dirty="0">
              <a:latin typeface="Arial" charset="0"/>
              <a:cs typeface="Arial" charset="0"/>
            </a:endParaRPr>
          </a:p>
          <a:p>
            <a:pPr>
              <a:defRPr/>
            </a:pPr>
            <a:endParaRPr lang="en-US" sz="18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>
                <a:latin typeface="Arial" charset="0"/>
                <a:cs typeface="Arial" charset="0"/>
              </a:rPr>
              <a:t>OBJ 1</a:t>
            </a:r>
            <a:r>
              <a:rPr lang="en-US">
                <a:latin typeface="Arial" charset="0"/>
                <a:cs typeface="Arial" charset="0"/>
              </a:rPr>
              <a:t>: Certification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000" dirty="0" smtClean="0">
                <a:solidFill>
                  <a:srgbClr val="800000"/>
                </a:solidFill>
              </a:rPr>
              <a:t>Purpose:</a:t>
            </a:r>
          </a:p>
          <a:p>
            <a:pPr marL="400050" lvl="2" indent="0">
              <a:buFont typeface="Wingdings" charset="0"/>
              <a:buNone/>
              <a:defRPr/>
            </a:pPr>
            <a:r>
              <a:rPr lang="en-US" sz="1800" dirty="0" smtClean="0"/>
              <a:t>To determine the </a:t>
            </a:r>
            <a:r>
              <a:rPr lang="en-US" sz="1800" dirty="0" smtClean="0">
                <a:solidFill>
                  <a:srgbClr val="800000"/>
                </a:solidFill>
              </a:rPr>
              <a:t>evidence</a:t>
            </a:r>
            <a:r>
              <a:rPr lang="en-US" sz="1800" dirty="0" smtClean="0"/>
              <a:t> (</a:t>
            </a:r>
            <a:r>
              <a:rPr lang="en-US" sz="1800" dirty="0" smtClean="0">
                <a:solidFill>
                  <a:srgbClr val="800000"/>
                </a:solidFill>
              </a:rPr>
              <a:t>type</a:t>
            </a:r>
            <a:r>
              <a:rPr lang="en-US" sz="1800" dirty="0" smtClean="0"/>
              <a:t> and </a:t>
            </a:r>
            <a:r>
              <a:rPr lang="en-US" sz="1800" dirty="0" smtClean="0">
                <a:solidFill>
                  <a:srgbClr val="800000"/>
                </a:solidFill>
              </a:rPr>
              <a:t>extent</a:t>
            </a:r>
            <a:r>
              <a:rPr lang="en-US" sz="1800" dirty="0" smtClean="0"/>
              <a:t>) that needs </a:t>
            </a:r>
            <a:r>
              <a:rPr lang="en-US" sz="1800" dirty="0"/>
              <a:t>to be considered to be able to certify a security </a:t>
            </a:r>
            <a:r>
              <a:rPr lang="en-US" sz="1800" dirty="0" smtClean="0"/>
              <a:t>property and </a:t>
            </a:r>
            <a:r>
              <a:rPr lang="en-US" sz="1800" dirty="0" smtClean="0">
                <a:solidFill>
                  <a:srgbClr val="800000"/>
                </a:solidFill>
              </a:rPr>
              <a:t>how</a:t>
            </a:r>
            <a:r>
              <a:rPr lang="en-US" sz="1800" dirty="0" smtClean="0"/>
              <a:t> it will be used to </a:t>
            </a:r>
            <a:r>
              <a:rPr lang="en-US" sz="1800" dirty="0" smtClean="0">
                <a:solidFill>
                  <a:srgbClr val="800000"/>
                </a:solidFill>
              </a:rPr>
              <a:t>assess</a:t>
            </a:r>
            <a:r>
              <a:rPr lang="en-US" sz="1800" dirty="0" smtClean="0"/>
              <a:t> the property</a:t>
            </a:r>
            <a:endParaRPr lang="en-US" sz="1800" dirty="0"/>
          </a:p>
          <a:p>
            <a:pPr>
              <a:defRPr/>
            </a:pPr>
            <a:r>
              <a:rPr lang="en-US" sz="2000" dirty="0" smtClean="0">
                <a:solidFill>
                  <a:srgbClr val="800000"/>
                </a:solidFill>
              </a:rPr>
              <a:t>Address questions of the form</a:t>
            </a:r>
          </a:p>
          <a:p>
            <a:pPr lvl="1">
              <a:defRPr/>
            </a:pPr>
            <a:r>
              <a:rPr lang="en-US" sz="1600" dirty="0" smtClean="0"/>
              <a:t>When two distinct pieces of evidence can be considered equivalent for a given security property?</a:t>
            </a:r>
          </a:p>
          <a:p>
            <a:pPr lvl="1">
              <a:defRPr/>
            </a:pPr>
            <a:r>
              <a:rPr lang="en-US" sz="1600" dirty="0" smtClean="0"/>
              <a:t>If conflicting evidence arises what happens to the certificate?</a:t>
            </a:r>
          </a:p>
          <a:p>
            <a:pPr lvl="1">
              <a:defRPr/>
            </a:pPr>
            <a:r>
              <a:rPr lang="en-US" sz="1600" dirty="0" smtClean="0"/>
              <a:t>Should a certificate be revalidated/revoked when:</a:t>
            </a:r>
            <a:endParaRPr lang="en-US" sz="1600" dirty="0"/>
          </a:p>
          <a:p>
            <a:pPr lvl="2" indent="-285750">
              <a:defRPr/>
            </a:pPr>
            <a:r>
              <a:rPr lang="en-US" sz="1400" dirty="0" smtClean="0"/>
              <a:t>The composition of a service changes</a:t>
            </a:r>
          </a:p>
          <a:p>
            <a:pPr lvl="2" indent="-285750">
              <a:defRPr/>
            </a:pPr>
            <a:r>
              <a:rPr lang="en-US" sz="1400" dirty="0" smtClean="0"/>
              <a:t>The deployment configuration of a service changes (e.g., code or data migration to another node in a federation)</a:t>
            </a:r>
          </a:p>
          <a:p>
            <a:pPr lvl="2" indent="-285750">
              <a:defRPr/>
            </a:pPr>
            <a:r>
              <a:rPr lang="en-US" sz="1400" dirty="0" smtClean="0"/>
              <a:t>The configuration of an infrastructure changes</a:t>
            </a:r>
          </a:p>
          <a:p>
            <a:pPr lvl="1">
              <a:defRPr/>
            </a:pPr>
            <a:r>
              <a:rPr lang="en-US" sz="1600" dirty="0" smtClean="0"/>
              <a:t>How certificate re-validation should be carried out? for example:</a:t>
            </a:r>
          </a:p>
          <a:p>
            <a:pPr lvl="2">
              <a:defRPr/>
            </a:pPr>
            <a:r>
              <a:rPr lang="en-US" sz="1400" dirty="0" smtClean="0"/>
              <a:t>Could equivalent security properties be considered sufficient?</a:t>
            </a:r>
          </a:p>
          <a:p>
            <a:pPr lvl="2">
              <a:defRPr/>
            </a:pPr>
            <a:r>
              <a:rPr lang="en-US" sz="1400" dirty="0" smtClean="0"/>
              <a:t>Could alternative equivalent pieces of evidence be used? </a:t>
            </a:r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8025" y="2600908"/>
            <a:ext cx="8435975" cy="561975"/>
          </a:xfrm>
        </p:spPr>
        <p:txBody>
          <a:bodyPr/>
          <a:lstStyle/>
          <a:p>
            <a:r>
              <a:rPr lang="it-IT" dirty="0" smtClean="0"/>
              <a:t>Some </a:t>
            </a:r>
            <a:r>
              <a:rPr lang="it-IT" dirty="0" err="1" smtClean="0"/>
              <a:t>modeling</a:t>
            </a:r>
            <a:r>
              <a:rPr lang="it-IT" dirty="0" smtClean="0"/>
              <a:t>…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2249942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Cloud Certification </a:t>
            </a:r>
            <a:r>
              <a:rPr lang="en-GB" dirty="0">
                <a:solidFill>
                  <a:schemeClr val="tx1"/>
                </a:solidFill>
                <a:latin typeface="Arial" charset="0"/>
                <a:cs typeface="Arial" charset="0"/>
              </a:rPr>
              <a:t>Meta-Model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1">
              <a:buSzPct val="75000"/>
              <a:buFont typeface="Wingdings" pitchFamily="2" charset="2"/>
              <a:buChar char="l"/>
              <a:defRPr/>
            </a:pPr>
            <a:r>
              <a:rPr lang="en-US" sz="2400" b="1" dirty="0" smtClean="0"/>
              <a:t>Meta-classes: specify shared concepts, elements, and relationships</a:t>
            </a:r>
          </a:p>
          <a:p>
            <a:pPr lvl="2">
              <a:buSzPct val="75000"/>
              <a:buFont typeface="Wingdings" pitchFamily="2" charset="2"/>
              <a:buChar char="l"/>
              <a:defRPr/>
            </a:pPr>
            <a:r>
              <a:rPr lang="en-US" sz="2200" b="1" i="1" dirty="0" smtClean="0"/>
              <a:t>Security properties </a:t>
            </a:r>
            <a:r>
              <a:rPr lang="en-US" sz="2200" b="1" dirty="0" smtClean="0"/>
              <a:t>and </a:t>
            </a:r>
            <a:r>
              <a:rPr lang="en-US" sz="2200" b="1" i="1" dirty="0" smtClean="0"/>
              <a:t>commitments </a:t>
            </a:r>
          </a:p>
          <a:p>
            <a:pPr lvl="2">
              <a:buSzPct val="75000"/>
              <a:buFont typeface="Wingdings" pitchFamily="2" charset="2"/>
              <a:buChar char="l"/>
              <a:defRPr/>
            </a:pPr>
            <a:r>
              <a:rPr lang="en-US" sz="2200" b="1" i="1" dirty="0" smtClean="0"/>
              <a:t>Target of certification </a:t>
            </a:r>
            <a:r>
              <a:rPr lang="en-US" sz="2200" b="1" dirty="0" smtClean="0"/>
              <a:t>(service-unit, resource-groups, resources in CSA document)</a:t>
            </a:r>
          </a:p>
          <a:p>
            <a:pPr lvl="2">
              <a:buSzPct val="75000"/>
              <a:buFont typeface="Wingdings" pitchFamily="2" charset="2"/>
              <a:buChar char="l"/>
              <a:defRPr/>
            </a:pPr>
            <a:r>
              <a:rPr lang="en-US" sz="2200" b="1" i="1" dirty="0"/>
              <a:t>Actors</a:t>
            </a:r>
          </a:p>
          <a:p>
            <a:pPr lvl="2">
              <a:buSzPct val="75000"/>
              <a:buFont typeface="Wingdings" pitchFamily="2" charset="2"/>
              <a:buChar char="l"/>
              <a:defRPr/>
            </a:pPr>
            <a:r>
              <a:rPr lang="en-US" sz="2200" b="1" i="1" dirty="0"/>
              <a:t>Models of certification</a:t>
            </a:r>
          </a:p>
          <a:p>
            <a:pPr lvl="2">
              <a:buSzPct val="75000"/>
              <a:buFont typeface="Wingdings" pitchFamily="2" charset="2"/>
              <a:buChar char="l"/>
              <a:defRPr/>
            </a:pPr>
            <a:r>
              <a:rPr lang="en-US" sz="2200" b="1" i="1" dirty="0" smtClean="0"/>
              <a:t>Evidence</a:t>
            </a:r>
          </a:p>
          <a:p>
            <a:pPr lvl="2">
              <a:buSzPct val="75000"/>
              <a:buFont typeface="Wingdings" pitchFamily="2" charset="2"/>
              <a:buChar char="l"/>
              <a:defRPr/>
            </a:pPr>
            <a:endParaRPr lang="en-US" sz="2200" b="1" dirty="0" smtClean="0">
              <a:solidFill>
                <a:srgbClr val="034EAC"/>
              </a:solidFill>
            </a:endParaRPr>
          </a:p>
        </p:txBody>
      </p:sp>
      <p:pic>
        <p:nvPicPr>
          <p:cNvPr id="22531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805488"/>
            <a:ext cx="11049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09788"/>
            <a:ext cx="7620000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4127" y="222055"/>
            <a:ext cx="8435975" cy="561975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  <a:cs typeface="Arial" charset="0"/>
              </a:rPr>
              <a:t>CUMULUS </a:t>
            </a:r>
            <a:r>
              <a:rPr lang="en-GB" dirty="0" smtClean="0">
                <a:solidFill>
                  <a:schemeClr val="tx1"/>
                </a:solidFill>
                <a:cs typeface="Arial" charset="0"/>
              </a:rPr>
              <a:t>Meta-Model</a:t>
            </a:r>
            <a:endParaRPr lang="it-IT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Security Property: Model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>
              <a:buSzPct val="75000"/>
              <a:buFont typeface="Wingdings" charset="0"/>
              <a:buChar char="l"/>
            </a:pPr>
            <a:r>
              <a:rPr lang="en-US" sz="2400" b="1" dirty="0">
                <a:latin typeface="Tahoma" charset="0"/>
              </a:rPr>
              <a:t>Security properties (</a:t>
            </a:r>
            <a:r>
              <a:rPr lang="en-US" sz="2400" b="1" i="1" dirty="0">
                <a:latin typeface="Tahoma" charset="0"/>
              </a:rPr>
              <a:t>security attributes fully qualified type </a:t>
            </a:r>
            <a:r>
              <a:rPr lang="en-US" sz="2400" b="1" dirty="0">
                <a:latin typeface="Tahoma" charset="0"/>
              </a:rPr>
              <a:t>in </a:t>
            </a:r>
            <a:r>
              <a:rPr lang="en-US" sz="2400" b="1" dirty="0" smtClean="0">
                <a:latin typeface="Tahoma" charset="0"/>
              </a:rPr>
              <a:t>t</a:t>
            </a:r>
            <a:r>
              <a:rPr lang="it-IT" sz="2400" b="1" dirty="0" smtClean="0">
                <a:latin typeface="Tahoma" charset="0"/>
              </a:rPr>
              <a:t>he</a:t>
            </a:r>
            <a:r>
              <a:rPr lang="en-US" sz="2400" b="1" dirty="0" smtClean="0">
                <a:latin typeface="Tahoma" charset="0"/>
              </a:rPr>
              <a:t> Cloud Security Alliance terminology</a:t>
            </a:r>
            <a:r>
              <a:rPr lang="it-IT" sz="2400" b="1" dirty="0">
                <a:latin typeface="Tahoma" charset="0"/>
              </a:rPr>
              <a:t>) </a:t>
            </a:r>
            <a:endParaRPr lang="en-US" b="1" dirty="0">
              <a:latin typeface="Tahoma" charset="0"/>
            </a:endParaRPr>
          </a:p>
          <a:p>
            <a:pPr lvl="2">
              <a:buSzPct val="75000"/>
              <a:buFont typeface="Wingdings" charset="0"/>
              <a:buChar char="l"/>
            </a:pPr>
            <a:r>
              <a:rPr lang="en-US" sz="2200" b="1" dirty="0">
                <a:latin typeface="Tahoma" charset="0"/>
              </a:rPr>
              <a:t>Express abstract security </a:t>
            </a:r>
            <a:r>
              <a:rPr lang="en-US" sz="2200" b="1" dirty="0" smtClean="0">
                <a:latin typeface="Tahoma" charset="0"/>
              </a:rPr>
              <a:t>properties</a:t>
            </a:r>
            <a:endParaRPr lang="en-US" sz="2200" b="1" dirty="0">
              <a:latin typeface="Tahoma" charset="0"/>
            </a:endParaRPr>
          </a:p>
          <a:p>
            <a:pPr lvl="3">
              <a:buSzPct val="75000"/>
              <a:buFont typeface="Wingdings" charset="0"/>
              <a:buChar char="l"/>
            </a:pPr>
            <a:r>
              <a:rPr lang="en-US" sz="2000" b="1" dirty="0">
                <a:latin typeface="Tahoma" charset="0"/>
              </a:rPr>
              <a:t>E.g., confidentiality, integrity, authenticity</a:t>
            </a:r>
          </a:p>
          <a:p>
            <a:pPr lvl="2">
              <a:buSzPct val="75000"/>
              <a:buFont typeface="Wingdings" charset="0"/>
              <a:buChar char="l"/>
            </a:pPr>
            <a:r>
              <a:rPr lang="en-US" sz="2200" b="1" dirty="0">
                <a:latin typeface="Tahoma" charset="0"/>
              </a:rPr>
              <a:t>May have a set of attributes that refine the abstract property (</a:t>
            </a:r>
            <a:r>
              <a:rPr lang="en-US" sz="2200" b="1" i="1" dirty="0">
                <a:latin typeface="Tahoma" charset="0"/>
              </a:rPr>
              <a:t>attribute parameter template </a:t>
            </a:r>
            <a:r>
              <a:rPr lang="en-US" sz="2200" b="1" dirty="0">
                <a:latin typeface="Tahoma" charset="0"/>
              </a:rPr>
              <a:t>and </a:t>
            </a:r>
            <a:r>
              <a:rPr lang="en-US" sz="2200" b="1" i="1" dirty="0">
                <a:latin typeface="Tahoma" charset="0"/>
              </a:rPr>
              <a:t>measurement parameter </a:t>
            </a:r>
            <a:r>
              <a:rPr lang="en-US" sz="2200" b="1" dirty="0">
                <a:latin typeface="Tahoma" charset="0"/>
              </a:rPr>
              <a:t>in CSA document)</a:t>
            </a:r>
          </a:p>
          <a:p>
            <a:pPr lvl="3">
              <a:buSzPct val="75000"/>
              <a:buFont typeface="Wingdings" charset="0"/>
              <a:buChar char="l"/>
            </a:pPr>
            <a:r>
              <a:rPr lang="it-IT" sz="2000" b="1" dirty="0" err="1">
                <a:latin typeface="Tahoma" charset="0"/>
              </a:rPr>
              <a:t>Refer</a:t>
            </a:r>
            <a:r>
              <a:rPr lang="it-IT" sz="2000" b="1" dirty="0">
                <a:latin typeface="Tahoma" charset="0"/>
              </a:rPr>
              <a:t> to security </a:t>
            </a:r>
            <a:r>
              <a:rPr lang="it-IT" sz="2000" b="1" dirty="0" err="1">
                <a:latin typeface="Tahoma" charset="0"/>
              </a:rPr>
              <a:t>functionalities</a:t>
            </a:r>
            <a:r>
              <a:rPr lang="it-IT" sz="2000" b="1" dirty="0">
                <a:latin typeface="Tahoma" charset="0"/>
              </a:rPr>
              <a:t> (e.g., </a:t>
            </a:r>
            <a:r>
              <a:rPr lang="it-IT" sz="2000" b="1" dirty="0" err="1">
                <a:latin typeface="Tahoma" charset="0"/>
              </a:rPr>
              <a:t>encr-algo</a:t>
            </a:r>
            <a:r>
              <a:rPr lang="it-IT" sz="2000" b="1" dirty="0">
                <a:latin typeface="Tahoma" charset="0"/>
              </a:rPr>
              <a:t>=DES)</a:t>
            </a:r>
          </a:p>
          <a:p>
            <a:pPr lvl="3">
              <a:buSzPct val="75000"/>
              <a:buFont typeface="Wingdings" charset="0"/>
              <a:buChar char="l"/>
            </a:pPr>
            <a:r>
              <a:rPr lang="it-IT" sz="2000" b="1" dirty="0" err="1">
                <a:latin typeface="Tahoma" charset="0"/>
              </a:rPr>
              <a:t>Refer</a:t>
            </a:r>
            <a:r>
              <a:rPr lang="it-IT" sz="2000" b="1" dirty="0">
                <a:latin typeface="Tahoma" charset="0"/>
              </a:rPr>
              <a:t> to </a:t>
            </a:r>
            <a:r>
              <a:rPr lang="it-IT" sz="2000" b="1" dirty="0" err="1">
                <a:latin typeface="Tahoma" charset="0"/>
              </a:rPr>
              <a:t>threats</a:t>
            </a:r>
            <a:r>
              <a:rPr lang="it-IT" sz="2000" b="1" dirty="0">
                <a:latin typeface="Tahoma" charset="0"/>
              </a:rPr>
              <a:t> (e.g., </a:t>
            </a:r>
            <a:r>
              <a:rPr lang="it-IT" sz="2000" b="1" dirty="0" err="1">
                <a:latin typeface="Tahoma" charset="0"/>
              </a:rPr>
              <a:t>attack</a:t>
            </a:r>
            <a:r>
              <a:rPr lang="it-IT" sz="2000" b="1" dirty="0">
                <a:latin typeface="Tahoma" charset="0"/>
              </a:rPr>
              <a:t>=MIM)</a:t>
            </a:r>
          </a:p>
          <a:p>
            <a:pPr lvl="3">
              <a:buSzPct val="75000"/>
              <a:buFont typeface="Wingdings" charset="0"/>
              <a:buChar char="l"/>
            </a:pPr>
            <a:r>
              <a:rPr lang="it-IT" sz="2000" b="1" dirty="0" err="1">
                <a:latin typeface="Tahoma" charset="0"/>
              </a:rPr>
              <a:t>Refer</a:t>
            </a:r>
            <a:r>
              <a:rPr lang="it-IT" sz="2000" b="1" dirty="0">
                <a:latin typeface="Tahoma" charset="0"/>
              </a:rPr>
              <a:t> to </a:t>
            </a:r>
            <a:r>
              <a:rPr lang="it-IT" sz="2000" b="1" dirty="0" err="1">
                <a:latin typeface="Tahoma" charset="0"/>
              </a:rPr>
              <a:t>contextual</a:t>
            </a:r>
            <a:r>
              <a:rPr lang="it-IT" sz="2000" b="1" dirty="0">
                <a:latin typeface="Tahoma" charset="0"/>
              </a:rPr>
              <a:t> information </a:t>
            </a:r>
            <a:br>
              <a:rPr lang="it-IT" sz="2000" b="1" dirty="0">
                <a:latin typeface="Tahoma" charset="0"/>
              </a:rPr>
            </a:br>
            <a:r>
              <a:rPr lang="it-IT" sz="2000" b="1" dirty="0">
                <a:latin typeface="Tahoma" charset="0"/>
              </a:rPr>
              <a:t>(e.g., OS=Linux)</a:t>
            </a:r>
            <a:endParaRPr lang="en-US" sz="2000" b="1" dirty="0">
              <a:latin typeface="Tahoma" charset="0"/>
            </a:endParaRPr>
          </a:p>
          <a:p>
            <a:pPr lvl="2">
              <a:buSzPct val="75000"/>
              <a:buFont typeface="Wingdings" charset="0"/>
              <a:buChar char="l"/>
            </a:pPr>
            <a:endParaRPr lang="en-US" sz="2200" b="1" dirty="0">
              <a:solidFill>
                <a:srgbClr val="034EAC"/>
              </a:solidFill>
              <a:latin typeface="Tahoma" charset="0"/>
            </a:endParaRPr>
          </a:p>
        </p:txBody>
      </p:sp>
      <p:pic>
        <p:nvPicPr>
          <p:cNvPr id="25603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805488"/>
            <a:ext cx="11049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Security </a:t>
            </a:r>
            <a:r>
              <a:rPr lang="it-IT" dirty="0" err="1" smtClean="0"/>
              <a:t>Property</a:t>
            </a:r>
            <a:r>
              <a:rPr lang="it-IT" dirty="0" smtClean="0"/>
              <a:t>: </a:t>
            </a:r>
            <a:r>
              <a:rPr lang="it-IT" dirty="0" err="1" smtClean="0"/>
              <a:t>Example</a:t>
            </a:r>
            <a:endParaRPr lang="it-IT" dirty="0"/>
          </a:p>
        </p:txBody>
      </p:sp>
      <p:sp>
        <p:nvSpPr>
          <p:cNvPr id="250883" name="Rectangle 3"/>
          <p:cNvSpPr>
            <a:spLocks noGrp="1" noChangeArrowheads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lvl="1">
              <a:buSzPct val="75000"/>
              <a:buFont typeface="Wingdings" pitchFamily="2" charset="2"/>
              <a:buChar char="l"/>
              <a:defRPr/>
            </a:pPr>
            <a:r>
              <a:rPr lang="it-IT" sz="2400" b="1" dirty="0" smtClean="0"/>
              <a:t>Meta-Class: </a:t>
            </a:r>
            <a:r>
              <a:rPr lang="it-IT" sz="2400" b="1" dirty="0" err="1" smtClean="0"/>
              <a:t>SecurityProperty</a:t>
            </a:r>
            <a:endParaRPr lang="it-IT" sz="2400" b="1" dirty="0" smtClean="0"/>
          </a:p>
          <a:p>
            <a:pPr lvl="1">
              <a:buSzPct val="75000"/>
              <a:buFont typeface="Wingdings" pitchFamily="2" charset="2"/>
              <a:buChar char="l"/>
              <a:defRPr/>
            </a:pPr>
            <a:r>
              <a:rPr lang="it-IT" sz="2400" b="1" dirty="0" smtClean="0"/>
              <a:t>Class</a:t>
            </a:r>
          </a:p>
          <a:p>
            <a:pPr lvl="2">
              <a:buSzPct val="75000"/>
              <a:buFont typeface="Wingdings" pitchFamily="2" charset="2"/>
              <a:buChar char="l"/>
              <a:defRPr/>
            </a:pPr>
            <a:r>
              <a:rPr lang="it-IT" sz="2200" b="1" dirty="0" err="1" smtClean="0"/>
              <a:t>Confidentiality</a:t>
            </a:r>
            <a:endParaRPr lang="it-IT" sz="2200" b="1" dirty="0" smtClean="0"/>
          </a:p>
          <a:p>
            <a:pPr lvl="3">
              <a:buSzPct val="75000"/>
              <a:buFont typeface="Wingdings" pitchFamily="2" charset="2"/>
              <a:buChar char="l"/>
              <a:defRPr/>
            </a:pPr>
            <a:r>
              <a:rPr lang="it-IT" sz="2000" b="1" dirty="0" smtClean="0"/>
              <a:t>Att1: id [</a:t>
            </a:r>
            <a:r>
              <a:rPr lang="it-IT" sz="2000" b="1" dirty="0" err="1" smtClean="0"/>
              <a:t>String</a:t>
            </a:r>
            <a:r>
              <a:rPr lang="it-IT" sz="2000" b="1" dirty="0" smtClean="0"/>
              <a:t>]</a:t>
            </a:r>
          </a:p>
          <a:p>
            <a:pPr lvl="3">
              <a:buSzPct val="75000"/>
              <a:buFont typeface="Wingdings" pitchFamily="2" charset="2"/>
              <a:buChar char="l"/>
              <a:defRPr/>
            </a:pPr>
            <a:r>
              <a:rPr lang="it-IT" sz="2000" b="1" dirty="0" smtClean="0"/>
              <a:t>Att2: </a:t>
            </a:r>
            <a:r>
              <a:rPr lang="it-IT" sz="2000" b="1" dirty="0" err="1" smtClean="0"/>
              <a:t>algo</a:t>
            </a:r>
            <a:r>
              <a:rPr lang="it-IT" sz="2000" b="1" dirty="0" smtClean="0"/>
              <a:t> [</a:t>
            </a:r>
            <a:r>
              <a:rPr lang="it-IT" sz="2000" b="1" dirty="0" err="1" smtClean="0"/>
              <a:t>String</a:t>
            </a:r>
            <a:r>
              <a:rPr lang="it-IT" sz="2000" b="1" dirty="0" smtClean="0"/>
              <a:t>]</a:t>
            </a:r>
          </a:p>
          <a:p>
            <a:pPr lvl="3">
              <a:buSzPct val="75000"/>
              <a:buFont typeface="Wingdings" pitchFamily="2" charset="2"/>
              <a:buChar char="l"/>
              <a:defRPr/>
            </a:pPr>
            <a:r>
              <a:rPr lang="it-IT" sz="2000" b="1" dirty="0" smtClean="0"/>
              <a:t>Att3: </a:t>
            </a:r>
            <a:r>
              <a:rPr lang="it-IT" sz="2000" b="1" dirty="0" err="1"/>
              <a:t>k</a:t>
            </a:r>
            <a:r>
              <a:rPr lang="it-IT" sz="2000" b="1" dirty="0" err="1" smtClean="0"/>
              <a:t>ey</a:t>
            </a:r>
            <a:r>
              <a:rPr lang="it-IT" sz="2000" b="1" dirty="0" smtClean="0"/>
              <a:t> [</a:t>
            </a:r>
            <a:r>
              <a:rPr lang="it-IT" sz="2000" b="1" dirty="0" err="1" smtClean="0"/>
              <a:t>Int</a:t>
            </a:r>
            <a:r>
              <a:rPr lang="it-IT" sz="2000" b="1" dirty="0" smtClean="0"/>
              <a:t>]</a:t>
            </a:r>
            <a:endParaRPr lang="it-IT" sz="2000" b="1" dirty="0"/>
          </a:p>
          <a:p>
            <a:pPr lvl="2">
              <a:buSzPct val="75000"/>
              <a:buFont typeface="Wingdings" pitchFamily="2" charset="2"/>
              <a:buChar char="l"/>
              <a:defRPr/>
            </a:pPr>
            <a:r>
              <a:rPr lang="it-IT" sz="2200" b="1" dirty="0" err="1" smtClean="0"/>
              <a:t>Authenticity</a:t>
            </a:r>
            <a:endParaRPr lang="it-IT" sz="2200" b="1" dirty="0" smtClean="0"/>
          </a:p>
          <a:p>
            <a:pPr lvl="3">
              <a:buSzPct val="75000"/>
              <a:buFont typeface="Wingdings" pitchFamily="2" charset="2"/>
              <a:buChar char="l"/>
              <a:defRPr/>
            </a:pPr>
            <a:r>
              <a:rPr lang="it-IT" sz="2000" b="1" dirty="0"/>
              <a:t>Att1: </a:t>
            </a:r>
            <a:r>
              <a:rPr lang="it-IT" sz="2000" b="1" dirty="0" smtClean="0"/>
              <a:t>id </a:t>
            </a:r>
            <a:r>
              <a:rPr lang="it-IT" sz="2000" b="1" dirty="0"/>
              <a:t>[</a:t>
            </a:r>
            <a:r>
              <a:rPr lang="it-IT" sz="2000" b="1" dirty="0" err="1"/>
              <a:t>String</a:t>
            </a:r>
            <a:r>
              <a:rPr lang="it-IT" sz="2000" b="1" dirty="0"/>
              <a:t>]</a:t>
            </a:r>
          </a:p>
          <a:p>
            <a:pPr lvl="3">
              <a:buSzPct val="75000"/>
              <a:buFont typeface="Wingdings" pitchFamily="2" charset="2"/>
              <a:buChar char="l"/>
              <a:defRPr/>
            </a:pPr>
            <a:r>
              <a:rPr lang="it-IT" sz="2000" b="1" dirty="0" smtClean="0"/>
              <a:t>Att2: SF [</a:t>
            </a:r>
            <a:r>
              <a:rPr lang="it-IT" sz="2000" b="1" dirty="0" err="1" smtClean="0"/>
              <a:t>String</a:t>
            </a:r>
            <a:r>
              <a:rPr lang="it-IT" sz="2000" b="1" dirty="0" smtClean="0"/>
              <a:t>]</a:t>
            </a:r>
          </a:p>
          <a:p>
            <a:pPr lvl="1">
              <a:buSzPct val="75000"/>
              <a:buFont typeface="Wingdings" pitchFamily="2" charset="2"/>
              <a:buChar char="l"/>
              <a:defRPr/>
            </a:pPr>
            <a:r>
              <a:rPr lang="it-IT" sz="2400" b="1" dirty="0" err="1" smtClean="0"/>
              <a:t>Instance</a:t>
            </a:r>
            <a:endParaRPr lang="it-IT" sz="2400" b="1" dirty="0" smtClean="0"/>
          </a:p>
          <a:p>
            <a:pPr lvl="2">
              <a:buSzPct val="75000"/>
              <a:buFont typeface="Wingdings" pitchFamily="2" charset="2"/>
              <a:buChar char="l"/>
              <a:defRPr/>
            </a:pPr>
            <a:r>
              <a:rPr lang="it-IT" sz="2200" b="1" dirty="0" err="1" smtClean="0"/>
              <a:t>Confidentiality</a:t>
            </a:r>
            <a:endParaRPr lang="it-IT" sz="2200" b="1" dirty="0" smtClean="0"/>
          </a:p>
          <a:p>
            <a:pPr lvl="3">
              <a:buSzPct val="75000"/>
              <a:buFont typeface="Wingdings" pitchFamily="2" charset="2"/>
              <a:buChar char="l"/>
              <a:defRPr/>
            </a:pPr>
            <a:r>
              <a:rPr lang="it-IT" sz="2000" b="1" dirty="0"/>
              <a:t>i</a:t>
            </a:r>
            <a:r>
              <a:rPr lang="it-IT" sz="2000" b="1" dirty="0" smtClean="0"/>
              <a:t>d=URN5</a:t>
            </a:r>
          </a:p>
          <a:p>
            <a:pPr lvl="3">
              <a:buSzPct val="75000"/>
              <a:buFont typeface="Wingdings" pitchFamily="2" charset="2"/>
              <a:buChar char="l"/>
              <a:defRPr/>
            </a:pPr>
            <a:r>
              <a:rPr lang="it-IT" sz="2000" b="1" dirty="0" err="1" smtClean="0"/>
              <a:t>algo</a:t>
            </a:r>
            <a:r>
              <a:rPr lang="it-IT" sz="2000" b="1" dirty="0" smtClean="0"/>
              <a:t>=DES</a:t>
            </a:r>
          </a:p>
          <a:p>
            <a:pPr lvl="3">
              <a:buSzPct val="75000"/>
              <a:buFont typeface="Wingdings" pitchFamily="2" charset="2"/>
              <a:buChar char="l"/>
              <a:defRPr/>
            </a:pPr>
            <a:r>
              <a:rPr lang="it-IT" sz="2000" b="1" dirty="0" err="1"/>
              <a:t>k</a:t>
            </a:r>
            <a:r>
              <a:rPr lang="it-IT" sz="2000" b="1" dirty="0" err="1" smtClean="0"/>
              <a:t>ey</a:t>
            </a:r>
            <a:r>
              <a:rPr lang="it-IT" sz="2000" b="1" dirty="0" smtClean="0"/>
              <a:t>=1024</a:t>
            </a:r>
            <a:endParaRPr lang="it-IT" sz="2400" b="1" dirty="0" smtClean="0"/>
          </a:p>
          <a:p>
            <a:pPr lvl="2">
              <a:buSzPct val="75000"/>
              <a:buFont typeface="Wingdings" pitchFamily="2" charset="2"/>
              <a:buChar char="l"/>
              <a:defRPr/>
            </a:pPr>
            <a:r>
              <a:rPr lang="it-IT" sz="2200" b="1" dirty="0" err="1" smtClean="0"/>
              <a:t>Confidentiality</a:t>
            </a:r>
            <a:endParaRPr lang="it-IT" sz="2200" b="1" dirty="0" smtClean="0"/>
          </a:p>
          <a:p>
            <a:pPr lvl="3">
              <a:buSzPct val="75000"/>
              <a:buFont typeface="Wingdings" pitchFamily="2" charset="2"/>
              <a:buChar char="l"/>
              <a:defRPr/>
            </a:pPr>
            <a:r>
              <a:rPr lang="it-IT" sz="2000" b="1" dirty="0"/>
              <a:t>i</a:t>
            </a:r>
            <a:r>
              <a:rPr lang="it-IT" sz="2000" b="1" dirty="0" smtClean="0"/>
              <a:t>d=URN6</a:t>
            </a:r>
            <a:endParaRPr lang="it-IT" sz="2000" b="1" dirty="0"/>
          </a:p>
          <a:p>
            <a:pPr lvl="3">
              <a:buSzPct val="75000"/>
              <a:buFont typeface="Wingdings" pitchFamily="2" charset="2"/>
              <a:buChar char="l"/>
              <a:defRPr/>
            </a:pPr>
            <a:r>
              <a:rPr lang="it-IT" sz="2000" b="1" dirty="0" err="1" smtClean="0"/>
              <a:t>algo</a:t>
            </a:r>
            <a:r>
              <a:rPr lang="it-IT" sz="2000" b="1" dirty="0" smtClean="0"/>
              <a:t>=AES</a:t>
            </a:r>
            <a:endParaRPr lang="it-IT" sz="2000" b="1" dirty="0"/>
          </a:p>
          <a:p>
            <a:pPr lvl="3">
              <a:buSzPct val="75000"/>
              <a:buFont typeface="Wingdings" pitchFamily="2" charset="2"/>
              <a:buChar char="l"/>
              <a:defRPr/>
            </a:pPr>
            <a:r>
              <a:rPr lang="it-IT" sz="2000" b="1" dirty="0" err="1"/>
              <a:t>k</a:t>
            </a:r>
            <a:r>
              <a:rPr lang="it-IT" sz="2000" b="1" dirty="0" err="1" smtClean="0"/>
              <a:t>ey</a:t>
            </a:r>
            <a:r>
              <a:rPr lang="it-IT" sz="2000" b="1" dirty="0" smtClean="0"/>
              <a:t>=2048</a:t>
            </a:r>
            <a:endParaRPr lang="it-IT" sz="2400" b="1" dirty="0"/>
          </a:p>
          <a:p>
            <a:pPr lvl="3">
              <a:buSzPct val="75000"/>
              <a:buFont typeface="Wingdings" pitchFamily="2" charset="2"/>
              <a:buChar char="l"/>
              <a:defRPr/>
            </a:pPr>
            <a:endParaRPr lang="it-IT" sz="2000" b="1" dirty="0" smtClean="0">
              <a:solidFill>
                <a:srgbClr val="034EAC"/>
              </a:solidFill>
            </a:endParaRPr>
          </a:p>
          <a:p>
            <a:pPr lvl="4">
              <a:buSzPct val="75000"/>
              <a:buFont typeface="Wingdings" pitchFamily="2" charset="2"/>
              <a:buChar char="l"/>
              <a:defRPr/>
            </a:pPr>
            <a:endParaRPr lang="it-IT" sz="2000" b="1" dirty="0" smtClean="0">
              <a:solidFill>
                <a:srgbClr val="034EAC"/>
              </a:solidFill>
            </a:endParaRPr>
          </a:p>
          <a:p>
            <a:pPr lvl="2">
              <a:buSzPct val="75000"/>
              <a:buFont typeface="Wingdings" pitchFamily="2" charset="2"/>
              <a:buChar char="l"/>
              <a:defRPr/>
            </a:pPr>
            <a:endParaRPr lang="en-US" b="1" dirty="0">
              <a:solidFill>
                <a:srgbClr val="034EAC"/>
              </a:solidFill>
            </a:endParaRPr>
          </a:p>
        </p:txBody>
      </p:sp>
      <p:pic>
        <p:nvPicPr>
          <p:cNvPr id="27651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805488"/>
            <a:ext cx="11049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8" descr="C:\Users\Claudio\Desktop\lavoro\tetto\CUMULUS\WP2\secProp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116138"/>
            <a:ext cx="3781425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>
                <a:latin typeface="Verdana" charset="0"/>
                <a:ea typeface="SimSun" charset="0"/>
              </a:rPr>
              <a:t>Cloud Services</a:t>
            </a:r>
            <a:endParaRPr lang="en-US">
              <a:latin typeface="Verdana" charset="0"/>
              <a:ea typeface="SimSun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38200" y="1676400"/>
            <a:ext cx="4419600" cy="4456113"/>
          </a:xfrm>
        </p:spPr>
        <p:txBody>
          <a:bodyPr/>
          <a:lstStyle/>
          <a:p>
            <a:pPr eaLnBrk="1" hangingPunct="1"/>
            <a:r>
              <a:rPr lang="en-AU" sz="2400">
                <a:latin typeface="Tahoma" charset="0"/>
                <a:ea typeface="SimSun" charset="0"/>
                <a:cs typeface="Tahoma" charset="0"/>
              </a:rPr>
              <a:t>Infrastructure as a Service (IaaS)</a:t>
            </a:r>
          </a:p>
          <a:p>
            <a:pPr lvl="1" eaLnBrk="1" hangingPunct="1"/>
            <a:r>
              <a:rPr lang="en-AU" sz="2000">
                <a:latin typeface="Arial" charset="0"/>
                <a:ea typeface="SimSun" charset="0"/>
                <a:cs typeface="Arial" charset="0"/>
              </a:rPr>
              <a:t>CPU, Storage: Amazon.com, Nirvanix, GoGrid….</a:t>
            </a:r>
          </a:p>
          <a:p>
            <a:pPr eaLnBrk="1" hangingPunct="1"/>
            <a:r>
              <a:rPr lang="en-AU" sz="2400">
                <a:latin typeface="Tahoma" charset="0"/>
                <a:ea typeface="SimSun" charset="0"/>
                <a:cs typeface="Tahoma" charset="0"/>
              </a:rPr>
              <a:t>Platform as a Service (PaaS)</a:t>
            </a:r>
          </a:p>
          <a:p>
            <a:pPr lvl="1" eaLnBrk="1" hangingPunct="1"/>
            <a:r>
              <a:rPr lang="en-AU" sz="2000">
                <a:latin typeface="Arial" charset="0"/>
                <a:ea typeface="SimSun" charset="0"/>
                <a:cs typeface="Arial" charset="0"/>
              </a:rPr>
              <a:t>Google App Engine, Microsoft Azure, Manjrasoft Aneka..</a:t>
            </a:r>
          </a:p>
          <a:p>
            <a:pPr eaLnBrk="1" hangingPunct="1"/>
            <a:r>
              <a:rPr lang="en-AU" sz="2400">
                <a:latin typeface="Tahoma" charset="0"/>
                <a:ea typeface="SimSun" charset="0"/>
                <a:cs typeface="Tahoma" charset="0"/>
              </a:rPr>
              <a:t>Software as a Service (SaaS)</a:t>
            </a:r>
          </a:p>
          <a:p>
            <a:pPr lvl="1" eaLnBrk="1" hangingPunct="1"/>
            <a:r>
              <a:rPr lang="en-AU" sz="2000">
                <a:latin typeface="Arial" charset="0"/>
                <a:ea typeface="SimSun" charset="0"/>
                <a:cs typeface="Arial" charset="0"/>
              </a:rPr>
              <a:t>SalesForce.Com</a:t>
            </a:r>
            <a:endParaRPr lang="en-US" sz="2000">
              <a:latin typeface="Arial" charset="0"/>
              <a:ea typeface="SimSun" charset="0"/>
              <a:cs typeface="Arial" charset="0"/>
            </a:endParaRPr>
          </a:p>
        </p:txBody>
      </p:sp>
      <p:sp>
        <p:nvSpPr>
          <p:cNvPr id="21509" name="Rectangle 41"/>
          <p:cNvSpPr>
            <a:spLocks noChangeArrowheads="1"/>
          </p:cNvSpPr>
          <p:nvPr/>
        </p:nvSpPr>
        <p:spPr bwMode="auto">
          <a:xfrm>
            <a:off x="5715000" y="4419600"/>
            <a:ext cx="2895600" cy="7620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0" tIns="45692" rIns="91380" bIns="45692" anchor="ctr"/>
          <a:lstStyle/>
          <a:p>
            <a:r>
              <a:rPr lang="en-AU" dirty="0"/>
              <a:t>Infrastructure as a Service 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(</a:t>
            </a:r>
            <a:r>
              <a:rPr lang="en-AU" dirty="0" err="1"/>
              <a:t>IaaS</a:t>
            </a:r>
            <a:r>
              <a:rPr lang="en-AU" dirty="0"/>
              <a:t>)</a:t>
            </a:r>
            <a:endParaRPr lang="en-US" dirty="0"/>
          </a:p>
        </p:txBody>
      </p:sp>
      <p:sp>
        <p:nvSpPr>
          <p:cNvPr id="21510" name="Rectangle 42"/>
          <p:cNvSpPr>
            <a:spLocks noChangeArrowheads="1"/>
          </p:cNvSpPr>
          <p:nvPr/>
        </p:nvSpPr>
        <p:spPr bwMode="auto">
          <a:xfrm>
            <a:off x="5715000" y="2209800"/>
            <a:ext cx="2895600" cy="7620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0" tIns="45692" rIns="91380" bIns="45692" anchor="ctr"/>
          <a:lstStyle/>
          <a:p>
            <a:r>
              <a:rPr lang="en-AU" dirty="0"/>
              <a:t>Software as a Service 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(</a:t>
            </a:r>
            <a:r>
              <a:rPr lang="en-AU" dirty="0"/>
              <a:t>SaaS)</a:t>
            </a:r>
            <a:endParaRPr lang="en-US" dirty="0"/>
          </a:p>
        </p:txBody>
      </p:sp>
      <p:sp>
        <p:nvSpPr>
          <p:cNvPr id="21511" name="Rectangle 43"/>
          <p:cNvSpPr>
            <a:spLocks noChangeArrowheads="1"/>
          </p:cNvSpPr>
          <p:nvPr/>
        </p:nvSpPr>
        <p:spPr bwMode="auto">
          <a:xfrm>
            <a:off x="5715000" y="3276600"/>
            <a:ext cx="2895600" cy="762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0" tIns="45692" rIns="91380" bIns="45692" anchor="ctr"/>
          <a:lstStyle/>
          <a:p>
            <a:r>
              <a:rPr lang="en-AU" dirty="0"/>
              <a:t>Platform as a Service 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(</a:t>
            </a:r>
            <a:r>
              <a:rPr lang="en-AU" dirty="0" err="1"/>
              <a:t>PaaS</a:t>
            </a:r>
            <a:r>
              <a:rPr lang="en-AU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7761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of Certification (TOC): Model</a:t>
            </a:r>
            <a:endParaRPr lang="it-IT" dirty="0"/>
          </a:p>
        </p:txBody>
      </p:sp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>
              <a:buSzPct val="75000"/>
              <a:buFont typeface="Wingdings" charset="0"/>
              <a:buChar char="l"/>
            </a:pPr>
            <a:r>
              <a:rPr lang="en-US" sz="2400" b="1" dirty="0">
                <a:latin typeface="Tahoma" charset="0"/>
              </a:rPr>
              <a:t>Target of certification</a:t>
            </a:r>
            <a:endParaRPr lang="en-US" sz="2200" b="1" dirty="0">
              <a:latin typeface="Tahoma" charset="0"/>
            </a:endParaRPr>
          </a:p>
          <a:p>
            <a:pPr lvl="2">
              <a:buSzPct val="75000"/>
              <a:buFont typeface="Wingdings" charset="0"/>
              <a:buChar char="l"/>
            </a:pPr>
            <a:r>
              <a:rPr lang="en-US" sz="2200" b="1" dirty="0">
                <a:latin typeface="Tahoma" charset="0"/>
              </a:rPr>
              <a:t>Service-unit, resource-groups, resources in CSA document</a:t>
            </a:r>
          </a:p>
          <a:p>
            <a:pPr lvl="2">
              <a:buSzPct val="75000"/>
              <a:buFont typeface="Wingdings" charset="0"/>
              <a:buChar char="l"/>
            </a:pPr>
            <a:r>
              <a:rPr lang="en-US" sz="2200" b="1" dirty="0">
                <a:latin typeface="Tahoma" charset="0"/>
              </a:rPr>
              <a:t>Assumptions on the TOC (e.g., HW in EU)</a:t>
            </a:r>
          </a:p>
          <a:p>
            <a:pPr lvl="3">
              <a:buSzPct val="75000"/>
              <a:buFont typeface="Wingdings" charset="0"/>
              <a:buChar char="l"/>
            </a:pPr>
            <a:r>
              <a:rPr lang="it-IT" sz="2000" b="1" dirty="0" err="1">
                <a:latin typeface="Tahoma" charset="0"/>
              </a:rPr>
              <a:t>Possibly</a:t>
            </a:r>
            <a:r>
              <a:rPr lang="it-IT" sz="2000" b="1" dirty="0">
                <a:latin typeface="Tahoma" charset="0"/>
              </a:rPr>
              <a:t> part of the security </a:t>
            </a:r>
            <a:r>
              <a:rPr lang="it-IT" sz="2000" b="1" dirty="0" err="1">
                <a:latin typeface="Tahoma" charset="0"/>
              </a:rPr>
              <a:t>property</a:t>
            </a:r>
            <a:endParaRPr lang="it-IT" sz="2000" b="1" dirty="0">
              <a:latin typeface="Tahoma" charset="0"/>
            </a:endParaRPr>
          </a:p>
          <a:p>
            <a:pPr lvl="2">
              <a:buSzPct val="75000"/>
              <a:buFont typeface="Wingdings" charset="0"/>
              <a:buChar char="l"/>
            </a:pPr>
            <a:r>
              <a:rPr lang="it-IT" sz="2200" b="1" dirty="0" err="1">
                <a:latin typeface="Tahoma" charset="0"/>
              </a:rPr>
              <a:t>It</a:t>
            </a:r>
            <a:r>
              <a:rPr lang="it-IT" sz="2200" b="1" dirty="0">
                <a:latin typeface="Tahoma" charset="0"/>
              </a:rPr>
              <a:t> can be the service under </a:t>
            </a:r>
            <a:r>
              <a:rPr lang="it-IT" sz="2200" b="1" dirty="0" err="1">
                <a:latin typeface="Tahoma" charset="0"/>
              </a:rPr>
              <a:t>certification</a:t>
            </a:r>
            <a:r>
              <a:rPr lang="it-IT" sz="2200" b="1" dirty="0">
                <a:latin typeface="Tahoma" charset="0"/>
              </a:rPr>
              <a:t> (</a:t>
            </a:r>
            <a:r>
              <a:rPr lang="it-IT" sz="2200" b="1" dirty="0" err="1">
                <a:latin typeface="Tahoma" charset="0"/>
              </a:rPr>
              <a:t>SaaS</a:t>
            </a:r>
            <a:r>
              <a:rPr lang="it-IT" sz="2200" b="1" dirty="0">
                <a:latin typeface="Tahoma" charset="0"/>
              </a:rPr>
              <a:t>), the </a:t>
            </a:r>
            <a:r>
              <a:rPr lang="it-IT" sz="2200" b="1" dirty="0" err="1">
                <a:latin typeface="Tahoma" charset="0"/>
              </a:rPr>
              <a:t>platform</a:t>
            </a:r>
            <a:r>
              <a:rPr lang="it-IT" sz="2200" b="1" dirty="0">
                <a:latin typeface="Tahoma" charset="0"/>
              </a:rPr>
              <a:t> </a:t>
            </a:r>
            <a:r>
              <a:rPr lang="it-IT" sz="2200" b="1" dirty="0" err="1">
                <a:latin typeface="Tahoma" charset="0"/>
              </a:rPr>
              <a:t>deploying</a:t>
            </a:r>
            <a:r>
              <a:rPr lang="it-IT" sz="2200" b="1" dirty="0">
                <a:latin typeface="Tahoma" charset="0"/>
              </a:rPr>
              <a:t> </a:t>
            </a:r>
            <a:r>
              <a:rPr lang="it-IT" sz="2200" b="1" dirty="0" err="1">
                <a:latin typeface="Tahoma" charset="0"/>
              </a:rPr>
              <a:t>services</a:t>
            </a:r>
            <a:r>
              <a:rPr lang="it-IT" sz="2200" b="1" dirty="0">
                <a:latin typeface="Tahoma" charset="0"/>
              </a:rPr>
              <a:t> (</a:t>
            </a:r>
            <a:r>
              <a:rPr lang="it-IT" sz="2200" b="1" dirty="0" err="1">
                <a:latin typeface="Tahoma" charset="0"/>
              </a:rPr>
              <a:t>PaaS</a:t>
            </a:r>
            <a:r>
              <a:rPr lang="it-IT" sz="2200" b="1" dirty="0">
                <a:latin typeface="Tahoma" charset="0"/>
              </a:rPr>
              <a:t>), the </a:t>
            </a:r>
            <a:r>
              <a:rPr lang="it-IT" sz="2200" b="1" dirty="0" err="1">
                <a:latin typeface="Tahoma" charset="0"/>
              </a:rPr>
              <a:t>infrastructure</a:t>
            </a:r>
            <a:r>
              <a:rPr lang="it-IT" sz="2200" b="1" dirty="0">
                <a:latin typeface="Tahoma" charset="0"/>
              </a:rPr>
              <a:t> hosting </a:t>
            </a:r>
            <a:r>
              <a:rPr lang="it-IT" sz="2200" b="1" dirty="0" err="1">
                <a:latin typeface="Tahoma" charset="0"/>
              </a:rPr>
              <a:t>platforms</a:t>
            </a:r>
            <a:r>
              <a:rPr lang="it-IT" sz="2200" b="1" dirty="0">
                <a:latin typeface="Tahoma" charset="0"/>
              </a:rPr>
              <a:t> and </a:t>
            </a:r>
            <a:r>
              <a:rPr lang="it-IT" sz="2200" b="1" dirty="0" err="1">
                <a:latin typeface="Tahoma" charset="0"/>
              </a:rPr>
              <a:t>services</a:t>
            </a:r>
            <a:r>
              <a:rPr lang="it-IT" sz="2200" b="1" dirty="0">
                <a:latin typeface="Tahoma" charset="0"/>
              </a:rPr>
              <a:t> (</a:t>
            </a:r>
            <a:r>
              <a:rPr lang="it-IT" sz="2200" b="1" dirty="0" err="1">
                <a:latin typeface="Tahoma" charset="0"/>
              </a:rPr>
              <a:t>IaaS</a:t>
            </a:r>
            <a:r>
              <a:rPr lang="it-IT" sz="2200" b="1" dirty="0">
                <a:latin typeface="Tahoma" charset="0"/>
              </a:rPr>
              <a:t>) or </a:t>
            </a:r>
            <a:r>
              <a:rPr lang="it-IT" sz="2200" b="1" dirty="0" err="1">
                <a:latin typeface="Tahoma" charset="0"/>
              </a:rPr>
              <a:t>any</a:t>
            </a:r>
            <a:r>
              <a:rPr lang="it-IT" sz="2200" b="1" dirty="0">
                <a:latin typeface="Tahoma" charset="0"/>
              </a:rPr>
              <a:t> </a:t>
            </a:r>
            <a:r>
              <a:rPr lang="it-IT" sz="2200" b="1" dirty="0" err="1">
                <a:latin typeface="Tahoma" charset="0"/>
              </a:rPr>
              <a:t>combination</a:t>
            </a:r>
            <a:r>
              <a:rPr lang="it-IT" sz="2200" b="1" dirty="0">
                <a:latin typeface="Tahoma" charset="0"/>
              </a:rPr>
              <a:t> of the </a:t>
            </a:r>
            <a:r>
              <a:rPr lang="it-IT" sz="2200" b="1" dirty="0" err="1">
                <a:latin typeface="Tahoma" charset="0"/>
              </a:rPr>
              <a:t>above</a:t>
            </a:r>
            <a:endParaRPr lang="en-US" sz="2200" b="1" dirty="0">
              <a:latin typeface="Tahoma" charset="0"/>
            </a:endParaRPr>
          </a:p>
        </p:txBody>
      </p:sp>
      <p:pic>
        <p:nvPicPr>
          <p:cNvPr id="29699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805488"/>
            <a:ext cx="11049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of Certification (TOC): Example</a:t>
            </a:r>
            <a:endParaRPr lang="it-IT" dirty="0"/>
          </a:p>
        </p:txBody>
      </p:sp>
      <p:sp>
        <p:nvSpPr>
          <p:cNvPr id="250883" name="Rectangle 3"/>
          <p:cNvSpPr>
            <a:spLocks noGrp="1" noChangeArrowheads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lvl="1">
              <a:buSzPct val="75000"/>
              <a:buFont typeface="Wingdings" pitchFamily="2" charset="2"/>
              <a:buChar char="l"/>
              <a:defRPr/>
            </a:pPr>
            <a:r>
              <a:rPr lang="it-IT" sz="2400" b="1" dirty="0" smtClean="0"/>
              <a:t>Meta-Class</a:t>
            </a:r>
            <a:r>
              <a:rPr lang="it-IT" sz="2400" b="1" dirty="0"/>
              <a:t>: </a:t>
            </a:r>
            <a:r>
              <a:rPr lang="it-IT" sz="2400" b="1" dirty="0" smtClean="0"/>
              <a:t>TOC</a:t>
            </a:r>
            <a:endParaRPr lang="it-IT" sz="2400" b="1" dirty="0"/>
          </a:p>
          <a:p>
            <a:pPr lvl="1">
              <a:buSzPct val="75000"/>
              <a:buFont typeface="Wingdings" pitchFamily="2" charset="2"/>
              <a:buChar char="l"/>
              <a:defRPr/>
            </a:pPr>
            <a:r>
              <a:rPr lang="it-IT" sz="2400" b="1" dirty="0" smtClean="0"/>
              <a:t>Class</a:t>
            </a:r>
          </a:p>
          <a:p>
            <a:pPr lvl="2">
              <a:buSzPct val="75000"/>
              <a:buFont typeface="Wingdings" pitchFamily="2" charset="2"/>
              <a:buChar char="l"/>
              <a:defRPr/>
            </a:pPr>
            <a:r>
              <a:rPr lang="it-IT" sz="2200" b="1" dirty="0" smtClean="0"/>
              <a:t>TOC-Model</a:t>
            </a:r>
          </a:p>
          <a:p>
            <a:pPr lvl="3">
              <a:buSzPct val="75000"/>
              <a:buFont typeface="Wingdings" pitchFamily="2" charset="2"/>
              <a:buChar char="l"/>
              <a:defRPr/>
            </a:pPr>
            <a:r>
              <a:rPr lang="it-IT" sz="2000" b="1" dirty="0" smtClean="0"/>
              <a:t>Att1: id [</a:t>
            </a:r>
            <a:r>
              <a:rPr lang="it-IT" sz="2000" b="1" dirty="0" err="1" smtClean="0"/>
              <a:t>String</a:t>
            </a:r>
            <a:r>
              <a:rPr lang="it-IT" sz="2000" b="1" dirty="0" smtClean="0"/>
              <a:t>]</a:t>
            </a:r>
          </a:p>
          <a:p>
            <a:pPr lvl="3">
              <a:buSzPct val="75000"/>
              <a:buFont typeface="Wingdings" pitchFamily="2" charset="2"/>
              <a:buChar char="l"/>
              <a:defRPr/>
            </a:pPr>
            <a:r>
              <a:rPr lang="it-IT" sz="2000" b="1" dirty="0" smtClean="0"/>
              <a:t>Att2: </a:t>
            </a:r>
            <a:r>
              <a:rPr lang="it-IT" sz="2000" b="1" dirty="0" err="1" smtClean="0"/>
              <a:t>ServiceUnit</a:t>
            </a:r>
            <a:r>
              <a:rPr lang="it-IT" sz="2000" b="1" dirty="0" smtClean="0"/>
              <a:t> [</a:t>
            </a:r>
            <a:r>
              <a:rPr lang="it-IT" sz="2000" b="1" dirty="0" err="1" smtClean="0"/>
              <a:t>string</a:t>
            </a:r>
            <a:r>
              <a:rPr lang="it-IT" sz="2000" b="1" dirty="0" smtClean="0"/>
              <a:t>]</a:t>
            </a:r>
          </a:p>
          <a:p>
            <a:pPr lvl="3">
              <a:buSzPct val="75000"/>
              <a:buFont typeface="Wingdings" pitchFamily="2" charset="2"/>
              <a:buChar char="l"/>
              <a:defRPr/>
            </a:pPr>
            <a:r>
              <a:rPr lang="it-IT" sz="2000" b="1" dirty="0" smtClean="0"/>
              <a:t>Att3: </a:t>
            </a:r>
            <a:r>
              <a:rPr lang="it-IT" sz="2000" b="1" dirty="0" err="1" smtClean="0"/>
              <a:t>ResourceGroup</a:t>
            </a:r>
            <a:r>
              <a:rPr lang="it-IT" sz="2000" b="1" dirty="0" smtClean="0"/>
              <a:t> </a:t>
            </a:r>
            <a:r>
              <a:rPr lang="it-IT" sz="2000" b="1" dirty="0"/>
              <a:t>[</a:t>
            </a:r>
            <a:r>
              <a:rPr lang="it-IT" sz="2000" b="1" dirty="0" err="1"/>
              <a:t>string</a:t>
            </a:r>
            <a:r>
              <a:rPr lang="it-IT" sz="2000" b="1" dirty="0"/>
              <a:t>]</a:t>
            </a:r>
            <a:endParaRPr lang="it-IT" sz="2000" b="1" dirty="0" smtClean="0"/>
          </a:p>
          <a:p>
            <a:pPr lvl="3">
              <a:buSzPct val="75000"/>
              <a:buFont typeface="Wingdings" pitchFamily="2" charset="2"/>
              <a:buChar char="l"/>
              <a:defRPr/>
            </a:pPr>
            <a:r>
              <a:rPr lang="it-IT" sz="2000" b="1" dirty="0" smtClean="0"/>
              <a:t>Att4: Resource </a:t>
            </a:r>
            <a:r>
              <a:rPr lang="it-IT" sz="2000" b="1" dirty="0"/>
              <a:t>[</a:t>
            </a:r>
            <a:r>
              <a:rPr lang="it-IT" sz="2000" b="1" dirty="0" err="1"/>
              <a:t>string</a:t>
            </a:r>
            <a:r>
              <a:rPr lang="it-IT" sz="2000" b="1" dirty="0"/>
              <a:t>]</a:t>
            </a:r>
            <a:endParaRPr lang="it-IT" sz="2000" b="1" dirty="0" smtClean="0"/>
          </a:p>
          <a:p>
            <a:pPr lvl="3">
              <a:buSzPct val="75000"/>
              <a:buFont typeface="Wingdings" pitchFamily="2" charset="2"/>
              <a:buChar char="l"/>
              <a:defRPr/>
            </a:pPr>
            <a:r>
              <a:rPr lang="it-IT" sz="2000" b="1" dirty="0" smtClean="0"/>
              <a:t>Att5: </a:t>
            </a:r>
            <a:r>
              <a:rPr lang="it-IT" sz="2000" b="1" dirty="0" err="1" smtClean="0"/>
              <a:t>Assumption</a:t>
            </a:r>
            <a:r>
              <a:rPr lang="it-IT" sz="2000" b="1" dirty="0" smtClean="0"/>
              <a:t> </a:t>
            </a:r>
            <a:r>
              <a:rPr lang="it-IT" sz="2000" b="1" dirty="0"/>
              <a:t>[</a:t>
            </a:r>
            <a:r>
              <a:rPr lang="it-IT" sz="2000" b="1" dirty="0" err="1"/>
              <a:t>string</a:t>
            </a:r>
            <a:r>
              <a:rPr lang="it-IT" sz="2000" b="1" dirty="0"/>
              <a:t>]</a:t>
            </a:r>
            <a:endParaRPr lang="it-IT" sz="2000" b="1" dirty="0" smtClean="0"/>
          </a:p>
          <a:p>
            <a:pPr lvl="3">
              <a:buSzPct val="75000"/>
              <a:buFont typeface="Wingdings" pitchFamily="2" charset="2"/>
              <a:buChar char="l"/>
              <a:defRPr/>
            </a:pPr>
            <a:r>
              <a:rPr lang="it-IT" sz="2000" b="1" dirty="0" smtClean="0"/>
              <a:t>Att6: Level [</a:t>
            </a:r>
            <a:r>
              <a:rPr lang="it-IT" sz="2000" b="1" dirty="0" err="1" smtClean="0"/>
              <a:t>string</a:t>
            </a:r>
            <a:r>
              <a:rPr lang="it-IT" sz="2000" b="1" dirty="0" smtClean="0"/>
              <a:t>]</a:t>
            </a:r>
            <a:endParaRPr lang="it-IT" b="1" dirty="0"/>
          </a:p>
          <a:p>
            <a:pPr lvl="1">
              <a:buSzPct val="75000"/>
              <a:buFont typeface="Wingdings" pitchFamily="2" charset="2"/>
              <a:buChar char="l"/>
              <a:defRPr/>
            </a:pPr>
            <a:r>
              <a:rPr lang="it-IT" sz="2400" b="1" dirty="0" err="1"/>
              <a:t>Instance</a:t>
            </a:r>
            <a:endParaRPr lang="it-IT" sz="2400" b="1" dirty="0"/>
          </a:p>
          <a:p>
            <a:pPr lvl="2">
              <a:buSzPct val="75000"/>
              <a:buFont typeface="Wingdings" pitchFamily="2" charset="2"/>
              <a:buChar char="l"/>
              <a:defRPr/>
            </a:pPr>
            <a:r>
              <a:rPr lang="it-IT" sz="2200" b="1" dirty="0" smtClean="0"/>
              <a:t>TOC-Model</a:t>
            </a:r>
          </a:p>
          <a:p>
            <a:pPr lvl="3">
              <a:buSzPct val="75000"/>
              <a:buFont typeface="Wingdings" pitchFamily="2" charset="2"/>
              <a:buChar char="l"/>
              <a:defRPr/>
            </a:pPr>
            <a:r>
              <a:rPr lang="it-IT" sz="2000" b="1" dirty="0" smtClean="0"/>
              <a:t>id=URN7</a:t>
            </a:r>
            <a:endParaRPr lang="it-IT" sz="2000" b="1" dirty="0"/>
          </a:p>
          <a:p>
            <a:pPr lvl="3">
              <a:buSzPct val="75000"/>
              <a:buFont typeface="Wingdings" pitchFamily="2" charset="2"/>
              <a:buChar char="l"/>
              <a:defRPr/>
            </a:pPr>
            <a:r>
              <a:rPr lang="it-IT" sz="2000" b="1" dirty="0" err="1" smtClean="0"/>
              <a:t>ServiceUnit</a:t>
            </a:r>
            <a:r>
              <a:rPr lang="it-IT" sz="2000" b="1" dirty="0" smtClean="0"/>
              <a:t>=S1</a:t>
            </a:r>
            <a:endParaRPr lang="it-IT" sz="2000" b="1" dirty="0"/>
          </a:p>
          <a:p>
            <a:pPr lvl="3">
              <a:buSzPct val="75000"/>
              <a:buFont typeface="Wingdings" pitchFamily="2" charset="2"/>
              <a:buChar char="l"/>
              <a:defRPr/>
            </a:pPr>
            <a:r>
              <a:rPr lang="it-IT" sz="2000" b="1" dirty="0" err="1" smtClean="0"/>
              <a:t>ResourceGroup</a:t>
            </a:r>
            <a:r>
              <a:rPr lang="it-IT" sz="2000" b="1" dirty="0" smtClean="0"/>
              <a:t>=</a:t>
            </a:r>
            <a:r>
              <a:rPr lang="it-IT" sz="2000" b="1" dirty="0" err="1" smtClean="0"/>
              <a:t>GName</a:t>
            </a:r>
            <a:endParaRPr lang="it-IT" sz="2000" b="1" dirty="0"/>
          </a:p>
          <a:p>
            <a:pPr lvl="3">
              <a:buSzPct val="75000"/>
              <a:buFont typeface="Wingdings" pitchFamily="2" charset="2"/>
              <a:buChar char="l"/>
              <a:defRPr/>
            </a:pPr>
            <a:r>
              <a:rPr lang="it-IT" sz="2000" b="1" dirty="0" smtClean="0"/>
              <a:t>Resource=Storage</a:t>
            </a:r>
            <a:endParaRPr lang="it-IT" sz="2000" b="1" dirty="0"/>
          </a:p>
          <a:p>
            <a:pPr lvl="3">
              <a:buSzPct val="75000"/>
              <a:buFont typeface="Wingdings" pitchFamily="2" charset="2"/>
              <a:buChar char="l"/>
              <a:defRPr/>
            </a:pPr>
            <a:r>
              <a:rPr lang="it-IT" sz="2000" b="1" dirty="0" err="1" smtClean="0"/>
              <a:t>Assumption</a:t>
            </a:r>
            <a:r>
              <a:rPr lang="it-IT" sz="2000" b="1" dirty="0" smtClean="0"/>
              <a:t>=None</a:t>
            </a:r>
            <a:endParaRPr lang="it-IT" sz="2000" b="1" dirty="0"/>
          </a:p>
          <a:p>
            <a:pPr lvl="3">
              <a:buSzPct val="75000"/>
              <a:buFont typeface="Wingdings" pitchFamily="2" charset="2"/>
              <a:buChar char="l"/>
              <a:defRPr/>
            </a:pPr>
            <a:r>
              <a:rPr lang="it-IT" sz="2000" b="1" dirty="0" smtClean="0"/>
              <a:t>Level=</a:t>
            </a:r>
            <a:r>
              <a:rPr lang="it-IT" sz="2000" b="1" dirty="0" err="1" smtClean="0"/>
              <a:t>SaaS</a:t>
            </a:r>
            <a:endParaRPr lang="it-IT" sz="1800" b="1" dirty="0"/>
          </a:p>
        </p:txBody>
      </p:sp>
      <p:pic>
        <p:nvPicPr>
          <p:cNvPr id="31747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805488"/>
            <a:ext cx="11049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2" descr="C:\Users\Claudio\Desktop\lavoro\tetto\CUMULUS\WP2\TOC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955800"/>
            <a:ext cx="3200400" cy="424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Actors: Model</a:t>
            </a:r>
            <a:endParaRPr lang="it-IT" dirty="0"/>
          </a:p>
        </p:txBody>
      </p:sp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FF0000"/>
              </a:buClr>
              <a:buSzPct val="75000"/>
              <a:buFont typeface="Monotype Sorts" charset="0"/>
              <a:buNone/>
            </a:pPr>
            <a:r>
              <a:rPr lang="en-US" dirty="0">
                <a:latin typeface="Arial" charset="0"/>
              </a:rPr>
              <a:t>	</a:t>
            </a:r>
            <a:endParaRPr lang="en-US" sz="800" dirty="0">
              <a:latin typeface="Tahoma" charset="0"/>
            </a:endParaRPr>
          </a:p>
          <a:p>
            <a:pPr lvl="1">
              <a:buSzPct val="75000"/>
              <a:buFont typeface="Wingdings" charset="0"/>
              <a:buChar char="l"/>
            </a:pPr>
            <a:r>
              <a:rPr lang="en-US" sz="2400" b="1" dirty="0" smtClean="0">
                <a:latin typeface="Tahoma" charset="0"/>
              </a:rPr>
              <a:t>“Actor” </a:t>
            </a:r>
            <a:r>
              <a:rPr lang="en-US" sz="2400" b="1" dirty="0">
                <a:latin typeface="Tahoma" charset="0"/>
              </a:rPr>
              <a:t>models</a:t>
            </a:r>
            <a:endParaRPr lang="en-US" sz="1200" b="1" dirty="0">
              <a:latin typeface="Tahoma" charset="0"/>
            </a:endParaRPr>
          </a:p>
          <a:p>
            <a:pPr lvl="2">
              <a:buSzPct val="75000"/>
              <a:buFont typeface="Wingdings" charset="0"/>
              <a:buChar char="l"/>
            </a:pPr>
            <a:r>
              <a:rPr lang="en-US" sz="2200" b="1" dirty="0">
                <a:latin typeface="Tahoma" charset="0"/>
              </a:rPr>
              <a:t>CUMULUS Clients (searching certified resources)</a:t>
            </a:r>
          </a:p>
          <a:p>
            <a:pPr lvl="2">
              <a:buSzPct val="75000"/>
              <a:buFont typeface="Wingdings" charset="0"/>
              <a:buChar char="l"/>
            </a:pPr>
            <a:r>
              <a:rPr lang="en-US" sz="2200" b="1" dirty="0">
                <a:latin typeface="Tahoma" charset="0"/>
              </a:rPr>
              <a:t>Service Providers (providing services/platforms)</a:t>
            </a:r>
          </a:p>
          <a:p>
            <a:pPr lvl="2">
              <a:buSzPct val="75000"/>
              <a:buFont typeface="Wingdings" charset="0"/>
              <a:buChar char="l"/>
            </a:pPr>
            <a:r>
              <a:rPr lang="en-US" sz="2200" b="1" dirty="0">
                <a:latin typeface="Tahoma" charset="0"/>
              </a:rPr>
              <a:t>Cloud Providers (providing the infrastructure)</a:t>
            </a:r>
          </a:p>
          <a:p>
            <a:pPr lvl="2">
              <a:buSzPct val="75000"/>
              <a:buFont typeface="Wingdings" charset="0"/>
              <a:buChar char="l"/>
            </a:pPr>
            <a:r>
              <a:rPr lang="en-US" sz="2200" b="1" dirty="0">
                <a:latin typeface="Tahoma" charset="0"/>
              </a:rPr>
              <a:t>Certification Authority</a:t>
            </a:r>
          </a:p>
          <a:p>
            <a:pPr lvl="2">
              <a:buSzPct val="75000"/>
              <a:buFont typeface="Wingdings" charset="0"/>
              <a:buChar char="l"/>
            </a:pPr>
            <a:r>
              <a:rPr lang="it-IT" sz="2200" b="1" dirty="0">
                <a:latin typeface="Tahoma" charset="0"/>
              </a:rPr>
              <a:t>CUMULUS </a:t>
            </a:r>
            <a:r>
              <a:rPr lang="it-IT" sz="2200" b="1" dirty="0" err="1">
                <a:latin typeface="Tahoma" charset="0"/>
              </a:rPr>
              <a:t>Certification</a:t>
            </a:r>
            <a:r>
              <a:rPr lang="it-IT" sz="2200" b="1" dirty="0">
                <a:latin typeface="Tahoma" charset="0"/>
              </a:rPr>
              <a:t> </a:t>
            </a:r>
            <a:r>
              <a:rPr lang="it-IT" sz="2200" b="1" dirty="0" err="1">
                <a:latin typeface="Tahoma" charset="0"/>
              </a:rPr>
              <a:t>Infrastructure</a:t>
            </a:r>
            <a:endParaRPr lang="en-US" sz="2000" b="1" dirty="0">
              <a:latin typeface="Tahoma" charset="0"/>
            </a:endParaRPr>
          </a:p>
          <a:p>
            <a:pPr lvl="2">
              <a:buSzPct val="75000"/>
              <a:buFont typeface="Wingdings" charset="0"/>
              <a:buChar char="l"/>
            </a:pPr>
            <a:r>
              <a:rPr lang="en-US" sz="2200" b="1" dirty="0" smtClean="0">
                <a:latin typeface="Tahoma" charset="0"/>
              </a:rPr>
              <a:t>Attacker</a:t>
            </a:r>
          </a:p>
          <a:p>
            <a:pPr lvl="1">
              <a:buSzPct val="75000"/>
              <a:buFont typeface="Wingdings" charset="0"/>
              <a:buChar char="l"/>
            </a:pPr>
            <a:r>
              <a:rPr lang="en-US" sz="2400" b="1" dirty="0" smtClean="0">
                <a:latin typeface="Tahoma" charset="0"/>
              </a:rPr>
              <a:t>Compliance with other cloud actors models (e.g., NIST)</a:t>
            </a:r>
            <a:endParaRPr lang="en-US" sz="2400" b="1" dirty="0">
              <a:latin typeface="Tahoma" charset="0"/>
            </a:endParaRPr>
          </a:p>
        </p:txBody>
      </p:sp>
      <p:pic>
        <p:nvPicPr>
          <p:cNvPr id="33795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805488"/>
            <a:ext cx="11049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Actors: </a:t>
            </a:r>
            <a:r>
              <a:rPr lang="it-IT" dirty="0" err="1" smtClean="0"/>
              <a:t>Example</a:t>
            </a:r>
            <a:endParaRPr lang="it-IT" dirty="0"/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43508" y="1050925"/>
            <a:ext cx="4715831" cy="511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>
              <a:buSzPct val="75000"/>
              <a:buFont typeface="Wingdings" charset="0"/>
              <a:buChar char="l"/>
            </a:pPr>
            <a:r>
              <a:rPr lang="it-IT" sz="2400" b="1" dirty="0">
                <a:latin typeface="Tahoma" charset="0"/>
              </a:rPr>
              <a:t>Meta-Class: </a:t>
            </a:r>
            <a:r>
              <a:rPr lang="it-IT" sz="2400" b="1" dirty="0" err="1">
                <a:latin typeface="Tahoma" charset="0"/>
              </a:rPr>
              <a:t>Actor</a:t>
            </a:r>
            <a:endParaRPr lang="it-IT" sz="2400" b="1" dirty="0">
              <a:latin typeface="Tahoma" charset="0"/>
            </a:endParaRPr>
          </a:p>
          <a:p>
            <a:pPr lvl="1">
              <a:buSzPct val="75000"/>
              <a:buFont typeface="Wingdings" charset="0"/>
              <a:buChar char="l"/>
            </a:pPr>
            <a:r>
              <a:rPr lang="it-IT" sz="2400" b="1" dirty="0">
                <a:latin typeface="Tahoma" charset="0"/>
              </a:rPr>
              <a:t>Class</a:t>
            </a:r>
          </a:p>
          <a:p>
            <a:pPr lvl="2">
              <a:buSzPct val="75000"/>
              <a:buFont typeface="Wingdings" charset="0"/>
              <a:buChar char="l"/>
            </a:pPr>
            <a:r>
              <a:rPr lang="it-IT" sz="2200" b="1" dirty="0" err="1">
                <a:latin typeface="Tahoma" charset="0"/>
              </a:rPr>
              <a:t>CertificationAuthority</a:t>
            </a:r>
            <a:endParaRPr lang="it-IT" sz="2200" b="1" dirty="0">
              <a:latin typeface="Tahoma" charset="0"/>
            </a:endParaRPr>
          </a:p>
          <a:p>
            <a:pPr lvl="3">
              <a:buSzPct val="75000"/>
              <a:buFont typeface="Wingdings" charset="0"/>
              <a:buChar char="l"/>
            </a:pPr>
            <a:r>
              <a:rPr lang="it-IT" sz="2000" b="1" dirty="0">
                <a:latin typeface="Tahoma" charset="0"/>
              </a:rPr>
              <a:t>Att1: id [</a:t>
            </a:r>
            <a:r>
              <a:rPr lang="it-IT" sz="2000" b="1" dirty="0" err="1">
                <a:latin typeface="Tahoma" charset="0"/>
              </a:rPr>
              <a:t>String</a:t>
            </a:r>
            <a:r>
              <a:rPr lang="it-IT" sz="2000" b="1" dirty="0">
                <a:latin typeface="Tahoma" charset="0"/>
              </a:rPr>
              <a:t>]</a:t>
            </a:r>
          </a:p>
          <a:p>
            <a:pPr lvl="3">
              <a:buSzPct val="75000"/>
              <a:buFont typeface="Wingdings" charset="0"/>
              <a:buChar char="l"/>
            </a:pPr>
            <a:r>
              <a:rPr lang="it-IT" sz="2000" b="1" dirty="0">
                <a:latin typeface="Tahoma" charset="0"/>
              </a:rPr>
              <a:t>Att2: </a:t>
            </a:r>
            <a:r>
              <a:rPr lang="it-IT" sz="2000" b="1" dirty="0" err="1">
                <a:latin typeface="Tahoma" charset="0"/>
              </a:rPr>
              <a:t>name</a:t>
            </a:r>
            <a:r>
              <a:rPr lang="it-IT" sz="2000" b="1" dirty="0">
                <a:latin typeface="Tahoma" charset="0"/>
              </a:rPr>
              <a:t> [</a:t>
            </a:r>
            <a:r>
              <a:rPr lang="it-IT" sz="2000" b="1" dirty="0" err="1">
                <a:latin typeface="Tahoma" charset="0"/>
              </a:rPr>
              <a:t>String</a:t>
            </a:r>
            <a:r>
              <a:rPr lang="it-IT" sz="2000" b="1" dirty="0">
                <a:latin typeface="Tahoma" charset="0"/>
              </a:rPr>
              <a:t>]</a:t>
            </a:r>
          </a:p>
          <a:p>
            <a:pPr lvl="3">
              <a:buSzPct val="75000"/>
              <a:buFont typeface="Wingdings" charset="0"/>
              <a:buChar char="l"/>
            </a:pPr>
            <a:r>
              <a:rPr lang="it-IT" sz="2000" b="1" dirty="0">
                <a:latin typeface="Tahoma" charset="0"/>
              </a:rPr>
              <a:t>Att3: </a:t>
            </a:r>
            <a:r>
              <a:rPr lang="it-IT" sz="2000" b="1" dirty="0" err="1">
                <a:latin typeface="Tahoma" charset="0"/>
              </a:rPr>
              <a:t>key</a:t>
            </a:r>
            <a:r>
              <a:rPr lang="it-IT" sz="2000" b="1" dirty="0">
                <a:latin typeface="Tahoma" charset="0"/>
              </a:rPr>
              <a:t> [</a:t>
            </a:r>
            <a:r>
              <a:rPr lang="it-IT" sz="2000" b="1" dirty="0" err="1">
                <a:latin typeface="Tahoma" charset="0"/>
              </a:rPr>
              <a:t>String</a:t>
            </a:r>
            <a:r>
              <a:rPr lang="it-IT" sz="2000" b="1" dirty="0">
                <a:latin typeface="Tahoma" charset="0"/>
              </a:rPr>
              <a:t>]</a:t>
            </a:r>
            <a:endParaRPr lang="it-IT" b="1" dirty="0">
              <a:latin typeface="Tahoma" charset="0"/>
            </a:endParaRPr>
          </a:p>
          <a:p>
            <a:pPr lvl="1">
              <a:buSzPct val="75000"/>
              <a:buFont typeface="Wingdings" charset="0"/>
              <a:buChar char="l"/>
            </a:pPr>
            <a:r>
              <a:rPr lang="it-IT" sz="2400" b="1" dirty="0" err="1">
                <a:latin typeface="Tahoma" charset="0"/>
              </a:rPr>
              <a:t>Instance</a:t>
            </a:r>
            <a:endParaRPr lang="it-IT" sz="2400" b="1" dirty="0">
              <a:latin typeface="Tahoma" charset="0"/>
            </a:endParaRPr>
          </a:p>
          <a:p>
            <a:pPr lvl="2">
              <a:buSzPct val="75000"/>
              <a:buFont typeface="Wingdings" charset="0"/>
              <a:buChar char="l"/>
            </a:pPr>
            <a:r>
              <a:rPr lang="it-IT" sz="2200" b="1" dirty="0" err="1">
                <a:latin typeface="Tahoma" charset="0"/>
              </a:rPr>
              <a:t>CertificationAuthority</a:t>
            </a:r>
            <a:endParaRPr lang="it-IT" sz="2200" b="1" dirty="0">
              <a:latin typeface="Tahoma" charset="0"/>
            </a:endParaRPr>
          </a:p>
          <a:p>
            <a:pPr lvl="3">
              <a:buSzPct val="75000"/>
              <a:buFont typeface="Wingdings" charset="0"/>
              <a:buChar char="l"/>
            </a:pPr>
            <a:r>
              <a:rPr lang="it-IT" sz="2000" b="1" dirty="0">
                <a:latin typeface="Tahoma" charset="0"/>
              </a:rPr>
              <a:t>id=URN2</a:t>
            </a:r>
          </a:p>
          <a:p>
            <a:pPr lvl="3">
              <a:buSzPct val="75000"/>
              <a:buFont typeface="Wingdings" charset="0"/>
              <a:buChar char="l"/>
            </a:pPr>
            <a:r>
              <a:rPr lang="it-IT" sz="2000" b="1" dirty="0" err="1">
                <a:latin typeface="Tahoma" charset="0"/>
              </a:rPr>
              <a:t>name</a:t>
            </a:r>
            <a:r>
              <a:rPr lang="it-IT" sz="2000" b="1" dirty="0">
                <a:latin typeface="Tahoma" charset="0"/>
              </a:rPr>
              <a:t>=FUB</a:t>
            </a:r>
          </a:p>
          <a:p>
            <a:pPr lvl="3">
              <a:buSzPct val="75000"/>
              <a:buFont typeface="Wingdings" charset="0"/>
              <a:buChar char="l"/>
            </a:pPr>
            <a:r>
              <a:rPr lang="it-IT" sz="2000" b="1" dirty="0" err="1">
                <a:latin typeface="Tahoma" charset="0"/>
              </a:rPr>
              <a:t>key</a:t>
            </a:r>
            <a:r>
              <a:rPr lang="it-IT" sz="2000" b="1" dirty="0">
                <a:latin typeface="Tahoma" charset="0"/>
              </a:rPr>
              <a:t>=0xfda5dfdee443</a:t>
            </a:r>
            <a:endParaRPr lang="it-IT" sz="1800" b="1" dirty="0">
              <a:latin typeface="Tahoma" charset="0"/>
            </a:endParaRPr>
          </a:p>
        </p:txBody>
      </p:sp>
      <p:pic>
        <p:nvPicPr>
          <p:cNvPr id="35843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805488"/>
            <a:ext cx="11049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2" descr="C:\Users\Claudio\Desktop\lavoro\tetto\CUMULUS\WP2\Acto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133600"/>
            <a:ext cx="3781425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Evidence</a:t>
            </a:r>
            <a:r>
              <a:rPr lang="it-IT" dirty="0" smtClean="0"/>
              <a:t>: Model</a:t>
            </a:r>
            <a:endParaRPr lang="it-IT" dirty="0"/>
          </a:p>
        </p:txBody>
      </p:sp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>
              <a:buSzPct val="75000"/>
              <a:buFont typeface="Wingdings" charset="0"/>
              <a:buChar char="l"/>
            </a:pPr>
            <a:r>
              <a:rPr lang="en-US" sz="2400" b="1" dirty="0">
                <a:latin typeface="Tahoma" charset="0"/>
              </a:rPr>
              <a:t>A set of artifacts supporting a given property for the TOC</a:t>
            </a:r>
          </a:p>
          <a:p>
            <a:pPr lvl="2">
              <a:buSzPct val="75000"/>
              <a:buFont typeface="Wingdings" charset="0"/>
              <a:buChar char="l"/>
            </a:pPr>
            <a:r>
              <a:rPr lang="en-US" sz="2200" b="1" dirty="0">
                <a:latin typeface="Tahoma" charset="0"/>
              </a:rPr>
              <a:t>Verification model: a model used to produce the evidence</a:t>
            </a:r>
          </a:p>
          <a:p>
            <a:pPr lvl="2">
              <a:buSzPct val="75000"/>
              <a:buFont typeface="Wingdings" charset="0"/>
              <a:buChar char="l"/>
            </a:pPr>
            <a:r>
              <a:rPr lang="it-IT" sz="2200" b="1" dirty="0" err="1">
                <a:latin typeface="Tahoma" charset="0"/>
              </a:rPr>
              <a:t>Verification</a:t>
            </a:r>
            <a:r>
              <a:rPr lang="it-IT" sz="2200" b="1" dirty="0">
                <a:latin typeface="Tahoma" charset="0"/>
              </a:rPr>
              <a:t> </a:t>
            </a:r>
            <a:r>
              <a:rPr lang="it-IT" sz="2200" b="1" dirty="0" err="1">
                <a:latin typeface="Tahoma" charset="0"/>
              </a:rPr>
              <a:t>mechanism</a:t>
            </a:r>
            <a:r>
              <a:rPr lang="it-IT" sz="2200" b="1" dirty="0">
                <a:latin typeface="Tahoma" charset="0"/>
              </a:rPr>
              <a:t>: the </a:t>
            </a:r>
            <a:r>
              <a:rPr lang="it-IT" sz="2200" b="1" dirty="0" err="1">
                <a:latin typeface="Tahoma" charset="0"/>
              </a:rPr>
              <a:t>mechanism</a:t>
            </a:r>
            <a:r>
              <a:rPr lang="it-IT" sz="2200" b="1" dirty="0">
                <a:latin typeface="Tahoma" charset="0"/>
              </a:rPr>
              <a:t> </a:t>
            </a:r>
            <a:r>
              <a:rPr lang="it-IT" sz="2200" b="1" dirty="0" err="1">
                <a:latin typeface="Tahoma" charset="0"/>
              </a:rPr>
              <a:t>used</a:t>
            </a:r>
            <a:r>
              <a:rPr lang="it-IT" sz="2200" b="1" dirty="0">
                <a:latin typeface="Tahoma" charset="0"/>
              </a:rPr>
              <a:t> to produce the </a:t>
            </a:r>
            <a:r>
              <a:rPr lang="it-IT" sz="2200" b="1" dirty="0" err="1" smtClean="0">
                <a:latin typeface="Tahoma" charset="0"/>
              </a:rPr>
              <a:t>evidence</a:t>
            </a:r>
            <a:endParaRPr lang="it-IT" sz="2200" b="1" dirty="0">
              <a:latin typeface="Tahoma" charset="0"/>
            </a:endParaRPr>
          </a:p>
          <a:p>
            <a:pPr lvl="1">
              <a:buSzPct val="75000"/>
              <a:buFont typeface="Wingdings" charset="0"/>
              <a:buChar char="l"/>
            </a:pPr>
            <a:r>
              <a:rPr lang="it-IT" sz="2400" b="1" dirty="0" err="1">
                <a:latin typeface="Tahoma" charset="0"/>
              </a:rPr>
              <a:t>Verification</a:t>
            </a:r>
            <a:r>
              <a:rPr lang="it-IT" sz="2400" b="1" dirty="0">
                <a:latin typeface="Tahoma" charset="0"/>
              </a:rPr>
              <a:t> model and </a:t>
            </a:r>
            <a:r>
              <a:rPr lang="it-IT" sz="2400" b="1" dirty="0" err="1">
                <a:latin typeface="Tahoma" charset="0"/>
              </a:rPr>
              <a:t>mechanism</a:t>
            </a:r>
            <a:r>
              <a:rPr lang="it-IT" sz="2400" b="1" dirty="0">
                <a:latin typeface="Tahoma" charset="0"/>
              </a:rPr>
              <a:t> </a:t>
            </a:r>
            <a:r>
              <a:rPr lang="it-IT" sz="2400" b="1" dirty="0" err="1">
                <a:latin typeface="Tahoma" charset="0"/>
              </a:rPr>
              <a:t>depend</a:t>
            </a:r>
            <a:r>
              <a:rPr lang="it-IT" sz="2400" b="1" dirty="0">
                <a:latin typeface="Tahoma" charset="0"/>
              </a:rPr>
              <a:t> </a:t>
            </a:r>
            <a:br>
              <a:rPr lang="it-IT" sz="2400" b="1" dirty="0">
                <a:latin typeface="Tahoma" charset="0"/>
              </a:rPr>
            </a:br>
            <a:r>
              <a:rPr lang="it-IT" sz="2400" b="1" dirty="0">
                <a:latin typeface="Tahoma" charset="0"/>
              </a:rPr>
              <a:t>on the </a:t>
            </a:r>
            <a:r>
              <a:rPr lang="it-IT" sz="2400" b="1" dirty="0" err="1">
                <a:latin typeface="Tahoma" charset="0"/>
              </a:rPr>
              <a:t>selected</a:t>
            </a:r>
            <a:r>
              <a:rPr lang="it-IT" sz="2400" b="1" dirty="0">
                <a:latin typeface="Tahoma" charset="0"/>
              </a:rPr>
              <a:t> model of </a:t>
            </a:r>
            <a:r>
              <a:rPr lang="it-IT" sz="2400" b="1" dirty="0" err="1" smtClean="0">
                <a:latin typeface="Tahoma" charset="0"/>
              </a:rPr>
              <a:t>certification</a:t>
            </a:r>
            <a:endParaRPr lang="it-IT" sz="2400" b="1" dirty="0">
              <a:latin typeface="Tahoma" charset="0"/>
            </a:endParaRPr>
          </a:p>
        </p:txBody>
      </p:sp>
      <p:pic>
        <p:nvPicPr>
          <p:cNvPr id="37891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805488"/>
            <a:ext cx="11049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Evidence</a:t>
            </a:r>
            <a:r>
              <a:rPr lang="it-IT" dirty="0" smtClean="0"/>
              <a:t>: </a:t>
            </a:r>
            <a:r>
              <a:rPr lang="it-IT" dirty="0" err="1" smtClean="0"/>
              <a:t>Example</a:t>
            </a:r>
            <a:endParaRPr lang="it-IT" dirty="0"/>
          </a:p>
        </p:txBody>
      </p:sp>
      <p:sp>
        <p:nvSpPr>
          <p:cNvPr id="250883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050925"/>
            <a:ext cx="4896297" cy="5114925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lvl="1">
              <a:buSzPct val="75000"/>
              <a:buFont typeface="Wingdings" pitchFamily="2" charset="2"/>
              <a:buChar char="l"/>
              <a:defRPr/>
            </a:pPr>
            <a:r>
              <a:rPr lang="it-IT" sz="2400" b="1" dirty="0" smtClean="0"/>
              <a:t>Meta-Class</a:t>
            </a:r>
            <a:r>
              <a:rPr lang="it-IT" sz="2400" b="1" dirty="0"/>
              <a:t>: </a:t>
            </a:r>
            <a:r>
              <a:rPr lang="it-IT" sz="2400" b="1" dirty="0" smtClean="0"/>
              <a:t>Evidence</a:t>
            </a:r>
            <a:endParaRPr lang="it-IT" sz="2400" b="1" dirty="0"/>
          </a:p>
          <a:p>
            <a:pPr lvl="1">
              <a:buSzPct val="75000"/>
              <a:buFont typeface="Wingdings" pitchFamily="2" charset="2"/>
              <a:buChar char="l"/>
              <a:defRPr/>
            </a:pPr>
            <a:r>
              <a:rPr lang="it-IT" sz="2400" b="1" dirty="0"/>
              <a:t>Class</a:t>
            </a:r>
          </a:p>
          <a:p>
            <a:pPr lvl="2">
              <a:buSzPct val="75000"/>
              <a:buFont typeface="Wingdings" pitchFamily="2" charset="2"/>
              <a:buChar char="l"/>
              <a:defRPr/>
            </a:pPr>
            <a:r>
              <a:rPr lang="it-IT" sz="2200" b="1" dirty="0" err="1" smtClean="0"/>
              <a:t>TestEvidence</a:t>
            </a:r>
            <a:endParaRPr lang="it-IT" sz="2200" b="1" dirty="0"/>
          </a:p>
          <a:p>
            <a:pPr lvl="3">
              <a:buSzPct val="75000"/>
              <a:buFont typeface="Wingdings" pitchFamily="2" charset="2"/>
              <a:buChar char="l"/>
              <a:defRPr/>
            </a:pPr>
            <a:r>
              <a:rPr lang="it-IT" sz="2000" b="1" dirty="0" smtClean="0"/>
              <a:t>Att1: id [</a:t>
            </a:r>
            <a:r>
              <a:rPr lang="it-IT" sz="2000" b="1" dirty="0" err="1" smtClean="0"/>
              <a:t>String</a:t>
            </a:r>
            <a:r>
              <a:rPr lang="it-IT" sz="2000" b="1" dirty="0" smtClean="0"/>
              <a:t>]</a:t>
            </a:r>
          </a:p>
          <a:p>
            <a:pPr lvl="3">
              <a:buSzPct val="75000"/>
              <a:buFont typeface="Wingdings" pitchFamily="2" charset="2"/>
              <a:buChar char="l"/>
              <a:defRPr/>
            </a:pPr>
            <a:r>
              <a:rPr lang="it-IT" sz="2000" b="1" dirty="0" smtClean="0"/>
              <a:t>Att2: </a:t>
            </a:r>
            <a:r>
              <a:rPr lang="it-IT" sz="2000" b="1" dirty="0" err="1" smtClean="0"/>
              <a:t>TestModel</a:t>
            </a:r>
            <a:r>
              <a:rPr lang="it-IT" sz="2000" b="1" dirty="0" smtClean="0"/>
              <a:t> [</a:t>
            </a:r>
            <a:r>
              <a:rPr lang="it-IT" sz="2000" b="1" dirty="0" err="1" smtClean="0"/>
              <a:t>ModelType</a:t>
            </a:r>
            <a:r>
              <a:rPr lang="it-IT" sz="2000" b="1" dirty="0" smtClean="0"/>
              <a:t>]</a:t>
            </a:r>
            <a:endParaRPr lang="it-IT" sz="2000" b="1" dirty="0"/>
          </a:p>
          <a:p>
            <a:pPr lvl="3">
              <a:buSzPct val="75000"/>
              <a:buFont typeface="Wingdings" pitchFamily="2" charset="2"/>
              <a:buChar char="l"/>
              <a:defRPr/>
            </a:pPr>
            <a:r>
              <a:rPr lang="it-IT" sz="2000" b="1" dirty="0" smtClean="0"/>
              <a:t>Att3: </a:t>
            </a:r>
            <a:r>
              <a:rPr lang="it-IT" sz="2000" b="1" dirty="0" err="1"/>
              <a:t>TestCategory</a:t>
            </a:r>
            <a:r>
              <a:rPr lang="it-IT" sz="2000" b="1" dirty="0"/>
              <a:t> [</a:t>
            </a:r>
            <a:r>
              <a:rPr lang="it-IT" sz="2000" b="1" dirty="0" err="1"/>
              <a:t>String</a:t>
            </a:r>
            <a:r>
              <a:rPr lang="it-IT" sz="2000" b="1" dirty="0"/>
              <a:t>]</a:t>
            </a:r>
          </a:p>
          <a:p>
            <a:pPr lvl="3">
              <a:buSzPct val="75000"/>
              <a:buFont typeface="Wingdings" pitchFamily="2" charset="2"/>
              <a:buChar char="l"/>
              <a:defRPr/>
            </a:pPr>
            <a:r>
              <a:rPr lang="it-IT" sz="2000" b="1" dirty="0" smtClean="0"/>
              <a:t>Att4: </a:t>
            </a:r>
            <a:r>
              <a:rPr lang="it-IT" sz="2000" b="1" dirty="0" err="1" smtClean="0"/>
              <a:t>TestType</a:t>
            </a:r>
            <a:r>
              <a:rPr lang="it-IT" sz="2000" b="1" dirty="0" smtClean="0"/>
              <a:t> </a:t>
            </a:r>
            <a:r>
              <a:rPr lang="it-IT" sz="2000" b="1" dirty="0"/>
              <a:t>[</a:t>
            </a:r>
            <a:r>
              <a:rPr lang="it-IT" sz="2000" b="1" dirty="0" err="1"/>
              <a:t>String</a:t>
            </a:r>
            <a:r>
              <a:rPr lang="it-IT" sz="2000" b="1" dirty="0"/>
              <a:t>]</a:t>
            </a:r>
          </a:p>
          <a:p>
            <a:pPr lvl="3">
              <a:buSzPct val="75000"/>
              <a:buFont typeface="Wingdings" pitchFamily="2" charset="2"/>
              <a:buChar char="l"/>
              <a:defRPr/>
            </a:pPr>
            <a:r>
              <a:rPr lang="it-IT" sz="2000" b="1" dirty="0" smtClean="0"/>
              <a:t>…</a:t>
            </a:r>
          </a:p>
          <a:p>
            <a:pPr lvl="3">
              <a:buSzPct val="75000"/>
              <a:buFont typeface="Wingdings" pitchFamily="2" charset="2"/>
              <a:buChar char="l"/>
              <a:defRPr/>
            </a:pPr>
            <a:r>
              <a:rPr lang="it-IT" sz="2000" b="1" dirty="0" err="1" smtClean="0"/>
              <a:t>Attn</a:t>
            </a:r>
            <a:endParaRPr lang="it-IT" b="1" dirty="0"/>
          </a:p>
          <a:p>
            <a:pPr lvl="1">
              <a:buSzPct val="75000"/>
              <a:buFont typeface="Wingdings" pitchFamily="2" charset="2"/>
              <a:buChar char="l"/>
              <a:defRPr/>
            </a:pPr>
            <a:r>
              <a:rPr lang="it-IT" sz="2400" b="1" dirty="0" err="1"/>
              <a:t>Instance</a:t>
            </a:r>
            <a:endParaRPr lang="it-IT" sz="2400" b="1" dirty="0"/>
          </a:p>
          <a:p>
            <a:pPr lvl="2">
              <a:buSzPct val="75000"/>
              <a:buFont typeface="Wingdings" pitchFamily="2" charset="2"/>
              <a:buChar char="l"/>
              <a:defRPr/>
            </a:pPr>
            <a:r>
              <a:rPr lang="it-IT" sz="2200" b="1" dirty="0" err="1" smtClean="0"/>
              <a:t>TestEvidence</a:t>
            </a:r>
            <a:endParaRPr lang="it-IT" sz="2200" b="1" dirty="0" smtClean="0"/>
          </a:p>
          <a:p>
            <a:pPr lvl="3">
              <a:buSzPct val="75000"/>
              <a:buFont typeface="Wingdings" pitchFamily="2" charset="2"/>
              <a:buChar char="l"/>
              <a:defRPr/>
            </a:pPr>
            <a:r>
              <a:rPr lang="it-IT" sz="2000" b="1" dirty="0" smtClean="0"/>
              <a:t>id=URN1</a:t>
            </a:r>
            <a:endParaRPr lang="it-IT" sz="2000" b="1" dirty="0"/>
          </a:p>
          <a:p>
            <a:pPr lvl="3">
              <a:buSzPct val="75000"/>
              <a:buFont typeface="Wingdings" pitchFamily="2" charset="2"/>
              <a:buChar char="l"/>
              <a:defRPr/>
            </a:pPr>
            <a:r>
              <a:rPr lang="it-IT" sz="2000" b="1" dirty="0" err="1" smtClean="0"/>
              <a:t>TestModel</a:t>
            </a:r>
            <a:r>
              <a:rPr lang="it-IT" sz="2000" b="1" dirty="0" smtClean="0"/>
              <a:t>=STS</a:t>
            </a:r>
            <a:endParaRPr lang="it-IT" sz="2000" b="1" dirty="0"/>
          </a:p>
          <a:p>
            <a:pPr lvl="3">
              <a:buSzPct val="75000"/>
              <a:buFont typeface="Wingdings" pitchFamily="2" charset="2"/>
              <a:buChar char="l"/>
              <a:defRPr/>
            </a:pPr>
            <a:r>
              <a:rPr lang="it-IT" sz="2000" b="1" dirty="0" err="1" smtClean="0"/>
              <a:t>TestCategory</a:t>
            </a:r>
            <a:r>
              <a:rPr lang="it-IT" sz="2000" b="1" dirty="0" smtClean="0"/>
              <a:t>=</a:t>
            </a:r>
            <a:r>
              <a:rPr lang="it-IT" sz="2000" b="1" dirty="0" err="1" smtClean="0"/>
              <a:t>Functionality</a:t>
            </a:r>
            <a:endParaRPr lang="it-IT" sz="2000" b="1" dirty="0" smtClean="0"/>
          </a:p>
          <a:p>
            <a:pPr lvl="3">
              <a:buSzPct val="75000"/>
              <a:buFont typeface="Wingdings" pitchFamily="2" charset="2"/>
              <a:buChar char="l"/>
              <a:defRPr/>
            </a:pPr>
            <a:r>
              <a:rPr lang="it-IT" sz="2000" b="1" dirty="0" err="1" smtClean="0"/>
              <a:t>TestType</a:t>
            </a:r>
            <a:r>
              <a:rPr lang="it-IT" sz="2000" b="1" dirty="0" smtClean="0"/>
              <a:t>=</a:t>
            </a:r>
            <a:r>
              <a:rPr lang="it-IT" sz="2000" b="1" dirty="0" err="1" smtClean="0"/>
              <a:t>BoundaryValue</a:t>
            </a:r>
            <a:endParaRPr lang="it-IT" sz="1800" b="1" dirty="0"/>
          </a:p>
        </p:txBody>
      </p:sp>
      <p:pic>
        <p:nvPicPr>
          <p:cNvPr id="39939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805488"/>
            <a:ext cx="11049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2" descr="C:\Users\Claudio\Desktop\lavoro\tetto\CUMULUS\WP2\evidenc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014538"/>
            <a:ext cx="3781425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Models</a:t>
            </a:r>
            <a:r>
              <a:rPr lang="it-IT" dirty="0" smtClean="0"/>
              <a:t> of </a:t>
            </a:r>
            <a:r>
              <a:rPr lang="it-IT" dirty="0" err="1" smtClean="0"/>
              <a:t>Certification</a:t>
            </a:r>
            <a:r>
              <a:rPr lang="it-IT" dirty="0" smtClean="0"/>
              <a:t>: Model</a:t>
            </a:r>
            <a:endParaRPr lang="it-IT" dirty="0"/>
          </a:p>
        </p:txBody>
      </p:sp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FF0000"/>
              </a:buClr>
              <a:buSzPct val="75000"/>
              <a:buFont typeface="Monotype Sorts" charset="0"/>
              <a:buNone/>
            </a:pPr>
            <a:r>
              <a:rPr lang="en-US" dirty="0">
                <a:latin typeface="Arial" charset="0"/>
              </a:rPr>
              <a:t>	</a:t>
            </a:r>
            <a:endParaRPr lang="en-US" sz="800" dirty="0">
              <a:latin typeface="Tahoma" charset="0"/>
            </a:endParaRPr>
          </a:p>
          <a:p>
            <a:pPr lvl="1">
              <a:buSzPct val="75000"/>
              <a:buFont typeface="Wingdings" charset="0"/>
              <a:buChar char="l"/>
            </a:pPr>
            <a:r>
              <a:rPr lang="en-US" sz="2400" b="1" dirty="0">
                <a:latin typeface="Tahoma" charset="0"/>
              </a:rPr>
              <a:t>Each model of certification includes the elements needed for a given class of certification</a:t>
            </a:r>
          </a:p>
          <a:p>
            <a:pPr lvl="2">
              <a:buSzPct val="75000"/>
              <a:buFont typeface="Wingdings" charset="0"/>
              <a:buChar char="l"/>
            </a:pPr>
            <a:r>
              <a:rPr lang="en-US" sz="2200" b="1" dirty="0">
                <a:latin typeface="Tahoma" charset="0"/>
              </a:rPr>
              <a:t>Service/Platform/Infrastructure (S/P/I) model</a:t>
            </a:r>
          </a:p>
          <a:p>
            <a:pPr lvl="2">
              <a:buSzPct val="75000"/>
              <a:buFont typeface="Wingdings" charset="0"/>
              <a:buChar char="l"/>
            </a:pPr>
            <a:r>
              <a:rPr lang="it-IT" sz="2200" b="1" dirty="0" err="1">
                <a:latin typeface="Tahoma" charset="0"/>
              </a:rPr>
              <a:t>Verification</a:t>
            </a:r>
            <a:r>
              <a:rPr lang="it-IT" sz="2200" b="1" dirty="0">
                <a:latin typeface="Tahoma" charset="0"/>
              </a:rPr>
              <a:t> </a:t>
            </a:r>
            <a:r>
              <a:rPr lang="it-IT" sz="2200" b="1" dirty="0" err="1">
                <a:latin typeface="Tahoma" charset="0"/>
              </a:rPr>
              <a:t>type</a:t>
            </a:r>
            <a:endParaRPr lang="it-IT" sz="2200" b="1" dirty="0">
              <a:latin typeface="Tahoma" charset="0"/>
            </a:endParaRPr>
          </a:p>
          <a:p>
            <a:pPr lvl="3">
              <a:buSzPct val="75000"/>
              <a:buFont typeface="Wingdings" charset="0"/>
              <a:buChar char="l"/>
            </a:pPr>
            <a:r>
              <a:rPr lang="it-IT" sz="2200" b="1" dirty="0">
                <a:latin typeface="Tahoma" charset="0"/>
              </a:rPr>
              <a:t>Test, Monitoring, TPM, </a:t>
            </a:r>
            <a:r>
              <a:rPr lang="it-IT" sz="2200" b="1" dirty="0" err="1">
                <a:latin typeface="Tahoma" charset="0"/>
              </a:rPr>
              <a:t>hybrid</a:t>
            </a:r>
            <a:r>
              <a:rPr lang="it-IT" sz="2200" b="1" dirty="0">
                <a:latin typeface="Tahoma" charset="0"/>
              </a:rPr>
              <a:t>, </a:t>
            </a:r>
            <a:r>
              <a:rPr lang="it-IT" sz="2200" b="1" dirty="0" err="1">
                <a:latin typeface="Tahoma" charset="0"/>
              </a:rPr>
              <a:t>incremental</a:t>
            </a:r>
            <a:endParaRPr lang="it-IT" sz="2200" b="1" dirty="0">
              <a:latin typeface="Tahoma" charset="0"/>
            </a:endParaRPr>
          </a:p>
          <a:p>
            <a:pPr lvl="3">
              <a:buSzPct val="75000"/>
              <a:buFont typeface="Wingdings" charset="0"/>
              <a:buChar char="l"/>
            </a:pPr>
            <a:r>
              <a:rPr lang="it-IT" sz="2200" b="1" dirty="0">
                <a:latin typeface="Tahoma" charset="0"/>
              </a:rPr>
              <a:t>Offline (</a:t>
            </a:r>
            <a:r>
              <a:rPr lang="it-IT" sz="2200" b="1" dirty="0" err="1">
                <a:latin typeface="Tahoma" charset="0"/>
              </a:rPr>
              <a:t>Static</a:t>
            </a:r>
            <a:r>
              <a:rPr lang="it-IT" sz="2200" b="1" dirty="0">
                <a:latin typeface="Tahoma" charset="0"/>
              </a:rPr>
              <a:t>), Online (</a:t>
            </a:r>
            <a:r>
              <a:rPr lang="it-IT" sz="2200" b="1" dirty="0" err="1">
                <a:latin typeface="Tahoma" charset="0"/>
              </a:rPr>
              <a:t>Dynamic</a:t>
            </a:r>
            <a:r>
              <a:rPr lang="it-IT" sz="2200" b="1" dirty="0">
                <a:latin typeface="Tahoma" charset="0"/>
              </a:rPr>
              <a:t>)</a:t>
            </a:r>
          </a:p>
          <a:p>
            <a:pPr lvl="2">
              <a:buSzPct val="75000"/>
              <a:buFont typeface="Wingdings" charset="0"/>
              <a:buChar char="l"/>
            </a:pPr>
            <a:r>
              <a:rPr lang="it-IT" sz="2200" b="1" dirty="0" err="1">
                <a:latin typeface="Tahoma" charset="0"/>
              </a:rPr>
              <a:t>Evidence</a:t>
            </a:r>
            <a:r>
              <a:rPr lang="it-IT" sz="2200" b="1" dirty="0">
                <a:latin typeface="Tahoma" charset="0"/>
              </a:rPr>
              <a:t> (</a:t>
            </a:r>
            <a:r>
              <a:rPr lang="it-IT" sz="2200" b="1" dirty="0" err="1">
                <a:latin typeface="Tahoma" charset="0"/>
              </a:rPr>
              <a:t>instance</a:t>
            </a:r>
            <a:r>
              <a:rPr lang="it-IT" sz="2200" b="1" dirty="0">
                <a:latin typeface="Tahoma" charset="0"/>
              </a:rPr>
              <a:t> of the </a:t>
            </a:r>
            <a:r>
              <a:rPr lang="it-IT" sz="2200" b="1" dirty="0" err="1">
                <a:latin typeface="Tahoma" charset="0"/>
              </a:rPr>
              <a:t>evidence</a:t>
            </a:r>
            <a:r>
              <a:rPr lang="it-IT" sz="2200" b="1" dirty="0">
                <a:latin typeface="Tahoma" charset="0"/>
              </a:rPr>
              <a:t> meta-</a:t>
            </a:r>
            <a:r>
              <a:rPr lang="it-IT" sz="2200" b="1" dirty="0" err="1">
                <a:latin typeface="Tahoma" charset="0"/>
              </a:rPr>
              <a:t>class</a:t>
            </a:r>
            <a:r>
              <a:rPr lang="it-IT" sz="2200" b="1" dirty="0">
                <a:latin typeface="Tahoma" charset="0"/>
              </a:rPr>
              <a:t>)</a:t>
            </a:r>
          </a:p>
          <a:p>
            <a:pPr lvl="2">
              <a:buSzPct val="75000"/>
              <a:buFont typeface="Wingdings" charset="0"/>
              <a:buChar char="l"/>
            </a:pPr>
            <a:r>
              <a:rPr lang="it-IT" sz="2200" b="1" dirty="0">
                <a:latin typeface="Tahoma" charset="0"/>
              </a:rPr>
              <a:t>Others</a:t>
            </a:r>
          </a:p>
          <a:p>
            <a:pPr lvl="2">
              <a:buSzPct val="75000"/>
              <a:buFont typeface="Wingdings" charset="0"/>
              <a:buChar char="l"/>
            </a:pPr>
            <a:endParaRPr lang="en-US" sz="2200" b="1" dirty="0">
              <a:solidFill>
                <a:srgbClr val="034EAC"/>
              </a:solidFill>
              <a:latin typeface="Tahoma" charset="0"/>
            </a:endParaRPr>
          </a:p>
        </p:txBody>
      </p:sp>
      <p:pic>
        <p:nvPicPr>
          <p:cNvPr id="41987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805488"/>
            <a:ext cx="11049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Model of </a:t>
            </a:r>
            <a:r>
              <a:rPr lang="it-IT" dirty="0" err="1" smtClean="0"/>
              <a:t>Certification</a:t>
            </a:r>
            <a:r>
              <a:rPr lang="it-IT" dirty="0" smtClean="0"/>
              <a:t>: </a:t>
            </a:r>
            <a:r>
              <a:rPr lang="it-IT" dirty="0" err="1" smtClean="0"/>
              <a:t>Example</a:t>
            </a:r>
            <a:endParaRPr lang="it-IT" dirty="0"/>
          </a:p>
        </p:txBody>
      </p:sp>
      <p:sp>
        <p:nvSpPr>
          <p:cNvPr id="250883" name="Rectangle 3"/>
          <p:cNvSpPr>
            <a:spLocks noGrp="1" noChangeArrowheads="1"/>
          </p:cNvSpPr>
          <p:nvPr>
            <p:ph idx="1"/>
          </p:nvPr>
        </p:nvSpPr>
        <p:spPr>
          <a:xfrm>
            <a:off x="215516" y="1050925"/>
            <a:ext cx="5094673" cy="5114925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lvl="1">
              <a:buSzPct val="75000"/>
              <a:buFont typeface="Wingdings" pitchFamily="2" charset="2"/>
              <a:buChar char="l"/>
              <a:defRPr/>
            </a:pPr>
            <a:r>
              <a:rPr lang="it-IT" sz="2400" b="1" dirty="0" smtClean="0"/>
              <a:t>Meta-Class: </a:t>
            </a:r>
            <a:r>
              <a:rPr lang="it-IT" sz="2400" b="1" dirty="0" err="1" smtClean="0"/>
              <a:t>CertificationModel</a:t>
            </a:r>
            <a:endParaRPr lang="it-IT" sz="2400" b="1" dirty="0" smtClean="0"/>
          </a:p>
          <a:p>
            <a:pPr lvl="1">
              <a:buSzPct val="75000"/>
              <a:buFont typeface="Wingdings" pitchFamily="2" charset="2"/>
              <a:buChar char="l"/>
              <a:defRPr/>
            </a:pPr>
            <a:r>
              <a:rPr lang="it-IT" sz="2400" b="1" dirty="0" smtClean="0"/>
              <a:t>Class</a:t>
            </a:r>
            <a:endParaRPr lang="it-IT" sz="2400" b="1" dirty="0"/>
          </a:p>
          <a:p>
            <a:pPr lvl="2">
              <a:buSzPct val="75000"/>
              <a:buFont typeface="Wingdings" pitchFamily="2" charset="2"/>
              <a:buChar char="l"/>
              <a:defRPr/>
            </a:pPr>
            <a:r>
              <a:rPr lang="it-IT" sz="2000" b="1" dirty="0" err="1" smtClean="0"/>
              <a:t>TestCertificationModel</a:t>
            </a:r>
            <a:r>
              <a:rPr lang="it-IT" sz="2200" b="1" dirty="0" smtClean="0"/>
              <a:t> </a:t>
            </a:r>
          </a:p>
          <a:p>
            <a:pPr lvl="3">
              <a:buSzPct val="75000"/>
              <a:buFont typeface="Wingdings" pitchFamily="2" charset="2"/>
              <a:buChar char="l"/>
              <a:defRPr/>
            </a:pPr>
            <a:r>
              <a:rPr lang="it-IT" sz="2000" b="1" dirty="0" smtClean="0"/>
              <a:t>Att1: id [</a:t>
            </a:r>
            <a:r>
              <a:rPr lang="it-IT" sz="2000" b="1" dirty="0" err="1" smtClean="0"/>
              <a:t>String</a:t>
            </a:r>
            <a:r>
              <a:rPr lang="it-IT" sz="2000" b="1" dirty="0" smtClean="0"/>
              <a:t>]</a:t>
            </a:r>
          </a:p>
          <a:p>
            <a:pPr lvl="3">
              <a:buSzPct val="75000"/>
              <a:buFont typeface="Wingdings" pitchFamily="2" charset="2"/>
              <a:buChar char="l"/>
              <a:defRPr/>
            </a:pPr>
            <a:r>
              <a:rPr lang="it-IT" sz="2000" b="1" dirty="0" smtClean="0"/>
              <a:t>Att2: S/P/</a:t>
            </a:r>
            <a:r>
              <a:rPr lang="it-IT" sz="2000" b="1" dirty="0" err="1" smtClean="0"/>
              <a:t>I-Model</a:t>
            </a:r>
            <a:r>
              <a:rPr lang="it-IT" sz="2000" b="1" dirty="0" smtClean="0"/>
              <a:t> [</a:t>
            </a:r>
            <a:r>
              <a:rPr lang="it-IT" sz="2000" b="1" dirty="0" err="1" smtClean="0"/>
              <a:t>ModelType</a:t>
            </a:r>
            <a:r>
              <a:rPr lang="it-IT" sz="2000" b="1" dirty="0" smtClean="0"/>
              <a:t>]</a:t>
            </a:r>
            <a:endParaRPr lang="it-IT" sz="2000" b="1" dirty="0"/>
          </a:p>
          <a:p>
            <a:pPr lvl="3">
              <a:buSzPct val="75000"/>
              <a:buFont typeface="Wingdings" pitchFamily="2" charset="2"/>
              <a:buChar char="l"/>
              <a:defRPr/>
            </a:pPr>
            <a:r>
              <a:rPr lang="it-IT" sz="2000" b="1" dirty="0" smtClean="0"/>
              <a:t>Att3: </a:t>
            </a:r>
            <a:r>
              <a:rPr lang="it-IT" sz="2000" b="1" dirty="0" err="1" smtClean="0"/>
              <a:t>VerificationType</a:t>
            </a:r>
            <a:r>
              <a:rPr lang="it-IT" sz="2000" b="1" dirty="0" smtClean="0"/>
              <a:t> [</a:t>
            </a:r>
            <a:r>
              <a:rPr lang="it-IT" sz="2000" b="1" dirty="0" err="1" smtClean="0"/>
              <a:t>String</a:t>
            </a:r>
            <a:r>
              <a:rPr lang="it-IT" sz="2000" b="1" dirty="0" smtClean="0"/>
              <a:t>]</a:t>
            </a:r>
            <a:endParaRPr lang="it-IT" sz="2000" b="1" dirty="0"/>
          </a:p>
          <a:p>
            <a:pPr lvl="3">
              <a:buSzPct val="75000"/>
              <a:buFont typeface="Wingdings" pitchFamily="2" charset="2"/>
              <a:buChar char="l"/>
              <a:defRPr/>
            </a:pPr>
            <a:r>
              <a:rPr lang="it-IT" sz="2000" b="1" dirty="0" smtClean="0"/>
              <a:t>Att4: Evidence [</a:t>
            </a:r>
            <a:r>
              <a:rPr lang="it-IT" sz="2000" b="1" dirty="0" err="1" smtClean="0"/>
              <a:t>TestEvidence</a:t>
            </a:r>
            <a:r>
              <a:rPr lang="it-IT" sz="2000" b="1" dirty="0" smtClean="0"/>
              <a:t>]</a:t>
            </a:r>
            <a:endParaRPr lang="it-IT" sz="2000" b="1" dirty="0"/>
          </a:p>
          <a:p>
            <a:pPr lvl="3">
              <a:buSzPct val="75000"/>
              <a:buFont typeface="Wingdings" pitchFamily="2" charset="2"/>
              <a:buChar char="l"/>
              <a:defRPr/>
            </a:pPr>
            <a:r>
              <a:rPr lang="it-IT" sz="2000" b="1" dirty="0" smtClean="0"/>
              <a:t>…</a:t>
            </a:r>
            <a:endParaRPr lang="it-IT" b="1" dirty="0"/>
          </a:p>
          <a:p>
            <a:pPr lvl="1">
              <a:buSzPct val="75000"/>
              <a:buFont typeface="Wingdings" pitchFamily="2" charset="2"/>
              <a:buChar char="l"/>
              <a:defRPr/>
            </a:pPr>
            <a:r>
              <a:rPr lang="it-IT" sz="2400" b="1" dirty="0" err="1" smtClean="0"/>
              <a:t>Instance</a:t>
            </a:r>
            <a:endParaRPr lang="it-IT" sz="2400" b="1" dirty="0"/>
          </a:p>
          <a:p>
            <a:pPr lvl="2">
              <a:buSzPct val="75000"/>
              <a:buFont typeface="Wingdings" pitchFamily="2" charset="2"/>
              <a:buChar char="l"/>
              <a:defRPr/>
            </a:pPr>
            <a:r>
              <a:rPr lang="it-IT" sz="2000" b="1" dirty="0" err="1"/>
              <a:t>TestCertificationModel</a:t>
            </a:r>
            <a:endParaRPr lang="it-IT" sz="2000" b="1" dirty="0"/>
          </a:p>
          <a:p>
            <a:pPr lvl="3">
              <a:buSzPct val="75000"/>
              <a:buFont typeface="Wingdings" pitchFamily="2" charset="2"/>
              <a:buChar char="l"/>
              <a:defRPr/>
            </a:pPr>
            <a:r>
              <a:rPr lang="it-IT" sz="2000" b="1" dirty="0" smtClean="0"/>
              <a:t>id=URN3</a:t>
            </a:r>
          </a:p>
          <a:p>
            <a:pPr lvl="3">
              <a:buSzPct val="75000"/>
              <a:buFont typeface="Wingdings" pitchFamily="2" charset="2"/>
              <a:buChar char="l"/>
              <a:defRPr/>
            </a:pPr>
            <a:r>
              <a:rPr lang="it-IT" sz="2000" b="1" dirty="0" smtClean="0"/>
              <a:t>S/P/</a:t>
            </a:r>
            <a:r>
              <a:rPr lang="it-IT" sz="2000" b="1" dirty="0" err="1" smtClean="0"/>
              <a:t>I-Model</a:t>
            </a:r>
            <a:r>
              <a:rPr lang="it-IT" sz="2000" b="1" dirty="0" smtClean="0"/>
              <a:t>=STS</a:t>
            </a:r>
            <a:endParaRPr lang="it-IT" sz="2000" b="1" dirty="0"/>
          </a:p>
          <a:p>
            <a:pPr lvl="3">
              <a:buSzPct val="75000"/>
              <a:buFont typeface="Wingdings" pitchFamily="2" charset="2"/>
              <a:buChar char="l"/>
              <a:defRPr/>
            </a:pPr>
            <a:r>
              <a:rPr lang="it-IT" sz="2000" b="1" dirty="0" err="1" smtClean="0"/>
              <a:t>VerificationType</a:t>
            </a:r>
            <a:r>
              <a:rPr lang="it-IT" sz="2000" b="1" dirty="0" smtClean="0"/>
              <a:t>= </a:t>
            </a:r>
            <a:r>
              <a:rPr lang="it-IT" sz="2000" b="1" dirty="0" err="1" smtClean="0"/>
              <a:t>OfflineTesting</a:t>
            </a:r>
            <a:endParaRPr lang="it-IT" sz="2000" b="1" dirty="0" smtClean="0"/>
          </a:p>
          <a:p>
            <a:pPr lvl="3">
              <a:buSzPct val="75000"/>
              <a:buFont typeface="Wingdings" pitchFamily="2" charset="2"/>
              <a:buChar char="l"/>
              <a:defRPr/>
            </a:pPr>
            <a:r>
              <a:rPr lang="it-IT" sz="2000" b="1" dirty="0" err="1" smtClean="0"/>
              <a:t>Evidence</a:t>
            </a:r>
            <a:r>
              <a:rPr lang="it-IT" sz="2000" b="1" dirty="0" smtClean="0"/>
              <a:t>=URN1</a:t>
            </a:r>
            <a:endParaRPr lang="it-IT" sz="1800" b="1" dirty="0"/>
          </a:p>
        </p:txBody>
      </p:sp>
      <p:pic>
        <p:nvPicPr>
          <p:cNvPr id="44035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805488"/>
            <a:ext cx="11049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4" descr="C:\Users\Claudio\Desktop\lavoro\tetto\CUMULUS\WP2\certificationModel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88" y="2133600"/>
            <a:ext cx="3798887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Authenticity</a:t>
            </a:r>
            <a:r>
              <a:rPr lang="it-IT" dirty="0" smtClean="0"/>
              <a:t> </a:t>
            </a:r>
            <a:r>
              <a:rPr lang="it-IT" dirty="0" err="1" smtClean="0"/>
              <a:t>Example</a:t>
            </a:r>
            <a:endParaRPr lang="it-IT" dirty="0"/>
          </a:p>
        </p:txBody>
      </p:sp>
      <p:sp>
        <p:nvSpPr>
          <p:cNvPr id="46082" name="Rectangle 3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FF0000"/>
              </a:buClr>
              <a:buSzPct val="75000"/>
              <a:buFont typeface="Monotype Sorts" charset="0"/>
              <a:buNone/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	</a:t>
            </a:r>
            <a:endParaRPr lang="en-US" sz="800" dirty="0">
              <a:solidFill>
                <a:schemeClr val="tx1"/>
              </a:solidFill>
              <a:latin typeface="Tahoma" charset="0"/>
            </a:endParaRPr>
          </a:p>
          <a:p>
            <a:pPr lvl="1">
              <a:buSzPct val="75000"/>
              <a:buFont typeface="Wingdings" charset="0"/>
              <a:buChar char="l"/>
            </a:pPr>
            <a:r>
              <a:rPr lang="en-US" sz="2400" b="1" dirty="0">
                <a:latin typeface="Tahoma" charset="0"/>
              </a:rPr>
              <a:t>Complete example from meta-model to instance</a:t>
            </a:r>
          </a:p>
          <a:p>
            <a:pPr lvl="1">
              <a:buSzPct val="75000"/>
              <a:buFont typeface="Wingdings" charset="0"/>
              <a:buChar char="l"/>
            </a:pPr>
            <a:endParaRPr lang="en-US" sz="2400" b="1" dirty="0">
              <a:latin typeface="Tahoma" charset="0"/>
            </a:endParaRPr>
          </a:p>
          <a:p>
            <a:pPr lvl="1">
              <a:buSzPct val="75000"/>
              <a:buFont typeface="Wingdings" charset="0"/>
              <a:buChar char="l"/>
            </a:pPr>
            <a:r>
              <a:rPr lang="en-US" sz="2400" b="1" dirty="0">
                <a:latin typeface="Tahoma" charset="0"/>
              </a:rPr>
              <a:t>Consider complex types including formulas</a:t>
            </a:r>
          </a:p>
          <a:p>
            <a:pPr lvl="1">
              <a:buSzPct val="75000"/>
              <a:buFont typeface="Wingdings" charset="0"/>
              <a:buChar char="l"/>
            </a:pPr>
            <a:endParaRPr lang="en-US" sz="2400" b="1" dirty="0">
              <a:latin typeface="Tahoma" charset="0"/>
            </a:endParaRPr>
          </a:p>
        </p:txBody>
      </p:sp>
      <p:pic>
        <p:nvPicPr>
          <p:cNvPr id="46083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805488"/>
            <a:ext cx="11049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Security SLAs - Security Property </a:t>
            </a:r>
            <a:br>
              <a:rPr lang="en-US" sz="2400" dirty="0" smtClean="0"/>
            </a:br>
            <a:r>
              <a:rPr lang="en-US" sz="2400" dirty="0" smtClean="0"/>
              <a:t>Food for Discussion</a:t>
            </a:r>
            <a:endParaRPr lang="it-IT" sz="2400" dirty="0"/>
          </a:p>
        </p:txBody>
      </p:sp>
      <p:sp>
        <p:nvSpPr>
          <p:cNvPr id="250883" name="Rectangle 3"/>
          <p:cNvSpPr>
            <a:spLocks noGrp="1" noChangeArrowheads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1">
              <a:buSzPct val="75000"/>
              <a:buFont typeface="Wingdings" pitchFamily="2" charset="2"/>
              <a:buChar char="l"/>
              <a:defRPr/>
            </a:pPr>
            <a:r>
              <a:rPr lang="en-US" sz="2000" b="1" dirty="0" smtClean="0"/>
              <a:t>SLA are based on commitments</a:t>
            </a:r>
          </a:p>
          <a:p>
            <a:pPr lvl="1">
              <a:buSzPct val="75000"/>
              <a:buFont typeface="Wingdings" pitchFamily="2" charset="2"/>
              <a:buChar char="l"/>
              <a:defRPr/>
            </a:pPr>
            <a:r>
              <a:rPr lang="en-US" sz="2000" b="1" dirty="0" smtClean="0"/>
              <a:t>At the meta-model level, define commitments by restriction, that is, as a sub-class of security properties </a:t>
            </a:r>
          </a:p>
          <a:p>
            <a:pPr lvl="2">
              <a:buSzPct val="75000"/>
              <a:buFont typeface="Wingdings" pitchFamily="2" charset="2"/>
              <a:buChar char="l"/>
              <a:defRPr/>
            </a:pPr>
            <a:r>
              <a:rPr lang="en-US" sz="1800" b="1" dirty="0" smtClean="0"/>
              <a:t>Security properties defined on </a:t>
            </a:r>
            <a:r>
              <a:rPr lang="en-US" sz="1800" b="1" i="1" dirty="0" smtClean="0"/>
              <a:t>security property domain</a:t>
            </a:r>
          </a:p>
          <a:p>
            <a:pPr lvl="2">
              <a:buSzPct val="75000"/>
              <a:buFont typeface="Wingdings" pitchFamily="2" charset="2"/>
              <a:buChar char="l"/>
              <a:defRPr/>
            </a:pPr>
            <a:r>
              <a:rPr lang="en-US" sz="1800" b="1" dirty="0" smtClean="0"/>
              <a:t>Commitments defined on </a:t>
            </a:r>
            <a:r>
              <a:rPr lang="en-US" sz="1800" b="1" i="1" dirty="0" smtClean="0"/>
              <a:t>commitment domain</a:t>
            </a:r>
          </a:p>
          <a:p>
            <a:pPr lvl="1">
              <a:buSzPct val="75000"/>
              <a:buFont typeface="Wingdings" pitchFamily="2" charset="2"/>
              <a:buChar char="l"/>
              <a:defRPr/>
            </a:pPr>
            <a:r>
              <a:rPr lang="en-US" sz="2000" b="1" dirty="0" smtClean="0"/>
              <a:t>Commitment domain is a restriction of security property domain</a:t>
            </a:r>
            <a:endParaRPr lang="en-US" sz="2000" b="1" dirty="0"/>
          </a:p>
        </p:txBody>
      </p:sp>
      <p:pic>
        <p:nvPicPr>
          <p:cNvPr id="50179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805488"/>
            <a:ext cx="11049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2" descr="E:\DesktopFulvio\Desktop\CUMULUS\docs\metamodel\committme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292600"/>
            <a:ext cx="74295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z="3200">
                <a:latin typeface="Verdana" charset="0"/>
                <a:ea typeface="SimSun" charset="0"/>
              </a:rPr>
              <a:t>Clouds based on Ownership and Exposure</a:t>
            </a:r>
            <a:endParaRPr lang="en-US" sz="3200">
              <a:latin typeface="Verdana" charset="0"/>
              <a:ea typeface="SimSun" charset="0"/>
            </a:endParaRPr>
          </a:p>
        </p:txBody>
      </p:sp>
      <p:grpSp>
        <p:nvGrpSpPr>
          <p:cNvPr id="2" name="Group 71"/>
          <p:cNvGrpSpPr>
            <a:grpSpLocks/>
          </p:cNvGrpSpPr>
          <p:nvPr/>
        </p:nvGrpSpPr>
        <p:grpSpPr bwMode="auto">
          <a:xfrm>
            <a:off x="3200400" y="1566863"/>
            <a:ext cx="2895600" cy="5113337"/>
            <a:chOff x="2016" y="987"/>
            <a:chExt cx="1824" cy="3221"/>
          </a:xfrm>
        </p:grpSpPr>
        <p:grpSp>
          <p:nvGrpSpPr>
            <p:cNvPr id="22570" name="Group 5"/>
            <p:cNvGrpSpPr>
              <a:grpSpLocks/>
            </p:cNvGrpSpPr>
            <p:nvPr/>
          </p:nvGrpSpPr>
          <p:grpSpPr bwMode="auto">
            <a:xfrm>
              <a:off x="2016" y="987"/>
              <a:ext cx="1824" cy="816"/>
              <a:chOff x="4554" y="2181"/>
              <a:chExt cx="958" cy="873"/>
            </a:xfrm>
          </p:grpSpPr>
          <p:sp>
            <p:nvSpPr>
              <p:cNvPr id="22574" name="Freeform 6"/>
              <p:cNvSpPr>
                <a:spLocks/>
              </p:cNvSpPr>
              <p:nvPr/>
            </p:nvSpPr>
            <p:spPr bwMode="auto">
              <a:xfrm>
                <a:off x="4602" y="2229"/>
                <a:ext cx="910" cy="825"/>
              </a:xfrm>
              <a:custGeom>
                <a:avLst/>
                <a:gdLst>
                  <a:gd name="T0" fmla="*/ 20 w 3800"/>
                  <a:gd name="T1" fmla="*/ 66 h 3433"/>
                  <a:gd name="T2" fmla="*/ 0 w 3800"/>
                  <a:gd name="T3" fmla="*/ 93 h 3433"/>
                  <a:gd name="T4" fmla="*/ 11 w 3800"/>
                  <a:gd name="T5" fmla="*/ 117 h 3433"/>
                  <a:gd name="T6" fmla="*/ 11 w 3800"/>
                  <a:gd name="T7" fmla="*/ 116 h 3433"/>
                  <a:gd name="T8" fmla="*/ 5 w 3800"/>
                  <a:gd name="T9" fmla="*/ 135 h 3433"/>
                  <a:gd name="T10" fmla="*/ 27 w 3800"/>
                  <a:gd name="T11" fmla="*/ 162 h 3433"/>
                  <a:gd name="T12" fmla="*/ 29 w 3800"/>
                  <a:gd name="T13" fmla="*/ 162 h 3433"/>
                  <a:gd name="T14" fmla="*/ 29 w 3800"/>
                  <a:gd name="T15" fmla="*/ 162 h 3433"/>
                  <a:gd name="T16" fmla="*/ 63 w 3800"/>
                  <a:gd name="T17" fmla="*/ 186 h 3433"/>
                  <a:gd name="T18" fmla="*/ 83 w 3800"/>
                  <a:gd name="T19" fmla="*/ 180 h 3433"/>
                  <a:gd name="T20" fmla="*/ 83 w 3800"/>
                  <a:gd name="T21" fmla="*/ 180 h 3433"/>
                  <a:gd name="T22" fmla="*/ 111 w 3800"/>
                  <a:gd name="T23" fmla="*/ 198 h 3433"/>
                  <a:gd name="T24" fmla="*/ 144 w 3800"/>
                  <a:gd name="T25" fmla="*/ 168 h 3433"/>
                  <a:gd name="T26" fmla="*/ 144 w 3800"/>
                  <a:gd name="T27" fmla="*/ 168 h 3433"/>
                  <a:gd name="T28" fmla="*/ 159 w 3800"/>
                  <a:gd name="T29" fmla="*/ 174 h 3433"/>
                  <a:gd name="T30" fmla="*/ 189 w 3800"/>
                  <a:gd name="T31" fmla="*/ 138 h 3433"/>
                  <a:gd name="T32" fmla="*/ 188 w 3800"/>
                  <a:gd name="T33" fmla="*/ 138 h 3433"/>
                  <a:gd name="T34" fmla="*/ 218 w 3800"/>
                  <a:gd name="T35" fmla="*/ 96 h 3433"/>
                  <a:gd name="T36" fmla="*/ 211 w 3800"/>
                  <a:gd name="T37" fmla="*/ 70 h 3433"/>
                  <a:gd name="T38" fmla="*/ 211 w 3800"/>
                  <a:gd name="T39" fmla="*/ 70 h 3433"/>
                  <a:gd name="T40" fmla="*/ 213 w 3800"/>
                  <a:gd name="T41" fmla="*/ 57 h 3433"/>
                  <a:gd name="T42" fmla="*/ 193 w 3800"/>
                  <a:gd name="T43" fmla="*/ 25 h 3433"/>
                  <a:gd name="T44" fmla="*/ 193 w 3800"/>
                  <a:gd name="T45" fmla="*/ 25 h 3433"/>
                  <a:gd name="T46" fmla="*/ 169 w 3800"/>
                  <a:gd name="T47" fmla="*/ 0 h 3433"/>
                  <a:gd name="T48" fmla="*/ 150 w 3800"/>
                  <a:gd name="T49" fmla="*/ 11 h 3433"/>
                  <a:gd name="T50" fmla="*/ 150 w 3800"/>
                  <a:gd name="T51" fmla="*/ 11 h 3433"/>
                  <a:gd name="T52" fmla="*/ 133 w 3800"/>
                  <a:gd name="T53" fmla="*/ 0 h 3433"/>
                  <a:gd name="T54" fmla="*/ 113 w 3800"/>
                  <a:gd name="T55" fmla="*/ 15 h 3433"/>
                  <a:gd name="T56" fmla="*/ 113 w 3800"/>
                  <a:gd name="T57" fmla="*/ 16 h 3433"/>
                  <a:gd name="T58" fmla="*/ 94 w 3800"/>
                  <a:gd name="T59" fmla="*/ 6 h 3433"/>
                  <a:gd name="T60" fmla="*/ 71 w 3800"/>
                  <a:gd name="T61" fmla="*/ 24 h 3433"/>
                  <a:gd name="T62" fmla="*/ 71 w 3800"/>
                  <a:gd name="T63" fmla="*/ 24 h 3433"/>
                  <a:gd name="T64" fmla="*/ 53 w 3800"/>
                  <a:gd name="T65" fmla="*/ 18 h 3433"/>
                  <a:gd name="T66" fmla="*/ 19 w 3800"/>
                  <a:gd name="T67" fmla="*/ 60 h 3433"/>
                  <a:gd name="T68" fmla="*/ 20 w 3800"/>
                  <a:gd name="T69" fmla="*/ 66 h 3433"/>
                  <a:gd name="T70" fmla="*/ 20 w 3800"/>
                  <a:gd name="T71" fmla="*/ 66 h 343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800"/>
                  <a:gd name="T109" fmla="*/ 0 h 3433"/>
                  <a:gd name="T110" fmla="*/ 3800 w 3800"/>
                  <a:gd name="T111" fmla="*/ 3433 h 343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800" h="3433">
                    <a:moveTo>
                      <a:pt x="343" y="1142"/>
                    </a:moveTo>
                    <a:cubicBezTo>
                      <a:pt x="148" y="1167"/>
                      <a:pt x="0" y="1370"/>
                      <a:pt x="0" y="1612"/>
                    </a:cubicBezTo>
                    <a:cubicBezTo>
                      <a:pt x="0" y="1780"/>
                      <a:pt x="72" y="1935"/>
                      <a:pt x="189" y="2020"/>
                    </a:cubicBezTo>
                    <a:lnTo>
                      <a:pt x="187" y="2014"/>
                    </a:lnTo>
                    <a:cubicBezTo>
                      <a:pt x="121" y="2101"/>
                      <a:pt x="84" y="2216"/>
                      <a:pt x="84" y="2336"/>
                    </a:cubicBezTo>
                    <a:cubicBezTo>
                      <a:pt x="84" y="2596"/>
                      <a:pt x="256" y="2806"/>
                      <a:pt x="468" y="2806"/>
                    </a:cubicBezTo>
                    <a:cubicBezTo>
                      <a:pt x="482" y="2806"/>
                      <a:pt x="497" y="2805"/>
                      <a:pt x="512" y="2803"/>
                    </a:cubicBezTo>
                    <a:lnTo>
                      <a:pt x="510" y="2806"/>
                    </a:lnTo>
                    <a:cubicBezTo>
                      <a:pt x="631" y="3066"/>
                      <a:pt x="856" y="3227"/>
                      <a:pt x="1099" y="3227"/>
                    </a:cubicBezTo>
                    <a:cubicBezTo>
                      <a:pt x="1223" y="3227"/>
                      <a:pt x="1344" y="3186"/>
                      <a:pt x="1449" y="3107"/>
                    </a:cubicBezTo>
                    <a:lnTo>
                      <a:pt x="1448" y="3108"/>
                    </a:lnTo>
                    <a:cubicBezTo>
                      <a:pt x="1558" y="3311"/>
                      <a:pt x="1744" y="3433"/>
                      <a:pt x="1942" y="3433"/>
                    </a:cubicBezTo>
                    <a:cubicBezTo>
                      <a:pt x="2204" y="3433"/>
                      <a:pt x="2435" y="3222"/>
                      <a:pt x="2510" y="2913"/>
                    </a:cubicBezTo>
                    <a:lnTo>
                      <a:pt x="2511" y="2917"/>
                    </a:lnTo>
                    <a:cubicBezTo>
                      <a:pt x="2592" y="2979"/>
                      <a:pt x="2685" y="3012"/>
                      <a:pt x="2780" y="3012"/>
                    </a:cubicBezTo>
                    <a:cubicBezTo>
                      <a:pt x="3060" y="3012"/>
                      <a:pt x="3287" y="2735"/>
                      <a:pt x="3289" y="2392"/>
                    </a:cubicBezTo>
                    <a:lnTo>
                      <a:pt x="3288" y="2390"/>
                    </a:lnTo>
                    <a:cubicBezTo>
                      <a:pt x="3582" y="2339"/>
                      <a:pt x="3800" y="2030"/>
                      <a:pt x="3800" y="1665"/>
                    </a:cubicBezTo>
                    <a:cubicBezTo>
                      <a:pt x="3800" y="1504"/>
                      <a:pt x="3756" y="1347"/>
                      <a:pt x="3677" y="1219"/>
                    </a:cubicBezTo>
                    <a:lnTo>
                      <a:pt x="3675" y="1218"/>
                    </a:lnTo>
                    <a:cubicBezTo>
                      <a:pt x="3700" y="1146"/>
                      <a:pt x="3713" y="1069"/>
                      <a:pt x="3713" y="991"/>
                    </a:cubicBezTo>
                    <a:cubicBezTo>
                      <a:pt x="3713" y="730"/>
                      <a:pt x="3572" y="501"/>
                      <a:pt x="3368" y="433"/>
                    </a:cubicBezTo>
                    <a:lnTo>
                      <a:pt x="3369" y="432"/>
                    </a:lnTo>
                    <a:cubicBezTo>
                      <a:pt x="3333" y="182"/>
                      <a:pt x="3155" y="1"/>
                      <a:pt x="2949" y="1"/>
                    </a:cubicBezTo>
                    <a:cubicBezTo>
                      <a:pt x="2823" y="0"/>
                      <a:pt x="2704" y="68"/>
                      <a:pt x="2623" y="186"/>
                    </a:cubicBezTo>
                    <a:lnTo>
                      <a:pt x="2623" y="187"/>
                    </a:lnTo>
                    <a:cubicBezTo>
                      <a:pt x="2551" y="69"/>
                      <a:pt x="2438" y="1"/>
                      <a:pt x="2318" y="1"/>
                    </a:cubicBezTo>
                    <a:cubicBezTo>
                      <a:pt x="2173" y="0"/>
                      <a:pt x="2039" y="102"/>
                      <a:pt x="1975" y="262"/>
                    </a:cubicBezTo>
                    <a:lnTo>
                      <a:pt x="1976" y="270"/>
                    </a:lnTo>
                    <a:cubicBezTo>
                      <a:pt x="1888" y="163"/>
                      <a:pt x="1770" y="104"/>
                      <a:pt x="1647" y="104"/>
                    </a:cubicBezTo>
                    <a:cubicBezTo>
                      <a:pt x="1473" y="104"/>
                      <a:pt x="1314" y="222"/>
                      <a:pt x="1232" y="410"/>
                    </a:cubicBezTo>
                    <a:lnTo>
                      <a:pt x="1231" y="414"/>
                    </a:lnTo>
                    <a:cubicBezTo>
                      <a:pt x="1140" y="349"/>
                      <a:pt x="1036" y="314"/>
                      <a:pt x="931" y="314"/>
                    </a:cubicBezTo>
                    <a:cubicBezTo>
                      <a:pt x="603" y="314"/>
                      <a:pt x="337" y="641"/>
                      <a:pt x="337" y="1044"/>
                    </a:cubicBezTo>
                    <a:cubicBezTo>
                      <a:pt x="337" y="1077"/>
                      <a:pt x="339" y="1110"/>
                      <a:pt x="342" y="1143"/>
                    </a:cubicBezTo>
                    <a:lnTo>
                      <a:pt x="343" y="1142"/>
                    </a:lnTo>
                    <a:close/>
                  </a:path>
                </a:pathLst>
              </a:custGeom>
              <a:solidFill>
                <a:srgbClr val="C0C0C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575" name="Freeform 7"/>
              <p:cNvSpPr>
                <a:spLocks/>
              </p:cNvSpPr>
              <p:nvPr/>
            </p:nvSpPr>
            <p:spPr bwMode="auto">
              <a:xfrm>
                <a:off x="4554" y="2181"/>
                <a:ext cx="910" cy="825"/>
              </a:xfrm>
              <a:custGeom>
                <a:avLst/>
                <a:gdLst>
                  <a:gd name="T0" fmla="*/ 20 w 3800"/>
                  <a:gd name="T1" fmla="*/ 66 h 3433"/>
                  <a:gd name="T2" fmla="*/ 0 w 3800"/>
                  <a:gd name="T3" fmla="*/ 93 h 3433"/>
                  <a:gd name="T4" fmla="*/ 11 w 3800"/>
                  <a:gd name="T5" fmla="*/ 117 h 3433"/>
                  <a:gd name="T6" fmla="*/ 11 w 3800"/>
                  <a:gd name="T7" fmla="*/ 116 h 3433"/>
                  <a:gd name="T8" fmla="*/ 5 w 3800"/>
                  <a:gd name="T9" fmla="*/ 135 h 3433"/>
                  <a:gd name="T10" fmla="*/ 27 w 3800"/>
                  <a:gd name="T11" fmla="*/ 162 h 3433"/>
                  <a:gd name="T12" fmla="*/ 29 w 3800"/>
                  <a:gd name="T13" fmla="*/ 162 h 3433"/>
                  <a:gd name="T14" fmla="*/ 29 w 3800"/>
                  <a:gd name="T15" fmla="*/ 162 h 3433"/>
                  <a:gd name="T16" fmla="*/ 63 w 3800"/>
                  <a:gd name="T17" fmla="*/ 186 h 3433"/>
                  <a:gd name="T18" fmla="*/ 83 w 3800"/>
                  <a:gd name="T19" fmla="*/ 180 h 3433"/>
                  <a:gd name="T20" fmla="*/ 83 w 3800"/>
                  <a:gd name="T21" fmla="*/ 180 h 3433"/>
                  <a:gd name="T22" fmla="*/ 111 w 3800"/>
                  <a:gd name="T23" fmla="*/ 198 h 3433"/>
                  <a:gd name="T24" fmla="*/ 144 w 3800"/>
                  <a:gd name="T25" fmla="*/ 168 h 3433"/>
                  <a:gd name="T26" fmla="*/ 144 w 3800"/>
                  <a:gd name="T27" fmla="*/ 168 h 3433"/>
                  <a:gd name="T28" fmla="*/ 159 w 3800"/>
                  <a:gd name="T29" fmla="*/ 174 h 3433"/>
                  <a:gd name="T30" fmla="*/ 189 w 3800"/>
                  <a:gd name="T31" fmla="*/ 138 h 3433"/>
                  <a:gd name="T32" fmla="*/ 188 w 3800"/>
                  <a:gd name="T33" fmla="*/ 138 h 3433"/>
                  <a:gd name="T34" fmla="*/ 218 w 3800"/>
                  <a:gd name="T35" fmla="*/ 96 h 3433"/>
                  <a:gd name="T36" fmla="*/ 211 w 3800"/>
                  <a:gd name="T37" fmla="*/ 70 h 3433"/>
                  <a:gd name="T38" fmla="*/ 211 w 3800"/>
                  <a:gd name="T39" fmla="*/ 70 h 3433"/>
                  <a:gd name="T40" fmla="*/ 213 w 3800"/>
                  <a:gd name="T41" fmla="*/ 57 h 3433"/>
                  <a:gd name="T42" fmla="*/ 193 w 3800"/>
                  <a:gd name="T43" fmla="*/ 25 h 3433"/>
                  <a:gd name="T44" fmla="*/ 193 w 3800"/>
                  <a:gd name="T45" fmla="*/ 25 h 3433"/>
                  <a:gd name="T46" fmla="*/ 169 w 3800"/>
                  <a:gd name="T47" fmla="*/ 0 h 3433"/>
                  <a:gd name="T48" fmla="*/ 150 w 3800"/>
                  <a:gd name="T49" fmla="*/ 11 h 3433"/>
                  <a:gd name="T50" fmla="*/ 150 w 3800"/>
                  <a:gd name="T51" fmla="*/ 11 h 3433"/>
                  <a:gd name="T52" fmla="*/ 133 w 3800"/>
                  <a:gd name="T53" fmla="*/ 0 h 3433"/>
                  <a:gd name="T54" fmla="*/ 113 w 3800"/>
                  <a:gd name="T55" fmla="*/ 15 h 3433"/>
                  <a:gd name="T56" fmla="*/ 113 w 3800"/>
                  <a:gd name="T57" fmla="*/ 16 h 3433"/>
                  <a:gd name="T58" fmla="*/ 94 w 3800"/>
                  <a:gd name="T59" fmla="*/ 6 h 3433"/>
                  <a:gd name="T60" fmla="*/ 71 w 3800"/>
                  <a:gd name="T61" fmla="*/ 24 h 3433"/>
                  <a:gd name="T62" fmla="*/ 71 w 3800"/>
                  <a:gd name="T63" fmla="*/ 24 h 3433"/>
                  <a:gd name="T64" fmla="*/ 53 w 3800"/>
                  <a:gd name="T65" fmla="*/ 18 h 3433"/>
                  <a:gd name="T66" fmla="*/ 19 w 3800"/>
                  <a:gd name="T67" fmla="*/ 60 h 3433"/>
                  <a:gd name="T68" fmla="*/ 20 w 3800"/>
                  <a:gd name="T69" fmla="*/ 66 h 3433"/>
                  <a:gd name="T70" fmla="*/ 20 w 3800"/>
                  <a:gd name="T71" fmla="*/ 66 h 343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800"/>
                  <a:gd name="T109" fmla="*/ 0 h 3433"/>
                  <a:gd name="T110" fmla="*/ 3800 w 3800"/>
                  <a:gd name="T111" fmla="*/ 3433 h 343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800" h="3433">
                    <a:moveTo>
                      <a:pt x="343" y="1142"/>
                    </a:moveTo>
                    <a:cubicBezTo>
                      <a:pt x="148" y="1167"/>
                      <a:pt x="0" y="1370"/>
                      <a:pt x="0" y="1612"/>
                    </a:cubicBezTo>
                    <a:cubicBezTo>
                      <a:pt x="0" y="1780"/>
                      <a:pt x="72" y="1935"/>
                      <a:pt x="189" y="2020"/>
                    </a:cubicBezTo>
                    <a:lnTo>
                      <a:pt x="187" y="2014"/>
                    </a:lnTo>
                    <a:cubicBezTo>
                      <a:pt x="121" y="2101"/>
                      <a:pt x="84" y="2216"/>
                      <a:pt x="84" y="2336"/>
                    </a:cubicBezTo>
                    <a:cubicBezTo>
                      <a:pt x="84" y="2596"/>
                      <a:pt x="256" y="2806"/>
                      <a:pt x="468" y="2806"/>
                    </a:cubicBezTo>
                    <a:cubicBezTo>
                      <a:pt x="482" y="2806"/>
                      <a:pt x="497" y="2805"/>
                      <a:pt x="512" y="2803"/>
                    </a:cubicBezTo>
                    <a:lnTo>
                      <a:pt x="510" y="2806"/>
                    </a:lnTo>
                    <a:cubicBezTo>
                      <a:pt x="631" y="3066"/>
                      <a:pt x="856" y="3227"/>
                      <a:pt x="1099" y="3227"/>
                    </a:cubicBezTo>
                    <a:cubicBezTo>
                      <a:pt x="1223" y="3227"/>
                      <a:pt x="1344" y="3186"/>
                      <a:pt x="1449" y="3107"/>
                    </a:cubicBezTo>
                    <a:lnTo>
                      <a:pt x="1448" y="3108"/>
                    </a:lnTo>
                    <a:cubicBezTo>
                      <a:pt x="1558" y="3311"/>
                      <a:pt x="1744" y="3433"/>
                      <a:pt x="1942" y="3433"/>
                    </a:cubicBezTo>
                    <a:cubicBezTo>
                      <a:pt x="2204" y="3433"/>
                      <a:pt x="2435" y="3222"/>
                      <a:pt x="2510" y="2913"/>
                    </a:cubicBezTo>
                    <a:lnTo>
                      <a:pt x="2511" y="2917"/>
                    </a:lnTo>
                    <a:cubicBezTo>
                      <a:pt x="2592" y="2979"/>
                      <a:pt x="2685" y="3012"/>
                      <a:pt x="2780" y="3012"/>
                    </a:cubicBezTo>
                    <a:cubicBezTo>
                      <a:pt x="3060" y="3012"/>
                      <a:pt x="3287" y="2735"/>
                      <a:pt x="3289" y="2392"/>
                    </a:cubicBezTo>
                    <a:lnTo>
                      <a:pt x="3288" y="2390"/>
                    </a:lnTo>
                    <a:cubicBezTo>
                      <a:pt x="3582" y="2339"/>
                      <a:pt x="3800" y="2030"/>
                      <a:pt x="3800" y="1665"/>
                    </a:cubicBezTo>
                    <a:cubicBezTo>
                      <a:pt x="3800" y="1504"/>
                      <a:pt x="3756" y="1347"/>
                      <a:pt x="3677" y="1219"/>
                    </a:cubicBezTo>
                    <a:lnTo>
                      <a:pt x="3675" y="1218"/>
                    </a:lnTo>
                    <a:cubicBezTo>
                      <a:pt x="3700" y="1146"/>
                      <a:pt x="3713" y="1069"/>
                      <a:pt x="3713" y="991"/>
                    </a:cubicBezTo>
                    <a:cubicBezTo>
                      <a:pt x="3713" y="730"/>
                      <a:pt x="3572" y="501"/>
                      <a:pt x="3368" y="433"/>
                    </a:cubicBezTo>
                    <a:lnTo>
                      <a:pt x="3369" y="432"/>
                    </a:lnTo>
                    <a:cubicBezTo>
                      <a:pt x="3333" y="182"/>
                      <a:pt x="3155" y="1"/>
                      <a:pt x="2949" y="1"/>
                    </a:cubicBezTo>
                    <a:cubicBezTo>
                      <a:pt x="2823" y="0"/>
                      <a:pt x="2704" y="68"/>
                      <a:pt x="2623" y="186"/>
                    </a:cubicBezTo>
                    <a:lnTo>
                      <a:pt x="2623" y="187"/>
                    </a:lnTo>
                    <a:cubicBezTo>
                      <a:pt x="2551" y="69"/>
                      <a:pt x="2438" y="1"/>
                      <a:pt x="2318" y="1"/>
                    </a:cubicBezTo>
                    <a:cubicBezTo>
                      <a:pt x="2173" y="0"/>
                      <a:pt x="2039" y="102"/>
                      <a:pt x="1975" y="262"/>
                    </a:cubicBezTo>
                    <a:lnTo>
                      <a:pt x="1976" y="270"/>
                    </a:lnTo>
                    <a:cubicBezTo>
                      <a:pt x="1888" y="163"/>
                      <a:pt x="1770" y="104"/>
                      <a:pt x="1647" y="104"/>
                    </a:cubicBezTo>
                    <a:cubicBezTo>
                      <a:pt x="1473" y="104"/>
                      <a:pt x="1314" y="222"/>
                      <a:pt x="1232" y="410"/>
                    </a:cubicBezTo>
                    <a:lnTo>
                      <a:pt x="1231" y="414"/>
                    </a:lnTo>
                    <a:cubicBezTo>
                      <a:pt x="1140" y="349"/>
                      <a:pt x="1036" y="314"/>
                      <a:pt x="931" y="314"/>
                    </a:cubicBezTo>
                    <a:cubicBezTo>
                      <a:pt x="603" y="314"/>
                      <a:pt x="337" y="641"/>
                      <a:pt x="337" y="1044"/>
                    </a:cubicBezTo>
                    <a:cubicBezTo>
                      <a:pt x="337" y="1077"/>
                      <a:pt x="339" y="1110"/>
                      <a:pt x="342" y="1143"/>
                    </a:cubicBezTo>
                    <a:lnTo>
                      <a:pt x="343" y="1142"/>
                    </a:lnTo>
                    <a:close/>
                  </a:path>
                </a:pathLst>
              </a:custGeom>
              <a:solidFill>
                <a:srgbClr val="C0C0C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576" name="Freeform 8"/>
              <p:cNvSpPr>
                <a:spLocks/>
              </p:cNvSpPr>
              <p:nvPr/>
            </p:nvSpPr>
            <p:spPr bwMode="auto">
              <a:xfrm>
                <a:off x="4554" y="2181"/>
                <a:ext cx="910" cy="825"/>
              </a:xfrm>
              <a:custGeom>
                <a:avLst/>
                <a:gdLst>
                  <a:gd name="T0" fmla="*/ 20 w 3800"/>
                  <a:gd name="T1" fmla="*/ 66 h 3433"/>
                  <a:gd name="T2" fmla="*/ 0 w 3800"/>
                  <a:gd name="T3" fmla="*/ 93 h 3433"/>
                  <a:gd name="T4" fmla="*/ 11 w 3800"/>
                  <a:gd name="T5" fmla="*/ 117 h 3433"/>
                  <a:gd name="T6" fmla="*/ 11 w 3800"/>
                  <a:gd name="T7" fmla="*/ 116 h 3433"/>
                  <a:gd name="T8" fmla="*/ 5 w 3800"/>
                  <a:gd name="T9" fmla="*/ 135 h 3433"/>
                  <a:gd name="T10" fmla="*/ 27 w 3800"/>
                  <a:gd name="T11" fmla="*/ 162 h 3433"/>
                  <a:gd name="T12" fmla="*/ 29 w 3800"/>
                  <a:gd name="T13" fmla="*/ 162 h 3433"/>
                  <a:gd name="T14" fmla="*/ 29 w 3800"/>
                  <a:gd name="T15" fmla="*/ 162 h 3433"/>
                  <a:gd name="T16" fmla="*/ 63 w 3800"/>
                  <a:gd name="T17" fmla="*/ 186 h 3433"/>
                  <a:gd name="T18" fmla="*/ 83 w 3800"/>
                  <a:gd name="T19" fmla="*/ 180 h 3433"/>
                  <a:gd name="T20" fmla="*/ 83 w 3800"/>
                  <a:gd name="T21" fmla="*/ 180 h 3433"/>
                  <a:gd name="T22" fmla="*/ 111 w 3800"/>
                  <a:gd name="T23" fmla="*/ 198 h 3433"/>
                  <a:gd name="T24" fmla="*/ 144 w 3800"/>
                  <a:gd name="T25" fmla="*/ 168 h 3433"/>
                  <a:gd name="T26" fmla="*/ 144 w 3800"/>
                  <a:gd name="T27" fmla="*/ 168 h 3433"/>
                  <a:gd name="T28" fmla="*/ 159 w 3800"/>
                  <a:gd name="T29" fmla="*/ 174 h 3433"/>
                  <a:gd name="T30" fmla="*/ 189 w 3800"/>
                  <a:gd name="T31" fmla="*/ 138 h 3433"/>
                  <a:gd name="T32" fmla="*/ 188 w 3800"/>
                  <a:gd name="T33" fmla="*/ 138 h 3433"/>
                  <a:gd name="T34" fmla="*/ 218 w 3800"/>
                  <a:gd name="T35" fmla="*/ 96 h 3433"/>
                  <a:gd name="T36" fmla="*/ 211 w 3800"/>
                  <a:gd name="T37" fmla="*/ 70 h 3433"/>
                  <a:gd name="T38" fmla="*/ 211 w 3800"/>
                  <a:gd name="T39" fmla="*/ 70 h 3433"/>
                  <a:gd name="T40" fmla="*/ 213 w 3800"/>
                  <a:gd name="T41" fmla="*/ 57 h 3433"/>
                  <a:gd name="T42" fmla="*/ 193 w 3800"/>
                  <a:gd name="T43" fmla="*/ 25 h 3433"/>
                  <a:gd name="T44" fmla="*/ 193 w 3800"/>
                  <a:gd name="T45" fmla="*/ 25 h 3433"/>
                  <a:gd name="T46" fmla="*/ 169 w 3800"/>
                  <a:gd name="T47" fmla="*/ 0 h 3433"/>
                  <a:gd name="T48" fmla="*/ 150 w 3800"/>
                  <a:gd name="T49" fmla="*/ 11 h 3433"/>
                  <a:gd name="T50" fmla="*/ 150 w 3800"/>
                  <a:gd name="T51" fmla="*/ 11 h 3433"/>
                  <a:gd name="T52" fmla="*/ 133 w 3800"/>
                  <a:gd name="T53" fmla="*/ 0 h 3433"/>
                  <a:gd name="T54" fmla="*/ 113 w 3800"/>
                  <a:gd name="T55" fmla="*/ 15 h 3433"/>
                  <a:gd name="T56" fmla="*/ 113 w 3800"/>
                  <a:gd name="T57" fmla="*/ 16 h 3433"/>
                  <a:gd name="T58" fmla="*/ 94 w 3800"/>
                  <a:gd name="T59" fmla="*/ 6 h 3433"/>
                  <a:gd name="T60" fmla="*/ 71 w 3800"/>
                  <a:gd name="T61" fmla="*/ 24 h 3433"/>
                  <a:gd name="T62" fmla="*/ 71 w 3800"/>
                  <a:gd name="T63" fmla="*/ 24 h 3433"/>
                  <a:gd name="T64" fmla="*/ 53 w 3800"/>
                  <a:gd name="T65" fmla="*/ 18 h 3433"/>
                  <a:gd name="T66" fmla="*/ 19 w 3800"/>
                  <a:gd name="T67" fmla="*/ 60 h 3433"/>
                  <a:gd name="T68" fmla="*/ 20 w 3800"/>
                  <a:gd name="T69" fmla="*/ 66 h 3433"/>
                  <a:gd name="T70" fmla="*/ 20 w 3800"/>
                  <a:gd name="T71" fmla="*/ 66 h 343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800"/>
                  <a:gd name="T109" fmla="*/ 0 h 3433"/>
                  <a:gd name="T110" fmla="*/ 3800 w 3800"/>
                  <a:gd name="T111" fmla="*/ 3433 h 343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800" h="3433">
                    <a:moveTo>
                      <a:pt x="343" y="1142"/>
                    </a:moveTo>
                    <a:cubicBezTo>
                      <a:pt x="148" y="1167"/>
                      <a:pt x="0" y="1370"/>
                      <a:pt x="0" y="1612"/>
                    </a:cubicBezTo>
                    <a:cubicBezTo>
                      <a:pt x="0" y="1780"/>
                      <a:pt x="72" y="1935"/>
                      <a:pt x="189" y="2020"/>
                    </a:cubicBezTo>
                    <a:lnTo>
                      <a:pt x="187" y="2014"/>
                    </a:lnTo>
                    <a:cubicBezTo>
                      <a:pt x="121" y="2101"/>
                      <a:pt x="84" y="2216"/>
                      <a:pt x="84" y="2336"/>
                    </a:cubicBezTo>
                    <a:cubicBezTo>
                      <a:pt x="84" y="2596"/>
                      <a:pt x="256" y="2806"/>
                      <a:pt x="468" y="2806"/>
                    </a:cubicBezTo>
                    <a:cubicBezTo>
                      <a:pt x="482" y="2806"/>
                      <a:pt x="497" y="2805"/>
                      <a:pt x="512" y="2803"/>
                    </a:cubicBezTo>
                    <a:lnTo>
                      <a:pt x="510" y="2806"/>
                    </a:lnTo>
                    <a:cubicBezTo>
                      <a:pt x="631" y="3066"/>
                      <a:pt x="856" y="3227"/>
                      <a:pt x="1099" y="3227"/>
                    </a:cubicBezTo>
                    <a:cubicBezTo>
                      <a:pt x="1223" y="3227"/>
                      <a:pt x="1344" y="3186"/>
                      <a:pt x="1449" y="3107"/>
                    </a:cubicBezTo>
                    <a:lnTo>
                      <a:pt x="1448" y="3108"/>
                    </a:lnTo>
                    <a:cubicBezTo>
                      <a:pt x="1558" y="3311"/>
                      <a:pt x="1744" y="3433"/>
                      <a:pt x="1942" y="3433"/>
                    </a:cubicBezTo>
                    <a:cubicBezTo>
                      <a:pt x="2204" y="3433"/>
                      <a:pt x="2435" y="3222"/>
                      <a:pt x="2510" y="2913"/>
                    </a:cubicBezTo>
                    <a:lnTo>
                      <a:pt x="2511" y="2917"/>
                    </a:lnTo>
                    <a:cubicBezTo>
                      <a:pt x="2592" y="2979"/>
                      <a:pt x="2685" y="3012"/>
                      <a:pt x="2780" y="3012"/>
                    </a:cubicBezTo>
                    <a:cubicBezTo>
                      <a:pt x="3060" y="3012"/>
                      <a:pt x="3287" y="2735"/>
                      <a:pt x="3289" y="2392"/>
                    </a:cubicBezTo>
                    <a:lnTo>
                      <a:pt x="3288" y="2390"/>
                    </a:lnTo>
                    <a:cubicBezTo>
                      <a:pt x="3582" y="2339"/>
                      <a:pt x="3800" y="2030"/>
                      <a:pt x="3800" y="1665"/>
                    </a:cubicBezTo>
                    <a:cubicBezTo>
                      <a:pt x="3800" y="1504"/>
                      <a:pt x="3756" y="1347"/>
                      <a:pt x="3677" y="1219"/>
                    </a:cubicBezTo>
                    <a:lnTo>
                      <a:pt x="3675" y="1218"/>
                    </a:lnTo>
                    <a:cubicBezTo>
                      <a:pt x="3700" y="1146"/>
                      <a:pt x="3713" y="1069"/>
                      <a:pt x="3713" y="991"/>
                    </a:cubicBezTo>
                    <a:cubicBezTo>
                      <a:pt x="3713" y="730"/>
                      <a:pt x="3572" y="501"/>
                      <a:pt x="3368" y="433"/>
                    </a:cubicBezTo>
                    <a:lnTo>
                      <a:pt x="3369" y="432"/>
                    </a:lnTo>
                    <a:cubicBezTo>
                      <a:pt x="3333" y="182"/>
                      <a:pt x="3155" y="1"/>
                      <a:pt x="2949" y="1"/>
                    </a:cubicBezTo>
                    <a:cubicBezTo>
                      <a:pt x="2823" y="0"/>
                      <a:pt x="2704" y="68"/>
                      <a:pt x="2623" y="186"/>
                    </a:cubicBezTo>
                    <a:lnTo>
                      <a:pt x="2623" y="187"/>
                    </a:lnTo>
                    <a:cubicBezTo>
                      <a:pt x="2551" y="69"/>
                      <a:pt x="2438" y="1"/>
                      <a:pt x="2318" y="1"/>
                    </a:cubicBezTo>
                    <a:cubicBezTo>
                      <a:pt x="2173" y="0"/>
                      <a:pt x="2039" y="102"/>
                      <a:pt x="1975" y="262"/>
                    </a:cubicBezTo>
                    <a:lnTo>
                      <a:pt x="1976" y="270"/>
                    </a:lnTo>
                    <a:cubicBezTo>
                      <a:pt x="1888" y="163"/>
                      <a:pt x="1770" y="104"/>
                      <a:pt x="1647" y="104"/>
                    </a:cubicBezTo>
                    <a:cubicBezTo>
                      <a:pt x="1473" y="104"/>
                      <a:pt x="1314" y="222"/>
                      <a:pt x="1232" y="410"/>
                    </a:cubicBezTo>
                    <a:lnTo>
                      <a:pt x="1231" y="414"/>
                    </a:lnTo>
                    <a:cubicBezTo>
                      <a:pt x="1140" y="349"/>
                      <a:pt x="1036" y="314"/>
                      <a:pt x="931" y="314"/>
                    </a:cubicBezTo>
                    <a:cubicBezTo>
                      <a:pt x="603" y="314"/>
                      <a:pt x="337" y="641"/>
                      <a:pt x="337" y="1044"/>
                    </a:cubicBezTo>
                    <a:cubicBezTo>
                      <a:pt x="337" y="1077"/>
                      <a:pt x="339" y="1110"/>
                      <a:pt x="342" y="1143"/>
                    </a:cubicBezTo>
                    <a:lnTo>
                      <a:pt x="343" y="114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577" name="Freeform 9"/>
              <p:cNvSpPr>
                <a:spLocks/>
              </p:cNvSpPr>
              <p:nvPr/>
            </p:nvSpPr>
            <p:spPr bwMode="auto">
              <a:xfrm>
                <a:off x="4599" y="2667"/>
                <a:ext cx="54" cy="15"/>
              </a:xfrm>
              <a:custGeom>
                <a:avLst/>
                <a:gdLst>
                  <a:gd name="T0" fmla="*/ 0 w 54"/>
                  <a:gd name="T1" fmla="*/ 0 h 15"/>
                  <a:gd name="T2" fmla="*/ 47 w 54"/>
                  <a:gd name="T3" fmla="*/ 15 h 15"/>
                  <a:gd name="T4" fmla="*/ 54 w 54"/>
                  <a:gd name="T5" fmla="*/ 15 h 15"/>
                  <a:gd name="T6" fmla="*/ 0 60000 65536"/>
                  <a:gd name="T7" fmla="*/ 0 60000 65536"/>
                  <a:gd name="T8" fmla="*/ 0 60000 65536"/>
                  <a:gd name="T9" fmla="*/ 0 w 54"/>
                  <a:gd name="T10" fmla="*/ 0 h 15"/>
                  <a:gd name="T11" fmla="*/ 54 w 54"/>
                  <a:gd name="T12" fmla="*/ 15 h 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4" h="15">
                    <a:moveTo>
                      <a:pt x="0" y="0"/>
                    </a:moveTo>
                    <a:cubicBezTo>
                      <a:pt x="14" y="10"/>
                      <a:pt x="30" y="15"/>
                      <a:pt x="47" y="15"/>
                    </a:cubicBezTo>
                    <a:cubicBezTo>
                      <a:pt x="49" y="15"/>
                      <a:pt x="51" y="15"/>
                      <a:pt x="54" y="15"/>
                    </a:cubicBezTo>
                  </a:path>
                </a:pathLst>
              </a:custGeom>
              <a:solidFill>
                <a:srgbClr val="C0C0C0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578" name="Freeform 10"/>
              <p:cNvSpPr>
                <a:spLocks/>
              </p:cNvSpPr>
              <p:nvPr/>
            </p:nvSpPr>
            <p:spPr bwMode="auto">
              <a:xfrm>
                <a:off x="4676" y="2847"/>
                <a:ext cx="24" cy="8"/>
              </a:xfrm>
              <a:custGeom>
                <a:avLst/>
                <a:gdLst>
                  <a:gd name="T0" fmla="*/ 0 w 24"/>
                  <a:gd name="T1" fmla="*/ 8 h 8"/>
                  <a:gd name="T2" fmla="*/ 24 w 24"/>
                  <a:gd name="T3" fmla="*/ 0 h 8"/>
                  <a:gd name="T4" fmla="*/ 0 60000 65536"/>
                  <a:gd name="T5" fmla="*/ 0 60000 65536"/>
                  <a:gd name="T6" fmla="*/ 0 w 24"/>
                  <a:gd name="T7" fmla="*/ 0 h 8"/>
                  <a:gd name="T8" fmla="*/ 24 w 24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8">
                    <a:moveTo>
                      <a:pt x="0" y="8"/>
                    </a:moveTo>
                    <a:cubicBezTo>
                      <a:pt x="9" y="6"/>
                      <a:pt x="16" y="4"/>
                      <a:pt x="24" y="0"/>
                    </a:cubicBezTo>
                  </a:path>
                </a:pathLst>
              </a:custGeom>
              <a:solidFill>
                <a:srgbClr val="C0C0C0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579" name="Freeform 11"/>
              <p:cNvSpPr>
                <a:spLocks/>
              </p:cNvSpPr>
              <p:nvPr/>
            </p:nvSpPr>
            <p:spPr bwMode="auto">
              <a:xfrm>
                <a:off x="4887" y="2895"/>
                <a:ext cx="14" cy="33"/>
              </a:xfrm>
              <a:custGeom>
                <a:avLst/>
                <a:gdLst>
                  <a:gd name="T0" fmla="*/ 0 w 14"/>
                  <a:gd name="T1" fmla="*/ 0 h 33"/>
                  <a:gd name="T2" fmla="*/ 14 w 14"/>
                  <a:gd name="T3" fmla="*/ 33 h 33"/>
                  <a:gd name="T4" fmla="*/ 0 60000 65536"/>
                  <a:gd name="T5" fmla="*/ 0 60000 65536"/>
                  <a:gd name="T6" fmla="*/ 0 w 14"/>
                  <a:gd name="T7" fmla="*/ 0 h 33"/>
                  <a:gd name="T8" fmla="*/ 14 w 14"/>
                  <a:gd name="T9" fmla="*/ 33 h 3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4" h="33">
                    <a:moveTo>
                      <a:pt x="0" y="0"/>
                    </a:moveTo>
                    <a:cubicBezTo>
                      <a:pt x="3" y="11"/>
                      <a:pt x="8" y="23"/>
                      <a:pt x="14" y="33"/>
                    </a:cubicBezTo>
                  </a:path>
                </a:pathLst>
              </a:custGeom>
              <a:solidFill>
                <a:srgbClr val="C0C0C0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580" name="Freeform 12"/>
              <p:cNvSpPr>
                <a:spLocks/>
              </p:cNvSpPr>
              <p:nvPr/>
            </p:nvSpPr>
            <p:spPr bwMode="auto">
              <a:xfrm>
                <a:off x="5155" y="2845"/>
                <a:ext cx="6" cy="36"/>
              </a:xfrm>
              <a:custGeom>
                <a:avLst/>
                <a:gdLst>
                  <a:gd name="T0" fmla="*/ 0 w 6"/>
                  <a:gd name="T1" fmla="*/ 36 h 36"/>
                  <a:gd name="T2" fmla="*/ 6 w 6"/>
                  <a:gd name="T3" fmla="*/ 0 h 36"/>
                  <a:gd name="T4" fmla="*/ 0 60000 65536"/>
                  <a:gd name="T5" fmla="*/ 0 60000 65536"/>
                  <a:gd name="T6" fmla="*/ 0 w 6"/>
                  <a:gd name="T7" fmla="*/ 0 h 36"/>
                  <a:gd name="T8" fmla="*/ 6 w 6"/>
                  <a:gd name="T9" fmla="*/ 36 h 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36">
                    <a:moveTo>
                      <a:pt x="0" y="36"/>
                    </a:moveTo>
                    <a:cubicBezTo>
                      <a:pt x="3" y="24"/>
                      <a:pt x="5" y="12"/>
                      <a:pt x="6" y="0"/>
                    </a:cubicBezTo>
                  </a:path>
                </a:pathLst>
              </a:custGeom>
              <a:solidFill>
                <a:srgbClr val="C0C0C0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581" name="Freeform 13"/>
              <p:cNvSpPr>
                <a:spLocks/>
              </p:cNvSpPr>
              <p:nvPr/>
            </p:nvSpPr>
            <p:spPr bwMode="auto">
              <a:xfrm>
                <a:off x="5273" y="2620"/>
                <a:ext cx="69" cy="136"/>
              </a:xfrm>
              <a:custGeom>
                <a:avLst/>
                <a:gdLst>
                  <a:gd name="T0" fmla="*/ 69 w 69"/>
                  <a:gd name="T1" fmla="*/ 136 h 136"/>
                  <a:gd name="T2" fmla="*/ 69 w 69"/>
                  <a:gd name="T3" fmla="*/ 135 h 136"/>
                  <a:gd name="T4" fmla="*/ 0 w 69"/>
                  <a:gd name="T5" fmla="*/ 0 h 136"/>
                  <a:gd name="T6" fmla="*/ 0 60000 65536"/>
                  <a:gd name="T7" fmla="*/ 0 60000 65536"/>
                  <a:gd name="T8" fmla="*/ 0 60000 65536"/>
                  <a:gd name="T9" fmla="*/ 0 w 69"/>
                  <a:gd name="T10" fmla="*/ 0 h 136"/>
                  <a:gd name="T11" fmla="*/ 69 w 69"/>
                  <a:gd name="T12" fmla="*/ 136 h 1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9" h="136">
                    <a:moveTo>
                      <a:pt x="69" y="136"/>
                    </a:moveTo>
                    <a:cubicBezTo>
                      <a:pt x="69" y="135"/>
                      <a:pt x="69" y="135"/>
                      <a:pt x="69" y="135"/>
                    </a:cubicBezTo>
                    <a:cubicBezTo>
                      <a:pt x="69" y="77"/>
                      <a:pt x="42" y="25"/>
                      <a:pt x="0" y="0"/>
                    </a:cubicBezTo>
                  </a:path>
                </a:pathLst>
              </a:custGeom>
              <a:solidFill>
                <a:srgbClr val="C0C0C0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582" name="Freeform 14"/>
              <p:cNvSpPr>
                <a:spLocks/>
              </p:cNvSpPr>
              <p:nvPr/>
            </p:nvSpPr>
            <p:spPr bwMode="auto">
              <a:xfrm>
                <a:off x="5404" y="2474"/>
                <a:ext cx="30" cy="51"/>
              </a:xfrm>
              <a:custGeom>
                <a:avLst/>
                <a:gdLst>
                  <a:gd name="T0" fmla="*/ 0 w 30"/>
                  <a:gd name="T1" fmla="*/ 51 h 51"/>
                  <a:gd name="T2" fmla="*/ 30 w 30"/>
                  <a:gd name="T3" fmla="*/ 0 h 51"/>
                  <a:gd name="T4" fmla="*/ 0 60000 65536"/>
                  <a:gd name="T5" fmla="*/ 0 60000 65536"/>
                  <a:gd name="T6" fmla="*/ 0 w 30"/>
                  <a:gd name="T7" fmla="*/ 0 h 51"/>
                  <a:gd name="T8" fmla="*/ 30 w 30"/>
                  <a:gd name="T9" fmla="*/ 51 h 5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0" h="51">
                    <a:moveTo>
                      <a:pt x="0" y="51"/>
                    </a:moveTo>
                    <a:cubicBezTo>
                      <a:pt x="13" y="37"/>
                      <a:pt x="23" y="20"/>
                      <a:pt x="30" y="0"/>
                    </a:cubicBezTo>
                  </a:path>
                </a:pathLst>
              </a:custGeom>
              <a:solidFill>
                <a:srgbClr val="C0C0C0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583" name="Freeform 15"/>
              <p:cNvSpPr>
                <a:spLocks/>
              </p:cNvSpPr>
              <p:nvPr/>
            </p:nvSpPr>
            <p:spPr bwMode="auto">
              <a:xfrm>
                <a:off x="5361" y="2285"/>
                <a:ext cx="2" cy="24"/>
              </a:xfrm>
              <a:custGeom>
                <a:avLst/>
                <a:gdLst>
                  <a:gd name="T0" fmla="*/ 2 w 2"/>
                  <a:gd name="T1" fmla="*/ 24 h 24"/>
                  <a:gd name="T2" fmla="*/ 2 w 2"/>
                  <a:gd name="T3" fmla="*/ 23 h 24"/>
                  <a:gd name="T4" fmla="*/ 0 w 2"/>
                  <a:gd name="T5" fmla="*/ 0 h 24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24"/>
                  <a:gd name="T11" fmla="*/ 2 w 2"/>
                  <a:gd name="T12" fmla="*/ 24 h 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24">
                    <a:moveTo>
                      <a:pt x="2" y="24"/>
                    </a:moveTo>
                    <a:cubicBezTo>
                      <a:pt x="2" y="24"/>
                      <a:pt x="2" y="23"/>
                      <a:pt x="2" y="23"/>
                    </a:cubicBezTo>
                    <a:cubicBezTo>
                      <a:pt x="2" y="15"/>
                      <a:pt x="1" y="7"/>
                      <a:pt x="0" y="0"/>
                    </a:cubicBezTo>
                  </a:path>
                </a:pathLst>
              </a:custGeom>
              <a:solidFill>
                <a:srgbClr val="C0C0C0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584" name="Freeform 16"/>
              <p:cNvSpPr>
                <a:spLocks/>
              </p:cNvSpPr>
              <p:nvPr/>
            </p:nvSpPr>
            <p:spPr bwMode="auto">
              <a:xfrm>
                <a:off x="5167" y="2226"/>
                <a:ext cx="15" cy="31"/>
              </a:xfrm>
              <a:custGeom>
                <a:avLst/>
                <a:gdLst>
                  <a:gd name="T0" fmla="*/ 15 w 15"/>
                  <a:gd name="T1" fmla="*/ 0 h 31"/>
                  <a:gd name="T2" fmla="*/ 0 w 15"/>
                  <a:gd name="T3" fmla="*/ 31 h 31"/>
                  <a:gd name="T4" fmla="*/ 0 60000 65536"/>
                  <a:gd name="T5" fmla="*/ 0 60000 65536"/>
                  <a:gd name="T6" fmla="*/ 0 w 15"/>
                  <a:gd name="T7" fmla="*/ 0 h 31"/>
                  <a:gd name="T8" fmla="*/ 15 w 15"/>
                  <a:gd name="T9" fmla="*/ 31 h 3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5" h="31">
                    <a:moveTo>
                      <a:pt x="15" y="0"/>
                    </a:moveTo>
                    <a:cubicBezTo>
                      <a:pt x="9" y="9"/>
                      <a:pt x="3" y="20"/>
                      <a:pt x="0" y="31"/>
                    </a:cubicBezTo>
                  </a:path>
                </a:pathLst>
              </a:custGeom>
              <a:solidFill>
                <a:srgbClr val="C0C0C0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585" name="Freeform 17"/>
              <p:cNvSpPr>
                <a:spLocks/>
              </p:cNvSpPr>
              <p:nvPr/>
            </p:nvSpPr>
            <p:spPr bwMode="auto">
              <a:xfrm>
                <a:off x="5019" y="2244"/>
                <a:ext cx="8" cy="27"/>
              </a:xfrm>
              <a:custGeom>
                <a:avLst/>
                <a:gdLst>
                  <a:gd name="T0" fmla="*/ 8 w 8"/>
                  <a:gd name="T1" fmla="*/ 0 h 27"/>
                  <a:gd name="T2" fmla="*/ 0 w 8"/>
                  <a:gd name="T3" fmla="*/ 27 h 27"/>
                  <a:gd name="T4" fmla="*/ 0 60000 65536"/>
                  <a:gd name="T5" fmla="*/ 0 60000 65536"/>
                  <a:gd name="T6" fmla="*/ 0 w 8"/>
                  <a:gd name="T7" fmla="*/ 0 h 27"/>
                  <a:gd name="T8" fmla="*/ 8 w 8"/>
                  <a:gd name="T9" fmla="*/ 27 h 2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" h="27">
                    <a:moveTo>
                      <a:pt x="8" y="0"/>
                    </a:moveTo>
                    <a:cubicBezTo>
                      <a:pt x="4" y="9"/>
                      <a:pt x="2" y="18"/>
                      <a:pt x="0" y="27"/>
                    </a:cubicBezTo>
                  </a:path>
                </a:pathLst>
              </a:custGeom>
              <a:solidFill>
                <a:srgbClr val="C0C0C0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586" name="Freeform 18"/>
              <p:cNvSpPr>
                <a:spLocks/>
              </p:cNvSpPr>
              <p:nvPr/>
            </p:nvSpPr>
            <p:spPr bwMode="auto">
              <a:xfrm>
                <a:off x="4849" y="2281"/>
                <a:ext cx="27" cy="26"/>
              </a:xfrm>
              <a:custGeom>
                <a:avLst/>
                <a:gdLst>
                  <a:gd name="T0" fmla="*/ 27 w 27"/>
                  <a:gd name="T1" fmla="*/ 26 h 26"/>
                  <a:gd name="T2" fmla="*/ 0 w 27"/>
                  <a:gd name="T3" fmla="*/ 0 h 26"/>
                  <a:gd name="T4" fmla="*/ 0 60000 65536"/>
                  <a:gd name="T5" fmla="*/ 0 60000 65536"/>
                  <a:gd name="T6" fmla="*/ 0 w 27"/>
                  <a:gd name="T7" fmla="*/ 0 h 26"/>
                  <a:gd name="T8" fmla="*/ 27 w 27"/>
                  <a:gd name="T9" fmla="*/ 26 h 2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" h="26">
                    <a:moveTo>
                      <a:pt x="27" y="26"/>
                    </a:moveTo>
                    <a:cubicBezTo>
                      <a:pt x="19" y="16"/>
                      <a:pt x="10" y="7"/>
                      <a:pt x="0" y="0"/>
                    </a:cubicBezTo>
                  </a:path>
                </a:pathLst>
              </a:custGeom>
              <a:solidFill>
                <a:srgbClr val="C0C0C0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587" name="Freeform 19"/>
              <p:cNvSpPr>
                <a:spLocks/>
              </p:cNvSpPr>
              <p:nvPr/>
            </p:nvSpPr>
            <p:spPr bwMode="auto">
              <a:xfrm>
                <a:off x="4636" y="2456"/>
                <a:ext cx="5" cy="27"/>
              </a:xfrm>
              <a:custGeom>
                <a:avLst/>
                <a:gdLst>
                  <a:gd name="T0" fmla="*/ 0 w 5"/>
                  <a:gd name="T1" fmla="*/ 0 h 27"/>
                  <a:gd name="T2" fmla="*/ 5 w 5"/>
                  <a:gd name="T3" fmla="*/ 27 h 27"/>
                  <a:gd name="T4" fmla="*/ 0 60000 65536"/>
                  <a:gd name="T5" fmla="*/ 0 60000 65536"/>
                  <a:gd name="T6" fmla="*/ 0 w 5"/>
                  <a:gd name="T7" fmla="*/ 0 h 27"/>
                  <a:gd name="T8" fmla="*/ 5 w 5"/>
                  <a:gd name="T9" fmla="*/ 27 h 2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27">
                    <a:moveTo>
                      <a:pt x="0" y="0"/>
                    </a:moveTo>
                    <a:cubicBezTo>
                      <a:pt x="1" y="9"/>
                      <a:pt x="2" y="18"/>
                      <a:pt x="5" y="27"/>
                    </a:cubicBezTo>
                  </a:path>
                </a:pathLst>
              </a:custGeom>
              <a:solidFill>
                <a:srgbClr val="C0C0C0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22571" name="Text Box 37"/>
            <p:cNvSpPr txBox="1">
              <a:spLocks noChangeArrowheads="1"/>
            </p:cNvSpPr>
            <p:nvPr/>
          </p:nvSpPr>
          <p:spPr bwMode="auto">
            <a:xfrm>
              <a:off x="2103" y="1200"/>
              <a:ext cx="1584" cy="37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1380" tIns="45692" rIns="91380" bIns="45692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9pPr>
            </a:lstStyle>
            <a:p>
              <a:pPr eaLnBrk="1" hangingPunct="1"/>
              <a:r>
                <a:rPr lang="en-AU" sz="1600" b="1">
                  <a:solidFill>
                    <a:srgbClr val="0000FF"/>
                  </a:solidFill>
                </a:rPr>
                <a:t>Private/Enterprise Clouds</a:t>
              </a:r>
              <a:endParaRPr lang="en-US" sz="1600" b="1">
                <a:solidFill>
                  <a:srgbClr val="0000FF"/>
                </a:solidFill>
              </a:endParaRPr>
            </a:p>
          </p:txBody>
        </p:sp>
        <p:pic>
          <p:nvPicPr>
            <p:cNvPr id="22572" name="Picture 63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3291"/>
              <a:ext cx="1392" cy="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73" name="AutoShape 64"/>
            <p:cNvSpPr>
              <a:spLocks noChangeArrowheads="1"/>
            </p:cNvSpPr>
            <p:nvPr/>
          </p:nvSpPr>
          <p:spPr bwMode="auto">
            <a:xfrm>
              <a:off x="2208" y="1920"/>
              <a:ext cx="1536" cy="1248"/>
            </a:xfrm>
            <a:prstGeom prst="roundRect">
              <a:avLst>
                <a:gd name="adj" fmla="val 16667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380" tIns="45692" rIns="91380" bIns="45692" anchor="ctr"/>
            <a:lstStyle/>
            <a:p>
              <a:r>
                <a:rPr lang="en-AU" sz="1400" b="1">
                  <a:solidFill>
                    <a:srgbClr val="0000FF"/>
                  </a:solidFill>
                </a:rPr>
                <a:t>Cloud computing</a:t>
              </a:r>
              <a:br>
                <a:rPr lang="en-AU" sz="1400" b="1">
                  <a:solidFill>
                    <a:srgbClr val="0000FF"/>
                  </a:solidFill>
                </a:rPr>
              </a:br>
              <a:r>
                <a:rPr lang="en-AU" sz="1400" b="1">
                  <a:solidFill>
                    <a:srgbClr val="0000FF"/>
                  </a:solidFill>
                </a:rPr>
                <a:t>model run </a:t>
              </a:r>
              <a:br>
                <a:rPr lang="en-AU" sz="1400" b="1">
                  <a:solidFill>
                    <a:srgbClr val="0000FF"/>
                  </a:solidFill>
                </a:rPr>
              </a:br>
              <a:r>
                <a:rPr lang="en-AU" sz="1400" b="1">
                  <a:solidFill>
                    <a:srgbClr val="0000FF"/>
                  </a:solidFill>
                </a:rPr>
                <a:t>within a company’s </a:t>
              </a:r>
              <a:br>
                <a:rPr lang="en-AU" sz="1400" b="1">
                  <a:solidFill>
                    <a:srgbClr val="0000FF"/>
                  </a:solidFill>
                </a:rPr>
              </a:br>
              <a:r>
                <a:rPr lang="en-AU" sz="1400" b="1">
                  <a:solidFill>
                    <a:srgbClr val="0000FF"/>
                  </a:solidFill>
                </a:rPr>
                <a:t>own Data Center / </a:t>
              </a:r>
              <a:br>
                <a:rPr lang="en-AU" sz="1400" b="1">
                  <a:solidFill>
                    <a:srgbClr val="0000FF"/>
                  </a:solidFill>
                </a:rPr>
              </a:br>
              <a:r>
                <a:rPr lang="en-AU" sz="1400" b="1">
                  <a:solidFill>
                    <a:srgbClr val="0000FF"/>
                  </a:solidFill>
                </a:rPr>
                <a:t>infrastructure for</a:t>
              </a:r>
              <a:br>
                <a:rPr lang="en-AU" sz="1400" b="1">
                  <a:solidFill>
                    <a:srgbClr val="0000FF"/>
                  </a:solidFill>
                </a:rPr>
              </a:br>
              <a:r>
                <a:rPr lang="en-AU" sz="1400" b="1">
                  <a:solidFill>
                    <a:srgbClr val="0000FF"/>
                  </a:solidFill>
                </a:rPr>
                <a:t>internal and/or</a:t>
              </a:r>
              <a:br>
                <a:rPr lang="en-AU" sz="1400" b="1">
                  <a:solidFill>
                    <a:srgbClr val="0000FF"/>
                  </a:solidFill>
                </a:rPr>
              </a:br>
              <a:r>
                <a:rPr lang="en-AU" sz="1400" b="1">
                  <a:solidFill>
                    <a:srgbClr val="0000FF"/>
                  </a:solidFill>
                </a:rPr>
                <a:t> partners use.</a:t>
              </a:r>
            </a:p>
          </p:txBody>
        </p:sp>
      </p:grpSp>
      <p:grpSp>
        <p:nvGrpSpPr>
          <p:cNvPr id="4" name="Group 70"/>
          <p:cNvGrpSpPr>
            <a:grpSpLocks/>
          </p:cNvGrpSpPr>
          <p:nvPr/>
        </p:nvGrpSpPr>
        <p:grpSpPr bwMode="auto">
          <a:xfrm>
            <a:off x="152400" y="1524000"/>
            <a:ext cx="2819400" cy="5186363"/>
            <a:chOff x="96" y="960"/>
            <a:chExt cx="1776" cy="3267"/>
          </a:xfrm>
        </p:grpSpPr>
        <p:grpSp>
          <p:nvGrpSpPr>
            <p:cNvPr id="22552" name="Group 20"/>
            <p:cNvGrpSpPr>
              <a:grpSpLocks/>
            </p:cNvGrpSpPr>
            <p:nvPr/>
          </p:nvGrpSpPr>
          <p:grpSpPr bwMode="auto">
            <a:xfrm>
              <a:off x="96" y="960"/>
              <a:ext cx="1776" cy="864"/>
              <a:chOff x="4554" y="2181"/>
              <a:chExt cx="958" cy="873"/>
            </a:xfrm>
          </p:grpSpPr>
          <p:sp>
            <p:nvSpPr>
              <p:cNvPr id="22556" name="Freeform 21"/>
              <p:cNvSpPr>
                <a:spLocks/>
              </p:cNvSpPr>
              <p:nvPr/>
            </p:nvSpPr>
            <p:spPr bwMode="auto">
              <a:xfrm>
                <a:off x="4602" y="2229"/>
                <a:ext cx="910" cy="825"/>
              </a:xfrm>
              <a:custGeom>
                <a:avLst/>
                <a:gdLst>
                  <a:gd name="T0" fmla="*/ 20 w 3800"/>
                  <a:gd name="T1" fmla="*/ 66 h 3433"/>
                  <a:gd name="T2" fmla="*/ 0 w 3800"/>
                  <a:gd name="T3" fmla="*/ 93 h 3433"/>
                  <a:gd name="T4" fmla="*/ 11 w 3800"/>
                  <a:gd name="T5" fmla="*/ 117 h 3433"/>
                  <a:gd name="T6" fmla="*/ 11 w 3800"/>
                  <a:gd name="T7" fmla="*/ 116 h 3433"/>
                  <a:gd name="T8" fmla="*/ 5 w 3800"/>
                  <a:gd name="T9" fmla="*/ 135 h 3433"/>
                  <a:gd name="T10" fmla="*/ 27 w 3800"/>
                  <a:gd name="T11" fmla="*/ 162 h 3433"/>
                  <a:gd name="T12" fmla="*/ 29 w 3800"/>
                  <a:gd name="T13" fmla="*/ 162 h 3433"/>
                  <a:gd name="T14" fmla="*/ 29 w 3800"/>
                  <a:gd name="T15" fmla="*/ 162 h 3433"/>
                  <a:gd name="T16" fmla="*/ 63 w 3800"/>
                  <a:gd name="T17" fmla="*/ 186 h 3433"/>
                  <a:gd name="T18" fmla="*/ 83 w 3800"/>
                  <a:gd name="T19" fmla="*/ 180 h 3433"/>
                  <a:gd name="T20" fmla="*/ 83 w 3800"/>
                  <a:gd name="T21" fmla="*/ 180 h 3433"/>
                  <a:gd name="T22" fmla="*/ 111 w 3800"/>
                  <a:gd name="T23" fmla="*/ 198 h 3433"/>
                  <a:gd name="T24" fmla="*/ 144 w 3800"/>
                  <a:gd name="T25" fmla="*/ 168 h 3433"/>
                  <a:gd name="T26" fmla="*/ 144 w 3800"/>
                  <a:gd name="T27" fmla="*/ 168 h 3433"/>
                  <a:gd name="T28" fmla="*/ 159 w 3800"/>
                  <a:gd name="T29" fmla="*/ 174 h 3433"/>
                  <a:gd name="T30" fmla="*/ 189 w 3800"/>
                  <a:gd name="T31" fmla="*/ 138 h 3433"/>
                  <a:gd name="T32" fmla="*/ 188 w 3800"/>
                  <a:gd name="T33" fmla="*/ 138 h 3433"/>
                  <a:gd name="T34" fmla="*/ 218 w 3800"/>
                  <a:gd name="T35" fmla="*/ 96 h 3433"/>
                  <a:gd name="T36" fmla="*/ 211 w 3800"/>
                  <a:gd name="T37" fmla="*/ 70 h 3433"/>
                  <a:gd name="T38" fmla="*/ 211 w 3800"/>
                  <a:gd name="T39" fmla="*/ 70 h 3433"/>
                  <a:gd name="T40" fmla="*/ 213 w 3800"/>
                  <a:gd name="T41" fmla="*/ 57 h 3433"/>
                  <a:gd name="T42" fmla="*/ 193 w 3800"/>
                  <a:gd name="T43" fmla="*/ 25 h 3433"/>
                  <a:gd name="T44" fmla="*/ 193 w 3800"/>
                  <a:gd name="T45" fmla="*/ 25 h 3433"/>
                  <a:gd name="T46" fmla="*/ 169 w 3800"/>
                  <a:gd name="T47" fmla="*/ 0 h 3433"/>
                  <a:gd name="T48" fmla="*/ 150 w 3800"/>
                  <a:gd name="T49" fmla="*/ 11 h 3433"/>
                  <a:gd name="T50" fmla="*/ 150 w 3800"/>
                  <a:gd name="T51" fmla="*/ 11 h 3433"/>
                  <a:gd name="T52" fmla="*/ 133 w 3800"/>
                  <a:gd name="T53" fmla="*/ 0 h 3433"/>
                  <a:gd name="T54" fmla="*/ 113 w 3800"/>
                  <a:gd name="T55" fmla="*/ 15 h 3433"/>
                  <a:gd name="T56" fmla="*/ 113 w 3800"/>
                  <a:gd name="T57" fmla="*/ 16 h 3433"/>
                  <a:gd name="T58" fmla="*/ 94 w 3800"/>
                  <a:gd name="T59" fmla="*/ 6 h 3433"/>
                  <a:gd name="T60" fmla="*/ 71 w 3800"/>
                  <a:gd name="T61" fmla="*/ 24 h 3433"/>
                  <a:gd name="T62" fmla="*/ 71 w 3800"/>
                  <a:gd name="T63" fmla="*/ 24 h 3433"/>
                  <a:gd name="T64" fmla="*/ 53 w 3800"/>
                  <a:gd name="T65" fmla="*/ 18 h 3433"/>
                  <a:gd name="T66" fmla="*/ 19 w 3800"/>
                  <a:gd name="T67" fmla="*/ 60 h 3433"/>
                  <a:gd name="T68" fmla="*/ 20 w 3800"/>
                  <a:gd name="T69" fmla="*/ 66 h 3433"/>
                  <a:gd name="T70" fmla="*/ 20 w 3800"/>
                  <a:gd name="T71" fmla="*/ 66 h 343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800"/>
                  <a:gd name="T109" fmla="*/ 0 h 3433"/>
                  <a:gd name="T110" fmla="*/ 3800 w 3800"/>
                  <a:gd name="T111" fmla="*/ 3433 h 343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800" h="3433">
                    <a:moveTo>
                      <a:pt x="343" y="1142"/>
                    </a:moveTo>
                    <a:cubicBezTo>
                      <a:pt x="148" y="1167"/>
                      <a:pt x="0" y="1370"/>
                      <a:pt x="0" y="1612"/>
                    </a:cubicBezTo>
                    <a:cubicBezTo>
                      <a:pt x="0" y="1780"/>
                      <a:pt x="72" y="1935"/>
                      <a:pt x="189" y="2020"/>
                    </a:cubicBezTo>
                    <a:lnTo>
                      <a:pt x="187" y="2014"/>
                    </a:lnTo>
                    <a:cubicBezTo>
                      <a:pt x="121" y="2101"/>
                      <a:pt x="84" y="2216"/>
                      <a:pt x="84" y="2336"/>
                    </a:cubicBezTo>
                    <a:cubicBezTo>
                      <a:pt x="84" y="2596"/>
                      <a:pt x="256" y="2806"/>
                      <a:pt x="468" y="2806"/>
                    </a:cubicBezTo>
                    <a:cubicBezTo>
                      <a:pt x="482" y="2806"/>
                      <a:pt x="497" y="2805"/>
                      <a:pt x="512" y="2803"/>
                    </a:cubicBezTo>
                    <a:lnTo>
                      <a:pt x="510" y="2806"/>
                    </a:lnTo>
                    <a:cubicBezTo>
                      <a:pt x="631" y="3066"/>
                      <a:pt x="856" y="3227"/>
                      <a:pt x="1099" y="3227"/>
                    </a:cubicBezTo>
                    <a:cubicBezTo>
                      <a:pt x="1223" y="3227"/>
                      <a:pt x="1344" y="3186"/>
                      <a:pt x="1449" y="3107"/>
                    </a:cubicBezTo>
                    <a:lnTo>
                      <a:pt x="1448" y="3108"/>
                    </a:lnTo>
                    <a:cubicBezTo>
                      <a:pt x="1558" y="3311"/>
                      <a:pt x="1744" y="3433"/>
                      <a:pt x="1942" y="3433"/>
                    </a:cubicBezTo>
                    <a:cubicBezTo>
                      <a:pt x="2204" y="3433"/>
                      <a:pt x="2435" y="3222"/>
                      <a:pt x="2510" y="2913"/>
                    </a:cubicBezTo>
                    <a:lnTo>
                      <a:pt x="2511" y="2917"/>
                    </a:lnTo>
                    <a:cubicBezTo>
                      <a:pt x="2592" y="2979"/>
                      <a:pt x="2685" y="3012"/>
                      <a:pt x="2780" y="3012"/>
                    </a:cubicBezTo>
                    <a:cubicBezTo>
                      <a:pt x="3060" y="3012"/>
                      <a:pt x="3287" y="2735"/>
                      <a:pt x="3289" y="2392"/>
                    </a:cubicBezTo>
                    <a:lnTo>
                      <a:pt x="3288" y="2390"/>
                    </a:lnTo>
                    <a:cubicBezTo>
                      <a:pt x="3582" y="2339"/>
                      <a:pt x="3800" y="2030"/>
                      <a:pt x="3800" y="1665"/>
                    </a:cubicBezTo>
                    <a:cubicBezTo>
                      <a:pt x="3800" y="1504"/>
                      <a:pt x="3756" y="1347"/>
                      <a:pt x="3677" y="1219"/>
                    </a:cubicBezTo>
                    <a:lnTo>
                      <a:pt x="3675" y="1218"/>
                    </a:lnTo>
                    <a:cubicBezTo>
                      <a:pt x="3700" y="1146"/>
                      <a:pt x="3713" y="1069"/>
                      <a:pt x="3713" y="991"/>
                    </a:cubicBezTo>
                    <a:cubicBezTo>
                      <a:pt x="3713" y="730"/>
                      <a:pt x="3572" y="501"/>
                      <a:pt x="3368" y="433"/>
                    </a:cubicBezTo>
                    <a:lnTo>
                      <a:pt x="3369" y="432"/>
                    </a:lnTo>
                    <a:cubicBezTo>
                      <a:pt x="3333" y="182"/>
                      <a:pt x="3155" y="1"/>
                      <a:pt x="2949" y="1"/>
                    </a:cubicBezTo>
                    <a:cubicBezTo>
                      <a:pt x="2823" y="0"/>
                      <a:pt x="2704" y="68"/>
                      <a:pt x="2623" y="186"/>
                    </a:cubicBezTo>
                    <a:lnTo>
                      <a:pt x="2623" y="187"/>
                    </a:lnTo>
                    <a:cubicBezTo>
                      <a:pt x="2551" y="69"/>
                      <a:pt x="2438" y="1"/>
                      <a:pt x="2318" y="1"/>
                    </a:cubicBezTo>
                    <a:cubicBezTo>
                      <a:pt x="2173" y="0"/>
                      <a:pt x="2039" y="102"/>
                      <a:pt x="1975" y="262"/>
                    </a:cubicBezTo>
                    <a:lnTo>
                      <a:pt x="1976" y="270"/>
                    </a:lnTo>
                    <a:cubicBezTo>
                      <a:pt x="1888" y="163"/>
                      <a:pt x="1770" y="104"/>
                      <a:pt x="1647" y="104"/>
                    </a:cubicBezTo>
                    <a:cubicBezTo>
                      <a:pt x="1473" y="104"/>
                      <a:pt x="1314" y="222"/>
                      <a:pt x="1232" y="410"/>
                    </a:cubicBezTo>
                    <a:lnTo>
                      <a:pt x="1231" y="414"/>
                    </a:lnTo>
                    <a:cubicBezTo>
                      <a:pt x="1140" y="349"/>
                      <a:pt x="1036" y="314"/>
                      <a:pt x="931" y="314"/>
                    </a:cubicBezTo>
                    <a:cubicBezTo>
                      <a:pt x="603" y="314"/>
                      <a:pt x="337" y="641"/>
                      <a:pt x="337" y="1044"/>
                    </a:cubicBezTo>
                    <a:cubicBezTo>
                      <a:pt x="337" y="1077"/>
                      <a:pt x="339" y="1110"/>
                      <a:pt x="342" y="1143"/>
                    </a:cubicBezTo>
                    <a:lnTo>
                      <a:pt x="343" y="1142"/>
                    </a:lnTo>
                    <a:close/>
                  </a:path>
                </a:pathLst>
              </a:custGeom>
              <a:solidFill>
                <a:srgbClr val="C0C0C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557" name="Freeform 22"/>
              <p:cNvSpPr>
                <a:spLocks/>
              </p:cNvSpPr>
              <p:nvPr/>
            </p:nvSpPr>
            <p:spPr bwMode="auto">
              <a:xfrm>
                <a:off x="4554" y="2181"/>
                <a:ext cx="910" cy="825"/>
              </a:xfrm>
              <a:custGeom>
                <a:avLst/>
                <a:gdLst>
                  <a:gd name="T0" fmla="*/ 20 w 3800"/>
                  <a:gd name="T1" fmla="*/ 66 h 3433"/>
                  <a:gd name="T2" fmla="*/ 0 w 3800"/>
                  <a:gd name="T3" fmla="*/ 93 h 3433"/>
                  <a:gd name="T4" fmla="*/ 11 w 3800"/>
                  <a:gd name="T5" fmla="*/ 117 h 3433"/>
                  <a:gd name="T6" fmla="*/ 11 w 3800"/>
                  <a:gd name="T7" fmla="*/ 116 h 3433"/>
                  <a:gd name="T8" fmla="*/ 5 w 3800"/>
                  <a:gd name="T9" fmla="*/ 135 h 3433"/>
                  <a:gd name="T10" fmla="*/ 27 w 3800"/>
                  <a:gd name="T11" fmla="*/ 162 h 3433"/>
                  <a:gd name="T12" fmla="*/ 29 w 3800"/>
                  <a:gd name="T13" fmla="*/ 162 h 3433"/>
                  <a:gd name="T14" fmla="*/ 29 w 3800"/>
                  <a:gd name="T15" fmla="*/ 162 h 3433"/>
                  <a:gd name="T16" fmla="*/ 63 w 3800"/>
                  <a:gd name="T17" fmla="*/ 186 h 3433"/>
                  <a:gd name="T18" fmla="*/ 83 w 3800"/>
                  <a:gd name="T19" fmla="*/ 180 h 3433"/>
                  <a:gd name="T20" fmla="*/ 83 w 3800"/>
                  <a:gd name="T21" fmla="*/ 180 h 3433"/>
                  <a:gd name="T22" fmla="*/ 111 w 3800"/>
                  <a:gd name="T23" fmla="*/ 198 h 3433"/>
                  <a:gd name="T24" fmla="*/ 144 w 3800"/>
                  <a:gd name="T25" fmla="*/ 168 h 3433"/>
                  <a:gd name="T26" fmla="*/ 144 w 3800"/>
                  <a:gd name="T27" fmla="*/ 168 h 3433"/>
                  <a:gd name="T28" fmla="*/ 159 w 3800"/>
                  <a:gd name="T29" fmla="*/ 174 h 3433"/>
                  <a:gd name="T30" fmla="*/ 189 w 3800"/>
                  <a:gd name="T31" fmla="*/ 138 h 3433"/>
                  <a:gd name="T32" fmla="*/ 188 w 3800"/>
                  <a:gd name="T33" fmla="*/ 138 h 3433"/>
                  <a:gd name="T34" fmla="*/ 218 w 3800"/>
                  <a:gd name="T35" fmla="*/ 96 h 3433"/>
                  <a:gd name="T36" fmla="*/ 211 w 3800"/>
                  <a:gd name="T37" fmla="*/ 70 h 3433"/>
                  <a:gd name="T38" fmla="*/ 211 w 3800"/>
                  <a:gd name="T39" fmla="*/ 70 h 3433"/>
                  <a:gd name="T40" fmla="*/ 213 w 3800"/>
                  <a:gd name="T41" fmla="*/ 57 h 3433"/>
                  <a:gd name="T42" fmla="*/ 193 w 3800"/>
                  <a:gd name="T43" fmla="*/ 25 h 3433"/>
                  <a:gd name="T44" fmla="*/ 193 w 3800"/>
                  <a:gd name="T45" fmla="*/ 25 h 3433"/>
                  <a:gd name="T46" fmla="*/ 169 w 3800"/>
                  <a:gd name="T47" fmla="*/ 0 h 3433"/>
                  <a:gd name="T48" fmla="*/ 150 w 3800"/>
                  <a:gd name="T49" fmla="*/ 11 h 3433"/>
                  <a:gd name="T50" fmla="*/ 150 w 3800"/>
                  <a:gd name="T51" fmla="*/ 11 h 3433"/>
                  <a:gd name="T52" fmla="*/ 133 w 3800"/>
                  <a:gd name="T53" fmla="*/ 0 h 3433"/>
                  <a:gd name="T54" fmla="*/ 113 w 3800"/>
                  <a:gd name="T55" fmla="*/ 15 h 3433"/>
                  <a:gd name="T56" fmla="*/ 113 w 3800"/>
                  <a:gd name="T57" fmla="*/ 16 h 3433"/>
                  <a:gd name="T58" fmla="*/ 94 w 3800"/>
                  <a:gd name="T59" fmla="*/ 6 h 3433"/>
                  <a:gd name="T60" fmla="*/ 71 w 3800"/>
                  <a:gd name="T61" fmla="*/ 24 h 3433"/>
                  <a:gd name="T62" fmla="*/ 71 w 3800"/>
                  <a:gd name="T63" fmla="*/ 24 h 3433"/>
                  <a:gd name="T64" fmla="*/ 53 w 3800"/>
                  <a:gd name="T65" fmla="*/ 18 h 3433"/>
                  <a:gd name="T66" fmla="*/ 19 w 3800"/>
                  <a:gd name="T67" fmla="*/ 60 h 3433"/>
                  <a:gd name="T68" fmla="*/ 20 w 3800"/>
                  <a:gd name="T69" fmla="*/ 66 h 3433"/>
                  <a:gd name="T70" fmla="*/ 20 w 3800"/>
                  <a:gd name="T71" fmla="*/ 66 h 343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800"/>
                  <a:gd name="T109" fmla="*/ 0 h 3433"/>
                  <a:gd name="T110" fmla="*/ 3800 w 3800"/>
                  <a:gd name="T111" fmla="*/ 3433 h 343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800" h="3433">
                    <a:moveTo>
                      <a:pt x="343" y="1142"/>
                    </a:moveTo>
                    <a:cubicBezTo>
                      <a:pt x="148" y="1167"/>
                      <a:pt x="0" y="1370"/>
                      <a:pt x="0" y="1612"/>
                    </a:cubicBezTo>
                    <a:cubicBezTo>
                      <a:pt x="0" y="1780"/>
                      <a:pt x="72" y="1935"/>
                      <a:pt x="189" y="2020"/>
                    </a:cubicBezTo>
                    <a:lnTo>
                      <a:pt x="187" y="2014"/>
                    </a:lnTo>
                    <a:cubicBezTo>
                      <a:pt x="121" y="2101"/>
                      <a:pt x="84" y="2216"/>
                      <a:pt x="84" y="2336"/>
                    </a:cubicBezTo>
                    <a:cubicBezTo>
                      <a:pt x="84" y="2596"/>
                      <a:pt x="256" y="2806"/>
                      <a:pt x="468" y="2806"/>
                    </a:cubicBezTo>
                    <a:cubicBezTo>
                      <a:pt x="482" y="2806"/>
                      <a:pt x="497" y="2805"/>
                      <a:pt x="512" y="2803"/>
                    </a:cubicBezTo>
                    <a:lnTo>
                      <a:pt x="510" y="2806"/>
                    </a:lnTo>
                    <a:cubicBezTo>
                      <a:pt x="631" y="3066"/>
                      <a:pt x="856" y="3227"/>
                      <a:pt x="1099" y="3227"/>
                    </a:cubicBezTo>
                    <a:cubicBezTo>
                      <a:pt x="1223" y="3227"/>
                      <a:pt x="1344" y="3186"/>
                      <a:pt x="1449" y="3107"/>
                    </a:cubicBezTo>
                    <a:lnTo>
                      <a:pt x="1448" y="3108"/>
                    </a:lnTo>
                    <a:cubicBezTo>
                      <a:pt x="1558" y="3311"/>
                      <a:pt x="1744" y="3433"/>
                      <a:pt x="1942" y="3433"/>
                    </a:cubicBezTo>
                    <a:cubicBezTo>
                      <a:pt x="2204" y="3433"/>
                      <a:pt x="2435" y="3222"/>
                      <a:pt x="2510" y="2913"/>
                    </a:cubicBezTo>
                    <a:lnTo>
                      <a:pt x="2511" y="2917"/>
                    </a:lnTo>
                    <a:cubicBezTo>
                      <a:pt x="2592" y="2979"/>
                      <a:pt x="2685" y="3012"/>
                      <a:pt x="2780" y="3012"/>
                    </a:cubicBezTo>
                    <a:cubicBezTo>
                      <a:pt x="3060" y="3012"/>
                      <a:pt x="3287" y="2735"/>
                      <a:pt x="3289" y="2392"/>
                    </a:cubicBezTo>
                    <a:lnTo>
                      <a:pt x="3288" y="2390"/>
                    </a:lnTo>
                    <a:cubicBezTo>
                      <a:pt x="3582" y="2339"/>
                      <a:pt x="3800" y="2030"/>
                      <a:pt x="3800" y="1665"/>
                    </a:cubicBezTo>
                    <a:cubicBezTo>
                      <a:pt x="3800" y="1504"/>
                      <a:pt x="3756" y="1347"/>
                      <a:pt x="3677" y="1219"/>
                    </a:cubicBezTo>
                    <a:lnTo>
                      <a:pt x="3675" y="1218"/>
                    </a:lnTo>
                    <a:cubicBezTo>
                      <a:pt x="3700" y="1146"/>
                      <a:pt x="3713" y="1069"/>
                      <a:pt x="3713" y="991"/>
                    </a:cubicBezTo>
                    <a:cubicBezTo>
                      <a:pt x="3713" y="730"/>
                      <a:pt x="3572" y="501"/>
                      <a:pt x="3368" y="433"/>
                    </a:cubicBezTo>
                    <a:lnTo>
                      <a:pt x="3369" y="432"/>
                    </a:lnTo>
                    <a:cubicBezTo>
                      <a:pt x="3333" y="182"/>
                      <a:pt x="3155" y="1"/>
                      <a:pt x="2949" y="1"/>
                    </a:cubicBezTo>
                    <a:cubicBezTo>
                      <a:pt x="2823" y="0"/>
                      <a:pt x="2704" y="68"/>
                      <a:pt x="2623" y="186"/>
                    </a:cubicBezTo>
                    <a:lnTo>
                      <a:pt x="2623" y="187"/>
                    </a:lnTo>
                    <a:cubicBezTo>
                      <a:pt x="2551" y="69"/>
                      <a:pt x="2438" y="1"/>
                      <a:pt x="2318" y="1"/>
                    </a:cubicBezTo>
                    <a:cubicBezTo>
                      <a:pt x="2173" y="0"/>
                      <a:pt x="2039" y="102"/>
                      <a:pt x="1975" y="262"/>
                    </a:cubicBezTo>
                    <a:lnTo>
                      <a:pt x="1976" y="270"/>
                    </a:lnTo>
                    <a:cubicBezTo>
                      <a:pt x="1888" y="163"/>
                      <a:pt x="1770" y="104"/>
                      <a:pt x="1647" y="104"/>
                    </a:cubicBezTo>
                    <a:cubicBezTo>
                      <a:pt x="1473" y="104"/>
                      <a:pt x="1314" y="222"/>
                      <a:pt x="1232" y="410"/>
                    </a:cubicBezTo>
                    <a:lnTo>
                      <a:pt x="1231" y="414"/>
                    </a:lnTo>
                    <a:cubicBezTo>
                      <a:pt x="1140" y="349"/>
                      <a:pt x="1036" y="314"/>
                      <a:pt x="931" y="314"/>
                    </a:cubicBezTo>
                    <a:cubicBezTo>
                      <a:pt x="603" y="314"/>
                      <a:pt x="337" y="641"/>
                      <a:pt x="337" y="1044"/>
                    </a:cubicBezTo>
                    <a:cubicBezTo>
                      <a:pt x="337" y="1077"/>
                      <a:pt x="339" y="1110"/>
                      <a:pt x="342" y="1143"/>
                    </a:cubicBezTo>
                    <a:lnTo>
                      <a:pt x="343" y="1142"/>
                    </a:lnTo>
                    <a:close/>
                  </a:path>
                </a:pathLst>
              </a:custGeom>
              <a:solidFill>
                <a:srgbClr val="C0C0C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558" name="Freeform 23"/>
              <p:cNvSpPr>
                <a:spLocks/>
              </p:cNvSpPr>
              <p:nvPr/>
            </p:nvSpPr>
            <p:spPr bwMode="auto">
              <a:xfrm>
                <a:off x="4554" y="2181"/>
                <a:ext cx="910" cy="825"/>
              </a:xfrm>
              <a:custGeom>
                <a:avLst/>
                <a:gdLst>
                  <a:gd name="T0" fmla="*/ 20 w 3800"/>
                  <a:gd name="T1" fmla="*/ 66 h 3433"/>
                  <a:gd name="T2" fmla="*/ 0 w 3800"/>
                  <a:gd name="T3" fmla="*/ 93 h 3433"/>
                  <a:gd name="T4" fmla="*/ 11 w 3800"/>
                  <a:gd name="T5" fmla="*/ 117 h 3433"/>
                  <a:gd name="T6" fmla="*/ 11 w 3800"/>
                  <a:gd name="T7" fmla="*/ 116 h 3433"/>
                  <a:gd name="T8" fmla="*/ 5 w 3800"/>
                  <a:gd name="T9" fmla="*/ 135 h 3433"/>
                  <a:gd name="T10" fmla="*/ 27 w 3800"/>
                  <a:gd name="T11" fmla="*/ 162 h 3433"/>
                  <a:gd name="T12" fmla="*/ 29 w 3800"/>
                  <a:gd name="T13" fmla="*/ 162 h 3433"/>
                  <a:gd name="T14" fmla="*/ 29 w 3800"/>
                  <a:gd name="T15" fmla="*/ 162 h 3433"/>
                  <a:gd name="T16" fmla="*/ 63 w 3800"/>
                  <a:gd name="T17" fmla="*/ 186 h 3433"/>
                  <a:gd name="T18" fmla="*/ 83 w 3800"/>
                  <a:gd name="T19" fmla="*/ 180 h 3433"/>
                  <a:gd name="T20" fmla="*/ 83 w 3800"/>
                  <a:gd name="T21" fmla="*/ 180 h 3433"/>
                  <a:gd name="T22" fmla="*/ 111 w 3800"/>
                  <a:gd name="T23" fmla="*/ 198 h 3433"/>
                  <a:gd name="T24" fmla="*/ 144 w 3800"/>
                  <a:gd name="T25" fmla="*/ 168 h 3433"/>
                  <a:gd name="T26" fmla="*/ 144 w 3800"/>
                  <a:gd name="T27" fmla="*/ 168 h 3433"/>
                  <a:gd name="T28" fmla="*/ 159 w 3800"/>
                  <a:gd name="T29" fmla="*/ 174 h 3433"/>
                  <a:gd name="T30" fmla="*/ 189 w 3800"/>
                  <a:gd name="T31" fmla="*/ 138 h 3433"/>
                  <a:gd name="T32" fmla="*/ 188 w 3800"/>
                  <a:gd name="T33" fmla="*/ 138 h 3433"/>
                  <a:gd name="T34" fmla="*/ 218 w 3800"/>
                  <a:gd name="T35" fmla="*/ 96 h 3433"/>
                  <a:gd name="T36" fmla="*/ 211 w 3800"/>
                  <a:gd name="T37" fmla="*/ 70 h 3433"/>
                  <a:gd name="T38" fmla="*/ 211 w 3800"/>
                  <a:gd name="T39" fmla="*/ 70 h 3433"/>
                  <a:gd name="T40" fmla="*/ 213 w 3800"/>
                  <a:gd name="T41" fmla="*/ 57 h 3433"/>
                  <a:gd name="T42" fmla="*/ 193 w 3800"/>
                  <a:gd name="T43" fmla="*/ 25 h 3433"/>
                  <a:gd name="T44" fmla="*/ 193 w 3800"/>
                  <a:gd name="T45" fmla="*/ 25 h 3433"/>
                  <a:gd name="T46" fmla="*/ 169 w 3800"/>
                  <a:gd name="T47" fmla="*/ 0 h 3433"/>
                  <a:gd name="T48" fmla="*/ 150 w 3800"/>
                  <a:gd name="T49" fmla="*/ 11 h 3433"/>
                  <a:gd name="T50" fmla="*/ 150 w 3800"/>
                  <a:gd name="T51" fmla="*/ 11 h 3433"/>
                  <a:gd name="T52" fmla="*/ 133 w 3800"/>
                  <a:gd name="T53" fmla="*/ 0 h 3433"/>
                  <a:gd name="T54" fmla="*/ 113 w 3800"/>
                  <a:gd name="T55" fmla="*/ 15 h 3433"/>
                  <a:gd name="T56" fmla="*/ 113 w 3800"/>
                  <a:gd name="T57" fmla="*/ 16 h 3433"/>
                  <a:gd name="T58" fmla="*/ 94 w 3800"/>
                  <a:gd name="T59" fmla="*/ 6 h 3433"/>
                  <a:gd name="T60" fmla="*/ 71 w 3800"/>
                  <a:gd name="T61" fmla="*/ 24 h 3433"/>
                  <a:gd name="T62" fmla="*/ 71 w 3800"/>
                  <a:gd name="T63" fmla="*/ 24 h 3433"/>
                  <a:gd name="T64" fmla="*/ 53 w 3800"/>
                  <a:gd name="T65" fmla="*/ 18 h 3433"/>
                  <a:gd name="T66" fmla="*/ 19 w 3800"/>
                  <a:gd name="T67" fmla="*/ 60 h 3433"/>
                  <a:gd name="T68" fmla="*/ 20 w 3800"/>
                  <a:gd name="T69" fmla="*/ 66 h 3433"/>
                  <a:gd name="T70" fmla="*/ 20 w 3800"/>
                  <a:gd name="T71" fmla="*/ 66 h 343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800"/>
                  <a:gd name="T109" fmla="*/ 0 h 3433"/>
                  <a:gd name="T110" fmla="*/ 3800 w 3800"/>
                  <a:gd name="T111" fmla="*/ 3433 h 343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800" h="3433">
                    <a:moveTo>
                      <a:pt x="343" y="1142"/>
                    </a:moveTo>
                    <a:cubicBezTo>
                      <a:pt x="148" y="1167"/>
                      <a:pt x="0" y="1370"/>
                      <a:pt x="0" y="1612"/>
                    </a:cubicBezTo>
                    <a:cubicBezTo>
                      <a:pt x="0" y="1780"/>
                      <a:pt x="72" y="1935"/>
                      <a:pt x="189" y="2020"/>
                    </a:cubicBezTo>
                    <a:lnTo>
                      <a:pt x="187" y="2014"/>
                    </a:lnTo>
                    <a:cubicBezTo>
                      <a:pt x="121" y="2101"/>
                      <a:pt x="84" y="2216"/>
                      <a:pt x="84" y="2336"/>
                    </a:cubicBezTo>
                    <a:cubicBezTo>
                      <a:pt x="84" y="2596"/>
                      <a:pt x="256" y="2806"/>
                      <a:pt x="468" y="2806"/>
                    </a:cubicBezTo>
                    <a:cubicBezTo>
                      <a:pt x="482" y="2806"/>
                      <a:pt x="497" y="2805"/>
                      <a:pt x="512" y="2803"/>
                    </a:cubicBezTo>
                    <a:lnTo>
                      <a:pt x="510" y="2806"/>
                    </a:lnTo>
                    <a:cubicBezTo>
                      <a:pt x="631" y="3066"/>
                      <a:pt x="856" y="3227"/>
                      <a:pt x="1099" y="3227"/>
                    </a:cubicBezTo>
                    <a:cubicBezTo>
                      <a:pt x="1223" y="3227"/>
                      <a:pt x="1344" y="3186"/>
                      <a:pt x="1449" y="3107"/>
                    </a:cubicBezTo>
                    <a:lnTo>
                      <a:pt x="1448" y="3108"/>
                    </a:lnTo>
                    <a:cubicBezTo>
                      <a:pt x="1558" y="3311"/>
                      <a:pt x="1744" y="3433"/>
                      <a:pt x="1942" y="3433"/>
                    </a:cubicBezTo>
                    <a:cubicBezTo>
                      <a:pt x="2204" y="3433"/>
                      <a:pt x="2435" y="3222"/>
                      <a:pt x="2510" y="2913"/>
                    </a:cubicBezTo>
                    <a:lnTo>
                      <a:pt x="2511" y="2917"/>
                    </a:lnTo>
                    <a:cubicBezTo>
                      <a:pt x="2592" y="2979"/>
                      <a:pt x="2685" y="3012"/>
                      <a:pt x="2780" y="3012"/>
                    </a:cubicBezTo>
                    <a:cubicBezTo>
                      <a:pt x="3060" y="3012"/>
                      <a:pt x="3287" y="2735"/>
                      <a:pt x="3289" y="2392"/>
                    </a:cubicBezTo>
                    <a:lnTo>
                      <a:pt x="3288" y="2390"/>
                    </a:lnTo>
                    <a:cubicBezTo>
                      <a:pt x="3582" y="2339"/>
                      <a:pt x="3800" y="2030"/>
                      <a:pt x="3800" y="1665"/>
                    </a:cubicBezTo>
                    <a:cubicBezTo>
                      <a:pt x="3800" y="1504"/>
                      <a:pt x="3756" y="1347"/>
                      <a:pt x="3677" y="1219"/>
                    </a:cubicBezTo>
                    <a:lnTo>
                      <a:pt x="3675" y="1218"/>
                    </a:lnTo>
                    <a:cubicBezTo>
                      <a:pt x="3700" y="1146"/>
                      <a:pt x="3713" y="1069"/>
                      <a:pt x="3713" y="991"/>
                    </a:cubicBezTo>
                    <a:cubicBezTo>
                      <a:pt x="3713" y="730"/>
                      <a:pt x="3572" y="501"/>
                      <a:pt x="3368" y="433"/>
                    </a:cubicBezTo>
                    <a:lnTo>
                      <a:pt x="3369" y="432"/>
                    </a:lnTo>
                    <a:cubicBezTo>
                      <a:pt x="3333" y="182"/>
                      <a:pt x="3155" y="1"/>
                      <a:pt x="2949" y="1"/>
                    </a:cubicBezTo>
                    <a:cubicBezTo>
                      <a:pt x="2823" y="0"/>
                      <a:pt x="2704" y="68"/>
                      <a:pt x="2623" y="186"/>
                    </a:cubicBezTo>
                    <a:lnTo>
                      <a:pt x="2623" y="187"/>
                    </a:lnTo>
                    <a:cubicBezTo>
                      <a:pt x="2551" y="69"/>
                      <a:pt x="2438" y="1"/>
                      <a:pt x="2318" y="1"/>
                    </a:cubicBezTo>
                    <a:cubicBezTo>
                      <a:pt x="2173" y="0"/>
                      <a:pt x="2039" y="102"/>
                      <a:pt x="1975" y="262"/>
                    </a:cubicBezTo>
                    <a:lnTo>
                      <a:pt x="1976" y="270"/>
                    </a:lnTo>
                    <a:cubicBezTo>
                      <a:pt x="1888" y="163"/>
                      <a:pt x="1770" y="104"/>
                      <a:pt x="1647" y="104"/>
                    </a:cubicBezTo>
                    <a:cubicBezTo>
                      <a:pt x="1473" y="104"/>
                      <a:pt x="1314" y="222"/>
                      <a:pt x="1232" y="410"/>
                    </a:cubicBezTo>
                    <a:lnTo>
                      <a:pt x="1231" y="414"/>
                    </a:lnTo>
                    <a:cubicBezTo>
                      <a:pt x="1140" y="349"/>
                      <a:pt x="1036" y="314"/>
                      <a:pt x="931" y="314"/>
                    </a:cubicBezTo>
                    <a:cubicBezTo>
                      <a:pt x="603" y="314"/>
                      <a:pt x="337" y="641"/>
                      <a:pt x="337" y="1044"/>
                    </a:cubicBezTo>
                    <a:cubicBezTo>
                      <a:pt x="337" y="1077"/>
                      <a:pt x="339" y="1110"/>
                      <a:pt x="342" y="1143"/>
                    </a:cubicBezTo>
                    <a:lnTo>
                      <a:pt x="343" y="114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559" name="Freeform 24"/>
              <p:cNvSpPr>
                <a:spLocks/>
              </p:cNvSpPr>
              <p:nvPr/>
            </p:nvSpPr>
            <p:spPr bwMode="auto">
              <a:xfrm>
                <a:off x="4599" y="2667"/>
                <a:ext cx="54" cy="15"/>
              </a:xfrm>
              <a:custGeom>
                <a:avLst/>
                <a:gdLst>
                  <a:gd name="T0" fmla="*/ 0 w 54"/>
                  <a:gd name="T1" fmla="*/ 0 h 15"/>
                  <a:gd name="T2" fmla="*/ 47 w 54"/>
                  <a:gd name="T3" fmla="*/ 15 h 15"/>
                  <a:gd name="T4" fmla="*/ 54 w 54"/>
                  <a:gd name="T5" fmla="*/ 15 h 15"/>
                  <a:gd name="T6" fmla="*/ 0 60000 65536"/>
                  <a:gd name="T7" fmla="*/ 0 60000 65536"/>
                  <a:gd name="T8" fmla="*/ 0 60000 65536"/>
                  <a:gd name="T9" fmla="*/ 0 w 54"/>
                  <a:gd name="T10" fmla="*/ 0 h 15"/>
                  <a:gd name="T11" fmla="*/ 54 w 54"/>
                  <a:gd name="T12" fmla="*/ 15 h 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4" h="15">
                    <a:moveTo>
                      <a:pt x="0" y="0"/>
                    </a:moveTo>
                    <a:cubicBezTo>
                      <a:pt x="14" y="10"/>
                      <a:pt x="30" y="15"/>
                      <a:pt x="47" y="15"/>
                    </a:cubicBezTo>
                    <a:cubicBezTo>
                      <a:pt x="49" y="15"/>
                      <a:pt x="51" y="15"/>
                      <a:pt x="54" y="15"/>
                    </a:cubicBezTo>
                  </a:path>
                </a:pathLst>
              </a:custGeom>
              <a:solidFill>
                <a:srgbClr val="C0C0C0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560" name="Freeform 25"/>
              <p:cNvSpPr>
                <a:spLocks/>
              </p:cNvSpPr>
              <p:nvPr/>
            </p:nvSpPr>
            <p:spPr bwMode="auto">
              <a:xfrm>
                <a:off x="4676" y="2847"/>
                <a:ext cx="24" cy="8"/>
              </a:xfrm>
              <a:custGeom>
                <a:avLst/>
                <a:gdLst>
                  <a:gd name="T0" fmla="*/ 0 w 24"/>
                  <a:gd name="T1" fmla="*/ 8 h 8"/>
                  <a:gd name="T2" fmla="*/ 24 w 24"/>
                  <a:gd name="T3" fmla="*/ 0 h 8"/>
                  <a:gd name="T4" fmla="*/ 0 60000 65536"/>
                  <a:gd name="T5" fmla="*/ 0 60000 65536"/>
                  <a:gd name="T6" fmla="*/ 0 w 24"/>
                  <a:gd name="T7" fmla="*/ 0 h 8"/>
                  <a:gd name="T8" fmla="*/ 24 w 24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8">
                    <a:moveTo>
                      <a:pt x="0" y="8"/>
                    </a:moveTo>
                    <a:cubicBezTo>
                      <a:pt x="9" y="6"/>
                      <a:pt x="16" y="4"/>
                      <a:pt x="24" y="0"/>
                    </a:cubicBezTo>
                  </a:path>
                </a:pathLst>
              </a:custGeom>
              <a:solidFill>
                <a:srgbClr val="C0C0C0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561" name="Freeform 26"/>
              <p:cNvSpPr>
                <a:spLocks/>
              </p:cNvSpPr>
              <p:nvPr/>
            </p:nvSpPr>
            <p:spPr bwMode="auto">
              <a:xfrm>
                <a:off x="4887" y="2895"/>
                <a:ext cx="14" cy="33"/>
              </a:xfrm>
              <a:custGeom>
                <a:avLst/>
                <a:gdLst>
                  <a:gd name="T0" fmla="*/ 0 w 14"/>
                  <a:gd name="T1" fmla="*/ 0 h 33"/>
                  <a:gd name="T2" fmla="*/ 14 w 14"/>
                  <a:gd name="T3" fmla="*/ 33 h 33"/>
                  <a:gd name="T4" fmla="*/ 0 60000 65536"/>
                  <a:gd name="T5" fmla="*/ 0 60000 65536"/>
                  <a:gd name="T6" fmla="*/ 0 w 14"/>
                  <a:gd name="T7" fmla="*/ 0 h 33"/>
                  <a:gd name="T8" fmla="*/ 14 w 14"/>
                  <a:gd name="T9" fmla="*/ 33 h 3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4" h="33">
                    <a:moveTo>
                      <a:pt x="0" y="0"/>
                    </a:moveTo>
                    <a:cubicBezTo>
                      <a:pt x="3" y="11"/>
                      <a:pt x="8" y="23"/>
                      <a:pt x="14" y="33"/>
                    </a:cubicBezTo>
                  </a:path>
                </a:pathLst>
              </a:custGeom>
              <a:solidFill>
                <a:srgbClr val="C0C0C0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562" name="Freeform 27"/>
              <p:cNvSpPr>
                <a:spLocks/>
              </p:cNvSpPr>
              <p:nvPr/>
            </p:nvSpPr>
            <p:spPr bwMode="auto">
              <a:xfrm>
                <a:off x="5155" y="2845"/>
                <a:ext cx="6" cy="36"/>
              </a:xfrm>
              <a:custGeom>
                <a:avLst/>
                <a:gdLst>
                  <a:gd name="T0" fmla="*/ 0 w 6"/>
                  <a:gd name="T1" fmla="*/ 36 h 36"/>
                  <a:gd name="T2" fmla="*/ 6 w 6"/>
                  <a:gd name="T3" fmla="*/ 0 h 36"/>
                  <a:gd name="T4" fmla="*/ 0 60000 65536"/>
                  <a:gd name="T5" fmla="*/ 0 60000 65536"/>
                  <a:gd name="T6" fmla="*/ 0 w 6"/>
                  <a:gd name="T7" fmla="*/ 0 h 36"/>
                  <a:gd name="T8" fmla="*/ 6 w 6"/>
                  <a:gd name="T9" fmla="*/ 36 h 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36">
                    <a:moveTo>
                      <a:pt x="0" y="36"/>
                    </a:moveTo>
                    <a:cubicBezTo>
                      <a:pt x="3" y="24"/>
                      <a:pt x="5" y="12"/>
                      <a:pt x="6" y="0"/>
                    </a:cubicBezTo>
                  </a:path>
                </a:pathLst>
              </a:custGeom>
              <a:solidFill>
                <a:srgbClr val="C0C0C0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563" name="Freeform 28"/>
              <p:cNvSpPr>
                <a:spLocks/>
              </p:cNvSpPr>
              <p:nvPr/>
            </p:nvSpPr>
            <p:spPr bwMode="auto">
              <a:xfrm>
                <a:off x="5273" y="2620"/>
                <a:ext cx="69" cy="136"/>
              </a:xfrm>
              <a:custGeom>
                <a:avLst/>
                <a:gdLst>
                  <a:gd name="T0" fmla="*/ 69 w 69"/>
                  <a:gd name="T1" fmla="*/ 136 h 136"/>
                  <a:gd name="T2" fmla="*/ 69 w 69"/>
                  <a:gd name="T3" fmla="*/ 135 h 136"/>
                  <a:gd name="T4" fmla="*/ 0 w 69"/>
                  <a:gd name="T5" fmla="*/ 0 h 136"/>
                  <a:gd name="T6" fmla="*/ 0 60000 65536"/>
                  <a:gd name="T7" fmla="*/ 0 60000 65536"/>
                  <a:gd name="T8" fmla="*/ 0 60000 65536"/>
                  <a:gd name="T9" fmla="*/ 0 w 69"/>
                  <a:gd name="T10" fmla="*/ 0 h 136"/>
                  <a:gd name="T11" fmla="*/ 69 w 69"/>
                  <a:gd name="T12" fmla="*/ 136 h 1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9" h="136">
                    <a:moveTo>
                      <a:pt x="69" y="136"/>
                    </a:moveTo>
                    <a:cubicBezTo>
                      <a:pt x="69" y="135"/>
                      <a:pt x="69" y="135"/>
                      <a:pt x="69" y="135"/>
                    </a:cubicBezTo>
                    <a:cubicBezTo>
                      <a:pt x="69" y="77"/>
                      <a:pt x="42" y="25"/>
                      <a:pt x="0" y="0"/>
                    </a:cubicBezTo>
                  </a:path>
                </a:pathLst>
              </a:custGeom>
              <a:solidFill>
                <a:srgbClr val="C0C0C0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564" name="Freeform 29"/>
              <p:cNvSpPr>
                <a:spLocks/>
              </p:cNvSpPr>
              <p:nvPr/>
            </p:nvSpPr>
            <p:spPr bwMode="auto">
              <a:xfrm>
                <a:off x="5404" y="2474"/>
                <a:ext cx="30" cy="51"/>
              </a:xfrm>
              <a:custGeom>
                <a:avLst/>
                <a:gdLst>
                  <a:gd name="T0" fmla="*/ 0 w 30"/>
                  <a:gd name="T1" fmla="*/ 51 h 51"/>
                  <a:gd name="T2" fmla="*/ 30 w 30"/>
                  <a:gd name="T3" fmla="*/ 0 h 51"/>
                  <a:gd name="T4" fmla="*/ 0 60000 65536"/>
                  <a:gd name="T5" fmla="*/ 0 60000 65536"/>
                  <a:gd name="T6" fmla="*/ 0 w 30"/>
                  <a:gd name="T7" fmla="*/ 0 h 51"/>
                  <a:gd name="T8" fmla="*/ 30 w 30"/>
                  <a:gd name="T9" fmla="*/ 51 h 5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0" h="51">
                    <a:moveTo>
                      <a:pt x="0" y="51"/>
                    </a:moveTo>
                    <a:cubicBezTo>
                      <a:pt x="13" y="37"/>
                      <a:pt x="23" y="20"/>
                      <a:pt x="30" y="0"/>
                    </a:cubicBezTo>
                  </a:path>
                </a:pathLst>
              </a:custGeom>
              <a:solidFill>
                <a:srgbClr val="C0C0C0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565" name="Freeform 30"/>
              <p:cNvSpPr>
                <a:spLocks/>
              </p:cNvSpPr>
              <p:nvPr/>
            </p:nvSpPr>
            <p:spPr bwMode="auto">
              <a:xfrm>
                <a:off x="5361" y="2285"/>
                <a:ext cx="2" cy="24"/>
              </a:xfrm>
              <a:custGeom>
                <a:avLst/>
                <a:gdLst>
                  <a:gd name="T0" fmla="*/ 2 w 2"/>
                  <a:gd name="T1" fmla="*/ 24 h 24"/>
                  <a:gd name="T2" fmla="*/ 2 w 2"/>
                  <a:gd name="T3" fmla="*/ 23 h 24"/>
                  <a:gd name="T4" fmla="*/ 0 w 2"/>
                  <a:gd name="T5" fmla="*/ 0 h 24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24"/>
                  <a:gd name="T11" fmla="*/ 2 w 2"/>
                  <a:gd name="T12" fmla="*/ 24 h 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24">
                    <a:moveTo>
                      <a:pt x="2" y="24"/>
                    </a:moveTo>
                    <a:cubicBezTo>
                      <a:pt x="2" y="24"/>
                      <a:pt x="2" y="23"/>
                      <a:pt x="2" y="23"/>
                    </a:cubicBezTo>
                    <a:cubicBezTo>
                      <a:pt x="2" y="15"/>
                      <a:pt x="1" y="7"/>
                      <a:pt x="0" y="0"/>
                    </a:cubicBezTo>
                  </a:path>
                </a:pathLst>
              </a:custGeom>
              <a:solidFill>
                <a:srgbClr val="C0C0C0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566" name="Freeform 31"/>
              <p:cNvSpPr>
                <a:spLocks/>
              </p:cNvSpPr>
              <p:nvPr/>
            </p:nvSpPr>
            <p:spPr bwMode="auto">
              <a:xfrm>
                <a:off x="5167" y="2226"/>
                <a:ext cx="15" cy="31"/>
              </a:xfrm>
              <a:custGeom>
                <a:avLst/>
                <a:gdLst>
                  <a:gd name="T0" fmla="*/ 15 w 15"/>
                  <a:gd name="T1" fmla="*/ 0 h 31"/>
                  <a:gd name="T2" fmla="*/ 0 w 15"/>
                  <a:gd name="T3" fmla="*/ 31 h 31"/>
                  <a:gd name="T4" fmla="*/ 0 60000 65536"/>
                  <a:gd name="T5" fmla="*/ 0 60000 65536"/>
                  <a:gd name="T6" fmla="*/ 0 w 15"/>
                  <a:gd name="T7" fmla="*/ 0 h 31"/>
                  <a:gd name="T8" fmla="*/ 15 w 15"/>
                  <a:gd name="T9" fmla="*/ 31 h 3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5" h="31">
                    <a:moveTo>
                      <a:pt x="15" y="0"/>
                    </a:moveTo>
                    <a:cubicBezTo>
                      <a:pt x="9" y="9"/>
                      <a:pt x="3" y="20"/>
                      <a:pt x="0" y="31"/>
                    </a:cubicBezTo>
                  </a:path>
                </a:pathLst>
              </a:custGeom>
              <a:solidFill>
                <a:srgbClr val="C0C0C0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567" name="Freeform 32"/>
              <p:cNvSpPr>
                <a:spLocks/>
              </p:cNvSpPr>
              <p:nvPr/>
            </p:nvSpPr>
            <p:spPr bwMode="auto">
              <a:xfrm>
                <a:off x="5019" y="2244"/>
                <a:ext cx="8" cy="27"/>
              </a:xfrm>
              <a:custGeom>
                <a:avLst/>
                <a:gdLst>
                  <a:gd name="T0" fmla="*/ 8 w 8"/>
                  <a:gd name="T1" fmla="*/ 0 h 27"/>
                  <a:gd name="T2" fmla="*/ 0 w 8"/>
                  <a:gd name="T3" fmla="*/ 27 h 27"/>
                  <a:gd name="T4" fmla="*/ 0 60000 65536"/>
                  <a:gd name="T5" fmla="*/ 0 60000 65536"/>
                  <a:gd name="T6" fmla="*/ 0 w 8"/>
                  <a:gd name="T7" fmla="*/ 0 h 27"/>
                  <a:gd name="T8" fmla="*/ 8 w 8"/>
                  <a:gd name="T9" fmla="*/ 27 h 2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" h="27">
                    <a:moveTo>
                      <a:pt x="8" y="0"/>
                    </a:moveTo>
                    <a:cubicBezTo>
                      <a:pt x="4" y="9"/>
                      <a:pt x="2" y="18"/>
                      <a:pt x="0" y="27"/>
                    </a:cubicBezTo>
                  </a:path>
                </a:pathLst>
              </a:custGeom>
              <a:solidFill>
                <a:srgbClr val="C0C0C0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568" name="Freeform 33"/>
              <p:cNvSpPr>
                <a:spLocks/>
              </p:cNvSpPr>
              <p:nvPr/>
            </p:nvSpPr>
            <p:spPr bwMode="auto">
              <a:xfrm>
                <a:off x="4849" y="2281"/>
                <a:ext cx="27" cy="26"/>
              </a:xfrm>
              <a:custGeom>
                <a:avLst/>
                <a:gdLst>
                  <a:gd name="T0" fmla="*/ 27 w 27"/>
                  <a:gd name="T1" fmla="*/ 26 h 26"/>
                  <a:gd name="T2" fmla="*/ 0 w 27"/>
                  <a:gd name="T3" fmla="*/ 0 h 26"/>
                  <a:gd name="T4" fmla="*/ 0 60000 65536"/>
                  <a:gd name="T5" fmla="*/ 0 60000 65536"/>
                  <a:gd name="T6" fmla="*/ 0 w 27"/>
                  <a:gd name="T7" fmla="*/ 0 h 26"/>
                  <a:gd name="T8" fmla="*/ 27 w 27"/>
                  <a:gd name="T9" fmla="*/ 26 h 2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" h="26">
                    <a:moveTo>
                      <a:pt x="27" y="26"/>
                    </a:moveTo>
                    <a:cubicBezTo>
                      <a:pt x="19" y="16"/>
                      <a:pt x="10" y="7"/>
                      <a:pt x="0" y="0"/>
                    </a:cubicBezTo>
                  </a:path>
                </a:pathLst>
              </a:custGeom>
              <a:solidFill>
                <a:srgbClr val="C0C0C0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569" name="Freeform 34"/>
              <p:cNvSpPr>
                <a:spLocks/>
              </p:cNvSpPr>
              <p:nvPr/>
            </p:nvSpPr>
            <p:spPr bwMode="auto">
              <a:xfrm>
                <a:off x="4636" y="2456"/>
                <a:ext cx="5" cy="27"/>
              </a:xfrm>
              <a:custGeom>
                <a:avLst/>
                <a:gdLst>
                  <a:gd name="T0" fmla="*/ 0 w 5"/>
                  <a:gd name="T1" fmla="*/ 0 h 27"/>
                  <a:gd name="T2" fmla="*/ 5 w 5"/>
                  <a:gd name="T3" fmla="*/ 27 h 27"/>
                  <a:gd name="T4" fmla="*/ 0 60000 65536"/>
                  <a:gd name="T5" fmla="*/ 0 60000 65536"/>
                  <a:gd name="T6" fmla="*/ 0 w 5"/>
                  <a:gd name="T7" fmla="*/ 0 h 27"/>
                  <a:gd name="T8" fmla="*/ 5 w 5"/>
                  <a:gd name="T9" fmla="*/ 27 h 2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27">
                    <a:moveTo>
                      <a:pt x="0" y="0"/>
                    </a:moveTo>
                    <a:cubicBezTo>
                      <a:pt x="1" y="9"/>
                      <a:pt x="2" y="18"/>
                      <a:pt x="5" y="27"/>
                    </a:cubicBezTo>
                  </a:path>
                </a:pathLst>
              </a:custGeom>
              <a:solidFill>
                <a:srgbClr val="C0C0C0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22553" name="Text Box 36"/>
            <p:cNvSpPr txBox="1">
              <a:spLocks noChangeArrowheads="1"/>
            </p:cNvSpPr>
            <p:nvPr/>
          </p:nvSpPr>
          <p:spPr bwMode="auto">
            <a:xfrm>
              <a:off x="144" y="1218"/>
              <a:ext cx="1584" cy="37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1380" tIns="45692" rIns="91380" bIns="45692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9pPr>
            </a:lstStyle>
            <a:p>
              <a:pPr eaLnBrk="1" hangingPunct="1"/>
              <a:r>
                <a:rPr lang="en-AU" sz="1600" b="1">
                  <a:solidFill>
                    <a:schemeClr val="bg1"/>
                  </a:solidFill>
                  <a:latin typeface="Arial" charset="0"/>
                </a:rPr>
                <a:t> </a:t>
              </a:r>
              <a:r>
                <a:rPr lang="en-AU" sz="1600" b="1">
                  <a:solidFill>
                    <a:schemeClr val="bg1"/>
                  </a:solidFill>
                </a:rPr>
                <a:t>Public/Internet Clouds</a:t>
              </a:r>
              <a:endParaRPr lang="en-US" sz="1600" b="1">
                <a:solidFill>
                  <a:schemeClr val="bg1"/>
                </a:solidFill>
              </a:endParaRPr>
            </a:p>
          </p:txBody>
        </p:sp>
        <p:sp>
          <p:nvSpPr>
            <p:cNvPr id="22554" name="AutoShape 59"/>
            <p:cNvSpPr>
              <a:spLocks noChangeArrowheads="1"/>
            </p:cNvSpPr>
            <p:nvPr/>
          </p:nvSpPr>
          <p:spPr bwMode="auto">
            <a:xfrm>
              <a:off x="288" y="1920"/>
              <a:ext cx="1440" cy="124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380" tIns="45692" rIns="91380" bIns="45692" anchor="ctr"/>
            <a:lstStyle/>
            <a:p>
              <a:r>
                <a:rPr lang="en-AU" sz="1400" b="1">
                  <a:solidFill>
                    <a:schemeClr val="bg1"/>
                  </a:solidFill>
                </a:rPr>
                <a:t>3rd party, </a:t>
              </a:r>
              <a:br>
                <a:rPr lang="en-AU" sz="1400" b="1">
                  <a:solidFill>
                    <a:schemeClr val="bg1"/>
                  </a:solidFill>
                </a:rPr>
              </a:br>
              <a:r>
                <a:rPr lang="en-AU" sz="1400" b="1">
                  <a:solidFill>
                    <a:schemeClr val="bg1"/>
                  </a:solidFill>
                </a:rPr>
                <a:t>multi-tenant Cloud</a:t>
              </a:r>
            </a:p>
            <a:p>
              <a:r>
                <a:rPr lang="en-AU" sz="1400" b="1">
                  <a:solidFill>
                    <a:schemeClr val="bg1"/>
                  </a:solidFill>
                </a:rPr>
                <a:t>infrastructure </a:t>
              </a:r>
              <a:br>
                <a:rPr lang="en-AU" sz="1400" b="1">
                  <a:solidFill>
                    <a:schemeClr val="bg1"/>
                  </a:solidFill>
                </a:rPr>
              </a:br>
              <a:r>
                <a:rPr lang="en-AU" sz="1400" b="1">
                  <a:solidFill>
                    <a:schemeClr val="bg1"/>
                  </a:solidFill>
                </a:rPr>
                <a:t>&amp; services:</a:t>
              </a:r>
            </a:p>
            <a:p>
              <a:endParaRPr lang="en-AU" sz="1400" b="1">
                <a:solidFill>
                  <a:schemeClr val="bg1"/>
                </a:solidFill>
              </a:endParaRPr>
            </a:p>
            <a:p>
              <a:r>
                <a:rPr lang="en-AU" sz="1400" b="1">
                  <a:solidFill>
                    <a:schemeClr val="bg1"/>
                  </a:solidFill>
                </a:rPr>
                <a:t> * available on </a:t>
              </a:r>
              <a:br>
                <a:rPr lang="en-AU" sz="1400" b="1">
                  <a:solidFill>
                    <a:schemeClr val="bg1"/>
                  </a:solidFill>
                </a:rPr>
              </a:br>
              <a:r>
                <a:rPr lang="en-AU" sz="1400" b="1">
                  <a:solidFill>
                    <a:schemeClr val="bg1"/>
                  </a:solidFill>
                </a:rPr>
                <a:t>subscription basis </a:t>
              </a:r>
              <a:br>
                <a:rPr lang="en-AU" sz="1400" b="1">
                  <a:solidFill>
                    <a:schemeClr val="bg1"/>
                  </a:solidFill>
                </a:rPr>
              </a:br>
              <a:r>
                <a:rPr lang="en-AU" sz="1400" b="1">
                  <a:solidFill>
                    <a:schemeClr val="bg1"/>
                  </a:solidFill>
                </a:rPr>
                <a:t>(pay as you go)</a:t>
              </a:r>
            </a:p>
          </p:txBody>
        </p:sp>
        <p:pic>
          <p:nvPicPr>
            <p:cNvPr id="22555" name="Picture 67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3291"/>
              <a:ext cx="1248" cy="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72"/>
          <p:cNvGrpSpPr>
            <a:grpSpLocks/>
          </p:cNvGrpSpPr>
          <p:nvPr/>
        </p:nvGrpSpPr>
        <p:grpSpPr bwMode="auto">
          <a:xfrm>
            <a:off x="6172200" y="1524000"/>
            <a:ext cx="2895600" cy="5181600"/>
            <a:chOff x="3888" y="960"/>
            <a:chExt cx="1824" cy="3264"/>
          </a:xfrm>
        </p:grpSpPr>
        <p:grpSp>
          <p:nvGrpSpPr>
            <p:cNvPr id="22534" name="Group 41"/>
            <p:cNvGrpSpPr>
              <a:grpSpLocks/>
            </p:cNvGrpSpPr>
            <p:nvPr/>
          </p:nvGrpSpPr>
          <p:grpSpPr bwMode="auto">
            <a:xfrm>
              <a:off x="3888" y="960"/>
              <a:ext cx="1824" cy="816"/>
              <a:chOff x="4554" y="2181"/>
              <a:chExt cx="958" cy="873"/>
            </a:xfrm>
          </p:grpSpPr>
          <p:sp>
            <p:nvSpPr>
              <p:cNvPr id="22538" name="Freeform 42"/>
              <p:cNvSpPr>
                <a:spLocks/>
              </p:cNvSpPr>
              <p:nvPr/>
            </p:nvSpPr>
            <p:spPr bwMode="auto">
              <a:xfrm>
                <a:off x="4602" y="2229"/>
                <a:ext cx="910" cy="825"/>
              </a:xfrm>
              <a:custGeom>
                <a:avLst/>
                <a:gdLst>
                  <a:gd name="T0" fmla="*/ 20 w 3800"/>
                  <a:gd name="T1" fmla="*/ 66 h 3433"/>
                  <a:gd name="T2" fmla="*/ 0 w 3800"/>
                  <a:gd name="T3" fmla="*/ 93 h 3433"/>
                  <a:gd name="T4" fmla="*/ 11 w 3800"/>
                  <a:gd name="T5" fmla="*/ 117 h 3433"/>
                  <a:gd name="T6" fmla="*/ 11 w 3800"/>
                  <a:gd name="T7" fmla="*/ 116 h 3433"/>
                  <a:gd name="T8" fmla="*/ 5 w 3800"/>
                  <a:gd name="T9" fmla="*/ 135 h 3433"/>
                  <a:gd name="T10" fmla="*/ 27 w 3800"/>
                  <a:gd name="T11" fmla="*/ 162 h 3433"/>
                  <a:gd name="T12" fmla="*/ 29 w 3800"/>
                  <a:gd name="T13" fmla="*/ 162 h 3433"/>
                  <a:gd name="T14" fmla="*/ 29 w 3800"/>
                  <a:gd name="T15" fmla="*/ 162 h 3433"/>
                  <a:gd name="T16" fmla="*/ 63 w 3800"/>
                  <a:gd name="T17" fmla="*/ 186 h 3433"/>
                  <a:gd name="T18" fmla="*/ 83 w 3800"/>
                  <a:gd name="T19" fmla="*/ 180 h 3433"/>
                  <a:gd name="T20" fmla="*/ 83 w 3800"/>
                  <a:gd name="T21" fmla="*/ 180 h 3433"/>
                  <a:gd name="T22" fmla="*/ 111 w 3800"/>
                  <a:gd name="T23" fmla="*/ 198 h 3433"/>
                  <a:gd name="T24" fmla="*/ 144 w 3800"/>
                  <a:gd name="T25" fmla="*/ 168 h 3433"/>
                  <a:gd name="T26" fmla="*/ 144 w 3800"/>
                  <a:gd name="T27" fmla="*/ 168 h 3433"/>
                  <a:gd name="T28" fmla="*/ 159 w 3800"/>
                  <a:gd name="T29" fmla="*/ 174 h 3433"/>
                  <a:gd name="T30" fmla="*/ 189 w 3800"/>
                  <a:gd name="T31" fmla="*/ 138 h 3433"/>
                  <a:gd name="T32" fmla="*/ 188 w 3800"/>
                  <a:gd name="T33" fmla="*/ 138 h 3433"/>
                  <a:gd name="T34" fmla="*/ 218 w 3800"/>
                  <a:gd name="T35" fmla="*/ 96 h 3433"/>
                  <a:gd name="T36" fmla="*/ 211 w 3800"/>
                  <a:gd name="T37" fmla="*/ 70 h 3433"/>
                  <a:gd name="T38" fmla="*/ 211 w 3800"/>
                  <a:gd name="T39" fmla="*/ 70 h 3433"/>
                  <a:gd name="T40" fmla="*/ 213 w 3800"/>
                  <a:gd name="T41" fmla="*/ 57 h 3433"/>
                  <a:gd name="T42" fmla="*/ 193 w 3800"/>
                  <a:gd name="T43" fmla="*/ 25 h 3433"/>
                  <a:gd name="T44" fmla="*/ 193 w 3800"/>
                  <a:gd name="T45" fmla="*/ 25 h 3433"/>
                  <a:gd name="T46" fmla="*/ 169 w 3800"/>
                  <a:gd name="T47" fmla="*/ 0 h 3433"/>
                  <a:gd name="T48" fmla="*/ 150 w 3800"/>
                  <a:gd name="T49" fmla="*/ 11 h 3433"/>
                  <a:gd name="T50" fmla="*/ 150 w 3800"/>
                  <a:gd name="T51" fmla="*/ 11 h 3433"/>
                  <a:gd name="T52" fmla="*/ 133 w 3800"/>
                  <a:gd name="T53" fmla="*/ 0 h 3433"/>
                  <a:gd name="T54" fmla="*/ 113 w 3800"/>
                  <a:gd name="T55" fmla="*/ 15 h 3433"/>
                  <a:gd name="T56" fmla="*/ 113 w 3800"/>
                  <a:gd name="T57" fmla="*/ 16 h 3433"/>
                  <a:gd name="T58" fmla="*/ 94 w 3800"/>
                  <a:gd name="T59" fmla="*/ 6 h 3433"/>
                  <a:gd name="T60" fmla="*/ 71 w 3800"/>
                  <a:gd name="T61" fmla="*/ 24 h 3433"/>
                  <a:gd name="T62" fmla="*/ 71 w 3800"/>
                  <a:gd name="T63" fmla="*/ 24 h 3433"/>
                  <a:gd name="T64" fmla="*/ 53 w 3800"/>
                  <a:gd name="T65" fmla="*/ 18 h 3433"/>
                  <a:gd name="T66" fmla="*/ 19 w 3800"/>
                  <a:gd name="T67" fmla="*/ 60 h 3433"/>
                  <a:gd name="T68" fmla="*/ 20 w 3800"/>
                  <a:gd name="T69" fmla="*/ 66 h 3433"/>
                  <a:gd name="T70" fmla="*/ 20 w 3800"/>
                  <a:gd name="T71" fmla="*/ 66 h 343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800"/>
                  <a:gd name="T109" fmla="*/ 0 h 3433"/>
                  <a:gd name="T110" fmla="*/ 3800 w 3800"/>
                  <a:gd name="T111" fmla="*/ 3433 h 343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800" h="3433">
                    <a:moveTo>
                      <a:pt x="343" y="1142"/>
                    </a:moveTo>
                    <a:cubicBezTo>
                      <a:pt x="148" y="1167"/>
                      <a:pt x="0" y="1370"/>
                      <a:pt x="0" y="1612"/>
                    </a:cubicBezTo>
                    <a:cubicBezTo>
                      <a:pt x="0" y="1780"/>
                      <a:pt x="72" y="1935"/>
                      <a:pt x="189" y="2020"/>
                    </a:cubicBezTo>
                    <a:lnTo>
                      <a:pt x="187" y="2014"/>
                    </a:lnTo>
                    <a:cubicBezTo>
                      <a:pt x="121" y="2101"/>
                      <a:pt x="84" y="2216"/>
                      <a:pt x="84" y="2336"/>
                    </a:cubicBezTo>
                    <a:cubicBezTo>
                      <a:pt x="84" y="2596"/>
                      <a:pt x="256" y="2806"/>
                      <a:pt x="468" y="2806"/>
                    </a:cubicBezTo>
                    <a:cubicBezTo>
                      <a:pt x="482" y="2806"/>
                      <a:pt x="497" y="2805"/>
                      <a:pt x="512" y="2803"/>
                    </a:cubicBezTo>
                    <a:lnTo>
                      <a:pt x="510" y="2806"/>
                    </a:lnTo>
                    <a:cubicBezTo>
                      <a:pt x="631" y="3066"/>
                      <a:pt x="856" y="3227"/>
                      <a:pt x="1099" y="3227"/>
                    </a:cubicBezTo>
                    <a:cubicBezTo>
                      <a:pt x="1223" y="3227"/>
                      <a:pt x="1344" y="3186"/>
                      <a:pt x="1449" y="3107"/>
                    </a:cubicBezTo>
                    <a:lnTo>
                      <a:pt x="1448" y="3108"/>
                    </a:lnTo>
                    <a:cubicBezTo>
                      <a:pt x="1558" y="3311"/>
                      <a:pt x="1744" y="3433"/>
                      <a:pt x="1942" y="3433"/>
                    </a:cubicBezTo>
                    <a:cubicBezTo>
                      <a:pt x="2204" y="3433"/>
                      <a:pt x="2435" y="3222"/>
                      <a:pt x="2510" y="2913"/>
                    </a:cubicBezTo>
                    <a:lnTo>
                      <a:pt x="2511" y="2917"/>
                    </a:lnTo>
                    <a:cubicBezTo>
                      <a:pt x="2592" y="2979"/>
                      <a:pt x="2685" y="3012"/>
                      <a:pt x="2780" y="3012"/>
                    </a:cubicBezTo>
                    <a:cubicBezTo>
                      <a:pt x="3060" y="3012"/>
                      <a:pt x="3287" y="2735"/>
                      <a:pt x="3289" y="2392"/>
                    </a:cubicBezTo>
                    <a:lnTo>
                      <a:pt x="3288" y="2390"/>
                    </a:lnTo>
                    <a:cubicBezTo>
                      <a:pt x="3582" y="2339"/>
                      <a:pt x="3800" y="2030"/>
                      <a:pt x="3800" y="1665"/>
                    </a:cubicBezTo>
                    <a:cubicBezTo>
                      <a:pt x="3800" y="1504"/>
                      <a:pt x="3756" y="1347"/>
                      <a:pt x="3677" y="1219"/>
                    </a:cubicBezTo>
                    <a:lnTo>
                      <a:pt x="3675" y="1218"/>
                    </a:lnTo>
                    <a:cubicBezTo>
                      <a:pt x="3700" y="1146"/>
                      <a:pt x="3713" y="1069"/>
                      <a:pt x="3713" y="991"/>
                    </a:cubicBezTo>
                    <a:cubicBezTo>
                      <a:pt x="3713" y="730"/>
                      <a:pt x="3572" y="501"/>
                      <a:pt x="3368" y="433"/>
                    </a:cubicBezTo>
                    <a:lnTo>
                      <a:pt x="3369" y="432"/>
                    </a:lnTo>
                    <a:cubicBezTo>
                      <a:pt x="3333" y="182"/>
                      <a:pt x="3155" y="1"/>
                      <a:pt x="2949" y="1"/>
                    </a:cubicBezTo>
                    <a:cubicBezTo>
                      <a:pt x="2823" y="0"/>
                      <a:pt x="2704" y="68"/>
                      <a:pt x="2623" y="186"/>
                    </a:cubicBezTo>
                    <a:lnTo>
                      <a:pt x="2623" y="187"/>
                    </a:lnTo>
                    <a:cubicBezTo>
                      <a:pt x="2551" y="69"/>
                      <a:pt x="2438" y="1"/>
                      <a:pt x="2318" y="1"/>
                    </a:cubicBezTo>
                    <a:cubicBezTo>
                      <a:pt x="2173" y="0"/>
                      <a:pt x="2039" y="102"/>
                      <a:pt x="1975" y="262"/>
                    </a:cubicBezTo>
                    <a:lnTo>
                      <a:pt x="1976" y="270"/>
                    </a:lnTo>
                    <a:cubicBezTo>
                      <a:pt x="1888" y="163"/>
                      <a:pt x="1770" y="104"/>
                      <a:pt x="1647" y="104"/>
                    </a:cubicBezTo>
                    <a:cubicBezTo>
                      <a:pt x="1473" y="104"/>
                      <a:pt x="1314" y="222"/>
                      <a:pt x="1232" y="410"/>
                    </a:cubicBezTo>
                    <a:lnTo>
                      <a:pt x="1231" y="414"/>
                    </a:lnTo>
                    <a:cubicBezTo>
                      <a:pt x="1140" y="349"/>
                      <a:pt x="1036" y="314"/>
                      <a:pt x="931" y="314"/>
                    </a:cubicBezTo>
                    <a:cubicBezTo>
                      <a:pt x="603" y="314"/>
                      <a:pt x="337" y="641"/>
                      <a:pt x="337" y="1044"/>
                    </a:cubicBezTo>
                    <a:cubicBezTo>
                      <a:pt x="337" y="1077"/>
                      <a:pt x="339" y="1110"/>
                      <a:pt x="342" y="1143"/>
                    </a:cubicBezTo>
                    <a:lnTo>
                      <a:pt x="343" y="1142"/>
                    </a:lnTo>
                    <a:close/>
                  </a:path>
                </a:pathLst>
              </a:custGeom>
              <a:solidFill>
                <a:srgbClr val="C0C0C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539" name="Freeform 43"/>
              <p:cNvSpPr>
                <a:spLocks/>
              </p:cNvSpPr>
              <p:nvPr/>
            </p:nvSpPr>
            <p:spPr bwMode="auto">
              <a:xfrm>
                <a:off x="4554" y="2181"/>
                <a:ext cx="910" cy="825"/>
              </a:xfrm>
              <a:custGeom>
                <a:avLst/>
                <a:gdLst>
                  <a:gd name="T0" fmla="*/ 20 w 3800"/>
                  <a:gd name="T1" fmla="*/ 66 h 3433"/>
                  <a:gd name="T2" fmla="*/ 0 w 3800"/>
                  <a:gd name="T3" fmla="*/ 93 h 3433"/>
                  <a:gd name="T4" fmla="*/ 11 w 3800"/>
                  <a:gd name="T5" fmla="*/ 117 h 3433"/>
                  <a:gd name="T6" fmla="*/ 11 w 3800"/>
                  <a:gd name="T7" fmla="*/ 116 h 3433"/>
                  <a:gd name="T8" fmla="*/ 5 w 3800"/>
                  <a:gd name="T9" fmla="*/ 135 h 3433"/>
                  <a:gd name="T10" fmla="*/ 27 w 3800"/>
                  <a:gd name="T11" fmla="*/ 162 h 3433"/>
                  <a:gd name="T12" fmla="*/ 29 w 3800"/>
                  <a:gd name="T13" fmla="*/ 162 h 3433"/>
                  <a:gd name="T14" fmla="*/ 29 w 3800"/>
                  <a:gd name="T15" fmla="*/ 162 h 3433"/>
                  <a:gd name="T16" fmla="*/ 63 w 3800"/>
                  <a:gd name="T17" fmla="*/ 186 h 3433"/>
                  <a:gd name="T18" fmla="*/ 83 w 3800"/>
                  <a:gd name="T19" fmla="*/ 180 h 3433"/>
                  <a:gd name="T20" fmla="*/ 83 w 3800"/>
                  <a:gd name="T21" fmla="*/ 180 h 3433"/>
                  <a:gd name="T22" fmla="*/ 111 w 3800"/>
                  <a:gd name="T23" fmla="*/ 198 h 3433"/>
                  <a:gd name="T24" fmla="*/ 144 w 3800"/>
                  <a:gd name="T25" fmla="*/ 168 h 3433"/>
                  <a:gd name="T26" fmla="*/ 144 w 3800"/>
                  <a:gd name="T27" fmla="*/ 168 h 3433"/>
                  <a:gd name="T28" fmla="*/ 159 w 3800"/>
                  <a:gd name="T29" fmla="*/ 174 h 3433"/>
                  <a:gd name="T30" fmla="*/ 189 w 3800"/>
                  <a:gd name="T31" fmla="*/ 138 h 3433"/>
                  <a:gd name="T32" fmla="*/ 188 w 3800"/>
                  <a:gd name="T33" fmla="*/ 138 h 3433"/>
                  <a:gd name="T34" fmla="*/ 218 w 3800"/>
                  <a:gd name="T35" fmla="*/ 96 h 3433"/>
                  <a:gd name="T36" fmla="*/ 211 w 3800"/>
                  <a:gd name="T37" fmla="*/ 70 h 3433"/>
                  <a:gd name="T38" fmla="*/ 211 w 3800"/>
                  <a:gd name="T39" fmla="*/ 70 h 3433"/>
                  <a:gd name="T40" fmla="*/ 213 w 3800"/>
                  <a:gd name="T41" fmla="*/ 57 h 3433"/>
                  <a:gd name="T42" fmla="*/ 193 w 3800"/>
                  <a:gd name="T43" fmla="*/ 25 h 3433"/>
                  <a:gd name="T44" fmla="*/ 193 w 3800"/>
                  <a:gd name="T45" fmla="*/ 25 h 3433"/>
                  <a:gd name="T46" fmla="*/ 169 w 3800"/>
                  <a:gd name="T47" fmla="*/ 0 h 3433"/>
                  <a:gd name="T48" fmla="*/ 150 w 3800"/>
                  <a:gd name="T49" fmla="*/ 11 h 3433"/>
                  <a:gd name="T50" fmla="*/ 150 w 3800"/>
                  <a:gd name="T51" fmla="*/ 11 h 3433"/>
                  <a:gd name="T52" fmla="*/ 133 w 3800"/>
                  <a:gd name="T53" fmla="*/ 0 h 3433"/>
                  <a:gd name="T54" fmla="*/ 113 w 3800"/>
                  <a:gd name="T55" fmla="*/ 15 h 3433"/>
                  <a:gd name="T56" fmla="*/ 113 w 3800"/>
                  <a:gd name="T57" fmla="*/ 16 h 3433"/>
                  <a:gd name="T58" fmla="*/ 94 w 3800"/>
                  <a:gd name="T59" fmla="*/ 6 h 3433"/>
                  <a:gd name="T60" fmla="*/ 71 w 3800"/>
                  <a:gd name="T61" fmla="*/ 24 h 3433"/>
                  <a:gd name="T62" fmla="*/ 71 w 3800"/>
                  <a:gd name="T63" fmla="*/ 24 h 3433"/>
                  <a:gd name="T64" fmla="*/ 53 w 3800"/>
                  <a:gd name="T65" fmla="*/ 18 h 3433"/>
                  <a:gd name="T66" fmla="*/ 19 w 3800"/>
                  <a:gd name="T67" fmla="*/ 60 h 3433"/>
                  <a:gd name="T68" fmla="*/ 20 w 3800"/>
                  <a:gd name="T69" fmla="*/ 66 h 3433"/>
                  <a:gd name="T70" fmla="*/ 20 w 3800"/>
                  <a:gd name="T71" fmla="*/ 66 h 343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800"/>
                  <a:gd name="T109" fmla="*/ 0 h 3433"/>
                  <a:gd name="T110" fmla="*/ 3800 w 3800"/>
                  <a:gd name="T111" fmla="*/ 3433 h 343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800" h="3433">
                    <a:moveTo>
                      <a:pt x="343" y="1142"/>
                    </a:moveTo>
                    <a:cubicBezTo>
                      <a:pt x="148" y="1167"/>
                      <a:pt x="0" y="1370"/>
                      <a:pt x="0" y="1612"/>
                    </a:cubicBezTo>
                    <a:cubicBezTo>
                      <a:pt x="0" y="1780"/>
                      <a:pt x="72" y="1935"/>
                      <a:pt x="189" y="2020"/>
                    </a:cubicBezTo>
                    <a:lnTo>
                      <a:pt x="187" y="2014"/>
                    </a:lnTo>
                    <a:cubicBezTo>
                      <a:pt x="121" y="2101"/>
                      <a:pt x="84" y="2216"/>
                      <a:pt x="84" y="2336"/>
                    </a:cubicBezTo>
                    <a:cubicBezTo>
                      <a:pt x="84" y="2596"/>
                      <a:pt x="256" y="2806"/>
                      <a:pt x="468" y="2806"/>
                    </a:cubicBezTo>
                    <a:cubicBezTo>
                      <a:pt x="482" y="2806"/>
                      <a:pt x="497" y="2805"/>
                      <a:pt x="512" y="2803"/>
                    </a:cubicBezTo>
                    <a:lnTo>
                      <a:pt x="510" y="2806"/>
                    </a:lnTo>
                    <a:cubicBezTo>
                      <a:pt x="631" y="3066"/>
                      <a:pt x="856" y="3227"/>
                      <a:pt x="1099" y="3227"/>
                    </a:cubicBezTo>
                    <a:cubicBezTo>
                      <a:pt x="1223" y="3227"/>
                      <a:pt x="1344" y="3186"/>
                      <a:pt x="1449" y="3107"/>
                    </a:cubicBezTo>
                    <a:lnTo>
                      <a:pt x="1448" y="3108"/>
                    </a:lnTo>
                    <a:cubicBezTo>
                      <a:pt x="1558" y="3311"/>
                      <a:pt x="1744" y="3433"/>
                      <a:pt x="1942" y="3433"/>
                    </a:cubicBezTo>
                    <a:cubicBezTo>
                      <a:pt x="2204" y="3433"/>
                      <a:pt x="2435" y="3222"/>
                      <a:pt x="2510" y="2913"/>
                    </a:cubicBezTo>
                    <a:lnTo>
                      <a:pt x="2511" y="2917"/>
                    </a:lnTo>
                    <a:cubicBezTo>
                      <a:pt x="2592" y="2979"/>
                      <a:pt x="2685" y="3012"/>
                      <a:pt x="2780" y="3012"/>
                    </a:cubicBezTo>
                    <a:cubicBezTo>
                      <a:pt x="3060" y="3012"/>
                      <a:pt x="3287" y="2735"/>
                      <a:pt x="3289" y="2392"/>
                    </a:cubicBezTo>
                    <a:lnTo>
                      <a:pt x="3288" y="2390"/>
                    </a:lnTo>
                    <a:cubicBezTo>
                      <a:pt x="3582" y="2339"/>
                      <a:pt x="3800" y="2030"/>
                      <a:pt x="3800" y="1665"/>
                    </a:cubicBezTo>
                    <a:cubicBezTo>
                      <a:pt x="3800" y="1504"/>
                      <a:pt x="3756" y="1347"/>
                      <a:pt x="3677" y="1219"/>
                    </a:cubicBezTo>
                    <a:lnTo>
                      <a:pt x="3675" y="1218"/>
                    </a:lnTo>
                    <a:cubicBezTo>
                      <a:pt x="3700" y="1146"/>
                      <a:pt x="3713" y="1069"/>
                      <a:pt x="3713" y="991"/>
                    </a:cubicBezTo>
                    <a:cubicBezTo>
                      <a:pt x="3713" y="730"/>
                      <a:pt x="3572" y="501"/>
                      <a:pt x="3368" y="433"/>
                    </a:cubicBezTo>
                    <a:lnTo>
                      <a:pt x="3369" y="432"/>
                    </a:lnTo>
                    <a:cubicBezTo>
                      <a:pt x="3333" y="182"/>
                      <a:pt x="3155" y="1"/>
                      <a:pt x="2949" y="1"/>
                    </a:cubicBezTo>
                    <a:cubicBezTo>
                      <a:pt x="2823" y="0"/>
                      <a:pt x="2704" y="68"/>
                      <a:pt x="2623" y="186"/>
                    </a:cubicBezTo>
                    <a:lnTo>
                      <a:pt x="2623" y="187"/>
                    </a:lnTo>
                    <a:cubicBezTo>
                      <a:pt x="2551" y="69"/>
                      <a:pt x="2438" y="1"/>
                      <a:pt x="2318" y="1"/>
                    </a:cubicBezTo>
                    <a:cubicBezTo>
                      <a:pt x="2173" y="0"/>
                      <a:pt x="2039" y="102"/>
                      <a:pt x="1975" y="262"/>
                    </a:cubicBezTo>
                    <a:lnTo>
                      <a:pt x="1976" y="270"/>
                    </a:lnTo>
                    <a:cubicBezTo>
                      <a:pt x="1888" y="163"/>
                      <a:pt x="1770" y="104"/>
                      <a:pt x="1647" y="104"/>
                    </a:cubicBezTo>
                    <a:cubicBezTo>
                      <a:pt x="1473" y="104"/>
                      <a:pt x="1314" y="222"/>
                      <a:pt x="1232" y="410"/>
                    </a:cubicBezTo>
                    <a:lnTo>
                      <a:pt x="1231" y="414"/>
                    </a:lnTo>
                    <a:cubicBezTo>
                      <a:pt x="1140" y="349"/>
                      <a:pt x="1036" y="314"/>
                      <a:pt x="931" y="314"/>
                    </a:cubicBezTo>
                    <a:cubicBezTo>
                      <a:pt x="603" y="314"/>
                      <a:pt x="337" y="641"/>
                      <a:pt x="337" y="1044"/>
                    </a:cubicBezTo>
                    <a:cubicBezTo>
                      <a:pt x="337" y="1077"/>
                      <a:pt x="339" y="1110"/>
                      <a:pt x="342" y="1143"/>
                    </a:cubicBezTo>
                    <a:lnTo>
                      <a:pt x="343" y="1142"/>
                    </a:lnTo>
                    <a:close/>
                  </a:path>
                </a:pathLst>
              </a:custGeom>
              <a:solidFill>
                <a:srgbClr val="C0C0C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540" name="Freeform 44"/>
              <p:cNvSpPr>
                <a:spLocks/>
              </p:cNvSpPr>
              <p:nvPr/>
            </p:nvSpPr>
            <p:spPr bwMode="auto">
              <a:xfrm>
                <a:off x="4554" y="2181"/>
                <a:ext cx="910" cy="825"/>
              </a:xfrm>
              <a:custGeom>
                <a:avLst/>
                <a:gdLst>
                  <a:gd name="T0" fmla="*/ 20 w 3800"/>
                  <a:gd name="T1" fmla="*/ 66 h 3433"/>
                  <a:gd name="T2" fmla="*/ 0 w 3800"/>
                  <a:gd name="T3" fmla="*/ 93 h 3433"/>
                  <a:gd name="T4" fmla="*/ 11 w 3800"/>
                  <a:gd name="T5" fmla="*/ 117 h 3433"/>
                  <a:gd name="T6" fmla="*/ 11 w 3800"/>
                  <a:gd name="T7" fmla="*/ 116 h 3433"/>
                  <a:gd name="T8" fmla="*/ 5 w 3800"/>
                  <a:gd name="T9" fmla="*/ 135 h 3433"/>
                  <a:gd name="T10" fmla="*/ 27 w 3800"/>
                  <a:gd name="T11" fmla="*/ 162 h 3433"/>
                  <a:gd name="T12" fmla="*/ 29 w 3800"/>
                  <a:gd name="T13" fmla="*/ 162 h 3433"/>
                  <a:gd name="T14" fmla="*/ 29 w 3800"/>
                  <a:gd name="T15" fmla="*/ 162 h 3433"/>
                  <a:gd name="T16" fmla="*/ 63 w 3800"/>
                  <a:gd name="T17" fmla="*/ 186 h 3433"/>
                  <a:gd name="T18" fmla="*/ 83 w 3800"/>
                  <a:gd name="T19" fmla="*/ 180 h 3433"/>
                  <a:gd name="T20" fmla="*/ 83 w 3800"/>
                  <a:gd name="T21" fmla="*/ 180 h 3433"/>
                  <a:gd name="T22" fmla="*/ 111 w 3800"/>
                  <a:gd name="T23" fmla="*/ 198 h 3433"/>
                  <a:gd name="T24" fmla="*/ 144 w 3800"/>
                  <a:gd name="T25" fmla="*/ 168 h 3433"/>
                  <a:gd name="T26" fmla="*/ 144 w 3800"/>
                  <a:gd name="T27" fmla="*/ 168 h 3433"/>
                  <a:gd name="T28" fmla="*/ 159 w 3800"/>
                  <a:gd name="T29" fmla="*/ 174 h 3433"/>
                  <a:gd name="T30" fmla="*/ 189 w 3800"/>
                  <a:gd name="T31" fmla="*/ 138 h 3433"/>
                  <a:gd name="T32" fmla="*/ 188 w 3800"/>
                  <a:gd name="T33" fmla="*/ 138 h 3433"/>
                  <a:gd name="T34" fmla="*/ 218 w 3800"/>
                  <a:gd name="T35" fmla="*/ 96 h 3433"/>
                  <a:gd name="T36" fmla="*/ 211 w 3800"/>
                  <a:gd name="T37" fmla="*/ 70 h 3433"/>
                  <a:gd name="T38" fmla="*/ 211 w 3800"/>
                  <a:gd name="T39" fmla="*/ 70 h 3433"/>
                  <a:gd name="T40" fmla="*/ 213 w 3800"/>
                  <a:gd name="T41" fmla="*/ 57 h 3433"/>
                  <a:gd name="T42" fmla="*/ 193 w 3800"/>
                  <a:gd name="T43" fmla="*/ 25 h 3433"/>
                  <a:gd name="T44" fmla="*/ 193 w 3800"/>
                  <a:gd name="T45" fmla="*/ 25 h 3433"/>
                  <a:gd name="T46" fmla="*/ 169 w 3800"/>
                  <a:gd name="T47" fmla="*/ 0 h 3433"/>
                  <a:gd name="T48" fmla="*/ 150 w 3800"/>
                  <a:gd name="T49" fmla="*/ 11 h 3433"/>
                  <a:gd name="T50" fmla="*/ 150 w 3800"/>
                  <a:gd name="T51" fmla="*/ 11 h 3433"/>
                  <a:gd name="T52" fmla="*/ 133 w 3800"/>
                  <a:gd name="T53" fmla="*/ 0 h 3433"/>
                  <a:gd name="T54" fmla="*/ 113 w 3800"/>
                  <a:gd name="T55" fmla="*/ 15 h 3433"/>
                  <a:gd name="T56" fmla="*/ 113 w 3800"/>
                  <a:gd name="T57" fmla="*/ 16 h 3433"/>
                  <a:gd name="T58" fmla="*/ 94 w 3800"/>
                  <a:gd name="T59" fmla="*/ 6 h 3433"/>
                  <a:gd name="T60" fmla="*/ 71 w 3800"/>
                  <a:gd name="T61" fmla="*/ 24 h 3433"/>
                  <a:gd name="T62" fmla="*/ 71 w 3800"/>
                  <a:gd name="T63" fmla="*/ 24 h 3433"/>
                  <a:gd name="T64" fmla="*/ 53 w 3800"/>
                  <a:gd name="T65" fmla="*/ 18 h 3433"/>
                  <a:gd name="T66" fmla="*/ 19 w 3800"/>
                  <a:gd name="T67" fmla="*/ 60 h 3433"/>
                  <a:gd name="T68" fmla="*/ 20 w 3800"/>
                  <a:gd name="T69" fmla="*/ 66 h 3433"/>
                  <a:gd name="T70" fmla="*/ 20 w 3800"/>
                  <a:gd name="T71" fmla="*/ 66 h 343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800"/>
                  <a:gd name="T109" fmla="*/ 0 h 3433"/>
                  <a:gd name="T110" fmla="*/ 3800 w 3800"/>
                  <a:gd name="T111" fmla="*/ 3433 h 343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800" h="3433">
                    <a:moveTo>
                      <a:pt x="343" y="1142"/>
                    </a:moveTo>
                    <a:cubicBezTo>
                      <a:pt x="148" y="1167"/>
                      <a:pt x="0" y="1370"/>
                      <a:pt x="0" y="1612"/>
                    </a:cubicBezTo>
                    <a:cubicBezTo>
                      <a:pt x="0" y="1780"/>
                      <a:pt x="72" y="1935"/>
                      <a:pt x="189" y="2020"/>
                    </a:cubicBezTo>
                    <a:lnTo>
                      <a:pt x="187" y="2014"/>
                    </a:lnTo>
                    <a:cubicBezTo>
                      <a:pt x="121" y="2101"/>
                      <a:pt x="84" y="2216"/>
                      <a:pt x="84" y="2336"/>
                    </a:cubicBezTo>
                    <a:cubicBezTo>
                      <a:pt x="84" y="2596"/>
                      <a:pt x="256" y="2806"/>
                      <a:pt x="468" y="2806"/>
                    </a:cubicBezTo>
                    <a:cubicBezTo>
                      <a:pt x="482" y="2806"/>
                      <a:pt x="497" y="2805"/>
                      <a:pt x="512" y="2803"/>
                    </a:cubicBezTo>
                    <a:lnTo>
                      <a:pt x="510" y="2806"/>
                    </a:lnTo>
                    <a:cubicBezTo>
                      <a:pt x="631" y="3066"/>
                      <a:pt x="856" y="3227"/>
                      <a:pt x="1099" y="3227"/>
                    </a:cubicBezTo>
                    <a:cubicBezTo>
                      <a:pt x="1223" y="3227"/>
                      <a:pt x="1344" y="3186"/>
                      <a:pt x="1449" y="3107"/>
                    </a:cubicBezTo>
                    <a:lnTo>
                      <a:pt x="1448" y="3108"/>
                    </a:lnTo>
                    <a:cubicBezTo>
                      <a:pt x="1558" y="3311"/>
                      <a:pt x="1744" y="3433"/>
                      <a:pt x="1942" y="3433"/>
                    </a:cubicBezTo>
                    <a:cubicBezTo>
                      <a:pt x="2204" y="3433"/>
                      <a:pt x="2435" y="3222"/>
                      <a:pt x="2510" y="2913"/>
                    </a:cubicBezTo>
                    <a:lnTo>
                      <a:pt x="2511" y="2917"/>
                    </a:lnTo>
                    <a:cubicBezTo>
                      <a:pt x="2592" y="2979"/>
                      <a:pt x="2685" y="3012"/>
                      <a:pt x="2780" y="3012"/>
                    </a:cubicBezTo>
                    <a:cubicBezTo>
                      <a:pt x="3060" y="3012"/>
                      <a:pt x="3287" y="2735"/>
                      <a:pt x="3289" y="2392"/>
                    </a:cubicBezTo>
                    <a:lnTo>
                      <a:pt x="3288" y="2390"/>
                    </a:lnTo>
                    <a:cubicBezTo>
                      <a:pt x="3582" y="2339"/>
                      <a:pt x="3800" y="2030"/>
                      <a:pt x="3800" y="1665"/>
                    </a:cubicBezTo>
                    <a:cubicBezTo>
                      <a:pt x="3800" y="1504"/>
                      <a:pt x="3756" y="1347"/>
                      <a:pt x="3677" y="1219"/>
                    </a:cubicBezTo>
                    <a:lnTo>
                      <a:pt x="3675" y="1218"/>
                    </a:lnTo>
                    <a:cubicBezTo>
                      <a:pt x="3700" y="1146"/>
                      <a:pt x="3713" y="1069"/>
                      <a:pt x="3713" y="991"/>
                    </a:cubicBezTo>
                    <a:cubicBezTo>
                      <a:pt x="3713" y="730"/>
                      <a:pt x="3572" y="501"/>
                      <a:pt x="3368" y="433"/>
                    </a:cubicBezTo>
                    <a:lnTo>
                      <a:pt x="3369" y="432"/>
                    </a:lnTo>
                    <a:cubicBezTo>
                      <a:pt x="3333" y="182"/>
                      <a:pt x="3155" y="1"/>
                      <a:pt x="2949" y="1"/>
                    </a:cubicBezTo>
                    <a:cubicBezTo>
                      <a:pt x="2823" y="0"/>
                      <a:pt x="2704" y="68"/>
                      <a:pt x="2623" y="186"/>
                    </a:cubicBezTo>
                    <a:lnTo>
                      <a:pt x="2623" y="187"/>
                    </a:lnTo>
                    <a:cubicBezTo>
                      <a:pt x="2551" y="69"/>
                      <a:pt x="2438" y="1"/>
                      <a:pt x="2318" y="1"/>
                    </a:cubicBezTo>
                    <a:cubicBezTo>
                      <a:pt x="2173" y="0"/>
                      <a:pt x="2039" y="102"/>
                      <a:pt x="1975" y="262"/>
                    </a:cubicBezTo>
                    <a:lnTo>
                      <a:pt x="1976" y="270"/>
                    </a:lnTo>
                    <a:cubicBezTo>
                      <a:pt x="1888" y="163"/>
                      <a:pt x="1770" y="104"/>
                      <a:pt x="1647" y="104"/>
                    </a:cubicBezTo>
                    <a:cubicBezTo>
                      <a:pt x="1473" y="104"/>
                      <a:pt x="1314" y="222"/>
                      <a:pt x="1232" y="410"/>
                    </a:cubicBezTo>
                    <a:lnTo>
                      <a:pt x="1231" y="414"/>
                    </a:lnTo>
                    <a:cubicBezTo>
                      <a:pt x="1140" y="349"/>
                      <a:pt x="1036" y="314"/>
                      <a:pt x="931" y="314"/>
                    </a:cubicBezTo>
                    <a:cubicBezTo>
                      <a:pt x="603" y="314"/>
                      <a:pt x="337" y="641"/>
                      <a:pt x="337" y="1044"/>
                    </a:cubicBezTo>
                    <a:cubicBezTo>
                      <a:pt x="337" y="1077"/>
                      <a:pt x="339" y="1110"/>
                      <a:pt x="342" y="1143"/>
                    </a:cubicBezTo>
                    <a:lnTo>
                      <a:pt x="343" y="114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541" name="Freeform 45"/>
              <p:cNvSpPr>
                <a:spLocks/>
              </p:cNvSpPr>
              <p:nvPr/>
            </p:nvSpPr>
            <p:spPr bwMode="auto">
              <a:xfrm>
                <a:off x="4599" y="2667"/>
                <a:ext cx="54" cy="15"/>
              </a:xfrm>
              <a:custGeom>
                <a:avLst/>
                <a:gdLst>
                  <a:gd name="T0" fmla="*/ 0 w 54"/>
                  <a:gd name="T1" fmla="*/ 0 h 15"/>
                  <a:gd name="T2" fmla="*/ 47 w 54"/>
                  <a:gd name="T3" fmla="*/ 15 h 15"/>
                  <a:gd name="T4" fmla="*/ 54 w 54"/>
                  <a:gd name="T5" fmla="*/ 15 h 15"/>
                  <a:gd name="T6" fmla="*/ 0 60000 65536"/>
                  <a:gd name="T7" fmla="*/ 0 60000 65536"/>
                  <a:gd name="T8" fmla="*/ 0 60000 65536"/>
                  <a:gd name="T9" fmla="*/ 0 w 54"/>
                  <a:gd name="T10" fmla="*/ 0 h 15"/>
                  <a:gd name="T11" fmla="*/ 54 w 54"/>
                  <a:gd name="T12" fmla="*/ 15 h 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4" h="15">
                    <a:moveTo>
                      <a:pt x="0" y="0"/>
                    </a:moveTo>
                    <a:cubicBezTo>
                      <a:pt x="14" y="10"/>
                      <a:pt x="30" y="15"/>
                      <a:pt x="47" y="15"/>
                    </a:cubicBezTo>
                    <a:cubicBezTo>
                      <a:pt x="49" y="15"/>
                      <a:pt x="51" y="15"/>
                      <a:pt x="54" y="15"/>
                    </a:cubicBezTo>
                  </a:path>
                </a:pathLst>
              </a:custGeom>
              <a:solidFill>
                <a:srgbClr val="C0C0C0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542" name="Freeform 46"/>
              <p:cNvSpPr>
                <a:spLocks/>
              </p:cNvSpPr>
              <p:nvPr/>
            </p:nvSpPr>
            <p:spPr bwMode="auto">
              <a:xfrm>
                <a:off x="4676" y="2847"/>
                <a:ext cx="24" cy="8"/>
              </a:xfrm>
              <a:custGeom>
                <a:avLst/>
                <a:gdLst>
                  <a:gd name="T0" fmla="*/ 0 w 24"/>
                  <a:gd name="T1" fmla="*/ 8 h 8"/>
                  <a:gd name="T2" fmla="*/ 24 w 24"/>
                  <a:gd name="T3" fmla="*/ 0 h 8"/>
                  <a:gd name="T4" fmla="*/ 0 60000 65536"/>
                  <a:gd name="T5" fmla="*/ 0 60000 65536"/>
                  <a:gd name="T6" fmla="*/ 0 w 24"/>
                  <a:gd name="T7" fmla="*/ 0 h 8"/>
                  <a:gd name="T8" fmla="*/ 24 w 24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8">
                    <a:moveTo>
                      <a:pt x="0" y="8"/>
                    </a:moveTo>
                    <a:cubicBezTo>
                      <a:pt x="9" y="6"/>
                      <a:pt x="16" y="4"/>
                      <a:pt x="24" y="0"/>
                    </a:cubicBezTo>
                  </a:path>
                </a:pathLst>
              </a:custGeom>
              <a:solidFill>
                <a:srgbClr val="C0C0C0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543" name="Freeform 47"/>
              <p:cNvSpPr>
                <a:spLocks/>
              </p:cNvSpPr>
              <p:nvPr/>
            </p:nvSpPr>
            <p:spPr bwMode="auto">
              <a:xfrm>
                <a:off x="4887" y="2895"/>
                <a:ext cx="14" cy="33"/>
              </a:xfrm>
              <a:custGeom>
                <a:avLst/>
                <a:gdLst>
                  <a:gd name="T0" fmla="*/ 0 w 14"/>
                  <a:gd name="T1" fmla="*/ 0 h 33"/>
                  <a:gd name="T2" fmla="*/ 14 w 14"/>
                  <a:gd name="T3" fmla="*/ 33 h 33"/>
                  <a:gd name="T4" fmla="*/ 0 60000 65536"/>
                  <a:gd name="T5" fmla="*/ 0 60000 65536"/>
                  <a:gd name="T6" fmla="*/ 0 w 14"/>
                  <a:gd name="T7" fmla="*/ 0 h 33"/>
                  <a:gd name="T8" fmla="*/ 14 w 14"/>
                  <a:gd name="T9" fmla="*/ 33 h 3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4" h="33">
                    <a:moveTo>
                      <a:pt x="0" y="0"/>
                    </a:moveTo>
                    <a:cubicBezTo>
                      <a:pt x="3" y="11"/>
                      <a:pt x="8" y="23"/>
                      <a:pt x="14" y="33"/>
                    </a:cubicBezTo>
                  </a:path>
                </a:pathLst>
              </a:custGeom>
              <a:solidFill>
                <a:srgbClr val="C0C0C0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544" name="Freeform 48"/>
              <p:cNvSpPr>
                <a:spLocks/>
              </p:cNvSpPr>
              <p:nvPr/>
            </p:nvSpPr>
            <p:spPr bwMode="auto">
              <a:xfrm>
                <a:off x="5155" y="2845"/>
                <a:ext cx="6" cy="36"/>
              </a:xfrm>
              <a:custGeom>
                <a:avLst/>
                <a:gdLst>
                  <a:gd name="T0" fmla="*/ 0 w 6"/>
                  <a:gd name="T1" fmla="*/ 36 h 36"/>
                  <a:gd name="T2" fmla="*/ 6 w 6"/>
                  <a:gd name="T3" fmla="*/ 0 h 36"/>
                  <a:gd name="T4" fmla="*/ 0 60000 65536"/>
                  <a:gd name="T5" fmla="*/ 0 60000 65536"/>
                  <a:gd name="T6" fmla="*/ 0 w 6"/>
                  <a:gd name="T7" fmla="*/ 0 h 36"/>
                  <a:gd name="T8" fmla="*/ 6 w 6"/>
                  <a:gd name="T9" fmla="*/ 36 h 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36">
                    <a:moveTo>
                      <a:pt x="0" y="36"/>
                    </a:moveTo>
                    <a:cubicBezTo>
                      <a:pt x="3" y="24"/>
                      <a:pt x="5" y="12"/>
                      <a:pt x="6" y="0"/>
                    </a:cubicBezTo>
                  </a:path>
                </a:pathLst>
              </a:custGeom>
              <a:solidFill>
                <a:srgbClr val="C0C0C0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545" name="Freeform 49"/>
              <p:cNvSpPr>
                <a:spLocks/>
              </p:cNvSpPr>
              <p:nvPr/>
            </p:nvSpPr>
            <p:spPr bwMode="auto">
              <a:xfrm>
                <a:off x="5273" y="2620"/>
                <a:ext cx="69" cy="136"/>
              </a:xfrm>
              <a:custGeom>
                <a:avLst/>
                <a:gdLst>
                  <a:gd name="T0" fmla="*/ 69 w 69"/>
                  <a:gd name="T1" fmla="*/ 136 h 136"/>
                  <a:gd name="T2" fmla="*/ 69 w 69"/>
                  <a:gd name="T3" fmla="*/ 135 h 136"/>
                  <a:gd name="T4" fmla="*/ 0 w 69"/>
                  <a:gd name="T5" fmla="*/ 0 h 136"/>
                  <a:gd name="T6" fmla="*/ 0 60000 65536"/>
                  <a:gd name="T7" fmla="*/ 0 60000 65536"/>
                  <a:gd name="T8" fmla="*/ 0 60000 65536"/>
                  <a:gd name="T9" fmla="*/ 0 w 69"/>
                  <a:gd name="T10" fmla="*/ 0 h 136"/>
                  <a:gd name="T11" fmla="*/ 69 w 69"/>
                  <a:gd name="T12" fmla="*/ 136 h 1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9" h="136">
                    <a:moveTo>
                      <a:pt x="69" y="136"/>
                    </a:moveTo>
                    <a:cubicBezTo>
                      <a:pt x="69" y="135"/>
                      <a:pt x="69" y="135"/>
                      <a:pt x="69" y="135"/>
                    </a:cubicBezTo>
                    <a:cubicBezTo>
                      <a:pt x="69" y="77"/>
                      <a:pt x="42" y="25"/>
                      <a:pt x="0" y="0"/>
                    </a:cubicBezTo>
                  </a:path>
                </a:pathLst>
              </a:custGeom>
              <a:solidFill>
                <a:srgbClr val="C0C0C0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546" name="Freeform 50"/>
              <p:cNvSpPr>
                <a:spLocks/>
              </p:cNvSpPr>
              <p:nvPr/>
            </p:nvSpPr>
            <p:spPr bwMode="auto">
              <a:xfrm>
                <a:off x="5404" y="2474"/>
                <a:ext cx="30" cy="51"/>
              </a:xfrm>
              <a:custGeom>
                <a:avLst/>
                <a:gdLst>
                  <a:gd name="T0" fmla="*/ 0 w 30"/>
                  <a:gd name="T1" fmla="*/ 51 h 51"/>
                  <a:gd name="T2" fmla="*/ 30 w 30"/>
                  <a:gd name="T3" fmla="*/ 0 h 51"/>
                  <a:gd name="T4" fmla="*/ 0 60000 65536"/>
                  <a:gd name="T5" fmla="*/ 0 60000 65536"/>
                  <a:gd name="T6" fmla="*/ 0 w 30"/>
                  <a:gd name="T7" fmla="*/ 0 h 51"/>
                  <a:gd name="T8" fmla="*/ 30 w 30"/>
                  <a:gd name="T9" fmla="*/ 51 h 5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0" h="51">
                    <a:moveTo>
                      <a:pt x="0" y="51"/>
                    </a:moveTo>
                    <a:cubicBezTo>
                      <a:pt x="13" y="37"/>
                      <a:pt x="23" y="20"/>
                      <a:pt x="30" y="0"/>
                    </a:cubicBezTo>
                  </a:path>
                </a:pathLst>
              </a:custGeom>
              <a:solidFill>
                <a:srgbClr val="C0C0C0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547" name="Freeform 51"/>
              <p:cNvSpPr>
                <a:spLocks/>
              </p:cNvSpPr>
              <p:nvPr/>
            </p:nvSpPr>
            <p:spPr bwMode="auto">
              <a:xfrm>
                <a:off x="5361" y="2285"/>
                <a:ext cx="2" cy="24"/>
              </a:xfrm>
              <a:custGeom>
                <a:avLst/>
                <a:gdLst>
                  <a:gd name="T0" fmla="*/ 2 w 2"/>
                  <a:gd name="T1" fmla="*/ 24 h 24"/>
                  <a:gd name="T2" fmla="*/ 2 w 2"/>
                  <a:gd name="T3" fmla="*/ 23 h 24"/>
                  <a:gd name="T4" fmla="*/ 0 w 2"/>
                  <a:gd name="T5" fmla="*/ 0 h 24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24"/>
                  <a:gd name="T11" fmla="*/ 2 w 2"/>
                  <a:gd name="T12" fmla="*/ 24 h 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24">
                    <a:moveTo>
                      <a:pt x="2" y="24"/>
                    </a:moveTo>
                    <a:cubicBezTo>
                      <a:pt x="2" y="24"/>
                      <a:pt x="2" y="23"/>
                      <a:pt x="2" y="23"/>
                    </a:cubicBezTo>
                    <a:cubicBezTo>
                      <a:pt x="2" y="15"/>
                      <a:pt x="1" y="7"/>
                      <a:pt x="0" y="0"/>
                    </a:cubicBezTo>
                  </a:path>
                </a:pathLst>
              </a:custGeom>
              <a:solidFill>
                <a:srgbClr val="C0C0C0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548" name="Freeform 52"/>
              <p:cNvSpPr>
                <a:spLocks/>
              </p:cNvSpPr>
              <p:nvPr/>
            </p:nvSpPr>
            <p:spPr bwMode="auto">
              <a:xfrm>
                <a:off x="5167" y="2226"/>
                <a:ext cx="15" cy="31"/>
              </a:xfrm>
              <a:custGeom>
                <a:avLst/>
                <a:gdLst>
                  <a:gd name="T0" fmla="*/ 15 w 15"/>
                  <a:gd name="T1" fmla="*/ 0 h 31"/>
                  <a:gd name="T2" fmla="*/ 0 w 15"/>
                  <a:gd name="T3" fmla="*/ 31 h 31"/>
                  <a:gd name="T4" fmla="*/ 0 60000 65536"/>
                  <a:gd name="T5" fmla="*/ 0 60000 65536"/>
                  <a:gd name="T6" fmla="*/ 0 w 15"/>
                  <a:gd name="T7" fmla="*/ 0 h 31"/>
                  <a:gd name="T8" fmla="*/ 15 w 15"/>
                  <a:gd name="T9" fmla="*/ 31 h 3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5" h="31">
                    <a:moveTo>
                      <a:pt x="15" y="0"/>
                    </a:moveTo>
                    <a:cubicBezTo>
                      <a:pt x="9" y="9"/>
                      <a:pt x="3" y="20"/>
                      <a:pt x="0" y="31"/>
                    </a:cubicBezTo>
                  </a:path>
                </a:pathLst>
              </a:custGeom>
              <a:solidFill>
                <a:srgbClr val="C0C0C0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549" name="Freeform 53"/>
              <p:cNvSpPr>
                <a:spLocks/>
              </p:cNvSpPr>
              <p:nvPr/>
            </p:nvSpPr>
            <p:spPr bwMode="auto">
              <a:xfrm>
                <a:off x="5019" y="2244"/>
                <a:ext cx="8" cy="27"/>
              </a:xfrm>
              <a:custGeom>
                <a:avLst/>
                <a:gdLst>
                  <a:gd name="T0" fmla="*/ 8 w 8"/>
                  <a:gd name="T1" fmla="*/ 0 h 27"/>
                  <a:gd name="T2" fmla="*/ 0 w 8"/>
                  <a:gd name="T3" fmla="*/ 27 h 27"/>
                  <a:gd name="T4" fmla="*/ 0 60000 65536"/>
                  <a:gd name="T5" fmla="*/ 0 60000 65536"/>
                  <a:gd name="T6" fmla="*/ 0 w 8"/>
                  <a:gd name="T7" fmla="*/ 0 h 27"/>
                  <a:gd name="T8" fmla="*/ 8 w 8"/>
                  <a:gd name="T9" fmla="*/ 27 h 2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" h="27">
                    <a:moveTo>
                      <a:pt x="8" y="0"/>
                    </a:moveTo>
                    <a:cubicBezTo>
                      <a:pt x="4" y="9"/>
                      <a:pt x="2" y="18"/>
                      <a:pt x="0" y="27"/>
                    </a:cubicBezTo>
                  </a:path>
                </a:pathLst>
              </a:custGeom>
              <a:solidFill>
                <a:srgbClr val="C0C0C0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550" name="Freeform 54"/>
              <p:cNvSpPr>
                <a:spLocks/>
              </p:cNvSpPr>
              <p:nvPr/>
            </p:nvSpPr>
            <p:spPr bwMode="auto">
              <a:xfrm>
                <a:off x="4849" y="2281"/>
                <a:ext cx="27" cy="26"/>
              </a:xfrm>
              <a:custGeom>
                <a:avLst/>
                <a:gdLst>
                  <a:gd name="T0" fmla="*/ 27 w 27"/>
                  <a:gd name="T1" fmla="*/ 26 h 26"/>
                  <a:gd name="T2" fmla="*/ 0 w 27"/>
                  <a:gd name="T3" fmla="*/ 0 h 26"/>
                  <a:gd name="T4" fmla="*/ 0 60000 65536"/>
                  <a:gd name="T5" fmla="*/ 0 60000 65536"/>
                  <a:gd name="T6" fmla="*/ 0 w 27"/>
                  <a:gd name="T7" fmla="*/ 0 h 26"/>
                  <a:gd name="T8" fmla="*/ 27 w 27"/>
                  <a:gd name="T9" fmla="*/ 26 h 2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" h="26">
                    <a:moveTo>
                      <a:pt x="27" y="26"/>
                    </a:moveTo>
                    <a:cubicBezTo>
                      <a:pt x="19" y="16"/>
                      <a:pt x="10" y="7"/>
                      <a:pt x="0" y="0"/>
                    </a:cubicBezTo>
                  </a:path>
                </a:pathLst>
              </a:custGeom>
              <a:solidFill>
                <a:srgbClr val="C0C0C0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551" name="Freeform 55"/>
              <p:cNvSpPr>
                <a:spLocks/>
              </p:cNvSpPr>
              <p:nvPr/>
            </p:nvSpPr>
            <p:spPr bwMode="auto">
              <a:xfrm>
                <a:off x="4636" y="2456"/>
                <a:ext cx="5" cy="27"/>
              </a:xfrm>
              <a:custGeom>
                <a:avLst/>
                <a:gdLst>
                  <a:gd name="T0" fmla="*/ 0 w 5"/>
                  <a:gd name="T1" fmla="*/ 0 h 27"/>
                  <a:gd name="T2" fmla="*/ 5 w 5"/>
                  <a:gd name="T3" fmla="*/ 27 h 27"/>
                  <a:gd name="T4" fmla="*/ 0 60000 65536"/>
                  <a:gd name="T5" fmla="*/ 0 60000 65536"/>
                  <a:gd name="T6" fmla="*/ 0 w 5"/>
                  <a:gd name="T7" fmla="*/ 0 h 27"/>
                  <a:gd name="T8" fmla="*/ 5 w 5"/>
                  <a:gd name="T9" fmla="*/ 27 h 2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27">
                    <a:moveTo>
                      <a:pt x="0" y="0"/>
                    </a:moveTo>
                    <a:cubicBezTo>
                      <a:pt x="1" y="9"/>
                      <a:pt x="2" y="18"/>
                      <a:pt x="5" y="27"/>
                    </a:cubicBezTo>
                  </a:path>
                </a:pathLst>
              </a:custGeom>
              <a:solidFill>
                <a:srgbClr val="C0C0C0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22535" name="Text Box 56"/>
            <p:cNvSpPr txBox="1">
              <a:spLocks noChangeArrowheads="1"/>
            </p:cNvSpPr>
            <p:nvPr/>
          </p:nvSpPr>
          <p:spPr bwMode="auto">
            <a:xfrm>
              <a:off x="3984" y="1248"/>
              <a:ext cx="1584" cy="21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1380" tIns="45692" rIns="91380" bIns="45692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charset="0"/>
                  <a:ea typeface="SimSun" charset="0"/>
                  <a:cs typeface="SimSun" charset="0"/>
                </a:defRPr>
              </a:lvl9pPr>
            </a:lstStyle>
            <a:p>
              <a:pPr eaLnBrk="1" hangingPunct="1"/>
              <a:r>
                <a:rPr lang="en-AU" sz="1600" b="1">
                  <a:solidFill>
                    <a:schemeClr val="bg1"/>
                  </a:solidFill>
                  <a:latin typeface="Arial" charset="0"/>
                </a:rPr>
                <a:t>Hybrid/Mixed Clouds</a:t>
              </a:r>
              <a:endParaRPr lang="en-US" sz="1600" b="1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22536" name="AutoShape 65"/>
            <p:cNvSpPr>
              <a:spLocks noChangeArrowheads="1"/>
            </p:cNvSpPr>
            <p:nvPr/>
          </p:nvSpPr>
          <p:spPr bwMode="auto">
            <a:xfrm>
              <a:off x="4080" y="1920"/>
              <a:ext cx="1536" cy="1248"/>
            </a:xfrm>
            <a:prstGeom prst="roundRect">
              <a:avLst>
                <a:gd name="adj" fmla="val 16667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380" tIns="45692" rIns="91380" bIns="45692" anchor="ctr"/>
            <a:lstStyle/>
            <a:p>
              <a:r>
                <a:rPr lang="en-AU" sz="1400" b="1">
                  <a:solidFill>
                    <a:schemeClr val="bg1"/>
                  </a:solidFill>
                </a:rPr>
                <a:t>Mixed usage of </a:t>
              </a:r>
              <a:br>
                <a:rPr lang="en-AU" sz="1400" b="1">
                  <a:solidFill>
                    <a:schemeClr val="bg1"/>
                  </a:solidFill>
                </a:rPr>
              </a:br>
              <a:r>
                <a:rPr lang="en-AU" sz="1400" b="1">
                  <a:solidFill>
                    <a:schemeClr val="bg1"/>
                  </a:solidFill>
                </a:rPr>
                <a:t>private and public </a:t>
              </a:r>
              <a:br>
                <a:rPr lang="en-AU" sz="1400" b="1">
                  <a:solidFill>
                    <a:schemeClr val="bg1"/>
                  </a:solidFill>
                </a:rPr>
              </a:br>
              <a:r>
                <a:rPr lang="en-AU" sz="1400" b="1">
                  <a:solidFill>
                    <a:schemeClr val="bg1"/>
                  </a:solidFill>
                </a:rPr>
                <a:t>Clouds:</a:t>
              </a:r>
            </a:p>
            <a:p>
              <a:r>
                <a:rPr lang="en-AU" sz="1400" b="1">
                  <a:solidFill>
                    <a:schemeClr val="bg1"/>
                  </a:solidFill>
                </a:rPr>
                <a:t>Leasing public</a:t>
              </a:r>
              <a:br>
                <a:rPr lang="en-AU" sz="1400" b="1">
                  <a:solidFill>
                    <a:schemeClr val="bg1"/>
                  </a:solidFill>
                </a:rPr>
              </a:br>
              <a:r>
                <a:rPr lang="en-AU" sz="1400" b="1">
                  <a:solidFill>
                    <a:schemeClr val="bg1"/>
                  </a:solidFill>
                </a:rPr>
                <a:t>cloud services</a:t>
              </a:r>
              <a:br>
                <a:rPr lang="en-AU" sz="1400" b="1">
                  <a:solidFill>
                    <a:schemeClr val="bg1"/>
                  </a:solidFill>
                </a:rPr>
              </a:br>
              <a:r>
                <a:rPr lang="en-AU" sz="1400" b="1">
                  <a:solidFill>
                    <a:schemeClr val="bg1"/>
                  </a:solidFill>
                </a:rPr>
                <a:t>when private cloud </a:t>
              </a:r>
              <a:br>
                <a:rPr lang="en-AU" sz="1400" b="1">
                  <a:solidFill>
                    <a:schemeClr val="bg1"/>
                  </a:solidFill>
                </a:rPr>
              </a:br>
              <a:r>
                <a:rPr lang="en-AU" sz="1400" b="1">
                  <a:solidFill>
                    <a:schemeClr val="bg1"/>
                  </a:solidFill>
                </a:rPr>
                <a:t>capacity is </a:t>
              </a:r>
              <a:br>
                <a:rPr lang="en-AU" sz="1400" b="1">
                  <a:solidFill>
                    <a:schemeClr val="bg1"/>
                  </a:solidFill>
                </a:rPr>
              </a:br>
              <a:r>
                <a:rPr lang="en-AU" sz="1400" b="1">
                  <a:solidFill>
                    <a:schemeClr val="bg1"/>
                  </a:solidFill>
                </a:rPr>
                <a:t>insufficient</a:t>
              </a:r>
            </a:p>
          </p:txBody>
        </p:sp>
        <p:pic>
          <p:nvPicPr>
            <p:cNvPr id="22537" name="Picture 68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3288"/>
              <a:ext cx="1248" cy="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5951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65112" y="1556792"/>
            <a:ext cx="8820150" cy="38164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/>
              <a:buChar char="•"/>
              <a:defRPr/>
            </a:pPr>
            <a:r>
              <a:rPr lang="en-US" sz="2800" dirty="0"/>
              <a:t>The MOST IMPORTANT attribute slot of a property is the one corresponding to the mechanism. </a:t>
            </a:r>
          </a:p>
          <a:p>
            <a:pPr marL="914400" lvl="1" indent="-457200">
              <a:buFont typeface="Arial"/>
              <a:buChar char="•"/>
              <a:defRPr/>
            </a:pPr>
            <a:r>
              <a:rPr lang="en-US" sz="2400" dirty="0"/>
              <a:t>This is the reason why this attribute is mandated (or at least suggested) by the meta</a:t>
            </a:r>
            <a:r>
              <a:rPr lang="en-US" sz="2400" dirty="0" smtClean="0"/>
              <a:t>-model </a:t>
            </a:r>
            <a:r>
              <a:rPr lang="en-US" sz="2400" dirty="0"/>
              <a:t>to any modeler wishing to set up a model. </a:t>
            </a:r>
            <a:endParaRPr lang="en-US" sz="2400" dirty="0" smtClean="0"/>
          </a:p>
          <a:p>
            <a:pPr marL="914400" lvl="1" indent="-457200">
              <a:buFont typeface="Arial"/>
              <a:buChar char="•"/>
              <a:defRPr/>
            </a:pPr>
            <a:endParaRPr lang="en-US" sz="2400" dirty="0"/>
          </a:p>
          <a:p>
            <a:pPr marL="457200" indent="-457200">
              <a:buFont typeface="Arial"/>
              <a:buChar char="•"/>
              <a:defRPr/>
            </a:pPr>
            <a:r>
              <a:rPr lang="en-US" sz="2800" dirty="0"/>
              <a:t>The main slots of any property are the name, a subject, a TOC and a </a:t>
            </a:r>
            <a:r>
              <a:rPr lang="en-US" sz="2800" dirty="0" smtClean="0"/>
              <a:t>mechanism</a:t>
            </a:r>
            <a:endParaRPr lang="en-US" sz="1600" dirty="0"/>
          </a:p>
          <a:p>
            <a:pPr>
              <a:defRPr/>
            </a:pPr>
            <a:endParaRPr lang="en-US" sz="1600" dirty="0"/>
          </a:p>
          <a:p>
            <a:pPr>
              <a:defRPr/>
            </a:pPr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Security SLAs - Security Property </a:t>
            </a:r>
            <a:br>
              <a:rPr lang="en-US" sz="2000" dirty="0" smtClean="0"/>
            </a:br>
            <a:r>
              <a:rPr lang="en-US" sz="2000" dirty="0" smtClean="0"/>
              <a:t>Food for Discussion</a:t>
            </a:r>
            <a:endParaRPr lang="it-IT" sz="2000" dirty="0"/>
          </a:p>
        </p:txBody>
      </p:sp>
    </p:spTree>
  </p:cSld>
  <p:clrMapOvr>
    <a:masterClrMapping/>
  </p:clrMapOvr>
  <p:transition spd="med">
    <p:fad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Value-</a:t>
            </a:r>
            <a:r>
              <a:rPr lang="it-IT" dirty="0" err="1" smtClean="0"/>
              <a:t>related</a:t>
            </a:r>
            <a:r>
              <a:rPr lang="it-IT" dirty="0" smtClean="0"/>
              <a:t> </a:t>
            </a:r>
            <a:r>
              <a:rPr lang="it-IT" dirty="0" err="1" smtClean="0"/>
              <a:t>properties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457199" y="1124744"/>
            <a:ext cx="8435975" cy="511492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The meta-model puts a (soft) constraint on the types that slots will be allowed to have in models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Whatever the modeler comes up with as the mechanism slot, it must take values in a domain which is a RESTRICTION of the generic domain mentioned in the meta model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The slot typing constraints also affect the relation between a property and a commitment on that property: all slots in the commitment must belong to types that are restrictions of the types of the corresponding property slots.</a:t>
            </a:r>
          </a:p>
          <a:p>
            <a:endParaRPr lang="it-IT" dirty="0"/>
          </a:p>
        </p:txBody>
      </p:sp>
    </p:spTree>
  </p:cSld>
  <p:clrMapOvr>
    <a:masterClrMapping/>
  </p:clrMapOvr>
  <p:transition spd="med"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199" y="260648"/>
            <a:ext cx="8435975" cy="561975"/>
          </a:xfrm>
        </p:spPr>
        <p:txBody>
          <a:bodyPr/>
          <a:lstStyle/>
          <a:p>
            <a:r>
              <a:rPr lang="it-IT" dirty="0" smtClean="0"/>
              <a:t>Performance-</a:t>
            </a:r>
            <a:r>
              <a:rPr lang="it-IT" dirty="0" err="1" smtClean="0"/>
              <a:t>related</a:t>
            </a:r>
            <a:r>
              <a:rPr lang="it-IT" dirty="0" smtClean="0"/>
              <a:t> </a:t>
            </a:r>
            <a:r>
              <a:rPr lang="it-IT" dirty="0" err="1" smtClean="0"/>
              <a:t>properties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it-IT" b="0" kern="120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For </a:t>
            </a:r>
            <a:r>
              <a:rPr lang="en-US" b="0" kern="120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"performance-related" properties,  the "mechanism" slot will not point to a value (be it a simple type or  a structured type), but to a </a:t>
            </a:r>
            <a:r>
              <a:rPr lang="en-US" kern="120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typed monitor</a:t>
            </a:r>
            <a:r>
              <a:rPr lang="en-US" b="0" kern="120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.</a:t>
            </a:r>
          </a:p>
          <a:p>
            <a:pPr marL="800100" lvl="1" indent="-34290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2000" kern="1200" dirty="0">
                <a:latin typeface="Arial" charset="0"/>
                <a:ea typeface="ＭＳ Ｐゴシック" charset="0"/>
              </a:rPr>
              <a:t>Example: in the case of some dependability-related properties, say redundancy, asserting the number of replicas as an integer value is just not useful.</a:t>
            </a:r>
            <a:r>
              <a:rPr lang="en-US" kern="1200" dirty="0">
                <a:latin typeface="Arial" charset="0"/>
                <a:ea typeface="ＭＳ Ｐゴシック" charset="0"/>
              </a:rPr>
              <a:t> </a:t>
            </a:r>
          </a:p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b="0" kern="120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The meta-model will say that the slot must belong to a procedural type; thus the modeler will  be advised to assign to that slot a specific procedural type, e.g. the endpoint of a monitor that returns an integer, plus an expected return value of that endpoint (say, 3).  </a:t>
            </a:r>
          </a:p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b="0" kern="120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In an availability SLA, a commitment on redundancy will be a restriction, e.g. an interval over the procedural type domain (say [2-</a:t>
            </a:r>
            <a:r>
              <a:rPr lang="en-US" sz="2000" b="0" kern="120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3])</a:t>
            </a:r>
          </a:p>
          <a:p>
            <a:endParaRPr lang="it-IT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Reliability </a:t>
            </a:r>
            <a:r>
              <a:rPr lang="it-IT" dirty="0" err="1" smtClean="0"/>
              <a:t>Example</a:t>
            </a:r>
            <a:endParaRPr lang="it-IT" dirty="0"/>
          </a:p>
        </p:txBody>
      </p:sp>
      <p:sp>
        <p:nvSpPr>
          <p:cNvPr id="58370" name="Rectangle 3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FF0000"/>
              </a:buClr>
              <a:buSzPct val="75000"/>
              <a:buFont typeface="Monotype Sorts" charset="0"/>
              <a:buNone/>
            </a:pPr>
            <a:r>
              <a:rPr lang="en-US">
                <a:latin typeface="Arial" charset="0"/>
              </a:rPr>
              <a:t>	</a:t>
            </a:r>
            <a:endParaRPr lang="en-US" sz="800">
              <a:latin typeface="Tahoma" charset="0"/>
            </a:endParaRPr>
          </a:p>
        </p:txBody>
      </p:sp>
      <p:pic>
        <p:nvPicPr>
          <p:cNvPr id="58371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805488"/>
            <a:ext cx="11049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2" descr="C:\Users\Claudio\Desktop\lavoro\tetto\CUMULUS\WP2\re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577975"/>
            <a:ext cx="5487988" cy="473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  <a:cs typeface="Arial" charset="0"/>
              </a:rPr>
              <a:t>Objective 2</a:t>
            </a:r>
          </a:p>
        </p:txBody>
      </p:sp>
      <p:sp>
        <p:nvSpPr>
          <p:cNvPr id="64514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10000"/>
              </a:lnSpc>
            </a:pPr>
            <a:r>
              <a:rPr lang="en-US" sz="1800" b="1">
                <a:solidFill>
                  <a:srgbClr val="7F7F7F"/>
                </a:solidFill>
                <a:latin typeface="Arial" charset="0"/>
                <a:cs typeface="Arial" charset="0"/>
              </a:rPr>
              <a:t>Objective 1:</a:t>
            </a:r>
            <a:r>
              <a:rPr lang="en-US" sz="1800">
                <a:solidFill>
                  <a:srgbClr val="7F7F7F"/>
                </a:solidFill>
                <a:latin typeface="Arial" charset="0"/>
                <a:cs typeface="Arial" charset="0"/>
              </a:rPr>
              <a:t> Development of advanced cloud service certification models based on service testing data, service monitoring data, and trusted computing platforms proofs and  supporting hybrid, incremental and multi-layer certification.</a:t>
            </a: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200" b="1">
                <a:solidFill>
                  <a:srgbClr val="800000"/>
                </a:solidFill>
                <a:latin typeface="Arial" charset="0"/>
                <a:cs typeface="Arial" charset="0"/>
              </a:rPr>
              <a:t>Objective 2:</a:t>
            </a:r>
            <a:r>
              <a:rPr lang="en-US" sz="2200">
                <a:solidFill>
                  <a:srgbClr val="800000"/>
                </a:solidFill>
                <a:latin typeface="Arial" charset="0"/>
                <a:cs typeface="Arial" charset="0"/>
              </a:rPr>
              <a:t> </a:t>
            </a:r>
            <a:r>
              <a:rPr lang="en-US" sz="2200">
                <a:latin typeface="Arial" charset="0"/>
                <a:cs typeface="Arial" charset="0"/>
              </a:rPr>
              <a:t>Development of an </a:t>
            </a:r>
            <a:r>
              <a:rPr lang="en-US" sz="2200">
                <a:solidFill>
                  <a:srgbClr val="800000"/>
                </a:solidFill>
                <a:latin typeface="Arial" charset="0"/>
                <a:cs typeface="Arial" charset="0"/>
              </a:rPr>
              <a:t>interoperable certification infrastructure </a:t>
            </a:r>
            <a:r>
              <a:rPr lang="en-US" sz="2200">
                <a:latin typeface="Arial" charset="0"/>
                <a:cs typeface="Arial" charset="0"/>
              </a:rPr>
              <a:t>for </a:t>
            </a:r>
            <a:r>
              <a:rPr lang="en-US" sz="2200">
                <a:solidFill>
                  <a:srgbClr val="800000"/>
                </a:solidFill>
                <a:latin typeface="Arial" charset="0"/>
                <a:cs typeface="Arial" charset="0"/>
              </a:rPr>
              <a:t>generating</a:t>
            </a:r>
            <a:r>
              <a:rPr lang="en-US" sz="2200">
                <a:latin typeface="Arial" charset="0"/>
                <a:cs typeface="Arial" charset="0"/>
              </a:rPr>
              <a:t>, </a:t>
            </a:r>
            <a:r>
              <a:rPr lang="en-US" sz="2200">
                <a:solidFill>
                  <a:srgbClr val="800000"/>
                </a:solidFill>
                <a:latin typeface="Arial" charset="0"/>
                <a:cs typeface="Arial" charset="0"/>
              </a:rPr>
              <a:t>maintaining</a:t>
            </a:r>
            <a:r>
              <a:rPr lang="en-US" sz="2200">
                <a:latin typeface="Arial" charset="0"/>
                <a:cs typeface="Arial" charset="0"/>
              </a:rPr>
              <a:t> and </a:t>
            </a:r>
            <a:r>
              <a:rPr lang="en-US" sz="2200">
                <a:solidFill>
                  <a:srgbClr val="800000"/>
                </a:solidFill>
                <a:latin typeface="Arial" charset="0"/>
                <a:cs typeface="Arial" charset="0"/>
              </a:rPr>
              <a:t>using certificates </a:t>
            </a:r>
            <a:r>
              <a:rPr lang="en-US" sz="2200">
                <a:latin typeface="Arial" charset="0"/>
                <a:cs typeface="Arial" charset="0"/>
              </a:rPr>
              <a:t>according to the different types of certification models.</a:t>
            </a:r>
          </a:p>
          <a:p>
            <a:pPr>
              <a:lnSpc>
                <a:spcPct val="110000"/>
              </a:lnSpc>
            </a:pPr>
            <a:r>
              <a:rPr lang="en-US" sz="1800" b="1">
                <a:solidFill>
                  <a:srgbClr val="7F7F7F"/>
                </a:solidFill>
                <a:latin typeface="Arial" charset="0"/>
                <a:cs typeface="Arial" charset="0"/>
              </a:rPr>
              <a:t>Objective 3:</a:t>
            </a:r>
            <a:r>
              <a:rPr lang="en-US" sz="1800">
                <a:solidFill>
                  <a:srgbClr val="7F7F7F"/>
                </a:solidFill>
                <a:latin typeface="Arial" charset="0"/>
                <a:cs typeface="Arial" charset="0"/>
              </a:rPr>
              <a:t> Delivery of an interoperable certification solution and contribution to standards.</a:t>
            </a:r>
          </a:p>
          <a:p>
            <a:pPr>
              <a:lnSpc>
                <a:spcPct val="110000"/>
              </a:lnSpc>
            </a:pPr>
            <a:endParaRPr lang="en-US" sz="2000">
              <a:latin typeface="Arial" charset="0"/>
              <a:cs typeface="Arial" charset="0"/>
            </a:endParaRPr>
          </a:p>
          <a:p>
            <a:pPr>
              <a:lnSpc>
                <a:spcPct val="110000"/>
              </a:lnSpc>
            </a:pPr>
            <a:endParaRPr lang="en-US" sz="200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  <a:cs typeface="Arial" charset="0"/>
              </a:rPr>
              <a:t>OBJ 2: CUMULUS Infrastructure</a:t>
            </a:r>
          </a:p>
        </p:txBody>
      </p:sp>
      <p:sp>
        <p:nvSpPr>
          <p:cNvPr id="206" name="Cloud 205"/>
          <p:cNvSpPr/>
          <p:nvPr/>
        </p:nvSpPr>
        <p:spPr>
          <a:xfrm>
            <a:off x="855663" y="4581525"/>
            <a:ext cx="1960562" cy="766763"/>
          </a:xfrm>
          <a:prstGeom prst="cloud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>
              <a:defRPr/>
            </a:pPr>
            <a:r>
              <a:rPr lang="en-US" sz="1400" b="1" dirty="0">
                <a:solidFill>
                  <a:srgbClr val="0000FF"/>
                </a:solidFill>
              </a:rPr>
              <a:t>Cloud 1</a:t>
            </a:r>
          </a:p>
        </p:txBody>
      </p:sp>
      <p:sp>
        <p:nvSpPr>
          <p:cNvPr id="208" name="Cloud 207"/>
          <p:cNvSpPr/>
          <p:nvPr/>
        </p:nvSpPr>
        <p:spPr>
          <a:xfrm>
            <a:off x="738188" y="5332413"/>
            <a:ext cx="2627312" cy="852487"/>
          </a:xfrm>
          <a:prstGeom prst="cloud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en-US" sz="1400" b="1" dirty="0">
              <a:solidFill>
                <a:srgbClr val="0000FF"/>
              </a:solidFill>
            </a:endParaRPr>
          </a:p>
          <a:p>
            <a:pPr algn="ctr">
              <a:defRPr/>
            </a:pPr>
            <a:endParaRPr lang="en-US" sz="1400" b="1" dirty="0">
              <a:solidFill>
                <a:srgbClr val="0000FF"/>
              </a:solidFill>
            </a:endParaRPr>
          </a:p>
          <a:p>
            <a:pPr algn="ctr">
              <a:defRPr/>
            </a:pPr>
            <a:r>
              <a:rPr lang="en-US" sz="1400" b="1" dirty="0">
                <a:solidFill>
                  <a:srgbClr val="0000FF"/>
                </a:solidFill>
              </a:rPr>
              <a:t>Cloud 2</a:t>
            </a:r>
          </a:p>
        </p:txBody>
      </p:sp>
      <p:sp>
        <p:nvSpPr>
          <p:cNvPr id="209" name="Cloud 208"/>
          <p:cNvSpPr/>
          <p:nvPr/>
        </p:nvSpPr>
        <p:spPr>
          <a:xfrm>
            <a:off x="4217988" y="4689475"/>
            <a:ext cx="2657475" cy="1477963"/>
          </a:xfrm>
          <a:prstGeom prst="cloud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1400" b="1" dirty="0">
                <a:solidFill>
                  <a:srgbClr val="0000FF"/>
                </a:solidFill>
              </a:rPr>
              <a:t>Cloud N</a:t>
            </a:r>
          </a:p>
        </p:txBody>
      </p:sp>
      <p:sp>
        <p:nvSpPr>
          <p:cNvPr id="210" name="Rectangle 209"/>
          <p:cNvSpPr/>
          <p:nvPr/>
        </p:nvSpPr>
        <p:spPr>
          <a:xfrm>
            <a:off x="1506538" y="4264025"/>
            <a:ext cx="5900737" cy="242888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rgbClr val="0000FF"/>
                </a:solidFill>
              </a:rPr>
              <a:t>Cloud Trust Protocol</a:t>
            </a:r>
          </a:p>
        </p:txBody>
      </p:sp>
      <p:cxnSp>
        <p:nvCxnSpPr>
          <p:cNvPr id="217" name="Straight Connector 216"/>
          <p:cNvCxnSpPr>
            <a:stCxn id="206" idx="1"/>
            <a:endCxn id="208" idx="3"/>
          </p:cNvCxnSpPr>
          <p:nvPr/>
        </p:nvCxnSpPr>
        <p:spPr>
          <a:xfrm>
            <a:off x="1836738" y="5348288"/>
            <a:ext cx="214312" cy="317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8" name="Rectangle 217"/>
          <p:cNvSpPr/>
          <p:nvPr/>
        </p:nvSpPr>
        <p:spPr>
          <a:xfrm>
            <a:off x="2365375" y="5487988"/>
            <a:ext cx="781050" cy="504825"/>
          </a:xfrm>
          <a:prstGeom prst="rect">
            <a:avLst/>
          </a:prstGeom>
          <a:solidFill>
            <a:srgbClr val="FFFF00"/>
          </a:solidFill>
          <a:ln w="22225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0000FF"/>
                </a:solidFill>
              </a:rPr>
              <a:t>Cloud</a:t>
            </a:r>
          </a:p>
          <a:p>
            <a:pPr>
              <a:defRPr/>
            </a:pPr>
            <a:r>
              <a:rPr lang="en-US" sz="1400" b="1" dirty="0">
                <a:solidFill>
                  <a:srgbClr val="0000FF"/>
                </a:solidFill>
              </a:rPr>
              <a:t>Monitor</a:t>
            </a:r>
          </a:p>
        </p:txBody>
      </p:sp>
      <p:sp>
        <p:nvSpPr>
          <p:cNvPr id="226" name="Rectangle 225"/>
          <p:cNvSpPr/>
          <p:nvPr/>
        </p:nvSpPr>
        <p:spPr>
          <a:xfrm>
            <a:off x="5984875" y="4849813"/>
            <a:ext cx="574675" cy="319087"/>
          </a:xfrm>
          <a:prstGeom prst="rect">
            <a:avLst/>
          </a:prstGeom>
          <a:solidFill>
            <a:srgbClr val="FFFF00"/>
          </a:solidFill>
          <a:ln w="22225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400" b="1" dirty="0">
                <a:solidFill>
                  <a:srgbClr val="0000FF"/>
                </a:solidFill>
              </a:rPr>
              <a:t>TCP</a:t>
            </a:r>
          </a:p>
        </p:txBody>
      </p:sp>
      <p:sp>
        <p:nvSpPr>
          <p:cNvPr id="227" name="Rectangle 226"/>
          <p:cNvSpPr/>
          <p:nvPr/>
        </p:nvSpPr>
        <p:spPr>
          <a:xfrm>
            <a:off x="935038" y="5811838"/>
            <a:ext cx="574675" cy="317500"/>
          </a:xfrm>
          <a:prstGeom prst="rect">
            <a:avLst/>
          </a:prstGeom>
          <a:solidFill>
            <a:srgbClr val="FFFF00"/>
          </a:solidFill>
          <a:ln w="22225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400" b="1" dirty="0">
                <a:solidFill>
                  <a:srgbClr val="0000FF"/>
                </a:solidFill>
              </a:rPr>
              <a:t>TCP</a:t>
            </a:r>
          </a:p>
        </p:txBody>
      </p:sp>
      <p:sp>
        <p:nvSpPr>
          <p:cNvPr id="228" name="Can 227"/>
          <p:cNvSpPr/>
          <p:nvPr/>
        </p:nvSpPr>
        <p:spPr>
          <a:xfrm>
            <a:off x="6997700" y="4727575"/>
            <a:ext cx="1373188" cy="1365250"/>
          </a:xfrm>
          <a:prstGeom prst="can">
            <a:avLst/>
          </a:prstGeom>
          <a:solidFill>
            <a:srgbClr val="FFFF00"/>
          </a:solidFill>
          <a:ln w="22225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rgbClr val="0000FF"/>
                </a:solidFill>
              </a:rPr>
              <a:t>External</a:t>
            </a:r>
          </a:p>
          <a:p>
            <a:pPr algn="ctr">
              <a:defRPr/>
            </a:pPr>
            <a:r>
              <a:rPr lang="en-US" sz="1400" b="1" dirty="0">
                <a:solidFill>
                  <a:srgbClr val="0000FF"/>
                </a:solidFill>
              </a:rPr>
              <a:t>Certificate</a:t>
            </a:r>
          </a:p>
          <a:p>
            <a:pPr algn="ctr">
              <a:defRPr/>
            </a:pPr>
            <a:r>
              <a:rPr lang="en-US" sz="1400" b="1" dirty="0">
                <a:solidFill>
                  <a:srgbClr val="0000FF"/>
                </a:solidFill>
              </a:rPr>
              <a:t>Registries</a:t>
            </a:r>
          </a:p>
        </p:txBody>
      </p:sp>
      <p:sp>
        <p:nvSpPr>
          <p:cNvPr id="266" name="Rectangle 265"/>
          <p:cNvSpPr/>
          <p:nvPr/>
        </p:nvSpPr>
        <p:spPr>
          <a:xfrm>
            <a:off x="1974850" y="4610100"/>
            <a:ext cx="781050" cy="504825"/>
          </a:xfrm>
          <a:prstGeom prst="rect">
            <a:avLst/>
          </a:prstGeom>
          <a:solidFill>
            <a:srgbClr val="FFFF00"/>
          </a:solidFill>
          <a:ln w="22225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0000FF"/>
                </a:solidFill>
              </a:rPr>
              <a:t>Cloud</a:t>
            </a:r>
          </a:p>
          <a:p>
            <a:pPr>
              <a:defRPr/>
            </a:pPr>
            <a:r>
              <a:rPr lang="en-US" sz="1400" b="1" dirty="0">
                <a:solidFill>
                  <a:srgbClr val="0000FF"/>
                </a:solidFill>
              </a:rPr>
              <a:t>Monitor</a:t>
            </a:r>
          </a:p>
        </p:txBody>
      </p:sp>
      <p:sp>
        <p:nvSpPr>
          <p:cNvPr id="267" name="Rectangle 266"/>
          <p:cNvSpPr/>
          <p:nvPr/>
        </p:nvSpPr>
        <p:spPr>
          <a:xfrm>
            <a:off x="4578350" y="5586413"/>
            <a:ext cx="1095375" cy="503237"/>
          </a:xfrm>
          <a:prstGeom prst="rect">
            <a:avLst/>
          </a:prstGeom>
          <a:solidFill>
            <a:srgbClr val="FFFF00"/>
          </a:solidFill>
          <a:ln w="22225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0000FF"/>
                </a:solidFill>
              </a:rPr>
              <a:t>Cloud</a:t>
            </a:r>
          </a:p>
          <a:p>
            <a:pPr>
              <a:defRPr/>
            </a:pPr>
            <a:r>
              <a:rPr lang="en-US" sz="1400" b="1" dirty="0">
                <a:solidFill>
                  <a:srgbClr val="0000FF"/>
                </a:solidFill>
              </a:rPr>
              <a:t>Monitor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>
                <a:latin typeface="Arial" charset="0"/>
                <a:cs typeface="Arial" charset="0"/>
              </a:rPr>
              <a:t>OBJ 2: CUMULUS Assurance Infrastructure</a:t>
            </a:r>
          </a:p>
        </p:txBody>
      </p:sp>
      <p:sp>
        <p:nvSpPr>
          <p:cNvPr id="206" name="Cloud 205"/>
          <p:cNvSpPr/>
          <p:nvPr/>
        </p:nvSpPr>
        <p:spPr>
          <a:xfrm>
            <a:off x="855663" y="4581525"/>
            <a:ext cx="1960562" cy="766763"/>
          </a:xfrm>
          <a:prstGeom prst="cloud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>
              <a:defRPr/>
            </a:pPr>
            <a:r>
              <a:rPr lang="en-US" sz="1400" b="1" dirty="0">
                <a:solidFill>
                  <a:srgbClr val="0000FF"/>
                </a:solidFill>
              </a:rPr>
              <a:t>Cloud 1</a:t>
            </a:r>
          </a:p>
        </p:txBody>
      </p:sp>
      <p:sp>
        <p:nvSpPr>
          <p:cNvPr id="207" name="Rectangle 206"/>
          <p:cNvSpPr/>
          <p:nvPr/>
        </p:nvSpPr>
        <p:spPr>
          <a:xfrm>
            <a:off x="479900" y="3942482"/>
            <a:ext cx="7872520" cy="601363"/>
          </a:xfrm>
          <a:prstGeom prst="rect">
            <a:avLst/>
          </a:prstGeom>
          <a:solidFill>
            <a:srgbClr val="00FFFF"/>
          </a:solidFill>
          <a:ln w="22225">
            <a:solidFill>
              <a:srgbClr val="800000"/>
            </a:solidFill>
          </a:ln>
          <a:effectLst/>
          <a:scene3d>
            <a:camera prst="obliqueTopLeft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1400" b="1" dirty="0">
                <a:solidFill>
                  <a:srgbClr val="800000"/>
                </a:solidFill>
              </a:rPr>
              <a:t>CUMULUS Certification Protocol</a:t>
            </a:r>
          </a:p>
        </p:txBody>
      </p:sp>
      <p:sp>
        <p:nvSpPr>
          <p:cNvPr id="208" name="Cloud 207"/>
          <p:cNvSpPr/>
          <p:nvPr/>
        </p:nvSpPr>
        <p:spPr>
          <a:xfrm>
            <a:off x="738188" y="5332413"/>
            <a:ext cx="2627312" cy="852487"/>
          </a:xfrm>
          <a:prstGeom prst="cloud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en-US" sz="1400" b="1" dirty="0">
              <a:solidFill>
                <a:srgbClr val="0000FF"/>
              </a:solidFill>
            </a:endParaRPr>
          </a:p>
          <a:p>
            <a:pPr algn="ctr">
              <a:defRPr/>
            </a:pPr>
            <a:endParaRPr lang="en-US" sz="1400" b="1" dirty="0">
              <a:solidFill>
                <a:srgbClr val="0000FF"/>
              </a:solidFill>
            </a:endParaRPr>
          </a:p>
          <a:p>
            <a:pPr algn="ctr">
              <a:defRPr/>
            </a:pPr>
            <a:r>
              <a:rPr lang="en-US" sz="1400" b="1" dirty="0">
                <a:solidFill>
                  <a:srgbClr val="0000FF"/>
                </a:solidFill>
              </a:rPr>
              <a:t>Cloud 2</a:t>
            </a:r>
          </a:p>
        </p:txBody>
      </p:sp>
      <p:sp>
        <p:nvSpPr>
          <p:cNvPr id="209" name="Cloud 208"/>
          <p:cNvSpPr/>
          <p:nvPr/>
        </p:nvSpPr>
        <p:spPr>
          <a:xfrm>
            <a:off x="4217988" y="4689475"/>
            <a:ext cx="2657475" cy="1477963"/>
          </a:xfrm>
          <a:prstGeom prst="cloud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1400" b="1" dirty="0">
                <a:solidFill>
                  <a:srgbClr val="0000FF"/>
                </a:solidFill>
              </a:rPr>
              <a:t>Cloud N</a:t>
            </a:r>
          </a:p>
        </p:txBody>
      </p:sp>
      <p:sp>
        <p:nvSpPr>
          <p:cNvPr id="210" name="Rectangle 209"/>
          <p:cNvSpPr/>
          <p:nvPr/>
        </p:nvSpPr>
        <p:spPr>
          <a:xfrm>
            <a:off x="1506538" y="4264025"/>
            <a:ext cx="5900737" cy="242888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rgbClr val="0000FF"/>
                </a:solidFill>
              </a:rPr>
              <a:t>Cloud Trust Protocol</a:t>
            </a:r>
          </a:p>
        </p:txBody>
      </p:sp>
      <p:sp>
        <p:nvSpPr>
          <p:cNvPr id="211" name="Rectangle 210"/>
          <p:cNvSpPr/>
          <p:nvPr/>
        </p:nvSpPr>
        <p:spPr>
          <a:xfrm>
            <a:off x="479425" y="1952625"/>
            <a:ext cx="6107113" cy="1774825"/>
          </a:xfrm>
          <a:prstGeom prst="rect">
            <a:avLst/>
          </a:prstGeom>
          <a:solidFill>
            <a:srgbClr val="00FFFF"/>
          </a:solidFill>
          <a:ln w="22225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1400" b="1" dirty="0">
                <a:solidFill>
                  <a:srgbClr val="800000"/>
                </a:solidFill>
              </a:rPr>
              <a:t>CUMULUS Certification Infrastructure</a:t>
            </a:r>
          </a:p>
        </p:txBody>
      </p:sp>
      <p:sp>
        <p:nvSpPr>
          <p:cNvPr id="212" name="Rectangle 211"/>
          <p:cNvSpPr/>
          <p:nvPr/>
        </p:nvSpPr>
        <p:spPr>
          <a:xfrm>
            <a:off x="2508250" y="3117850"/>
            <a:ext cx="1865313" cy="527050"/>
          </a:xfrm>
          <a:prstGeom prst="rect">
            <a:avLst/>
          </a:prstGeom>
          <a:solidFill>
            <a:srgbClr val="00FFFF"/>
          </a:solidFill>
          <a:ln w="22225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1400" dirty="0">
                <a:solidFill>
                  <a:srgbClr val="800000"/>
                </a:solidFill>
              </a:rPr>
              <a:t>Monitoring Based</a:t>
            </a:r>
          </a:p>
          <a:p>
            <a:pPr algn="ctr">
              <a:defRPr/>
            </a:pPr>
            <a:r>
              <a:rPr lang="en-US" sz="1400" dirty="0">
                <a:solidFill>
                  <a:srgbClr val="800000"/>
                </a:solidFill>
              </a:rPr>
              <a:t>Certification</a:t>
            </a:r>
          </a:p>
        </p:txBody>
      </p:sp>
      <p:sp>
        <p:nvSpPr>
          <p:cNvPr id="213" name="Rectangle 212"/>
          <p:cNvSpPr/>
          <p:nvPr/>
        </p:nvSpPr>
        <p:spPr>
          <a:xfrm>
            <a:off x="576263" y="3117850"/>
            <a:ext cx="1717675" cy="527050"/>
          </a:xfrm>
          <a:prstGeom prst="rect">
            <a:avLst/>
          </a:prstGeom>
          <a:solidFill>
            <a:srgbClr val="00FFFF"/>
          </a:solidFill>
          <a:ln w="22225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1400" dirty="0">
                <a:solidFill>
                  <a:srgbClr val="800000"/>
                </a:solidFill>
              </a:rPr>
              <a:t>Test Based</a:t>
            </a:r>
          </a:p>
          <a:p>
            <a:pPr algn="ctr">
              <a:defRPr/>
            </a:pPr>
            <a:r>
              <a:rPr lang="en-US" sz="1400" dirty="0">
                <a:solidFill>
                  <a:srgbClr val="800000"/>
                </a:solidFill>
              </a:rPr>
              <a:t>Certification</a:t>
            </a:r>
          </a:p>
        </p:txBody>
      </p:sp>
      <p:sp>
        <p:nvSpPr>
          <p:cNvPr id="214" name="Rectangle 213"/>
          <p:cNvSpPr/>
          <p:nvPr/>
        </p:nvSpPr>
        <p:spPr>
          <a:xfrm>
            <a:off x="4473575" y="3116263"/>
            <a:ext cx="1952625" cy="528637"/>
          </a:xfrm>
          <a:prstGeom prst="rect">
            <a:avLst/>
          </a:prstGeom>
          <a:solidFill>
            <a:srgbClr val="00FFFF"/>
          </a:solidFill>
          <a:ln w="22225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1400" dirty="0">
                <a:solidFill>
                  <a:srgbClr val="800000"/>
                </a:solidFill>
              </a:rPr>
              <a:t>Trusted Computing</a:t>
            </a:r>
          </a:p>
          <a:p>
            <a:pPr algn="ctr">
              <a:defRPr/>
            </a:pPr>
            <a:r>
              <a:rPr lang="en-US" sz="1400" dirty="0">
                <a:solidFill>
                  <a:srgbClr val="800000"/>
                </a:solidFill>
              </a:rPr>
              <a:t>Based Certification</a:t>
            </a:r>
          </a:p>
        </p:txBody>
      </p:sp>
      <p:sp>
        <p:nvSpPr>
          <p:cNvPr id="215" name="Rectangle 214"/>
          <p:cNvSpPr/>
          <p:nvPr/>
        </p:nvSpPr>
        <p:spPr>
          <a:xfrm>
            <a:off x="2241550" y="2346325"/>
            <a:ext cx="2690813" cy="650875"/>
          </a:xfrm>
          <a:prstGeom prst="rect">
            <a:avLst/>
          </a:prstGeom>
          <a:solidFill>
            <a:srgbClr val="00FFFF"/>
          </a:solidFill>
          <a:ln w="22225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1400" dirty="0">
                <a:solidFill>
                  <a:srgbClr val="800000"/>
                </a:solidFill>
              </a:rPr>
              <a:t>Multi-layer, hybrid &amp; incremental Certification</a:t>
            </a:r>
          </a:p>
        </p:txBody>
      </p:sp>
      <p:cxnSp>
        <p:nvCxnSpPr>
          <p:cNvPr id="216" name="Straight Connector 215"/>
          <p:cNvCxnSpPr>
            <a:stCxn id="215" idx="2"/>
            <a:endCxn id="212" idx="0"/>
          </p:cNvCxnSpPr>
          <p:nvPr/>
        </p:nvCxnSpPr>
        <p:spPr>
          <a:xfrm flipH="1">
            <a:off x="3441700" y="2997200"/>
            <a:ext cx="144463" cy="120650"/>
          </a:xfrm>
          <a:prstGeom prst="line">
            <a:avLst/>
          </a:prstGeom>
          <a:ln w="22225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>
            <a:stCxn id="206" idx="1"/>
            <a:endCxn id="208" idx="3"/>
          </p:cNvCxnSpPr>
          <p:nvPr/>
        </p:nvCxnSpPr>
        <p:spPr>
          <a:xfrm>
            <a:off x="1836738" y="5348288"/>
            <a:ext cx="214312" cy="317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8" name="Rectangle 217"/>
          <p:cNvSpPr/>
          <p:nvPr/>
        </p:nvSpPr>
        <p:spPr>
          <a:xfrm>
            <a:off x="2365375" y="5487988"/>
            <a:ext cx="781050" cy="504825"/>
          </a:xfrm>
          <a:prstGeom prst="rect">
            <a:avLst/>
          </a:prstGeom>
          <a:solidFill>
            <a:srgbClr val="FFFF00"/>
          </a:solidFill>
          <a:ln w="22225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0000FF"/>
                </a:solidFill>
              </a:rPr>
              <a:t>Cloud</a:t>
            </a:r>
          </a:p>
          <a:p>
            <a:pPr>
              <a:defRPr/>
            </a:pPr>
            <a:r>
              <a:rPr lang="en-US" sz="1400" b="1" dirty="0">
                <a:solidFill>
                  <a:srgbClr val="0000FF"/>
                </a:solidFill>
              </a:rPr>
              <a:t>Monitor</a:t>
            </a:r>
          </a:p>
        </p:txBody>
      </p:sp>
      <p:sp>
        <p:nvSpPr>
          <p:cNvPr id="219" name="Rectangle 218"/>
          <p:cNvSpPr/>
          <p:nvPr/>
        </p:nvSpPr>
        <p:spPr>
          <a:xfrm>
            <a:off x="3019424" y="4748213"/>
            <a:ext cx="1198563" cy="503237"/>
          </a:xfrm>
          <a:prstGeom prst="rect">
            <a:avLst/>
          </a:prstGeom>
          <a:solidFill>
            <a:srgbClr val="00FFFF"/>
          </a:solidFill>
          <a:ln w="22225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800000"/>
                </a:solidFill>
              </a:rPr>
              <a:t>Monitoring</a:t>
            </a:r>
          </a:p>
          <a:p>
            <a:pPr>
              <a:defRPr/>
            </a:pPr>
            <a:r>
              <a:rPr lang="en-US" sz="1400" b="1" dirty="0">
                <a:solidFill>
                  <a:srgbClr val="800000"/>
                </a:solidFill>
              </a:rPr>
              <a:t>Service</a:t>
            </a:r>
          </a:p>
        </p:txBody>
      </p:sp>
      <p:sp>
        <p:nvSpPr>
          <p:cNvPr id="220" name="Rectangle 219"/>
          <p:cNvSpPr/>
          <p:nvPr/>
        </p:nvSpPr>
        <p:spPr>
          <a:xfrm>
            <a:off x="4573588" y="5280025"/>
            <a:ext cx="2152650" cy="301625"/>
          </a:xfrm>
          <a:prstGeom prst="rect">
            <a:avLst/>
          </a:prstGeom>
          <a:solidFill>
            <a:srgbClr val="00FFFF"/>
          </a:solidFill>
          <a:ln w="22225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400" b="1" dirty="0">
                <a:solidFill>
                  <a:srgbClr val="800000"/>
                </a:solidFill>
              </a:rPr>
              <a:t>Monitoring Service</a:t>
            </a:r>
          </a:p>
        </p:txBody>
      </p:sp>
      <p:cxnSp>
        <p:nvCxnSpPr>
          <p:cNvPr id="221" name="Straight Connector 220"/>
          <p:cNvCxnSpPr>
            <a:stCxn id="266" idx="3"/>
            <a:endCxn id="219" idx="1"/>
          </p:cNvCxnSpPr>
          <p:nvPr/>
        </p:nvCxnSpPr>
        <p:spPr>
          <a:xfrm>
            <a:off x="2755900" y="4862513"/>
            <a:ext cx="263524" cy="137319"/>
          </a:xfrm>
          <a:prstGeom prst="line">
            <a:avLst/>
          </a:prstGeom>
          <a:ln w="22225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>
            <a:stCxn id="218" idx="0"/>
            <a:endCxn id="219" idx="2"/>
          </p:cNvCxnSpPr>
          <p:nvPr/>
        </p:nvCxnSpPr>
        <p:spPr>
          <a:xfrm flipV="1">
            <a:off x="2755900" y="5251450"/>
            <a:ext cx="862806" cy="236538"/>
          </a:xfrm>
          <a:prstGeom prst="line">
            <a:avLst/>
          </a:prstGeom>
          <a:ln w="22225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>
            <a:stCxn id="219" idx="0"/>
          </p:cNvCxnSpPr>
          <p:nvPr/>
        </p:nvCxnSpPr>
        <p:spPr>
          <a:xfrm flipH="1" flipV="1">
            <a:off x="3563940" y="4292601"/>
            <a:ext cx="54766" cy="455612"/>
          </a:xfrm>
          <a:prstGeom prst="line">
            <a:avLst/>
          </a:prstGeom>
          <a:ln w="22225">
            <a:solidFill>
              <a:srgbClr val="800000"/>
            </a:solidFill>
            <a:prstDash val="dash"/>
            <a:head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/>
          <p:cNvCxnSpPr/>
          <p:nvPr/>
        </p:nvCxnSpPr>
        <p:spPr>
          <a:xfrm flipV="1">
            <a:off x="3571875" y="3727450"/>
            <a:ext cx="0" cy="214313"/>
          </a:xfrm>
          <a:prstGeom prst="line">
            <a:avLst/>
          </a:prstGeom>
          <a:ln w="22225">
            <a:solidFill>
              <a:srgbClr val="8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/>
          <p:cNvCxnSpPr/>
          <p:nvPr/>
        </p:nvCxnSpPr>
        <p:spPr>
          <a:xfrm flipH="1" flipV="1">
            <a:off x="4675188" y="4319588"/>
            <a:ext cx="4762" cy="946150"/>
          </a:xfrm>
          <a:prstGeom prst="line">
            <a:avLst/>
          </a:prstGeom>
          <a:ln w="22225">
            <a:solidFill>
              <a:srgbClr val="800000"/>
            </a:solidFill>
            <a:prstDash val="dash"/>
            <a:head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6" name="Rectangle 225"/>
          <p:cNvSpPr/>
          <p:nvPr/>
        </p:nvSpPr>
        <p:spPr>
          <a:xfrm>
            <a:off x="5984875" y="4849813"/>
            <a:ext cx="574675" cy="319087"/>
          </a:xfrm>
          <a:prstGeom prst="rect">
            <a:avLst/>
          </a:prstGeom>
          <a:solidFill>
            <a:srgbClr val="FFFF00"/>
          </a:solidFill>
          <a:ln w="22225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400" b="1" dirty="0">
                <a:solidFill>
                  <a:srgbClr val="0000FF"/>
                </a:solidFill>
              </a:rPr>
              <a:t>TCP</a:t>
            </a:r>
          </a:p>
        </p:txBody>
      </p:sp>
      <p:sp>
        <p:nvSpPr>
          <p:cNvPr id="227" name="Rectangle 226"/>
          <p:cNvSpPr/>
          <p:nvPr/>
        </p:nvSpPr>
        <p:spPr>
          <a:xfrm>
            <a:off x="935038" y="5811838"/>
            <a:ext cx="574675" cy="317500"/>
          </a:xfrm>
          <a:prstGeom prst="rect">
            <a:avLst/>
          </a:prstGeom>
          <a:solidFill>
            <a:srgbClr val="FFFF00"/>
          </a:solidFill>
          <a:ln w="22225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400" b="1" dirty="0">
                <a:solidFill>
                  <a:srgbClr val="0000FF"/>
                </a:solidFill>
              </a:rPr>
              <a:t>TCP</a:t>
            </a:r>
          </a:p>
        </p:txBody>
      </p:sp>
      <p:sp>
        <p:nvSpPr>
          <p:cNvPr id="228" name="Can 227"/>
          <p:cNvSpPr/>
          <p:nvPr/>
        </p:nvSpPr>
        <p:spPr>
          <a:xfrm>
            <a:off x="6997700" y="4727575"/>
            <a:ext cx="1373188" cy="1365250"/>
          </a:xfrm>
          <a:prstGeom prst="can">
            <a:avLst/>
          </a:prstGeom>
          <a:solidFill>
            <a:srgbClr val="FFFF00"/>
          </a:solidFill>
          <a:ln w="22225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rgbClr val="0000FF"/>
                </a:solidFill>
              </a:rPr>
              <a:t>External</a:t>
            </a:r>
          </a:p>
          <a:p>
            <a:pPr algn="ctr">
              <a:defRPr/>
            </a:pPr>
            <a:r>
              <a:rPr lang="en-US" sz="1400" b="1" dirty="0">
                <a:solidFill>
                  <a:srgbClr val="0000FF"/>
                </a:solidFill>
              </a:rPr>
              <a:t>Certificate</a:t>
            </a:r>
          </a:p>
          <a:p>
            <a:pPr algn="ctr">
              <a:defRPr/>
            </a:pPr>
            <a:r>
              <a:rPr lang="en-US" sz="1400" b="1" dirty="0">
                <a:solidFill>
                  <a:srgbClr val="0000FF"/>
                </a:solidFill>
              </a:rPr>
              <a:t>Registries</a:t>
            </a:r>
          </a:p>
        </p:txBody>
      </p:sp>
      <p:cxnSp>
        <p:nvCxnSpPr>
          <p:cNvPr id="229" name="Straight Connector 228"/>
          <p:cNvCxnSpPr/>
          <p:nvPr/>
        </p:nvCxnSpPr>
        <p:spPr>
          <a:xfrm flipH="1" flipV="1">
            <a:off x="3927475" y="3727450"/>
            <a:ext cx="388938" cy="214313"/>
          </a:xfrm>
          <a:prstGeom prst="line">
            <a:avLst/>
          </a:prstGeom>
          <a:ln w="22225">
            <a:solidFill>
              <a:srgbClr val="8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/>
          <p:cNvCxnSpPr/>
          <p:nvPr/>
        </p:nvCxnSpPr>
        <p:spPr>
          <a:xfrm flipV="1">
            <a:off x="7632700" y="4329113"/>
            <a:ext cx="0" cy="612775"/>
          </a:xfrm>
          <a:prstGeom prst="line">
            <a:avLst/>
          </a:prstGeom>
          <a:ln w="22225">
            <a:solidFill>
              <a:srgbClr val="800000"/>
            </a:solidFill>
            <a:prstDash val="dash"/>
            <a:head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1" name="Elbow Connector 230"/>
          <p:cNvCxnSpPr/>
          <p:nvPr/>
        </p:nvCxnSpPr>
        <p:spPr>
          <a:xfrm rot="10800000">
            <a:off x="4932363" y="2420938"/>
            <a:ext cx="2655887" cy="1717675"/>
          </a:xfrm>
          <a:prstGeom prst="bentConnector3">
            <a:avLst>
              <a:gd name="adj1" fmla="val -2151"/>
            </a:avLst>
          </a:prstGeom>
          <a:ln>
            <a:solidFill>
              <a:srgbClr val="8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>
            <a:stCxn id="226" idx="0"/>
          </p:cNvCxnSpPr>
          <p:nvPr/>
        </p:nvCxnSpPr>
        <p:spPr>
          <a:xfrm flipH="1" flipV="1">
            <a:off x="6256338" y="4329113"/>
            <a:ext cx="15875" cy="520700"/>
          </a:xfrm>
          <a:prstGeom prst="line">
            <a:avLst/>
          </a:prstGeom>
          <a:ln w="22225">
            <a:solidFill>
              <a:srgbClr val="800000"/>
            </a:solidFill>
            <a:prstDash val="dash"/>
            <a:head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 flipV="1">
            <a:off x="6227763" y="3729038"/>
            <a:ext cx="0" cy="212725"/>
          </a:xfrm>
          <a:prstGeom prst="line">
            <a:avLst/>
          </a:prstGeom>
          <a:ln w="22225">
            <a:solidFill>
              <a:srgbClr val="8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/>
          <p:nvPr/>
        </p:nvCxnSpPr>
        <p:spPr>
          <a:xfrm flipV="1">
            <a:off x="1150938" y="4319588"/>
            <a:ext cx="1587" cy="1233487"/>
          </a:xfrm>
          <a:prstGeom prst="line">
            <a:avLst/>
          </a:prstGeom>
          <a:ln w="22225">
            <a:solidFill>
              <a:srgbClr val="800000"/>
            </a:solidFill>
            <a:prstDash val="dash"/>
            <a:head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/>
        </p:nvCxnSpPr>
        <p:spPr>
          <a:xfrm flipV="1">
            <a:off x="1152525" y="3727450"/>
            <a:ext cx="14288" cy="214313"/>
          </a:xfrm>
          <a:prstGeom prst="line">
            <a:avLst/>
          </a:prstGeom>
          <a:ln w="22225">
            <a:solidFill>
              <a:srgbClr val="8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6" name="Group 235"/>
          <p:cNvGrpSpPr/>
          <p:nvPr/>
        </p:nvGrpSpPr>
        <p:grpSpPr>
          <a:xfrm>
            <a:off x="7980837" y="2157589"/>
            <a:ext cx="297180" cy="747847"/>
            <a:chOff x="8240495" y="772665"/>
            <a:chExt cx="297180" cy="747847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237" name="Oval 236"/>
            <p:cNvSpPr>
              <a:spLocks noChangeAspect="1"/>
            </p:cNvSpPr>
            <p:nvPr/>
          </p:nvSpPr>
          <p:spPr>
            <a:xfrm>
              <a:off x="8240495" y="772665"/>
              <a:ext cx="297180" cy="297180"/>
            </a:xfrm>
            <a:prstGeom prst="ellipse">
              <a:avLst/>
            </a:prstGeom>
            <a:grpFill/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38" name="Straight Connector 237"/>
            <p:cNvCxnSpPr>
              <a:stCxn id="237" idx="4"/>
            </p:cNvCxnSpPr>
            <p:nvPr/>
          </p:nvCxnSpPr>
          <p:spPr>
            <a:xfrm flipH="1">
              <a:off x="8387230" y="1069845"/>
              <a:ext cx="1855" cy="274064"/>
            </a:xfrm>
            <a:prstGeom prst="line">
              <a:avLst/>
            </a:prstGeom>
            <a:grpFill/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>
              <a:off x="8240495" y="1194996"/>
              <a:ext cx="297180" cy="0"/>
            </a:xfrm>
            <a:prstGeom prst="line">
              <a:avLst/>
            </a:prstGeom>
            <a:grpFill/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flipH="1">
              <a:off x="8240495" y="1343909"/>
              <a:ext cx="146735" cy="176603"/>
            </a:xfrm>
            <a:prstGeom prst="line">
              <a:avLst/>
            </a:prstGeom>
            <a:grpFill/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>
              <a:off x="8387230" y="1343909"/>
              <a:ext cx="150445" cy="176603"/>
            </a:xfrm>
            <a:prstGeom prst="line">
              <a:avLst/>
            </a:prstGeom>
            <a:grpFill/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594" name="TextBox 241"/>
          <p:cNvSpPr txBox="1">
            <a:spLocks noChangeArrowheads="1"/>
          </p:cNvSpPr>
          <p:nvPr/>
        </p:nvSpPr>
        <p:spPr bwMode="auto">
          <a:xfrm>
            <a:off x="7667625" y="2933700"/>
            <a:ext cx="9842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>
                <a:solidFill>
                  <a:srgbClr val="800000"/>
                </a:solidFill>
              </a:rPr>
              <a:t>Cloud</a:t>
            </a:r>
          </a:p>
          <a:p>
            <a:pPr algn="ctr" eaLnBrk="1" hangingPunct="1"/>
            <a:r>
              <a:rPr lang="en-US" sz="1400" b="1">
                <a:solidFill>
                  <a:srgbClr val="800000"/>
                </a:solidFill>
              </a:rPr>
              <a:t>Service</a:t>
            </a:r>
          </a:p>
          <a:p>
            <a:pPr algn="ctr" eaLnBrk="1" hangingPunct="1"/>
            <a:r>
              <a:rPr lang="en-US" sz="1400" b="1">
                <a:solidFill>
                  <a:srgbClr val="800000"/>
                </a:solidFill>
              </a:rPr>
              <a:t>Customer</a:t>
            </a:r>
          </a:p>
        </p:txBody>
      </p:sp>
      <p:grpSp>
        <p:nvGrpSpPr>
          <p:cNvPr id="243" name="Group 242"/>
          <p:cNvGrpSpPr/>
          <p:nvPr/>
        </p:nvGrpSpPr>
        <p:grpSpPr>
          <a:xfrm>
            <a:off x="7501745" y="1168985"/>
            <a:ext cx="297180" cy="747847"/>
            <a:chOff x="8240495" y="772665"/>
            <a:chExt cx="297180" cy="747847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244" name="Oval 243"/>
            <p:cNvSpPr>
              <a:spLocks noChangeAspect="1"/>
            </p:cNvSpPr>
            <p:nvPr/>
          </p:nvSpPr>
          <p:spPr>
            <a:xfrm>
              <a:off x="8240495" y="772665"/>
              <a:ext cx="297180" cy="297180"/>
            </a:xfrm>
            <a:prstGeom prst="ellipse">
              <a:avLst/>
            </a:prstGeom>
            <a:grpFill/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45" name="Straight Connector 244"/>
            <p:cNvCxnSpPr>
              <a:stCxn id="244" idx="4"/>
            </p:cNvCxnSpPr>
            <p:nvPr/>
          </p:nvCxnSpPr>
          <p:spPr>
            <a:xfrm flipH="1">
              <a:off x="8387230" y="1069845"/>
              <a:ext cx="1855" cy="274064"/>
            </a:xfrm>
            <a:prstGeom prst="line">
              <a:avLst/>
            </a:prstGeom>
            <a:grpFill/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>
              <a:off x="8240495" y="1194996"/>
              <a:ext cx="297180" cy="0"/>
            </a:xfrm>
            <a:prstGeom prst="line">
              <a:avLst/>
            </a:prstGeom>
            <a:grpFill/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flipH="1">
              <a:off x="8240495" y="1343909"/>
              <a:ext cx="146735" cy="176603"/>
            </a:xfrm>
            <a:prstGeom prst="line">
              <a:avLst/>
            </a:prstGeom>
            <a:grpFill/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>
              <a:off x="8387230" y="1343909"/>
              <a:ext cx="150445" cy="176603"/>
            </a:xfrm>
            <a:prstGeom prst="line">
              <a:avLst/>
            </a:prstGeom>
            <a:grpFill/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596" name="TextBox 248"/>
          <p:cNvSpPr txBox="1">
            <a:spLocks noChangeArrowheads="1"/>
          </p:cNvSpPr>
          <p:nvPr/>
        </p:nvSpPr>
        <p:spPr bwMode="auto">
          <a:xfrm>
            <a:off x="6594475" y="3402013"/>
            <a:ext cx="1239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>
                <a:solidFill>
                  <a:srgbClr val="800000"/>
                </a:solidFill>
              </a:rPr>
              <a:t>Certification</a:t>
            </a:r>
          </a:p>
          <a:p>
            <a:pPr algn="ctr" eaLnBrk="1" hangingPunct="1"/>
            <a:r>
              <a:rPr lang="en-US" sz="1400" b="1">
                <a:solidFill>
                  <a:srgbClr val="800000"/>
                </a:solidFill>
              </a:rPr>
              <a:t>Authority</a:t>
            </a:r>
          </a:p>
        </p:txBody>
      </p:sp>
      <p:cxnSp>
        <p:nvCxnSpPr>
          <p:cNvPr id="250" name="Straight Connector 249"/>
          <p:cNvCxnSpPr/>
          <p:nvPr/>
        </p:nvCxnSpPr>
        <p:spPr>
          <a:xfrm flipH="1">
            <a:off x="6586538" y="1568450"/>
            <a:ext cx="709612" cy="1270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1" name="Group 250"/>
          <p:cNvGrpSpPr/>
          <p:nvPr/>
        </p:nvGrpSpPr>
        <p:grpSpPr>
          <a:xfrm>
            <a:off x="6999480" y="2700334"/>
            <a:ext cx="297180" cy="747847"/>
            <a:chOff x="8240495" y="772665"/>
            <a:chExt cx="297180" cy="747847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252" name="Oval 251"/>
            <p:cNvSpPr>
              <a:spLocks noChangeAspect="1"/>
            </p:cNvSpPr>
            <p:nvPr/>
          </p:nvSpPr>
          <p:spPr>
            <a:xfrm>
              <a:off x="8240495" y="772665"/>
              <a:ext cx="297180" cy="297180"/>
            </a:xfrm>
            <a:prstGeom prst="ellipse">
              <a:avLst/>
            </a:prstGeom>
            <a:grpFill/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53" name="Straight Connector 252"/>
            <p:cNvCxnSpPr>
              <a:stCxn id="252" idx="4"/>
            </p:cNvCxnSpPr>
            <p:nvPr/>
          </p:nvCxnSpPr>
          <p:spPr>
            <a:xfrm flipH="1">
              <a:off x="8387230" y="1069845"/>
              <a:ext cx="1855" cy="274064"/>
            </a:xfrm>
            <a:prstGeom prst="line">
              <a:avLst/>
            </a:prstGeom>
            <a:grpFill/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>
              <a:off x="8240495" y="1194996"/>
              <a:ext cx="297180" cy="0"/>
            </a:xfrm>
            <a:prstGeom prst="line">
              <a:avLst/>
            </a:prstGeom>
            <a:grpFill/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flipH="1">
              <a:off x="8240495" y="1343909"/>
              <a:ext cx="146735" cy="176603"/>
            </a:xfrm>
            <a:prstGeom prst="line">
              <a:avLst/>
            </a:prstGeom>
            <a:grpFill/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/>
            <p:nvPr/>
          </p:nvCxnSpPr>
          <p:spPr>
            <a:xfrm>
              <a:off x="8387230" y="1343909"/>
              <a:ext cx="150445" cy="176603"/>
            </a:xfrm>
            <a:prstGeom prst="line">
              <a:avLst/>
            </a:prstGeom>
            <a:grpFill/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599" name="TextBox 256"/>
          <p:cNvSpPr txBox="1">
            <a:spLocks noChangeArrowheads="1"/>
          </p:cNvSpPr>
          <p:nvPr/>
        </p:nvSpPr>
        <p:spPr bwMode="auto">
          <a:xfrm>
            <a:off x="7740650" y="1214438"/>
            <a:ext cx="90646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>
                <a:solidFill>
                  <a:srgbClr val="800000"/>
                </a:solidFill>
              </a:rPr>
              <a:t>Cloud</a:t>
            </a:r>
          </a:p>
          <a:p>
            <a:pPr algn="ctr" eaLnBrk="1" hangingPunct="1"/>
            <a:r>
              <a:rPr lang="en-US" sz="1400" b="1">
                <a:solidFill>
                  <a:srgbClr val="800000"/>
                </a:solidFill>
              </a:rPr>
              <a:t>Service</a:t>
            </a:r>
          </a:p>
          <a:p>
            <a:pPr algn="ctr" eaLnBrk="1" hangingPunct="1"/>
            <a:r>
              <a:rPr lang="en-US" sz="1400" b="1">
                <a:solidFill>
                  <a:srgbClr val="800000"/>
                </a:solidFill>
              </a:rPr>
              <a:t>Provider</a:t>
            </a:r>
          </a:p>
        </p:txBody>
      </p:sp>
      <p:cxnSp>
        <p:nvCxnSpPr>
          <p:cNvPr id="258" name="Straight Connector 257"/>
          <p:cNvCxnSpPr/>
          <p:nvPr/>
        </p:nvCxnSpPr>
        <p:spPr>
          <a:xfrm flipH="1">
            <a:off x="6586538" y="3114675"/>
            <a:ext cx="354012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9" name="Rectangle 258"/>
          <p:cNvSpPr/>
          <p:nvPr/>
        </p:nvSpPr>
        <p:spPr>
          <a:xfrm>
            <a:off x="546100" y="5553075"/>
            <a:ext cx="1361604" cy="260350"/>
          </a:xfrm>
          <a:prstGeom prst="rect">
            <a:avLst/>
          </a:prstGeom>
          <a:solidFill>
            <a:srgbClr val="00FFFF"/>
          </a:solidFill>
          <a:ln w="22225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400" b="1" dirty="0" err="1">
                <a:solidFill>
                  <a:srgbClr val="800000"/>
                </a:solidFill>
              </a:rPr>
              <a:t>TestService</a:t>
            </a:r>
            <a:endParaRPr lang="en-US" sz="1400" b="1" dirty="0">
              <a:solidFill>
                <a:srgbClr val="800000"/>
              </a:solidFill>
            </a:endParaRPr>
          </a:p>
        </p:txBody>
      </p:sp>
      <p:cxnSp>
        <p:nvCxnSpPr>
          <p:cNvPr id="260" name="Straight Connector 259"/>
          <p:cNvCxnSpPr/>
          <p:nvPr/>
        </p:nvCxnSpPr>
        <p:spPr>
          <a:xfrm flipH="1" flipV="1">
            <a:off x="8027988" y="4149725"/>
            <a:ext cx="4762" cy="766763"/>
          </a:xfrm>
          <a:prstGeom prst="line">
            <a:avLst/>
          </a:prstGeom>
          <a:ln w="22225">
            <a:solidFill>
              <a:srgbClr val="800000"/>
            </a:solidFill>
            <a:prstDash val="dash"/>
            <a:head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 flipV="1">
            <a:off x="8010525" y="3652838"/>
            <a:ext cx="0" cy="288925"/>
          </a:xfrm>
          <a:prstGeom prst="line">
            <a:avLst/>
          </a:prstGeom>
          <a:ln w="22225">
            <a:solidFill>
              <a:srgbClr val="8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2" name="Can 261"/>
          <p:cNvSpPr/>
          <p:nvPr/>
        </p:nvSpPr>
        <p:spPr>
          <a:xfrm>
            <a:off x="539750" y="2209800"/>
            <a:ext cx="1116013" cy="750888"/>
          </a:xfrm>
          <a:prstGeom prst="can">
            <a:avLst/>
          </a:prstGeom>
          <a:solidFill>
            <a:srgbClr val="00FFFF"/>
          </a:solidFill>
          <a:ln w="22225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800000"/>
                </a:solidFill>
              </a:rPr>
              <a:t>Certification</a:t>
            </a:r>
          </a:p>
          <a:p>
            <a:pPr algn="ctr">
              <a:defRPr/>
            </a:pPr>
            <a:r>
              <a:rPr lang="en-US" sz="1400" dirty="0">
                <a:solidFill>
                  <a:srgbClr val="800000"/>
                </a:solidFill>
              </a:rPr>
              <a:t>Models</a:t>
            </a:r>
          </a:p>
        </p:txBody>
      </p:sp>
      <p:cxnSp>
        <p:nvCxnSpPr>
          <p:cNvPr id="263" name="Straight Connector 262"/>
          <p:cNvCxnSpPr>
            <a:stCxn id="215" idx="1"/>
            <a:endCxn id="213" idx="0"/>
          </p:cNvCxnSpPr>
          <p:nvPr/>
        </p:nvCxnSpPr>
        <p:spPr>
          <a:xfrm flipH="1">
            <a:off x="1435100" y="2671763"/>
            <a:ext cx="806450" cy="446087"/>
          </a:xfrm>
          <a:prstGeom prst="line">
            <a:avLst/>
          </a:prstGeom>
          <a:ln w="22225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>
            <a:stCxn id="215" idx="3"/>
            <a:endCxn id="214" idx="0"/>
          </p:cNvCxnSpPr>
          <p:nvPr/>
        </p:nvCxnSpPr>
        <p:spPr>
          <a:xfrm>
            <a:off x="4932363" y="2671763"/>
            <a:ext cx="517525" cy="444500"/>
          </a:xfrm>
          <a:prstGeom prst="line">
            <a:avLst/>
          </a:prstGeom>
          <a:ln w="22225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5" name="Can 264"/>
          <p:cNvSpPr/>
          <p:nvPr/>
        </p:nvSpPr>
        <p:spPr>
          <a:xfrm>
            <a:off x="5472113" y="2347913"/>
            <a:ext cx="985837" cy="649287"/>
          </a:xfrm>
          <a:prstGeom prst="can">
            <a:avLst/>
          </a:prstGeom>
          <a:solidFill>
            <a:srgbClr val="00FFFF"/>
          </a:solidFill>
          <a:ln w="22225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800000"/>
                </a:solidFill>
              </a:rPr>
              <a:t>Security</a:t>
            </a:r>
          </a:p>
          <a:p>
            <a:pPr algn="ctr">
              <a:defRPr/>
            </a:pPr>
            <a:r>
              <a:rPr lang="en-US" sz="1400" dirty="0">
                <a:solidFill>
                  <a:srgbClr val="800000"/>
                </a:solidFill>
              </a:rPr>
              <a:t>Models</a:t>
            </a:r>
          </a:p>
        </p:txBody>
      </p:sp>
      <p:sp>
        <p:nvSpPr>
          <p:cNvPr id="266" name="Rectangle 265"/>
          <p:cNvSpPr/>
          <p:nvPr/>
        </p:nvSpPr>
        <p:spPr>
          <a:xfrm>
            <a:off x="1974850" y="4610100"/>
            <a:ext cx="781050" cy="504825"/>
          </a:xfrm>
          <a:prstGeom prst="rect">
            <a:avLst/>
          </a:prstGeom>
          <a:solidFill>
            <a:srgbClr val="FFFF00"/>
          </a:solidFill>
          <a:ln w="22225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0000FF"/>
                </a:solidFill>
              </a:rPr>
              <a:t>Cloud</a:t>
            </a:r>
          </a:p>
          <a:p>
            <a:pPr>
              <a:defRPr/>
            </a:pPr>
            <a:r>
              <a:rPr lang="en-US" sz="1400" b="1" dirty="0">
                <a:solidFill>
                  <a:srgbClr val="0000FF"/>
                </a:solidFill>
              </a:rPr>
              <a:t>Monitor</a:t>
            </a:r>
          </a:p>
        </p:txBody>
      </p:sp>
      <p:sp>
        <p:nvSpPr>
          <p:cNvPr id="267" name="Rectangle 266"/>
          <p:cNvSpPr/>
          <p:nvPr/>
        </p:nvSpPr>
        <p:spPr>
          <a:xfrm>
            <a:off x="4578350" y="5586413"/>
            <a:ext cx="1095375" cy="503237"/>
          </a:xfrm>
          <a:prstGeom prst="rect">
            <a:avLst/>
          </a:prstGeom>
          <a:solidFill>
            <a:srgbClr val="FFFF00"/>
          </a:solidFill>
          <a:ln w="22225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0000FF"/>
                </a:solidFill>
              </a:rPr>
              <a:t>Cloud</a:t>
            </a:r>
          </a:p>
          <a:p>
            <a:pPr>
              <a:defRPr/>
            </a:pPr>
            <a:r>
              <a:rPr lang="en-US" sz="1400" b="1" dirty="0">
                <a:solidFill>
                  <a:srgbClr val="0000FF"/>
                </a:solidFill>
              </a:rPr>
              <a:t>Monitor</a:t>
            </a:r>
          </a:p>
        </p:txBody>
      </p:sp>
      <p:sp>
        <p:nvSpPr>
          <p:cNvPr id="268" name="Rectangle 267"/>
          <p:cNvSpPr/>
          <p:nvPr/>
        </p:nvSpPr>
        <p:spPr>
          <a:xfrm>
            <a:off x="5630863" y="5580063"/>
            <a:ext cx="1093787" cy="503237"/>
          </a:xfrm>
          <a:prstGeom prst="rect">
            <a:avLst/>
          </a:prstGeom>
          <a:solidFill>
            <a:srgbClr val="00FFFF"/>
          </a:solidFill>
          <a:ln w="22225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800000"/>
                </a:solidFill>
              </a:rPr>
              <a:t>Cloud</a:t>
            </a:r>
          </a:p>
          <a:p>
            <a:pPr>
              <a:defRPr/>
            </a:pPr>
            <a:r>
              <a:rPr lang="en-US" sz="1400" b="1" dirty="0">
                <a:solidFill>
                  <a:srgbClr val="800000"/>
                </a:solidFill>
              </a:rPr>
              <a:t>Monitor</a:t>
            </a:r>
          </a:p>
        </p:txBody>
      </p:sp>
      <p:sp>
        <p:nvSpPr>
          <p:cNvPr id="269" name="Rectangle 268"/>
          <p:cNvSpPr/>
          <p:nvPr/>
        </p:nvSpPr>
        <p:spPr>
          <a:xfrm>
            <a:off x="479425" y="1238250"/>
            <a:ext cx="6107113" cy="390525"/>
          </a:xfrm>
          <a:prstGeom prst="rect">
            <a:avLst/>
          </a:prstGeom>
          <a:solidFill>
            <a:srgbClr val="00FFFF"/>
          </a:solidFill>
          <a:ln w="22225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1400" b="1" dirty="0">
                <a:solidFill>
                  <a:srgbClr val="800000"/>
                </a:solidFill>
              </a:rPr>
              <a:t>CUMULUS Aware Service Engineering Tools</a:t>
            </a:r>
          </a:p>
        </p:txBody>
      </p:sp>
      <p:cxnSp>
        <p:nvCxnSpPr>
          <p:cNvPr id="270" name="Straight Connector 269"/>
          <p:cNvCxnSpPr/>
          <p:nvPr/>
        </p:nvCxnSpPr>
        <p:spPr>
          <a:xfrm flipH="1">
            <a:off x="6588125" y="1778000"/>
            <a:ext cx="708025" cy="534988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>
            <a:stCxn id="211" idx="0"/>
            <a:endCxn id="269" idx="2"/>
          </p:cNvCxnSpPr>
          <p:nvPr/>
        </p:nvCxnSpPr>
        <p:spPr>
          <a:xfrm flipV="1">
            <a:off x="3532188" y="1628775"/>
            <a:ext cx="0" cy="323850"/>
          </a:xfrm>
          <a:prstGeom prst="line">
            <a:avLst/>
          </a:prstGeom>
          <a:ln w="22225">
            <a:solidFill>
              <a:srgbClr val="800000"/>
            </a:solidFill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Connector 280"/>
          <p:cNvCxnSpPr>
            <a:stCxn id="215" idx="1"/>
            <a:endCxn id="262" idx="4"/>
          </p:cNvCxnSpPr>
          <p:nvPr/>
        </p:nvCxnSpPr>
        <p:spPr>
          <a:xfrm flipH="1" flipV="1">
            <a:off x="1655763" y="2586038"/>
            <a:ext cx="585787" cy="85725"/>
          </a:xfrm>
          <a:prstGeom prst="line">
            <a:avLst/>
          </a:prstGeom>
          <a:ln w="22225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>
            <a:stCxn id="265" idx="2"/>
            <a:endCxn id="215" idx="3"/>
          </p:cNvCxnSpPr>
          <p:nvPr/>
        </p:nvCxnSpPr>
        <p:spPr>
          <a:xfrm flipH="1" flipV="1">
            <a:off x="4932363" y="2671763"/>
            <a:ext cx="539750" cy="1587"/>
          </a:xfrm>
          <a:prstGeom prst="line">
            <a:avLst/>
          </a:prstGeom>
          <a:ln w="22225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  <a:cs typeface="Arial" charset="0"/>
              </a:rPr>
              <a:t>Objectives</a:t>
            </a:r>
          </a:p>
        </p:txBody>
      </p:sp>
      <p:sp>
        <p:nvSpPr>
          <p:cNvPr id="67586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10000"/>
              </a:lnSpc>
            </a:pPr>
            <a:r>
              <a:rPr lang="en-US" sz="1800" b="1">
                <a:solidFill>
                  <a:srgbClr val="7F7F7F"/>
                </a:solidFill>
                <a:latin typeface="Arial" charset="0"/>
                <a:cs typeface="Arial" charset="0"/>
              </a:rPr>
              <a:t>Objective 1:</a:t>
            </a:r>
            <a:r>
              <a:rPr lang="en-US" sz="1800">
                <a:solidFill>
                  <a:srgbClr val="7F7F7F"/>
                </a:solidFill>
                <a:latin typeface="Arial" charset="0"/>
                <a:cs typeface="Arial" charset="0"/>
              </a:rPr>
              <a:t> Development of advanced cloud service certification models based on service testing data, service monitoring data, and trusted computing platforms proofs and  supporting hybrid, incremental and multi-layer certification.</a:t>
            </a:r>
          </a:p>
          <a:p>
            <a:pPr>
              <a:lnSpc>
                <a:spcPct val="110000"/>
              </a:lnSpc>
            </a:pPr>
            <a:r>
              <a:rPr lang="en-US" sz="1800" b="1">
                <a:solidFill>
                  <a:srgbClr val="7F7F7F"/>
                </a:solidFill>
                <a:latin typeface="Arial" charset="0"/>
                <a:cs typeface="Arial" charset="0"/>
              </a:rPr>
              <a:t>Objective 2:</a:t>
            </a:r>
            <a:r>
              <a:rPr lang="en-US" sz="1800">
                <a:solidFill>
                  <a:srgbClr val="7F7F7F"/>
                </a:solidFill>
                <a:latin typeface="Arial" charset="0"/>
                <a:cs typeface="Arial" charset="0"/>
              </a:rPr>
              <a:t> Development of an interoperable certification infrastructure for generating, maintaining and using certificates according to the different types of the certification models developed in CUMULUS..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2200" b="1">
                <a:solidFill>
                  <a:srgbClr val="800000"/>
                </a:solidFill>
                <a:latin typeface="Arial" charset="0"/>
                <a:cs typeface="Arial" charset="0"/>
              </a:rPr>
              <a:t>Objective 3:</a:t>
            </a:r>
            <a:r>
              <a:rPr lang="en-US" sz="2200">
                <a:solidFill>
                  <a:srgbClr val="800000"/>
                </a:solidFill>
                <a:latin typeface="Arial" charset="0"/>
                <a:cs typeface="Arial" charset="0"/>
              </a:rPr>
              <a:t> </a:t>
            </a:r>
            <a:r>
              <a:rPr lang="en-US" sz="2200">
                <a:latin typeface="Arial" charset="0"/>
                <a:cs typeface="Arial" charset="0"/>
              </a:rPr>
              <a:t>Delivery of an </a:t>
            </a:r>
            <a:r>
              <a:rPr lang="en-US" sz="2200">
                <a:solidFill>
                  <a:srgbClr val="800000"/>
                </a:solidFill>
                <a:latin typeface="Arial" charset="0"/>
                <a:cs typeface="Arial" charset="0"/>
              </a:rPr>
              <a:t>interoperable certification solution </a:t>
            </a:r>
            <a:r>
              <a:rPr lang="en-US" sz="2200">
                <a:latin typeface="Arial" charset="0"/>
                <a:cs typeface="Arial" charset="0"/>
              </a:rPr>
              <a:t>and </a:t>
            </a:r>
            <a:r>
              <a:rPr lang="en-US" sz="2200">
                <a:solidFill>
                  <a:srgbClr val="800000"/>
                </a:solidFill>
                <a:latin typeface="Arial" charset="0"/>
                <a:cs typeface="Arial" charset="0"/>
              </a:rPr>
              <a:t>contribution to standards</a:t>
            </a:r>
            <a:r>
              <a:rPr lang="en-US" sz="2200">
                <a:latin typeface="Arial" charset="0"/>
                <a:cs typeface="Arial" charset="0"/>
              </a:rPr>
              <a:t>.</a:t>
            </a:r>
          </a:p>
          <a:p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120172" y="4005064"/>
            <a:ext cx="2628292" cy="1656184"/>
          </a:xfrm>
          <a:prstGeom prst="rect">
            <a:avLst/>
          </a:prstGeom>
          <a:solidFill>
            <a:srgbClr val="FFFF00"/>
          </a:solidFill>
          <a:ln w="22225">
            <a:solidFill>
              <a:srgbClr val="800000"/>
            </a:solidFill>
          </a:ln>
          <a:effectLst/>
          <a:scene3d>
            <a:camera prst="obliqueTopLeft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n-US" sz="2000" dirty="0">
                <a:solidFill>
                  <a:srgbClr val="800000"/>
                </a:solidFill>
              </a:rPr>
              <a:t>Reference Cloud</a:t>
            </a:r>
          </a:p>
          <a:p>
            <a:pPr algn="ctr">
              <a:defRPr/>
            </a:pPr>
            <a:r>
              <a:rPr lang="en-US" sz="2000" dirty="0">
                <a:solidFill>
                  <a:srgbClr val="800000"/>
                </a:solidFill>
              </a:rPr>
              <a:t>Architectures</a:t>
            </a:r>
          </a:p>
        </p:txBody>
      </p:sp>
      <p:sp>
        <p:nvSpPr>
          <p:cNvPr id="68610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>
                <a:latin typeface="Arial" charset="0"/>
                <a:cs typeface="Arial" charset="0"/>
              </a:rPr>
              <a:t>OBJ 3: interoperability &amp; standards</a:t>
            </a: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050925"/>
            <a:ext cx="5447905" cy="51149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000" dirty="0">
                <a:latin typeface="Arial" charset="0"/>
                <a:cs typeface="Arial" charset="0"/>
              </a:rPr>
              <a:t>Interoperability with</a:t>
            </a:r>
          </a:p>
          <a:p>
            <a:pPr lvl="1"/>
            <a:r>
              <a:rPr lang="en-US" sz="2000" dirty="0">
                <a:solidFill>
                  <a:srgbClr val="800000"/>
                </a:solidFill>
                <a:latin typeface="Arial" charset="0"/>
                <a:cs typeface="Arial" charset="0"/>
              </a:rPr>
              <a:t>emerging standards</a:t>
            </a:r>
            <a:r>
              <a:rPr lang="en-US" sz="2000" dirty="0">
                <a:latin typeface="Arial" charset="0"/>
                <a:cs typeface="Arial" charset="0"/>
              </a:rPr>
              <a:t> (e.g., GRC stack, STAR Registry) for cloud audit</a:t>
            </a:r>
          </a:p>
          <a:p>
            <a:pPr lvl="1"/>
            <a:r>
              <a:rPr lang="en-US" sz="2000" dirty="0">
                <a:solidFill>
                  <a:srgbClr val="800000"/>
                </a:solidFill>
                <a:latin typeface="Arial" charset="0"/>
                <a:cs typeface="Arial" charset="0"/>
              </a:rPr>
              <a:t>reference cloud architectures </a:t>
            </a:r>
            <a:r>
              <a:rPr lang="en-US" sz="2000" dirty="0">
                <a:latin typeface="Arial" charset="0"/>
                <a:cs typeface="Arial" charset="0"/>
              </a:rPr>
              <a:t>(e.g., Nebula, CSA’s reference architecture)</a:t>
            </a:r>
          </a:p>
          <a:p>
            <a:pPr>
              <a:spcBef>
                <a:spcPts val="1200"/>
              </a:spcBef>
            </a:pPr>
            <a:r>
              <a:rPr lang="en-US" sz="2000" dirty="0">
                <a:latin typeface="Arial" charset="0"/>
                <a:cs typeface="Arial" charset="0"/>
              </a:rPr>
              <a:t>Contribution to standards, e.g.:</a:t>
            </a:r>
          </a:p>
          <a:p>
            <a:pPr lvl="1"/>
            <a:r>
              <a:rPr lang="en-US" sz="2000" dirty="0">
                <a:latin typeface="Arial" charset="0"/>
                <a:cs typeface="Arial" charset="0"/>
              </a:rPr>
              <a:t>OCF (CSA; ongoing)</a:t>
            </a:r>
          </a:p>
          <a:p>
            <a:pPr lvl="1"/>
            <a:r>
              <a:rPr lang="en-US" sz="2000" dirty="0">
                <a:latin typeface="Arial" charset="0"/>
                <a:cs typeface="Arial" charset="0"/>
              </a:rPr>
              <a:t>ISO 27017 (Cloud controls; ongoing)</a:t>
            </a:r>
          </a:p>
          <a:p>
            <a:pPr lvl="1"/>
            <a:r>
              <a:rPr lang="en-US" sz="2000" dirty="0">
                <a:latin typeface="Arial" charset="0"/>
                <a:cs typeface="Arial" charset="0"/>
              </a:rPr>
              <a:t>ISO 27018 (Privacy in public clouds; ongoing)</a:t>
            </a:r>
          </a:p>
          <a:p>
            <a:pPr>
              <a:spcBef>
                <a:spcPts val="1200"/>
              </a:spcBef>
            </a:pPr>
            <a:r>
              <a:rPr lang="en-US" sz="2000" dirty="0">
                <a:latin typeface="Arial" charset="0"/>
                <a:cs typeface="Arial" charset="0"/>
              </a:rPr>
              <a:t>Key challenge/opportunity</a:t>
            </a:r>
          </a:p>
          <a:p>
            <a:pPr lvl="1"/>
            <a:r>
              <a:rPr lang="en-US" sz="2000" dirty="0">
                <a:latin typeface="Arial" charset="0"/>
                <a:cs typeface="Arial" charset="0"/>
              </a:rPr>
              <a:t>Most of these standards are under development (e.g., OCF, ISO27017)</a:t>
            </a:r>
          </a:p>
          <a:p>
            <a:pPr lvl="1"/>
            <a:endParaRPr lang="en-US" sz="2000" dirty="0">
              <a:latin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56176" y="1232756"/>
            <a:ext cx="2520280" cy="756084"/>
          </a:xfrm>
          <a:prstGeom prst="rect">
            <a:avLst/>
          </a:prstGeom>
          <a:solidFill>
            <a:srgbClr val="00FFFF"/>
          </a:solidFill>
          <a:ln w="22225">
            <a:solidFill>
              <a:srgbClr val="800000"/>
            </a:solidFill>
          </a:ln>
          <a:effectLst/>
          <a:scene3d>
            <a:camera prst="obliqueTopLeft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000" dirty="0">
                <a:solidFill>
                  <a:srgbClr val="800000"/>
                </a:solidFill>
              </a:rPr>
              <a:t>CUMULUS framework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6120172" y="4005064"/>
            <a:ext cx="1908212" cy="720080"/>
          </a:xfrm>
          <a:prstGeom prst="rect">
            <a:avLst/>
          </a:prstGeom>
          <a:solidFill>
            <a:srgbClr val="FFFF00"/>
          </a:solidFill>
          <a:ln w="22225">
            <a:solidFill>
              <a:srgbClr val="800000"/>
            </a:solidFill>
          </a:ln>
          <a:effectLst/>
          <a:scene3d>
            <a:camera prst="obliqueTopLeft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000" dirty="0">
                <a:solidFill>
                  <a:srgbClr val="800000"/>
                </a:solidFill>
              </a:rPr>
              <a:t>Cloud Standards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6516688" y="1989138"/>
            <a:ext cx="0" cy="1979612"/>
          </a:xfrm>
          <a:prstGeom prst="straightConnector1">
            <a:avLst/>
          </a:prstGeom>
          <a:ln>
            <a:solidFill>
              <a:srgbClr val="8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615" name="TextBox 7"/>
          <p:cNvSpPr txBox="1">
            <a:spLocks noChangeArrowheads="1"/>
          </p:cNvSpPr>
          <p:nvPr/>
        </p:nvSpPr>
        <p:spPr bwMode="auto">
          <a:xfrm rot="-5400000">
            <a:off x="5688013" y="2803525"/>
            <a:ext cx="1314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800000"/>
                </a:solidFill>
              </a:rPr>
              <a:t>contributes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7416800" y="2024063"/>
            <a:ext cx="0" cy="1981200"/>
          </a:xfrm>
          <a:prstGeom prst="straightConnector1">
            <a:avLst/>
          </a:prstGeom>
          <a:ln>
            <a:solidFill>
              <a:srgbClr val="8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8388350" y="2024063"/>
            <a:ext cx="0" cy="1981200"/>
          </a:xfrm>
          <a:prstGeom prst="straightConnector1">
            <a:avLst/>
          </a:prstGeom>
          <a:ln>
            <a:solidFill>
              <a:srgbClr val="8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618" name="TextBox 14"/>
          <p:cNvSpPr txBox="1">
            <a:spLocks noChangeArrowheads="1"/>
          </p:cNvSpPr>
          <p:nvPr/>
        </p:nvSpPr>
        <p:spPr bwMode="auto">
          <a:xfrm rot="-5400000">
            <a:off x="6699251" y="2835275"/>
            <a:ext cx="1084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800000"/>
                </a:solidFill>
              </a:rPr>
              <a:t>underpin</a:t>
            </a:r>
          </a:p>
        </p:txBody>
      </p:sp>
      <p:sp>
        <p:nvSpPr>
          <p:cNvPr id="68619" name="TextBox 15"/>
          <p:cNvSpPr txBox="1">
            <a:spLocks noChangeArrowheads="1"/>
          </p:cNvSpPr>
          <p:nvPr/>
        </p:nvSpPr>
        <p:spPr bwMode="auto">
          <a:xfrm rot="-5400000">
            <a:off x="7698581" y="2810669"/>
            <a:ext cx="1082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800000"/>
                </a:solidFill>
              </a:rPr>
              <a:t>underpin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olo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>
                <a:latin typeface="Arial" charset="0"/>
                <a:cs typeface="Arial" charset="0"/>
              </a:rPr>
              <a:t>Five readings:</a:t>
            </a:r>
          </a:p>
        </p:txBody>
      </p:sp>
      <p:sp>
        <p:nvSpPr>
          <p:cNvPr id="69634" name="Segnaposto contenuto 2"/>
          <p:cNvSpPr>
            <a:spLocks noGrp="1"/>
          </p:cNvSpPr>
          <p:nvPr>
            <p:ph idx="1"/>
          </p:nvPr>
        </p:nvSpPr>
        <p:spPr bwMode="auto">
          <a:xfrm>
            <a:off x="457201" y="1050925"/>
            <a:ext cx="6671084" cy="51149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600" u="sng" dirty="0">
                <a:latin typeface="Arial" charset="0"/>
                <a:cs typeface="Arial" charset="0"/>
              </a:rPr>
              <a:t>Ernesto Damiani, Claudio Ardagna, Nabil El-</a:t>
            </a:r>
            <a:r>
              <a:rPr lang="en-US" sz="1600" u="sng" dirty="0" err="1">
                <a:latin typeface="Arial" charset="0"/>
                <a:cs typeface="Arial" charset="0"/>
              </a:rPr>
              <a:t>Ioini</a:t>
            </a:r>
            <a:r>
              <a:rPr lang="en-US" sz="1600" u="sng" dirty="0">
                <a:latin typeface="Arial" charset="0"/>
                <a:cs typeface="Arial" charset="0"/>
              </a:rPr>
              <a:t> “</a:t>
            </a:r>
            <a:r>
              <a:rPr lang="en-US" altLang="ja-JP" sz="1600" b="1" u="sng" dirty="0">
                <a:latin typeface="Arial" charset="0"/>
                <a:cs typeface="Arial" charset="0"/>
              </a:rPr>
              <a:t>Open Source Systems Security Certification</a:t>
            </a:r>
            <a:r>
              <a:rPr lang="en-US" sz="1600" u="sng" dirty="0">
                <a:latin typeface="Arial" charset="0"/>
                <a:cs typeface="Arial" charset="0"/>
              </a:rPr>
              <a:t>”</a:t>
            </a:r>
            <a:r>
              <a:rPr lang="en-US" altLang="ja-JP" sz="1600" u="sng" dirty="0">
                <a:latin typeface="Arial" charset="0"/>
                <a:cs typeface="Arial" charset="0"/>
              </a:rPr>
              <a:t>, Springer 2009</a:t>
            </a:r>
          </a:p>
          <a:p>
            <a:r>
              <a:rPr lang="en-US" sz="1600" dirty="0">
                <a:latin typeface="Arial" charset="0"/>
                <a:cs typeface="Arial" charset="0"/>
              </a:rPr>
              <a:t>Jean Christophe </a:t>
            </a:r>
            <a:r>
              <a:rPr lang="en-US" sz="1600" dirty="0" err="1">
                <a:latin typeface="Arial" charset="0"/>
                <a:cs typeface="Arial" charset="0"/>
              </a:rPr>
              <a:t>Pazzaglia</a:t>
            </a:r>
            <a:r>
              <a:rPr lang="en-US" sz="1600" dirty="0">
                <a:latin typeface="Arial" charset="0"/>
                <a:cs typeface="Arial" charset="0"/>
              </a:rPr>
              <a:t>, et al., Advanced Security </a:t>
            </a:r>
            <a:r>
              <a:rPr lang="en-US" sz="1600" b="1" dirty="0">
                <a:latin typeface="Arial" charset="0"/>
                <a:cs typeface="Arial" charset="0"/>
              </a:rPr>
              <a:t>Service </a:t>
            </a:r>
            <a:r>
              <a:rPr lang="en-US" sz="1600" b="1" dirty="0" err="1">
                <a:latin typeface="Arial" charset="0"/>
                <a:cs typeface="Arial" charset="0"/>
              </a:rPr>
              <a:t>cERTificate</a:t>
            </a:r>
            <a:r>
              <a:rPr lang="en-US" sz="1600" b="1" dirty="0">
                <a:latin typeface="Arial" charset="0"/>
                <a:cs typeface="Arial" charset="0"/>
              </a:rPr>
              <a:t> for SOA: Certified Services go Digital!, </a:t>
            </a:r>
            <a:r>
              <a:rPr lang="en-US" sz="1600" dirty="0">
                <a:latin typeface="Arial" charset="0"/>
                <a:cs typeface="Arial" charset="0"/>
              </a:rPr>
              <a:t>Proc. of Information Security Solutions for Europe, 2011</a:t>
            </a:r>
          </a:p>
          <a:p>
            <a:r>
              <a:rPr lang="en-US" sz="1600" u="sng" dirty="0">
                <a:latin typeface="Arial" charset="0"/>
                <a:cs typeface="Arial" charset="0"/>
              </a:rPr>
              <a:t>Marco Anisetti, Claudio Ardagna, Ernesto Damiani: </a:t>
            </a:r>
            <a:r>
              <a:rPr lang="en-US" sz="1600" b="1" u="sng" dirty="0">
                <a:latin typeface="Arial" charset="0"/>
                <a:cs typeface="Arial" charset="0"/>
              </a:rPr>
              <a:t>A Low-Cost Security Certification Scheme for Evolving Services</a:t>
            </a:r>
            <a:r>
              <a:rPr lang="en-US" sz="1600" u="sng" dirty="0">
                <a:latin typeface="Arial" charset="0"/>
                <a:cs typeface="Arial" charset="0"/>
              </a:rPr>
              <a:t>. ICWS 2012: 122-129</a:t>
            </a:r>
          </a:p>
          <a:p>
            <a:r>
              <a:rPr lang="en-US" sz="1600" u="sng" dirty="0">
                <a:latin typeface="Arial" charset="0"/>
                <a:cs typeface="Arial" charset="0"/>
              </a:rPr>
              <a:t>Marco Anisetti, Claudio Ardagna, Ernesto Damiani, Fulvio Frati, </a:t>
            </a:r>
            <a:r>
              <a:rPr lang="en-US" sz="1600" u="sng" dirty="0" err="1">
                <a:latin typeface="Arial" charset="0"/>
                <a:cs typeface="Arial" charset="0"/>
              </a:rPr>
              <a:t>Hausi</a:t>
            </a:r>
            <a:r>
              <a:rPr lang="en-US" sz="1600" u="sng" dirty="0">
                <a:latin typeface="Arial" charset="0"/>
                <a:cs typeface="Arial" charset="0"/>
              </a:rPr>
              <a:t> A. Müller, </a:t>
            </a:r>
            <a:r>
              <a:rPr lang="en-US" sz="1600" u="sng" dirty="0" err="1">
                <a:latin typeface="Arial" charset="0"/>
                <a:cs typeface="Arial" charset="0"/>
              </a:rPr>
              <a:t>Atousa</a:t>
            </a:r>
            <a:r>
              <a:rPr lang="en-US" sz="1600" u="sng" dirty="0">
                <a:latin typeface="Arial" charset="0"/>
                <a:cs typeface="Arial" charset="0"/>
              </a:rPr>
              <a:t> </a:t>
            </a:r>
            <a:r>
              <a:rPr lang="en-US" sz="1600" u="sng" dirty="0" err="1">
                <a:latin typeface="Arial" charset="0"/>
                <a:cs typeface="Arial" charset="0"/>
              </a:rPr>
              <a:t>Pahlevan</a:t>
            </a:r>
            <a:r>
              <a:rPr lang="en-US" sz="1600" u="sng" dirty="0">
                <a:latin typeface="Arial" charset="0"/>
                <a:cs typeface="Arial" charset="0"/>
              </a:rPr>
              <a:t>: </a:t>
            </a:r>
            <a:r>
              <a:rPr lang="en-US" sz="1600" b="1" u="sng" dirty="0">
                <a:latin typeface="Arial" charset="0"/>
                <a:cs typeface="Arial" charset="0"/>
              </a:rPr>
              <a:t>Web Service Assurance: The Notion and the Issues</a:t>
            </a:r>
            <a:r>
              <a:rPr lang="en-US" sz="1600" u="sng" dirty="0">
                <a:latin typeface="Arial" charset="0"/>
                <a:cs typeface="Arial" charset="0"/>
              </a:rPr>
              <a:t>. Future Internet 4(1): 92-109 (2012)</a:t>
            </a:r>
          </a:p>
          <a:p>
            <a:r>
              <a:rPr lang="en-US" sz="1600" u="sng" dirty="0">
                <a:latin typeface="Arial" charset="0"/>
                <a:cs typeface="Arial" charset="0"/>
              </a:rPr>
              <a:t>Marco Anisetti, Claudio Ardagna, Ernesto Damiani, F. Saonara, </a:t>
            </a:r>
            <a:r>
              <a:rPr lang="en-US" sz="1600" b="1" dirty="0">
                <a:latin typeface="Arial" charset="0"/>
                <a:cs typeface="Arial" charset="0"/>
              </a:rPr>
              <a:t>A Test-based Security Certification Scheme for Web Services  </a:t>
            </a:r>
            <a:r>
              <a:rPr lang="en-US" sz="1600" u="sng" dirty="0">
                <a:latin typeface="Arial" charset="0"/>
                <a:cs typeface="Arial" charset="0"/>
              </a:rPr>
              <a:t>ACM Trans. </a:t>
            </a:r>
            <a:r>
              <a:rPr lang="it-IT" sz="1600" u="sng" dirty="0">
                <a:latin typeface="Arial" charset="0"/>
                <a:cs typeface="Arial" charset="0"/>
              </a:rPr>
              <a:t>O</a:t>
            </a:r>
            <a:r>
              <a:rPr lang="en-US" sz="1600" u="sng" dirty="0">
                <a:latin typeface="Arial" charset="0"/>
                <a:cs typeface="Arial" charset="0"/>
              </a:rPr>
              <a:t>n the Web 12-0040, to appear</a:t>
            </a:r>
            <a:endParaRPr lang="en-US" sz="1800" u="sng" dirty="0">
              <a:latin typeface="Arial" charset="0"/>
              <a:cs typeface="Arial" charset="0"/>
            </a:endParaRPr>
          </a:p>
          <a:p>
            <a:endParaRPr lang="en-US" sz="1800" u="sng" dirty="0">
              <a:latin typeface="Arial" charset="0"/>
              <a:cs typeface="Arial" charset="0"/>
            </a:endParaRPr>
          </a:p>
          <a:p>
            <a:endParaRPr lang="it-IT" sz="1800" dirty="0">
              <a:latin typeface="Arial" charset="0"/>
              <a:cs typeface="Arial" charset="0"/>
            </a:endParaRPr>
          </a:p>
        </p:txBody>
      </p:sp>
      <p:pic>
        <p:nvPicPr>
          <p:cNvPr id="69635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738" y="2024063"/>
            <a:ext cx="2105025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z="3200" dirty="0" smtClean="0">
                <a:latin typeface="Verdana" charset="0"/>
                <a:ea typeface="SimSun" charset="0"/>
              </a:rPr>
              <a:t>Benefits </a:t>
            </a:r>
            <a:r>
              <a:rPr lang="en-AU" sz="3200" dirty="0">
                <a:latin typeface="Verdana" charset="0"/>
                <a:ea typeface="SimSun" charset="0"/>
              </a:rPr>
              <a:t>of (Public) Clouds</a:t>
            </a:r>
            <a:endParaRPr lang="en-US" sz="3200" dirty="0">
              <a:latin typeface="Verdana" charset="0"/>
              <a:ea typeface="SimSun" charset="0"/>
            </a:endParaRPr>
          </a:p>
        </p:txBody>
      </p:sp>
      <p:sp>
        <p:nvSpPr>
          <p:cNvPr id="1201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AU" sz="2000">
                <a:latin typeface="Tahoma" charset="0"/>
                <a:ea typeface="SimSun" charset="0"/>
                <a:cs typeface="Tahoma" charset="0"/>
              </a:rPr>
              <a:t>No upfront infrastructure investment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1800">
                <a:latin typeface="Arial" charset="0"/>
                <a:ea typeface="SimSun" charset="0"/>
                <a:cs typeface="Arial" charset="0"/>
              </a:rPr>
              <a:t>No procuring hardware, setup, hosting, power, etc..</a:t>
            </a:r>
          </a:p>
          <a:p>
            <a:pPr eaLnBrk="1" hangingPunct="1">
              <a:lnSpc>
                <a:spcPct val="90000"/>
              </a:lnSpc>
            </a:pPr>
            <a:r>
              <a:rPr lang="en-AU" sz="2000">
                <a:latin typeface="Tahoma" charset="0"/>
                <a:ea typeface="SimSun" charset="0"/>
                <a:cs typeface="Tahoma" charset="0"/>
              </a:rPr>
              <a:t>On demand access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1800">
                <a:latin typeface="Arial" charset="0"/>
                <a:ea typeface="SimSun" charset="0"/>
                <a:cs typeface="Arial" charset="0"/>
              </a:rPr>
              <a:t>Lease what you need and when you need..</a:t>
            </a:r>
          </a:p>
          <a:p>
            <a:pPr eaLnBrk="1" hangingPunct="1">
              <a:lnSpc>
                <a:spcPct val="90000"/>
              </a:lnSpc>
            </a:pPr>
            <a:r>
              <a:rPr lang="en-AU" sz="2000">
                <a:latin typeface="Tahoma" charset="0"/>
                <a:ea typeface="SimSun" charset="0"/>
                <a:cs typeface="Tahoma" charset="0"/>
              </a:rPr>
              <a:t>Efficient Resource Allocation 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1800">
                <a:latin typeface="Arial" charset="0"/>
                <a:ea typeface="SimSun" charset="0"/>
                <a:cs typeface="Arial" charset="0"/>
              </a:rPr>
              <a:t>Globally shared infrastructure, can always be kept busy by serving users from different time zones/regions...</a:t>
            </a:r>
          </a:p>
          <a:p>
            <a:pPr eaLnBrk="1" hangingPunct="1">
              <a:lnSpc>
                <a:spcPct val="90000"/>
              </a:lnSpc>
            </a:pPr>
            <a:r>
              <a:rPr lang="en-AU" sz="2000">
                <a:latin typeface="Tahoma" charset="0"/>
                <a:ea typeface="SimSun" charset="0"/>
                <a:cs typeface="Tahoma" charset="0"/>
              </a:rPr>
              <a:t>Nice Pricing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1800">
                <a:latin typeface="Arial" charset="0"/>
                <a:ea typeface="SimSun" charset="0"/>
                <a:cs typeface="Arial" charset="0"/>
              </a:rPr>
              <a:t>Based on Usage, QoS, Supply and Demand, Loyalty, …</a:t>
            </a:r>
          </a:p>
          <a:p>
            <a:pPr eaLnBrk="1" hangingPunct="1">
              <a:lnSpc>
                <a:spcPct val="90000"/>
              </a:lnSpc>
            </a:pPr>
            <a:r>
              <a:rPr lang="en-AU" sz="2000">
                <a:latin typeface="Tahoma" charset="0"/>
                <a:ea typeface="SimSun" charset="0"/>
                <a:cs typeface="Tahoma" charset="0"/>
              </a:rPr>
              <a:t>Application Acceleration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1800">
                <a:latin typeface="Arial" charset="0"/>
                <a:ea typeface="SimSun" charset="0"/>
                <a:cs typeface="Arial" charset="0"/>
              </a:rPr>
              <a:t>Parallelism for large-scale data analysis, what-if scenarios studies…</a:t>
            </a:r>
          </a:p>
          <a:p>
            <a:pPr eaLnBrk="1" hangingPunct="1">
              <a:lnSpc>
                <a:spcPct val="90000"/>
              </a:lnSpc>
            </a:pPr>
            <a:r>
              <a:rPr lang="en-AU" sz="2000">
                <a:latin typeface="Tahoma" charset="0"/>
                <a:ea typeface="SimSun" charset="0"/>
                <a:cs typeface="Tahoma" charset="0"/>
              </a:rPr>
              <a:t>Highly Availability, Scalable, and Energy Efficient</a:t>
            </a:r>
          </a:p>
          <a:p>
            <a:pPr eaLnBrk="1" hangingPunct="1">
              <a:lnSpc>
                <a:spcPct val="90000"/>
              </a:lnSpc>
            </a:pPr>
            <a:r>
              <a:rPr lang="en-AU" sz="2000">
                <a:latin typeface="Tahoma" charset="0"/>
                <a:ea typeface="SimSun" charset="0"/>
                <a:cs typeface="Tahoma" charset="0"/>
              </a:rPr>
              <a:t>Supports Creation of 3</a:t>
            </a:r>
            <a:r>
              <a:rPr lang="en-AU" sz="2000" baseline="30000">
                <a:latin typeface="Tahoma" charset="0"/>
                <a:ea typeface="SimSun" charset="0"/>
                <a:cs typeface="Tahoma" charset="0"/>
              </a:rPr>
              <a:t>rd</a:t>
            </a:r>
            <a:r>
              <a:rPr lang="en-AU" sz="2000">
                <a:latin typeface="Tahoma" charset="0"/>
                <a:ea typeface="SimSun" charset="0"/>
                <a:cs typeface="Tahoma" charset="0"/>
              </a:rPr>
              <a:t> Party Services &amp; Seamless offering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1800">
                <a:latin typeface="Arial" charset="0"/>
                <a:ea typeface="SimSun" charset="0"/>
                <a:cs typeface="Arial" charset="0"/>
              </a:rPr>
              <a:t>Builds on infrastructure and follows similar Business model as Cloud</a:t>
            </a:r>
          </a:p>
          <a:p>
            <a:pPr lvl="1" eaLnBrk="1" hangingPunct="1">
              <a:lnSpc>
                <a:spcPct val="90000"/>
              </a:lnSpc>
            </a:pPr>
            <a:endParaRPr lang="en-US" sz="1800">
              <a:latin typeface="Arial" charset="0"/>
              <a:ea typeface="SimSun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3577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1155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  <a:cs typeface="Arial" charset="0"/>
              </a:rPr>
              <a:t>Other References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Wingdings" charset="0"/>
              <a:buNone/>
            </a:pPr>
            <a:r>
              <a:rPr lang="en-US" sz="1000">
                <a:latin typeface="Arial" charset="0"/>
                <a:cs typeface="Arial" charset="0"/>
              </a:rPr>
              <a:t>[1] J. Heiser and M. Nicolett, Assessing the Security Risks of Cloud Computing, Gartner Report </a:t>
            </a:r>
            <a:r>
              <a:rPr lang="fr-FR" sz="1000">
                <a:latin typeface="Arial" charset="0"/>
                <a:cs typeface="Arial" charset="0"/>
              </a:rPr>
              <a:t>G00157782, June 2008</a:t>
            </a:r>
          </a:p>
          <a:p>
            <a:pPr marL="0" indent="0">
              <a:buFont typeface="Wingdings" charset="0"/>
              <a:buNone/>
            </a:pPr>
            <a:r>
              <a:rPr lang="fr-FR" sz="1000">
                <a:latin typeface="Arial" charset="0"/>
                <a:cs typeface="Arial" charset="0"/>
              </a:rPr>
              <a:t>[2]</a:t>
            </a:r>
            <a:r>
              <a:rPr lang="en-US" sz="1000">
                <a:latin typeface="Arial" charset="0"/>
                <a:cs typeface="Arial" charset="0"/>
              </a:rPr>
              <a:t> D. Catteddu and G. Hogben, “Cloud Computing: Benefits, Risks and Recommendations for Information Security.”, European Network and Information Security Agency (ENISA), 2009</a:t>
            </a:r>
          </a:p>
          <a:p>
            <a:pPr marL="0" indent="0">
              <a:buFont typeface="Wingdings" charset="0"/>
              <a:buNone/>
            </a:pPr>
            <a:r>
              <a:rPr lang="en-US" sz="1000">
                <a:latin typeface="Arial" charset="0"/>
                <a:cs typeface="Arial" charset="0"/>
              </a:rPr>
              <a:t>[3] L. Kaufman. Data Security in the World of Cloud Computing. IEEE Security and Privacy  7, 4: 61- </a:t>
            </a:r>
            <a:r>
              <a:rPr lang="cs-CZ" sz="1000">
                <a:latin typeface="Arial" charset="0"/>
                <a:cs typeface="Arial" charset="0"/>
              </a:rPr>
              <a:t>64, July 2009.</a:t>
            </a:r>
          </a:p>
          <a:p>
            <a:pPr marL="0" indent="0">
              <a:buFont typeface="Wingdings" charset="0"/>
              <a:buNone/>
            </a:pPr>
            <a:r>
              <a:rPr lang="cs-CZ" sz="1000">
                <a:latin typeface="Arial" charset="0"/>
                <a:cs typeface="Arial" charset="0"/>
              </a:rPr>
              <a:t>[4]</a:t>
            </a:r>
            <a:r>
              <a:rPr lang="en-US" sz="1000">
                <a:latin typeface="Arial" charset="0"/>
                <a:cs typeface="Arial" charset="0"/>
              </a:rPr>
              <a:t> R. Austin, et al., “Domain 5: Information Lifecycle Management.”, In Security Guidance for Critical Areas of Focus in Cloud Computing V2.1, CSA Cloud Security Alliance, December 2009.</a:t>
            </a:r>
          </a:p>
          <a:p>
            <a:pPr marL="0" indent="0">
              <a:buFont typeface="Wingdings" charset="0"/>
              <a:buNone/>
            </a:pPr>
            <a:r>
              <a:rPr lang="en-US" sz="1000">
                <a:latin typeface="Arial" charset="0"/>
                <a:cs typeface="Arial" charset="0"/>
              </a:rPr>
              <a:t>[5] T. Forsheit, et al., “Domain 3: Legal and Electronic Discovery.”, In Security Guidance for Critical Areas of Focus in Cloud Computing V2.1, CSA Cloud Security Alliance, December 2009.</a:t>
            </a:r>
          </a:p>
          <a:p>
            <a:pPr marL="0" indent="0">
              <a:buFont typeface="Wingdings" charset="0"/>
              <a:buNone/>
            </a:pPr>
            <a:r>
              <a:rPr lang="en-US" sz="1000">
                <a:latin typeface="Arial" charset="0"/>
                <a:cs typeface="Arial" charset="0"/>
              </a:rPr>
              <a:t>[6] A. Haeberlen. “A case for the accountable cloud.”, SIGOPS Oper. Syst. Rev. 44(2): 52-57, April 2010.</a:t>
            </a:r>
          </a:p>
          <a:p>
            <a:pPr marL="0" indent="0">
              <a:buFont typeface="Wingdings" charset="0"/>
              <a:buNone/>
            </a:pPr>
            <a:r>
              <a:rPr lang="en-US" sz="1000">
                <a:latin typeface="Arial" charset="0"/>
                <a:cs typeface="Arial" charset="0"/>
              </a:rPr>
              <a:t>[7] M. Jensen, et al., On Technical Security Issues in Cloud Computing. In Proceedings of the 2009 IEEE International Conference on Cloud Computing (CLOUD '09). IEEE Computer Society, Washington, DC, USA, 109-116., 2009</a:t>
            </a:r>
          </a:p>
          <a:p>
            <a:pPr marL="0" indent="0">
              <a:buFont typeface="Wingdings" charset="0"/>
              <a:buNone/>
            </a:pPr>
            <a:r>
              <a:rPr lang="en-US" sz="1000">
                <a:latin typeface="Arial" charset="0"/>
                <a:cs typeface="Arial" charset="0"/>
              </a:rPr>
              <a:t>[8] T. Ristenpart, et al., Hey, you, get off of my cloud: exploring information leakage in third-party compute clouds. In Proceedings of the 16th ACM conference on Computer and communications security. ACM, USA, 199-212. 2009</a:t>
            </a:r>
          </a:p>
          <a:p>
            <a:pPr marL="0" indent="0">
              <a:buFont typeface="Wingdings" charset="0"/>
              <a:buNone/>
            </a:pPr>
            <a:r>
              <a:rPr lang="en-US" sz="1000">
                <a:latin typeface="Arial" charset="0"/>
                <a:cs typeface="Arial" charset="0"/>
              </a:rPr>
              <a:t>[9] Y. Chen, V. Paxson, R. Katz, What’s new about cloud security?, Technical Report No. UCB/EECS-2010-5, University of California at Berkeley, 2010</a:t>
            </a:r>
          </a:p>
          <a:p>
            <a:pPr marL="0" indent="0">
              <a:buFont typeface="Wingdings" charset="0"/>
              <a:buNone/>
            </a:pPr>
            <a:r>
              <a:rPr lang="en-US" sz="1000">
                <a:latin typeface="Arial" charset="0"/>
                <a:cs typeface="Arial" charset="0"/>
              </a:rPr>
              <a:t>[10] Song, Z., Molina, J., Lee, S., Lee, H., Kotani, S., Masuoka, R. “</a:t>
            </a:r>
            <a:r>
              <a:rPr lang="en-US" altLang="ja-JP" sz="1000">
                <a:latin typeface="Arial" charset="0"/>
                <a:cs typeface="Arial" charset="0"/>
              </a:rPr>
              <a:t>Trustcube: An infrastructure that builds trust in client</a:t>
            </a:r>
            <a:r>
              <a:rPr lang="en-US" sz="1000">
                <a:latin typeface="Arial" charset="0"/>
                <a:cs typeface="Arial" charset="0"/>
              </a:rPr>
              <a:t>”</a:t>
            </a:r>
            <a:r>
              <a:rPr lang="en-US" altLang="ja-JP" sz="1000">
                <a:latin typeface="Arial" charset="0"/>
                <a:cs typeface="Arial" charset="0"/>
              </a:rPr>
              <a:t>. In: Future of Trust in Computing, Proceedings of the First International Conference, 2009</a:t>
            </a:r>
          </a:p>
          <a:p>
            <a:pPr marL="0" indent="0">
              <a:buFont typeface="Wingdings" charset="0"/>
              <a:buNone/>
            </a:pPr>
            <a:r>
              <a:rPr lang="en-US" sz="1000">
                <a:latin typeface="Arial" charset="0"/>
                <a:cs typeface="Arial" charset="0"/>
              </a:rPr>
              <a:t>[11] Okuhara, M., Shiozaki, T., Suzuki, T., Security Architectures for Cloud Computing, Fujitsu scientific and technical journal, 46 (4): 397-402, 2010.</a:t>
            </a:r>
          </a:p>
          <a:p>
            <a:pPr marL="0" indent="0">
              <a:buFont typeface="Wingdings" charset="0"/>
              <a:buNone/>
            </a:pPr>
            <a:r>
              <a:rPr lang="en-US" sz="1000">
                <a:latin typeface="Arial" charset="0"/>
                <a:cs typeface="Arial" charset="0"/>
              </a:rPr>
              <a:t>[12] Cloud Security Alliance, Security Guidance for Critical Areas of Focus in Cloud Computing v2.1, available from: http://www.cloudsecurityalliance.org/guidance/csaguide.v2.1.pdf</a:t>
            </a:r>
          </a:p>
          <a:p>
            <a:pPr marL="0" indent="0">
              <a:buFont typeface="Wingdings" charset="0"/>
              <a:buNone/>
            </a:pPr>
            <a:r>
              <a:rPr lang="en-US" sz="1000">
                <a:latin typeface="Arial" charset="0"/>
                <a:cs typeface="Arial" charset="0"/>
              </a:rPr>
              <a:t>[13] NIST, Recommended Security Controls for Federal Information Systems and Organisations, NIST SP 800-53</a:t>
            </a:r>
          </a:p>
          <a:p>
            <a:pPr marL="0" indent="0">
              <a:buFont typeface="Wingdings" charset="0"/>
              <a:buNone/>
            </a:pPr>
            <a:r>
              <a:rPr lang="fr-FR" sz="1000">
                <a:latin typeface="Arial" charset="0"/>
                <a:cs typeface="Arial" charset="0"/>
              </a:rPr>
              <a:t>[14]</a:t>
            </a:r>
            <a:r>
              <a:rPr lang="en-US" sz="1000">
                <a:latin typeface="Arial" charset="0"/>
                <a:cs typeface="Arial" charset="0"/>
              </a:rPr>
              <a:t> Cloud Security Alliance, Cloud Controls Matrix, Available from: https://cloudsecurityalliance.org/research/ccm/ (last accessed on 8/1/2012)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  <a:cs typeface="Arial" charset="0"/>
              </a:rPr>
              <a:t>Other References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Wingdings" charset="0"/>
              <a:buNone/>
            </a:pPr>
            <a:r>
              <a:rPr lang="en-US" sz="1200" dirty="0">
                <a:latin typeface="Arial" charset="0"/>
                <a:cs typeface="Arial" charset="0"/>
              </a:rPr>
              <a:t>[15] Cloud Security Alliance, Consensus Assessments Initiative Questionnaire, https://cloudsecurityalliance.org/research/cai/)</a:t>
            </a:r>
          </a:p>
          <a:p>
            <a:pPr marL="0" indent="0">
              <a:buFont typeface="Wingdings" charset="0"/>
              <a:buNone/>
            </a:pPr>
            <a:r>
              <a:rPr lang="en-US" sz="1200" dirty="0">
                <a:latin typeface="Arial" charset="0"/>
                <a:cs typeface="Arial" charset="0"/>
              </a:rPr>
              <a:t>[16]</a:t>
            </a:r>
            <a:r>
              <a:rPr lang="fr-FR" sz="1200" dirty="0">
                <a:latin typeface="Arial" charset="0"/>
                <a:cs typeface="Arial" charset="0"/>
              </a:rPr>
              <a:t> ISO/IEC 27001:2005</a:t>
            </a:r>
            <a:endParaRPr lang="en-US" sz="1200" dirty="0">
              <a:latin typeface="Arial" charset="0"/>
              <a:cs typeface="Arial" charset="0"/>
            </a:endParaRPr>
          </a:p>
          <a:p>
            <a:pPr marL="0" indent="0">
              <a:buFont typeface="Wingdings" charset="0"/>
              <a:buNone/>
            </a:pPr>
            <a:r>
              <a:rPr lang="en-US" sz="1200" dirty="0">
                <a:latin typeface="Arial" charset="0"/>
                <a:cs typeface="Arial" charset="0"/>
              </a:rPr>
              <a:t>[17] </a:t>
            </a:r>
            <a:r>
              <a:rPr lang="en-GB" sz="1200" dirty="0" err="1">
                <a:latin typeface="Arial" charset="0"/>
                <a:cs typeface="Arial" charset="0"/>
              </a:rPr>
              <a:t>Saripalli</a:t>
            </a:r>
            <a:r>
              <a:rPr lang="en-GB" sz="1200" dirty="0">
                <a:latin typeface="Arial" charset="0"/>
                <a:cs typeface="Arial" charset="0"/>
              </a:rPr>
              <a:t>, P. and Walters, B., QUIRC: A Quantitative Impact and Risk Assessment Framework For Cloud Security, IEEE 3rd International Conference on Cloud Computing, IEEE, pp. 280 – 288, 2010.</a:t>
            </a:r>
          </a:p>
          <a:p>
            <a:pPr marL="0" indent="0">
              <a:buFont typeface="Wingdings" charset="0"/>
              <a:buNone/>
            </a:pPr>
            <a:r>
              <a:rPr lang="en-GB" sz="1200" dirty="0">
                <a:latin typeface="Arial" charset="0"/>
                <a:cs typeface="Arial" charset="0"/>
              </a:rPr>
              <a:t>[18] </a:t>
            </a:r>
            <a:r>
              <a:rPr lang="en-GB" sz="1200" dirty="0" err="1">
                <a:latin typeface="Arial" charset="0"/>
                <a:cs typeface="Arial" charset="0"/>
              </a:rPr>
              <a:t>Kiran</a:t>
            </a:r>
            <a:r>
              <a:rPr lang="en-GB" sz="1200" dirty="0">
                <a:latin typeface="Arial" charset="0"/>
                <a:cs typeface="Arial" charset="0"/>
              </a:rPr>
              <a:t>, M., Jiang, M., Armstrong, D. J., </a:t>
            </a:r>
            <a:r>
              <a:rPr lang="en-GB" sz="1200" dirty="0" err="1">
                <a:latin typeface="Arial" charset="0"/>
                <a:cs typeface="Arial" charset="0"/>
              </a:rPr>
              <a:t>Djemame</a:t>
            </a:r>
            <a:r>
              <a:rPr lang="en-GB" sz="1200" dirty="0">
                <a:latin typeface="Arial" charset="0"/>
                <a:cs typeface="Arial" charset="0"/>
              </a:rPr>
              <a:t>, K., Towards a Service Lifecycle based Methodology for Risk Assessment in Cloud Computing, In Proceedings of the 2011 IEEE Ninth International Conference on Dependable, Autonomic and Secure Computing (DASC '11), pp. 449-456, 2011</a:t>
            </a:r>
          </a:p>
          <a:p>
            <a:pPr marL="0" indent="0">
              <a:buFont typeface="Wingdings" charset="0"/>
              <a:buNone/>
            </a:pPr>
            <a:r>
              <a:rPr lang="en-GB" sz="1200" dirty="0">
                <a:latin typeface="Arial" charset="0"/>
                <a:cs typeface="Arial" charset="0"/>
              </a:rPr>
              <a:t>[19] </a:t>
            </a:r>
            <a:r>
              <a:rPr lang="en-US" sz="1200" dirty="0" err="1">
                <a:latin typeface="Arial" charset="0"/>
                <a:cs typeface="Arial" charset="0"/>
              </a:rPr>
              <a:t>Morali</a:t>
            </a:r>
            <a:r>
              <a:rPr lang="en-US" sz="1200" dirty="0">
                <a:latin typeface="Arial" charset="0"/>
                <a:cs typeface="Arial" charset="0"/>
              </a:rPr>
              <a:t>, A. and </a:t>
            </a:r>
            <a:r>
              <a:rPr lang="en-US" sz="1200" dirty="0" err="1">
                <a:latin typeface="Arial" charset="0"/>
                <a:cs typeface="Arial" charset="0"/>
              </a:rPr>
              <a:t>Wieringa</a:t>
            </a:r>
            <a:r>
              <a:rPr lang="en-US" sz="1200" dirty="0">
                <a:latin typeface="Arial" charset="0"/>
                <a:cs typeface="Arial" charset="0"/>
              </a:rPr>
              <a:t>, R. J., Risk-Based Confidentiality Requirements Specification for Outsourced IT Systems, Proceedings of the 18th IEEE International Requirements Engineering Conference, pp. 199-208, 2010.</a:t>
            </a:r>
          </a:p>
          <a:p>
            <a:pPr marL="0" indent="0">
              <a:buFont typeface="Wingdings" charset="0"/>
              <a:buNone/>
            </a:pPr>
            <a:r>
              <a:rPr lang="en-US" sz="1200" dirty="0">
                <a:latin typeface="Arial" charset="0"/>
                <a:cs typeface="Arial" charset="0"/>
              </a:rPr>
              <a:t>[20] </a:t>
            </a:r>
            <a:r>
              <a:rPr lang="en-GB" sz="1200" dirty="0" err="1">
                <a:latin typeface="Arial" charset="0"/>
                <a:cs typeface="Arial" charset="0"/>
              </a:rPr>
              <a:t>Visintine</a:t>
            </a:r>
            <a:r>
              <a:rPr lang="en-GB" sz="1200" dirty="0">
                <a:latin typeface="Arial" charset="0"/>
                <a:cs typeface="Arial" charset="0"/>
              </a:rPr>
              <a:t>, V., An Introduction to Information Risk Assessment, GSEC Practical, Global Information Assurance Certification Paper, Version 1.4b, 2003, </a:t>
            </a:r>
            <a:r>
              <a:rPr lang="en-GB" sz="1200" u="sng" dirty="0">
                <a:latin typeface="Arial" charset="0"/>
                <a:cs typeface="Arial" charset="0"/>
              </a:rPr>
              <a:t>http://www.giac.org/paper/gsec/3156/introduction-information-risk-assessment/105258</a:t>
            </a:r>
            <a:r>
              <a:rPr lang="en-GB" sz="1200" dirty="0">
                <a:latin typeface="Arial" charset="0"/>
                <a:cs typeface="Arial" charset="0"/>
              </a:rPr>
              <a:t> </a:t>
            </a:r>
          </a:p>
          <a:p>
            <a:pPr marL="0" indent="0">
              <a:buFont typeface="Wingdings" charset="0"/>
              <a:buNone/>
            </a:pPr>
            <a:r>
              <a:rPr lang="en-GB" sz="1200" dirty="0">
                <a:latin typeface="Arial" charset="0"/>
                <a:cs typeface="Arial" charset="0"/>
              </a:rPr>
              <a:t>[21] </a:t>
            </a:r>
            <a:r>
              <a:rPr lang="en-US" sz="1200" dirty="0">
                <a:latin typeface="Arial" charset="0"/>
                <a:cs typeface="Arial" charset="0"/>
              </a:rPr>
              <a:t>Lund, M.S., </a:t>
            </a:r>
            <a:r>
              <a:rPr lang="en-US" sz="1200" dirty="0" err="1">
                <a:latin typeface="Arial" charset="0"/>
                <a:cs typeface="Arial" charset="0"/>
              </a:rPr>
              <a:t>Solhaug</a:t>
            </a:r>
            <a:r>
              <a:rPr lang="en-US" sz="1200" dirty="0">
                <a:latin typeface="Arial" charset="0"/>
                <a:cs typeface="Arial" charset="0"/>
              </a:rPr>
              <a:t>, B., Stolen, K., Model-Driven Risk Analysis -The CORAS Approach. Springer,2011.</a:t>
            </a:r>
          </a:p>
          <a:p>
            <a:pPr marL="0" indent="0">
              <a:buFont typeface="Wingdings" charset="0"/>
              <a:buNone/>
            </a:pPr>
            <a:r>
              <a:rPr lang="en-US" sz="1200" dirty="0">
                <a:latin typeface="Arial" charset="0"/>
                <a:cs typeface="Arial" charset="0"/>
              </a:rPr>
              <a:t>[22] J.C. </a:t>
            </a:r>
            <a:r>
              <a:rPr lang="en-US" sz="1200" dirty="0" err="1">
                <a:latin typeface="Arial" charset="0"/>
                <a:cs typeface="Arial" charset="0"/>
              </a:rPr>
              <a:t>Pazzaglia</a:t>
            </a:r>
            <a:r>
              <a:rPr lang="en-US" sz="1200" dirty="0">
                <a:latin typeface="Arial" charset="0"/>
                <a:cs typeface="Arial" charset="0"/>
              </a:rPr>
              <a:t>, et al., Advanced Security Service </a:t>
            </a:r>
            <a:r>
              <a:rPr lang="en-US" sz="1200" dirty="0" err="1">
                <a:latin typeface="Arial" charset="0"/>
                <a:cs typeface="Arial" charset="0"/>
              </a:rPr>
              <a:t>cERTificate</a:t>
            </a:r>
            <a:r>
              <a:rPr lang="en-US" sz="1200" dirty="0">
                <a:latin typeface="Arial" charset="0"/>
                <a:cs typeface="Arial" charset="0"/>
              </a:rPr>
              <a:t> for SOA: Certified Services go Digital!, Proc. of Information Security Solutions for Europe, 2011</a:t>
            </a:r>
          </a:p>
          <a:p>
            <a:pPr marL="0" indent="0">
              <a:buFont typeface="Wingdings" charset="0"/>
              <a:buNone/>
            </a:pPr>
            <a:r>
              <a:rPr lang="en-US" sz="1200" dirty="0">
                <a:latin typeface="Arial" charset="0"/>
                <a:cs typeface="Arial" charset="0"/>
              </a:rPr>
              <a:t>[23] Pino L., Spanoudakis G.: Finding Secure Compositions of Software Services: Towards A Pattern Based Approach, 5th IFIP Int. Conf. on New Technologies, Mobility and Security (Track on Security), 2012</a:t>
            </a:r>
          </a:p>
          <a:p>
            <a:pPr marL="0" indent="0">
              <a:buFont typeface="Wingdings" charset="0"/>
              <a:buNone/>
            </a:pPr>
            <a:r>
              <a:rPr lang="en-US" sz="1200" dirty="0">
                <a:latin typeface="Arial" charset="0"/>
                <a:cs typeface="Arial" charset="0"/>
              </a:rPr>
              <a:t>[24] Spanoudakis G., Damiani E., </a:t>
            </a:r>
            <a:r>
              <a:rPr lang="en-US" sz="1200" dirty="0" err="1">
                <a:latin typeface="Arial" charset="0"/>
                <a:cs typeface="Arial" charset="0"/>
              </a:rPr>
              <a:t>Mana</a:t>
            </a:r>
            <a:r>
              <a:rPr lang="en-US" sz="1200" dirty="0">
                <a:latin typeface="Arial" charset="0"/>
                <a:cs typeface="Arial" charset="0"/>
              </a:rPr>
              <a:t> A.: Certifying Services in Cloud: The Case for a Hybrid, Incremental and Multi-Layer Approach , 14th IEEE </a:t>
            </a:r>
            <a:r>
              <a:rPr lang="en-US" sz="1200" dirty="0" err="1">
                <a:latin typeface="Arial" charset="0"/>
                <a:cs typeface="Arial" charset="0"/>
              </a:rPr>
              <a:t>Inte</a:t>
            </a:r>
            <a:r>
              <a:rPr lang="en-US" sz="1200" dirty="0">
                <a:latin typeface="Arial" charset="0"/>
                <a:cs typeface="Arial" charset="0"/>
              </a:rPr>
              <a:t>. </a:t>
            </a:r>
            <a:r>
              <a:rPr lang="en-US" sz="1200" dirty="0" err="1">
                <a:latin typeface="Arial" charset="0"/>
                <a:cs typeface="Arial" charset="0"/>
              </a:rPr>
              <a:t>Symp</a:t>
            </a:r>
            <a:r>
              <a:rPr lang="en-US" sz="1200" dirty="0">
                <a:latin typeface="Arial" charset="0"/>
                <a:cs typeface="Arial" charset="0"/>
              </a:rPr>
              <a:t>. on High Assurance Systems Engineering, Oct2012</a:t>
            </a:r>
            <a:endParaRPr lang="en-GB" sz="1200" dirty="0">
              <a:latin typeface="Arial" charset="0"/>
              <a:cs typeface="Arial" charset="0"/>
            </a:endParaRPr>
          </a:p>
          <a:p>
            <a:pPr marL="0" indent="0">
              <a:buFont typeface="Wingdings" charset="0"/>
              <a:buNone/>
            </a:pPr>
            <a:endParaRPr lang="en-GB" sz="1200" dirty="0">
              <a:latin typeface="Arial" charset="0"/>
              <a:cs typeface="Arial" charset="0"/>
            </a:endParaRPr>
          </a:p>
          <a:p>
            <a:pPr marL="0" indent="0">
              <a:buFont typeface="Wingdings" charset="0"/>
              <a:buNone/>
            </a:pPr>
            <a:r>
              <a:rPr lang="en-GB" sz="1200" dirty="0">
                <a:latin typeface="Arial" charset="0"/>
                <a:cs typeface="Arial" charset="0"/>
              </a:rPr>
              <a:t> </a:t>
            </a:r>
          </a:p>
          <a:p>
            <a:pPr marL="0" indent="0">
              <a:buFont typeface="Wingdings" charset="0"/>
              <a:buNone/>
            </a:pPr>
            <a:endParaRPr lang="en-US" sz="1200" dirty="0">
              <a:latin typeface="Arial" charset="0"/>
              <a:cs typeface="Arial" charset="0"/>
            </a:endParaRPr>
          </a:p>
          <a:p>
            <a:pPr marL="0" indent="0">
              <a:buFont typeface="Wingdings" charset="0"/>
              <a:buNone/>
            </a:pPr>
            <a:endParaRPr lang="en-US" sz="12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>
                <a:latin typeface="Verdana" charset="0"/>
                <a:ea typeface="SimSun" charset="0"/>
              </a:rPr>
              <a:t>Cloud opportunity in short term</a:t>
            </a:r>
            <a:endParaRPr lang="en-US">
              <a:latin typeface="Verdana" charset="0"/>
              <a:ea typeface="SimSun" charset="0"/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14"/>
          <a:stretch>
            <a:fillRect/>
          </a:stretch>
        </p:blipFill>
        <p:spPr bwMode="auto">
          <a:xfrm>
            <a:off x="1569740" y="1124744"/>
            <a:ext cx="6004520" cy="558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198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LO">
  <a:themeElements>
    <a:clrScheme name="MODELLO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00"/>
      </a:accent1>
      <a:accent2>
        <a:srgbClr val="00FFCC"/>
      </a:accent2>
      <a:accent3>
        <a:srgbClr val="FFFFFF"/>
      </a:accent3>
      <a:accent4>
        <a:srgbClr val="000000"/>
      </a:accent4>
      <a:accent5>
        <a:srgbClr val="CAE2AA"/>
      </a:accent5>
      <a:accent6>
        <a:srgbClr val="00E7B9"/>
      </a:accent6>
      <a:hlink>
        <a:srgbClr val="009999"/>
      </a:hlink>
      <a:folHlink>
        <a:srgbClr val="009999"/>
      </a:folHlink>
    </a:clrScheme>
    <a:fontScheme name="MODELLO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ELL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L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L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L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L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L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L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L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L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L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L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L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LO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00"/>
        </a:accent1>
        <a:accent2>
          <a:srgbClr val="00FFCC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00E7B9"/>
        </a:accent6>
        <a:hlink>
          <a:srgbClr val="0099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ttaSSRI">
  <a:themeElements>
    <a:clrScheme name="1_TettaSSRI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00"/>
      </a:accent1>
      <a:accent2>
        <a:srgbClr val="00FFCC"/>
      </a:accent2>
      <a:accent3>
        <a:srgbClr val="FFFFFF"/>
      </a:accent3>
      <a:accent4>
        <a:srgbClr val="000000"/>
      </a:accent4>
      <a:accent5>
        <a:srgbClr val="CAE2AA"/>
      </a:accent5>
      <a:accent6>
        <a:srgbClr val="00E7B9"/>
      </a:accent6>
      <a:hlink>
        <a:srgbClr val="009999"/>
      </a:hlink>
      <a:folHlink>
        <a:srgbClr val="009999"/>
      </a:folHlink>
    </a:clrScheme>
    <a:fontScheme name="1_TettaSSRI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TettaSSR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ttaSSR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ttaSSR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ttaSSR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ttaSSR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ttaSSR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ttaSSR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ttaSSR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ttaSSR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ttaSSR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ttaSSR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ttaSSR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ttaSSRI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00"/>
        </a:accent1>
        <a:accent2>
          <a:srgbClr val="00FFCC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00E7B9"/>
        </a:accent6>
        <a:hlink>
          <a:srgbClr val="0099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SOASec1</Template>
  <TotalTime>9191</TotalTime>
  <Words>5180</Words>
  <Application>Microsoft Office PowerPoint</Application>
  <PresentationFormat>Presentazione su schermo (4:3)</PresentationFormat>
  <Paragraphs>1053</Paragraphs>
  <Slides>81</Slides>
  <Notes>24</Notes>
  <HiddenSlides>1</HiddenSlides>
  <MMClips>0</MMClips>
  <ScaleCrop>false</ScaleCrop>
  <HeadingPairs>
    <vt:vector size="8" baseType="variant">
      <vt:variant>
        <vt:lpstr>Caratteri utilizzati</vt:lpstr>
      </vt:variant>
      <vt:variant>
        <vt:i4>16</vt:i4>
      </vt:variant>
      <vt:variant>
        <vt:lpstr>Tema</vt:lpstr>
      </vt:variant>
      <vt:variant>
        <vt:i4>2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81</vt:i4>
      </vt:variant>
    </vt:vector>
  </HeadingPairs>
  <TitlesOfParts>
    <vt:vector size="101" baseType="lpstr">
      <vt:lpstr>MS Mincho</vt:lpstr>
      <vt:lpstr>ＭＳ Ｐゴシック</vt:lpstr>
      <vt:lpstr>新細明體</vt:lpstr>
      <vt:lpstr>SimSun</vt:lpstr>
      <vt:lpstr>Arial</vt:lpstr>
      <vt:lpstr>Calibri</vt:lpstr>
      <vt:lpstr>Courier New</vt:lpstr>
      <vt:lpstr>Futura Bk</vt:lpstr>
      <vt:lpstr>Monotype Sorts</vt:lpstr>
      <vt:lpstr>Tahoma</vt:lpstr>
      <vt:lpstr>Times New Roman</vt:lpstr>
      <vt:lpstr>Verdana</vt:lpstr>
      <vt:lpstr>Wingdings</vt:lpstr>
      <vt:lpstr>Wingdings 2</vt:lpstr>
      <vt:lpstr>Zapf Dingbats</vt:lpstr>
      <vt:lpstr>ヒラギノ角ゴ Pro W3</vt:lpstr>
      <vt:lpstr>MODELLO</vt:lpstr>
      <vt:lpstr>1_TettaSSRI</vt:lpstr>
      <vt:lpstr>Clip</vt:lpstr>
      <vt:lpstr>Visio</vt:lpstr>
      <vt:lpstr>Presentazione standard di PowerPoint</vt:lpstr>
      <vt:lpstr>Outline</vt:lpstr>
      <vt:lpstr>What is a virtualized infrastructure?</vt:lpstr>
      <vt:lpstr>“Computer Utilities” Vision:  Implications of the Internet</vt:lpstr>
      <vt:lpstr>Defining Clouds:</vt:lpstr>
      <vt:lpstr>Cloud Services</vt:lpstr>
      <vt:lpstr>Clouds based on Ownership and Exposure</vt:lpstr>
      <vt:lpstr>Benefits of (Public) Clouds</vt:lpstr>
      <vt:lpstr>Cloud opportunity in short term</vt:lpstr>
      <vt:lpstr>What Consumers and Providers Want?</vt:lpstr>
      <vt:lpstr>Market-oriented Cloud Architecture: QoS and SLA-based Resource Allocation</vt:lpstr>
      <vt:lpstr>A (Layered) Cloud Architecture</vt:lpstr>
      <vt:lpstr>Some Commercial-Oriented Cloud platforms/technologies  </vt:lpstr>
      <vt:lpstr>Virtualized infrastructure (1)</vt:lpstr>
      <vt:lpstr>Virtual infrastructure</vt:lpstr>
      <vt:lpstr>Network Virtualization</vt:lpstr>
      <vt:lpstr>Where it is used</vt:lpstr>
      <vt:lpstr>Evolution of Tools</vt:lpstr>
      <vt:lpstr>Cooking up a Virtual Environment</vt:lpstr>
      <vt:lpstr>From Virtualization to Multi-tenancy</vt:lpstr>
      <vt:lpstr>Sample Architecture</vt:lpstr>
      <vt:lpstr>A closer look</vt:lpstr>
      <vt:lpstr>Separating tenants</vt:lpstr>
      <vt:lpstr>Access control</vt:lpstr>
      <vt:lpstr>Separating tenants (2)</vt:lpstr>
      <vt:lpstr>Separating tenants (3)</vt:lpstr>
      <vt:lpstr>The CloudSim Toolkit http://www.cloudbus.org/cloudsim/</vt:lpstr>
      <vt:lpstr>What is Virtualized Infrastructure’s Assurance?</vt:lpstr>
      <vt:lpstr>First of all, SLA….</vt:lpstr>
      <vt:lpstr>Managing SLA</vt:lpstr>
      <vt:lpstr>Network Service SLA</vt:lpstr>
      <vt:lpstr>Computing Service SLA</vt:lpstr>
      <vt:lpstr>Storage SLA</vt:lpstr>
      <vt:lpstr>Case studies</vt:lpstr>
      <vt:lpstr>Aneka: .NET-based Cloud Computing</vt:lpstr>
      <vt:lpstr>QoS Negotiation in Aneka</vt:lpstr>
      <vt:lpstr>Aneka: components</vt:lpstr>
      <vt:lpstr>Aneka &amp; Virtual Resource Pools  Integration</vt:lpstr>
      <vt:lpstr> Aneka Cloud</vt:lpstr>
      <vt:lpstr>Aneka+Xen</vt:lpstr>
      <vt:lpstr>Aneka+Xen+EC2</vt:lpstr>
      <vt:lpstr>Risk analysis</vt:lpstr>
      <vt:lpstr>Related work</vt:lpstr>
      <vt:lpstr>Certification</vt:lpstr>
      <vt:lpstr>The idea</vt:lpstr>
      <vt:lpstr>Objectives</vt:lpstr>
      <vt:lpstr>Objective 1</vt:lpstr>
      <vt:lpstr>OBJ 1: hybrid certification</vt:lpstr>
      <vt:lpstr>OBJ 1: hybrid certification – examples</vt:lpstr>
      <vt:lpstr>OBJ 1: multi-layer certification</vt:lpstr>
      <vt:lpstr>OBJ 1: multi-layer certification – examples </vt:lpstr>
      <vt:lpstr>OBJ 1: incremental certification</vt:lpstr>
      <vt:lpstr>OBJ 1: incremental certification – examples</vt:lpstr>
      <vt:lpstr>OBJ 1: Certification models</vt:lpstr>
      <vt:lpstr>Some modeling…</vt:lpstr>
      <vt:lpstr>Cloud Certification Meta-Model</vt:lpstr>
      <vt:lpstr>CUMULUS Meta-Model</vt:lpstr>
      <vt:lpstr>Security Property: Model</vt:lpstr>
      <vt:lpstr>Security Property: Example</vt:lpstr>
      <vt:lpstr>Target of Certification (TOC): Model</vt:lpstr>
      <vt:lpstr>Target of Certification (TOC): Example</vt:lpstr>
      <vt:lpstr>Actors: Model</vt:lpstr>
      <vt:lpstr>Actors: Example</vt:lpstr>
      <vt:lpstr>Evidence: Model</vt:lpstr>
      <vt:lpstr>Evidence: Example</vt:lpstr>
      <vt:lpstr>Models of Certification: Model</vt:lpstr>
      <vt:lpstr>Model of Certification: Example</vt:lpstr>
      <vt:lpstr>Authenticity Example</vt:lpstr>
      <vt:lpstr>Security SLAs - Security Property  Food for Discussion</vt:lpstr>
      <vt:lpstr>Security SLAs - Security Property  Food for Discussion</vt:lpstr>
      <vt:lpstr>Value-related properties</vt:lpstr>
      <vt:lpstr>Performance-related properties</vt:lpstr>
      <vt:lpstr>Reliability Example</vt:lpstr>
      <vt:lpstr>Objective 2</vt:lpstr>
      <vt:lpstr>OBJ 2: CUMULUS Infrastructure</vt:lpstr>
      <vt:lpstr>OBJ 2: CUMULUS Assurance Infrastructure</vt:lpstr>
      <vt:lpstr>Objectives</vt:lpstr>
      <vt:lpstr>OBJ 3: interoperability &amp; standards</vt:lpstr>
      <vt:lpstr>Five readings:</vt:lpstr>
      <vt:lpstr>Other References</vt:lpstr>
      <vt:lpstr>Other References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AM</dc:creator>
  <cp:lastModifiedBy>Fulvio Frati</cp:lastModifiedBy>
  <cp:revision>418</cp:revision>
  <cp:lastPrinted>2012-06-23T14:12:25Z</cp:lastPrinted>
  <dcterms:created xsi:type="dcterms:W3CDTF">2007-02-16T09:39:49Z</dcterms:created>
  <dcterms:modified xsi:type="dcterms:W3CDTF">2015-03-14T08:28:06Z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