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3"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7"/>
    <p:restoredTop sz="96286"/>
  </p:normalViewPr>
  <p:slideViewPr>
    <p:cSldViewPr snapToGrid="0">
      <p:cViewPr varScale="1">
        <p:scale>
          <a:sx n="127" d="100"/>
          <a:sy n="127" d="100"/>
        </p:scale>
        <p:origin x="2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49A84-81A1-4FDF-837C-217DD801F49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7C6AA0B-3BC5-4D39-87AF-3B4ED01C948C}">
      <dgm:prSet/>
      <dgm:spPr/>
      <dgm:t>
        <a:bodyPr/>
        <a:lstStyle/>
        <a:p>
          <a:r>
            <a:rPr lang="it-IT"/>
            <a:t>Security misconfigurations include all the mistakes developers could make within the supporting security configurations of an API. </a:t>
          </a:r>
          <a:endParaRPr lang="en-US"/>
        </a:p>
      </dgm:t>
    </dgm:pt>
    <dgm:pt modelId="{D9B53624-1261-48FD-9F2D-93F3556E69DA}" type="parTrans" cxnId="{30BCABCF-BBAC-49E9-B512-5A6CB1114C3E}">
      <dgm:prSet/>
      <dgm:spPr/>
      <dgm:t>
        <a:bodyPr/>
        <a:lstStyle/>
        <a:p>
          <a:endParaRPr lang="en-US"/>
        </a:p>
      </dgm:t>
    </dgm:pt>
    <dgm:pt modelId="{7D19BE8B-F65F-41C1-937D-C0EB5D7501E6}" type="sibTrans" cxnId="{30BCABCF-BBAC-49E9-B512-5A6CB1114C3E}">
      <dgm:prSet/>
      <dgm:spPr/>
      <dgm:t>
        <a:bodyPr/>
        <a:lstStyle/>
        <a:p>
          <a:endParaRPr lang="en-US"/>
        </a:p>
      </dgm:t>
    </dgm:pt>
    <dgm:pt modelId="{7341108A-730E-4EB4-AE08-05133090FF69}">
      <dgm:prSet/>
      <dgm:spPr/>
      <dgm:t>
        <a:bodyPr/>
        <a:lstStyle/>
        <a:p>
          <a:r>
            <a:rPr lang="it-IT"/>
            <a:t>Include misconfigured headers, misconfigured transit encryption, the use of default accounts, the acceptance of unnecessary HTTP methods, a lack of input sanitization, and verbose error messaging.</a:t>
          </a:r>
          <a:endParaRPr lang="en-US"/>
        </a:p>
      </dgm:t>
    </dgm:pt>
    <dgm:pt modelId="{59A66A62-CD29-419A-8801-CFDEC90E6AEE}" type="parTrans" cxnId="{1E061E2D-E930-43B4-B6B2-13AFEC2B0E5A}">
      <dgm:prSet/>
      <dgm:spPr/>
      <dgm:t>
        <a:bodyPr/>
        <a:lstStyle/>
        <a:p>
          <a:endParaRPr lang="en-US"/>
        </a:p>
      </dgm:t>
    </dgm:pt>
    <dgm:pt modelId="{BFCC349E-F885-4DB5-B0D6-4FFB64ABD38B}" type="sibTrans" cxnId="{1E061E2D-E930-43B4-B6B2-13AFEC2B0E5A}">
      <dgm:prSet/>
      <dgm:spPr/>
      <dgm:t>
        <a:bodyPr/>
        <a:lstStyle/>
        <a:p>
          <a:endParaRPr lang="en-US"/>
        </a:p>
      </dgm:t>
    </dgm:pt>
    <dgm:pt modelId="{BA849180-2119-403E-9D2D-4C5E7D1A4214}">
      <dgm:prSet/>
      <dgm:spPr/>
      <dgm:t>
        <a:bodyPr/>
        <a:lstStyle/>
        <a:p>
          <a:r>
            <a:rPr lang="it-IT"/>
            <a:t>When a service uses a default account and credentials and the defaults are known, an attacker can use those credentials to assume the role of that account.</a:t>
          </a:r>
          <a:endParaRPr lang="en-US"/>
        </a:p>
      </dgm:t>
    </dgm:pt>
    <dgm:pt modelId="{DEB57EFE-7EB1-4277-A442-72CF26F46FA9}" type="parTrans" cxnId="{D6107DBE-24F0-4FE6-A15E-D21270C5FBCB}">
      <dgm:prSet/>
      <dgm:spPr/>
      <dgm:t>
        <a:bodyPr/>
        <a:lstStyle/>
        <a:p>
          <a:endParaRPr lang="en-US"/>
        </a:p>
      </dgm:t>
    </dgm:pt>
    <dgm:pt modelId="{D0774CF9-5EA9-4981-A83B-167B5DC1DBCC}" type="sibTrans" cxnId="{D6107DBE-24F0-4FE6-A15E-D21270C5FBCB}">
      <dgm:prSet/>
      <dgm:spPr/>
      <dgm:t>
        <a:bodyPr/>
        <a:lstStyle/>
        <a:p>
          <a:endParaRPr lang="en-US"/>
        </a:p>
      </dgm:t>
    </dgm:pt>
    <dgm:pt modelId="{6E18A1B9-C59C-2E4F-BEEE-C9B224970A21}" type="pres">
      <dgm:prSet presAssocID="{94C49A84-81A1-4FDF-837C-217DD801F49E}" presName="linear" presStyleCnt="0">
        <dgm:presLayoutVars>
          <dgm:animLvl val="lvl"/>
          <dgm:resizeHandles val="exact"/>
        </dgm:presLayoutVars>
      </dgm:prSet>
      <dgm:spPr/>
    </dgm:pt>
    <dgm:pt modelId="{0E64978D-151A-B243-B377-72D117C4D03D}" type="pres">
      <dgm:prSet presAssocID="{07C6AA0B-3BC5-4D39-87AF-3B4ED01C948C}" presName="parentText" presStyleLbl="node1" presStyleIdx="0" presStyleCnt="3">
        <dgm:presLayoutVars>
          <dgm:chMax val="0"/>
          <dgm:bulletEnabled val="1"/>
        </dgm:presLayoutVars>
      </dgm:prSet>
      <dgm:spPr/>
    </dgm:pt>
    <dgm:pt modelId="{EE7CA3B0-80B7-BD45-8782-FCEA7ADC42A7}" type="pres">
      <dgm:prSet presAssocID="{7D19BE8B-F65F-41C1-937D-C0EB5D7501E6}" presName="spacer" presStyleCnt="0"/>
      <dgm:spPr/>
    </dgm:pt>
    <dgm:pt modelId="{1058407C-01C8-B049-A235-F6519AA8A18A}" type="pres">
      <dgm:prSet presAssocID="{7341108A-730E-4EB4-AE08-05133090FF69}" presName="parentText" presStyleLbl="node1" presStyleIdx="1" presStyleCnt="3">
        <dgm:presLayoutVars>
          <dgm:chMax val="0"/>
          <dgm:bulletEnabled val="1"/>
        </dgm:presLayoutVars>
      </dgm:prSet>
      <dgm:spPr/>
    </dgm:pt>
    <dgm:pt modelId="{3BD30D71-2377-F249-BEEB-0AED47CACDA9}" type="pres">
      <dgm:prSet presAssocID="{BFCC349E-F885-4DB5-B0D6-4FFB64ABD38B}" presName="spacer" presStyleCnt="0"/>
      <dgm:spPr/>
    </dgm:pt>
    <dgm:pt modelId="{FEFF9850-9097-EC4B-9675-20222B133DD5}" type="pres">
      <dgm:prSet presAssocID="{BA849180-2119-403E-9D2D-4C5E7D1A4214}" presName="parentText" presStyleLbl="node1" presStyleIdx="2" presStyleCnt="3">
        <dgm:presLayoutVars>
          <dgm:chMax val="0"/>
          <dgm:bulletEnabled val="1"/>
        </dgm:presLayoutVars>
      </dgm:prSet>
      <dgm:spPr/>
    </dgm:pt>
  </dgm:ptLst>
  <dgm:cxnLst>
    <dgm:cxn modelId="{1E061E2D-E930-43B4-B6B2-13AFEC2B0E5A}" srcId="{94C49A84-81A1-4FDF-837C-217DD801F49E}" destId="{7341108A-730E-4EB4-AE08-05133090FF69}" srcOrd="1" destOrd="0" parTransId="{59A66A62-CD29-419A-8801-CFDEC90E6AEE}" sibTransId="{BFCC349E-F885-4DB5-B0D6-4FFB64ABD38B}"/>
    <dgm:cxn modelId="{DEE4B132-A692-A742-8B70-50433D0B3B4A}" type="presOf" srcId="{BA849180-2119-403E-9D2D-4C5E7D1A4214}" destId="{FEFF9850-9097-EC4B-9675-20222B133DD5}" srcOrd="0" destOrd="0" presId="urn:microsoft.com/office/officeart/2005/8/layout/vList2"/>
    <dgm:cxn modelId="{02F51947-B106-6C43-80CB-8787868D010F}" type="presOf" srcId="{07C6AA0B-3BC5-4D39-87AF-3B4ED01C948C}" destId="{0E64978D-151A-B243-B377-72D117C4D03D}" srcOrd="0" destOrd="0" presId="urn:microsoft.com/office/officeart/2005/8/layout/vList2"/>
    <dgm:cxn modelId="{A026D88C-5C83-B247-82F9-B2CDC9BCA24F}" type="presOf" srcId="{94C49A84-81A1-4FDF-837C-217DD801F49E}" destId="{6E18A1B9-C59C-2E4F-BEEE-C9B224970A21}" srcOrd="0" destOrd="0" presId="urn:microsoft.com/office/officeart/2005/8/layout/vList2"/>
    <dgm:cxn modelId="{D6107DBE-24F0-4FE6-A15E-D21270C5FBCB}" srcId="{94C49A84-81A1-4FDF-837C-217DD801F49E}" destId="{BA849180-2119-403E-9D2D-4C5E7D1A4214}" srcOrd="2" destOrd="0" parTransId="{DEB57EFE-7EB1-4277-A442-72CF26F46FA9}" sibTransId="{D0774CF9-5EA9-4981-A83B-167B5DC1DBCC}"/>
    <dgm:cxn modelId="{30BCABCF-BBAC-49E9-B512-5A6CB1114C3E}" srcId="{94C49A84-81A1-4FDF-837C-217DD801F49E}" destId="{07C6AA0B-3BC5-4D39-87AF-3B4ED01C948C}" srcOrd="0" destOrd="0" parTransId="{D9B53624-1261-48FD-9F2D-93F3556E69DA}" sibTransId="{7D19BE8B-F65F-41C1-937D-C0EB5D7501E6}"/>
    <dgm:cxn modelId="{A34229E8-1A5A-7E43-8919-BC863ED64F3F}" type="presOf" srcId="{7341108A-730E-4EB4-AE08-05133090FF69}" destId="{1058407C-01C8-B049-A235-F6519AA8A18A}" srcOrd="0" destOrd="0" presId="urn:microsoft.com/office/officeart/2005/8/layout/vList2"/>
    <dgm:cxn modelId="{5B3F0B24-69D9-D34F-8E84-0850003D86FF}" type="presParOf" srcId="{6E18A1B9-C59C-2E4F-BEEE-C9B224970A21}" destId="{0E64978D-151A-B243-B377-72D117C4D03D}" srcOrd="0" destOrd="0" presId="urn:microsoft.com/office/officeart/2005/8/layout/vList2"/>
    <dgm:cxn modelId="{688C2533-6D83-AD4F-8AEB-045EA00A161E}" type="presParOf" srcId="{6E18A1B9-C59C-2E4F-BEEE-C9B224970A21}" destId="{EE7CA3B0-80B7-BD45-8782-FCEA7ADC42A7}" srcOrd="1" destOrd="0" presId="urn:microsoft.com/office/officeart/2005/8/layout/vList2"/>
    <dgm:cxn modelId="{0FA89D4B-40ED-7F42-9692-85B0AB890B0E}" type="presParOf" srcId="{6E18A1B9-C59C-2E4F-BEEE-C9B224970A21}" destId="{1058407C-01C8-B049-A235-F6519AA8A18A}" srcOrd="2" destOrd="0" presId="urn:microsoft.com/office/officeart/2005/8/layout/vList2"/>
    <dgm:cxn modelId="{DE19BCAD-BF6A-884C-8D4B-F13D14143716}" type="presParOf" srcId="{6E18A1B9-C59C-2E4F-BEEE-C9B224970A21}" destId="{3BD30D71-2377-F249-BEEB-0AED47CACDA9}" srcOrd="3" destOrd="0" presId="urn:microsoft.com/office/officeart/2005/8/layout/vList2"/>
    <dgm:cxn modelId="{8FFB253C-2AC8-FF41-BC29-1DA0E11C9737}" type="presParOf" srcId="{6E18A1B9-C59C-2E4F-BEEE-C9B224970A21}" destId="{FEFF9850-9097-EC4B-9675-20222B133DD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662279-A6B4-475A-823B-8CA7AECCFDF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C2296C4-BC6E-4EFD-90BE-69750E6E514D}">
      <dgm:prSet/>
      <dgm:spPr/>
      <dgm:t>
        <a:bodyPr/>
        <a:lstStyle/>
        <a:p>
          <a:r>
            <a:rPr lang="it-IT"/>
            <a:t>if an API provider allows unnecessary HTTP methods, there is an increased risk that the application won’t handle these methods properly or will result in sensitive information disclosure.</a:t>
          </a:r>
          <a:endParaRPr lang="en-US"/>
        </a:p>
      </dgm:t>
    </dgm:pt>
    <dgm:pt modelId="{FACF7988-91A4-4153-80D0-08FC0847115B}" type="parTrans" cxnId="{91C56579-0160-4884-8F7C-A18A1DCCE2BC}">
      <dgm:prSet/>
      <dgm:spPr/>
      <dgm:t>
        <a:bodyPr/>
        <a:lstStyle/>
        <a:p>
          <a:endParaRPr lang="en-US"/>
        </a:p>
      </dgm:t>
    </dgm:pt>
    <dgm:pt modelId="{BEA4C76C-A615-49BA-A7D9-986DBA19E82D}" type="sibTrans" cxnId="{91C56579-0160-4884-8F7C-A18A1DCCE2BC}">
      <dgm:prSet/>
      <dgm:spPr/>
      <dgm:t>
        <a:bodyPr/>
        <a:lstStyle/>
        <a:p>
          <a:endParaRPr lang="en-US"/>
        </a:p>
      </dgm:t>
    </dgm:pt>
    <dgm:pt modelId="{DB95CD6A-5372-4EA6-B5F2-937F291B9E82}">
      <dgm:prSet/>
      <dgm:spPr/>
      <dgm:t>
        <a:bodyPr/>
        <a:lstStyle/>
        <a:p>
          <a:r>
            <a:rPr lang="it-IT"/>
            <a:t>You can detect several of these security misconfigurations with web application vulnerability scanners such as Nessus, Qualys, OWASP ZAP, and Nikto. </a:t>
          </a:r>
          <a:endParaRPr lang="en-US"/>
        </a:p>
      </dgm:t>
    </dgm:pt>
    <dgm:pt modelId="{74F67377-24F1-44FC-80C2-E3EAA23EF196}" type="parTrans" cxnId="{1FFADDD1-5AA7-4A6E-896B-D1FCC5FA9B98}">
      <dgm:prSet/>
      <dgm:spPr/>
      <dgm:t>
        <a:bodyPr/>
        <a:lstStyle/>
        <a:p>
          <a:endParaRPr lang="en-US"/>
        </a:p>
      </dgm:t>
    </dgm:pt>
    <dgm:pt modelId="{3F672B44-36E6-455F-A312-3F9CFE7514ED}" type="sibTrans" cxnId="{1FFADDD1-5AA7-4A6E-896B-D1FCC5FA9B98}">
      <dgm:prSet/>
      <dgm:spPr/>
      <dgm:t>
        <a:bodyPr/>
        <a:lstStyle/>
        <a:p>
          <a:endParaRPr lang="en-US"/>
        </a:p>
      </dgm:t>
    </dgm:pt>
    <dgm:pt modelId="{1A69CE78-9511-4C90-B4D3-1A8F447AEC22}">
      <dgm:prSet/>
      <dgm:spPr/>
      <dgm:t>
        <a:bodyPr/>
        <a:lstStyle/>
        <a:p>
          <a:r>
            <a:rPr lang="it-IT"/>
            <a:t>These scanners will automatically check the web server version information, headers, cookies, transit encryption configuration, and parameters to see if expected security measures are missing. </a:t>
          </a:r>
          <a:endParaRPr lang="en-US"/>
        </a:p>
      </dgm:t>
    </dgm:pt>
    <dgm:pt modelId="{FA57545A-18C6-4987-8A76-8D78A74139D5}" type="parTrans" cxnId="{564043F9-7063-46AC-932E-3755EC7A06C6}">
      <dgm:prSet/>
      <dgm:spPr/>
      <dgm:t>
        <a:bodyPr/>
        <a:lstStyle/>
        <a:p>
          <a:endParaRPr lang="en-US"/>
        </a:p>
      </dgm:t>
    </dgm:pt>
    <dgm:pt modelId="{4959602A-8AD3-4279-B894-535FBFEA9E01}" type="sibTrans" cxnId="{564043F9-7063-46AC-932E-3755EC7A06C6}">
      <dgm:prSet/>
      <dgm:spPr/>
      <dgm:t>
        <a:bodyPr/>
        <a:lstStyle/>
        <a:p>
          <a:endParaRPr lang="en-US"/>
        </a:p>
      </dgm:t>
    </dgm:pt>
    <dgm:pt modelId="{8EC2A313-A44B-4D17-8D32-42DC0012BE32}">
      <dgm:prSet/>
      <dgm:spPr/>
      <dgm:t>
        <a:bodyPr/>
        <a:lstStyle/>
        <a:p>
          <a:r>
            <a:rPr lang="it-IT"/>
            <a:t>You can also check for these security misconfigurations manually, if you know what you are looking for, by inspecting the headers, SSL certificate, cookies, and parameters.</a:t>
          </a:r>
          <a:endParaRPr lang="en-US"/>
        </a:p>
      </dgm:t>
    </dgm:pt>
    <dgm:pt modelId="{5533B770-280F-4E8C-8073-767EEBA3BB32}" type="parTrans" cxnId="{A405B1DD-A670-44DD-9FDF-31DFEF6E3013}">
      <dgm:prSet/>
      <dgm:spPr/>
      <dgm:t>
        <a:bodyPr/>
        <a:lstStyle/>
        <a:p>
          <a:endParaRPr lang="en-US"/>
        </a:p>
      </dgm:t>
    </dgm:pt>
    <dgm:pt modelId="{E6214C0F-F839-47FF-8202-9339482EB2CE}" type="sibTrans" cxnId="{A405B1DD-A670-44DD-9FDF-31DFEF6E3013}">
      <dgm:prSet/>
      <dgm:spPr/>
      <dgm:t>
        <a:bodyPr/>
        <a:lstStyle/>
        <a:p>
          <a:endParaRPr lang="en-US"/>
        </a:p>
      </dgm:t>
    </dgm:pt>
    <dgm:pt modelId="{DE0B5532-90FA-A843-A68C-5CAAEAD65D3B}" type="pres">
      <dgm:prSet presAssocID="{D3662279-A6B4-475A-823B-8CA7AECCFDF7}" presName="linear" presStyleCnt="0">
        <dgm:presLayoutVars>
          <dgm:animLvl val="lvl"/>
          <dgm:resizeHandles val="exact"/>
        </dgm:presLayoutVars>
      </dgm:prSet>
      <dgm:spPr/>
    </dgm:pt>
    <dgm:pt modelId="{1F80F32F-F23C-D647-90D2-3257ACE275E7}" type="pres">
      <dgm:prSet presAssocID="{1C2296C4-BC6E-4EFD-90BE-69750E6E514D}" presName="parentText" presStyleLbl="node1" presStyleIdx="0" presStyleCnt="3">
        <dgm:presLayoutVars>
          <dgm:chMax val="0"/>
          <dgm:bulletEnabled val="1"/>
        </dgm:presLayoutVars>
      </dgm:prSet>
      <dgm:spPr/>
    </dgm:pt>
    <dgm:pt modelId="{72389CE6-2015-8146-A8BF-E4B55AA670EB}" type="pres">
      <dgm:prSet presAssocID="{BEA4C76C-A615-49BA-A7D9-986DBA19E82D}" presName="spacer" presStyleCnt="0"/>
      <dgm:spPr/>
    </dgm:pt>
    <dgm:pt modelId="{76E549CD-0ADB-8E41-81C2-4F0114064AEE}" type="pres">
      <dgm:prSet presAssocID="{DB95CD6A-5372-4EA6-B5F2-937F291B9E82}" presName="parentText" presStyleLbl="node1" presStyleIdx="1" presStyleCnt="3">
        <dgm:presLayoutVars>
          <dgm:chMax val="0"/>
          <dgm:bulletEnabled val="1"/>
        </dgm:presLayoutVars>
      </dgm:prSet>
      <dgm:spPr/>
    </dgm:pt>
    <dgm:pt modelId="{D0261E51-FC4C-8444-844E-420FD0A0B6DF}" type="pres">
      <dgm:prSet presAssocID="{DB95CD6A-5372-4EA6-B5F2-937F291B9E82}" presName="childText" presStyleLbl="revTx" presStyleIdx="0" presStyleCnt="1">
        <dgm:presLayoutVars>
          <dgm:bulletEnabled val="1"/>
        </dgm:presLayoutVars>
      </dgm:prSet>
      <dgm:spPr/>
    </dgm:pt>
    <dgm:pt modelId="{16D876A8-601C-3F4C-B06E-AF84EE10A4BD}" type="pres">
      <dgm:prSet presAssocID="{8EC2A313-A44B-4D17-8D32-42DC0012BE32}" presName="parentText" presStyleLbl="node1" presStyleIdx="2" presStyleCnt="3">
        <dgm:presLayoutVars>
          <dgm:chMax val="0"/>
          <dgm:bulletEnabled val="1"/>
        </dgm:presLayoutVars>
      </dgm:prSet>
      <dgm:spPr/>
    </dgm:pt>
  </dgm:ptLst>
  <dgm:cxnLst>
    <dgm:cxn modelId="{E977942D-9912-2741-9092-76F71EAA06DD}" type="presOf" srcId="{D3662279-A6B4-475A-823B-8CA7AECCFDF7}" destId="{DE0B5532-90FA-A843-A68C-5CAAEAD65D3B}" srcOrd="0" destOrd="0" presId="urn:microsoft.com/office/officeart/2005/8/layout/vList2"/>
    <dgm:cxn modelId="{4FA1BA46-3C56-A842-963F-2E8051F03BC2}" type="presOf" srcId="{1A69CE78-9511-4C90-B4D3-1A8F447AEC22}" destId="{D0261E51-FC4C-8444-844E-420FD0A0B6DF}" srcOrd="0" destOrd="0" presId="urn:microsoft.com/office/officeart/2005/8/layout/vList2"/>
    <dgm:cxn modelId="{C083554B-271C-8744-9FA3-E3DE8D328001}" type="presOf" srcId="{8EC2A313-A44B-4D17-8D32-42DC0012BE32}" destId="{16D876A8-601C-3F4C-B06E-AF84EE10A4BD}" srcOrd="0" destOrd="0" presId="urn:microsoft.com/office/officeart/2005/8/layout/vList2"/>
    <dgm:cxn modelId="{EA11A468-0113-FC45-B615-B4058AE49822}" type="presOf" srcId="{1C2296C4-BC6E-4EFD-90BE-69750E6E514D}" destId="{1F80F32F-F23C-D647-90D2-3257ACE275E7}" srcOrd="0" destOrd="0" presId="urn:microsoft.com/office/officeart/2005/8/layout/vList2"/>
    <dgm:cxn modelId="{91C56579-0160-4884-8F7C-A18A1DCCE2BC}" srcId="{D3662279-A6B4-475A-823B-8CA7AECCFDF7}" destId="{1C2296C4-BC6E-4EFD-90BE-69750E6E514D}" srcOrd="0" destOrd="0" parTransId="{FACF7988-91A4-4153-80D0-08FC0847115B}" sibTransId="{BEA4C76C-A615-49BA-A7D9-986DBA19E82D}"/>
    <dgm:cxn modelId="{3DC27A8B-9EE6-6A4B-A8A9-1E9416E86E57}" type="presOf" srcId="{DB95CD6A-5372-4EA6-B5F2-937F291B9E82}" destId="{76E549CD-0ADB-8E41-81C2-4F0114064AEE}" srcOrd="0" destOrd="0" presId="urn:microsoft.com/office/officeart/2005/8/layout/vList2"/>
    <dgm:cxn modelId="{1FFADDD1-5AA7-4A6E-896B-D1FCC5FA9B98}" srcId="{D3662279-A6B4-475A-823B-8CA7AECCFDF7}" destId="{DB95CD6A-5372-4EA6-B5F2-937F291B9E82}" srcOrd="1" destOrd="0" parTransId="{74F67377-24F1-44FC-80C2-E3EAA23EF196}" sibTransId="{3F672B44-36E6-455F-A312-3F9CFE7514ED}"/>
    <dgm:cxn modelId="{A405B1DD-A670-44DD-9FDF-31DFEF6E3013}" srcId="{D3662279-A6B4-475A-823B-8CA7AECCFDF7}" destId="{8EC2A313-A44B-4D17-8D32-42DC0012BE32}" srcOrd="2" destOrd="0" parTransId="{5533B770-280F-4E8C-8073-767EEBA3BB32}" sibTransId="{E6214C0F-F839-47FF-8202-9339482EB2CE}"/>
    <dgm:cxn modelId="{564043F9-7063-46AC-932E-3755EC7A06C6}" srcId="{DB95CD6A-5372-4EA6-B5F2-937F291B9E82}" destId="{1A69CE78-9511-4C90-B4D3-1A8F447AEC22}" srcOrd="0" destOrd="0" parTransId="{FA57545A-18C6-4987-8A76-8D78A74139D5}" sibTransId="{4959602A-8AD3-4279-B894-535FBFEA9E01}"/>
    <dgm:cxn modelId="{1D645C92-3D71-B343-B129-7971DDADD781}" type="presParOf" srcId="{DE0B5532-90FA-A843-A68C-5CAAEAD65D3B}" destId="{1F80F32F-F23C-D647-90D2-3257ACE275E7}" srcOrd="0" destOrd="0" presId="urn:microsoft.com/office/officeart/2005/8/layout/vList2"/>
    <dgm:cxn modelId="{F76268C7-35F0-D246-AFFD-CD60A1232647}" type="presParOf" srcId="{DE0B5532-90FA-A843-A68C-5CAAEAD65D3B}" destId="{72389CE6-2015-8146-A8BF-E4B55AA670EB}" srcOrd="1" destOrd="0" presId="urn:microsoft.com/office/officeart/2005/8/layout/vList2"/>
    <dgm:cxn modelId="{8ADB70B7-3A91-5044-A324-14E913DC9238}" type="presParOf" srcId="{DE0B5532-90FA-A843-A68C-5CAAEAD65D3B}" destId="{76E549CD-0ADB-8E41-81C2-4F0114064AEE}" srcOrd="2" destOrd="0" presId="urn:microsoft.com/office/officeart/2005/8/layout/vList2"/>
    <dgm:cxn modelId="{9846888F-A068-A64B-A807-852553685814}" type="presParOf" srcId="{DE0B5532-90FA-A843-A68C-5CAAEAD65D3B}" destId="{D0261E51-FC4C-8444-844E-420FD0A0B6DF}" srcOrd="3" destOrd="0" presId="urn:microsoft.com/office/officeart/2005/8/layout/vList2"/>
    <dgm:cxn modelId="{B2F34776-5313-2B4B-94FB-5A726E42E713}" type="presParOf" srcId="{DE0B5532-90FA-A843-A68C-5CAAEAD65D3B}" destId="{16D876A8-601C-3F4C-B06E-AF84EE10A4B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DD7509-4CFF-442C-9D5F-4D30FB7EBBBF}"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D19D810A-BD8B-485D-9C85-298EBA48442F}">
      <dgm:prSet/>
      <dgm:spPr/>
      <dgm:t>
        <a:bodyPr/>
        <a:lstStyle/>
        <a:p>
          <a:r>
            <a:rPr lang="it-IT"/>
            <a:t>In each of these injection attacks, the API delivers your unsanitized payload directly to the operating system running the application or its database. </a:t>
          </a:r>
          <a:endParaRPr lang="en-US"/>
        </a:p>
      </dgm:t>
    </dgm:pt>
    <dgm:pt modelId="{8BD2CFE5-6D7A-4CBB-BF1B-F2A38D7402B3}" type="parTrans" cxnId="{EDE3439F-3EF9-4523-B3D0-ED9B3B165D93}">
      <dgm:prSet/>
      <dgm:spPr/>
      <dgm:t>
        <a:bodyPr/>
        <a:lstStyle/>
        <a:p>
          <a:endParaRPr lang="en-US"/>
        </a:p>
      </dgm:t>
    </dgm:pt>
    <dgm:pt modelId="{0B14D94E-D250-4B7E-B7B6-39223DA46BDA}" type="sibTrans" cxnId="{EDE3439F-3EF9-4523-B3D0-ED9B3B165D93}">
      <dgm:prSet/>
      <dgm:spPr/>
      <dgm:t>
        <a:bodyPr/>
        <a:lstStyle/>
        <a:p>
          <a:endParaRPr lang="en-US"/>
        </a:p>
      </dgm:t>
    </dgm:pt>
    <dgm:pt modelId="{229E7560-A7C1-4DA7-AB54-302D3337C20E}">
      <dgm:prSet/>
      <dgm:spPr/>
      <dgm:t>
        <a:bodyPr/>
        <a:lstStyle/>
        <a:p>
          <a:r>
            <a:rPr lang="it-IT"/>
            <a:t>As a result, if you send a payload containing SQL commands to a vulnerable API that uses a SQL database, the API will pass the commands to the database</a:t>
          </a:r>
          <a:endParaRPr lang="en-US"/>
        </a:p>
      </dgm:t>
    </dgm:pt>
    <dgm:pt modelId="{68DB89EE-7C7F-49EE-8ED0-499261B4FA0B}" type="parTrans" cxnId="{70C75C49-69B8-44A1-B148-A9962EA541B3}">
      <dgm:prSet/>
      <dgm:spPr/>
      <dgm:t>
        <a:bodyPr/>
        <a:lstStyle/>
        <a:p>
          <a:endParaRPr lang="en-US"/>
        </a:p>
      </dgm:t>
    </dgm:pt>
    <dgm:pt modelId="{7AACAF17-A947-4324-8B63-10EADF38639A}" type="sibTrans" cxnId="{70C75C49-69B8-44A1-B148-A9962EA541B3}">
      <dgm:prSet/>
      <dgm:spPr/>
      <dgm:t>
        <a:bodyPr/>
        <a:lstStyle/>
        <a:p>
          <a:endParaRPr lang="en-US"/>
        </a:p>
      </dgm:t>
    </dgm:pt>
    <dgm:pt modelId="{D3338722-E57B-4057-AB7A-1B8A3AC3964F}">
      <dgm:prSet/>
      <dgm:spPr/>
      <dgm:t>
        <a:bodyPr/>
        <a:lstStyle/>
        <a:p>
          <a:r>
            <a:rPr lang="it-IT"/>
            <a:t>Verbose error messaging, HTTP response codes, and unexpected API behavior can all be clues of an injection flaw.</a:t>
          </a:r>
          <a:endParaRPr lang="en-US"/>
        </a:p>
      </dgm:t>
    </dgm:pt>
    <dgm:pt modelId="{7446DAB0-FEEA-4090-86D8-58F5CF25545C}" type="parTrans" cxnId="{45F250B6-ABF8-454C-BE1E-50D15251A7ED}">
      <dgm:prSet/>
      <dgm:spPr/>
      <dgm:t>
        <a:bodyPr/>
        <a:lstStyle/>
        <a:p>
          <a:endParaRPr lang="en-US"/>
        </a:p>
      </dgm:t>
    </dgm:pt>
    <dgm:pt modelId="{6ECD3CCE-B6B5-4C2C-8266-493D5728DDCD}" type="sibTrans" cxnId="{45F250B6-ABF8-454C-BE1E-50D15251A7ED}">
      <dgm:prSet/>
      <dgm:spPr/>
      <dgm:t>
        <a:bodyPr/>
        <a:lstStyle/>
        <a:p>
          <a:endParaRPr lang="en-US"/>
        </a:p>
      </dgm:t>
    </dgm:pt>
    <dgm:pt modelId="{B910DEB7-7BC7-6641-87CB-8F642AB8E6A6}" type="pres">
      <dgm:prSet presAssocID="{E4DD7509-4CFF-442C-9D5F-4D30FB7EBBBF}" presName="linear" presStyleCnt="0">
        <dgm:presLayoutVars>
          <dgm:animLvl val="lvl"/>
          <dgm:resizeHandles val="exact"/>
        </dgm:presLayoutVars>
      </dgm:prSet>
      <dgm:spPr/>
    </dgm:pt>
    <dgm:pt modelId="{8AF281A2-C280-634E-9E36-92BE7FA5990D}" type="pres">
      <dgm:prSet presAssocID="{D19D810A-BD8B-485D-9C85-298EBA48442F}" presName="parentText" presStyleLbl="node1" presStyleIdx="0" presStyleCnt="3">
        <dgm:presLayoutVars>
          <dgm:chMax val="0"/>
          <dgm:bulletEnabled val="1"/>
        </dgm:presLayoutVars>
      </dgm:prSet>
      <dgm:spPr/>
    </dgm:pt>
    <dgm:pt modelId="{FA884CAA-E20A-A844-AC07-87D47307258F}" type="pres">
      <dgm:prSet presAssocID="{0B14D94E-D250-4B7E-B7B6-39223DA46BDA}" presName="spacer" presStyleCnt="0"/>
      <dgm:spPr/>
    </dgm:pt>
    <dgm:pt modelId="{895FFFAD-D618-A743-A6C2-A427F42D1E33}" type="pres">
      <dgm:prSet presAssocID="{229E7560-A7C1-4DA7-AB54-302D3337C20E}" presName="parentText" presStyleLbl="node1" presStyleIdx="1" presStyleCnt="3">
        <dgm:presLayoutVars>
          <dgm:chMax val="0"/>
          <dgm:bulletEnabled val="1"/>
        </dgm:presLayoutVars>
      </dgm:prSet>
      <dgm:spPr/>
    </dgm:pt>
    <dgm:pt modelId="{9DF0C74E-EF9C-3141-A59D-89EA1AE2F3E2}" type="pres">
      <dgm:prSet presAssocID="{7AACAF17-A947-4324-8B63-10EADF38639A}" presName="spacer" presStyleCnt="0"/>
      <dgm:spPr/>
    </dgm:pt>
    <dgm:pt modelId="{1FAC8B85-4009-8941-9C51-93D26465DDDC}" type="pres">
      <dgm:prSet presAssocID="{D3338722-E57B-4057-AB7A-1B8A3AC3964F}" presName="parentText" presStyleLbl="node1" presStyleIdx="2" presStyleCnt="3">
        <dgm:presLayoutVars>
          <dgm:chMax val="0"/>
          <dgm:bulletEnabled val="1"/>
        </dgm:presLayoutVars>
      </dgm:prSet>
      <dgm:spPr/>
    </dgm:pt>
  </dgm:ptLst>
  <dgm:cxnLst>
    <dgm:cxn modelId="{A29E901A-63D2-044E-BD63-C9B1651AAECD}" type="presOf" srcId="{D19D810A-BD8B-485D-9C85-298EBA48442F}" destId="{8AF281A2-C280-634E-9E36-92BE7FA5990D}" srcOrd="0" destOrd="0" presId="urn:microsoft.com/office/officeart/2005/8/layout/vList2"/>
    <dgm:cxn modelId="{70C75C49-69B8-44A1-B148-A9962EA541B3}" srcId="{E4DD7509-4CFF-442C-9D5F-4D30FB7EBBBF}" destId="{229E7560-A7C1-4DA7-AB54-302D3337C20E}" srcOrd="1" destOrd="0" parTransId="{68DB89EE-7C7F-49EE-8ED0-499261B4FA0B}" sibTransId="{7AACAF17-A947-4324-8B63-10EADF38639A}"/>
    <dgm:cxn modelId="{2FB3A07C-0A46-7949-A65B-C2C1DB2D083C}" type="presOf" srcId="{E4DD7509-4CFF-442C-9D5F-4D30FB7EBBBF}" destId="{B910DEB7-7BC7-6641-87CB-8F642AB8E6A6}" srcOrd="0" destOrd="0" presId="urn:microsoft.com/office/officeart/2005/8/layout/vList2"/>
    <dgm:cxn modelId="{EDE3439F-3EF9-4523-B3D0-ED9B3B165D93}" srcId="{E4DD7509-4CFF-442C-9D5F-4D30FB7EBBBF}" destId="{D19D810A-BD8B-485D-9C85-298EBA48442F}" srcOrd="0" destOrd="0" parTransId="{8BD2CFE5-6D7A-4CBB-BF1B-F2A38D7402B3}" sibTransId="{0B14D94E-D250-4B7E-B7B6-39223DA46BDA}"/>
    <dgm:cxn modelId="{45F250B6-ABF8-454C-BE1E-50D15251A7ED}" srcId="{E4DD7509-4CFF-442C-9D5F-4D30FB7EBBBF}" destId="{D3338722-E57B-4057-AB7A-1B8A3AC3964F}" srcOrd="2" destOrd="0" parTransId="{7446DAB0-FEEA-4090-86D8-58F5CF25545C}" sibTransId="{6ECD3CCE-B6B5-4C2C-8266-493D5728DDCD}"/>
    <dgm:cxn modelId="{BCBF0BCA-F732-2E4B-8E0B-AD71F34567B0}" type="presOf" srcId="{D3338722-E57B-4057-AB7A-1B8A3AC3964F}" destId="{1FAC8B85-4009-8941-9C51-93D26465DDDC}" srcOrd="0" destOrd="0" presId="urn:microsoft.com/office/officeart/2005/8/layout/vList2"/>
    <dgm:cxn modelId="{E1CC41F3-6F5D-8F4C-B601-45AA3E68BF05}" type="presOf" srcId="{229E7560-A7C1-4DA7-AB54-302D3337C20E}" destId="{895FFFAD-D618-A743-A6C2-A427F42D1E33}" srcOrd="0" destOrd="0" presId="urn:microsoft.com/office/officeart/2005/8/layout/vList2"/>
    <dgm:cxn modelId="{8CF60940-77DB-2B44-A60A-AA50AEAF76F1}" type="presParOf" srcId="{B910DEB7-7BC7-6641-87CB-8F642AB8E6A6}" destId="{8AF281A2-C280-634E-9E36-92BE7FA5990D}" srcOrd="0" destOrd="0" presId="urn:microsoft.com/office/officeart/2005/8/layout/vList2"/>
    <dgm:cxn modelId="{FD83E6E1-DB61-CF40-B010-D24B188DB932}" type="presParOf" srcId="{B910DEB7-7BC7-6641-87CB-8F642AB8E6A6}" destId="{FA884CAA-E20A-A844-AC07-87D47307258F}" srcOrd="1" destOrd="0" presId="urn:microsoft.com/office/officeart/2005/8/layout/vList2"/>
    <dgm:cxn modelId="{8C517988-8013-B443-B733-62CAAEDCF536}" type="presParOf" srcId="{B910DEB7-7BC7-6641-87CB-8F642AB8E6A6}" destId="{895FFFAD-D618-A743-A6C2-A427F42D1E33}" srcOrd="2" destOrd="0" presId="urn:microsoft.com/office/officeart/2005/8/layout/vList2"/>
    <dgm:cxn modelId="{25F8BC15-35E9-2A40-BE60-65E1BC367457}" type="presParOf" srcId="{B910DEB7-7BC7-6641-87CB-8F642AB8E6A6}" destId="{9DF0C74E-EF9C-3141-A59D-89EA1AE2F3E2}" srcOrd="3" destOrd="0" presId="urn:microsoft.com/office/officeart/2005/8/layout/vList2"/>
    <dgm:cxn modelId="{855B3704-7FA4-7F4A-9E60-E48443D5DE15}" type="presParOf" srcId="{B910DEB7-7BC7-6641-87CB-8F642AB8E6A6}" destId="{1FAC8B85-4009-8941-9C51-93D26465DDD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3F731E-5074-44D0-BF40-290542D8C329}"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BABFAC4E-E851-46CB-B9F0-749A853E40FC}">
      <dgm:prSet/>
      <dgm:spPr/>
      <dgm:t>
        <a:bodyPr/>
        <a:lstStyle/>
        <a:p>
          <a:r>
            <a:rPr lang="it-IT"/>
            <a:t>Finding injection flaws requires diligently testing API endpoints, paying attention to how the API responds, and then crafting requests that attempt to manipulate the backend systems. </a:t>
          </a:r>
          <a:endParaRPr lang="en-US"/>
        </a:p>
      </dgm:t>
    </dgm:pt>
    <dgm:pt modelId="{CEB3FE16-0F13-449B-9271-094083B20715}" type="parTrans" cxnId="{F82D73F0-6561-46AF-A4E4-89DADFBCE08A}">
      <dgm:prSet/>
      <dgm:spPr/>
      <dgm:t>
        <a:bodyPr/>
        <a:lstStyle/>
        <a:p>
          <a:endParaRPr lang="en-US"/>
        </a:p>
      </dgm:t>
    </dgm:pt>
    <dgm:pt modelId="{13878E75-6485-45C5-A9A6-97A1B1777F90}" type="sibTrans" cxnId="{F82D73F0-6561-46AF-A4E4-89DADFBCE08A}">
      <dgm:prSet/>
      <dgm:spPr/>
      <dgm:t>
        <a:bodyPr/>
        <a:lstStyle/>
        <a:p>
          <a:endParaRPr lang="en-US"/>
        </a:p>
      </dgm:t>
    </dgm:pt>
    <dgm:pt modelId="{BEBB78E6-4265-49EA-A46C-D30D88EE51B8}">
      <dgm:prSet/>
      <dgm:spPr/>
      <dgm:t>
        <a:bodyPr/>
        <a:lstStyle/>
        <a:p>
          <a:r>
            <a:rPr lang="it-IT"/>
            <a:t>Like directory traversal attacks, injection attacks have been around for decades, so there are many standard security controls to protect API providers from them.</a:t>
          </a:r>
          <a:endParaRPr lang="en-US"/>
        </a:p>
      </dgm:t>
    </dgm:pt>
    <dgm:pt modelId="{D93313C8-0FFD-45AC-9591-5554D0DD3DFE}" type="parTrans" cxnId="{D08F68A1-72A4-4AC7-AA31-473015A20AB2}">
      <dgm:prSet/>
      <dgm:spPr/>
      <dgm:t>
        <a:bodyPr/>
        <a:lstStyle/>
        <a:p>
          <a:endParaRPr lang="en-US"/>
        </a:p>
      </dgm:t>
    </dgm:pt>
    <dgm:pt modelId="{6CB8BFD6-252D-4405-9A86-B8291BD81AF4}" type="sibTrans" cxnId="{D08F68A1-72A4-4AC7-AA31-473015A20AB2}">
      <dgm:prSet/>
      <dgm:spPr/>
      <dgm:t>
        <a:bodyPr/>
        <a:lstStyle/>
        <a:p>
          <a:endParaRPr lang="en-US"/>
        </a:p>
      </dgm:t>
    </dgm:pt>
    <dgm:pt modelId="{4469D628-A4D5-174D-8474-75743CA98530}" type="pres">
      <dgm:prSet presAssocID="{AE3F731E-5074-44D0-BF40-290542D8C329}" presName="hierChild1" presStyleCnt="0">
        <dgm:presLayoutVars>
          <dgm:chPref val="1"/>
          <dgm:dir/>
          <dgm:animOne val="branch"/>
          <dgm:animLvl val="lvl"/>
          <dgm:resizeHandles/>
        </dgm:presLayoutVars>
      </dgm:prSet>
      <dgm:spPr/>
    </dgm:pt>
    <dgm:pt modelId="{510E0382-5C54-C845-8970-6C8FF588E81F}" type="pres">
      <dgm:prSet presAssocID="{BABFAC4E-E851-46CB-B9F0-749A853E40FC}" presName="hierRoot1" presStyleCnt="0"/>
      <dgm:spPr/>
    </dgm:pt>
    <dgm:pt modelId="{986C7A9A-DA89-AF45-88A8-497A38CBFA1D}" type="pres">
      <dgm:prSet presAssocID="{BABFAC4E-E851-46CB-B9F0-749A853E40FC}" presName="composite" presStyleCnt="0"/>
      <dgm:spPr/>
    </dgm:pt>
    <dgm:pt modelId="{0E76CD8A-B4DB-6B49-BC8A-EDB347DE61F0}" type="pres">
      <dgm:prSet presAssocID="{BABFAC4E-E851-46CB-B9F0-749A853E40FC}" presName="background" presStyleLbl="node0" presStyleIdx="0" presStyleCnt="2"/>
      <dgm:spPr/>
    </dgm:pt>
    <dgm:pt modelId="{21C9F2A7-5B88-B24F-893C-CCAAF9000BF8}" type="pres">
      <dgm:prSet presAssocID="{BABFAC4E-E851-46CB-B9F0-749A853E40FC}" presName="text" presStyleLbl="fgAcc0" presStyleIdx="0" presStyleCnt="2">
        <dgm:presLayoutVars>
          <dgm:chPref val="3"/>
        </dgm:presLayoutVars>
      </dgm:prSet>
      <dgm:spPr/>
    </dgm:pt>
    <dgm:pt modelId="{DBDD0E58-0510-7740-B658-F8AEBBAF26F2}" type="pres">
      <dgm:prSet presAssocID="{BABFAC4E-E851-46CB-B9F0-749A853E40FC}" presName="hierChild2" presStyleCnt="0"/>
      <dgm:spPr/>
    </dgm:pt>
    <dgm:pt modelId="{F34A077D-3919-9440-8DCC-45F913454480}" type="pres">
      <dgm:prSet presAssocID="{BEBB78E6-4265-49EA-A46C-D30D88EE51B8}" presName="hierRoot1" presStyleCnt="0"/>
      <dgm:spPr/>
    </dgm:pt>
    <dgm:pt modelId="{3BC1CAED-ACC7-B841-AE65-DF1E737E13AF}" type="pres">
      <dgm:prSet presAssocID="{BEBB78E6-4265-49EA-A46C-D30D88EE51B8}" presName="composite" presStyleCnt="0"/>
      <dgm:spPr/>
    </dgm:pt>
    <dgm:pt modelId="{3699A710-93FB-8749-9B64-C6CD122A3949}" type="pres">
      <dgm:prSet presAssocID="{BEBB78E6-4265-49EA-A46C-D30D88EE51B8}" presName="background" presStyleLbl="node0" presStyleIdx="1" presStyleCnt="2"/>
      <dgm:spPr/>
    </dgm:pt>
    <dgm:pt modelId="{66964C09-870A-C548-BF4C-AEFDA278F6FF}" type="pres">
      <dgm:prSet presAssocID="{BEBB78E6-4265-49EA-A46C-D30D88EE51B8}" presName="text" presStyleLbl="fgAcc0" presStyleIdx="1" presStyleCnt="2">
        <dgm:presLayoutVars>
          <dgm:chPref val="3"/>
        </dgm:presLayoutVars>
      </dgm:prSet>
      <dgm:spPr/>
    </dgm:pt>
    <dgm:pt modelId="{46E1D82F-95E3-E145-80A3-FF45DA84807A}" type="pres">
      <dgm:prSet presAssocID="{BEBB78E6-4265-49EA-A46C-D30D88EE51B8}" presName="hierChild2" presStyleCnt="0"/>
      <dgm:spPr/>
    </dgm:pt>
  </dgm:ptLst>
  <dgm:cxnLst>
    <dgm:cxn modelId="{02C8CF54-6277-144D-9747-EB82360DABD0}" type="presOf" srcId="{BABFAC4E-E851-46CB-B9F0-749A853E40FC}" destId="{21C9F2A7-5B88-B24F-893C-CCAAF9000BF8}" srcOrd="0" destOrd="0" presId="urn:microsoft.com/office/officeart/2005/8/layout/hierarchy1"/>
    <dgm:cxn modelId="{D08F68A1-72A4-4AC7-AA31-473015A20AB2}" srcId="{AE3F731E-5074-44D0-BF40-290542D8C329}" destId="{BEBB78E6-4265-49EA-A46C-D30D88EE51B8}" srcOrd="1" destOrd="0" parTransId="{D93313C8-0FFD-45AC-9591-5554D0DD3DFE}" sibTransId="{6CB8BFD6-252D-4405-9A86-B8291BD81AF4}"/>
    <dgm:cxn modelId="{773408EC-433C-844F-870D-60F15D98BB8B}" type="presOf" srcId="{BEBB78E6-4265-49EA-A46C-D30D88EE51B8}" destId="{66964C09-870A-C548-BF4C-AEFDA278F6FF}" srcOrd="0" destOrd="0" presId="urn:microsoft.com/office/officeart/2005/8/layout/hierarchy1"/>
    <dgm:cxn modelId="{F82D73F0-6561-46AF-A4E4-89DADFBCE08A}" srcId="{AE3F731E-5074-44D0-BF40-290542D8C329}" destId="{BABFAC4E-E851-46CB-B9F0-749A853E40FC}" srcOrd="0" destOrd="0" parTransId="{CEB3FE16-0F13-449B-9271-094083B20715}" sibTransId="{13878E75-6485-45C5-A9A6-97A1B1777F90}"/>
    <dgm:cxn modelId="{7F85BFF2-E399-DE44-803B-FEC36443F46D}" type="presOf" srcId="{AE3F731E-5074-44D0-BF40-290542D8C329}" destId="{4469D628-A4D5-174D-8474-75743CA98530}" srcOrd="0" destOrd="0" presId="urn:microsoft.com/office/officeart/2005/8/layout/hierarchy1"/>
    <dgm:cxn modelId="{6AE11843-6BFB-494F-8313-C4E092CA9BC0}" type="presParOf" srcId="{4469D628-A4D5-174D-8474-75743CA98530}" destId="{510E0382-5C54-C845-8970-6C8FF588E81F}" srcOrd="0" destOrd="0" presId="urn:microsoft.com/office/officeart/2005/8/layout/hierarchy1"/>
    <dgm:cxn modelId="{02EFF478-A544-E947-8472-1E8713195023}" type="presParOf" srcId="{510E0382-5C54-C845-8970-6C8FF588E81F}" destId="{986C7A9A-DA89-AF45-88A8-497A38CBFA1D}" srcOrd="0" destOrd="0" presId="urn:microsoft.com/office/officeart/2005/8/layout/hierarchy1"/>
    <dgm:cxn modelId="{AAB4C258-C6FD-1C4D-8EAC-CBADD9C94676}" type="presParOf" srcId="{986C7A9A-DA89-AF45-88A8-497A38CBFA1D}" destId="{0E76CD8A-B4DB-6B49-BC8A-EDB347DE61F0}" srcOrd="0" destOrd="0" presId="urn:microsoft.com/office/officeart/2005/8/layout/hierarchy1"/>
    <dgm:cxn modelId="{69E71BDB-B5CF-1F4F-8C74-5D7E5C2CBC20}" type="presParOf" srcId="{986C7A9A-DA89-AF45-88A8-497A38CBFA1D}" destId="{21C9F2A7-5B88-B24F-893C-CCAAF9000BF8}" srcOrd="1" destOrd="0" presId="urn:microsoft.com/office/officeart/2005/8/layout/hierarchy1"/>
    <dgm:cxn modelId="{0C07D4F3-D0FD-D441-A685-2371A8D32CEC}" type="presParOf" srcId="{510E0382-5C54-C845-8970-6C8FF588E81F}" destId="{DBDD0E58-0510-7740-B658-F8AEBBAF26F2}" srcOrd="1" destOrd="0" presId="urn:microsoft.com/office/officeart/2005/8/layout/hierarchy1"/>
    <dgm:cxn modelId="{AF6340A9-56BC-9B46-AA9E-948868668ED4}" type="presParOf" srcId="{4469D628-A4D5-174D-8474-75743CA98530}" destId="{F34A077D-3919-9440-8DCC-45F913454480}" srcOrd="1" destOrd="0" presId="urn:microsoft.com/office/officeart/2005/8/layout/hierarchy1"/>
    <dgm:cxn modelId="{50D0164B-2EBE-774B-84E2-A88B6CD0C48B}" type="presParOf" srcId="{F34A077D-3919-9440-8DCC-45F913454480}" destId="{3BC1CAED-ACC7-B841-AE65-DF1E737E13AF}" srcOrd="0" destOrd="0" presId="urn:microsoft.com/office/officeart/2005/8/layout/hierarchy1"/>
    <dgm:cxn modelId="{B8887E51-8454-F747-AE6D-2A71B52E7A89}" type="presParOf" srcId="{3BC1CAED-ACC7-B841-AE65-DF1E737E13AF}" destId="{3699A710-93FB-8749-9B64-C6CD122A3949}" srcOrd="0" destOrd="0" presId="urn:microsoft.com/office/officeart/2005/8/layout/hierarchy1"/>
    <dgm:cxn modelId="{FF38981D-626C-6A47-A31B-7FE449B2F8A1}" type="presParOf" srcId="{3BC1CAED-ACC7-B841-AE65-DF1E737E13AF}" destId="{66964C09-870A-C548-BF4C-AEFDA278F6FF}" srcOrd="1" destOrd="0" presId="urn:microsoft.com/office/officeart/2005/8/layout/hierarchy1"/>
    <dgm:cxn modelId="{BAD164C1-92B5-8C4C-B352-DCA1602C6732}" type="presParOf" srcId="{F34A077D-3919-9440-8DCC-45F913454480}" destId="{46E1D82F-95E3-E145-80A3-FF45DA84807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A608A0-8FEA-4424-B2A0-9A1B38EE7A21}"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6177D7F1-6A0E-4860-B4E7-DF93F527F6AD}">
      <dgm:prSet/>
      <dgm:spPr/>
      <dgm:t>
        <a:bodyPr/>
        <a:lstStyle/>
        <a:p>
          <a:r>
            <a:rPr lang="it-IT"/>
            <a:t>You can discover improper assets management by paying close attention to outdated API documentation, changelogs, and version history on repositories</a:t>
          </a:r>
          <a:endParaRPr lang="en-US"/>
        </a:p>
      </dgm:t>
    </dgm:pt>
    <dgm:pt modelId="{B06A4BC4-6A04-4443-A969-C500B0F3FA2B}" type="parTrans" cxnId="{05AC3EAA-2C6B-4401-92C9-F42798F399E5}">
      <dgm:prSet/>
      <dgm:spPr/>
      <dgm:t>
        <a:bodyPr/>
        <a:lstStyle/>
        <a:p>
          <a:endParaRPr lang="en-US"/>
        </a:p>
      </dgm:t>
    </dgm:pt>
    <dgm:pt modelId="{575EA19F-E74C-45B1-99D3-D16CA3594CB8}" type="sibTrans" cxnId="{05AC3EAA-2C6B-4401-92C9-F42798F399E5}">
      <dgm:prSet/>
      <dgm:spPr/>
      <dgm:t>
        <a:bodyPr/>
        <a:lstStyle/>
        <a:p>
          <a:endParaRPr lang="en-US"/>
        </a:p>
      </dgm:t>
    </dgm:pt>
    <dgm:pt modelId="{5638DA45-FC8A-41B0-8B40-E93CB3AB7F63}">
      <dgm:prSet/>
      <dgm:spPr/>
      <dgm:t>
        <a:bodyPr/>
        <a:lstStyle/>
        <a:p>
          <a:r>
            <a:rPr lang="it-IT"/>
            <a:t>For example, if an organization’s API documentation has not been updated along with the API’s endpoints, it could contain references to portions of the API that are no longer supported. </a:t>
          </a:r>
          <a:endParaRPr lang="en-US"/>
        </a:p>
      </dgm:t>
    </dgm:pt>
    <dgm:pt modelId="{3E24BFCD-59B6-4174-AEDD-D26164174F11}" type="parTrans" cxnId="{9F33C9A6-0A2F-44D7-A088-07A5C64E177A}">
      <dgm:prSet/>
      <dgm:spPr/>
      <dgm:t>
        <a:bodyPr/>
        <a:lstStyle/>
        <a:p>
          <a:endParaRPr lang="en-US"/>
        </a:p>
      </dgm:t>
    </dgm:pt>
    <dgm:pt modelId="{5E12D2CD-B2EA-4B5A-90D8-8D02977EDF0D}" type="sibTrans" cxnId="{9F33C9A6-0A2F-44D7-A088-07A5C64E177A}">
      <dgm:prSet/>
      <dgm:spPr/>
      <dgm:t>
        <a:bodyPr/>
        <a:lstStyle/>
        <a:p>
          <a:endParaRPr lang="en-US"/>
        </a:p>
      </dgm:t>
    </dgm:pt>
    <dgm:pt modelId="{4BD5C18A-5B36-4EA9-BE2D-783EEA5928A3}">
      <dgm:prSet/>
      <dgm:spPr/>
      <dgm:t>
        <a:bodyPr/>
        <a:lstStyle/>
        <a:p>
          <a:r>
            <a:rPr lang="it-IT"/>
            <a:t>Organizations often include versioning information in their endpoint namessuch as /v1/, /v2/, /v3/, and so on. </a:t>
          </a:r>
          <a:endParaRPr lang="en-US"/>
        </a:p>
      </dgm:t>
    </dgm:pt>
    <dgm:pt modelId="{6F536749-73D9-4732-8276-590C9773BC8E}" type="parTrans" cxnId="{16B5D7C1-16CC-4335-949B-1CF724BB2925}">
      <dgm:prSet/>
      <dgm:spPr/>
      <dgm:t>
        <a:bodyPr/>
        <a:lstStyle/>
        <a:p>
          <a:endParaRPr lang="en-US"/>
        </a:p>
      </dgm:t>
    </dgm:pt>
    <dgm:pt modelId="{44723064-50F9-4B46-A37B-24D3641292E6}" type="sibTrans" cxnId="{16B5D7C1-16CC-4335-949B-1CF724BB2925}">
      <dgm:prSet/>
      <dgm:spPr/>
      <dgm:t>
        <a:bodyPr/>
        <a:lstStyle/>
        <a:p>
          <a:endParaRPr lang="en-US"/>
        </a:p>
      </dgm:t>
    </dgm:pt>
    <dgm:pt modelId="{76BC7BDE-92BA-4701-8272-F21C6403F917}">
      <dgm:prSet/>
      <dgm:spPr/>
      <dgm:t>
        <a:bodyPr/>
        <a:lstStyle/>
        <a:p>
          <a:r>
            <a:rPr lang="it-IT"/>
            <a:t>APIs still in development often use paths such as /alpha/, /beta/, /test/, /uat/, and /demo/. </a:t>
          </a:r>
          <a:endParaRPr lang="en-US"/>
        </a:p>
      </dgm:t>
    </dgm:pt>
    <dgm:pt modelId="{672E6B5A-DF9D-411C-95AA-841F3B3A8E3B}" type="parTrans" cxnId="{2E5479F0-B5E9-4DEA-BF82-74FC8FAFA1AB}">
      <dgm:prSet/>
      <dgm:spPr/>
      <dgm:t>
        <a:bodyPr/>
        <a:lstStyle/>
        <a:p>
          <a:endParaRPr lang="en-US"/>
        </a:p>
      </dgm:t>
    </dgm:pt>
    <dgm:pt modelId="{AA491D77-8FAD-4B30-98F9-1451949875E1}" type="sibTrans" cxnId="{2E5479F0-B5E9-4DEA-BF82-74FC8FAFA1AB}">
      <dgm:prSet/>
      <dgm:spPr/>
      <dgm:t>
        <a:bodyPr/>
        <a:lstStyle/>
        <a:p>
          <a:endParaRPr lang="en-US"/>
        </a:p>
      </dgm:t>
    </dgm:pt>
    <dgm:pt modelId="{520D6C87-005A-434A-937D-AABF384E0F12}">
      <dgm:prSet/>
      <dgm:spPr/>
      <dgm:t>
        <a:bodyPr/>
        <a:lstStyle/>
        <a:p>
          <a:r>
            <a:rPr lang="it-IT"/>
            <a:t>If you know that an API is now using apiv3.org/admin but part of the API documentation refers to apiv1.org/admin, you could try testing different endpoints to see if apiv1 or apiv2 is still active.</a:t>
          </a:r>
          <a:endParaRPr lang="en-US"/>
        </a:p>
      </dgm:t>
    </dgm:pt>
    <dgm:pt modelId="{3045CF2F-3047-42A9-9476-50ADDEC01400}" type="parTrans" cxnId="{951D25AE-F680-41A2-9917-5799A57D30A0}">
      <dgm:prSet/>
      <dgm:spPr/>
      <dgm:t>
        <a:bodyPr/>
        <a:lstStyle/>
        <a:p>
          <a:endParaRPr lang="en-US"/>
        </a:p>
      </dgm:t>
    </dgm:pt>
    <dgm:pt modelId="{BD683DF5-C655-46DA-BDC7-AEAAA45CA4B9}" type="sibTrans" cxnId="{951D25AE-F680-41A2-9917-5799A57D30A0}">
      <dgm:prSet/>
      <dgm:spPr/>
      <dgm:t>
        <a:bodyPr/>
        <a:lstStyle/>
        <a:p>
          <a:endParaRPr lang="en-US"/>
        </a:p>
      </dgm:t>
    </dgm:pt>
    <dgm:pt modelId="{0104E38E-B608-0F49-8DCF-924E62DFB999}" type="pres">
      <dgm:prSet presAssocID="{56A608A0-8FEA-4424-B2A0-9A1B38EE7A21}" presName="Name0" presStyleCnt="0">
        <dgm:presLayoutVars>
          <dgm:dir/>
          <dgm:animLvl val="lvl"/>
          <dgm:resizeHandles val="exact"/>
        </dgm:presLayoutVars>
      </dgm:prSet>
      <dgm:spPr/>
    </dgm:pt>
    <dgm:pt modelId="{306BBE00-5309-A54C-9280-1FACF128522D}" type="pres">
      <dgm:prSet presAssocID="{4BD5C18A-5B36-4EA9-BE2D-783EEA5928A3}" presName="boxAndChildren" presStyleCnt="0"/>
      <dgm:spPr/>
    </dgm:pt>
    <dgm:pt modelId="{219F26E3-3DA2-B44F-923E-B0A51C83F89A}" type="pres">
      <dgm:prSet presAssocID="{4BD5C18A-5B36-4EA9-BE2D-783EEA5928A3}" presName="parentTextBox" presStyleLbl="node1" presStyleIdx="0" presStyleCnt="3"/>
      <dgm:spPr/>
    </dgm:pt>
    <dgm:pt modelId="{1FCABBEC-E718-7444-BD3B-5EDBFFB1A02C}" type="pres">
      <dgm:prSet presAssocID="{4BD5C18A-5B36-4EA9-BE2D-783EEA5928A3}" presName="entireBox" presStyleLbl="node1" presStyleIdx="0" presStyleCnt="3"/>
      <dgm:spPr/>
    </dgm:pt>
    <dgm:pt modelId="{836FF354-44B7-F440-98F3-20A9D12F313A}" type="pres">
      <dgm:prSet presAssocID="{4BD5C18A-5B36-4EA9-BE2D-783EEA5928A3}" presName="descendantBox" presStyleCnt="0"/>
      <dgm:spPr/>
    </dgm:pt>
    <dgm:pt modelId="{9D4FC8B4-777F-F848-8B4B-1FA2F96F8DA7}" type="pres">
      <dgm:prSet presAssocID="{76BC7BDE-92BA-4701-8272-F21C6403F917}" presName="childTextBox" presStyleLbl="fgAccFollowNode1" presStyleIdx="0" presStyleCnt="2">
        <dgm:presLayoutVars>
          <dgm:bulletEnabled val="1"/>
        </dgm:presLayoutVars>
      </dgm:prSet>
      <dgm:spPr/>
    </dgm:pt>
    <dgm:pt modelId="{3892038C-1487-F54A-BE8C-D98AB7518582}" type="pres">
      <dgm:prSet presAssocID="{520D6C87-005A-434A-937D-AABF384E0F12}" presName="childTextBox" presStyleLbl="fgAccFollowNode1" presStyleIdx="1" presStyleCnt="2">
        <dgm:presLayoutVars>
          <dgm:bulletEnabled val="1"/>
        </dgm:presLayoutVars>
      </dgm:prSet>
      <dgm:spPr/>
    </dgm:pt>
    <dgm:pt modelId="{FBD0F5AA-C2BC-5440-AFE8-9A6659B344AC}" type="pres">
      <dgm:prSet presAssocID="{5E12D2CD-B2EA-4B5A-90D8-8D02977EDF0D}" presName="sp" presStyleCnt="0"/>
      <dgm:spPr/>
    </dgm:pt>
    <dgm:pt modelId="{E9596546-3C70-5C44-876E-68BD3D0A1555}" type="pres">
      <dgm:prSet presAssocID="{5638DA45-FC8A-41B0-8B40-E93CB3AB7F63}" presName="arrowAndChildren" presStyleCnt="0"/>
      <dgm:spPr/>
    </dgm:pt>
    <dgm:pt modelId="{F70322CA-F09F-DF4B-AEDC-DF591D1988CA}" type="pres">
      <dgm:prSet presAssocID="{5638DA45-FC8A-41B0-8B40-E93CB3AB7F63}" presName="parentTextArrow" presStyleLbl="node1" presStyleIdx="1" presStyleCnt="3"/>
      <dgm:spPr/>
    </dgm:pt>
    <dgm:pt modelId="{6620273A-7288-424E-95AE-9F18487A7E5D}" type="pres">
      <dgm:prSet presAssocID="{575EA19F-E74C-45B1-99D3-D16CA3594CB8}" presName="sp" presStyleCnt="0"/>
      <dgm:spPr/>
    </dgm:pt>
    <dgm:pt modelId="{644443E9-3E7B-4D49-A75A-39272E870394}" type="pres">
      <dgm:prSet presAssocID="{6177D7F1-6A0E-4860-B4E7-DF93F527F6AD}" presName="arrowAndChildren" presStyleCnt="0"/>
      <dgm:spPr/>
    </dgm:pt>
    <dgm:pt modelId="{0A1E6F74-CFF9-C843-8BCE-C771499E6DEB}" type="pres">
      <dgm:prSet presAssocID="{6177D7F1-6A0E-4860-B4E7-DF93F527F6AD}" presName="parentTextArrow" presStyleLbl="node1" presStyleIdx="2" presStyleCnt="3"/>
      <dgm:spPr/>
    </dgm:pt>
  </dgm:ptLst>
  <dgm:cxnLst>
    <dgm:cxn modelId="{3D1F6412-30A8-0A4E-81F5-5108A55EEF50}" type="presOf" srcId="{6177D7F1-6A0E-4860-B4E7-DF93F527F6AD}" destId="{0A1E6F74-CFF9-C843-8BCE-C771499E6DEB}" srcOrd="0" destOrd="0" presId="urn:microsoft.com/office/officeart/2005/8/layout/process4"/>
    <dgm:cxn modelId="{E8B81A37-6795-3547-B143-17CBD3256FA0}" type="presOf" srcId="{5638DA45-FC8A-41B0-8B40-E93CB3AB7F63}" destId="{F70322CA-F09F-DF4B-AEDC-DF591D1988CA}" srcOrd="0" destOrd="0" presId="urn:microsoft.com/office/officeart/2005/8/layout/process4"/>
    <dgm:cxn modelId="{4E2BD354-1237-EE4C-AE03-0F4840BAC22F}" type="presOf" srcId="{4BD5C18A-5B36-4EA9-BE2D-783EEA5928A3}" destId="{219F26E3-3DA2-B44F-923E-B0A51C83F89A}" srcOrd="0" destOrd="0" presId="urn:microsoft.com/office/officeart/2005/8/layout/process4"/>
    <dgm:cxn modelId="{96D08261-E8DC-E84F-B292-EF4A0A710612}" type="presOf" srcId="{520D6C87-005A-434A-937D-AABF384E0F12}" destId="{3892038C-1487-F54A-BE8C-D98AB7518582}" srcOrd="0" destOrd="0" presId="urn:microsoft.com/office/officeart/2005/8/layout/process4"/>
    <dgm:cxn modelId="{5EB8D477-AFAD-254A-951E-B0B760A64298}" type="presOf" srcId="{56A608A0-8FEA-4424-B2A0-9A1B38EE7A21}" destId="{0104E38E-B608-0F49-8DCF-924E62DFB999}" srcOrd="0" destOrd="0" presId="urn:microsoft.com/office/officeart/2005/8/layout/process4"/>
    <dgm:cxn modelId="{97153791-F6E6-494C-A348-A9F3FE613D73}" type="presOf" srcId="{76BC7BDE-92BA-4701-8272-F21C6403F917}" destId="{9D4FC8B4-777F-F848-8B4B-1FA2F96F8DA7}" srcOrd="0" destOrd="0" presId="urn:microsoft.com/office/officeart/2005/8/layout/process4"/>
    <dgm:cxn modelId="{9F33C9A6-0A2F-44D7-A088-07A5C64E177A}" srcId="{56A608A0-8FEA-4424-B2A0-9A1B38EE7A21}" destId="{5638DA45-FC8A-41B0-8B40-E93CB3AB7F63}" srcOrd="1" destOrd="0" parTransId="{3E24BFCD-59B6-4174-AEDD-D26164174F11}" sibTransId="{5E12D2CD-B2EA-4B5A-90D8-8D02977EDF0D}"/>
    <dgm:cxn modelId="{05AC3EAA-2C6B-4401-92C9-F42798F399E5}" srcId="{56A608A0-8FEA-4424-B2A0-9A1B38EE7A21}" destId="{6177D7F1-6A0E-4860-B4E7-DF93F527F6AD}" srcOrd="0" destOrd="0" parTransId="{B06A4BC4-6A04-4443-A969-C500B0F3FA2B}" sibTransId="{575EA19F-E74C-45B1-99D3-D16CA3594CB8}"/>
    <dgm:cxn modelId="{951D25AE-F680-41A2-9917-5799A57D30A0}" srcId="{4BD5C18A-5B36-4EA9-BE2D-783EEA5928A3}" destId="{520D6C87-005A-434A-937D-AABF384E0F12}" srcOrd="1" destOrd="0" parTransId="{3045CF2F-3047-42A9-9476-50ADDEC01400}" sibTransId="{BD683DF5-C655-46DA-BDC7-AEAAA45CA4B9}"/>
    <dgm:cxn modelId="{16B5D7C1-16CC-4335-949B-1CF724BB2925}" srcId="{56A608A0-8FEA-4424-B2A0-9A1B38EE7A21}" destId="{4BD5C18A-5B36-4EA9-BE2D-783EEA5928A3}" srcOrd="2" destOrd="0" parTransId="{6F536749-73D9-4732-8276-590C9773BC8E}" sibTransId="{44723064-50F9-4B46-A37B-24D3641292E6}"/>
    <dgm:cxn modelId="{F88826E7-3140-5840-A71B-E838AE23663A}" type="presOf" srcId="{4BD5C18A-5B36-4EA9-BE2D-783EEA5928A3}" destId="{1FCABBEC-E718-7444-BD3B-5EDBFFB1A02C}" srcOrd="1" destOrd="0" presId="urn:microsoft.com/office/officeart/2005/8/layout/process4"/>
    <dgm:cxn modelId="{2E5479F0-B5E9-4DEA-BF82-74FC8FAFA1AB}" srcId="{4BD5C18A-5B36-4EA9-BE2D-783EEA5928A3}" destId="{76BC7BDE-92BA-4701-8272-F21C6403F917}" srcOrd="0" destOrd="0" parTransId="{672E6B5A-DF9D-411C-95AA-841F3B3A8E3B}" sibTransId="{AA491D77-8FAD-4B30-98F9-1451949875E1}"/>
    <dgm:cxn modelId="{55DCC269-1BAB-AD41-B321-A714DAA7CF18}" type="presParOf" srcId="{0104E38E-B608-0F49-8DCF-924E62DFB999}" destId="{306BBE00-5309-A54C-9280-1FACF128522D}" srcOrd="0" destOrd="0" presId="urn:microsoft.com/office/officeart/2005/8/layout/process4"/>
    <dgm:cxn modelId="{CB421D9B-C55A-B148-B878-DCB7AB9E0C82}" type="presParOf" srcId="{306BBE00-5309-A54C-9280-1FACF128522D}" destId="{219F26E3-3DA2-B44F-923E-B0A51C83F89A}" srcOrd="0" destOrd="0" presId="urn:microsoft.com/office/officeart/2005/8/layout/process4"/>
    <dgm:cxn modelId="{EB7FD90D-FC16-7740-A9AD-F0A4028AB45F}" type="presParOf" srcId="{306BBE00-5309-A54C-9280-1FACF128522D}" destId="{1FCABBEC-E718-7444-BD3B-5EDBFFB1A02C}" srcOrd="1" destOrd="0" presId="urn:microsoft.com/office/officeart/2005/8/layout/process4"/>
    <dgm:cxn modelId="{FC8EE279-C447-9F4B-92D0-B8916D82E24F}" type="presParOf" srcId="{306BBE00-5309-A54C-9280-1FACF128522D}" destId="{836FF354-44B7-F440-98F3-20A9D12F313A}" srcOrd="2" destOrd="0" presId="urn:microsoft.com/office/officeart/2005/8/layout/process4"/>
    <dgm:cxn modelId="{4DB9A6E0-F9BF-534C-AA48-CDA9200AD1C4}" type="presParOf" srcId="{836FF354-44B7-F440-98F3-20A9D12F313A}" destId="{9D4FC8B4-777F-F848-8B4B-1FA2F96F8DA7}" srcOrd="0" destOrd="0" presId="urn:microsoft.com/office/officeart/2005/8/layout/process4"/>
    <dgm:cxn modelId="{28D2F005-6039-FD45-8EDD-FA7D7A8CD159}" type="presParOf" srcId="{836FF354-44B7-F440-98F3-20A9D12F313A}" destId="{3892038C-1487-F54A-BE8C-D98AB7518582}" srcOrd="1" destOrd="0" presId="urn:microsoft.com/office/officeart/2005/8/layout/process4"/>
    <dgm:cxn modelId="{163A639A-8137-EC4F-9676-759334189FAC}" type="presParOf" srcId="{0104E38E-B608-0F49-8DCF-924E62DFB999}" destId="{FBD0F5AA-C2BC-5440-AFE8-9A6659B344AC}" srcOrd="1" destOrd="0" presId="urn:microsoft.com/office/officeart/2005/8/layout/process4"/>
    <dgm:cxn modelId="{5022A926-3403-F44F-A19C-6C7605DEB9BB}" type="presParOf" srcId="{0104E38E-B608-0F49-8DCF-924E62DFB999}" destId="{E9596546-3C70-5C44-876E-68BD3D0A1555}" srcOrd="2" destOrd="0" presId="urn:microsoft.com/office/officeart/2005/8/layout/process4"/>
    <dgm:cxn modelId="{4289F740-B470-5444-9154-B00771662D98}" type="presParOf" srcId="{E9596546-3C70-5C44-876E-68BD3D0A1555}" destId="{F70322CA-F09F-DF4B-AEDC-DF591D1988CA}" srcOrd="0" destOrd="0" presId="urn:microsoft.com/office/officeart/2005/8/layout/process4"/>
    <dgm:cxn modelId="{2F4D1420-4208-D442-A151-100AB46CA589}" type="presParOf" srcId="{0104E38E-B608-0F49-8DCF-924E62DFB999}" destId="{6620273A-7288-424E-95AE-9F18487A7E5D}" srcOrd="3" destOrd="0" presId="urn:microsoft.com/office/officeart/2005/8/layout/process4"/>
    <dgm:cxn modelId="{E077C529-37E5-B648-A4A4-B45476B0F0F8}" type="presParOf" srcId="{0104E38E-B608-0F49-8DCF-924E62DFB999}" destId="{644443E9-3E7B-4D49-A75A-39272E870394}" srcOrd="4" destOrd="0" presId="urn:microsoft.com/office/officeart/2005/8/layout/process4"/>
    <dgm:cxn modelId="{C85418BE-911A-F443-B236-78333E5D178B}" type="presParOf" srcId="{644443E9-3E7B-4D49-A75A-39272E870394}" destId="{0A1E6F74-CFF9-C843-8BCE-C771499E6DE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507EFB-5156-4F73-B25E-5DB50EC1E32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826C78A1-C211-4699-AD31-72FFC6825B75}">
      <dgm:prSet/>
      <dgm:spPr/>
      <dgm:t>
        <a:bodyPr/>
        <a:lstStyle/>
        <a:p>
          <a:r>
            <a:rPr lang="it-IT"/>
            <a:t>Business logic vulnerabilities (also known as business logic flaws, or BLFs) are intended features of an application that attackers can use maliciously. </a:t>
          </a:r>
          <a:endParaRPr lang="en-US"/>
        </a:p>
      </dgm:t>
    </dgm:pt>
    <dgm:pt modelId="{1C819BC9-9612-4FEA-8B28-7A963A5107DD}" type="parTrans" cxnId="{0DF6C8A4-AF18-41E5-8B10-47F9E8A1FC78}">
      <dgm:prSet/>
      <dgm:spPr/>
      <dgm:t>
        <a:bodyPr/>
        <a:lstStyle/>
        <a:p>
          <a:endParaRPr lang="en-US"/>
        </a:p>
      </dgm:t>
    </dgm:pt>
    <dgm:pt modelId="{B76BDBBA-47DB-414C-BF17-42C6E6E82915}" type="sibTrans" cxnId="{0DF6C8A4-AF18-41E5-8B10-47F9E8A1FC78}">
      <dgm:prSet/>
      <dgm:spPr/>
      <dgm:t>
        <a:bodyPr/>
        <a:lstStyle/>
        <a:p>
          <a:endParaRPr lang="en-US"/>
        </a:p>
      </dgm:t>
    </dgm:pt>
    <dgm:pt modelId="{69092D3F-AD98-4EE6-B52F-E0A433B68D85}">
      <dgm:prSet/>
      <dgm:spPr/>
      <dgm:t>
        <a:bodyPr/>
        <a:lstStyle/>
        <a:p>
          <a:r>
            <a:rPr lang="it-IT"/>
            <a:t>For example, if an API has an upload feature that doesn’t validate encoded payloads, a user could upload any file as long as it was encoded. </a:t>
          </a:r>
          <a:endParaRPr lang="en-US"/>
        </a:p>
      </dgm:t>
    </dgm:pt>
    <dgm:pt modelId="{0CCEB903-D368-4939-BA4C-84449F61793C}" type="parTrans" cxnId="{261A96AC-D0EC-4815-96B9-A72313261FCB}">
      <dgm:prSet/>
      <dgm:spPr/>
      <dgm:t>
        <a:bodyPr/>
        <a:lstStyle/>
        <a:p>
          <a:endParaRPr lang="en-US"/>
        </a:p>
      </dgm:t>
    </dgm:pt>
    <dgm:pt modelId="{F33CD9CB-1A8D-4ADB-8063-5465FB70CBC6}" type="sibTrans" cxnId="{261A96AC-D0EC-4815-96B9-A72313261FCB}">
      <dgm:prSet/>
      <dgm:spPr/>
      <dgm:t>
        <a:bodyPr/>
        <a:lstStyle/>
        <a:p>
          <a:endParaRPr lang="en-US"/>
        </a:p>
      </dgm:t>
    </dgm:pt>
    <dgm:pt modelId="{67B243FE-95E6-425B-AF47-087A9A935994}">
      <dgm:prSet/>
      <dgm:spPr/>
      <dgm:t>
        <a:bodyPr/>
        <a:lstStyle/>
        <a:p>
          <a:r>
            <a:rPr lang="it-IT"/>
            <a:t>This would allow end users to upload and execute arbitrary code, including malicious payloads.</a:t>
          </a:r>
          <a:endParaRPr lang="en-US"/>
        </a:p>
      </dgm:t>
    </dgm:pt>
    <dgm:pt modelId="{CCD30543-F0D2-4F7B-A762-91BAAD85E08B}" type="parTrans" cxnId="{CAF9C8CD-248B-41E5-8147-D0F73B0C4B8C}">
      <dgm:prSet/>
      <dgm:spPr/>
      <dgm:t>
        <a:bodyPr/>
        <a:lstStyle/>
        <a:p>
          <a:endParaRPr lang="en-US"/>
        </a:p>
      </dgm:t>
    </dgm:pt>
    <dgm:pt modelId="{0DEB9EE5-D7C3-41A5-9279-EF55B48393BF}" type="sibTrans" cxnId="{CAF9C8CD-248B-41E5-8147-D0F73B0C4B8C}">
      <dgm:prSet/>
      <dgm:spPr/>
      <dgm:t>
        <a:bodyPr/>
        <a:lstStyle/>
        <a:p>
          <a:endParaRPr lang="en-US"/>
        </a:p>
      </dgm:t>
    </dgm:pt>
    <dgm:pt modelId="{7E33D9FE-A7EE-8943-A995-67F44592BB12}" type="pres">
      <dgm:prSet presAssocID="{38507EFB-5156-4F73-B25E-5DB50EC1E32B}" presName="vert0" presStyleCnt="0">
        <dgm:presLayoutVars>
          <dgm:dir/>
          <dgm:animOne val="branch"/>
          <dgm:animLvl val="lvl"/>
        </dgm:presLayoutVars>
      </dgm:prSet>
      <dgm:spPr/>
    </dgm:pt>
    <dgm:pt modelId="{036AEBA9-9768-644B-B996-A4AF7D8A22DF}" type="pres">
      <dgm:prSet presAssocID="{826C78A1-C211-4699-AD31-72FFC6825B75}" presName="thickLine" presStyleLbl="alignNode1" presStyleIdx="0" presStyleCnt="3"/>
      <dgm:spPr/>
    </dgm:pt>
    <dgm:pt modelId="{56B45BEE-AB1D-1643-B4C4-0B8D5EC99B35}" type="pres">
      <dgm:prSet presAssocID="{826C78A1-C211-4699-AD31-72FFC6825B75}" presName="horz1" presStyleCnt="0"/>
      <dgm:spPr/>
    </dgm:pt>
    <dgm:pt modelId="{8C1342C6-44BB-954A-88FA-2E0E37A76E4F}" type="pres">
      <dgm:prSet presAssocID="{826C78A1-C211-4699-AD31-72FFC6825B75}" presName="tx1" presStyleLbl="revTx" presStyleIdx="0" presStyleCnt="3"/>
      <dgm:spPr/>
    </dgm:pt>
    <dgm:pt modelId="{157C4FF0-E59D-5340-9278-764D5320D552}" type="pres">
      <dgm:prSet presAssocID="{826C78A1-C211-4699-AD31-72FFC6825B75}" presName="vert1" presStyleCnt="0"/>
      <dgm:spPr/>
    </dgm:pt>
    <dgm:pt modelId="{B1BF600E-FE99-9144-B842-C1D7250D9C66}" type="pres">
      <dgm:prSet presAssocID="{69092D3F-AD98-4EE6-B52F-E0A433B68D85}" presName="thickLine" presStyleLbl="alignNode1" presStyleIdx="1" presStyleCnt="3"/>
      <dgm:spPr/>
    </dgm:pt>
    <dgm:pt modelId="{D4A1B675-9765-F345-851F-27FF3F6A3C66}" type="pres">
      <dgm:prSet presAssocID="{69092D3F-AD98-4EE6-B52F-E0A433B68D85}" presName="horz1" presStyleCnt="0"/>
      <dgm:spPr/>
    </dgm:pt>
    <dgm:pt modelId="{B046F32D-B480-9844-B647-6B1F6A6E363C}" type="pres">
      <dgm:prSet presAssocID="{69092D3F-AD98-4EE6-B52F-E0A433B68D85}" presName="tx1" presStyleLbl="revTx" presStyleIdx="1" presStyleCnt="3"/>
      <dgm:spPr/>
    </dgm:pt>
    <dgm:pt modelId="{B500ECCF-1154-6842-9C84-A6133950167D}" type="pres">
      <dgm:prSet presAssocID="{69092D3F-AD98-4EE6-B52F-E0A433B68D85}" presName="vert1" presStyleCnt="0"/>
      <dgm:spPr/>
    </dgm:pt>
    <dgm:pt modelId="{BC84E7D4-31C8-2F4E-B6B4-456968A9C52B}" type="pres">
      <dgm:prSet presAssocID="{67B243FE-95E6-425B-AF47-087A9A935994}" presName="thickLine" presStyleLbl="alignNode1" presStyleIdx="2" presStyleCnt="3"/>
      <dgm:spPr/>
    </dgm:pt>
    <dgm:pt modelId="{EAB59CAF-4049-7A46-9A89-635FF9A9BF8F}" type="pres">
      <dgm:prSet presAssocID="{67B243FE-95E6-425B-AF47-087A9A935994}" presName="horz1" presStyleCnt="0"/>
      <dgm:spPr/>
    </dgm:pt>
    <dgm:pt modelId="{93DD7149-D8FE-E34E-99D7-3E8BD731CC02}" type="pres">
      <dgm:prSet presAssocID="{67B243FE-95E6-425B-AF47-087A9A935994}" presName="tx1" presStyleLbl="revTx" presStyleIdx="2" presStyleCnt="3"/>
      <dgm:spPr/>
    </dgm:pt>
    <dgm:pt modelId="{21F96466-58EF-BB4E-82B4-6F02BBD89373}" type="pres">
      <dgm:prSet presAssocID="{67B243FE-95E6-425B-AF47-087A9A935994}" presName="vert1" presStyleCnt="0"/>
      <dgm:spPr/>
    </dgm:pt>
  </dgm:ptLst>
  <dgm:cxnLst>
    <dgm:cxn modelId="{2F986B52-798F-0A43-85ED-8DEB70861022}" type="presOf" srcId="{69092D3F-AD98-4EE6-B52F-E0A433B68D85}" destId="{B046F32D-B480-9844-B647-6B1F6A6E363C}" srcOrd="0" destOrd="0" presId="urn:microsoft.com/office/officeart/2008/layout/LinedList"/>
    <dgm:cxn modelId="{E307EC79-47F7-9A45-B385-F2203FE570BE}" type="presOf" srcId="{67B243FE-95E6-425B-AF47-087A9A935994}" destId="{93DD7149-D8FE-E34E-99D7-3E8BD731CC02}" srcOrd="0" destOrd="0" presId="urn:microsoft.com/office/officeart/2008/layout/LinedList"/>
    <dgm:cxn modelId="{9A310AA4-3F9E-674F-A765-04C7E17ACAD9}" type="presOf" srcId="{38507EFB-5156-4F73-B25E-5DB50EC1E32B}" destId="{7E33D9FE-A7EE-8943-A995-67F44592BB12}" srcOrd="0" destOrd="0" presId="urn:microsoft.com/office/officeart/2008/layout/LinedList"/>
    <dgm:cxn modelId="{0DF6C8A4-AF18-41E5-8B10-47F9E8A1FC78}" srcId="{38507EFB-5156-4F73-B25E-5DB50EC1E32B}" destId="{826C78A1-C211-4699-AD31-72FFC6825B75}" srcOrd="0" destOrd="0" parTransId="{1C819BC9-9612-4FEA-8B28-7A963A5107DD}" sibTransId="{B76BDBBA-47DB-414C-BF17-42C6E6E82915}"/>
    <dgm:cxn modelId="{261A96AC-D0EC-4815-96B9-A72313261FCB}" srcId="{38507EFB-5156-4F73-B25E-5DB50EC1E32B}" destId="{69092D3F-AD98-4EE6-B52F-E0A433B68D85}" srcOrd="1" destOrd="0" parTransId="{0CCEB903-D368-4939-BA4C-84449F61793C}" sibTransId="{F33CD9CB-1A8D-4ADB-8063-5465FB70CBC6}"/>
    <dgm:cxn modelId="{CAF9C8CD-248B-41E5-8147-D0F73B0C4B8C}" srcId="{38507EFB-5156-4F73-B25E-5DB50EC1E32B}" destId="{67B243FE-95E6-425B-AF47-087A9A935994}" srcOrd="2" destOrd="0" parTransId="{CCD30543-F0D2-4F7B-A762-91BAAD85E08B}" sibTransId="{0DEB9EE5-D7C3-41A5-9279-EF55B48393BF}"/>
    <dgm:cxn modelId="{918B10D6-DA6A-C543-A46D-83D047C3F365}" type="presOf" srcId="{826C78A1-C211-4699-AD31-72FFC6825B75}" destId="{8C1342C6-44BB-954A-88FA-2E0E37A76E4F}" srcOrd="0" destOrd="0" presId="urn:microsoft.com/office/officeart/2008/layout/LinedList"/>
    <dgm:cxn modelId="{02ABD947-3B7C-B84F-953B-38B75B1FD758}" type="presParOf" srcId="{7E33D9FE-A7EE-8943-A995-67F44592BB12}" destId="{036AEBA9-9768-644B-B996-A4AF7D8A22DF}" srcOrd="0" destOrd="0" presId="urn:microsoft.com/office/officeart/2008/layout/LinedList"/>
    <dgm:cxn modelId="{2D35B753-FB64-7E48-AE67-90E50A18AAC7}" type="presParOf" srcId="{7E33D9FE-A7EE-8943-A995-67F44592BB12}" destId="{56B45BEE-AB1D-1643-B4C4-0B8D5EC99B35}" srcOrd="1" destOrd="0" presId="urn:microsoft.com/office/officeart/2008/layout/LinedList"/>
    <dgm:cxn modelId="{857244DA-615F-A64F-B0E9-7B4E8D96A620}" type="presParOf" srcId="{56B45BEE-AB1D-1643-B4C4-0B8D5EC99B35}" destId="{8C1342C6-44BB-954A-88FA-2E0E37A76E4F}" srcOrd="0" destOrd="0" presId="urn:microsoft.com/office/officeart/2008/layout/LinedList"/>
    <dgm:cxn modelId="{13C97B7D-F8B6-1D45-AC39-21AAF31B89D9}" type="presParOf" srcId="{56B45BEE-AB1D-1643-B4C4-0B8D5EC99B35}" destId="{157C4FF0-E59D-5340-9278-764D5320D552}" srcOrd="1" destOrd="0" presId="urn:microsoft.com/office/officeart/2008/layout/LinedList"/>
    <dgm:cxn modelId="{8D62C2D9-82ED-264F-8C6F-6E046259ACD8}" type="presParOf" srcId="{7E33D9FE-A7EE-8943-A995-67F44592BB12}" destId="{B1BF600E-FE99-9144-B842-C1D7250D9C66}" srcOrd="2" destOrd="0" presId="urn:microsoft.com/office/officeart/2008/layout/LinedList"/>
    <dgm:cxn modelId="{ED339EC6-FF37-9C48-8135-D6B21BCB930E}" type="presParOf" srcId="{7E33D9FE-A7EE-8943-A995-67F44592BB12}" destId="{D4A1B675-9765-F345-851F-27FF3F6A3C66}" srcOrd="3" destOrd="0" presId="urn:microsoft.com/office/officeart/2008/layout/LinedList"/>
    <dgm:cxn modelId="{5DA4A153-6BCF-FD4D-B9C4-DF381445138B}" type="presParOf" srcId="{D4A1B675-9765-F345-851F-27FF3F6A3C66}" destId="{B046F32D-B480-9844-B647-6B1F6A6E363C}" srcOrd="0" destOrd="0" presId="urn:microsoft.com/office/officeart/2008/layout/LinedList"/>
    <dgm:cxn modelId="{B3C03688-7186-814A-9D31-49754291A4B1}" type="presParOf" srcId="{D4A1B675-9765-F345-851F-27FF3F6A3C66}" destId="{B500ECCF-1154-6842-9C84-A6133950167D}" srcOrd="1" destOrd="0" presId="urn:microsoft.com/office/officeart/2008/layout/LinedList"/>
    <dgm:cxn modelId="{7B8A75E6-0F40-4146-A5A6-42DAA602C279}" type="presParOf" srcId="{7E33D9FE-A7EE-8943-A995-67F44592BB12}" destId="{BC84E7D4-31C8-2F4E-B6B4-456968A9C52B}" srcOrd="4" destOrd="0" presId="urn:microsoft.com/office/officeart/2008/layout/LinedList"/>
    <dgm:cxn modelId="{E9DDADA2-1142-3049-8376-00B5B4B87F61}" type="presParOf" srcId="{7E33D9FE-A7EE-8943-A995-67F44592BB12}" destId="{EAB59CAF-4049-7A46-9A89-635FF9A9BF8F}" srcOrd="5" destOrd="0" presId="urn:microsoft.com/office/officeart/2008/layout/LinedList"/>
    <dgm:cxn modelId="{003FFF03-A3AB-AB4A-BFBD-DFDB7C802D30}" type="presParOf" srcId="{EAB59CAF-4049-7A46-9A89-635FF9A9BF8F}" destId="{93DD7149-D8FE-E34E-99D7-3E8BD731CC02}" srcOrd="0" destOrd="0" presId="urn:microsoft.com/office/officeart/2008/layout/LinedList"/>
    <dgm:cxn modelId="{1B6652CD-75A0-594B-9AAE-C34F65AA81DF}" type="presParOf" srcId="{EAB59CAF-4049-7A46-9A89-635FF9A9BF8F}" destId="{21F96466-58EF-BB4E-82B4-6F02BBD8937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20A677-B313-460D-8820-66FF002E9CF8}" type="doc">
      <dgm:prSet loTypeId="urn:microsoft.com/office/officeart/2005/8/layout/process1" loCatId="process" qsTypeId="urn:microsoft.com/office/officeart/2005/8/quickstyle/simple1" qsCatId="simple" csTypeId="urn:microsoft.com/office/officeart/2005/8/colors/colorful1" csCatId="colorful"/>
      <dgm:spPr/>
      <dgm:t>
        <a:bodyPr/>
        <a:lstStyle/>
        <a:p>
          <a:endParaRPr lang="en-US"/>
        </a:p>
      </dgm:t>
    </dgm:pt>
    <dgm:pt modelId="{7B9502CA-7D51-42E2-85A8-D87E57190885}">
      <dgm:prSet/>
      <dgm:spPr/>
      <dgm:t>
        <a:bodyPr/>
        <a:lstStyle/>
        <a:p>
          <a:r>
            <a:rPr lang="it-IT"/>
            <a:t>Hackers can search API documentation for telltale signs of business logic vulnerabilities.</a:t>
          </a:r>
          <a:endParaRPr lang="en-US"/>
        </a:p>
      </dgm:t>
    </dgm:pt>
    <dgm:pt modelId="{BB64D5E9-C7B2-47DF-A841-17F81E4A3A87}" type="parTrans" cxnId="{7C6C105C-1E4B-47B1-98E4-402F94FE3F02}">
      <dgm:prSet/>
      <dgm:spPr/>
      <dgm:t>
        <a:bodyPr/>
        <a:lstStyle/>
        <a:p>
          <a:endParaRPr lang="en-US"/>
        </a:p>
      </dgm:t>
    </dgm:pt>
    <dgm:pt modelId="{7AFC4CCF-00AF-41BF-B2F6-64E350B8723C}" type="sibTrans" cxnId="{7C6C105C-1E4B-47B1-98E4-402F94FE3F02}">
      <dgm:prSet/>
      <dgm:spPr/>
      <dgm:t>
        <a:bodyPr/>
        <a:lstStyle/>
        <a:p>
          <a:endParaRPr lang="en-US"/>
        </a:p>
      </dgm:t>
    </dgm:pt>
    <dgm:pt modelId="{40425343-1E49-4C88-A850-A79847F3938E}">
      <dgm:prSet/>
      <dgm:spPr/>
      <dgm:t>
        <a:bodyPr/>
        <a:lstStyle/>
        <a:p>
          <a:r>
            <a:rPr lang="it-IT"/>
            <a:t>Statements like the following should illuminate the lightbulb above their head: “Only use feature X to perform function Y.” “Do not do X with endpoint Y.” “Only admins should perform request X.” </a:t>
          </a:r>
          <a:endParaRPr lang="en-US"/>
        </a:p>
      </dgm:t>
    </dgm:pt>
    <dgm:pt modelId="{3424A601-EFB3-4FB4-AC5F-CD688C59120A}" type="parTrans" cxnId="{9BF58C70-CC46-43CF-BFA7-8ABB2CD20CB8}">
      <dgm:prSet/>
      <dgm:spPr/>
      <dgm:t>
        <a:bodyPr/>
        <a:lstStyle/>
        <a:p>
          <a:endParaRPr lang="en-US"/>
        </a:p>
      </dgm:t>
    </dgm:pt>
    <dgm:pt modelId="{053944E5-EB42-4B4B-B9D9-97DC32226E83}" type="sibTrans" cxnId="{9BF58C70-CC46-43CF-BFA7-8ABB2CD20CB8}">
      <dgm:prSet/>
      <dgm:spPr/>
      <dgm:t>
        <a:bodyPr/>
        <a:lstStyle/>
        <a:p>
          <a:endParaRPr lang="en-US"/>
        </a:p>
      </dgm:t>
    </dgm:pt>
    <dgm:pt modelId="{EB65D86E-298E-43E0-BF04-6226C65DEC1F}">
      <dgm:prSet/>
      <dgm:spPr/>
      <dgm:t>
        <a:bodyPr/>
        <a:lstStyle/>
        <a:p>
          <a:r>
            <a:rPr lang="it-IT"/>
            <a:t>These statements may indicate that the API provider is trusting that you won’t do any of the discouraged actions, as instructed.</a:t>
          </a:r>
          <a:endParaRPr lang="en-US"/>
        </a:p>
      </dgm:t>
    </dgm:pt>
    <dgm:pt modelId="{7645E937-51F0-44E8-8B29-F4EA5F59237D}" type="parTrans" cxnId="{06BE2C45-29B5-4BD7-891A-746E49AE6E7C}">
      <dgm:prSet/>
      <dgm:spPr/>
      <dgm:t>
        <a:bodyPr/>
        <a:lstStyle/>
        <a:p>
          <a:endParaRPr lang="en-US"/>
        </a:p>
      </dgm:t>
    </dgm:pt>
    <dgm:pt modelId="{43918850-A967-4A8F-AD53-8CB1FC8719B1}" type="sibTrans" cxnId="{06BE2C45-29B5-4BD7-891A-746E49AE6E7C}">
      <dgm:prSet/>
      <dgm:spPr/>
      <dgm:t>
        <a:bodyPr/>
        <a:lstStyle/>
        <a:p>
          <a:endParaRPr lang="en-US"/>
        </a:p>
      </dgm:t>
    </dgm:pt>
    <dgm:pt modelId="{E5523519-98E1-7A4B-8723-AF5D3E318C90}" type="pres">
      <dgm:prSet presAssocID="{9C20A677-B313-460D-8820-66FF002E9CF8}" presName="Name0" presStyleCnt="0">
        <dgm:presLayoutVars>
          <dgm:dir/>
          <dgm:resizeHandles val="exact"/>
        </dgm:presLayoutVars>
      </dgm:prSet>
      <dgm:spPr/>
    </dgm:pt>
    <dgm:pt modelId="{0A70875C-C1DD-3948-B492-A0D247298239}" type="pres">
      <dgm:prSet presAssocID="{7B9502CA-7D51-42E2-85A8-D87E57190885}" presName="node" presStyleLbl="node1" presStyleIdx="0" presStyleCnt="3">
        <dgm:presLayoutVars>
          <dgm:bulletEnabled val="1"/>
        </dgm:presLayoutVars>
      </dgm:prSet>
      <dgm:spPr/>
    </dgm:pt>
    <dgm:pt modelId="{B1CF1A32-4191-7E4B-95C9-6E31CB97128C}" type="pres">
      <dgm:prSet presAssocID="{7AFC4CCF-00AF-41BF-B2F6-64E350B8723C}" presName="sibTrans" presStyleLbl="sibTrans2D1" presStyleIdx="0" presStyleCnt="2"/>
      <dgm:spPr/>
    </dgm:pt>
    <dgm:pt modelId="{6954E985-BCDD-DE43-861F-EE2C400C274D}" type="pres">
      <dgm:prSet presAssocID="{7AFC4CCF-00AF-41BF-B2F6-64E350B8723C}" presName="connectorText" presStyleLbl="sibTrans2D1" presStyleIdx="0" presStyleCnt="2"/>
      <dgm:spPr/>
    </dgm:pt>
    <dgm:pt modelId="{5790DC4C-D649-1A41-8539-C5B69B9BDC8C}" type="pres">
      <dgm:prSet presAssocID="{40425343-1E49-4C88-A850-A79847F3938E}" presName="node" presStyleLbl="node1" presStyleIdx="1" presStyleCnt="3">
        <dgm:presLayoutVars>
          <dgm:bulletEnabled val="1"/>
        </dgm:presLayoutVars>
      </dgm:prSet>
      <dgm:spPr/>
    </dgm:pt>
    <dgm:pt modelId="{DAAD0767-595A-D94F-B43C-CC7C1EBA7BD1}" type="pres">
      <dgm:prSet presAssocID="{053944E5-EB42-4B4B-B9D9-97DC32226E83}" presName="sibTrans" presStyleLbl="sibTrans2D1" presStyleIdx="1" presStyleCnt="2"/>
      <dgm:spPr/>
    </dgm:pt>
    <dgm:pt modelId="{25122516-9EE4-CD4F-B0F6-DC047E713EE0}" type="pres">
      <dgm:prSet presAssocID="{053944E5-EB42-4B4B-B9D9-97DC32226E83}" presName="connectorText" presStyleLbl="sibTrans2D1" presStyleIdx="1" presStyleCnt="2"/>
      <dgm:spPr/>
    </dgm:pt>
    <dgm:pt modelId="{631255C5-B390-3046-9CB5-A6E92A24FD0B}" type="pres">
      <dgm:prSet presAssocID="{EB65D86E-298E-43E0-BF04-6226C65DEC1F}" presName="node" presStyleLbl="node1" presStyleIdx="2" presStyleCnt="3">
        <dgm:presLayoutVars>
          <dgm:bulletEnabled val="1"/>
        </dgm:presLayoutVars>
      </dgm:prSet>
      <dgm:spPr/>
    </dgm:pt>
  </dgm:ptLst>
  <dgm:cxnLst>
    <dgm:cxn modelId="{7035FB0D-CA09-704B-A1EC-45CB6E962B42}" type="presOf" srcId="{7AFC4CCF-00AF-41BF-B2F6-64E350B8723C}" destId="{6954E985-BCDD-DE43-861F-EE2C400C274D}" srcOrd="1" destOrd="0" presId="urn:microsoft.com/office/officeart/2005/8/layout/process1"/>
    <dgm:cxn modelId="{78C9BD2A-0954-FD41-AEBF-481D8B8C1777}" type="presOf" srcId="{7AFC4CCF-00AF-41BF-B2F6-64E350B8723C}" destId="{B1CF1A32-4191-7E4B-95C9-6E31CB97128C}" srcOrd="0" destOrd="0" presId="urn:microsoft.com/office/officeart/2005/8/layout/process1"/>
    <dgm:cxn modelId="{E3A0EF2F-9ED5-9846-9286-20CE400A6346}" type="presOf" srcId="{40425343-1E49-4C88-A850-A79847F3938E}" destId="{5790DC4C-D649-1A41-8539-C5B69B9BDC8C}" srcOrd="0" destOrd="0" presId="urn:microsoft.com/office/officeart/2005/8/layout/process1"/>
    <dgm:cxn modelId="{06BE2C45-29B5-4BD7-891A-746E49AE6E7C}" srcId="{9C20A677-B313-460D-8820-66FF002E9CF8}" destId="{EB65D86E-298E-43E0-BF04-6226C65DEC1F}" srcOrd="2" destOrd="0" parTransId="{7645E937-51F0-44E8-8B29-F4EA5F59237D}" sibTransId="{43918850-A967-4A8F-AD53-8CB1FC8719B1}"/>
    <dgm:cxn modelId="{7C6C105C-1E4B-47B1-98E4-402F94FE3F02}" srcId="{9C20A677-B313-460D-8820-66FF002E9CF8}" destId="{7B9502CA-7D51-42E2-85A8-D87E57190885}" srcOrd="0" destOrd="0" parTransId="{BB64D5E9-C7B2-47DF-A841-17F81E4A3A87}" sibTransId="{7AFC4CCF-00AF-41BF-B2F6-64E350B8723C}"/>
    <dgm:cxn modelId="{1B93175F-3C06-0A45-9D39-1CA2FBE9EE77}" type="presOf" srcId="{9C20A677-B313-460D-8820-66FF002E9CF8}" destId="{E5523519-98E1-7A4B-8723-AF5D3E318C90}" srcOrd="0" destOrd="0" presId="urn:microsoft.com/office/officeart/2005/8/layout/process1"/>
    <dgm:cxn modelId="{CA229D6F-E311-F64D-AEF0-1DA23E837579}" type="presOf" srcId="{EB65D86E-298E-43E0-BF04-6226C65DEC1F}" destId="{631255C5-B390-3046-9CB5-A6E92A24FD0B}" srcOrd="0" destOrd="0" presId="urn:microsoft.com/office/officeart/2005/8/layout/process1"/>
    <dgm:cxn modelId="{9BF58C70-CC46-43CF-BFA7-8ABB2CD20CB8}" srcId="{9C20A677-B313-460D-8820-66FF002E9CF8}" destId="{40425343-1E49-4C88-A850-A79847F3938E}" srcOrd="1" destOrd="0" parTransId="{3424A601-EFB3-4FB4-AC5F-CD688C59120A}" sibTransId="{053944E5-EB42-4B4B-B9D9-97DC32226E83}"/>
    <dgm:cxn modelId="{9DBB5283-D914-A640-A2DB-4081F6E4ACDA}" type="presOf" srcId="{053944E5-EB42-4B4B-B9D9-97DC32226E83}" destId="{25122516-9EE4-CD4F-B0F6-DC047E713EE0}" srcOrd="1" destOrd="0" presId="urn:microsoft.com/office/officeart/2005/8/layout/process1"/>
    <dgm:cxn modelId="{33F1289C-C8F5-354A-8C41-36BCD92E09FE}" type="presOf" srcId="{053944E5-EB42-4B4B-B9D9-97DC32226E83}" destId="{DAAD0767-595A-D94F-B43C-CC7C1EBA7BD1}" srcOrd="0" destOrd="0" presId="urn:microsoft.com/office/officeart/2005/8/layout/process1"/>
    <dgm:cxn modelId="{4D6C3EE0-3F79-C141-A179-AFA07C2F0F0F}" type="presOf" srcId="{7B9502CA-7D51-42E2-85A8-D87E57190885}" destId="{0A70875C-C1DD-3948-B492-A0D247298239}" srcOrd="0" destOrd="0" presId="urn:microsoft.com/office/officeart/2005/8/layout/process1"/>
    <dgm:cxn modelId="{FB710312-BCF1-B345-A2A5-343A9B1397D8}" type="presParOf" srcId="{E5523519-98E1-7A4B-8723-AF5D3E318C90}" destId="{0A70875C-C1DD-3948-B492-A0D247298239}" srcOrd="0" destOrd="0" presId="urn:microsoft.com/office/officeart/2005/8/layout/process1"/>
    <dgm:cxn modelId="{88D6D6A0-77FD-0C49-A681-2CC42CE1D603}" type="presParOf" srcId="{E5523519-98E1-7A4B-8723-AF5D3E318C90}" destId="{B1CF1A32-4191-7E4B-95C9-6E31CB97128C}" srcOrd="1" destOrd="0" presId="urn:microsoft.com/office/officeart/2005/8/layout/process1"/>
    <dgm:cxn modelId="{B581A5CE-9052-214C-929F-CA163720EA91}" type="presParOf" srcId="{B1CF1A32-4191-7E4B-95C9-6E31CB97128C}" destId="{6954E985-BCDD-DE43-861F-EE2C400C274D}" srcOrd="0" destOrd="0" presId="urn:microsoft.com/office/officeart/2005/8/layout/process1"/>
    <dgm:cxn modelId="{DD16202F-F051-2F46-87FB-97124819E56D}" type="presParOf" srcId="{E5523519-98E1-7A4B-8723-AF5D3E318C90}" destId="{5790DC4C-D649-1A41-8539-C5B69B9BDC8C}" srcOrd="2" destOrd="0" presId="urn:microsoft.com/office/officeart/2005/8/layout/process1"/>
    <dgm:cxn modelId="{4D357E74-ADCE-6B41-9B6C-53C72AC42C66}" type="presParOf" srcId="{E5523519-98E1-7A4B-8723-AF5D3E318C90}" destId="{DAAD0767-595A-D94F-B43C-CC7C1EBA7BD1}" srcOrd="3" destOrd="0" presId="urn:microsoft.com/office/officeart/2005/8/layout/process1"/>
    <dgm:cxn modelId="{5FAF03A6-7FD8-6F49-AC11-1A5E5915D821}" type="presParOf" srcId="{DAAD0767-595A-D94F-B43C-CC7C1EBA7BD1}" destId="{25122516-9EE4-CD4F-B0F6-DC047E713EE0}" srcOrd="0" destOrd="0" presId="urn:microsoft.com/office/officeart/2005/8/layout/process1"/>
    <dgm:cxn modelId="{3DEB34B8-8E8A-4547-B409-85F76DB181EC}" type="presParOf" srcId="{E5523519-98E1-7A4B-8723-AF5D3E318C90}" destId="{631255C5-B390-3046-9CB5-A6E92A24FD0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4978D-151A-B243-B377-72D117C4D03D}">
      <dsp:nvSpPr>
        <dsp:cNvPr id="0" name=""/>
        <dsp:cNvSpPr/>
      </dsp:nvSpPr>
      <dsp:spPr>
        <a:xfrm>
          <a:off x="0" y="211423"/>
          <a:ext cx="7559504" cy="19023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it-IT" sz="2700" kern="1200"/>
            <a:t>Security misconfigurations include all the mistakes developers could make within the supporting security configurations of an API. </a:t>
          </a:r>
          <a:endParaRPr lang="en-US" sz="2700" kern="1200"/>
        </a:p>
      </dsp:txBody>
      <dsp:txXfrm>
        <a:off x="92863" y="304286"/>
        <a:ext cx="7373778" cy="1716584"/>
      </dsp:txXfrm>
    </dsp:sp>
    <dsp:sp modelId="{1058407C-01C8-B049-A235-F6519AA8A18A}">
      <dsp:nvSpPr>
        <dsp:cNvPr id="0" name=""/>
        <dsp:cNvSpPr/>
      </dsp:nvSpPr>
      <dsp:spPr>
        <a:xfrm>
          <a:off x="0" y="2191493"/>
          <a:ext cx="7559504" cy="190231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it-IT" sz="2700" kern="1200"/>
            <a:t>Include misconfigured headers, misconfigured transit encryption, the use of default accounts, the acceptance of unnecessary HTTP methods, a lack of input sanitization, and verbose error messaging.</a:t>
          </a:r>
          <a:endParaRPr lang="en-US" sz="2700" kern="1200"/>
        </a:p>
      </dsp:txBody>
      <dsp:txXfrm>
        <a:off x="92863" y="2284356"/>
        <a:ext cx="7373778" cy="1716584"/>
      </dsp:txXfrm>
    </dsp:sp>
    <dsp:sp modelId="{FEFF9850-9097-EC4B-9675-20222B133DD5}">
      <dsp:nvSpPr>
        <dsp:cNvPr id="0" name=""/>
        <dsp:cNvSpPr/>
      </dsp:nvSpPr>
      <dsp:spPr>
        <a:xfrm>
          <a:off x="0" y="4171563"/>
          <a:ext cx="7559504" cy="190231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it-IT" sz="2700" kern="1200"/>
            <a:t>When a service uses a default account and credentials and the defaults are known, an attacker can use those credentials to assume the role of that account.</a:t>
          </a:r>
          <a:endParaRPr lang="en-US" sz="2700" kern="1200"/>
        </a:p>
      </dsp:txBody>
      <dsp:txXfrm>
        <a:off x="92863" y="4264426"/>
        <a:ext cx="7373778" cy="1716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0F32F-F23C-D647-90D2-3257ACE275E7}">
      <dsp:nvSpPr>
        <dsp:cNvPr id="0" name=""/>
        <dsp:cNvSpPr/>
      </dsp:nvSpPr>
      <dsp:spPr>
        <a:xfrm>
          <a:off x="0" y="104068"/>
          <a:ext cx="7559504" cy="1712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a:t>if an API provider allows unnecessary HTTP methods, there is an increased risk that the application won’t handle these methods properly or will result in sensitive information disclosure.</a:t>
          </a:r>
          <a:endParaRPr lang="en-US" sz="2400" kern="1200"/>
        </a:p>
      </dsp:txBody>
      <dsp:txXfrm>
        <a:off x="83616" y="187684"/>
        <a:ext cx="7392272" cy="1545648"/>
      </dsp:txXfrm>
    </dsp:sp>
    <dsp:sp modelId="{76E549CD-0ADB-8E41-81C2-4F0114064AEE}">
      <dsp:nvSpPr>
        <dsp:cNvPr id="0" name=""/>
        <dsp:cNvSpPr/>
      </dsp:nvSpPr>
      <dsp:spPr>
        <a:xfrm>
          <a:off x="0" y="1886068"/>
          <a:ext cx="7559504" cy="17128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a:t>You can detect several of these security misconfigurations with web application vulnerability scanners such as Nessus, Qualys, OWASP ZAP, and Nikto. </a:t>
          </a:r>
          <a:endParaRPr lang="en-US" sz="2400" kern="1200"/>
        </a:p>
      </dsp:txBody>
      <dsp:txXfrm>
        <a:off x="83616" y="1969684"/>
        <a:ext cx="7392272" cy="1545648"/>
      </dsp:txXfrm>
    </dsp:sp>
    <dsp:sp modelId="{D0261E51-FC4C-8444-844E-420FD0A0B6DF}">
      <dsp:nvSpPr>
        <dsp:cNvPr id="0" name=""/>
        <dsp:cNvSpPr/>
      </dsp:nvSpPr>
      <dsp:spPr>
        <a:xfrm>
          <a:off x="0" y="3598948"/>
          <a:ext cx="7559504"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it-IT" sz="1900" kern="1200"/>
            <a:t>These scanners will automatically check the web server version information, headers, cookies, transit encryption configuration, and parameters to see if expected security measures are missing. </a:t>
          </a:r>
          <a:endParaRPr lang="en-US" sz="1900" kern="1200"/>
        </a:p>
      </dsp:txBody>
      <dsp:txXfrm>
        <a:off x="0" y="3598948"/>
        <a:ext cx="7559504" cy="869400"/>
      </dsp:txXfrm>
    </dsp:sp>
    <dsp:sp modelId="{16D876A8-601C-3F4C-B06E-AF84EE10A4BD}">
      <dsp:nvSpPr>
        <dsp:cNvPr id="0" name=""/>
        <dsp:cNvSpPr/>
      </dsp:nvSpPr>
      <dsp:spPr>
        <a:xfrm>
          <a:off x="0" y="4468348"/>
          <a:ext cx="7559504" cy="17128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a:t>You can also check for these security misconfigurations manually, if you know what you are looking for, by inspecting the headers, SSL certificate, cookies, and parameters.</a:t>
          </a:r>
          <a:endParaRPr lang="en-US" sz="2400" kern="1200"/>
        </a:p>
      </dsp:txBody>
      <dsp:txXfrm>
        <a:off x="83616" y="4551964"/>
        <a:ext cx="7392272" cy="1545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281A2-C280-634E-9E36-92BE7FA5990D}">
      <dsp:nvSpPr>
        <dsp:cNvPr id="0" name=""/>
        <dsp:cNvSpPr/>
      </dsp:nvSpPr>
      <dsp:spPr>
        <a:xfrm>
          <a:off x="0" y="121426"/>
          <a:ext cx="6666833" cy="169094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a:t>In each of these injection attacks, the API delivers your unsanitized payload directly to the operating system running the application or its database. </a:t>
          </a:r>
          <a:endParaRPr lang="en-US" sz="2400" kern="1200"/>
        </a:p>
      </dsp:txBody>
      <dsp:txXfrm>
        <a:off x="82545" y="203971"/>
        <a:ext cx="6501743" cy="1525852"/>
      </dsp:txXfrm>
    </dsp:sp>
    <dsp:sp modelId="{895FFFAD-D618-A743-A6C2-A427F42D1E33}">
      <dsp:nvSpPr>
        <dsp:cNvPr id="0" name=""/>
        <dsp:cNvSpPr/>
      </dsp:nvSpPr>
      <dsp:spPr>
        <a:xfrm>
          <a:off x="0" y="1881488"/>
          <a:ext cx="6666833" cy="1690942"/>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a:t>As a result, if you send a payload containing SQL commands to a vulnerable API that uses a SQL database, the API will pass the commands to the database</a:t>
          </a:r>
          <a:endParaRPr lang="en-US" sz="2400" kern="1200"/>
        </a:p>
      </dsp:txBody>
      <dsp:txXfrm>
        <a:off x="82545" y="1964033"/>
        <a:ext cx="6501743" cy="1525852"/>
      </dsp:txXfrm>
    </dsp:sp>
    <dsp:sp modelId="{1FAC8B85-4009-8941-9C51-93D26465DDDC}">
      <dsp:nvSpPr>
        <dsp:cNvPr id="0" name=""/>
        <dsp:cNvSpPr/>
      </dsp:nvSpPr>
      <dsp:spPr>
        <a:xfrm>
          <a:off x="0" y="3641551"/>
          <a:ext cx="6666833" cy="1690942"/>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a:t>Verbose error messaging, HTTP response codes, and unexpected API behavior can all be clues of an injection flaw.</a:t>
          </a:r>
          <a:endParaRPr lang="en-US" sz="2400" kern="1200"/>
        </a:p>
      </dsp:txBody>
      <dsp:txXfrm>
        <a:off x="82545" y="3724096"/>
        <a:ext cx="6501743" cy="1525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6CD8A-B4DB-6B49-BC8A-EDB347DE61F0}">
      <dsp:nvSpPr>
        <dsp:cNvPr id="0" name=""/>
        <dsp:cNvSpPr/>
      </dsp:nvSpPr>
      <dsp:spPr>
        <a:xfrm>
          <a:off x="1333" y="110983"/>
          <a:ext cx="4682211" cy="29732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C9F2A7-5B88-B24F-893C-CCAAF9000BF8}">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a:t>Finding injection flaws requires diligently testing API endpoints, paying attention to how the API responds, and then crafting requests that attempt to manipulate the backend systems. </a:t>
          </a:r>
          <a:endParaRPr lang="en-US" sz="2600" kern="1200"/>
        </a:p>
      </dsp:txBody>
      <dsp:txXfrm>
        <a:off x="608661" y="692298"/>
        <a:ext cx="4508047" cy="2799040"/>
      </dsp:txXfrm>
    </dsp:sp>
    <dsp:sp modelId="{3699A710-93FB-8749-9B64-C6CD122A3949}">
      <dsp:nvSpPr>
        <dsp:cNvPr id="0" name=""/>
        <dsp:cNvSpPr/>
      </dsp:nvSpPr>
      <dsp:spPr>
        <a:xfrm>
          <a:off x="5724037" y="110983"/>
          <a:ext cx="4682211" cy="29732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964C09-870A-C548-BF4C-AEFDA278F6FF}">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a:t>Like directory traversal attacks, injection attacks have been around for decades, so there are many standard security controls to protect API providers from them.</a:t>
          </a:r>
          <a:endParaRPr lang="en-US" sz="2600" kern="1200"/>
        </a:p>
      </dsp:txBody>
      <dsp:txXfrm>
        <a:off x="6331365" y="692298"/>
        <a:ext cx="4508047" cy="2799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ABBEC-E718-7444-BD3B-5EDBFFB1A02C}">
      <dsp:nvSpPr>
        <dsp:cNvPr id="0" name=""/>
        <dsp:cNvSpPr/>
      </dsp:nvSpPr>
      <dsp:spPr>
        <a:xfrm>
          <a:off x="0" y="4274295"/>
          <a:ext cx="5811128" cy="1402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it-IT" sz="1700" kern="1200"/>
            <a:t>Organizations often include versioning information in their endpoint namessuch as /v1/, /v2/, /v3/, and so on. </a:t>
          </a:r>
          <a:endParaRPr lang="en-US" sz="1700" kern="1200"/>
        </a:p>
      </dsp:txBody>
      <dsp:txXfrm>
        <a:off x="0" y="4274295"/>
        <a:ext cx="5811128" cy="757576"/>
      </dsp:txXfrm>
    </dsp:sp>
    <dsp:sp modelId="{9D4FC8B4-777F-F848-8B4B-1FA2F96F8DA7}">
      <dsp:nvSpPr>
        <dsp:cNvPr id="0" name=""/>
        <dsp:cNvSpPr/>
      </dsp:nvSpPr>
      <dsp:spPr>
        <a:xfrm>
          <a:off x="0" y="5003814"/>
          <a:ext cx="2905564" cy="64534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it-IT" sz="1000" kern="1200"/>
            <a:t>APIs still in development often use paths such as /alpha/, /beta/, /test/, /uat/, and /demo/. </a:t>
          </a:r>
          <a:endParaRPr lang="en-US" sz="1000" kern="1200"/>
        </a:p>
      </dsp:txBody>
      <dsp:txXfrm>
        <a:off x="0" y="5003814"/>
        <a:ext cx="2905564" cy="645342"/>
      </dsp:txXfrm>
    </dsp:sp>
    <dsp:sp modelId="{3892038C-1487-F54A-BE8C-D98AB7518582}">
      <dsp:nvSpPr>
        <dsp:cNvPr id="0" name=""/>
        <dsp:cNvSpPr/>
      </dsp:nvSpPr>
      <dsp:spPr>
        <a:xfrm>
          <a:off x="2905564" y="5003814"/>
          <a:ext cx="2905564" cy="645342"/>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it-IT" sz="1000" kern="1200"/>
            <a:t>If you know that an API is now using apiv3.org/admin but part of the API documentation refers to apiv1.org/admin, you could try testing different endpoints to see if apiv1 or apiv2 is still active.</a:t>
          </a:r>
          <a:endParaRPr lang="en-US" sz="1000" kern="1200"/>
        </a:p>
      </dsp:txBody>
      <dsp:txXfrm>
        <a:off x="2905564" y="5003814"/>
        <a:ext cx="2905564" cy="645342"/>
      </dsp:txXfrm>
    </dsp:sp>
    <dsp:sp modelId="{F70322CA-F09F-DF4B-AEDC-DF591D1988CA}">
      <dsp:nvSpPr>
        <dsp:cNvPr id="0" name=""/>
        <dsp:cNvSpPr/>
      </dsp:nvSpPr>
      <dsp:spPr>
        <a:xfrm rot="10800000">
          <a:off x="0" y="2137649"/>
          <a:ext cx="5811128" cy="2157689"/>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it-IT" sz="1700" kern="1200"/>
            <a:t>For example, if an organization’s API documentation has not been updated along with the API’s endpoints, it could contain references to portions of the API that are no longer supported. </a:t>
          </a:r>
          <a:endParaRPr lang="en-US" sz="1700" kern="1200"/>
        </a:p>
      </dsp:txBody>
      <dsp:txXfrm rot="10800000">
        <a:off x="0" y="2137649"/>
        <a:ext cx="5811128" cy="1402002"/>
      </dsp:txXfrm>
    </dsp:sp>
    <dsp:sp modelId="{0A1E6F74-CFF9-C843-8BCE-C771499E6DEB}">
      <dsp:nvSpPr>
        <dsp:cNvPr id="0" name=""/>
        <dsp:cNvSpPr/>
      </dsp:nvSpPr>
      <dsp:spPr>
        <a:xfrm rot="10800000">
          <a:off x="0" y="1003"/>
          <a:ext cx="5811128" cy="2157689"/>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it-IT" sz="1700" kern="1200"/>
            <a:t>You can discover improper assets management by paying close attention to outdated API documentation, changelogs, and version history on repositories</a:t>
          </a:r>
          <a:endParaRPr lang="en-US" sz="1700" kern="1200"/>
        </a:p>
      </dsp:txBody>
      <dsp:txXfrm rot="10800000">
        <a:off x="0" y="1003"/>
        <a:ext cx="5811128" cy="1402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AEBA9-9768-644B-B996-A4AF7D8A22DF}">
      <dsp:nvSpPr>
        <dsp:cNvPr id="0" name=""/>
        <dsp:cNvSpPr/>
      </dsp:nvSpPr>
      <dsp:spPr>
        <a:xfrm>
          <a:off x="0" y="2772"/>
          <a:ext cx="58111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1342C6-44BB-954A-88FA-2E0E37A76E4F}">
      <dsp:nvSpPr>
        <dsp:cNvPr id="0" name=""/>
        <dsp:cNvSpPr/>
      </dsp:nvSpPr>
      <dsp:spPr>
        <a:xfrm>
          <a:off x="0" y="2772"/>
          <a:ext cx="5811128" cy="1890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kern="1200"/>
            <a:t>Business logic vulnerabilities (also known as business logic flaws, or BLFs) are intended features of an application that attackers can use maliciously. </a:t>
          </a:r>
          <a:endParaRPr lang="en-US" sz="2800" kern="1200"/>
        </a:p>
      </dsp:txBody>
      <dsp:txXfrm>
        <a:off x="0" y="2772"/>
        <a:ext cx="5811128" cy="1890891"/>
      </dsp:txXfrm>
    </dsp:sp>
    <dsp:sp modelId="{B1BF600E-FE99-9144-B842-C1D7250D9C66}">
      <dsp:nvSpPr>
        <dsp:cNvPr id="0" name=""/>
        <dsp:cNvSpPr/>
      </dsp:nvSpPr>
      <dsp:spPr>
        <a:xfrm>
          <a:off x="0" y="1893663"/>
          <a:ext cx="5811128"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46F32D-B480-9844-B647-6B1F6A6E363C}">
      <dsp:nvSpPr>
        <dsp:cNvPr id="0" name=""/>
        <dsp:cNvSpPr/>
      </dsp:nvSpPr>
      <dsp:spPr>
        <a:xfrm>
          <a:off x="0" y="1893663"/>
          <a:ext cx="5811128" cy="1890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kern="1200"/>
            <a:t>For example, if an API has an upload feature that doesn’t validate encoded payloads, a user could upload any file as long as it was encoded. </a:t>
          </a:r>
          <a:endParaRPr lang="en-US" sz="2800" kern="1200"/>
        </a:p>
      </dsp:txBody>
      <dsp:txXfrm>
        <a:off x="0" y="1893663"/>
        <a:ext cx="5811128" cy="1890891"/>
      </dsp:txXfrm>
    </dsp:sp>
    <dsp:sp modelId="{BC84E7D4-31C8-2F4E-B6B4-456968A9C52B}">
      <dsp:nvSpPr>
        <dsp:cNvPr id="0" name=""/>
        <dsp:cNvSpPr/>
      </dsp:nvSpPr>
      <dsp:spPr>
        <a:xfrm>
          <a:off x="0" y="3784555"/>
          <a:ext cx="5811128"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DD7149-D8FE-E34E-99D7-3E8BD731CC02}">
      <dsp:nvSpPr>
        <dsp:cNvPr id="0" name=""/>
        <dsp:cNvSpPr/>
      </dsp:nvSpPr>
      <dsp:spPr>
        <a:xfrm>
          <a:off x="0" y="3784555"/>
          <a:ext cx="5811128" cy="1890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it-IT" sz="2800" kern="1200"/>
            <a:t>This would allow end users to upload and execute arbitrary code, including malicious payloads.</a:t>
          </a:r>
          <a:endParaRPr lang="en-US" sz="2800" kern="1200"/>
        </a:p>
      </dsp:txBody>
      <dsp:txXfrm>
        <a:off x="0" y="3784555"/>
        <a:ext cx="5811128" cy="18908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0875C-C1DD-3948-B492-A0D247298239}">
      <dsp:nvSpPr>
        <dsp:cNvPr id="0" name=""/>
        <dsp:cNvSpPr/>
      </dsp:nvSpPr>
      <dsp:spPr>
        <a:xfrm>
          <a:off x="9242" y="880794"/>
          <a:ext cx="2762398" cy="258974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Hackers can search API documentation for telltale signs of business logic vulnerabilities.</a:t>
          </a:r>
          <a:endParaRPr lang="en-US" sz="1800" kern="1200"/>
        </a:p>
      </dsp:txBody>
      <dsp:txXfrm>
        <a:off x="85093" y="956645"/>
        <a:ext cx="2610696" cy="2438046"/>
      </dsp:txXfrm>
    </dsp:sp>
    <dsp:sp modelId="{B1CF1A32-4191-7E4B-95C9-6E31CB97128C}">
      <dsp:nvSpPr>
        <dsp:cNvPr id="0" name=""/>
        <dsp:cNvSpPr/>
      </dsp:nvSpPr>
      <dsp:spPr>
        <a:xfrm>
          <a:off x="3047880" y="1833131"/>
          <a:ext cx="585628" cy="6850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47880" y="1970146"/>
        <a:ext cx="409940" cy="411044"/>
      </dsp:txXfrm>
    </dsp:sp>
    <dsp:sp modelId="{5790DC4C-D649-1A41-8539-C5B69B9BDC8C}">
      <dsp:nvSpPr>
        <dsp:cNvPr id="0" name=""/>
        <dsp:cNvSpPr/>
      </dsp:nvSpPr>
      <dsp:spPr>
        <a:xfrm>
          <a:off x="3876600" y="880794"/>
          <a:ext cx="2762398" cy="258974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Statements like the following should illuminate the lightbulb above their head: “Only use feature X to perform function Y.” “Do not do X with endpoint Y.” “Only admins should perform request X.” </a:t>
          </a:r>
          <a:endParaRPr lang="en-US" sz="1800" kern="1200"/>
        </a:p>
      </dsp:txBody>
      <dsp:txXfrm>
        <a:off x="3952451" y="956645"/>
        <a:ext cx="2610696" cy="2438046"/>
      </dsp:txXfrm>
    </dsp:sp>
    <dsp:sp modelId="{DAAD0767-595A-D94F-B43C-CC7C1EBA7BD1}">
      <dsp:nvSpPr>
        <dsp:cNvPr id="0" name=""/>
        <dsp:cNvSpPr/>
      </dsp:nvSpPr>
      <dsp:spPr>
        <a:xfrm>
          <a:off x="6915239" y="1833131"/>
          <a:ext cx="585628" cy="68507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915239" y="1970146"/>
        <a:ext cx="409940" cy="411044"/>
      </dsp:txXfrm>
    </dsp:sp>
    <dsp:sp modelId="{631255C5-B390-3046-9CB5-A6E92A24FD0B}">
      <dsp:nvSpPr>
        <dsp:cNvPr id="0" name=""/>
        <dsp:cNvSpPr/>
      </dsp:nvSpPr>
      <dsp:spPr>
        <a:xfrm>
          <a:off x="7743958" y="880794"/>
          <a:ext cx="2762398" cy="25897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These statements may indicate that the API provider is trusting that you won’t do any of the discouraged actions, as instructed.</a:t>
          </a:r>
          <a:endParaRPr lang="en-US" sz="1800" kern="1200"/>
        </a:p>
      </dsp:txBody>
      <dsp:txXfrm>
        <a:off x="7819809" y="956645"/>
        <a:ext cx="2610696" cy="24380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B2E658-DFDB-93CE-4DB1-1FAAC6D9E03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E090C4C-38E8-8AA8-FADE-2092A19166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41F60BF-C3D5-F680-E130-7B62AE463EED}"/>
              </a:ext>
            </a:extLst>
          </p:cNvPr>
          <p:cNvSpPr>
            <a:spLocks noGrp="1"/>
          </p:cNvSpPr>
          <p:nvPr>
            <p:ph type="dt" sz="half" idx="10"/>
          </p:nvPr>
        </p:nvSpPr>
        <p:spPr/>
        <p:txBody>
          <a:bodyPr/>
          <a:lstStyle/>
          <a:p>
            <a:fld id="{5E34EC81-3709-FB49-AC89-D3F86C08BB76}" type="datetimeFigureOut">
              <a:rPr lang="it-IT" smtClean="0"/>
              <a:t>21/04/23</a:t>
            </a:fld>
            <a:endParaRPr lang="it-IT"/>
          </a:p>
        </p:txBody>
      </p:sp>
      <p:sp>
        <p:nvSpPr>
          <p:cNvPr id="5" name="Segnaposto piè di pagina 4">
            <a:extLst>
              <a:ext uri="{FF2B5EF4-FFF2-40B4-BE49-F238E27FC236}">
                <a16:creationId xmlns:a16="http://schemas.microsoft.com/office/drawing/2014/main" id="{EC85A13C-B80F-FC3D-8DCA-2BB76320A35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577F487-E019-0D08-502E-C255151585C8}"/>
              </a:ext>
            </a:extLst>
          </p:cNvPr>
          <p:cNvSpPr>
            <a:spLocks noGrp="1"/>
          </p:cNvSpPr>
          <p:nvPr>
            <p:ph type="sldNum" sz="quarter" idx="12"/>
          </p:nvPr>
        </p:nvSpPr>
        <p:spPr/>
        <p:txBody>
          <a:bodyPr/>
          <a:lstStyle/>
          <a:p>
            <a:fld id="{788E647C-AF69-804E-987A-96485C150FE5}" type="slidenum">
              <a:rPr lang="it-IT" smtClean="0"/>
              <a:t>‹N›</a:t>
            </a:fld>
            <a:endParaRPr lang="it-IT"/>
          </a:p>
        </p:txBody>
      </p:sp>
    </p:spTree>
    <p:extLst>
      <p:ext uri="{BB962C8B-B14F-4D97-AF65-F5344CB8AC3E}">
        <p14:creationId xmlns:p14="http://schemas.microsoft.com/office/powerpoint/2010/main" val="3580462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B67A49-5050-0F38-FC44-0592D31FBFB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07304C6-AF2F-92BD-7878-69E78792210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F3FBA1D-0FDE-A82C-C030-24D6603175ED}"/>
              </a:ext>
            </a:extLst>
          </p:cNvPr>
          <p:cNvSpPr>
            <a:spLocks noGrp="1"/>
          </p:cNvSpPr>
          <p:nvPr>
            <p:ph type="dt" sz="half" idx="10"/>
          </p:nvPr>
        </p:nvSpPr>
        <p:spPr/>
        <p:txBody>
          <a:bodyPr/>
          <a:lstStyle/>
          <a:p>
            <a:fld id="{5E34EC81-3709-FB49-AC89-D3F86C08BB76}" type="datetimeFigureOut">
              <a:rPr lang="it-IT" smtClean="0"/>
              <a:t>21/04/23</a:t>
            </a:fld>
            <a:endParaRPr lang="it-IT"/>
          </a:p>
        </p:txBody>
      </p:sp>
      <p:sp>
        <p:nvSpPr>
          <p:cNvPr id="5" name="Segnaposto piè di pagina 4">
            <a:extLst>
              <a:ext uri="{FF2B5EF4-FFF2-40B4-BE49-F238E27FC236}">
                <a16:creationId xmlns:a16="http://schemas.microsoft.com/office/drawing/2014/main" id="{166B6FFE-A36D-D410-F32D-5E88492E443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08DAA20-7688-E1AE-2D7D-CCF6394DC463}"/>
              </a:ext>
            </a:extLst>
          </p:cNvPr>
          <p:cNvSpPr>
            <a:spLocks noGrp="1"/>
          </p:cNvSpPr>
          <p:nvPr>
            <p:ph type="sldNum" sz="quarter" idx="12"/>
          </p:nvPr>
        </p:nvSpPr>
        <p:spPr/>
        <p:txBody>
          <a:bodyPr/>
          <a:lstStyle/>
          <a:p>
            <a:fld id="{788E647C-AF69-804E-987A-96485C150FE5}" type="slidenum">
              <a:rPr lang="it-IT" smtClean="0"/>
              <a:t>‹N›</a:t>
            </a:fld>
            <a:endParaRPr lang="it-IT"/>
          </a:p>
        </p:txBody>
      </p:sp>
    </p:spTree>
    <p:extLst>
      <p:ext uri="{BB962C8B-B14F-4D97-AF65-F5344CB8AC3E}">
        <p14:creationId xmlns:p14="http://schemas.microsoft.com/office/powerpoint/2010/main" val="1842718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8B255B5-5ED7-3D1C-49A1-3517040C3F9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67877D4-5C40-E540-643D-BF75E02BA99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8F16705-85FB-D426-808C-A227C1DFD38D}"/>
              </a:ext>
            </a:extLst>
          </p:cNvPr>
          <p:cNvSpPr>
            <a:spLocks noGrp="1"/>
          </p:cNvSpPr>
          <p:nvPr>
            <p:ph type="dt" sz="half" idx="10"/>
          </p:nvPr>
        </p:nvSpPr>
        <p:spPr/>
        <p:txBody>
          <a:bodyPr/>
          <a:lstStyle/>
          <a:p>
            <a:fld id="{5E34EC81-3709-FB49-AC89-D3F86C08BB76}" type="datetimeFigureOut">
              <a:rPr lang="it-IT" smtClean="0"/>
              <a:t>21/04/23</a:t>
            </a:fld>
            <a:endParaRPr lang="it-IT"/>
          </a:p>
        </p:txBody>
      </p:sp>
      <p:sp>
        <p:nvSpPr>
          <p:cNvPr id="5" name="Segnaposto piè di pagina 4">
            <a:extLst>
              <a:ext uri="{FF2B5EF4-FFF2-40B4-BE49-F238E27FC236}">
                <a16:creationId xmlns:a16="http://schemas.microsoft.com/office/drawing/2014/main" id="{2273EE9B-A4B8-19C8-D6FA-E44FB5C9B6B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BCF81E8-D202-9D6E-07A1-52D81FA7AA3A}"/>
              </a:ext>
            </a:extLst>
          </p:cNvPr>
          <p:cNvSpPr>
            <a:spLocks noGrp="1"/>
          </p:cNvSpPr>
          <p:nvPr>
            <p:ph type="sldNum" sz="quarter" idx="12"/>
          </p:nvPr>
        </p:nvSpPr>
        <p:spPr/>
        <p:txBody>
          <a:bodyPr/>
          <a:lstStyle/>
          <a:p>
            <a:fld id="{788E647C-AF69-804E-987A-96485C150FE5}" type="slidenum">
              <a:rPr lang="it-IT" smtClean="0"/>
              <a:t>‹N›</a:t>
            </a:fld>
            <a:endParaRPr lang="it-IT"/>
          </a:p>
        </p:txBody>
      </p:sp>
    </p:spTree>
    <p:extLst>
      <p:ext uri="{BB962C8B-B14F-4D97-AF65-F5344CB8AC3E}">
        <p14:creationId xmlns:p14="http://schemas.microsoft.com/office/powerpoint/2010/main" val="3332876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ED44BD-6E3C-AA18-A616-40A3B5CDBB4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E21CFF0-B74C-D261-F813-A810EF12E17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51AFF7E-2B55-F05F-B9EF-562EA114004A}"/>
              </a:ext>
            </a:extLst>
          </p:cNvPr>
          <p:cNvSpPr>
            <a:spLocks noGrp="1"/>
          </p:cNvSpPr>
          <p:nvPr>
            <p:ph type="dt" sz="half" idx="10"/>
          </p:nvPr>
        </p:nvSpPr>
        <p:spPr/>
        <p:txBody>
          <a:bodyPr/>
          <a:lstStyle/>
          <a:p>
            <a:fld id="{5E34EC81-3709-FB49-AC89-D3F86C08BB76}" type="datetimeFigureOut">
              <a:rPr lang="it-IT" smtClean="0"/>
              <a:t>21/04/23</a:t>
            </a:fld>
            <a:endParaRPr lang="it-IT"/>
          </a:p>
        </p:txBody>
      </p:sp>
      <p:sp>
        <p:nvSpPr>
          <p:cNvPr id="5" name="Segnaposto piè di pagina 4">
            <a:extLst>
              <a:ext uri="{FF2B5EF4-FFF2-40B4-BE49-F238E27FC236}">
                <a16:creationId xmlns:a16="http://schemas.microsoft.com/office/drawing/2014/main" id="{50F2666A-EC0D-8A55-B62B-432524642F4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8A2296B-9CFF-8691-7E1E-9766FCAD7AAB}"/>
              </a:ext>
            </a:extLst>
          </p:cNvPr>
          <p:cNvSpPr>
            <a:spLocks noGrp="1"/>
          </p:cNvSpPr>
          <p:nvPr>
            <p:ph type="sldNum" sz="quarter" idx="12"/>
          </p:nvPr>
        </p:nvSpPr>
        <p:spPr/>
        <p:txBody>
          <a:bodyPr/>
          <a:lstStyle/>
          <a:p>
            <a:fld id="{788E647C-AF69-804E-987A-96485C150FE5}" type="slidenum">
              <a:rPr lang="it-IT" smtClean="0"/>
              <a:t>‹N›</a:t>
            </a:fld>
            <a:endParaRPr lang="it-IT"/>
          </a:p>
        </p:txBody>
      </p:sp>
    </p:spTree>
    <p:extLst>
      <p:ext uri="{BB962C8B-B14F-4D97-AF65-F5344CB8AC3E}">
        <p14:creationId xmlns:p14="http://schemas.microsoft.com/office/powerpoint/2010/main" val="303422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5DDBB1-A573-7F30-0499-C004CD219A4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DF529D2-1621-7AE9-584A-E9232E4750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C3391C9-2A08-7556-69A9-723F656100AB}"/>
              </a:ext>
            </a:extLst>
          </p:cNvPr>
          <p:cNvSpPr>
            <a:spLocks noGrp="1"/>
          </p:cNvSpPr>
          <p:nvPr>
            <p:ph type="dt" sz="half" idx="10"/>
          </p:nvPr>
        </p:nvSpPr>
        <p:spPr/>
        <p:txBody>
          <a:bodyPr/>
          <a:lstStyle/>
          <a:p>
            <a:fld id="{5E34EC81-3709-FB49-AC89-D3F86C08BB76}" type="datetimeFigureOut">
              <a:rPr lang="it-IT" smtClean="0"/>
              <a:t>21/04/23</a:t>
            </a:fld>
            <a:endParaRPr lang="it-IT"/>
          </a:p>
        </p:txBody>
      </p:sp>
      <p:sp>
        <p:nvSpPr>
          <p:cNvPr id="5" name="Segnaposto piè di pagina 4">
            <a:extLst>
              <a:ext uri="{FF2B5EF4-FFF2-40B4-BE49-F238E27FC236}">
                <a16:creationId xmlns:a16="http://schemas.microsoft.com/office/drawing/2014/main" id="{B96DEDD4-2A74-C188-F050-FF13907E315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ED968C3-134C-FF5D-56B0-82EB6627DD59}"/>
              </a:ext>
            </a:extLst>
          </p:cNvPr>
          <p:cNvSpPr>
            <a:spLocks noGrp="1"/>
          </p:cNvSpPr>
          <p:nvPr>
            <p:ph type="sldNum" sz="quarter" idx="12"/>
          </p:nvPr>
        </p:nvSpPr>
        <p:spPr/>
        <p:txBody>
          <a:bodyPr/>
          <a:lstStyle/>
          <a:p>
            <a:fld id="{788E647C-AF69-804E-987A-96485C150FE5}" type="slidenum">
              <a:rPr lang="it-IT" smtClean="0"/>
              <a:t>‹N›</a:t>
            </a:fld>
            <a:endParaRPr lang="it-IT"/>
          </a:p>
        </p:txBody>
      </p:sp>
    </p:spTree>
    <p:extLst>
      <p:ext uri="{BB962C8B-B14F-4D97-AF65-F5344CB8AC3E}">
        <p14:creationId xmlns:p14="http://schemas.microsoft.com/office/powerpoint/2010/main" val="2366721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96E5BD-76B3-FCAC-2508-936C0CB5D26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663F7EC-8598-25FF-407B-99DAD1447A5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027DDAE-70DE-02ED-8619-A0E7DFE4943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18D7F25-5062-E00A-14D1-BF3CC7C679C4}"/>
              </a:ext>
            </a:extLst>
          </p:cNvPr>
          <p:cNvSpPr>
            <a:spLocks noGrp="1"/>
          </p:cNvSpPr>
          <p:nvPr>
            <p:ph type="dt" sz="half" idx="10"/>
          </p:nvPr>
        </p:nvSpPr>
        <p:spPr/>
        <p:txBody>
          <a:bodyPr/>
          <a:lstStyle/>
          <a:p>
            <a:fld id="{5E34EC81-3709-FB49-AC89-D3F86C08BB76}" type="datetimeFigureOut">
              <a:rPr lang="it-IT" smtClean="0"/>
              <a:t>21/04/23</a:t>
            </a:fld>
            <a:endParaRPr lang="it-IT"/>
          </a:p>
        </p:txBody>
      </p:sp>
      <p:sp>
        <p:nvSpPr>
          <p:cNvPr id="6" name="Segnaposto piè di pagina 5">
            <a:extLst>
              <a:ext uri="{FF2B5EF4-FFF2-40B4-BE49-F238E27FC236}">
                <a16:creationId xmlns:a16="http://schemas.microsoft.com/office/drawing/2014/main" id="{A6B8DA09-2FA9-6408-86E3-B8C2178A2E6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681C573-E64F-D470-5FD0-B06026ADD3D5}"/>
              </a:ext>
            </a:extLst>
          </p:cNvPr>
          <p:cNvSpPr>
            <a:spLocks noGrp="1"/>
          </p:cNvSpPr>
          <p:nvPr>
            <p:ph type="sldNum" sz="quarter" idx="12"/>
          </p:nvPr>
        </p:nvSpPr>
        <p:spPr/>
        <p:txBody>
          <a:bodyPr/>
          <a:lstStyle/>
          <a:p>
            <a:fld id="{788E647C-AF69-804E-987A-96485C150FE5}" type="slidenum">
              <a:rPr lang="it-IT" smtClean="0"/>
              <a:t>‹N›</a:t>
            </a:fld>
            <a:endParaRPr lang="it-IT"/>
          </a:p>
        </p:txBody>
      </p:sp>
    </p:spTree>
    <p:extLst>
      <p:ext uri="{BB962C8B-B14F-4D97-AF65-F5344CB8AC3E}">
        <p14:creationId xmlns:p14="http://schemas.microsoft.com/office/powerpoint/2010/main" val="203301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63C71C-51F7-3717-B331-6582DF39FD3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18351C8-6640-4A6C-9268-831309C208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FC730E6-F4E4-7613-F49A-457DD7EBD44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3C9AA78-0D08-66E8-1F1F-703F745F4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5D2FF31-30BC-4734-9B12-429D082912C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A3FA76-1625-DF15-C851-FF25AEC8C590}"/>
              </a:ext>
            </a:extLst>
          </p:cNvPr>
          <p:cNvSpPr>
            <a:spLocks noGrp="1"/>
          </p:cNvSpPr>
          <p:nvPr>
            <p:ph type="dt" sz="half" idx="10"/>
          </p:nvPr>
        </p:nvSpPr>
        <p:spPr/>
        <p:txBody>
          <a:bodyPr/>
          <a:lstStyle/>
          <a:p>
            <a:fld id="{5E34EC81-3709-FB49-AC89-D3F86C08BB76}" type="datetimeFigureOut">
              <a:rPr lang="it-IT" smtClean="0"/>
              <a:t>21/04/23</a:t>
            </a:fld>
            <a:endParaRPr lang="it-IT"/>
          </a:p>
        </p:txBody>
      </p:sp>
      <p:sp>
        <p:nvSpPr>
          <p:cNvPr id="8" name="Segnaposto piè di pagina 7">
            <a:extLst>
              <a:ext uri="{FF2B5EF4-FFF2-40B4-BE49-F238E27FC236}">
                <a16:creationId xmlns:a16="http://schemas.microsoft.com/office/drawing/2014/main" id="{F2498492-68F8-E8F7-5DFD-3E0674CAB28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671BCE4-665E-8F09-B1AC-A0C04415DE5C}"/>
              </a:ext>
            </a:extLst>
          </p:cNvPr>
          <p:cNvSpPr>
            <a:spLocks noGrp="1"/>
          </p:cNvSpPr>
          <p:nvPr>
            <p:ph type="sldNum" sz="quarter" idx="12"/>
          </p:nvPr>
        </p:nvSpPr>
        <p:spPr/>
        <p:txBody>
          <a:bodyPr/>
          <a:lstStyle/>
          <a:p>
            <a:fld id="{788E647C-AF69-804E-987A-96485C150FE5}" type="slidenum">
              <a:rPr lang="it-IT" smtClean="0"/>
              <a:t>‹N›</a:t>
            </a:fld>
            <a:endParaRPr lang="it-IT"/>
          </a:p>
        </p:txBody>
      </p:sp>
    </p:spTree>
    <p:extLst>
      <p:ext uri="{BB962C8B-B14F-4D97-AF65-F5344CB8AC3E}">
        <p14:creationId xmlns:p14="http://schemas.microsoft.com/office/powerpoint/2010/main" val="194773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1059EC-72E0-E4E0-3511-7FC5E6F9A30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884EA40-69E1-32AD-4C87-0E0D668E4AEA}"/>
              </a:ext>
            </a:extLst>
          </p:cNvPr>
          <p:cNvSpPr>
            <a:spLocks noGrp="1"/>
          </p:cNvSpPr>
          <p:nvPr>
            <p:ph type="dt" sz="half" idx="10"/>
          </p:nvPr>
        </p:nvSpPr>
        <p:spPr/>
        <p:txBody>
          <a:bodyPr/>
          <a:lstStyle/>
          <a:p>
            <a:fld id="{5E34EC81-3709-FB49-AC89-D3F86C08BB76}" type="datetimeFigureOut">
              <a:rPr lang="it-IT" smtClean="0"/>
              <a:t>21/04/23</a:t>
            </a:fld>
            <a:endParaRPr lang="it-IT"/>
          </a:p>
        </p:txBody>
      </p:sp>
      <p:sp>
        <p:nvSpPr>
          <p:cNvPr id="4" name="Segnaposto piè di pagina 3">
            <a:extLst>
              <a:ext uri="{FF2B5EF4-FFF2-40B4-BE49-F238E27FC236}">
                <a16:creationId xmlns:a16="http://schemas.microsoft.com/office/drawing/2014/main" id="{525631DE-9E5F-F781-C8A7-931CE2C3930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E2EB976-61FA-5E5F-14D9-57B2FFFA4302}"/>
              </a:ext>
            </a:extLst>
          </p:cNvPr>
          <p:cNvSpPr>
            <a:spLocks noGrp="1"/>
          </p:cNvSpPr>
          <p:nvPr>
            <p:ph type="sldNum" sz="quarter" idx="12"/>
          </p:nvPr>
        </p:nvSpPr>
        <p:spPr/>
        <p:txBody>
          <a:bodyPr/>
          <a:lstStyle/>
          <a:p>
            <a:fld id="{788E647C-AF69-804E-987A-96485C150FE5}" type="slidenum">
              <a:rPr lang="it-IT" smtClean="0"/>
              <a:t>‹N›</a:t>
            </a:fld>
            <a:endParaRPr lang="it-IT"/>
          </a:p>
        </p:txBody>
      </p:sp>
    </p:spTree>
    <p:extLst>
      <p:ext uri="{BB962C8B-B14F-4D97-AF65-F5344CB8AC3E}">
        <p14:creationId xmlns:p14="http://schemas.microsoft.com/office/powerpoint/2010/main" val="194004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0D753E1-39DF-987C-0B13-AFD19966D899}"/>
              </a:ext>
            </a:extLst>
          </p:cNvPr>
          <p:cNvSpPr>
            <a:spLocks noGrp="1"/>
          </p:cNvSpPr>
          <p:nvPr>
            <p:ph type="dt" sz="half" idx="10"/>
          </p:nvPr>
        </p:nvSpPr>
        <p:spPr/>
        <p:txBody>
          <a:bodyPr/>
          <a:lstStyle/>
          <a:p>
            <a:fld id="{5E34EC81-3709-FB49-AC89-D3F86C08BB76}" type="datetimeFigureOut">
              <a:rPr lang="it-IT" smtClean="0"/>
              <a:t>21/04/23</a:t>
            </a:fld>
            <a:endParaRPr lang="it-IT"/>
          </a:p>
        </p:txBody>
      </p:sp>
      <p:sp>
        <p:nvSpPr>
          <p:cNvPr id="3" name="Segnaposto piè di pagina 2">
            <a:extLst>
              <a:ext uri="{FF2B5EF4-FFF2-40B4-BE49-F238E27FC236}">
                <a16:creationId xmlns:a16="http://schemas.microsoft.com/office/drawing/2014/main" id="{14ED1F56-9CB5-79FF-5556-C0B590E0F40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F2ADA48-A98B-537B-2BC5-B0E2A8FDC362}"/>
              </a:ext>
            </a:extLst>
          </p:cNvPr>
          <p:cNvSpPr>
            <a:spLocks noGrp="1"/>
          </p:cNvSpPr>
          <p:nvPr>
            <p:ph type="sldNum" sz="quarter" idx="12"/>
          </p:nvPr>
        </p:nvSpPr>
        <p:spPr/>
        <p:txBody>
          <a:bodyPr/>
          <a:lstStyle/>
          <a:p>
            <a:fld id="{788E647C-AF69-804E-987A-96485C150FE5}" type="slidenum">
              <a:rPr lang="it-IT" smtClean="0"/>
              <a:t>‹N›</a:t>
            </a:fld>
            <a:endParaRPr lang="it-IT"/>
          </a:p>
        </p:txBody>
      </p:sp>
    </p:spTree>
    <p:extLst>
      <p:ext uri="{BB962C8B-B14F-4D97-AF65-F5344CB8AC3E}">
        <p14:creationId xmlns:p14="http://schemas.microsoft.com/office/powerpoint/2010/main" val="802510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238EE-178A-9D37-AC47-6A91EDE105D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A65C3F9-73AE-CB99-2B90-42BFF9B9A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477CA3E-C2D6-F6CC-017A-25119FFB8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1593CFE-81E6-02CD-4CE1-B97219470DDB}"/>
              </a:ext>
            </a:extLst>
          </p:cNvPr>
          <p:cNvSpPr>
            <a:spLocks noGrp="1"/>
          </p:cNvSpPr>
          <p:nvPr>
            <p:ph type="dt" sz="half" idx="10"/>
          </p:nvPr>
        </p:nvSpPr>
        <p:spPr/>
        <p:txBody>
          <a:bodyPr/>
          <a:lstStyle/>
          <a:p>
            <a:fld id="{5E34EC81-3709-FB49-AC89-D3F86C08BB76}" type="datetimeFigureOut">
              <a:rPr lang="it-IT" smtClean="0"/>
              <a:t>21/04/23</a:t>
            </a:fld>
            <a:endParaRPr lang="it-IT"/>
          </a:p>
        </p:txBody>
      </p:sp>
      <p:sp>
        <p:nvSpPr>
          <p:cNvPr id="6" name="Segnaposto piè di pagina 5">
            <a:extLst>
              <a:ext uri="{FF2B5EF4-FFF2-40B4-BE49-F238E27FC236}">
                <a16:creationId xmlns:a16="http://schemas.microsoft.com/office/drawing/2014/main" id="{82E8F00B-59C8-5750-0A64-427D23A8AB4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678070C-5DA4-00A3-3999-94B4AF9404F4}"/>
              </a:ext>
            </a:extLst>
          </p:cNvPr>
          <p:cNvSpPr>
            <a:spLocks noGrp="1"/>
          </p:cNvSpPr>
          <p:nvPr>
            <p:ph type="sldNum" sz="quarter" idx="12"/>
          </p:nvPr>
        </p:nvSpPr>
        <p:spPr/>
        <p:txBody>
          <a:bodyPr/>
          <a:lstStyle/>
          <a:p>
            <a:fld id="{788E647C-AF69-804E-987A-96485C150FE5}" type="slidenum">
              <a:rPr lang="it-IT" smtClean="0"/>
              <a:t>‹N›</a:t>
            </a:fld>
            <a:endParaRPr lang="it-IT"/>
          </a:p>
        </p:txBody>
      </p:sp>
    </p:spTree>
    <p:extLst>
      <p:ext uri="{BB962C8B-B14F-4D97-AF65-F5344CB8AC3E}">
        <p14:creationId xmlns:p14="http://schemas.microsoft.com/office/powerpoint/2010/main" val="29512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DA0937-F053-60F6-7AFD-6EBD03EB2C1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B244B2D-2B2D-A50C-55E6-B668192719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AF427E8-38B4-FEE6-8A2F-EE114DCD85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3272524-4870-8E19-E612-32050195A115}"/>
              </a:ext>
            </a:extLst>
          </p:cNvPr>
          <p:cNvSpPr>
            <a:spLocks noGrp="1"/>
          </p:cNvSpPr>
          <p:nvPr>
            <p:ph type="dt" sz="half" idx="10"/>
          </p:nvPr>
        </p:nvSpPr>
        <p:spPr/>
        <p:txBody>
          <a:bodyPr/>
          <a:lstStyle/>
          <a:p>
            <a:fld id="{5E34EC81-3709-FB49-AC89-D3F86C08BB76}" type="datetimeFigureOut">
              <a:rPr lang="it-IT" smtClean="0"/>
              <a:t>21/04/23</a:t>
            </a:fld>
            <a:endParaRPr lang="it-IT"/>
          </a:p>
        </p:txBody>
      </p:sp>
      <p:sp>
        <p:nvSpPr>
          <p:cNvPr id="6" name="Segnaposto piè di pagina 5">
            <a:extLst>
              <a:ext uri="{FF2B5EF4-FFF2-40B4-BE49-F238E27FC236}">
                <a16:creationId xmlns:a16="http://schemas.microsoft.com/office/drawing/2014/main" id="{0D5B5543-2064-A41A-0271-1C8A9D6645B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D38D81F-E05C-17F8-A684-745CAA7E942A}"/>
              </a:ext>
            </a:extLst>
          </p:cNvPr>
          <p:cNvSpPr>
            <a:spLocks noGrp="1"/>
          </p:cNvSpPr>
          <p:nvPr>
            <p:ph type="sldNum" sz="quarter" idx="12"/>
          </p:nvPr>
        </p:nvSpPr>
        <p:spPr/>
        <p:txBody>
          <a:bodyPr/>
          <a:lstStyle/>
          <a:p>
            <a:fld id="{788E647C-AF69-804E-987A-96485C150FE5}" type="slidenum">
              <a:rPr lang="it-IT" smtClean="0"/>
              <a:t>‹N›</a:t>
            </a:fld>
            <a:endParaRPr lang="it-IT"/>
          </a:p>
        </p:txBody>
      </p:sp>
    </p:spTree>
    <p:extLst>
      <p:ext uri="{BB962C8B-B14F-4D97-AF65-F5344CB8AC3E}">
        <p14:creationId xmlns:p14="http://schemas.microsoft.com/office/powerpoint/2010/main" val="3486253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E1A4242-E74B-F034-7A4E-4CA8BB2B43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03CA451-8BFA-3F15-68AD-37035C1B7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7B54BD1-94D1-B4BA-7135-6C403D2C5D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4EC81-3709-FB49-AC89-D3F86C08BB76}" type="datetimeFigureOut">
              <a:rPr lang="it-IT" smtClean="0"/>
              <a:t>21/04/23</a:t>
            </a:fld>
            <a:endParaRPr lang="it-IT"/>
          </a:p>
        </p:txBody>
      </p:sp>
      <p:sp>
        <p:nvSpPr>
          <p:cNvPr id="5" name="Segnaposto piè di pagina 4">
            <a:extLst>
              <a:ext uri="{FF2B5EF4-FFF2-40B4-BE49-F238E27FC236}">
                <a16:creationId xmlns:a16="http://schemas.microsoft.com/office/drawing/2014/main" id="{CC5A302A-76B8-837B-ACA1-091D61A1C0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315A304-D4A1-CE13-D89F-13CAD87ADB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E647C-AF69-804E-987A-96485C150FE5}" type="slidenum">
              <a:rPr lang="it-IT" smtClean="0"/>
              <a:t>‹N›</a:t>
            </a:fld>
            <a:endParaRPr lang="it-IT"/>
          </a:p>
        </p:txBody>
      </p:sp>
    </p:spTree>
    <p:extLst>
      <p:ext uri="{BB962C8B-B14F-4D97-AF65-F5344CB8AC3E}">
        <p14:creationId xmlns:p14="http://schemas.microsoft.com/office/powerpoint/2010/main" val="4207110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C9A508-C686-A480-6E2B-BA88EC95D7E6}"/>
              </a:ext>
            </a:extLst>
          </p:cNvPr>
          <p:cNvSpPr>
            <a:spLocks noGrp="1"/>
          </p:cNvSpPr>
          <p:nvPr>
            <p:ph type="ctrTitle"/>
          </p:nvPr>
        </p:nvSpPr>
        <p:spPr/>
        <p:txBody>
          <a:bodyPr/>
          <a:lstStyle/>
          <a:p>
            <a:r>
              <a:rPr lang="it-IT" dirty="0"/>
              <a:t>REST API Security II</a:t>
            </a:r>
          </a:p>
        </p:txBody>
      </p:sp>
      <p:sp>
        <p:nvSpPr>
          <p:cNvPr id="3" name="Sottotitolo 2">
            <a:extLst>
              <a:ext uri="{FF2B5EF4-FFF2-40B4-BE49-F238E27FC236}">
                <a16:creationId xmlns:a16="http://schemas.microsoft.com/office/drawing/2014/main" id="{69FE9EF3-C4F2-9ABA-402B-E424B99D38A1}"/>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2716834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D8027EB-5180-AD02-FE87-2AC66B783CCA}"/>
              </a:ext>
            </a:extLst>
          </p:cNvPr>
          <p:cNvSpPr>
            <a:spLocks noGrp="1"/>
          </p:cNvSpPr>
          <p:nvPr>
            <p:ph type="title"/>
          </p:nvPr>
        </p:nvSpPr>
        <p:spPr>
          <a:xfrm>
            <a:off x="630936" y="639520"/>
            <a:ext cx="3429000" cy="1719072"/>
          </a:xfrm>
        </p:spPr>
        <p:txBody>
          <a:bodyPr anchor="b">
            <a:normAutofit/>
          </a:bodyPr>
          <a:lstStyle/>
          <a:p>
            <a:r>
              <a:rPr lang="it-IT" sz="5400"/>
              <a:t>Example</a:t>
            </a:r>
          </a:p>
        </p:txBody>
      </p:sp>
      <p:sp>
        <p:nvSpPr>
          <p:cNvPr id="1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19B47F6A-933D-A3D0-40D6-093191FA6EA5}"/>
              </a:ext>
            </a:extLst>
          </p:cNvPr>
          <p:cNvSpPr>
            <a:spLocks noGrp="1"/>
          </p:cNvSpPr>
          <p:nvPr>
            <p:ph idx="1"/>
          </p:nvPr>
        </p:nvSpPr>
        <p:spPr>
          <a:xfrm>
            <a:off x="630936" y="2807208"/>
            <a:ext cx="3429000" cy="3410712"/>
          </a:xfrm>
        </p:spPr>
        <p:txBody>
          <a:bodyPr anchor="t">
            <a:normAutofit/>
          </a:bodyPr>
          <a:lstStyle/>
          <a:p>
            <a:r>
              <a:rPr lang="it-IT" sz="2000"/>
              <a:t>Say, for example, you were to send OR 1=0-- as an address in an account registration process. </a:t>
            </a:r>
          </a:p>
          <a:p>
            <a:r>
              <a:rPr lang="it-IT" sz="2000"/>
              <a:t>The API may pass that payload directly to the backend SQL database, where the OR 1=0 statement would fail (because 1 does not equal 0), causing some SQL error</a:t>
            </a:r>
          </a:p>
        </p:txBody>
      </p:sp>
      <p:grpSp>
        <p:nvGrpSpPr>
          <p:cNvPr id="6" name="Gruppo 5">
            <a:extLst>
              <a:ext uri="{FF2B5EF4-FFF2-40B4-BE49-F238E27FC236}">
                <a16:creationId xmlns:a16="http://schemas.microsoft.com/office/drawing/2014/main" id="{3CE991A7-DD82-1246-3ED6-0CEDEB5E6185}"/>
              </a:ext>
            </a:extLst>
          </p:cNvPr>
          <p:cNvGrpSpPr/>
          <p:nvPr/>
        </p:nvGrpSpPr>
        <p:grpSpPr>
          <a:xfrm>
            <a:off x="4654296" y="1423450"/>
            <a:ext cx="6903720" cy="4011100"/>
            <a:chOff x="4904961" y="596900"/>
            <a:chExt cx="6819900" cy="3962400"/>
          </a:xfrm>
        </p:grpSpPr>
        <p:pic>
          <p:nvPicPr>
            <p:cNvPr id="4" name="Immagine 3">
              <a:extLst>
                <a:ext uri="{FF2B5EF4-FFF2-40B4-BE49-F238E27FC236}">
                  <a16:creationId xmlns:a16="http://schemas.microsoft.com/office/drawing/2014/main" id="{729DAF86-625F-23F3-98D2-39111BA0DA1B}"/>
                </a:ext>
              </a:extLst>
            </p:cNvPr>
            <p:cNvPicPr>
              <a:picLocks noChangeAspect="1"/>
            </p:cNvPicPr>
            <p:nvPr/>
          </p:nvPicPr>
          <p:blipFill>
            <a:blip r:embed="rId2"/>
            <a:stretch>
              <a:fillRect/>
            </a:stretch>
          </p:blipFill>
          <p:spPr>
            <a:xfrm>
              <a:off x="4904961" y="596900"/>
              <a:ext cx="6819900" cy="2832100"/>
            </a:xfrm>
            <a:prstGeom prst="rect">
              <a:avLst/>
            </a:prstGeom>
          </p:spPr>
        </p:pic>
        <p:pic>
          <p:nvPicPr>
            <p:cNvPr id="5" name="Immagine 4">
              <a:extLst>
                <a:ext uri="{FF2B5EF4-FFF2-40B4-BE49-F238E27FC236}">
                  <a16:creationId xmlns:a16="http://schemas.microsoft.com/office/drawing/2014/main" id="{CC17A86D-7BC4-F435-CFDA-C5A308AE1F8E}"/>
                </a:ext>
              </a:extLst>
            </p:cNvPr>
            <p:cNvPicPr>
              <a:picLocks noChangeAspect="1"/>
            </p:cNvPicPr>
            <p:nvPr/>
          </p:nvPicPr>
          <p:blipFill>
            <a:blip r:embed="rId3"/>
            <a:stretch>
              <a:fillRect/>
            </a:stretch>
          </p:blipFill>
          <p:spPr>
            <a:xfrm>
              <a:off x="5019813" y="3429000"/>
              <a:ext cx="6654800" cy="1130300"/>
            </a:xfrm>
            <a:prstGeom prst="rect">
              <a:avLst/>
            </a:prstGeom>
          </p:spPr>
        </p:pic>
      </p:grpSp>
    </p:spTree>
    <p:extLst>
      <p:ext uri="{BB962C8B-B14F-4D97-AF65-F5344CB8AC3E}">
        <p14:creationId xmlns:p14="http://schemas.microsoft.com/office/powerpoint/2010/main" val="346198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BF2C7EE-7430-9B24-D2FF-DFC6C4F14585}"/>
              </a:ext>
            </a:extLst>
          </p:cNvPr>
          <p:cNvSpPr>
            <a:spLocks noGrp="1"/>
          </p:cNvSpPr>
          <p:nvPr>
            <p:ph type="title"/>
          </p:nvPr>
        </p:nvSpPr>
        <p:spPr>
          <a:xfrm>
            <a:off x="356910" y="0"/>
            <a:ext cx="4282983" cy="1200361"/>
          </a:xfrm>
        </p:spPr>
        <p:txBody>
          <a:bodyPr anchor="b">
            <a:normAutofit/>
          </a:bodyPr>
          <a:lstStyle/>
          <a:p>
            <a:r>
              <a:rPr lang="it-IT" sz="3600" dirty="0" err="1"/>
              <a:t>Example</a:t>
            </a:r>
            <a:r>
              <a:rPr lang="it-IT" sz="3600" dirty="0"/>
              <a:t> II</a:t>
            </a:r>
          </a:p>
        </p:txBody>
      </p:sp>
      <p:sp>
        <p:nvSpPr>
          <p:cNvPr id="13" name="Rectangle 1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F6CE8975-A314-F46F-E17A-C2CAF9A55D9B}"/>
              </a:ext>
            </a:extLst>
          </p:cNvPr>
          <p:cNvSpPr>
            <a:spLocks noGrp="1"/>
          </p:cNvSpPr>
          <p:nvPr>
            <p:ph idx="1"/>
          </p:nvPr>
        </p:nvSpPr>
        <p:spPr>
          <a:xfrm>
            <a:off x="580060" y="2248147"/>
            <a:ext cx="4282984" cy="3511943"/>
          </a:xfrm>
        </p:spPr>
        <p:txBody>
          <a:bodyPr anchor="ctr">
            <a:normAutofit/>
          </a:bodyPr>
          <a:lstStyle/>
          <a:p>
            <a:r>
              <a:rPr lang="it-IT" sz="2400" dirty="0"/>
              <a:t>In </a:t>
            </a:r>
            <a:r>
              <a:rPr lang="it-IT" sz="2400" dirty="0" err="1"/>
              <a:t>this</a:t>
            </a:r>
            <a:r>
              <a:rPr lang="it-IT" sz="2400" dirty="0"/>
              <a:t> </a:t>
            </a:r>
            <a:r>
              <a:rPr lang="it-IT" sz="2400" dirty="0" err="1"/>
              <a:t>example</a:t>
            </a:r>
            <a:r>
              <a:rPr lang="it-IT" sz="2400" dirty="0"/>
              <a:t>, a code injection </a:t>
            </a:r>
            <a:r>
              <a:rPr lang="it-IT" sz="2400" dirty="0" err="1"/>
              <a:t>attack</a:t>
            </a:r>
            <a:r>
              <a:rPr lang="it-IT" sz="2400" dirty="0"/>
              <a:t> </a:t>
            </a:r>
            <a:r>
              <a:rPr lang="it-IT" sz="2400" dirty="0" err="1"/>
              <a:t>uses</a:t>
            </a:r>
            <a:r>
              <a:rPr lang="it-IT" sz="2400" dirty="0"/>
              <a:t> an API GET </a:t>
            </a:r>
            <a:r>
              <a:rPr lang="it-IT" sz="2400" dirty="0" err="1"/>
              <a:t>request</a:t>
            </a:r>
            <a:r>
              <a:rPr lang="it-IT" sz="2400" dirty="0"/>
              <a:t> to take </a:t>
            </a:r>
            <a:r>
              <a:rPr lang="it-IT" sz="2400" dirty="0" err="1"/>
              <a:t>advantage</a:t>
            </a:r>
            <a:r>
              <a:rPr lang="it-IT" sz="2400" dirty="0"/>
              <a:t> of a </a:t>
            </a:r>
            <a:r>
              <a:rPr lang="it-IT" sz="2400" i="1" dirty="0" err="1"/>
              <a:t>weak</a:t>
            </a:r>
            <a:r>
              <a:rPr lang="it-IT" sz="2400" i="1" dirty="0"/>
              <a:t> query </a:t>
            </a:r>
            <a:r>
              <a:rPr lang="it-IT" sz="2400" i="1" dirty="0" err="1"/>
              <a:t>parameter</a:t>
            </a:r>
            <a:r>
              <a:rPr lang="it-IT" sz="2400" dirty="0"/>
              <a:t>. </a:t>
            </a:r>
          </a:p>
          <a:p>
            <a:r>
              <a:rPr lang="it-IT" sz="2400" dirty="0"/>
              <a:t>The </a:t>
            </a:r>
            <a:r>
              <a:rPr lang="it-IT" sz="2400" dirty="0" err="1"/>
              <a:t>weak</a:t>
            </a:r>
            <a:r>
              <a:rPr lang="it-IT" sz="2400" dirty="0"/>
              <a:t> query </a:t>
            </a:r>
            <a:r>
              <a:rPr lang="it-IT" sz="2400" dirty="0" err="1"/>
              <a:t>parameter</a:t>
            </a:r>
            <a:r>
              <a:rPr lang="it-IT" sz="2400" dirty="0"/>
              <a:t> </a:t>
            </a:r>
            <a:r>
              <a:rPr lang="it-IT" sz="2400" dirty="0" err="1"/>
              <a:t>passes</a:t>
            </a:r>
            <a:r>
              <a:rPr lang="it-IT" sz="2400" dirty="0"/>
              <a:t> </a:t>
            </a:r>
            <a:r>
              <a:rPr lang="it-IT" sz="2400" dirty="0" err="1"/>
              <a:t>any</a:t>
            </a:r>
            <a:r>
              <a:rPr lang="it-IT" sz="2400" dirty="0"/>
              <a:t> data in the query </a:t>
            </a:r>
            <a:r>
              <a:rPr lang="it-IT" sz="2400" dirty="0" err="1"/>
              <a:t>portion</a:t>
            </a:r>
            <a:r>
              <a:rPr lang="it-IT" sz="2400" dirty="0"/>
              <a:t> of the </a:t>
            </a:r>
            <a:r>
              <a:rPr lang="it-IT" sz="2400" dirty="0" err="1"/>
              <a:t>request</a:t>
            </a:r>
            <a:r>
              <a:rPr lang="it-IT" sz="2400" dirty="0"/>
              <a:t> </a:t>
            </a:r>
            <a:r>
              <a:rPr lang="it-IT" sz="2400" dirty="0" err="1"/>
              <a:t>directly</a:t>
            </a:r>
            <a:r>
              <a:rPr lang="it-IT" sz="2400" dirty="0"/>
              <a:t> to the </a:t>
            </a:r>
            <a:r>
              <a:rPr lang="it-IT" sz="2400" dirty="0" err="1"/>
              <a:t>underlying</a:t>
            </a:r>
            <a:r>
              <a:rPr lang="it-IT" sz="2400" dirty="0"/>
              <a:t> system, </a:t>
            </a:r>
            <a:r>
              <a:rPr lang="it-IT" sz="2400" dirty="0" err="1"/>
              <a:t>without</a:t>
            </a:r>
            <a:r>
              <a:rPr lang="it-IT" sz="2400" dirty="0"/>
              <a:t> </a:t>
            </a:r>
            <a:r>
              <a:rPr lang="it-IT" sz="2400" dirty="0" err="1"/>
              <a:t>sanitizing</a:t>
            </a:r>
            <a:r>
              <a:rPr lang="it-IT" sz="2400" dirty="0"/>
              <a:t> </a:t>
            </a:r>
            <a:r>
              <a:rPr lang="it-IT" sz="2400" dirty="0" err="1"/>
              <a:t>it</a:t>
            </a:r>
            <a:r>
              <a:rPr lang="it-IT" sz="2400" dirty="0"/>
              <a:t> first</a:t>
            </a:r>
          </a:p>
          <a:p>
            <a:endParaRPr lang="it-IT" sz="1800" dirty="0"/>
          </a:p>
        </p:txBody>
      </p:sp>
      <p:sp>
        <p:nvSpPr>
          <p:cNvPr id="15" name="Rectangle 1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uppo 5">
            <a:extLst>
              <a:ext uri="{FF2B5EF4-FFF2-40B4-BE49-F238E27FC236}">
                <a16:creationId xmlns:a16="http://schemas.microsoft.com/office/drawing/2014/main" id="{92A9E7E3-5BD3-A3E2-373B-3E18F25B20CA}"/>
              </a:ext>
            </a:extLst>
          </p:cNvPr>
          <p:cNvGrpSpPr/>
          <p:nvPr/>
        </p:nvGrpSpPr>
        <p:grpSpPr>
          <a:xfrm>
            <a:off x="5987738" y="661182"/>
            <a:ext cx="5628018" cy="5302767"/>
            <a:chOff x="6268277" y="831470"/>
            <a:chExt cx="5552385" cy="5231503"/>
          </a:xfrm>
        </p:grpSpPr>
        <p:pic>
          <p:nvPicPr>
            <p:cNvPr id="4" name="Immagine 3" descr="Immagine che contiene testo, Carattere, schermata, bianco&#10;&#10;Descrizione generata automaticamente">
              <a:extLst>
                <a:ext uri="{FF2B5EF4-FFF2-40B4-BE49-F238E27FC236}">
                  <a16:creationId xmlns:a16="http://schemas.microsoft.com/office/drawing/2014/main" id="{C557F57E-4D14-3272-C4FC-170F258E15F4}"/>
                </a:ext>
              </a:extLst>
            </p:cNvPr>
            <p:cNvPicPr>
              <a:picLocks noChangeAspect="1"/>
            </p:cNvPicPr>
            <p:nvPr/>
          </p:nvPicPr>
          <p:blipFill>
            <a:blip r:embed="rId2"/>
            <a:stretch>
              <a:fillRect/>
            </a:stretch>
          </p:blipFill>
          <p:spPr>
            <a:xfrm>
              <a:off x="6268277" y="831470"/>
              <a:ext cx="5552385" cy="1270000"/>
            </a:xfrm>
            <a:prstGeom prst="rect">
              <a:avLst/>
            </a:prstGeom>
          </p:spPr>
        </p:pic>
        <p:pic>
          <p:nvPicPr>
            <p:cNvPr id="5" name="Immagine 4" descr="Immagine che contiene testo, schermata, Carattere, documento&#10;&#10;Descrizione generata automaticamente">
              <a:extLst>
                <a:ext uri="{FF2B5EF4-FFF2-40B4-BE49-F238E27FC236}">
                  <a16:creationId xmlns:a16="http://schemas.microsoft.com/office/drawing/2014/main" id="{403C5A60-5C92-59BC-A5D1-049F71A257D3}"/>
                </a:ext>
              </a:extLst>
            </p:cNvPr>
            <p:cNvPicPr>
              <a:picLocks noChangeAspect="1"/>
            </p:cNvPicPr>
            <p:nvPr/>
          </p:nvPicPr>
          <p:blipFill>
            <a:blip r:embed="rId3"/>
            <a:stretch>
              <a:fillRect/>
            </a:stretch>
          </p:blipFill>
          <p:spPr>
            <a:xfrm>
              <a:off x="6459345" y="1948173"/>
              <a:ext cx="4788728" cy="4114800"/>
            </a:xfrm>
            <a:prstGeom prst="rect">
              <a:avLst/>
            </a:prstGeom>
          </p:spPr>
        </p:pic>
      </p:grpSp>
    </p:spTree>
    <p:extLst>
      <p:ext uri="{BB962C8B-B14F-4D97-AF65-F5344CB8AC3E}">
        <p14:creationId xmlns:p14="http://schemas.microsoft.com/office/powerpoint/2010/main" val="1225763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562C3417-8D97-CA0B-2E30-24013B28EAE6}"/>
              </a:ext>
            </a:extLst>
          </p:cNvPr>
          <p:cNvSpPr>
            <a:spLocks noGrp="1"/>
          </p:cNvSpPr>
          <p:nvPr>
            <p:ph type="title"/>
          </p:nvPr>
        </p:nvSpPr>
        <p:spPr>
          <a:xfrm>
            <a:off x="1383564" y="348865"/>
            <a:ext cx="9718111" cy="1576446"/>
          </a:xfrm>
        </p:spPr>
        <p:txBody>
          <a:bodyPr anchor="ctr">
            <a:normAutofit/>
          </a:bodyPr>
          <a:lstStyle/>
          <a:p>
            <a:r>
              <a:rPr lang="it-IT" sz="4000">
                <a:solidFill>
                  <a:srgbClr val="FFFFFF"/>
                </a:solidFill>
              </a:rPr>
              <a:t>Finding injection attacks</a:t>
            </a:r>
          </a:p>
        </p:txBody>
      </p:sp>
      <p:graphicFrame>
        <p:nvGraphicFramePr>
          <p:cNvPr id="5" name="Segnaposto contenuto 2">
            <a:extLst>
              <a:ext uri="{FF2B5EF4-FFF2-40B4-BE49-F238E27FC236}">
                <a16:creationId xmlns:a16="http://schemas.microsoft.com/office/drawing/2014/main" id="{478525FD-FF32-7F0A-9134-69729498517F}"/>
              </a:ext>
            </a:extLst>
          </p:cNvPr>
          <p:cNvGraphicFramePr>
            <a:graphicFrameLocks noGrp="1"/>
          </p:cNvGraphicFramePr>
          <p:nvPr>
            <p:ph idx="1"/>
            <p:extLst>
              <p:ext uri="{D42A27DB-BD31-4B8C-83A1-F6EECF244321}">
                <p14:modId xmlns:p14="http://schemas.microsoft.com/office/powerpoint/2010/main" val="271608920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2810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0323C62-7FCD-D776-FE3A-2128ED398ED6}"/>
              </a:ext>
            </a:extLst>
          </p:cNvPr>
          <p:cNvSpPr>
            <a:spLocks noGrp="1"/>
          </p:cNvSpPr>
          <p:nvPr>
            <p:ph type="title"/>
          </p:nvPr>
        </p:nvSpPr>
        <p:spPr>
          <a:xfrm>
            <a:off x="630936" y="640080"/>
            <a:ext cx="4818888" cy="1481328"/>
          </a:xfrm>
        </p:spPr>
        <p:txBody>
          <a:bodyPr anchor="b">
            <a:normAutofit/>
          </a:bodyPr>
          <a:lstStyle/>
          <a:p>
            <a:r>
              <a:rPr lang="it-IT" sz="5000"/>
              <a:t>Improper asset management</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508240DE-9AEE-EA6B-9B24-87A636DACBA6}"/>
              </a:ext>
            </a:extLst>
          </p:cNvPr>
          <p:cNvSpPr>
            <a:spLocks noGrp="1"/>
          </p:cNvSpPr>
          <p:nvPr>
            <p:ph idx="1"/>
          </p:nvPr>
        </p:nvSpPr>
        <p:spPr>
          <a:xfrm>
            <a:off x="630936" y="2660904"/>
            <a:ext cx="4818888" cy="3547872"/>
          </a:xfrm>
        </p:spPr>
        <p:txBody>
          <a:bodyPr anchor="t">
            <a:normAutofit/>
          </a:bodyPr>
          <a:lstStyle/>
          <a:p>
            <a:r>
              <a:rPr lang="it-IT" sz="1700"/>
              <a:t>Improper assets management takes place when an organization exposes REST APIs that are either retired or still in development. </a:t>
            </a:r>
          </a:p>
          <a:p>
            <a:r>
              <a:rPr lang="it-IT" sz="1700"/>
              <a:t>As with any software, old API versions are more likely to contain vulnerabilities because they are no longer being patched and upgraded.</a:t>
            </a:r>
          </a:p>
          <a:p>
            <a:r>
              <a:rPr lang="it-IT" sz="1700"/>
              <a:t>Improper assets management can lead to other vulnerabilities, such as excessive data exposure, information disclosure, mass assignment, improper rate limiting, and API injection. </a:t>
            </a:r>
          </a:p>
          <a:p>
            <a:r>
              <a:rPr lang="it-IT" sz="1700"/>
              <a:t>For attackers, discovering an improper assets management vulnerability is only the first step toward further exploitation of an API.</a:t>
            </a:r>
          </a:p>
          <a:p>
            <a:endParaRPr lang="it-IT" sz="1700"/>
          </a:p>
          <a:p>
            <a:endParaRPr lang="it-IT" sz="1700"/>
          </a:p>
        </p:txBody>
      </p:sp>
      <p:pic>
        <p:nvPicPr>
          <p:cNvPr id="7" name="Graphic 6" descr="Portatile sicuro">
            <a:extLst>
              <a:ext uri="{FF2B5EF4-FFF2-40B4-BE49-F238E27FC236}">
                <a16:creationId xmlns:a16="http://schemas.microsoft.com/office/drawing/2014/main" id="{4D877607-4CC2-157B-E49A-C6D8DB5895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3833535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B25F00D0-02D3-E6D0-83D7-B5BDDAF60AB0}"/>
              </a:ext>
            </a:extLst>
          </p:cNvPr>
          <p:cNvSpPr>
            <a:spLocks noGrp="1"/>
          </p:cNvSpPr>
          <p:nvPr>
            <p:ph type="title"/>
          </p:nvPr>
        </p:nvSpPr>
        <p:spPr>
          <a:xfrm>
            <a:off x="838200" y="673770"/>
            <a:ext cx="3220329" cy="2027227"/>
          </a:xfrm>
        </p:spPr>
        <p:txBody>
          <a:bodyPr anchor="t">
            <a:normAutofit/>
          </a:bodyPr>
          <a:lstStyle/>
          <a:p>
            <a:r>
              <a:rPr lang="it-IT" sz="5000">
                <a:solidFill>
                  <a:srgbClr val="FFFFFF"/>
                </a:solidFill>
              </a:rPr>
              <a:t>The hacker perspective</a:t>
            </a:r>
          </a:p>
        </p:txBody>
      </p:sp>
      <p:graphicFrame>
        <p:nvGraphicFramePr>
          <p:cNvPr id="5" name="Segnaposto contenuto 2">
            <a:extLst>
              <a:ext uri="{FF2B5EF4-FFF2-40B4-BE49-F238E27FC236}">
                <a16:creationId xmlns:a16="http://schemas.microsoft.com/office/drawing/2014/main" id="{B01577D5-319E-9759-8975-6B883E343A06}"/>
              </a:ext>
            </a:extLst>
          </p:cNvPr>
          <p:cNvGraphicFramePr>
            <a:graphicFrameLocks noGrp="1"/>
          </p:cNvGraphicFramePr>
          <p:nvPr>
            <p:ph idx="1"/>
            <p:extLst>
              <p:ext uri="{D42A27DB-BD31-4B8C-83A1-F6EECF244321}">
                <p14:modId xmlns:p14="http://schemas.microsoft.com/office/powerpoint/2010/main" val="1685554324"/>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3708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51F426C7-1B91-3C58-DDD9-2E53967C5162}"/>
              </a:ext>
            </a:extLst>
          </p:cNvPr>
          <p:cNvSpPr>
            <a:spLocks noGrp="1"/>
          </p:cNvSpPr>
          <p:nvPr>
            <p:ph type="title"/>
          </p:nvPr>
        </p:nvSpPr>
        <p:spPr>
          <a:xfrm>
            <a:off x="838200" y="673770"/>
            <a:ext cx="3220329" cy="2027227"/>
          </a:xfrm>
        </p:spPr>
        <p:txBody>
          <a:bodyPr anchor="t">
            <a:normAutofit/>
          </a:bodyPr>
          <a:lstStyle/>
          <a:p>
            <a:r>
              <a:rPr lang="it-IT" sz="5400">
                <a:solidFill>
                  <a:srgbClr val="FFFFFF"/>
                </a:solidFill>
              </a:rPr>
              <a:t>Business logic flaws</a:t>
            </a:r>
          </a:p>
        </p:txBody>
      </p:sp>
      <p:graphicFrame>
        <p:nvGraphicFramePr>
          <p:cNvPr id="5" name="Segnaposto contenuto 2">
            <a:extLst>
              <a:ext uri="{FF2B5EF4-FFF2-40B4-BE49-F238E27FC236}">
                <a16:creationId xmlns:a16="http://schemas.microsoft.com/office/drawing/2014/main" id="{E06B3090-0BA9-CB1A-4FE8-67CF81668FA9}"/>
              </a:ext>
            </a:extLst>
          </p:cNvPr>
          <p:cNvGraphicFramePr>
            <a:graphicFrameLocks noGrp="1"/>
          </p:cNvGraphicFramePr>
          <p:nvPr>
            <p:ph idx="1"/>
            <p:extLst>
              <p:ext uri="{D42A27DB-BD31-4B8C-83A1-F6EECF244321}">
                <p14:modId xmlns:p14="http://schemas.microsoft.com/office/powerpoint/2010/main" val="3932269551"/>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8004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20736C6-1E58-EF00-F2DA-09948D028574}"/>
              </a:ext>
            </a:extLst>
          </p:cNvPr>
          <p:cNvSpPr>
            <a:spLocks noGrp="1"/>
          </p:cNvSpPr>
          <p:nvPr>
            <p:ph type="title"/>
          </p:nvPr>
        </p:nvSpPr>
        <p:spPr>
          <a:xfrm>
            <a:off x="630936" y="640080"/>
            <a:ext cx="4818888" cy="1481328"/>
          </a:xfrm>
        </p:spPr>
        <p:txBody>
          <a:bodyPr anchor="b">
            <a:normAutofit/>
          </a:bodyPr>
          <a:lstStyle/>
          <a:p>
            <a:r>
              <a:rPr lang="it-IT" sz="5000"/>
              <a:t>Example: the Experian leak</a:t>
            </a:r>
          </a:p>
        </p:txBody>
      </p:sp>
      <p:sp>
        <p:nvSpPr>
          <p:cNvPr id="1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91454439-73E8-5868-C989-B095D494861D}"/>
              </a:ext>
            </a:extLst>
          </p:cNvPr>
          <p:cNvSpPr>
            <a:spLocks noGrp="1"/>
          </p:cNvSpPr>
          <p:nvPr>
            <p:ph idx="1"/>
          </p:nvPr>
        </p:nvSpPr>
        <p:spPr>
          <a:xfrm>
            <a:off x="630936" y="2660904"/>
            <a:ext cx="4818888" cy="3547872"/>
          </a:xfrm>
        </p:spPr>
        <p:txBody>
          <a:bodyPr anchor="t">
            <a:normAutofit/>
          </a:bodyPr>
          <a:lstStyle/>
          <a:p>
            <a:r>
              <a:rPr lang="it-IT" sz="1500"/>
              <a:t>The Experian partner API leak is a great example of an API trust failure. </a:t>
            </a:r>
          </a:p>
          <a:p>
            <a:r>
              <a:rPr lang="it-IT" sz="1500"/>
              <a:t>A certain Experian partner was authorized to use Experian’s API to perform credit checks, but the partner added the API’s credit check functionality to their web application and inadvertently exposed all partner-level requests to users. </a:t>
            </a:r>
          </a:p>
          <a:p>
            <a:r>
              <a:rPr lang="it-IT" sz="1500"/>
              <a:t>A request could be intercepted when using the partner’s web application, and if it included a name and address, the Experian API would respond with the individual’s credit score and credit risk factors. </a:t>
            </a:r>
          </a:p>
          <a:p>
            <a:r>
              <a:rPr lang="it-IT" sz="1500"/>
              <a:t>One of the leading causes of this business logic vulnerability was that Experian trusted the partner not to expose the API.</a:t>
            </a:r>
          </a:p>
          <a:p>
            <a:endParaRPr lang="it-IT" sz="1500"/>
          </a:p>
        </p:txBody>
      </p:sp>
      <p:pic>
        <p:nvPicPr>
          <p:cNvPr id="4" name="Immagine 3">
            <a:extLst>
              <a:ext uri="{FF2B5EF4-FFF2-40B4-BE49-F238E27FC236}">
                <a16:creationId xmlns:a16="http://schemas.microsoft.com/office/drawing/2014/main" id="{BB682F12-AB19-F302-1DAA-A0C4B4E746CD}"/>
              </a:ext>
            </a:extLst>
          </p:cNvPr>
          <p:cNvPicPr>
            <a:picLocks noChangeAspect="1"/>
          </p:cNvPicPr>
          <p:nvPr/>
        </p:nvPicPr>
        <p:blipFill>
          <a:blip r:embed="rId2"/>
          <a:stretch>
            <a:fillRect/>
          </a:stretch>
        </p:blipFill>
        <p:spPr>
          <a:xfrm>
            <a:off x="6099048" y="1825428"/>
            <a:ext cx="5458968" cy="3207143"/>
          </a:xfrm>
          <a:prstGeom prst="rect">
            <a:avLst/>
          </a:prstGeom>
        </p:spPr>
      </p:pic>
    </p:spTree>
    <p:extLst>
      <p:ext uri="{BB962C8B-B14F-4D97-AF65-F5344CB8AC3E}">
        <p14:creationId xmlns:p14="http://schemas.microsoft.com/office/powerpoint/2010/main" val="2461890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933CBD-F10B-0D0D-B8CF-3F13172B6AAD}"/>
              </a:ext>
            </a:extLst>
          </p:cNvPr>
          <p:cNvPicPr>
            <a:picLocks noChangeAspect="1"/>
          </p:cNvPicPr>
          <p:nvPr/>
        </p:nvPicPr>
        <p:blipFill rotWithShape="1">
          <a:blip r:embed="rId2">
            <a:duotone>
              <a:schemeClr val="bg2">
                <a:shade val="45000"/>
                <a:satMod val="135000"/>
              </a:schemeClr>
              <a:prstClr val="white"/>
            </a:duotone>
          </a:blip>
          <a:srcRect t="10049" b="568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1B0A0BE-5756-A872-ADB2-D5D38CD79783}"/>
              </a:ext>
            </a:extLst>
          </p:cNvPr>
          <p:cNvSpPr>
            <a:spLocks noGrp="1"/>
          </p:cNvSpPr>
          <p:nvPr>
            <p:ph type="title"/>
          </p:nvPr>
        </p:nvSpPr>
        <p:spPr>
          <a:xfrm>
            <a:off x="838200" y="365125"/>
            <a:ext cx="10515600" cy="1325563"/>
          </a:xfrm>
        </p:spPr>
        <p:txBody>
          <a:bodyPr>
            <a:normAutofit/>
          </a:bodyPr>
          <a:lstStyle/>
          <a:p>
            <a:r>
              <a:rPr lang="it-IT" dirty="0"/>
              <a:t>The hacker </a:t>
            </a:r>
            <a:r>
              <a:rPr lang="it-IT" dirty="0" err="1"/>
              <a:t>perspective</a:t>
            </a:r>
            <a:endParaRPr lang="it-IT" dirty="0"/>
          </a:p>
        </p:txBody>
      </p:sp>
      <p:graphicFrame>
        <p:nvGraphicFramePr>
          <p:cNvPr id="5" name="Segnaposto contenuto 2">
            <a:extLst>
              <a:ext uri="{FF2B5EF4-FFF2-40B4-BE49-F238E27FC236}">
                <a16:creationId xmlns:a16="http://schemas.microsoft.com/office/drawing/2014/main" id="{622895C7-369D-B430-28A5-410CFD4E831C}"/>
              </a:ext>
            </a:extLst>
          </p:cNvPr>
          <p:cNvGraphicFramePr>
            <a:graphicFrameLocks noGrp="1"/>
          </p:cNvGraphicFramePr>
          <p:nvPr>
            <p:ph idx="1"/>
            <p:extLst>
              <p:ext uri="{D42A27DB-BD31-4B8C-83A1-F6EECF244321}">
                <p14:modId xmlns:p14="http://schemas.microsoft.com/office/powerpoint/2010/main" val="8122004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9712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5B0C6B5-F972-DB5D-F144-3BC393980E9B}"/>
              </a:ext>
            </a:extLst>
          </p:cNvPr>
          <p:cNvSpPr>
            <a:spLocks noGrp="1"/>
          </p:cNvSpPr>
          <p:nvPr>
            <p:ph type="title"/>
          </p:nvPr>
        </p:nvSpPr>
        <p:spPr>
          <a:xfrm>
            <a:off x="841248" y="548640"/>
            <a:ext cx="3600860" cy="5431536"/>
          </a:xfrm>
        </p:spPr>
        <p:txBody>
          <a:bodyPr>
            <a:normAutofit/>
          </a:bodyPr>
          <a:lstStyle/>
          <a:p>
            <a:r>
              <a:rPr lang="it-IT" sz="5400"/>
              <a:t>Extra browser request editing</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BED3189D-B203-980C-6948-A94705DFAC2F}"/>
              </a:ext>
            </a:extLst>
          </p:cNvPr>
          <p:cNvSpPr>
            <a:spLocks noGrp="1"/>
          </p:cNvSpPr>
          <p:nvPr>
            <p:ph idx="1"/>
          </p:nvPr>
        </p:nvSpPr>
        <p:spPr>
          <a:xfrm>
            <a:off x="5126418" y="552091"/>
            <a:ext cx="6224335" cy="5431536"/>
          </a:xfrm>
        </p:spPr>
        <p:txBody>
          <a:bodyPr anchor="ctr">
            <a:normAutofit/>
          </a:bodyPr>
          <a:lstStyle/>
          <a:p>
            <a:r>
              <a:rPr lang="it-IT" sz="2200"/>
              <a:t>Another business logic vulnerability comes about when developers assume that consumers will exclusively use a browser to interact with the web application and won’t capture API requests that take place behind the scenes. </a:t>
            </a:r>
          </a:p>
          <a:p>
            <a:r>
              <a:rPr lang="it-IT" sz="2200"/>
              <a:t>All it takes to exploit this sort of weakness is to intercept requests with a tool like Burp Suite Proxy or Postman and then alter the API request before it is sent to the provider. This could allow you to capture shared API keys or use parameters that could negatively impact the security of the application.</a:t>
            </a:r>
          </a:p>
          <a:p>
            <a:r>
              <a:rPr lang="it-IT" sz="2200"/>
              <a:t>https://app.getpostman.com/join-team?invite_code=dd56d637f87d5502500e2323fdfdc17d</a:t>
            </a:r>
          </a:p>
        </p:txBody>
      </p:sp>
    </p:spTree>
    <p:extLst>
      <p:ext uri="{BB962C8B-B14F-4D97-AF65-F5344CB8AC3E}">
        <p14:creationId xmlns:p14="http://schemas.microsoft.com/office/powerpoint/2010/main" val="3060585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3BA888-8535-ABB1-E967-BE14FEB05DF9}"/>
              </a:ext>
            </a:extLst>
          </p:cNvPr>
          <p:cNvSpPr>
            <a:spLocks noGrp="1"/>
          </p:cNvSpPr>
          <p:nvPr>
            <p:ph type="title"/>
          </p:nvPr>
        </p:nvSpPr>
        <p:spPr>
          <a:xfrm>
            <a:off x="493643" y="113334"/>
            <a:ext cx="10515600" cy="1325563"/>
          </a:xfrm>
        </p:spPr>
        <p:txBody>
          <a:bodyPr/>
          <a:lstStyle/>
          <a:p>
            <a:r>
              <a:rPr lang="it-IT" dirty="0"/>
              <a:t>AI-</a:t>
            </a:r>
            <a:r>
              <a:rPr lang="it-IT" dirty="0" err="1"/>
              <a:t>related</a:t>
            </a:r>
            <a:r>
              <a:rPr lang="it-IT" dirty="0"/>
              <a:t> </a:t>
            </a:r>
            <a:r>
              <a:rPr lang="it-IT" dirty="0" err="1"/>
              <a:t>Example</a:t>
            </a:r>
            <a:r>
              <a:rPr lang="it-IT" dirty="0"/>
              <a:t>: the </a:t>
            </a:r>
            <a:r>
              <a:rPr lang="it-IT" dirty="0" err="1"/>
              <a:t>OpenAI</a:t>
            </a:r>
            <a:r>
              <a:rPr lang="it-IT" dirty="0"/>
              <a:t> REST API </a:t>
            </a:r>
          </a:p>
        </p:txBody>
      </p:sp>
      <p:pic>
        <p:nvPicPr>
          <p:cNvPr id="4" name="Immagine 3">
            <a:extLst>
              <a:ext uri="{FF2B5EF4-FFF2-40B4-BE49-F238E27FC236}">
                <a16:creationId xmlns:a16="http://schemas.microsoft.com/office/drawing/2014/main" id="{18231661-86DF-7416-7771-FCD575940DF0}"/>
              </a:ext>
            </a:extLst>
          </p:cNvPr>
          <p:cNvPicPr>
            <a:picLocks noChangeAspect="1"/>
          </p:cNvPicPr>
          <p:nvPr/>
        </p:nvPicPr>
        <p:blipFill>
          <a:blip r:embed="rId2"/>
          <a:stretch>
            <a:fillRect/>
          </a:stretch>
        </p:blipFill>
        <p:spPr>
          <a:xfrm>
            <a:off x="1497496" y="1329222"/>
            <a:ext cx="8216348" cy="5150401"/>
          </a:xfrm>
          <a:prstGeom prst="rect">
            <a:avLst/>
          </a:prstGeom>
        </p:spPr>
      </p:pic>
    </p:spTree>
    <p:extLst>
      <p:ext uri="{BB962C8B-B14F-4D97-AF65-F5344CB8AC3E}">
        <p14:creationId xmlns:p14="http://schemas.microsoft.com/office/powerpoint/2010/main" val="810541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olo 1">
            <a:extLst>
              <a:ext uri="{FF2B5EF4-FFF2-40B4-BE49-F238E27FC236}">
                <a16:creationId xmlns:a16="http://schemas.microsoft.com/office/drawing/2014/main" id="{64F43A3B-3B20-68B3-9E50-EC0FFF88FBF6}"/>
              </a:ext>
            </a:extLst>
          </p:cNvPr>
          <p:cNvSpPr>
            <a:spLocks noGrp="1"/>
          </p:cNvSpPr>
          <p:nvPr>
            <p:ph type="title"/>
          </p:nvPr>
        </p:nvSpPr>
        <p:spPr>
          <a:xfrm rot="16200000">
            <a:off x="-1325880" y="1947672"/>
            <a:ext cx="5961888" cy="2788920"/>
          </a:xfrm>
        </p:spPr>
        <p:txBody>
          <a:bodyPr anchor="ctr">
            <a:normAutofit/>
          </a:bodyPr>
          <a:lstStyle/>
          <a:p>
            <a:r>
              <a:rPr lang="it-IT" sz="4800">
                <a:solidFill>
                  <a:schemeClr val="bg1"/>
                </a:solidFill>
              </a:rPr>
              <a:t>Misconfigurations</a:t>
            </a:r>
          </a:p>
        </p:txBody>
      </p:sp>
      <p:graphicFrame>
        <p:nvGraphicFramePr>
          <p:cNvPr id="5" name="Segnaposto contenuto 2">
            <a:extLst>
              <a:ext uri="{FF2B5EF4-FFF2-40B4-BE49-F238E27FC236}">
                <a16:creationId xmlns:a16="http://schemas.microsoft.com/office/drawing/2014/main" id="{E0BC2004-CC13-850F-95B4-9DD7FA6C28E0}"/>
              </a:ext>
            </a:extLst>
          </p:cNvPr>
          <p:cNvGraphicFramePr>
            <a:graphicFrameLocks noGrp="1"/>
          </p:cNvGraphicFramePr>
          <p:nvPr>
            <p:ph idx="1"/>
            <p:extLst>
              <p:ext uri="{D42A27DB-BD31-4B8C-83A1-F6EECF244321}">
                <p14:modId xmlns:p14="http://schemas.microsoft.com/office/powerpoint/2010/main" val="3843441850"/>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1668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67C29EE-3AD6-EC7D-85C1-1799A0F268BB}"/>
              </a:ext>
            </a:extLst>
          </p:cNvPr>
          <p:cNvSpPr>
            <a:spLocks noGrp="1"/>
          </p:cNvSpPr>
          <p:nvPr>
            <p:ph type="title"/>
          </p:nvPr>
        </p:nvSpPr>
        <p:spPr>
          <a:xfrm>
            <a:off x="630936" y="502920"/>
            <a:ext cx="3419856" cy="1463040"/>
          </a:xfrm>
        </p:spPr>
        <p:txBody>
          <a:bodyPr anchor="ctr">
            <a:normAutofit/>
          </a:bodyPr>
          <a:lstStyle/>
          <a:p>
            <a:r>
              <a:rPr lang="it-IT" sz="4800"/>
              <a:t>Request editing again</a:t>
            </a:r>
          </a:p>
        </p:txBody>
      </p:sp>
      <p:sp>
        <p:nvSpPr>
          <p:cNvPr id="1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D3F39D21-FAF4-CD9D-09E7-1C7346DC0787}"/>
              </a:ext>
            </a:extLst>
          </p:cNvPr>
          <p:cNvSpPr>
            <a:spLocks noGrp="1"/>
          </p:cNvSpPr>
          <p:nvPr>
            <p:ph idx="1"/>
          </p:nvPr>
        </p:nvSpPr>
        <p:spPr>
          <a:xfrm>
            <a:off x="4514646" y="755465"/>
            <a:ext cx="7178039" cy="2733713"/>
          </a:xfrm>
        </p:spPr>
        <p:txBody>
          <a:bodyPr anchor="ctr">
            <a:normAutofit lnSpcReduction="10000"/>
          </a:bodyPr>
          <a:lstStyle/>
          <a:p>
            <a:r>
              <a:rPr lang="it-IT" sz="2000" dirty="0" err="1"/>
              <a:t>As</a:t>
            </a:r>
            <a:r>
              <a:rPr lang="it-IT" sz="2000" dirty="0"/>
              <a:t> an </a:t>
            </a:r>
            <a:r>
              <a:rPr lang="it-IT" sz="2000" dirty="0" err="1"/>
              <a:t>example</a:t>
            </a:r>
            <a:r>
              <a:rPr lang="it-IT" sz="2000" dirty="0"/>
              <a:t>, </a:t>
            </a:r>
            <a:r>
              <a:rPr lang="it-IT" sz="2000" dirty="0" err="1"/>
              <a:t>consider</a:t>
            </a:r>
            <a:r>
              <a:rPr lang="it-IT" sz="2000" dirty="0"/>
              <a:t> a web </a:t>
            </a:r>
            <a:r>
              <a:rPr lang="it-IT" sz="2000" dirty="0" err="1"/>
              <a:t>application</a:t>
            </a:r>
            <a:r>
              <a:rPr lang="it-IT" sz="2000" dirty="0"/>
              <a:t> authentication </a:t>
            </a:r>
            <a:r>
              <a:rPr lang="it-IT" sz="2000" dirty="0" err="1"/>
              <a:t>portal</a:t>
            </a:r>
            <a:r>
              <a:rPr lang="it-IT" sz="2000" dirty="0"/>
              <a:t> </a:t>
            </a:r>
            <a:r>
              <a:rPr lang="it-IT" sz="2000" dirty="0" err="1"/>
              <a:t>that</a:t>
            </a:r>
            <a:r>
              <a:rPr lang="it-IT" sz="2000" dirty="0"/>
              <a:t> a user </a:t>
            </a:r>
            <a:r>
              <a:rPr lang="it-IT" sz="2000" dirty="0" err="1"/>
              <a:t>would</a:t>
            </a:r>
            <a:r>
              <a:rPr lang="it-IT" sz="2000" dirty="0"/>
              <a:t> </a:t>
            </a:r>
            <a:r>
              <a:rPr lang="it-IT" sz="2000" dirty="0" err="1"/>
              <a:t>normally</a:t>
            </a:r>
            <a:r>
              <a:rPr lang="it-IT" sz="2000" dirty="0"/>
              <a:t> </a:t>
            </a:r>
            <a:r>
              <a:rPr lang="it-IT" sz="2000" dirty="0" err="1"/>
              <a:t>employ</a:t>
            </a:r>
            <a:r>
              <a:rPr lang="it-IT" sz="2000" dirty="0"/>
              <a:t> to </a:t>
            </a:r>
            <a:r>
              <a:rPr lang="it-IT" sz="2000" dirty="0" err="1"/>
              <a:t>authenticate</a:t>
            </a:r>
            <a:r>
              <a:rPr lang="it-IT" sz="2000" dirty="0"/>
              <a:t> to </a:t>
            </a:r>
            <a:r>
              <a:rPr lang="it-IT" sz="2000" dirty="0" err="1"/>
              <a:t>their</a:t>
            </a:r>
            <a:r>
              <a:rPr lang="it-IT" sz="2000" dirty="0"/>
              <a:t> account.</a:t>
            </a:r>
          </a:p>
          <a:p>
            <a:r>
              <a:rPr lang="it-IT" sz="2000" dirty="0"/>
              <a:t> </a:t>
            </a:r>
            <a:r>
              <a:rPr lang="it-IT" sz="2000" dirty="0" err="1"/>
              <a:t>Say</a:t>
            </a:r>
            <a:r>
              <a:rPr lang="it-IT" sz="2000" dirty="0"/>
              <a:t> the web </a:t>
            </a:r>
            <a:r>
              <a:rPr lang="it-IT" sz="2000" dirty="0" err="1"/>
              <a:t>application</a:t>
            </a:r>
            <a:r>
              <a:rPr lang="it-IT" sz="2000" dirty="0"/>
              <a:t> </a:t>
            </a:r>
            <a:r>
              <a:rPr lang="it-IT" sz="2000" dirty="0" err="1"/>
              <a:t>issued</a:t>
            </a:r>
            <a:r>
              <a:rPr lang="it-IT" sz="2000" dirty="0"/>
              <a:t> the API </a:t>
            </a:r>
            <a:r>
              <a:rPr lang="it-IT" sz="2000" dirty="0" err="1"/>
              <a:t>request</a:t>
            </a:r>
            <a:r>
              <a:rPr lang="it-IT" sz="2000" dirty="0"/>
              <a:t> on the side</a:t>
            </a:r>
          </a:p>
          <a:p>
            <a:r>
              <a:rPr lang="it-IT" sz="2000" dirty="0" err="1"/>
              <a:t>There</a:t>
            </a:r>
            <a:r>
              <a:rPr lang="it-IT" sz="2000" dirty="0"/>
              <a:t> </a:t>
            </a:r>
            <a:r>
              <a:rPr lang="it-IT" sz="2000" dirty="0" err="1"/>
              <a:t>is</a:t>
            </a:r>
            <a:r>
              <a:rPr lang="it-IT" sz="2000" dirty="0"/>
              <a:t> a chance </a:t>
            </a:r>
            <a:r>
              <a:rPr lang="it-IT" sz="2000" dirty="0" err="1"/>
              <a:t>that</a:t>
            </a:r>
            <a:r>
              <a:rPr lang="it-IT" sz="2000" dirty="0"/>
              <a:t> </a:t>
            </a:r>
            <a:r>
              <a:rPr lang="it-IT" sz="2000" dirty="0" err="1"/>
              <a:t>we</a:t>
            </a:r>
            <a:r>
              <a:rPr lang="it-IT" sz="2000" dirty="0"/>
              <a:t> </a:t>
            </a:r>
            <a:r>
              <a:rPr lang="it-IT" sz="2000" dirty="0" err="1"/>
              <a:t>could</a:t>
            </a:r>
            <a:r>
              <a:rPr lang="it-IT" sz="2000" dirty="0"/>
              <a:t> bypass </a:t>
            </a:r>
            <a:r>
              <a:rPr lang="it-IT" sz="2000" dirty="0" err="1"/>
              <a:t>multifactor</a:t>
            </a:r>
            <a:r>
              <a:rPr lang="it-IT" sz="2000" dirty="0"/>
              <a:t> authentication by </a:t>
            </a:r>
            <a:r>
              <a:rPr lang="it-IT" sz="2000" dirty="0" err="1"/>
              <a:t>simply</a:t>
            </a:r>
            <a:r>
              <a:rPr lang="it-IT" sz="2000" dirty="0"/>
              <a:t> </a:t>
            </a:r>
            <a:r>
              <a:rPr lang="it-IT" sz="2000" dirty="0" err="1"/>
              <a:t>altering</a:t>
            </a:r>
            <a:r>
              <a:rPr lang="it-IT" sz="2000" dirty="0"/>
              <a:t> the </a:t>
            </a:r>
            <a:r>
              <a:rPr lang="it-IT" sz="2000" dirty="0" err="1"/>
              <a:t>parameter</a:t>
            </a:r>
            <a:r>
              <a:rPr lang="it-IT" sz="2000" dirty="0"/>
              <a:t> MFA to false.</a:t>
            </a:r>
          </a:p>
          <a:p>
            <a:r>
              <a:rPr lang="it-IT" sz="2000" dirty="0"/>
              <a:t>Hackers study the </a:t>
            </a:r>
            <a:r>
              <a:rPr lang="it-IT" sz="2000" dirty="0" err="1"/>
              <a:t>application’s</a:t>
            </a:r>
            <a:r>
              <a:rPr lang="it-IT" sz="2000" dirty="0"/>
              <a:t> business </a:t>
            </a:r>
            <a:r>
              <a:rPr lang="it-IT" sz="2000" dirty="0" err="1"/>
              <a:t>logic</a:t>
            </a:r>
            <a:r>
              <a:rPr lang="it-IT" sz="2000" dirty="0"/>
              <a:t> with an </a:t>
            </a:r>
            <a:r>
              <a:rPr lang="it-IT" sz="2000" dirty="0" err="1"/>
              <a:t>adversarial</a:t>
            </a:r>
            <a:r>
              <a:rPr lang="it-IT" sz="2000" dirty="0"/>
              <a:t> </a:t>
            </a:r>
            <a:r>
              <a:rPr lang="it-IT" sz="2000" dirty="0" err="1"/>
              <a:t>mindset</a:t>
            </a:r>
            <a:r>
              <a:rPr lang="it-IT" sz="2000" dirty="0"/>
              <a:t>, and </a:t>
            </a:r>
            <a:r>
              <a:rPr lang="it-IT" sz="2000" dirty="0" err="1"/>
              <a:t>try</a:t>
            </a:r>
            <a:r>
              <a:rPr lang="it-IT" sz="2000" dirty="0"/>
              <a:t> breaking </a:t>
            </a:r>
            <a:r>
              <a:rPr lang="it-IT" sz="2000" dirty="0" err="1"/>
              <a:t>any</a:t>
            </a:r>
            <a:r>
              <a:rPr lang="it-IT" sz="2000" dirty="0"/>
              <a:t> </a:t>
            </a:r>
            <a:r>
              <a:rPr lang="it-IT" sz="2000" dirty="0" err="1"/>
              <a:t>assumptions</a:t>
            </a:r>
            <a:r>
              <a:rPr lang="it-IT" sz="2000" dirty="0"/>
              <a:t> developers </a:t>
            </a:r>
            <a:r>
              <a:rPr lang="it-IT" sz="2000" dirty="0" err="1"/>
              <a:t>have</a:t>
            </a:r>
            <a:r>
              <a:rPr lang="it-IT" sz="2000" dirty="0"/>
              <a:t> made.</a:t>
            </a:r>
          </a:p>
          <a:p>
            <a:endParaRPr lang="it-IT" sz="1000" dirty="0"/>
          </a:p>
          <a:p>
            <a:endParaRPr lang="it-IT" sz="1000" dirty="0"/>
          </a:p>
          <a:p>
            <a:endParaRPr lang="it-IT" sz="1000" dirty="0"/>
          </a:p>
          <a:p>
            <a:endParaRPr lang="it-IT" sz="1000" dirty="0"/>
          </a:p>
        </p:txBody>
      </p:sp>
      <p:pic>
        <p:nvPicPr>
          <p:cNvPr id="4" name="Immagine 3">
            <a:extLst>
              <a:ext uri="{FF2B5EF4-FFF2-40B4-BE49-F238E27FC236}">
                <a16:creationId xmlns:a16="http://schemas.microsoft.com/office/drawing/2014/main" id="{1D669547-3DEC-ED42-2310-AB1B439CECE1}"/>
              </a:ext>
            </a:extLst>
          </p:cNvPr>
          <p:cNvPicPr>
            <a:picLocks noChangeAspect="1"/>
          </p:cNvPicPr>
          <p:nvPr/>
        </p:nvPicPr>
        <p:blipFill>
          <a:blip r:embed="rId2"/>
          <a:stretch>
            <a:fillRect/>
          </a:stretch>
        </p:blipFill>
        <p:spPr>
          <a:xfrm>
            <a:off x="630936" y="2579522"/>
            <a:ext cx="10917936" cy="3821278"/>
          </a:xfrm>
          <a:prstGeom prst="rect">
            <a:avLst/>
          </a:prstGeom>
        </p:spPr>
      </p:pic>
    </p:spTree>
    <p:extLst>
      <p:ext uri="{BB962C8B-B14F-4D97-AF65-F5344CB8AC3E}">
        <p14:creationId xmlns:p14="http://schemas.microsoft.com/office/powerpoint/2010/main" val="173815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4D37D36-3D5C-AAE0-74B3-52157B37179F}"/>
              </a:ext>
            </a:extLst>
          </p:cNvPr>
          <p:cNvSpPr>
            <a:spLocks noGrp="1"/>
          </p:cNvSpPr>
          <p:nvPr>
            <p:ph type="title"/>
          </p:nvPr>
        </p:nvSpPr>
        <p:spPr>
          <a:xfrm>
            <a:off x="841248" y="548640"/>
            <a:ext cx="3600860" cy="5431536"/>
          </a:xfrm>
        </p:spPr>
        <p:txBody>
          <a:bodyPr>
            <a:normAutofit/>
          </a:bodyPr>
          <a:lstStyle/>
          <a:p>
            <a:r>
              <a:rPr lang="it-IT" sz="5400"/>
              <a:t>Summary</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24C6CBAF-4915-DC36-7609-3B38FCAB2741}"/>
              </a:ext>
            </a:extLst>
          </p:cNvPr>
          <p:cNvSpPr>
            <a:spLocks noGrp="1"/>
          </p:cNvSpPr>
          <p:nvPr>
            <p:ph idx="1"/>
          </p:nvPr>
        </p:nvSpPr>
        <p:spPr>
          <a:xfrm>
            <a:off x="5126418" y="552091"/>
            <a:ext cx="6224335" cy="5431536"/>
          </a:xfrm>
        </p:spPr>
        <p:txBody>
          <a:bodyPr anchor="ctr">
            <a:normAutofit fontScale="92500"/>
          </a:bodyPr>
          <a:lstStyle/>
          <a:p>
            <a:pPr marL="0" indent="0">
              <a:buNone/>
            </a:pPr>
            <a:r>
              <a:rPr lang="it-IT" sz="3600" dirty="0" err="1"/>
              <a:t>We</a:t>
            </a:r>
            <a:r>
              <a:rPr lang="it-IT" sz="3600" dirty="0"/>
              <a:t> </a:t>
            </a:r>
            <a:r>
              <a:rPr lang="it-IT" sz="3600" dirty="0" err="1"/>
              <a:t>covered</a:t>
            </a:r>
            <a:r>
              <a:rPr lang="it-IT" sz="3600" dirty="0"/>
              <a:t> some common REST API </a:t>
            </a:r>
            <a:r>
              <a:rPr lang="it-IT" sz="3600" dirty="0" err="1"/>
              <a:t>vulnerabilities</a:t>
            </a:r>
            <a:r>
              <a:rPr lang="it-IT" sz="3600" dirty="0"/>
              <a:t>. </a:t>
            </a:r>
          </a:p>
          <a:p>
            <a:pPr marL="0" indent="0">
              <a:buNone/>
            </a:pPr>
            <a:endParaRPr lang="it-IT" sz="3600" dirty="0"/>
          </a:p>
          <a:p>
            <a:pPr marL="0" indent="0">
              <a:buNone/>
            </a:pPr>
            <a:r>
              <a:rPr lang="it-IT" sz="3600" dirty="0" err="1"/>
              <a:t>It</a:t>
            </a:r>
            <a:r>
              <a:rPr lang="it-IT" sz="3600" dirty="0"/>
              <a:t> </a:t>
            </a:r>
            <a:r>
              <a:rPr lang="it-IT" sz="3600" dirty="0" err="1"/>
              <a:t>is</a:t>
            </a:r>
            <a:r>
              <a:rPr lang="it-IT" sz="3600" dirty="0"/>
              <a:t> </a:t>
            </a:r>
            <a:r>
              <a:rPr lang="it-IT" sz="3600" dirty="0" err="1"/>
              <a:t>important</a:t>
            </a:r>
            <a:r>
              <a:rPr lang="it-IT" sz="3600" dirty="0"/>
              <a:t> to </a:t>
            </a:r>
            <a:r>
              <a:rPr lang="it-IT" sz="3600" dirty="0" err="1"/>
              <a:t>become</a:t>
            </a:r>
            <a:r>
              <a:rPr lang="it-IT" sz="3600" dirty="0"/>
              <a:t> </a:t>
            </a:r>
            <a:r>
              <a:rPr lang="it-IT" sz="3600" dirty="0" err="1"/>
              <a:t>familiar</a:t>
            </a:r>
            <a:r>
              <a:rPr lang="it-IT" sz="3600" dirty="0"/>
              <a:t> with </a:t>
            </a:r>
            <a:r>
              <a:rPr lang="it-IT" sz="3600" dirty="0" err="1"/>
              <a:t>these</a:t>
            </a:r>
            <a:r>
              <a:rPr lang="it-IT" sz="3600" dirty="0"/>
              <a:t> </a:t>
            </a:r>
            <a:r>
              <a:rPr lang="it-IT" sz="3600" dirty="0" err="1"/>
              <a:t>vulnerabilities</a:t>
            </a:r>
            <a:r>
              <a:rPr lang="it-IT" sz="3600" dirty="0"/>
              <a:t> so </a:t>
            </a:r>
            <a:r>
              <a:rPr lang="it-IT" sz="3600" dirty="0" err="1"/>
              <a:t>that</a:t>
            </a:r>
            <a:r>
              <a:rPr lang="it-IT" sz="3600" dirty="0"/>
              <a:t> </a:t>
            </a:r>
            <a:r>
              <a:rPr lang="it-IT" sz="3600" dirty="0" err="1"/>
              <a:t>you</a:t>
            </a:r>
            <a:r>
              <a:rPr lang="it-IT" sz="3600" dirty="0"/>
              <a:t> can </a:t>
            </a:r>
            <a:r>
              <a:rPr lang="it-IT" sz="3600" dirty="0" err="1"/>
              <a:t>easily</a:t>
            </a:r>
            <a:r>
              <a:rPr lang="it-IT" sz="3600" dirty="0"/>
              <a:t> </a:t>
            </a:r>
            <a:r>
              <a:rPr lang="it-IT" sz="3600" dirty="0" err="1"/>
              <a:t>recognize</a:t>
            </a:r>
            <a:r>
              <a:rPr lang="it-IT" sz="3600" dirty="0"/>
              <a:t> </a:t>
            </a:r>
            <a:r>
              <a:rPr lang="it-IT" sz="3600" dirty="0" err="1"/>
              <a:t>them</a:t>
            </a:r>
            <a:r>
              <a:rPr lang="it-IT" sz="3600" dirty="0"/>
              <a:t>, take </a:t>
            </a:r>
            <a:r>
              <a:rPr lang="it-IT" sz="3600" dirty="0" err="1"/>
              <a:t>advantage</a:t>
            </a:r>
            <a:r>
              <a:rPr lang="it-IT" sz="3600" dirty="0"/>
              <a:t> of </a:t>
            </a:r>
            <a:r>
              <a:rPr lang="it-IT" sz="3600" dirty="0" err="1"/>
              <a:t>them</a:t>
            </a:r>
            <a:r>
              <a:rPr lang="it-IT" sz="3600" dirty="0"/>
              <a:t> </a:t>
            </a:r>
            <a:r>
              <a:rPr lang="it-IT" sz="3600" dirty="0" err="1"/>
              <a:t>during</a:t>
            </a:r>
            <a:r>
              <a:rPr lang="it-IT" sz="3600" dirty="0"/>
              <a:t> an engagement, and report </a:t>
            </a:r>
            <a:r>
              <a:rPr lang="it-IT" sz="3600" dirty="0" err="1"/>
              <a:t>them</a:t>
            </a:r>
            <a:r>
              <a:rPr lang="it-IT" sz="3600" dirty="0"/>
              <a:t> back to the </a:t>
            </a:r>
            <a:r>
              <a:rPr lang="it-IT" sz="3600" dirty="0" err="1"/>
              <a:t>organization</a:t>
            </a:r>
            <a:r>
              <a:rPr lang="it-IT" sz="3600" dirty="0"/>
              <a:t> to </a:t>
            </a:r>
            <a:r>
              <a:rPr lang="it-IT" sz="3600" dirty="0" err="1"/>
              <a:t>prevent</a:t>
            </a:r>
            <a:r>
              <a:rPr lang="it-IT" sz="3600" dirty="0"/>
              <a:t> the </a:t>
            </a:r>
            <a:r>
              <a:rPr lang="it-IT" sz="3600" dirty="0" err="1"/>
              <a:t>criminals</a:t>
            </a:r>
            <a:r>
              <a:rPr lang="it-IT" sz="3600" dirty="0"/>
              <a:t> from </a:t>
            </a:r>
            <a:r>
              <a:rPr lang="it-IT" sz="3600" dirty="0" err="1"/>
              <a:t>dragging</a:t>
            </a:r>
            <a:r>
              <a:rPr lang="it-IT" sz="3600" dirty="0"/>
              <a:t> </a:t>
            </a:r>
            <a:r>
              <a:rPr lang="it-IT" sz="3600" dirty="0" err="1"/>
              <a:t>your</a:t>
            </a:r>
            <a:r>
              <a:rPr lang="it-IT" sz="3600" dirty="0"/>
              <a:t> client </a:t>
            </a:r>
            <a:r>
              <a:rPr lang="it-IT" sz="3600" dirty="0" err="1"/>
              <a:t>into</a:t>
            </a:r>
            <a:r>
              <a:rPr lang="it-IT" sz="3600" dirty="0"/>
              <a:t> the headlines. </a:t>
            </a:r>
          </a:p>
        </p:txBody>
      </p:sp>
    </p:spTree>
    <p:extLst>
      <p:ext uri="{BB962C8B-B14F-4D97-AF65-F5344CB8AC3E}">
        <p14:creationId xmlns:p14="http://schemas.microsoft.com/office/powerpoint/2010/main" val="1688220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olo 1">
            <a:extLst>
              <a:ext uri="{FF2B5EF4-FFF2-40B4-BE49-F238E27FC236}">
                <a16:creationId xmlns:a16="http://schemas.microsoft.com/office/drawing/2014/main" id="{621B6C3C-4A56-1DBE-445F-97620897F590}"/>
              </a:ext>
            </a:extLst>
          </p:cNvPr>
          <p:cNvSpPr>
            <a:spLocks noGrp="1"/>
          </p:cNvSpPr>
          <p:nvPr>
            <p:ph type="title"/>
          </p:nvPr>
        </p:nvSpPr>
        <p:spPr>
          <a:xfrm rot="16200000">
            <a:off x="-1325880" y="1947672"/>
            <a:ext cx="5961888" cy="2788920"/>
          </a:xfrm>
        </p:spPr>
        <p:txBody>
          <a:bodyPr anchor="ctr">
            <a:normAutofit/>
          </a:bodyPr>
          <a:lstStyle/>
          <a:p>
            <a:r>
              <a:rPr lang="it-IT" sz="4800">
                <a:solidFill>
                  <a:schemeClr val="bg1"/>
                </a:solidFill>
              </a:rPr>
              <a:t>Detecting Misconfigurations</a:t>
            </a:r>
          </a:p>
        </p:txBody>
      </p:sp>
      <p:graphicFrame>
        <p:nvGraphicFramePr>
          <p:cNvPr id="5" name="Segnaposto contenuto 2">
            <a:extLst>
              <a:ext uri="{FF2B5EF4-FFF2-40B4-BE49-F238E27FC236}">
                <a16:creationId xmlns:a16="http://schemas.microsoft.com/office/drawing/2014/main" id="{B16E7D4A-9067-DF6F-AD21-61316A436DDE}"/>
              </a:ext>
            </a:extLst>
          </p:cNvPr>
          <p:cNvGraphicFramePr>
            <a:graphicFrameLocks noGrp="1"/>
          </p:cNvGraphicFramePr>
          <p:nvPr>
            <p:ph idx="1"/>
            <p:extLst>
              <p:ext uri="{D42A27DB-BD31-4B8C-83A1-F6EECF244321}">
                <p14:modId xmlns:p14="http://schemas.microsoft.com/office/powerpoint/2010/main" val="1239487679"/>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5356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741DB90-0BA3-311D-9208-729B9A8FCB71}"/>
              </a:ext>
            </a:extLst>
          </p:cNvPr>
          <p:cNvSpPr>
            <a:spLocks noGrp="1"/>
          </p:cNvSpPr>
          <p:nvPr>
            <p:ph type="title"/>
          </p:nvPr>
        </p:nvSpPr>
        <p:spPr>
          <a:xfrm>
            <a:off x="4654296" y="329184"/>
            <a:ext cx="6894576" cy="1783080"/>
          </a:xfrm>
        </p:spPr>
        <p:txBody>
          <a:bodyPr anchor="b">
            <a:normAutofit/>
          </a:bodyPr>
          <a:lstStyle/>
          <a:p>
            <a:r>
              <a:rPr lang="it-IT" sz="5400" dirty="0" err="1"/>
              <a:t>Lack</a:t>
            </a:r>
            <a:r>
              <a:rPr lang="it-IT" sz="5400" dirty="0"/>
              <a:t> of </a:t>
            </a:r>
            <a:r>
              <a:rPr lang="it-IT" sz="5400" dirty="0" err="1"/>
              <a:t>sanitization</a:t>
            </a:r>
            <a:endParaRPr lang="it-IT" sz="5400" dirty="0"/>
          </a:p>
        </p:txBody>
      </p:sp>
      <p:pic>
        <p:nvPicPr>
          <p:cNvPr id="5" name="Picture 4" descr="Padlock on computer motherboard">
            <a:extLst>
              <a:ext uri="{FF2B5EF4-FFF2-40B4-BE49-F238E27FC236}">
                <a16:creationId xmlns:a16="http://schemas.microsoft.com/office/drawing/2014/main" id="{B87F524E-5447-CBFA-7087-A408A2FAAC2A}"/>
              </a:ext>
            </a:extLst>
          </p:cNvPr>
          <p:cNvPicPr>
            <a:picLocks noChangeAspect="1"/>
          </p:cNvPicPr>
          <p:nvPr/>
        </p:nvPicPr>
        <p:blipFill rotWithShape="1">
          <a:blip r:embed="rId2"/>
          <a:srcRect l="18601" r="41955"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9BA17641-7512-E4D1-FB3D-A8469F3BC69B}"/>
              </a:ext>
            </a:extLst>
          </p:cNvPr>
          <p:cNvSpPr>
            <a:spLocks noGrp="1"/>
          </p:cNvSpPr>
          <p:nvPr>
            <p:ph idx="1"/>
          </p:nvPr>
        </p:nvSpPr>
        <p:spPr>
          <a:xfrm>
            <a:off x="4654296" y="2706624"/>
            <a:ext cx="7413774" cy="3915240"/>
          </a:xfrm>
        </p:spPr>
        <p:txBody>
          <a:bodyPr>
            <a:normAutofit fontScale="92500" lnSpcReduction="10000"/>
          </a:bodyPr>
          <a:lstStyle/>
          <a:p>
            <a:r>
              <a:rPr lang="it-IT" sz="2400" dirty="0"/>
              <a:t>A </a:t>
            </a:r>
            <a:r>
              <a:rPr lang="it-IT" sz="2400" dirty="0" err="1"/>
              <a:t>lack</a:t>
            </a:r>
            <a:r>
              <a:rPr lang="it-IT" sz="2400" dirty="0"/>
              <a:t> of input </a:t>
            </a:r>
            <a:r>
              <a:rPr lang="it-IT" sz="2400" dirty="0" err="1"/>
              <a:t>sanitization</a:t>
            </a:r>
            <a:r>
              <a:rPr lang="it-IT" sz="2400" dirty="0"/>
              <a:t> can </a:t>
            </a:r>
            <a:r>
              <a:rPr lang="it-IT" sz="2400" dirty="0" err="1"/>
              <a:t>allow</a:t>
            </a:r>
            <a:r>
              <a:rPr lang="it-IT" sz="2400" dirty="0"/>
              <a:t> </a:t>
            </a:r>
            <a:r>
              <a:rPr lang="it-IT" sz="2400" dirty="0" err="1"/>
              <a:t>attackers</a:t>
            </a:r>
            <a:r>
              <a:rPr lang="it-IT" sz="2400" dirty="0"/>
              <a:t> to upload </a:t>
            </a:r>
            <a:r>
              <a:rPr lang="it-IT" sz="2400" dirty="0" err="1"/>
              <a:t>malicious</a:t>
            </a:r>
            <a:r>
              <a:rPr lang="it-IT" sz="2400" dirty="0"/>
              <a:t> payloads to the server. </a:t>
            </a:r>
            <a:r>
              <a:rPr lang="it-IT" sz="2400" dirty="0" err="1"/>
              <a:t>APIs</a:t>
            </a:r>
            <a:r>
              <a:rPr lang="it-IT" sz="2400" dirty="0"/>
              <a:t> </a:t>
            </a:r>
            <a:r>
              <a:rPr lang="it-IT" sz="2400" dirty="0" err="1"/>
              <a:t>often</a:t>
            </a:r>
            <a:r>
              <a:rPr lang="it-IT" sz="2400" dirty="0"/>
              <a:t> play a key </a:t>
            </a:r>
            <a:r>
              <a:rPr lang="it-IT" sz="2400" dirty="0" err="1"/>
              <a:t>role</a:t>
            </a:r>
            <a:r>
              <a:rPr lang="it-IT" sz="2400" dirty="0"/>
              <a:t> in </a:t>
            </a:r>
            <a:r>
              <a:rPr lang="it-IT" sz="2400" dirty="0" err="1"/>
              <a:t>automating</a:t>
            </a:r>
            <a:r>
              <a:rPr lang="it-IT" sz="2400" dirty="0"/>
              <a:t> </a:t>
            </a:r>
            <a:r>
              <a:rPr lang="it-IT" sz="2400" dirty="0" err="1"/>
              <a:t>processes</a:t>
            </a:r>
            <a:endParaRPr lang="it-IT" sz="2400" dirty="0"/>
          </a:p>
          <a:p>
            <a:r>
              <a:rPr lang="it-IT" sz="2400" dirty="0" err="1"/>
              <a:t>Imagine</a:t>
            </a:r>
            <a:r>
              <a:rPr lang="it-IT" sz="2400" dirty="0"/>
              <a:t> </a:t>
            </a:r>
            <a:r>
              <a:rPr lang="it-IT" sz="2400" dirty="0" err="1"/>
              <a:t>being</a:t>
            </a:r>
            <a:r>
              <a:rPr lang="it-IT" sz="2400" dirty="0"/>
              <a:t> </a:t>
            </a:r>
            <a:r>
              <a:rPr lang="it-IT" sz="2400" dirty="0" err="1"/>
              <a:t>able</a:t>
            </a:r>
            <a:r>
              <a:rPr lang="it-IT" sz="2400" dirty="0"/>
              <a:t> to upload payloads </a:t>
            </a:r>
            <a:r>
              <a:rPr lang="it-IT" sz="2400" dirty="0" err="1"/>
              <a:t>that</a:t>
            </a:r>
            <a:r>
              <a:rPr lang="it-IT" sz="2400" dirty="0"/>
              <a:t> the server </a:t>
            </a:r>
            <a:r>
              <a:rPr lang="it-IT" sz="2400" dirty="0" err="1"/>
              <a:t>automatically</a:t>
            </a:r>
            <a:r>
              <a:rPr lang="it-IT" sz="2400" dirty="0"/>
              <a:t> </a:t>
            </a:r>
            <a:r>
              <a:rPr lang="it-IT" sz="2400" dirty="0" err="1"/>
              <a:t>processes</a:t>
            </a:r>
            <a:r>
              <a:rPr lang="it-IT" sz="2400" dirty="0"/>
              <a:t> </a:t>
            </a:r>
            <a:r>
              <a:rPr lang="it-IT" sz="2400" dirty="0" err="1"/>
              <a:t>into</a:t>
            </a:r>
            <a:r>
              <a:rPr lang="it-IT" sz="2400" dirty="0"/>
              <a:t> a format </a:t>
            </a:r>
            <a:r>
              <a:rPr lang="it-IT" sz="2400" dirty="0" err="1"/>
              <a:t>that</a:t>
            </a:r>
            <a:r>
              <a:rPr lang="it-IT" sz="2400" dirty="0"/>
              <a:t> </a:t>
            </a:r>
            <a:r>
              <a:rPr lang="it-IT" sz="2400" dirty="0" err="1"/>
              <a:t>could</a:t>
            </a:r>
            <a:r>
              <a:rPr lang="it-IT" sz="2400" dirty="0"/>
              <a:t> be </a:t>
            </a:r>
            <a:r>
              <a:rPr lang="it-IT" sz="2400" dirty="0" err="1"/>
              <a:t>remotely</a:t>
            </a:r>
            <a:r>
              <a:rPr lang="it-IT" sz="2400" dirty="0"/>
              <a:t> </a:t>
            </a:r>
            <a:r>
              <a:rPr lang="it-IT" sz="2400" dirty="0" err="1"/>
              <a:t>executed</a:t>
            </a:r>
            <a:endParaRPr lang="it-IT" sz="2400" dirty="0"/>
          </a:p>
          <a:p>
            <a:r>
              <a:rPr lang="it-IT" sz="2400" dirty="0"/>
              <a:t>For </a:t>
            </a:r>
            <a:r>
              <a:rPr lang="it-IT" sz="2400" dirty="0" err="1"/>
              <a:t>example</a:t>
            </a:r>
            <a:r>
              <a:rPr lang="it-IT" sz="2400" dirty="0"/>
              <a:t>, </a:t>
            </a:r>
            <a:r>
              <a:rPr lang="it-IT" sz="2400" dirty="0" err="1"/>
              <a:t>if</a:t>
            </a:r>
            <a:r>
              <a:rPr lang="it-IT" sz="2400" dirty="0"/>
              <a:t> an upload endpoint </a:t>
            </a:r>
            <a:r>
              <a:rPr lang="it-IT" sz="2400" dirty="0" err="1"/>
              <a:t>is</a:t>
            </a:r>
            <a:r>
              <a:rPr lang="it-IT" sz="2400" dirty="0"/>
              <a:t> </a:t>
            </a:r>
            <a:r>
              <a:rPr lang="it-IT" sz="2400" dirty="0" err="1"/>
              <a:t>used</a:t>
            </a:r>
            <a:r>
              <a:rPr lang="it-IT" sz="2400" dirty="0"/>
              <a:t> to pass </a:t>
            </a:r>
            <a:r>
              <a:rPr lang="it-IT" sz="2400" dirty="0" err="1"/>
              <a:t>uploaded</a:t>
            </a:r>
            <a:r>
              <a:rPr lang="it-IT" sz="2400" dirty="0"/>
              <a:t> files to a web directory, </a:t>
            </a:r>
            <a:r>
              <a:rPr lang="it-IT" sz="2400" dirty="0" err="1"/>
              <a:t>it</a:t>
            </a:r>
            <a:r>
              <a:rPr lang="it-IT" sz="2400" dirty="0"/>
              <a:t> </a:t>
            </a:r>
            <a:r>
              <a:rPr lang="it-IT" sz="2400" dirty="0" err="1"/>
              <a:t>could</a:t>
            </a:r>
            <a:r>
              <a:rPr lang="it-IT" sz="2400" dirty="0"/>
              <a:t> </a:t>
            </a:r>
            <a:r>
              <a:rPr lang="it-IT" sz="2400" dirty="0" err="1"/>
              <a:t>allow</a:t>
            </a:r>
            <a:r>
              <a:rPr lang="it-IT" sz="2400" dirty="0"/>
              <a:t> the upload of a script. </a:t>
            </a:r>
            <a:r>
              <a:rPr lang="it-IT" sz="2400" dirty="0" err="1"/>
              <a:t>Navigating</a:t>
            </a:r>
            <a:r>
              <a:rPr lang="it-IT" sz="2400" dirty="0"/>
              <a:t> to the URL </a:t>
            </a:r>
            <a:r>
              <a:rPr lang="it-IT" sz="2400" dirty="0" err="1"/>
              <a:t>where</a:t>
            </a:r>
            <a:r>
              <a:rPr lang="it-IT" sz="2400" dirty="0"/>
              <a:t> the file </a:t>
            </a:r>
            <a:r>
              <a:rPr lang="it-IT" sz="2400" dirty="0" err="1"/>
              <a:t>is</a:t>
            </a:r>
            <a:r>
              <a:rPr lang="it-IT" sz="2400" dirty="0"/>
              <a:t> </a:t>
            </a:r>
            <a:r>
              <a:rPr lang="it-IT" sz="2400" dirty="0" err="1"/>
              <a:t>located</a:t>
            </a:r>
            <a:r>
              <a:rPr lang="it-IT" sz="2400" dirty="0"/>
              <a:t> </a:t>
            </a:r>
            <a:r>
              <a:rPr lang="it-IT" sz="2400" dirty="0" err="1"/>
              <a:t>could</a:t>
            </a:r>
            <a:r>
              <a:rPr lang="it-IT" sz="2400" dirty="0"/>
              <a:t> </a:t>
            </a:r>
            <a:r>
              <a:rPr lang="it-IT" sz="2400" dirty="0" err="1"/>
              <a:t>launch</a:t>
            </a:r>
            <a:r>
              <a:rPr lang="it-IT" sz="2400" dirty="0"/>
              <a:t> the script, </a:t>
            </a:r>
            <a:r>
              <a:rPr lang="it-IT" sz="2400" dirty="0" err="1"/>
              <a:t>resulting</a:t>
            </a:r>
            <a:r>
              <a:rPr lang="it-IT" sz="2400" dirty="0"/>
              <a:t> in </a:t>
            </a:r>
            <a:r>
              <a:rPr lang="it-IT" sz="2400" dirty="0" err="1"/>
              <a:t>direct</a:t>
            </a:r>
            <a:r>
              <a:rPr lang="it-IT" sz="2400" dirty="0"/>
              <a:t> shell access to the web server.</a:t>
            </a:r>
          </a:p>
          <a:p>
            <a:r>
              <a:rPr lang="it-IT" sz="2400" b="1" dirty="0" err="1"/>
              <a:t>Need</a:t>
            </a:r>
            <a:r>
              <a:rPr lang="it-IT" sz="2400" b="1" dirty="0"/>
              <a:t> to </a:t>
            </a:r>
            <a:r>
              <a:rPr lang="it-IT" sz="2400" b="1" dirty="0" err="1"/>
              <a:t>fuzz</a:t>
            </a:r>
            <a:r>
              <a:rPr lang="it-IT" sz="2400" b="1" dirty="0"/>
              <a:t> API inputs to </a:t>
            </a:r>
            <a:r>
              <a:rPr lang="it-IT" sz="2400" b="1" dirty="0" err="1"/>
              <a:t>discover</a:t>
            </a:r>
            <a:r>
              <a:rPr lang="it-IT" sz="2400" b="1" dirty="0"/>
              <a:t> </a:t>
            </a:r>
            <a:r>
              <a:rPr lang="it-IT" sz="2400" b="1" dirty="0" err="1"/>
              <a:t>vulnerabilities</a:t>
            </a:r>
            <a:r>
              <a:rPr lang="it-IT" sz="2400" b="1" dirty="0"/>
              <a:t> </a:t>
            </a:r>
            <a:r>
              <a:rPr lang="it-IT" sz="2400" b="1" dirty="0" err="1"/>
              <a:t>such</a:t>
            </a:r>
            <a:r>
              <a:rPr lang="it-IT" sz="2400" b="1" dirty="0"/>
              <a:t> </a:t>
            </a:r>
            <a:r>
              <a:rPr lang="it-IT" sz="2400" b="1" dirty="0" err="1"/>
              <a:t>as</a:t>
            </a:r>
            <a:r>
              <a:rPr lang="it-IT" sz="2400" b="1" dirty="0"/>
              <a:t> security </a:t>
            </a:r>
            <a:r>
              <a:rPr lang="it-IT" sz="2400" b="1" dirty="0" err="1"/>
              <a:t>misconfigurations</a:t>
            </a:r>
            <a:endParaRPr lang="it-IT" sz="2400" b="1" dirty="0"/>
          </a:p>
          <a:p>
            <a:endParaRPr lang="it-IT" sz="1700" dirty="0"/>
          </a:p>
          <a:p>
            <a:pPr marL="0" indent="0">
              <a:buNone/>
            </a:pPr>
            <a:endParaRPr lang="it-IT" sz="1700" dirty="0"/>
          </a:p>
        </p:txBody>
      </p:sp>
    </p:spTree>
    <p:extLst>
      <p:ext uri="{BB962C8B-B14F-4D97-AF65-F5344CB8AC3E}">
        <p14:creationId xmlns:p14="http://schemas.microsoft.com/office/powerpoint/2010/main" val="2706439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3641476-6456-4FC8-56E3-453D66DCD707}"/>
              </a:ext>
            </a:extLst>
          </p:cNvPr>
          <p:cNvSpPr>
            <a:spLocks noGrp="1"/>
          </p:cNvSpPr>
          <p:nvPr>
            <p:ph type="title"/>
          </p:nvPr>
        </p:nvSpPr>
        <p:spPr>
          <a:xfrm>
            <a:off x="793662" y="386930"/>
            <a:ext cx="10066122" cy="1298448"/>
          </a:xfrm>
        </p:spPr>
        <p:txBody>
          <a:bodyPr anchor="b">
            <a:normAutofit/>
          </a:bodyPr>
          <a:lstStyle/>
          <a:p>
            <a:r>
              <a:rPr lang="it-IT" sz="4800"/>
              <a:t>Metrics collection</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826516BE-1E50-FB8D-96C9-BC9E3AC4BBDE}"/>
              </a:ext>
            </a:extLst>
          </p:cNvPr>
          <p:cNvSpPr>
            <a:spLocks noGrp="1"/>
          </p:cNvSpPr>
          <p:nvPr>
            <p:ph idx="1"/>
          </p:nvPr>
        </p:nvSpPr>
        <p:spPr>
          <a:xfrm>
            <a:off x="793661" y="2599509"/>
            <a:ext cx="9465706" cy="3639450"/>
          </a:xfrm>
        </p:spPr>
        <p:txBody>
          <a:bodyPr anchor="ctr">
            <a:normAutofit lnSpcReduction="10000"/>
          </a:bodyPr>
          <a:lstStyle/>
          <a:p>
            <a:r>
              <a:rPr lang="it-IT" sz="3200" dirty="0" err="1"/>
              <a:t>As</a:t>
            </a:r>
            <a:r>
              <a:rPr lang="it-IT" sz="3200" dirty="0"/>
              <a:t> </a:t>
            </a:r>
            <a:r>
              <a:rPr lang="it-IT" sz="3200" dirty="0" err="1"/>
              <a:t>we</a:t>
            </a:r>
            <a:r>
              <a:rPr lang="it-IT" sz="3200" dirty="0"/>
              <a:t> </a:t>
            </a:r>
            <a:r>
              <a:rPr lang="it-IT" sz="3200" dirty="0" err="1"/>
              <a:t>have</a:t>
            </a:r>
            <a:r>
              <a:rPr lang="it-IT" sz="3200" dirty="0"/>
              <a:t> </a:t>
            </a:r>
            <a:r>
              <a:rPr lang="it-IT" sz="3200" dirty="0" err="1"/>
              <a:t>seen</a:t>
            </a:r>
            <a:r>
              <a:rPr lang="it-IT" sz="3200" dirty="0"/>
              <a:t>, API providers use </a:t>
            </a:r>
            <a:r>
              <a:rPr lang="it-IT" sz="3200" dirty="0" err="1"/>
              <a:t>headers</a:t>
            </a:r>
            <a:r>
              <a:rPr lang="it-IT" sz="3200" dirty="0"/>
              <a:t> to </a:t>
            </a:r>
            <a:r>
              <a:rPr lang="it-IT" sz="3200" dirty="0" err="1"/>
              <a:t>provide</a:t>
            </a:r>
            <a:r>
              <a:rPr lang="it-IT" sz="3200" dirty="0"/>
              <a:t> the consumer with </a:t>
            </a:r>
            <a:r>
              <a:rPr lang="it-IT" sz="3200" dirty="0" err="1"/>
              <a:t>instructions</a:t>
            </a:r>
            <a:r>
              <a:rPr lang="it-IT" sz="3200" dirty="0"/>
              <a:t> for </a:t>
            </a:r>
            <a:r>
              <a:rPr lang="it-IT" sz="3200" dirty="0" err="1"/>
              <a:t>handling</a:t>
            </a:r>
            <a:r>
              <a:rPr lang="it-IT" sz="3200" dirty="0"/>
              <a:t> the </a:t>
            </a:r>
            <a:r>
              <a:rPr lang="it-IT" sz="3200" dirty="0" err="1"/>
              <a:t>response</a:t>
            </a:r>
            <a:r>
              <a:rPr lang="it-IT" sz="3200" dirty="0"/>
              <a:t> and security </a:t>
            </a:r>
            <a:r>
              <a:rPr lang="it-IT" sz="3200" dirty="0" err="1"/>
              <a:t>requirements</a:t>
            </a:r>
            <a:r>
              <a:rPr lang="it-IT" sz="3200" dirty="0"/>
              <a:t>. </a:t>
            </a:r>
            <a:r>
              <a:rPr lang="it-IT" sz="3200" dirty="0" err="1"/>
              <a:t>Misconfigured</a:t>
            </a:r>
            <a:r>
              <a:rPr lang="it-IT" sz="3200" dirty="0"/>
              <a:t> </a:t>
            </a:r>
            <a:r>
              <a:rPr lang="it-IT" sz="3200" dirty="0" err="1"/>
              <a:t>headers</a:t>
            </a:r>
            <a:r>
              <a:rPr lang="it-IT" sz="3200" dirty="0"/>
              <a:t> can </a:t>
            </a:r>
            <a:r>
              <a:rPr lang="it-IT" sz="3200" dirty="0" err="1"/>
              <a:t>result</a:t>
            </a:r>
            <a:r>
              <a:rPr lang="it-IT" sz="3200" dirty="0"/>
              <a:t> in sensitive information </a:t>
            </a:r>
            <a:r>
              <a:rPr lang="it-IT" sz="3200" dirty="0" err="1"/>
              <a:t>disclosure</a:t>
            </a:r>
            <a:r>
              <a:rPr lang="it-IT" sz="3200" dirty="0"/>
              <a:t>, downgrade </a:t>
            </a:r>
            <a:r>
              <a:rPr lang="it-IT" sz="3200" dirty="0" err="1"/>
              <a:t>attacks</a:t>
            </a:r>
            <a:r>
              <a:rPr lang="it-IT" sz="3200" dirty="0"/>
              <a:t>, and cross-site scripting </a:t>
            </a:r>
            <a:r>
              <a:rPr lang="it-IT" sz="3200" dirty="0" err="1"/>
              <a:t>attacks</a:t>
            </a:r>
            <a:r>
              <a:rPr lang="it-IT" sz="3200" dirty="0"/>
              <a:t>.</a:t>
            </a:r>
          </a:p>
          <a:p>
            <a:r>
              <a:rPr lang="it-IT" sz="3200" dirty="0" err="1"/>
              <a:t>Many</a:t>
            </a:r>
            <a:r>
              <a:rPr lang="it-IT" sz="3200" dirty="0"/>
              <a:t> API providers </a:t>
            </a:r>
            <a:r>
              <a:rPr lang="it-IT" sz="3200" dirty="0" err="1"/>
              <a:t>will</a:t>
            </a:r>
            <a:r>
              <a:rPr lang="it-IT" sz="3200" dirty="0"/>
              <a:t> use </a:t>
            </a:r>
            <a:r>
              <a:rPr lang="it-IT" sz="3200" dirty="0" err="1"/>
              <a:t>additional</a:t>
            </a:r>
            <a:r>
              <a:rPr lang="it-IT" sz="3200" dirty="0"/>
              <a:t> services </a:t>
            </a:r>
            <a:r>
              <a:rPr lang="it-IT" sz="3200" dirty="0" err="1"/>
              <a:t>alongside</a:t>
            </a:r>
            <a:r>
              <a:rPr lang="it-IT" sz="3200" dirty="0"/>
              <a:t> </a:t>
            </a:r>
            <a:r>
              <a:rPr lang="it-IT" sz="3200" dirty="0" err="1"/>
              <a:t>their</a:t>
            </a:r>
            <a:r>
              <a:rPr lang="it-IT" sz="3200" dirty="0"/>
              <a:t> API to </a:t>
            </a:r>
            <a:r>
              <a:rPr lang="it-IT" sz="3200" dirty="0" err="1"/>
              <a:t>enhance</a:t>
            </a:r>
            <a:r>
              <a:rPr lang="it-IT" sz="3200" dirty="0"/>
              <a:t> API-</a:t>
            </a:r>
            <a:r>
              <a:rPr lang="it-IT" sz="3200" dirty="0" err="1"/>
              <a:t>related</a:t>
            </a:r>
            <a:r>
              <a:rPr lang="it-IT" sz="3200" dirty="0"/>
              <a:t> </a:t>
            </a:r>
            <a:r>
              <a:rPr lang="it-IT" sz="3200" dirty="0" err="1"/>
              <a:t>metrics</a:t>
            </a:r>
            <a:r>
              <a:rPr lang="it-IT" sz="3200" dirty="0"/>
              <a:t> or to </a:t>
            </a:r>
            <a:r>
              <a:rPr lang="it-IT" sz="3200" dirty="0" err="1"/>
              <a:t>improve</a:t>
            </a:r>
            <a:r>
              <a:rPr lang="it-IT" sz="3200" dirty="0"/>
              <a:t> security.</a:t>
            </a:r>
          </a:p>
          <a:p>
            <a:endParaRPr lang="it-IT" sz="2000" dirty="0"/>
          </a:p>
        </p:txBody>
      </p:sp>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5787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F1E76A5-C165-3E6C-1764-B5BA14D6A921}"/>
              </a:ext>
            </a:extLst>
          </p:cNvPr>
          <p:cNvSpPr>
            <a:spLocks noGrp="1"/>
          </p:cNvSpPr>
          <p:nvPr>
            <p:ph type="title"/>
          </p:nvPr>
        </p:nvSpPr>
        <p:spPr>
          <a:xfrm>
            <a:off x="630936" y="502920"/>
            <a:ext cx="3419856" cy="1463040"/>
          </a:xfrm>
        </p:spPr>
        <p:txBody>
          <a:bodyPr anchor="ctr">
            <a:normAutofit/>
          </a:bodyPr>
          <a:lstStyle/>
          <a:p>
            <a:r>
              <a:rPr lang="it-IT" sz="4800" dirty="0" err="1"/>
              <a:t>Protection</a:t>
            </a:r>
            <a:r>
              <a:rPr lang="it-IT" sz="4800" dirty="0"/>
              <a:t> </a:t>
            </a:r>
            <a:r>
              <a:rPr lang="it-IT" sz="4800" dirty="0" err="1"/>
              <a:t>Headers</a:t>
            </a:r>
            <a:endParaRPr lang="it-IT" sz="4800" dirty="0"/>
          </a:p>
        </p:txBody>
      </p:sp>
      <p:sp>
        <p:nvSpPr>
          <p:cNvPr id="1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FF653571-35B5-1BE1-7657-DDC3676DC4E4}"/>
              </a:ext>
            </a:extLst>
          </p:cNvPr>
          <p:cNvSpPr>
            <a:spLocks noGrp="1"/>
          </p:cNvSpPr>
          <p:nvPr>
            <p:ph idx="1"/>
          </p:nvPr>
        </p:nvSpPr>
        <p:spPr>
          <a:xfrm>
            <a:off x="4654295" y="502919"/>
            <a:ext cx="7055652" cy="2089555"/>
          </a:xfrm>
        </p:spPr>
        <p:txBody>
          <a:bodyPr anchor="ctr">
            <a:normAutofit fontScale="85000" lnSpcReduction="20000"/>
          </a:bodyPr>
          <a:lstStyle/>
          <a:p>
            <a:r>
              <a:rPr lang="it-IT" sz="2400" dirty="0"/>
              <a:t>X-XSS-</a:t>
            </a:r>
            <a:r>
              <a:rPr lang="it-IT" sz="2400" dirty="0" err="1"/>
              <a:t>Protection</a:t>
            </a:r>
            <a:r>
              <a:rPr lang="it-IT" sz="2400" dirty="0"/>
              <a:t> </a:t>
            </a:r>
            <a:r>
              <a:rPr lang="it-IT" sz="2400" dirty="0" err="1"/>
              <a:t>is</a:t>
            </a:r>
            <a:r>
              <a:rPr lang="it-IT" sz="2400" dirty="0"/>
              <a:t> </a:t>
            </a:r>
            <a:r>
              <a:rPr lang="it-IT" sz="2400" dirty="0" err="1"/>
              <a:t>exactly</a:t>
            </a:r>
            <a:r>
              <a:rPr lang="it-IT" sz="2400" dirty="0"/>
              <a:t> </a:t>
            </a:r>
            <a:r>
              <a:rPr lang="it-IT" sz="2400" dirty="0" err="1"/>
              <a:t>what</a:t>
            </a:r>
            <a:r>
              <a:rPr lang="it-IT" sz="2400" dirty="0"/>
              <a:t> </a:t>
            </a:r>
            <a:r>
              <a:rPr lang="it-IT" sz="2400" dirty="0" err="1"/>
              <a:t>it</a:t>
            </a:r>
            <a:r>
              <a:rPr lang="it-IT" sz="2400" dirty="0"/>
              <a:t> looks like: a </a:t>
            </a:r>
            <a:r>
              <a:rPr lang="it-IT" sz="2400" dirty="0" err="1"/>
              <a:t>header</a:t>
            </a:r>
            <a:r>
              <a:rPr lang="it-IT" sz="2400" dirty="0"/>
              <a:t> </a:t>
            </a:r>
            <a:r>
              <a:rPr lang="it-IT" sz="2400" dirty="0" err="1"/>
              <a:t>meant</a:t>
            </a:r>
            <a:r>
              <a:rPr lang="it-IT" sz="2400" dirty="0"/>
              <a:t> to </a:t>
            </a:r>
            <a:r>
              <a:rPr lang="it-IT" sz="2400" dirty="0" err="1"/>
              <a:t>prevent</a:t>
            </a:r>
            <a:r>
              <a:rPr lang="it-IT" sz="2400" dirty="0"/>
              <a:t> </a:t>
            </a:r>
            <a:r>
              <a:rPr lang="it-IT" sz="2400" i="1" dirty="0"/>
              <a:t>cross-site scripting </a:t>
            </a:r>
            <a:r>
              <a:rPr lang="it-IT" sz="2400" dirty="0"/>
              <a:t>(XSS) </a:t>
            </a:r>
            <a:r>
              <a:rPr lang="it-IT" sz="2400" dirty="0" err="1"/>
              <a:t>attacks</a:t>
            </a:r>
            <a:r>
              <a:rPr lang="it-IT" sz="2400" dirty="0"/>
              <a:t>. </a:t>
            </a:r>
          </a:p>
          <a:p>
            <a:r>
              <a:rPr lang="it-IT" sz="2400" dirty="0"/>
              <a:t>XSS </a:t>
            </a:r>
            <a:r>
              <a:rPr lang="it-IT" sz="2400" dirty="0" err="1"/>
              <a:t>is</a:t>
            </a:r>
            <a:r>
              <a:rPr lang="it-IT" sz="2400" dirty="0"/>
              <a:t> a common </a:t>
            </a:r>
            <a:r>
              <a:rPr lang="it-IT" sz="2400" dirty="0" err="1"/>
              <a:t>type</a:t>
            </a:r>
            <a:r>
              <a:rPr lang="it-IT" sz="2400" dirty="0"/>
              <a:t> of injection </a:t>
            </a:r>
            <a:r>
              <a:rPr lang="it-IT" sz="2400" dirty="0" err="1"/>
              <a:t>vulnerability</a:t>
            </a:r>
            <a:r>
              <a:rPr lang="it-IT" sz="2400" dirty="0"/>
              <a:t> </a:t>
            </a:r>
            <a:r>
              <a:rPr lang="it-IT" sz="2400" dirty="0" err="1"/>
              <a:t>where</a:t>
            </a:r>
            <a:r>
              <a:rPr lang="it-IT" sz="2400" dirty="0"/>
              <a:t> an </a:t>
            </a:r>
            <a:r>
              <a:rPr lang="it-IT" sz="2400" dirty="0" err="1"/>
              <a:t>attacker</a:t>
            </a:r>
            <a:r>
              <a:rPr lang="it-IT" sz="2400" dirty="0"/>
              <a:t> can </a:t>
            </a:r>
            <a:r>
              <a:rPr lang="it-IT" sz="2400" dirty="0" err="1"/>
              <a:t>insert</a:t>
            </a:r>
            <a:r>
              <a:rPr lang="it-IT" sz="2400" dirty="0"/>
              <a:t> scripts </a:t>
            </a:r>
            <a:r>
              <a:rPr lang="it-IT" sz="2400" dirty="0" err="1"/>
              <a:t>into</a:t>
            </a:r>
            <a:r>
              <a:rPr lang="it-IT" sz="2400" dirty="0"/>
              <a:t> a web page and </a:t>
            </a:r>
            <a:r>
              <a:rPr lang="it-IT" sz="2400" dirty="0" err="1"/>
              <a:t>trick</a:t>
            </a:r>
            <a:r>
              <a:rPr lang="it-IT" sz="2400" dirty="0"/>
              <a:t> end users </a:t>
            </a:r>
            <a:r>
              <a:rPr lang="it-IT" sz="2400" dirty="0" err="1"/>
              <a:t>into</a:t>
            </a:r>
            <a:r>
              <a:rPr lang="it-IT" sz="2400" dirty="0"/>
              <a:t> </a:t>
            </a:r>
            <a:r>
              <a:rPr lang="it-IT" sz="2400" dirty="0" err="1"/>
              <a:t>clicking</a:t>
            </a:r>
            <a:r>
              <a:rPr lang="it-IT" sz="2400" dirty="0"/>
              <a:t> </a:t>
            </a:r>
            <a:r>
              <a:rPr lang="it-IT" sz="2400" dirty="0" err="1"/>
              <a:t>malicious</a:t>
            </a:r>
            <a:r>
              <a:rPr lang="it-IT" sz="2400" dirty="0"/>
              <a:t> links.</a:t>
            </a:r>
          </a:p>
          <a:p>
            <a:r>
              <a:rPr lang="it-IT" sz="2400" dirty="0"/>
              <a:t>The X-</a:t>
            </a:r>
            <a:r>
              <a:rPr lang="it-IT" sz="2400" dirty="0" err="1"/>
              <a:t>Response</a:t>
            </a:r>
            <a:r>
              <a:rPr lang="it-IT" sz="2400" dirty="0"/>
              <a:t>-Time </a:t>
            </a:r>
            <a:r>
              <a:rPr lang="it-IT" sz="2400" dirty="0" err="1"/>
              <a:t>header</a:t>
            </a:r>
            <a:r>
              <a:rPr lang="it-IT" sz="2400" dirty="0"/>
              <a:t> </a:t>
            </a:r>
            <a:r>
              <a:rPr lang="it-IT" sz="2400" dirty="0" err="1"/>
              <a:t>is</a:t>
            </a:r>
            <a:r>
              <a:rPr lang="it-IT" sz="2400" dirty="0"/>
              <a:t> middleware </a:t>
            </a:r>
            <a:r>
              <a:rPr lang="it-IT" sz="2400" dirty="0" err="1"/>
              <a:t>that</a:t>
            </a:r>
            <a:r>
              <a:rPr lang="it-IT" sz="2400" dirty="0"/>
              <a:t> </a:t>
            </a:r>
            <a:r>
              <a:rPr lang="it-IT" sz="2400" dirty="0" err="1"/>
              <a:t>provides</a:t>
            </a:r>
            <a:r>
              <a:rPr lang="it-IT" sz="2400" dirty="0"/>
              <a:t> </a:t>
            </a:r>
            <a:r>
              <a:rPr lang="it-IT" sz="2400" dirty="0" err="1"/>
              <a:t>usage</a:t>
            </a:r>
            <a:r>
              <a:rPr lang="it-IT" sz="2400" dirty="0"/>
              <a:t> </a:t>
            </a:r>
            <a:r>
              <a:rPr lang="it-IT" sz="2400" dirty="0" err="1"/>
              <a:t>metrics</a:t>
            </a:r>
            <a:r>
              <a:rPr lang="it-IT" sz="2400" dirty="0"/>
              <a:t>. In the </a:t>
            </a:r>
            <a:r>
              <a:rPr lang="it-IT" sz="2400" dirty="0" err="1"/>
              <a:t>previous</a:t>
            </a:r>
            <a:r>
              <a:rPr lang="it-IT" sz="2400" dirty="0"/>
              <a:t> </a:t>
            </a:r>
            <a:r>
              <a:rPr lang="it-IT" sz="2400" dirty="0" err="1"/>
              <a:t>example</a:t>
            </a:r>
            <a:r>
              <a:rPr lang="it-IT" sz="2400" dirty="0"/>
              <a:t>, </a:t>
            </a:r>
            <a:r>
              <a:rPr lang="it-IT" sz="2400" dirty="0" err="1"/>
              <a:t>its</a:t>
            </a:r>
            <a:r>
              <a:rPr lang="it-IT" sz="2400" dirty="0"/>
              <a:t> </a:t>
            </a:r>
            <a:r>
              <a:rPr lang="it-IT" sz="2400" dirty="0" err="1"/>
              <a:t>value</a:t>
            </a:r>
            <a:r>
              <a:rPr lang="it-IT" sz="2400" dirty="0"/>
              <a:t> </a:t>
            </a:r>
            <a:r>
              <a:rPr lang="it-IT" sz="2400" dirty="0" err="1"/>
              <a:t>represents</a:t>
            </a:r>
            <a:r>
              <a:rPr lang="it-IT" sz="2400" dirty="0"/>
              <a:t> 566.43 </a:t>
            </a:r>
            <a:r>
              <a:rPr lang="it-IT" sz="2400" dirty="0" err="1"/>
              <a:t>milliseconds</a:t>
            </a:r>
            <a:r>
              <a:rPr lang="it-IT" sz="2400" dirty="0"/>
              <a:t>.</a:t>
            </a:r>
          </a:p>
          <a:p>
            <a:pPr marL="0" indent="0">
              <a:buNone/>
            </a:pPr>
            <a:endParaRPr lang="it-IT" sz="1700" dirty="0"/>
          </a:p>
        </p:txBody>
      </p:sp>
      <p:pic>
        <p:nvPicPr>
          <p:cNvPr id="4" name="Immagine 3" descr="Immagine che contiene testo, Carattere, schermata, ricevuta&#10;&#10;Descrizione generata automaticamente">
            <a:extLst>
              <a:ext uri="{FF2B5EF4-FFF2-40B4-BE49-F238E27FC236}">
                <a16:creationId xmlns:a16="http://schemas.microsoft.com/office/drawing/2014/main" id="{90C968F3-733D-1F29-00B3-E91AD70ACEBA}"/>
              </a:ext>
            </a:extLst>
          </p:cNvPr>
          <p:cNvPicPr>
            <a:picLocks noChangeAspect="1"/>
          </p:cNvPicPr>
          <p:nvPr/>
        </p:nvPicPr>
        <p:blipFill>
          <a:blip r:embed="rId2"/>
          <a:stretch>
            <a:fillRect/>
          </a:stretch>
        </p:blipFill>
        <p:spPr>
          <a:xfrm>
            <a:off x="630936" y="2414564"/>
            <a:ext cx="10917936" cy="3712095"/>
          </a:xfrm>
          <a:prstGeom prst="rect">
            <a:avLst/>
          </a:prstGeom>
        </p:spPr>
      </p:pic>
    </p:spTree>
    <p:extLst>
      <p:ext uri="{BB962C8B-B14F-4D97-AF65-F5344CB8AC3E}">
        <p14:creationId xmlns:p14="http://schemas.microsoft.com/office/powerpoint/2010/main" val="450291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8CD3160-538F-A829-E2E4-967ADFA8A34D}"/>
              </a:ext>
            </a:extLst>
          </p:cNvPr>
          <p:cNvSpPr>
            <a:spLocks noGrp="1"/>
          </p:cNvSpPr>
          <p:nvPr>
            <p:ph type="title"/>
          </p:nvPr>
        </p:nvSpPr>
        <p:spPr>
          <a:xfrm>
            <a:off x="630936" y="639520"/>
            <a:ext cx="3429000" cy="1719072"/>
          </a:xfrm>
        </p:spPr>
        <p:txBody>
          <a:bodyPr anchor="b">
            <a:normAutofit/>
          </a:bodyPr>
          <a:lstStyle/>
          <a:p>
            <a:r>
              <a:rPr lang="it-IT" sz="4600"/>
              <a:t>Response time analysis</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DDC2826D-48BF-C2D3-4DBB-B2C234A22FD0}"/>
              </a:ext>
            </a:extLst>
          </p:cNvPr>
          <p:cNvSpPr>
            <a:spLocks noGrp="1"/>
          </p:cNvSpPr>
          <p:nvPr>
            <p:ph idx="1"/>
          </p:nvPr>
        </p:nvSpPr>
        <p:spPr>
          <a:xfrm>
            <a:off x="630936" y="2807208"/>
            <a:ext cx="3429000" cy="3410712"/>
          </a:xfrm>
        </p:spPr>
        <p:txBody>
          <a:bodyPr anchor="t">
            <a:normAutofit/>
          </a:bodyPr>
          <a:lstStyle/>
          <a:p>
            <a:r>
              <a:rPr lang="it-IT" sz="2200"/>
              <a:t>If the X-Response-Time header has a consistent response time for nonexistent records, but increases its value for others, we can conclude that those records exist regardless of the service response</a:t>
            </a:r>
          </a:p>
          <a:p>
            <a:endParaRPr lang="it-IT" sz="2200"/>
          </a:p>
          <a:p>
            <a:endParaRPr lang="it-IT" sz="2200"/>
          </a:p>
          <a:p>
            <a:pPr marL="0" indent="0">
              <a:buNone/>
            </a:pPr>
            <a:endParaRPr lang="it-IT" sz="2200"/>
          </a:p>
        </p:txBody>
      </p:sp>
      <p:pic>
        <p:nvPicPr>
          <p:cNvPr id="4" name="Immagine 3">
            <a:extLst>
              <a:ext uri="{FF2B5EF4-FFF2-40B4-BE49-F238E27FC236}">
                <a16:creationId xmlns:a16="http://schemas.microsoft.com/office/drawing/2014/main" id="{ADBF2BB4-9BE7-0FAE-49E5-46188F5E846F}"/>
              </a:ext>
            </a:extLst>
          </p:cNvPr>
          <p:cNvPicPr>
            <a:picLocks noChangeAspect="1"/>
          </p:cNvPicPr>
          <p:nvPr/>
        </p:nvPicPr>
        <p:blipFill>
          <a:blip r:embed="rId2"/>
          <a:stretch>
            <a:fillRect/>
          </a:stretch>
        </p:blipFill>
        <p:spPr>
          <a:xfrm>
            <a:off x="4654296" y="1271587"/>
            <a:ext cx="6903720" cy="4314825"/>
          </a:xfrm>
          <a:prstGeom prst="rect">
            <a:avLst/>
          </a:prstGeom>
        </p:spPr>
      </p:pic>
    </p:spTree>
    <p:extLst>
      <p:ext uri="{BB962C8B-B14F-4D97-AF65-F5344CB8AC3E}">
        <p14:creationId xmlns:p14="http://schemas.microsoft.com/office/powerpoint/2010/main" val="3101881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8023EC9-ECD2-C52D-B032-0DB6C9452F5F}"/>
              </a:ext>
            </a:extLst>
          </p:cNvPr>
          <p:cNvSpPr>
            <a:spLocks noGrp="1"/>
          </p:cNvSpPr>
          <p:nvPr>
            <p:ph type="title"/>
          </p:nvPr>
        </p:nvSpPr>
        <p:spPr>
          <a:xfrm>
            <a:off x="640080" y="325369"/>
            <a:ext cx="4368602" cy="1956841"/>
          </a:xfrm>
        </p:spPr>
        <p:txBody>
          <a:bodyPr anchor="b">
            <a:normAutofit/>
          </a:bodyPr>
          <a:lstStyle/>
          <a:p>
            <a:r>
              <a:rPr lang="it-IT" sz="5400"/>
              <a:t>Injection flaws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8F111766-A1EC-3658-BD2A-92DBF4BD4774}"/>
              </a:ext>
            </a:extLst>
          </p:cNvPr>
          <p:cNvSpPr>
            <a:spLocks noGrp="1"/>
          </p:cNvSpPr>
          <p:nvPr>
            <p:ph idx="1"/>
          </p:nvPr>
        </p:nvSpPr>
        <p:spPr>
          <a:xfrm>
            <a:off x="640080" y="2872899"/>
            <a:ext cx="4243589" cy="3320668"/>
          </a:xfrm>
        </p:spPr>
        <p:txBody>
          <a:bodyPr>
            <a:normAutofit/>
          </a:bodyPr>
          <a:lstStyle/>
          <a:p>
            <a:r>
              <a:rPr lang="it-IT" sz="1700"/>
              <a:t>Injection flaws exist when a request is passed to the API’s supporting infrastructure and the API provider doesn’t filter the input to remove unwanted characters (a process known as input sanitization). </a:t>
            </a:r>
          </a:p>
          <a:p>
            <a:r>
              <a:rPr lang="it-IT" sz="1700"/>
              <a:t>As a result, the infrastructure might treat data from the request as code and run it. When this sort of flaw is present, the attacker can conduct injection attacks such as SQL injection, NoSQL injection, and system command injection.</a:t>
            </a:r>
          </a:p>
        </p:txBody>
      </p:sp>
      <p:pic>
        <p:nvPicPr>
          <p:cNvPr id="5" name="Picture 4" descr="Computer script on a screen">
            <a:extLst>
              <a:ext uri="{FF2B5EF4-FFF2-40B4-BE49-F238E27FC236}">
                <a16:creationId xmlns:a16="http://schemas.microsoft.com/office/drawing/2014/main" id="{C36F4E4F-6EBB-D8EA-0273-95605D9058C8}"/>
              </a:ext>
            </a:extLst>
          </p:cNvPr>
          <p:cNvPicPr>
            <a:picLocks noChangeAspect="1"/>
          </p:cNvPicPr>
          <p:nvPr/>
        </p:nvPicPr>
        <p:blipFill rotWithShape="1">
          <a:blip r:embed="rId2"/>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54881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8599EF7-1FC9-7557-4CEC-7633590A3655}"/>
              </a:ext>
            </a:extLst>
          </p:cNvPr>
          <p:cNvSpPr>
            <a:spLocks noGrp="1"/>
          </p:cNvSpPr>
          <p:nvPr>
            <p:ph type="title"/>
          </p:nvPr>
        </p:nvSpPr>
        <p:spPr>
          <a:xfrm>
            <a:off x="586478" y="1683756"/>
            <a:ext cx="3115265" cy="2396359"/>
          </a:xfrm>
        </p:spPr>
        <p:txBody>
          <a:bodyPr anchor="b">
            <a:normAutofit/>
          </a:bodyPr>
          <a:lstStyle/>
          <a:p>
            <a:pPr algn="r"/>
            <a:r>
              <a:rPr lang="it-IT" sz="4000" dirty="0" err="1">
                <a:solidFill>
                  <a:srgbClr val="FFFFFF"/>
                </a:solidFill>
              </a:rPr>
              <a:t>Clues</a:t>
            </a:r>
            <a:r>
              <a:rPr lang="it-IT" sz="4000" dirty="0">
                <a:solidFill>
                  <a:srgbClr val="FFFFFF"/>
                </a:solidFill>
              </a:rPr>
              <a:t> of injection </a:t>
            </a:r>
            <a:r>
              <a:rPr lang="it-IT" sz="4000" dirty="0" err="1">
                <a:solidFill>
                  <a:srgbClr val="FFFFFF"/>
                </a:solidFill>
              </a:rPr>
              <a:t>flaws</a:t>
            </a:r>
            <a:endParaRPr lang="it-IT" sz="4000" dirty="0">
              <a:solidFill>
                <a:srgbClr val="FFFFFF"/>
              </a:solidFill>
            </a:endParaRPr>
          </a:p>
        </p:txBody>
      </p:sp>
      <p:graphicFrame>
        <p:nvGraphicFramePr>
          <p:cNvPr id="5" name="Segnaposto contenuto 2">
            <a:extLst>
              <a:ext uri="{FF2B5EF4-FFF2-40B4-BE49-F238E27FC236}">
                <a16:creationId xmlns:a16="http://schemas.microsoft.com/office/drawing/2014/main" id="{2718F061-B135-512B-92B6-52280307D420}"/>
              </a:ext>
            </a:extLst>
          </p:cNvPr>
          <p:cNvGraphicFramePr>
            <a:graphicFrameLocks noGrp="1"/>
          </p:cNvGraphicFramePr>
          <p:nvPr>
            <p:ph idx="1"/>
            <p:extLst>
              <p:ext uri="{D42A27DB-BD31-4B8C-83A1-F6EECF244321}">
                <p14:modId xmlns:p14="http://schemas.microsoft.com/office/powerpoint/2010/main" val="118773377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017592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1562</Words>
  <Application>Microsoft Macintosh PowerPoint</Application>
  <PresentationFormat>Widescreen</PresentationFormat>
  <Paragraphs>81</Paragraphs>
  <Slides>21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21</vt:i4>
      </vt:variant>
    </vt:vector>
  </HeadingPairs>
  <TitlesOfParts>
    <vt:vector size="25" baseType="lpstr">
      <vt:lpstr>Arial</vt:lpstr>
      <vt:lpstr>Calibri</vt:lpstr>
      <vt:lpstr>Calibri Light</vt:lpstr>
      <vt:lpstr>Tema di Office</vt:lpstr>
      <vt:lpstr>REST API Security II</vt:lpstr>
      <vt:lpstr>Misconfigurations</vt:lpstr>
      <vt:lpstr>Detecting Misconfigurations</vt:lpstr>
      <vt:lpstr>Lack of sanitization</vt:lpstr>
      <vt:lpstr>Metrics collection</vt:lpstr>
      <vt:lpstr>Protection Headers</vt:lpstr>
      <vt:lpstr>Response time analysis</vt:lpstr>
      <vt:lpstr>Injection flaws</vt:lpstr>
      <vt:lpstr>Clues of injection flaws</vt:lpstr>
      <vt:lpstr>Example</vt:lpstr>
      <vt:lpstr>Example II</vt:lpstr>
      <vt:lpstr>Finding injection attacks</vt:lpstr>
      <vt:lpstr>Improper asset management</vt:lpstr>
      <vt:lpstr>The hacker perspective</vt:lpstr>
      <vt:lpstr>Business logic flaws</vt:lpstr>
      <vt:lpstr>Example: the Experian leak</vt:lpstr>
      <vt:lpstr>The hacker perspective</vt:lpstr>
      <vt:lpstr>Extra browser request editing</vt:lpstr>
      <vt:lpstr>AI-related Example: the OpenAI REST API </vt:lpstr>
      <vt:lpstr>Request editing again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API Security II</dc:title>
  <dc:creator>ernesto damiani</dc:creator>
  <cp:lastModifiedBy>ernesto damiani</cp:lastModifiedBy>
  <cp:revision>13</cp:revision>
  <dcterms:created xsi:type="dcterms:W3CDTF">2023-04-21T06:30:35Z</dcterms:created>
  <dcterms:modified xsi:type="dcterms:W3CDTF">2023-04-21T07:21:45Z</dcterms:modified>
</cp:coreProperties>
</file>