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3" r:id="rId1"/>
  </p:sldMasterIdLst>
  <p:notesMasterIdLst>
    <p:notesMasterId r:id="rId32"/>
  </p:notesMasterIdLst>
  <p:sldIdLst>
    <p:sldId id="310" r:id="rId2"/>
    <p:sldId id="262" r:id="rId3"/>
    <p:sldId id="316" r:id="rId4"/>
    <p:sldId id="263" r:id="rId5"/>
    <p:sldId id="267" r:id="rId6"/>
    <p:sldId id="268" r:id="rId7"/>
    <p:sldId id="274" r:id="rId8"/>
    <p:sldId id="342" r:id="rId9"/>
    <p:sldId id="324" r:id="rId10"/>
    <p:sldId id="325" r:id="rId11"/>
    <p:sldId id="329" r:id="rId12"/>
    <p:sldId id="289" r:id="rId13"/>
    <p:sldId id="328" r:id="rId14"/>
    <p:sldId id="290" r:id="rId15"/>
    <p:sldId id="327" r:id="rId16"/>
    <p:sldId id="291" r:id="rId17"/>
    <p:sldId id="331" r:id="rId18"/>
    <p:sldId id="330" r:id="rId19"/>
    <p:sldId id="292" r:id="rId20"/>
    <p:sldId id="294" r:id="rId21"/>
    <p:sldId id="295" r:id="rId22"/>
    <p:sldId id="332" r:id="rId23"/>
    <p:sldId id="296" r:id="rId24"/>
    <p:sldId id="333" r:id="rId25"/>
    <p:sldId id="297" r:id="rId26"/>
    <p:sldId id="334" r:id="rId27"/>
    <p:sldId id="298" r:id="rId28"/>
    <p:sldId id="299" r:id="rId29"/>
    <p:sldId id="335" r:id="rId30"/>
    <p:sldId id="34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7"/>
    <p:restoredTop sz="94660"/>
  </p:normalViewPr>
  <p:slideViewPr>
    <p:cSldViewPr>
      <p:cViewPr varScale="1">
        <p:scale>
          <a:sx n="127" d="100"/>
          <a:sy n="127" d="100"/>
        </p:scale>
        <p:origin x="14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0B1F084-5573-2E0A-2C1E-DB49C3CA57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AFD2D35-FCEF-3041-296C-7F57CA4C4DC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6A03F-7C5F-178C-6CCD-B6DFA5BC4E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B9F1D87-F4AE-AC74-96DF-0DCB4905FD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9918C5A7-3E31-9617-C554-84F63FF519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E45A958-46F7-36BD-AD59-DA8547D7F4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53B6A15-E744-324B-9FEA-0DCA419AFE31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B1FBA01-E9FA-DFD6-47F2-D2A0C827B6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D94FD4-FCCB-4C47-BB23-5DDDE9FF5594}" type="slidenum">
              <a:rPr lang="en-US" altLang="it-IT"/>
              <a:pPr/>
              <a:t>1</a:t>
            </a:fld>
            <a:endParaRPr lang="en-US" altLang="it-IT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54BB1DD-1B33-C689-B7BF-AF9CDCCF7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7E3912A-63BC-9ADE-0DE0-73F7E901B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1814AA8-14B2-1743-C9DE-8171351B0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E17397-A6DD-CC4F-B84E-8EDB9AAAFD24}" type="slidenum">
              <a:rPr lang="en-US" altLang="it-IT"/>
              <a:pPr/>
              <a:t>10</a:t>
            </a:fld>
            <a:endParaRPr lang="en-US" altLang="it-IT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616D3F0-647D-13BF-A4BF-2331D04058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4BDB1F2-406B-28E7-1510-A445AA90E2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D3DCABE-25FE-1170-1C2B-7C530D9F9C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88EC5B-4262-7C47-A7D6-2B2F2438D9AD}" type="slidenum">
              <a:rPr lang="en-US" altLang="it-IT"/>
              <a:pPr/>
              <a:t>11</a:t>
            </a:fld>
            <a:endParaRPr lang="en-US" altLang="it-IT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C3431DC-0289-B5DE-7812-1BF088A353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9EBC1C91-B21D-F34F-C136-7A6363724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C9BEBA3C-A91F-23DE-8909-9835049987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6FCD8F-DD60-CB48-BC91-DEE3E74B869F}" type="slidenum">
              <a:rPr lang="en-US" altLang="it-IT"/>
              <a:pPr/>
              <a:t>12</a:t>
            </a:fld>
            <a:endParaRPr lang="en-US" altLang="it-IT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3F7F896-CD61-E746-A610-CBA1309CEB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B3416CC-83E6-7F53-DF0A-B574AE94B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6B474204-6B73-C144-DFF3-2BAEBEDFEF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1FF1EA-699C-E349-98C8-DE40332638AC}" type="slidenum">
              <a:rPr lang="en-US" altLang="it-IT"/>
              <a:pPr/>
              <a:t>13</a:t>
            </a:fld>
            <a:endParaRPr lang="en-US" altLang="it-IT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C353E370-54C4-6BEA-9B54-53902E09AD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9B0E3E9-C7D4-5A75-9F9E-0C9F0D3F9A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765F0C68-AE9E-990C-E00C-1B3C6A61AB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3CC9D7-3505-784A-93B4-CAFB870390E5}" type="slidenum">
              <a:rPr lang="en-US" altLang="it-IT"/>
              <a:pPr/>
              <a:t>14</a:t>
            </a:fld>
            <a:endParaRPr lang="en-US" altLang="it-IT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D330304-043F-3F86-CC47-EA8DFE3DD4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8A0FCB4-6291-B3A6-7D3D-4E8C64717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CB1F4E5F-0F59-3E00-288F-765A7ED8F0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C58783-59DE-6C4D-94F5-DD613E1BAF97}" type="slidenum">
              <a:rPr lang="en-US" altLang="it-IT"/>
              <a:pPr/>
              <a:t>15</a:t>
            </a:fld>
            <a:endParaRPr lang="en-US" altLang="it-IT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5D17BFC-F76A-DBA9-7703-E02A9C2D4B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6696DAF6-3B6C-F22A-5FFB-9ED7665ED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F80CEA47-B78A-AAEB-FFD8-A002FF617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EAE3A1-A581-0A43-87B7-5C50EAC63D7D}" type="slidenum">
              <a:rPr lang="en-US" altLang="it-IT"/>
              <a:pPr/>
              <a:t>16</a:t>
            </a:fld>
            <a:endParaRPr lang="en-US" altLang="it-IT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DF61296-BA68-A40D-6DA1-28DB4F262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4AC4933-9EF7-16AB-9B62-656B8DBBBE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7A4AE832-5043-1972-CFF2-31D01DAED0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25B711-C837-FC41-87EF-54EEA1D36288}" type="slidenum">
              <a:rPr lang="en-US" altLang="it-IT"/>
              <a:pPr/>
              <a:t>17</a:t>
            </a:fld>
            <a:endParaRPr lang="en-US" altLang="it-IT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AE36EDC-ADCF-990C-DB9E-A93636C029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41D39519-0EDD-AA71-EC3B-32A6FB093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0BB2F73-D638-3269-8F7B-402EA5A8BD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00183-460D-324B-A5B0-154D553DE1A7}" type="slidenum">
              <a:rPr lang="en-US" altLang="it-IT"/>
              <a:pPr/>
              <a:t>18</a:t>
            </a:fld>
            <a:endParaRPr lang="en-US" altLang="it-IT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8C14434-7791-8168-D9C1-EB58FA66F9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5369A38-819B-AE66-C000-B9B031B18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B59BA614-D8EA-0281-B23D-2310AE8C54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BB9B92-3350-044B-A301-38C7D17A4E0E}" type="slidenum">
              <a:rPr lang="en-US" altLang="it-IT"/>
              <a:pPr/>
              <a:t>19</a:t>
            </a:fld>
            <a:endParaRPr lang="en-US" altLang="it-IT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6A708E1A-978E-010D-744D-579A74BF51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71CA063-B34D-5A61-7040-48AD3A79F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8A7336C9-BD8C-6F01-8CA2-01CE62901F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6F4C98-7702-B648-9622-D58108895211}" type="slidenum">
              <a:rPr lang="en-US" altLang="it-IT"/>
              <a:pPr/>
              <a:t>2</a:t>
            </a:fld>
            <a:endParaRPr lang="en-US" altLang="it-IT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82528CAB-B3FE-8317-5F60-A7041F8DE2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6EA09C24-2CCF-5997-19B2-A75754B899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5A1CF3-D15A-4040-8130-EDE97AA06BD6}" type="slidenum">
              <a:rPr lang="en-US" altLang="it-IT"/>
              <a:pPr/>
              <a:t>20</a:t>
            </a:fld>
            <a:endParaRPr lang="en-US" altLang="it-IT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03C0CB7-C51E-A5B6-9A15-646300A01C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87AAE40D-1F8F-FC6C-69C7-95688F0FEC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36E77CDD-E14C-BBD6-5BE8-A6882277A2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7DBA9C-B9FD-2149-BFBE-A3153ADA8E35}" type="slidenum">
              <a:rPr lang="en-US" altLang="it-IT"/>
              <a:pPr/>
              <a:t>21</a:t>
            </a:fld>
            <a:endParaRPr lang="en-US" altLang="it-IT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4EF1B95-B14A-60C9-F0BF-D286EA3655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AED7672-F60A-397B-79BC-694A016AC7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E68CA0B4-D2AC-9B58-7C46-3F273F3A8D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FD468E-A02F-6D47-9C11-789200DAE687}" type="slidenum">
              <a:rPr lang="en-US" altLang="it-IT"/>
              <a:pPr/>
              <a:t>22</a:t>
            </a:fld>
            <a:endParaRPr lang="en-US" altLang="it-IT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32F53625-AB3E-87C6-C407-52DE0C715B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A60B5E6-8DD7-0197-C4AB-503BDE4D2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B0B3CA0E-448A-49AC-037C-88A65D1B5C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AEF639-D254-9248-AC57-471F66BC1E61}" type="slidenum">
              <a:rPr lang="en-US" altLang="it-IT"/>
              <a:pPr/>
              <a:t>23</a:t>
            </a:fld>
            <a:endParaRPr lang="en-US" altLang="it-IT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6FEC8FF-3438-5526-6533-8909AE3D88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1947B252-B695-A16A-D4C9-76012AEA03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6EFA5C04-7068-DF42-183E-0C0214BB2E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D586AF-E268-0647-B306-26EAD85D0B4F}" type="slidenum">
              <a:rPr lang="en-US" altLang="it-IT"/>
              <a:pPr/>
              <a:t>24</a:t>
            </a:fld>
            <a:endParaRPr lang="en-US" altLang="it-IT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4517042-8136-ADB3-8AD8-A096811B93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F2FC05A-AFDA-E224-6EB4-A4C2B9E00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F37BB61C-71D5-FAD0-8E8F-4126F3B707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9F119C-1A20-CD43-B913-1053F6F27D9A}" type="slidenum">
              <a:rPr lang="en-US" altLang="it-IT"/>
              <a:pPr/>
              <a:t>25</a:t>
            </a:fld>
            <a:endParaRPr lang="en-US" altLang="it-IT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92ED2D37-A919-2A99-87FE-1E4F49B4D9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36AD7811-34CE-7C41-6895-05F97BF05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7FAEAA19-D81D-2FBE-3226-903DD47094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4A8EA9-2114-7F44-A656-E12F72077CD7}" type="slidenum">
              <a:rPr lang="en-US" altLang="it-IT"/>
              <a:pPr/>
              <a:t>26</a:t>
            </a:fld>
            <a:endParaRPr lang="en-US" altLang="it-IT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7C0DD66E-23B5-28D7-5AB4-53D2A0AB55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2A6B8EE5-0640-0F96-C898-C48BD54E27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29EFCACB-653C-57FB-2051-FE0F56F033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A6E6C2-7856-474C-91F2-64325DBA4B66}" type="slidenum">
              <a:rPr lang="en-US" altLang="it-IT"/>
              <a:pPr/>
              <a:t>27</a:t>
            </a:fld>
            <a:endParaRPr lang="en-US" altLang="it-IT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35B609CC-445D-8F93-5402-BEEA4CD1E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5C84CF5D-704D-7DAC-E2B4-0FFE4F895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22618530-4CD8-6E00-E0CF-CF3B8647F1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B60F91-573B-F647-B8E7-B9F43410119A}" type="slidenum">
              <a:rPr lang="en-US" altLang="it-IT"/>
              <a:pPr/>
              <a:t>28</a:t>
            </a:fld>
            <a:endParaRPr lang="en-US" altLang="it-IT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0B7ABA4B-8B9F-16A8-3F11-313B24D0EF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08A84421-B2C8-0EE6-C862-0E41187C16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68800"/>
            <a:ext cx="5026025" cy="4065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53" tIns="45121" rIns="91853" bIns="45121"/>
          <a:lstStyle/>
          <a:p>
            <a:pPr eaLnBrk="1" hangingPunct="1"/>
            <a:endParaRPr lang="en-CA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2F99B3E0-5971-ADA4-5728-D2EC154B47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3D56C3-656F-F540-87EF-25E3FFB9B736}" type="slidenum">
              <a:rPr lang="en-US" altLang="it-IT"/>
              <a:pPr/>
              <a:t>29</a:t>
            </a:fld>
            <a:endParaRPr lang="en-US" altLang="it-IT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FBEC6A7E-4DC2-43FC-0D84-9000F1D353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9EFDAF4-2CBD-5E82-119F-A96A09ED9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410F761E-9991-5FE3-0B64-0C313DF1B9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F95C4A-D28A-4D45-94BC-D008A6AC7B90}" type="slidenum">
              <a:rPr lang="en-US" altLang="it-IT"/>
              <a:pPr/>
              <a:t>3</a:t>
            </a:fld>
            <a:endParaRPr lang="en-US" altLang="it-IT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871E608-F7D0-8074-79A3-E756B786A1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84E4F1C-4F82-B21F-16D0-65F2B1CD20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F68CD2-4CF0-AA46-A26E-1C4F5EE70E7F}" type="slidenum">
              <a:rPr lang="en-US" altLang="it-IT"/>
              <a:pPr/>
              <a:t>30</a:t>
            </a:fld>
            <a:endParaRPr lang="en-US" altLang="it-IT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FFC444CF-AC66-7CF4-5282-434B7BC8D3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0E67742A-551F-18FE-2F2D-D80D616042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6FA26A77-5F50-C364-5F2E-F33B85CB8F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6B4FAA-94FA-9543-93B2-CBB05D937D16}" type="slidenum">
              <a:rPr lang="en-US" altLang="it-IT"/>
              <a:pPr/>
              <a:t>4</a:t>
            </a:fld>
            <a:endParaRPr lang="en-US" altLang="it-IT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8F9007B-81E9-A814-4181-8F5231FAF8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0A257C4-D6E4-2DD8-6B0F-FCB42531BD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DEDAF2-4580-5E42-8DA6-D71E8F0A45F1}" type="slidenum">
              <a:rPr lang="en-US" altLang="it-IT"/>
              <a:pPr/>
              <a:t>5</a:t>
            </a:fld>
            <a:endParaRPr lang="en-US" altLang="it-IT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31E923-3F3E-E607-F9B7-9BE5F35A04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52463"/>
            <a:ext cx="4633913" cy="3475037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E9E18CA-2EF7-5BE9-885A-DABAB1E46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F86B8C-EDEB-9246-B5A4-135F54B11CF4}" type="slidenum">
              <a:rPr lang="en-US" altLang="it-IT"/>
              <a:pPr/>
              <a:t>6</a:t>
            </a:fld>
            <a:endParaRPr lang="en-US" altLang="it-IT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4B4E718-D5FD-5B77-8FCA-E2E1BF088C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0C1C512-B2B4-4E46-5289-E1325BD5F3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5F2347-8A69-AE43-887E-253EE90D9FD6}" type="slidenum">
              <a:rPr lang="en-US" altLang="it-IT"/>
              <a:pPr/>
              <a:t>7</a:t>
            </a:fld>
            <a:endParaRPr lang="en-US" altLang="it-IT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F83ACC3-35E1-08A5-840E-8BE051F582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29B78F1-7D98-7941-9221-7581757DF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73C5504-4C85-0CD8-B621-F58C60DBC2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AE1D2E-2C03-4342-8C71-EA421D2E296F}" type="slidenum">
              <a:rPr lang="en-US" altLang="it-IT"/>
              <a:pPr/>
              <a:t>8</a:t>
            </a:fld>
            <a:endParaRPr lang="en-US" altLang="it-IT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4A22C94-3783-C191-6D38-CCB49A89AB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52463"/>
            <a:ext cx="4633913" cy="3475037"/>
          </a:xfrm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AC18D2B2-3A76-3061-15C5-A219111390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C99332-896F-8149-9F01-B8F25E16D968}" type="slidenum">
              <a:rPr lang="en-US" altLang="it-IT"/>
              <a:pPr/>
              <a:t>9</a:t>
            </a:fld>
            <a:endParaRPr lang="en-US" altLang="it-IT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9F10FAA-B849-0DCE-701C-306CB9ABAB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D5E07CB-677F-3120-2C1F-00B932E0B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1963" y="4211638"/>
            <a:ext cx="607377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5FB31-B0C2-419B-BD23-B27FC74E6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E4130-E388-42FE-A52B-15CEC62F2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A85A6-A1C2-96E6-A83B-6508467D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9CB43-AD58-ED67-46E5-EADEB3C73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DF674-FDA5-CCE4-4A43-B16B95879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9400" y="5441949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fld id="{63C3BA76-2BC9-1B44-8A7A-A007BB761D74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86845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0BFE-172E-4738-B073-0CF155184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E51D35-7EE3-49A8-826E-097385297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C6954-B55C-A5E8-1B1A-CCFF139A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AF495-D153-5C67-717E-6BDD8687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3E91A-D419-CB9C-E860-AFF86BA5E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C4C1B-3876-024C-8C67-F529927C9128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83254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C08804-9A76-4841-A367-50D6B56E1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AB3B96-44EF-4AAC-8CF6-F6310A118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F0379-5D3B-861F-5F3A-A14DB0296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28F35-2DBF-4688-378B-E79E2B02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1209D-D3FD-B108-7C6F-97CE39F7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D7080-01E7-4F4D-AB6E-7216A76C3A23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9366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139B-D831-4CF6-94F6-CB9EB1BF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50877-9491-4E14-9596-F07BB9F9C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7670D-A597-F3C8-8CD9-15EEF46E4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71637-54C6-5127-00B2-0E586BAC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AEA58-02F1-2114-962F-495781676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5687952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fld id="{459BFB2D-AC2D-7A4B-9279-8E51C7CA6C0B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25721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D4A2-E627-4221-9F87-C138EE7E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9AA9E-9E06-4190-AA09-E4C6C01D4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7894-DC88-9659-21DE-A839FDED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503A5-B1ED-831C-0754-97BB8AE55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13029-E7F1-AFFE-73FC-F6BBA226B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758F7-05FA-714F-9BBD-4179D7E2EE6B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68076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83A3-7D51-44A5-8D6C-33D80037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F4C09-A871-4218-89C0-C52545E1D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41C2C-5963-40E6-93BB-3D7B9B35C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34E6EA-6236-0924-298B-F37E6DC4B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D4D79D-082D-1164-689B-4A270566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6BCE7C-3003-65BF-ADF7-93541C19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651DF-D503-6E4E-9D3F-297509DCDB82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68995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C17F-5B2B-49C9-842F-CCD22FD8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9B0FD-48A6-46CF-8171-EAAC6ECD8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C1457-F7A4-4D94-A44E-156D7BD3B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8D1CC-F180-4719-BBA3-6428DA28F0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A87E6-B02B-4D8B-B01C-DC4F5D732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AA6E559-C2E8-E260-FFE1-B54849EE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89A15CC-94C8-DF05-70F1-760F09EB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6DB8EC2-D733-4644-0931-E6867976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07CAD-DDF2-114C-8639-BCE4A8CFCF5B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62197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FFEE-21E3-4F77-8A0B-FA926E6D4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3E197A7-8CEF-88E8-F963-CA9695461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225943-E4B4-D44B-EC24-1CC1676F8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C8909E-8774-BBAD-46B6-6D937565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75EEC-FA7C-114E-83FC-D85DF59A3CBD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62487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670639-2703-EF07-946C-7E8B66215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12D055-50FB-1EB5-F8C3-C9F42EA2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96A962-6B1F-DDFD-FD78-5F4D3BD24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23260-5EA9-D541-B771-494978F6E670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48883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A5C0A-DB3E-4C2D-A1B6-BD0E9CE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677B3-6E50-4173-8D10-F649DA031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0271F9-F964-4EB0-9C2B-57BA71D43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81AE41-FC2D-D455-6CEF-0BA7B8E3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493C3C-CE0C-BB06-531E-E14070F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DF7AFC-491F-F787-27B3-69202E88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EFB5E-D893-3E49-93C4-938C78C96931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387725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A807E-548C-49A2-9933-BFD50F58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04E33C-07D5-4258-858B-F22A862B3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51F28-6DBA-405B-B879-CE0AC7422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0D6336-7C4C-F78F-C629-0C9F15A8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8EDB7A-E3CC-9CEC-C8D7-F2EF6D37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3684FE-EFDE-50F0-241E-57A2668AF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AA0F1-4079-984D-A8A9-5E2219DD6187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75345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4FA2E23B-2773-FB14-CD74-F3DDABA0DE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/>
              <a:t>Click to edit Master title style</a:t>
            </a:r>
            <a:endParaRPr lang="en-IN" alt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5748A-9EE2-4793-9995-38516EF76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1F2D0-2A63-4DCD-BFC7-024343C80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CD53C-E345-4BBE-BE55-C7F62C399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F482D-28F6-4B1B-9E04-8C261AA16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45C8AD48-7F6B-AC42-9B27-91C9EDDA59CC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FFD48BC7-DC40-47DE-87EE-9F4B6ECB9AB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76" name="Freeform: Shape 75">
            <a:extLst>
              <a:ext uri="{FF2B5EF4-FFF2-40B4-BE49-F238E27FC236}">
                <a16:creationId xmlns:a16="http://schemas.microsoft.com/office/drawing/2014/main" id="{E502BBC7-2C76-46F3-BC24-5985BC13DB8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35025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78" name="Freeform: Shape 77">
            <a:extLst>
              <a:ext uri="{FF2B5EF4-FFF2-40B4-BE49-F238E27FC236}">
                <a16:creationId xmlns:a16="http://schemas.microsoft.com/office/drawing/2014/main" id="{C7F28D52-2A5F-4D23-81AE-7CB8B591C7A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41375" y="0"/>
            <a:ext cx="74612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6F28DAD9-A852-5258-278C-2A89359459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2000250"/>
            <a:ext cx="6858000" cy="2763838"/>
          </a:xfrm>
        </p:spPr>
        <p:txBody>
          <a:bodyPr anchor="ctr"/>
          <a:lstStyle/>
          <a:p>
            <a:r>
              <a:rPr lang="en-US" altLang="it-IT" sz="4900"/>
              <a:t>Information Security – Concepts, Policy, Organisation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629484E-3792-4B3D-89AD-7C8A1ED0E0D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789238" y="5524500"/>
            <a:ext cx="3565525" cy="26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FA134AA-4D31-2B38-A9D3-1825406863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866063" y="6356350"/>
            <a:ext cx="952500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600"/>
              </a:spcAft>
            </a:pPr>
            <a:fld id="{6CFAAC33-5837-7140-885D-BE6F66611B1B}" type="slidenum">
              <a:rPr lang="en-US" altLang="it-IT">
                <a:solidFill>
                  <a:srgbClr val="7F7F7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altLang="it-IT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5CB48-7344-F95E-CB18-1278A71A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FE098-5C22-5929-9865-AB38C6368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2A5D6C-4856-914C-B7D0-D08149E13355}" type="slidenum">
              <a:rPr lang="en-US" altLang="it-IT">
                <a:solidFill>
                  <a:srgbClr val="898989"/>
                </a:solidFill>
              </a:rPr>
              <a:pPr/>
              <a:t>10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45416" name="Rectangle 8">
            <a:extLst>
              <a:ext uri="{FF2B5EF4-FFF2-40B4-BE49-F238E27FC236}">
                <a16:creationId xmlns:a16="http://schemas.microsoft.com/office/drawing/2014/main" id="{457CECAF-BB22-4F85-1DF5-EF7B84794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3" y="365125"/>
            <a:ext cx="7820025" cy="533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t-IT" sz="3200">
                <a:solidFill>
                  <a:srgbClr val="FF0000"/>
                </a:solidFill>
                <a:latin typeface="Trebuchet MS" panose="020B0703020202090204" pitchFamily="34" charset="0"/>
              </a:rPr>
              <a:t>Important Areas of Concern</a:t>
            </a:r>
          </a:p>
        </p:txBody>
      </p:sp>
      <p:sp>
        <p:nvSpPr>
          <p:cNvPr id="145418" name="Rectangle 10">
            <a:extLst>
              <a:ext uri="{FF2B5EF4-FFF2-40B4-BE49-F238E27FC236}">
                <a16:creationId xmlns:a16="http://schemas.microsoft.com/office/drawing/2014/main" id="{56BF1DDB-1261-BCEB-0693-F2F417E97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3716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0123" tIns="47697" rIns="30123" bIns="47697"/>
          <a:lstStyle>
            <a:lvl1pPr marL="533400" indent="-5334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8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8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n-US" altLang="it-IT" sz="2400" b="1">
                <a:solidFill>
                  <a:srgbClr val="333333"/>
                </a:solidFill>
                <a:latin typeface="Trebuchet MS" panose="020B0703020202090204" pitchFamily="34" charset="0"/>
              </a:rPr>
              <a:t>ISO27001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Security policy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Organization of information security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Asset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Human resources security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Physical and environmental security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Communications and operations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Access control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Information systems acquisition, development and maintenance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Information security incident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Business continuity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CC3300"/>
              </a:buClr>
              <a:buFontTx/>
              <a:buAutoNum type="arabicPeriod"/>
            </a:pPr>
            <a:r>
              <a:rPr lang="en-US" altLang="it-IT" sz="2400">
                <a:solidFill>
                  <a:srgbClr val="333333"/>
                </a:solidFill>
                <a:latin typeface="Trebuchet MS" panose="020B0703020202090204" pitchFamily="34" charset="0"/>
              </a:rPr>
              <a:t>Compliance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5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5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5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5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5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5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5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5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5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5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5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5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5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5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5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5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5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5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54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54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54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54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6" grpId="0"/>
      <p:bldP spid="1454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8B0574A2-089C-5A88-25DD-9CB4ED2D0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50825"/>
            <a:ext cx="7943850" cy="595313"/>
          </a:xfrm>
        </p:spPr>
        <p:txBody>
          <a:bodyPr lIns="92075" tIns="46038" rIns="92075" bIns="46038"/>
          <a:lstStyle/>
          <a:p>
            <a:r>
              <a:rPr lang="en-GB" altLang="it-IT" sz="2400"/>
              <a:t>ISO27001 Framework: Components</a:t>
            </a:r>
          </a:p>
        </p:txBody>
      </p:sp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EEEE5592-DA38-D6B2-C6DC-BBFA3827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3F9E4A31-AB9C-5378-B9F6-FC68D92B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BBF5C8-5A97-A046-B252-2E1F5F131B9E}" type="slidenum">
              <a:rPr lang="en-US" altLang="it-IT">
                <a:solidFill>
                  <a:srgbClr val="898989"/>
                </a:solidFill>
              </a:rPr>
              <a:pPr/>
              <a:t>11</a:t>
            </a:fld>
            <a:endParaRPr lang="en-US" altLang="it-IT">
              <a:solidFill>
                <a:srgbClr val="898989"/>
              </a:solidFill>
            </a:endParaRPr>
          </a:p>
        </p:txBody>
      </p:sp>
      <p:grpSp>
        <p:nvGrpSpPr>
          <p:cNvPr id="26629" name="Group 5">
            <a:extLst>
              <a:ext uri="{FF2B5EF4-FFF2-40B4-BE49-F238E27FC236}">
                <a16:creationId xmlns:a16="http://schemas.microsoft.com/office/drawing/2014/main" id="{16541676-FCC8-66DA-0C3D-89E87E1CD546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219200"/>
            <a:ext cx="8351837" cy="4176713"/>
            <a:chOff x="295" y="1071"/>
            <a:chExt cx="5261" cy="2631"/>
          </a:xfrm>
        </p:grpSpPr>
        <p:sp>
          <p:nvSpPr>
            <p:cNvPr id="26633" name="Text Box 6">
              <a:extLst>
                <a:ext uri="{FF2B5EF4-FFF2-40B4-BE49-F238E27FC236}">
                  <a16:creationId xmlns:a16="http://schemas.microsoft.com/office/drawing/2014/main" id="{A7DC06B8-739E-9048-282B-EEF93F3F1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1071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Security Policy</a:t>
              </a:r>
            </a:p>
          </p:txBody>
        </p:sp>
        <p:sp>
          <p:nvSpPr>
            <p:cNvPr id="26634" name="Text Box 7">
              <a:extLst>
                <a:ext uri="{FF2B5EF4-FFF2-40B4-BE49-F238E27FC236}">
                  <a16:creationId xmlns:a16="http://schemas.microsoft.com/office/drawing/2014/main" id="{5E53F575-E870-B43D-C9E9-83D823270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1207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Security Organisation</a:t>
              </a:r>
            </a:p>
          </p:txBody>
        </p:sp>
        <p:sp>
          <p:nvSpPr>
            <p:cNvPr id="26635" name="Text Box 8">
              <a:extLst>
                <a:ext uri="{FF2B5EF4-FFF2-40B4-BE49-F238E27FC236}">
                  <a16:creationId xmlns:a16="http://schemas.microsoft.com/office/drawing/2014/main" id="{093E9DC4-A314-7968-C52E-03B008B7F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" y="1819"/>
              <a:ext cx="1180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Business Continuity Management</a:t>
              </a:r>
            </a:p>
          </p:txBody>
        </p:sp>
        <p:sp>
          <p:nvSpPr>
            <p:cNvPr id="26636" name="Text Box 9">
              <a:extLst>
                <a:ext uri="{FF2B5EF4-FFF2-40B4-BE49-F238E27FC236}">
                  <a16:creationId xmlns:a16="http://schemas.microsoft.com/office/drawing/2014/main" id="{8DC9AA16-A80A-74B6-DBF9-92988B2CA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6" y="1818"/>
              <a:ext cx="1270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Asset Classification &amp; Control</a:t>
              </a:r>
            </a:p>
          </p:txBody>
        </p:sp>
        <p:sp>
          <p:nvSpPr>
            <p:cNvPr id="26637" name="Text Box 10">
              <a:extLst>
                <a:ext uri="{FF2B5EF4-FFF2-40B4-BE49-F238E27FC236}">
                  <a16:creationId xmlns:a16="http://schemas.microsoft.com/office/drawing/2014/main" id="{E7999CDB-2A89-34D7-B0BA-727E5216F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" y="1207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Compliance</a:t>
              </a:r>
            </a:p>
          </p:txBody>
        </p:sp>
        <p:sp>
          <p:nvSpPr>
            <p:cNvPr id="26638" name="Text Box 11">
              <a:extLst>
                <a:ext uri="{FF2B5EF4-FFF2-40B4-BE49-F238E27FC236}">
                  <a16:creationId xmlns:a16="http://schemas.microsoft.com/office/drawing/2014/main" id="{0A864CC1-02D0-9288-3EE1-C18E607E6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6" y="2521"/>
              <a:ext cx="1270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Personnel Security/ HR Security</a:t>
              </a:r>
            </a:p>
          </p:txBody>
        </p:sp>
        <p:sp>
          <p:nvSpPr>
            <p:cNvPr id="26639" name="Text Box 12">
              <a:extLst>
                <a:ext uri="{FF2B5EF4-FFF2-40B4-BE49-F238E27FC236}">
                  <a16:creationId xmlns:a16="http://schemas.microsoft.com/office/drawing/2014/main" id="{D0E8895B-A50A-CF00-E662-DFC5C7535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" y="2522"/>
              <a:ext cx="1224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System Development</a:t>
              </a:r>
            </a:p>
          </p:txBody>
        </p:sp>
        <p:sp>
          <p:nvSpPr>
            <p:cNvPr id="26640" name="Text Box 13">
              <a:extLst>
                <a:ext uri="{FF2B5EF4-FFF2-40B4-BE49-F238E27FC236}">
                  <a16:creationId xmlns:a16="http://schemas.microsoft.com/office/drawing/2014/main" id="{154A9796-3CE1-78C6-0AFF-D656FBBD3A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3157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Access Control</a:t>
              </a:r>
            </a:p>
          </p:txBody>
        </p:sp>
        <p:sp>
          <p:nvSpPr>
            <p:cNvPr id="26641" name="Text Box 14">
              <a:extLst>
                <a:ext uri="{FF2B5EF4-FFF2-40B4-BE49-F238E27FC236}">
                  <a16:creationId xmlns:a16="http://schemas.microsoft.com/office/drawing/2014/main" id="{0DD0B434-CB8D-6A60-6152-134DC63F6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" y="3339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Communications &amp; Operations</a:t>
              </a:r>
            </a:p>
          </p:txBody>
        </p:sp>
        <p:sp>
          <p:nvSpPr>
            <p:cNvPr id="26642" name="Text Box 15">
              <a:extLst>
                <a:ext uri="{FF2B5EF4-FFF2-40B4-BE49-F238E27FC236}">
                  <a16:creationId xmlns:a16="http://schemas.microsoft.com/office/drawing/2014/main" id="{EFAF5985-0688-9AEF-B132-2AA783070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158"/>
              <a:ext cx="1043" cy="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it-IT" sz="1500"/>
                <a:t>Physical and Environmental</a:t>
              </a:r>
            </a:p>
          </p:txBody>
        </p:sp>
        <p:cxnSp>
          <p:nvCxnSpPr>
            <p:cNvPr id="26643" name="AutoShape 16">
              <a:extLst>
                <a:ext uri="{FF2B5EF4-FFF2-40B4-BE49-F238E27FC236}">
                  <a16:creationId xmlns:a16="http://schemas.microsoft.com/office/drawing/2014/main" id="{DCFF85F3-1EED-D797-4BEB-FBDAF43A0E10}"/>
                </a:ext>
              </a:extLst>
            </p:cNvPr>
            <p:cNvCxnSpPr>
              <a:cxnSpLocks noChangeShapeType="1"/>
              <a:stCxn id="26637" idx="2"/>
              <a:endCxn id="26642" idx="0"/>
            </p:cNvCxnSpPr>
            <p:nvPr/>
          </p:nvCxnSpPr>
          <p:spPr bwMode="auto">
            <a:xfrm>
              <a:off x="1589" y="1570"/>
              <a:ext cx="263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4" name="AutoShape 17">
              <a:extLst>
                <a:ext uri="{FF2B5EF4-FFF2-40B4-BE49-F238E27FC236}">
                  <a16:creationId xmlns:a16="http://schemas.microsoft.com/office/drawing/2014/main" id="{F0D27553-FF6B-C1FA-5EBD-825D33E27C13}"/>
                </a:ext>
              </a:extLst>
            </p:cNvPr>
            <p:cNvCxnSpPr>
              <a:cxnSpLocks noChangeShapeType="1"/>
              <a:stCxn id="26641" idx="0"/>
              <a:endCxn id="26633" idx="2"/>
            </p:cNvCxnSpPr>
            <p:nvPr/>
          </p:nvCxnSpPr>
          <p:spPr bwMode="auto">
            <a:xfrm flipV="1">
              <a:off x="2904" y="1434"/>
              <a:ext cx="0" cy="19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5" name="AutoShape 18">
              <a:extLst>
                <a:ext uri="{FF2B5EF4-FFF2-40B4-BE49-F238E27FC236}">
                  <a16:creationId xmlns:a16="http://schemas.microsoft.com/office/drawing/2014/main" id="{2B9C3EC7-B796-5F9D-7A73-6C866D24C42F}"/>
                </a:ext>
              </a:extLst>
            </p:cNvPr>
            <p:cNvCxnSpPr>
              <a:cxnSpLocks noChangeShapeType="1"/>
              <a:stCxn id="26634" idx="2"/>
              <a:endCxn id="26640" idx="0"/>
            </p:cNvCxnSpPr>
            <p:nvPr/>
          </p:nvCxnSpPr>
          <p:spPr bwMode="auto">
            <a:xfrm flipH="1">
              <a:off x="1588" y="1570"/>
              <a:ext cx="2631" cy="1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6" name="AutoShape 19">
              <a:extLst>
                <a:ext uri="{FF2B5EF4-FFF2-40B4-BE49-F238E27FC236}">
                  <a16:creationId xmlns:a16="http://schemas.microsoft.com/office/drawing/2014/main" id="{E4329A1A-8777-8835-8C4D-5B55F3D4972C}"/>
                </a:ext>
              </a:extLst>
            </p:cNvPr>
            <p:cNvCxnSpPr>
              <a:cxnSpLocks noChangeShapeType="1"/>
              <a:stCxn id="26635" idx="3"/>
              <a:endCxn id="26638" idx="1"/>
            </p:cNvCxnSpPr>
            <p:nvPr/>
          </p:nvCxnSpPr>
          <p:spPr bwMode="auto">
            <a:xfrm>
              <a:off x="1498" y="2001"/>
              <a:ext cx="2788" cy="70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7" name="AutoShape 20">
              <a:extLst>
                <a:ext uri="{FF2B5EF4-FFF2-40B4-BE49-F238E27FC236}">
                  <a16:creationId xmlns:a16="http://schemas.microsoft.com/office/drawing/2014/main" id="{5A2C2FED-07C6-C55B-FBFC-5BC7C0BEE665}"/>
                </a:ext>
              </a:extLst>
            </p:cNvPr>
            <p:cNvCxnSpPr>
              <a:cxnSpLocks noChangeShapeType="1"/>
              <a:stCxn id="26639" idx="3"/>
              <a:endCxn id="26636" idx="1"/>
            </p:cNvCxnSpPr>
            <p:nvPr/>
          </p:nvCxnSpPr>
          <p:spPr bwMode="auto">
            <a:xfrm flipV="1">
              <a:off x="1519" y="2000"/>
              <a:ext cx="2767" cy="70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630" name="Oval 21">
            <a:extLst>
              <a:ext uri="{FF2B5EF4-FFF2-40B4-BE49-F238E27FC236}">
                <a16:creationId xmlns:a16="http://schemas.microsoft.com/office/drawing/2014/main" id="{E2FF55AC-E2C7-92B3-B487-4C9B10941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590800"/>
            <a:ext cx="2808288" cy="1512888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>
                <a:solidFill>
                  <a:schemeClr val="bg1"/>
                </a:solidFill>
              </a:rPr>
              <a:t>Information Security Management System </a:t>
            </a:r>
          </a:p>
        </p:txBody>
      </p:sp>
      <p:sp>
        <p:nvSpPr>
          <p:cNvPr id="26631" name="Rectangle 23">
            <a:extLst>
              <a:ext uri="{FF2B5EF4-FFF2-40B4-BE49-F238E27FC236}">
                <a16:creationId xmlns:a16="http://schemas.microsoft.com/office/drawing/2014/main" id="{43B70889-C3FB-CC93-A71C-8921DF79A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295400"/>
            <a:ext cx="1371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t-IT"/>
              <a:t>Incident </a:t>
            </a:r>
          </a:p>
          <a:p>
            <a:pPr algn="ctr" eaLnBrk="1" hangingPunct="1"/>
            <a:r>
              <a:rPr lang="en-US" altLang="it-IT"/>
              <a:t>Management</a:t>
            </a:r>
          </a:p>
        </p:txBody>
      </p:sp>
      <p:sp>
        <p:nvSpPr>
          <p:cNvPr id="26632" name="Line 24">
            <a:extLst>
              <a:ext uri="{FF2B5EF4-FFF2-40B4-BE49-F238E27FC236}">
                <a16:creationId xmlns:a16="http://schemas.microsoft.com/office/drawing/2014/main" id="{B00846B2-2DC5-9707-CD2A-C93D2B51D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1981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7F2624B-B0EF-1C13-DA5E-9B72C4E673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1625" y="1303338"/>
            <a:ext cx="5368925" cy="2144712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28600" indent="-228600"/>
            <a:r>
              <a:rPr lang="en-US" altLang="it-IT" sz="2500"/>
              <a:t>Objective:</a:t>
            </a:r>
          </a:p>
          <a:p>
            <a:pPr marL="685800" lvl="1" indent="-228600"/>
            <a:r>
              <a:rPr lang="en-US" altLang="it-IT"/>
              <a:t>Information security policy.</a:t>
            </a:r>
          </a:p>
          <a:p>
            <a:pPr marL="685800" lvl="1" indent="-228600"/>
            <a:endParaRPr lang="en-US" altLang="it-IT"/>
          </a:p>
          <a:p>
            <a:pPr marL="228600" indent="-228600"/>
            <a:r>
              <a:rPr lang="en-US" altLang="it-IT" sz="2500"/>
              <a:t>Covers: </a:t>
            </a:r>
          </a:p>
          <a:p>
            <a:pPr marL="685800" lvl="1" indent="-228600">
              <a:spcBef>
                <a:spcPct val="0"/>
              </a:spcBef>
            </a:pPr>
            <a:r>
              <a:rPr lang="en-AU" altLang="it-IT"/>
              <a:t>Information security policy document</a:t>
            </a:r>
            <a:r>
              <a:rPr lang="en-US" altLang="it-IT"/>
              <a:t> </a:t>
            </a:r>
          </a:p>
          <a:p>
            <a:pPr marL="685800" lvl="1" indent="-228600">
              <a:spcBef>
                <a:spcPct val="0"/>
              </a:spcBef>
            </a:pPr>
            <a:r>
              <a:rPr lang="en-AU" altLang="it-IT"/>
              <a:t>Review of Informational Security Policy</a:t>
            </a:r>
            <a:r>
              <a:rPr lang="en-US" altLang="it-IT"/>
              <a:t> 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CDE4D4-0CB3-F3AA-1393-006D80B6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6E603C-3557-0538-4A30-3B616CC5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571B96-2FFE-2548-80E2-68F34F0E893A}" type="slidenum">
              <a:rPr lang="en-US" altLang="it-IT">
                <a:solidFill>
                  <a:srgbClr val="898989"/>
                </a:solidFill>
              </a:rPr>
              <a:pPr/>
              <a:t>12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6111EAD9-04AC-5D99-7E58-1ACCB0CA2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304800"/>
            <a:ext cx="667543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1. Security Policy </a:t>
            </a:r>
          </a:p>
        </p:txBody>
      </p:sp>
      <p:pic>
        <p:nvPicPr>
          <p:cNvPr id="71684" name="Picture 4" descr="j0231083">
            <a:extLst>
              <a:ext uri="{FF2B5EF4-FFF2-40B4-BE49-F238E27FC236}">
                <a16:creationId xmlns:a16="http://schemas.microsoft.com/office/drawing/2014/main" id="{835DC76A-DE86-01C6-BC6E-4BE072FBE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295400"/>
            <a:ext cx="3000375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AFDB9-C7DA-5BDC-33C8-63B717BB5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43D83-8441-CAD4-3B2A-12B5D683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2CDB861-4EA6-B141-A6D8-1E292E11D326}" type="slidenum">
              <a:rPr lang="en-US" altLang="it-IT">
                <a:solidFill>
                  <a:srgbClr val="898989"/>
                </a:solidFill>
              </a:rPr>
              <a:pPr/>
              <a:t>13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A8BCABC7-C8F9-6438-A241-4F6F0FA2E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" y="304800"/>
            <a:ext cx="7775575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Examples of various IS Security policies</a:t>
            </a:r>
          </a:p>
        </p:txBody>
      </p:sp>
      <p:pic>
        <p:nvPicPr>
          <p:cNvPr id="30725" name="Picture 6">
            <a:extLst>
              <a:ext uri="{FF2B5EF4-FFF2-40B4-BE49-F238E27FC236}">
                <a16:creationId xmlns:a16="http://schemas.microsoft.com/office/drawing/2014/main" id="{BC3946BE-BFF8-3489-0266-D72EAF8FB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7" t="17101" r="2499" b="2122"/>
          <a:stretch>
            <a:fillRect/>
          </a:stretch>
        </p:blipFill>
        <p:spPr bwMode="auto">
          <a:xfrm>
            <a:off x="481013" y="1295400"/>
            <a:ext cx="8001000" cy="519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4078FD2-60C5-327B-308E-C71844890A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1938" y="1157288"/>
            <a:ext cx="7789862" cy="5167312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lnSpc>
                <a:spcPct val="80000"/>
              </a:lnSpc>
              <a:tabLst>
                <a:tab pos="1082675" algn="l"/>
              </a:tabLst>
            </a:pPr>
            <a:r>
              <a:rPr lang="en-CA" altLang="it-IT" sz="2500"/>
              <a:t>Objective: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Internal Organization</a:t>
            </a:r>
            <a:r>
              <a:rPr lang="en-US" altLang="it-IT" sz="2000"/>
              <a:t> </a:t>
            </a:r>
            <a:endParaRPr lang="en-CA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External Parties</a:t>
            </a:r>
            <a:r>
              <a:rPr lang="en-US" altLang="it-IT"/>
              <a:t> </a:t>
            </a:r>
            <a:endParaRPr lang="en-CA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endParaRPr lang="en-CA" altLang="it-IT" sz="2000"/>
          </a:p>
          <a:p>
            <a:pPr marL="228600" indent="-228600">
              <a:lnSpc>
                <a:spcPct val="80000"/>
              </a:lnSpc>
              <a:tabLst>
                <a:tab pos="1082675" algn="l"/>
              </a:tabLst>
            </a:pPr>
            <a:r>
              <a:rPr lang="en-CA" altLang="it-IT" sz="2500"/>
              <a:t>Covers: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Allocation of information security responsibilities</a:t>
            </a:r>
            <a:r>
              <a:rPr lang="en-CA" altLang="it-IT" sz="2000"/>
              <a:t> 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Authorization process for information processing facilities</a:t>
            </a:r>
            <a:endParaRPr lang="en-US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Management commitment to information security</a:t>
            </a:r>
            <a:endParaRPr lang="en-CA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Information security coordination</a:t>
            </a:r>
            <a:r>
              <a:rPr lang="en-US" altLang="it-IT" sz="2000"/>
              <a:t> </a:t>
            </a:r>
            <a:endParaRPr lang="en-CA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Confidentiality agreements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Contact with authorities</a:t>
            </a:r>
            <a:endParaRPr lang="en-US" altLang="it-IT" sz="2000"/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Independent review of information security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Identification of risks related to external parties</a:t>
            </a:r>
            <a:r>
              <a:rPr lang="en-US" altLang="it-IT" sz="2000"/>
              <a:t> 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Addressing security when dealing with customers</a:t>
            </a:r>
            <a:r>
              <a:rPr lang="en-US" altLang="it-IT" sz="2000"/>
              <a:t> </a:t>
            </a:r>
          </a:p>
          <a:p>
            <a:pPr marL="685800" lvl="1" indent="-228600">
              <a:lnSpc>
                <a:spcPct val="80000"/>
              </a:lnSpc>
              <a:tabLst>
                <a:tab pos="1082675" algn="l"/>
              </a:tabLst>
            </a:pPr>
            <a:r>
              <a:rPr lang="en-AU" altLang="it-IT" sz="2000"/>
              <a:t>Addressing Security in third party agreements</a:t>
            </a:r>
            <a:r>
              <a:rPr lang="en-US" altLang="it-IT" sz="2000"/>
              <a:t> </a:t>
            </a:r>
            <a:endParaRPr lang="en-CA" altLang="it-IT" sz="20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0D7A0-2E83-D62D-D00B-83FC0A213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2CBDC-27C9-E6ED-8855-9D3E8095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C2A160-0C5C-814A-9E94-497995721F1C}" type="slidenum">
              <a:rPr lang="en-US" altLang="it-IT">
                <a:solidFill>
                  <a:srgbClr val="898989"/>
                </a:solidFill>
              </a:rPr>
              <a:pPr/>
              <a:t>14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8727D7AB-45E2-15FD-49DF-F1052C073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0"/>
            <a:ext cx="6022975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C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2. Organization of information security</a:t>
            </a:r>
            <a:r>
              <a:rPr lang="en-C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031BDDF6-03DE-551F-B452-CF34A63C4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8B34E8D7-B8D2-2CB4-50F6-1F312206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24FF29-DE9D-AF4F-8B93-D467CBBF26F3}" type="slidenum">
              <a:rPr lang="en-US" altLang="it-IT">
                <a:solidFill>
                  <a:srgbClr val="898989"/>
                </a:solidFill>
              </a:rPr>
              <a:pPr/>
              <a:t>15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F5928C46-1238-5231-8F70-2D5103226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88" y="0"/>
            <a:ext cx="7316787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C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2. Organization of information security - Example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0D1D2CC8-9109-4C69-7D5E-6FDE5AD4C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581275"/>
            <a:ext cx="4824412" cy="366712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endParaRPr lang="en-GB" altLang="it-IT" b="1"/>
          </a:p>
          <a:p>
            <a:pPr algn="ctr" eaLnBrk="1" hangingPunct="1"/>
            <a:r>
              <a:rPr lang="en-GB" altLang="it-IT" b="1"/>
              <a:t>Information Security Group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F9B42C93-DD31-E3C8-D179-B4ACC1EF6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9775" y="1484313"/>
            <a:ext cx="2036763" cy="650875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b="1"/>
              <a:t>Management Security Forum</a:t>
            </a:r>
          </a:p>
        </p:txBody>
      </p:sp>
      <p:sp>
        <p:nvSpPr>
          <p:cNvPr id="34823" name="Text Box 7">
            <a:extLst>
              <a:ext uri="{FF2B5EF4-FFF2-40B4-BE49-F238E27FC236}">
                <a16:creationId xmlns:a16="http://schemas.microsoft.com/office/drawing/2014/main" id="{64073775-391E-1096-26D6-5901D63B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188" y="2990850"/>
            <a:ext cx="2036762" cy="59055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600" b="1"/>
              <a:t>Chief Information Security Officer</a:t>
            </a:r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160B3726-FD4A-99F1-F9B9-20BF7AE1C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3925888"/>
            <a:ext cx="1898650" cy="180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400" b="1"/>
              <a:t>Location Security Managers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Security Incident handling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MIS and dash boards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Security Coordination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EB989D5D-76BA-828D-A1FE-335544E9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8" y="3925888"/>
            <a:ext cx="2016125" cy="180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400" b="1"/>
              <a:t>Specialised staff: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Risk Assessment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BCP/DRP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Application Security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Security audits and reviews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Security Training &amp; Awareness</a:t>
            </a:r>
          </a:p>
        </p:txBody>
      </p:sp>
      <p:sp>
        <p:nvSpPr>
          <p:cNvPr id="34826" name="Text Box 10">
            <a:extLst>
              <a:ext uri="{FF2B5EF4-FFF2-40B4-BE49-F238E27FC236}">
                <a16:creationId xmlns:a16="http://schemas.microsoft.com/office/drawing/2014/main" id="{9ADF58AB-3008-4861-6BF3-6DCC39101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2286000"/>
            <a:ext cx="2089150" cy="952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400" b="1"/>
              <a:t>eSecurity Group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Specialised services (e.g. Penetration testing)</a:t>
            </a:r>
          </a:p>
        </p:txBody>
      </p:sp>
      <p:sp>
        <p:nvSpPr>
          <p:cNvPr id="34827" name="Text Box 11">
            <a:extLst>
              <a:ext uri="{FF2B5EF4-FFF2-40B4-BE49-F238E27FC236}">
                <a16:creationId xmlns:a16="http://schemas.microsoft.com/office/drawing/2014/main" id="{59086597-B487-4BE2-7DC6-F9C7A58D9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3619500"/>
            <a:ext cx="2089150" cy="952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400" b="1"/>
              <a:t>QMG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Audits and reviews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Integration security processes in BMS</a:t>
            </a:r>
          </a:p>
        </p:txBody>
      </p:sp>
      <p:sp>
        <p:nvSpPr>
          <p:cNvPr id="34828" name="Text Box 12">
            <a:extLst>
              <a:ext uri="{FF2B5EF4-FFF2-40B4-BE49-F238E27FC236}">
                <a16:creationId xmlns:a16="http://schemas.microsoft.com/office/drawing/2014/main" id="{1D98805E-1AEF-355A-FF38-B12402344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4919663"/>
            <a:ext cx="2089150" cy="952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it-IT" sz="1400" b="1"/>
              <a:t>TIM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IT Operations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Network Security</a:t>
            </a:r>
          </a:p>
          <a:p>
            <a:pPr eaLnBrk="1" hangingPunct="1">
              <a:buFontTx/>
              <a:buChar char="•"/>
            </a:pPr>
            <a:r>
              <a:rPr lang="en-GB" altLang="it-IT" sz="1400"/>
              <a:t>Monitoring</a:t>
            </a:r>
          </a:p>
        </p:txBody>
      </p:sp>
      <p:cxnSp>
        <p:nvCxnSpPr>
          <p:cNvPr id="34829" name="AutoShape 13">
            <a:extLst>
              <a:ext uri="{FF2B5EF4-FFF2-40B4-BE49-F238E27FC236}">
                <a16:creationId xmlns:a16="http://schemas.microsoft.com/office/drawing/2014/main" id="{06191B21-0C87-94ED-1EB2-B816CD65CF10}"/>
              </a:ext>
            </a:extLst>
          </p:cNvPr>
          <p:cNvCxnSpPr>
            <a:cxnSpLocks noChangeShapeType="1"/>
            <a:stCxn id="34823" idx="2"/>
            <a:endCxn id="34824" idx="0"/>
          </p:cNvCxnSpPr>
          <p:nvPr/>
        </p:nvCxnSpPr>
        <p:spPr bwMode="auto">
          <a:xfrm rot="5400000">
            <a:off x="2314575" y="3213100"/>
            <a:ext cx="344488" cy="1081088"/>
          </a:xfrm>
          <a:prstGeom prst="bentConnector3">
            <a:avLst>
              <a:gd name="adj1" fmla="val 4976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0" name="AutoShape 14">
            <a:extLst>
              <a:ext uri="{FF2B5EF4-FFF2-40B4-BE49-F238E27FC236}">
                <a16:creationId xmlns:a16="http://schemas.microsoft.com/office/drawing/2014/main" id="{5D1FAAE6-3657-83EA-C921-B10EA8EBCA2E}"/>
              </a:ext>
            </a:extLst>
          </p:cNvPr>
          <p:cNvCxnSpPr>
            <a:cxnSpLocks noChangeShapeType="1"/>
            <a:stCxn id="34823" idx="2"/>
            <a:endCxn id="34825" idx="0"/>
          </p:cNvCxnSpPr>
          <p:nvPr/>
        </p:nvCxnSpPr>
        <p:spPr bwMode="auto">
          <a:xfrm rot="16200000" flipH="1">
            <a:off x="3424238" y="3184525"/>
            <a:ext cx="344488" cy="1138237"/>
          </a:xfrm>
          <a:prstGeom prst="bentConnector3">
            <a:avLst>
              <a:gd name="adj1" fmla="val 4976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1" name="AutoShape 15">
            <a:extLst>
              <a:ext uri="{FF2B5EF4-FFF2-40B4-BE49-F238E27FC236}">
                <a16:creationId xmlns:a16="http://schemas.microsoft.com/office/drawing/2014/main" id="{A34EB2F5-CF93-E56D-3F49-A1BCDB9626C0}"/>
              </a:ext>
            </a:extLst>
          </p:cNvPr>
          <p:cNvCxnSpPr>
            <a:cxnSpLocks noChangeShapeType="1"/>
            <a:stCxn id="34822" idx="2"/>
            <a:endCxn id="34823" idx="0"/>
          </p:cNvCxnSpPr>
          <p:nvPr/>
        </p:nvCxnSpPr>
        <p:spPr bwMode="auto">
          <a:xfrm flipH="1">
            <a:off x="3027363" y="2135188"/>
            <a:ext cx="1587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2" name="AutoShape 16">
            <a:extLst>
              <a:ext uri="{FF2B5EF4-FFF2-40B4-BE49-F238E27FC236}">
                <a16:creationId xmlns:a16="http://schemas.microsoft.com/office/drawing/2014/main" id="{71BA9451-D547-9F89-75D5-6B0E6B4FCFE9}"/>
              </a:ext>
            </a:extLst>
          </p:cNvPr>
          <p:cNvCxnSpPr>
            <a:cxnSpLocks noChangeShapeType="1"/>
            <a:stCxn id="34821" idx="3"/>
            <a:endCxn id="34826" idx="1"/>
          </p:cNvCxnSpPr>
          <p:nvPr/>
        </p:nvCxnSpPr>
        <p:spPr bwMode="auto">
          <a:xfrm flipV="1">
            <a:off x="5508625" y="2762250"/>
            <a:ext cx="719138" cy="165258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3" name="AutoShape 17">
            <a:extLst>
              <a:ext uri="{FF2B5EF4-FFF2-40B4-BE49-F238E27FC236}">
                <a16:creationId xmlns:a16="http://schemas.microsoft.com/office/drawing/2014/main" id="{A4B61910-4B49-D80D-B5C9-A3A237B85AF9}"/>
              </a:ext>
            </a:extLst>
          </p:cNvPr>
          <p:cNvCxnSpPr>
            <a:cxnSpLocks noChangeShapeType="1"/>
            <a:stCxn id="34821" idx="3"/>
            <a:endCxn id="34827" idx="1"/>
          </p:cNvCxnSpPr>
          <p:nvPr/>
        </p:nvCxnSpPr>
        <p:spPr bwMode="auto">
          <a:xfrm flipV="1">
            <a:off x="5508625" y="4095750"/>
            <a:ext cx="719138" cy="319088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4" name="AutoShape 18">
            <a:extLst>
              <a:ext uri="{FF2B5EF4-FFF2-40B4-BE49-F238E27FC236}">
                <a16:creationId xmlns:a16="http://schemas.microsoft.com/office/drawing/2014/main" id="{47EE74D5-902C-8CFA-41C7-9038C003BA8A}"/>
              </a:ext>
            </a:extLst>
          </p:cNvPr>
          <p:cNvCxnSpPr>
            <a:cxnSpLocks noChangeShapeType="1"/>
            <a:stCxn id="34821" idx="3"/>
            <a:endCxn id="34828" idx="1"/>
          </p:cNvCxnSpPr>
          <p:nvPr/>
        </p:nvCxnSpPr>
        <p:spPr bwMode="auto">
          <a:xfrm>
            <a:off x="5508625" y="4414838"/>
            <a:ext cx="719138" cy="98107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5" name="Rectangle 19">
            <a:extLst>
              <a:ext uri="{FF2B5EF4-FFF2-40B4-BE49-F238E27FC236}">
                <a16:creationId xmlns:a16="http://schemas.microsoft.com/office/drawing/2014/main" id="{D9BCA650-8B6F-3DFC-7EE7-C926F99A1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473200"/>
            <a:ext cx="1600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t-IT" sz="1400" b="1"/>
              <a:t>Chaired by </a:t>
            </a:r>
          </a:p>
          <a:p>
            <a:pPr algn="ctr" eaLnBrk="1" hangingPunct="1"/>
            <a:r>
              <a:rPr lang="en-US" altLang="it-IT" sz="1400" b="1"/>
              <a:t>CEO / COO</a:t>
            </a:r>
          </a:p>
        </p:txBody>
      </p:sp>
      <p:sp>
        <p:nvSpPr>
          <p:cNvPr id="34836" name="Line 20">
            <a:extLst>
              <a:ext uri="{FF2B5EF4-FFF2-40B4-BE49-F238E27FC236}">
                <a16:creationId xmlns:a16="http://schemas.microsoft.com/office/drawing/2014/main" id="{1809B8A7-32B2-491D-B836-614CC9927C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752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656EFB4-DCF5-1929-F176-A47E26C628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9263" y="1287463"/>
            <a:ext cx="7723187" cy="360045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lnSpc>
                <a:spcPct val="80000"/>
              </a:lnSpc>
            </a:pPr>
            <a:r>
              <a:rPr lang="en-CA" altLang="it-IT" sz="2500"/>
              <a:t>Objective:</a:t>
            </a:r>
          </a:p>
          <a:p>
            <a:pPr marL="685800" lvl="1" indent="-228600"/>
            <a:r>
              <a:rPr lang="en-CA" altLang="it-IT" sz="2000"/>
              <a:t>Responsibility for assets</a:t>
            </a:r>
          </a:p>
          <a:p>
            <a:pPr marL="685800" lvl="1" indent="-228600"/>
            <a:r>
              <a:rPr lang="en-AU" altLang="it-IT" sz="2000"/>
              <a:t>Information classification</a:t>
            </a:r>
            <a:r>
              <a:rPr lang="en-US" altLang="it-IT"/>
              <a:t> </a:t>
            </a:r>
            <a:endParaRPr lang="en-CA" altLang="it-IT"/>
          </a:p>
          <a:p>
            <a:pPr marL="685800" lvl="1" indent="-228600"/>
            <a:endParaRPr lang="en-CA" altLang="it-IT"/>
          </a:p>
          <a:p>
            <a:pPr marL="228600" indent="-228600">
              <a:spcBef>
                <a:spcPct val="25000"/>
              </a:spcBef>
            </a:pPr>
            <a:r>
              <a:rPr lang="en-CA" altLang="it-IT" sz="2500"/>
              <a:t>Covers:</a:t>
            </a:r>
          </a:p>
          <a:p>
            <a:pPr marL="685800" lvl="1" indent="-228600">
              <a:spcBef>
                <a:spcPct val="25000"/>
              </a:spcBef>
            </a:pPr>
            <a:r>
              <a:rPr lang="en-AU" altLang="it-IT" sz="2000"/>
              <a:t>Inventory of assets</a:t>
            </a:r>
            <a:r>
              <a:rPr lang="en-US" altLang="it-IT" sz="2000"/>
              <a:t> </a:t>
            </a:r>
          </a:p>
          <a:p>
            <a:pPr marL="685800" lvl="1" indent="-228600">
              <a:spcBef>
                <a:spcPct val="25000"/>
              </a:spcBef>
            </a:pPr>
            <a:r>
              <a:rPr lang="en-AU" altLang="it-IT" sz="2000"/>
              <a:t>Ownership of assets</a:t>
            </a:r>
            <a:r>
              <a:rPr lang="en-US" altLang="it-IT" sz="2000"/>
              <a:t> </a:t>
            </a:r>
          </a:p>
          <a:p>
            <a:pPr marL="685800" lvl="1" indent="-228600">
              <a:spcBef>
                <a:spcPct val="25000"/>
              </a:spcBef>
            </a:pPr>
            <a:r>
              <a:rPr lang="en-AU" altLang="it-IT" sz="2000"/>
              <a:t>Acceptable use of assets</a:t>
            </a:r>
            <a:r>
              <a:rPr lang="en-US" altLang="it-IT" sz="2000"/>
              <a:t> </a:t>
            </a:r>
          </a:p>
          <a:p>
            <a:pPr marL="685800" lvl="1" indent="-228600">
              <a:spcBef>
                <a:spcPct val="25000"/>
              </a:spcBef>
            </a:pPr>
            <a:r>
              <a:rPr lang="en-AU" altLang="it-IT" sz="2000"/>
              <a:t>Classification guidelines</a:t>
            </a:r>
            <a:r>
              <a:rPr lang="en-US" altLang="it-IT" sz="2000"/>
              <a:t> </a:t>
            </a:r>
          </a:p>
          <a:p>
            <a:pPr marL="685800" lvl="1" indent="-228600">
              <a:spcBef>
                <a:spcPct val="25000"/>
              </a:spcBef>
            </a:pPr>
            <a:r>
              <a:rPr lang="en-AU" altLang="it-IT" sz="2000"/>
              <a:t>Information labelling and handling</a:t>
            </a:r>
            <a:r>
              <a:rPr lang="en-US" altLang="it-IT"/>
              <a:t> </a:t>
            </a:r>
            <a:endParaRPr lang="en-CA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D1FB07-C45C-247E-4239-990DE6BDD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CB8344-86EF-83D9-4DE1-88CC84F60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D9CBA3-9D46-A543-A0E7-706806491EEC}" type="slidenum">
              <a:rPr lang="en-US" altLang="it-IT">
                <a:solidFill>
                  <a:srgbClr val="898989"/>
                </a:solidFill>
              </a:rPr>
              <a:pPr/>
              <a:t>16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88EA45C6-4F15-3152-AE20-04E548D17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0"/>
            <a:ext cx="6675437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3. Asset Management</a:t>
            </a:r>
          </a:p>
        </p:txBody>
      </p:sp>
      <p:pic>
        <p:nvPicPr>
          <p:cNvPr id="36870" name="Picture 4" descr="dam_image">
            <a:extLst>
              <a:ext uri="{FF2B5EF4-FFF2-40B4-BE49-F238E27FC236}">
                <a16:creationId xmlns:a16="http://schemas.microsoft.com/office/drawing/2014/main" id="{4C4A67B1-C086-88FA-F1D5-3611C6DE8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90600"/>
            <a:ext cx="3363913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>
            <a:extLst>
              <a:ext uri="{FF2B5EF4-FFF2-40B4-BE49-F238E27FC236}">
                <a16:creationId xmlns:a16="http://schemas.microsoft.com/office/drawing/2014/main" id="{2CE3D755-A26A-0AA9-37B3-E1BBC8AAC0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8134350" cy="549275"/>
          </a:xfrm>
        </p:spPr>
        <p:txBody>
          <a:bodyPr lIns="92075" tIns="46038" rIns="92075" bIns="46038"/>
          <a:lstStyle/>
          <a:p>
            <a:r>
              <a:rPr lang="en-GB" altLang="it-IT"/>
              <a:t>Information Asset - Classification</a:t>
            </a:r>
            <a:endParaRPr lang="en-US" altLang="it-IT"/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265ED378-5B9F-5046-8436-880EBDFF9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37" name="Slide Number Placeholder 5">
            <a:extLst>
              <a:ext uri="{FF2B5EF4-FFF2-40B4-BE49-F238E27FC236}">
                <a16:creationId xmlns:a16="http://schemas.microsoft.com/office/drawing/2014/main" id="{AA914380-AA1D-BE06-808E-89E9A9875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E1A3B8-4A60-AD44-A446-61B71CDC9298}" type="slidenum">
              <a:rPr lang="en-US" altLang="it-IT">
                <a:solidFill>
                  <a:srgbClr val="898989"/>
                </a:solidFill>
              </a:rPr>
              <a:pPr/>
              <a:t>17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57702" name="Rectangle 6">
            <a:extLst>
              <a:ext uri="{FF2B5EF4-FFF2-40B4-BE49-F238E27FC236}">
                <a16:creationId xmlns:a16="http://schemas.microsoft.com/office/drawing/2014/main" id="{1D91B49D-8229-AA16-0E92-56700889B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1471613"/>
            <a:ext cx="788670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  <a:defRPr/>
            </a:pPr>
            <a:endParaRPr lang="en-GB" sz="2000" dirty="0">
              <a:solidFill>
                <a:srgbClr val="333333"/>
              </a:solidFill>
              <a:latin typeface="Trebuchet MS" pitchFamily="34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GB" dirty="0">
                <a:solidFill>
                  <a:srgbClr val="333333"/>
                </a:solidFill>
                <a:latin typeface="Trebuchet MS" pitchFamily="34" charset="0"/>
              </a:rPr>
              <a:t>Inventory of Information Assets are categorized &amp; classified as based on:</a:t>
            </a:r>
          </a:p>
          <a:p>
            <a:pPr eaLnBrk="1" hangingPunct="1">
              <a:buFontTx/>
              <a:buChar char="•"/>
              <a:defRPr/>
            </a:pPr>
            <a:endParaRPr lang="en-GB" dirty="0">
              <a:solidFill>
                <a:srgbClr val="333333"/>
              </a:solidFill>
              <a:latin typeface="Trebuchet MS" pitchFamily="34" charset="0"/>
            </a:endParaRPr>
          </a:p>
          <a:p>
            <a:pPr lvl="1" eaLnBrk="1" hangingPunct="1">
              <a:buFontTx/>
              <a:buChar char="•"/>
              <a:defRPr/>
            </a:pPr>
            <a:r>
              <a:rPr lang="en-GB" dirty="0">
                <a:solidFill>
                  <a:srgbClr val="333333"/>
                </a:solidFill>
                <a:latin typeface="Trebuchet MS" pitchFamily="34" charset="0"/>
              </a:rPr>
              <a:t>Valuation of Information Assets – Scale</a:t>
            </a:r>
          </a:p>
          <a:p>
            <a:pPr lvl="2" eaLnBrk="1" hangingPunct="1">
              <a:buFontTx/>
              <a:buChar char="•"/>
              <a:defRPr/>
            </a:pPr>
            <a:r>
              <a:rPr lang="en-US" dirty="0">
                <a:solidFill>
                  <a:srgbClr val="333333"/>
                </a:solidFill>
                <a:latin typeface="Trebuchet MS" pitchFamily="34" charset="0"/>
              </a:rPr>
              <a:t>Very High, High ,Medium ,Low , Negligible</a:t>
            </a:r>
          </a:p>
          <a:p>
            <a:pPr lvl="1" eaLnBrk="1" hangingPunct="1">
              <a:buFontTx/>
              <a:buChar char="•"/>
              <a:defRPr/>
            </a:pPr>
            <a:r>
              <a:rPr lang="en-GB" dirty="0">
                <a:solidFill>
                  <a:srgbClr val="333333"/>
                </a:solidFill>
                <a:latin typeface="Trebuchet MS" pitchFamily="34" charset="0"/>
              </a:rPr>
              <a:t>Other Attributes of Inventory</a:t>
            </a:r>
          </a:p>
          <a:p>
            <a:pPr lvl="2" eaLnBrk="1" hangingPunct="1">
              <a:buFontTx/>
              <a:buChar char="•"/>
              <a:defRPr/>
            </a:pPr>
            <a:r>
              <a:rPr lang="en-US" dirty="0">
                <a:solidFill>
                  <a:srgbClr val="333333"/>
                </a:solidFill>
                <a:latin typeface="Trebuchet MS" pitchFamily="34" charset="0"/>
              </a:rPr>
              <a:t>Asset Group, Asset Classification, Value, Storage Area, Storage location</a:t>
            </a:r>
          </a:p>
          <a:p>
            <a:pPr lvl="2" eaLnBrk="1" hangingPunct="1">
              <a:buFontTx/>
              <a:buChar char="•"/>
              <a:defRPr/>
            </a:pPr>
            <a:r>
              <a:rPr lang="en-US" dirty="0">
                <a:solidFill>
                  <a:srgbClr val="333333"/>
                </a:solidFill>
                <a:latin typeface="Trebuchet MS" pitchFamily="34" charset="0"/>
              </a:rPr>
              <a:t>Asset Owner, Asset Retention, Remarks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0ACB4DD-F382-A597-71E4-06AD73B30B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295400"/>
            <a:ext cx="8131175" cy="510540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/>
            <a:r>
              <a:rPr lang="en-US" altLang="it-IT"/>
              <a:t>Objective:</a:t>
            </a:r>
          </a:p>
          <a:p>
            <a:pPr marL="692150" lvl="1" indent="-234950"/>
            <a:r>
              <a:rPr lang="en-AU" altLang="it-IT">
                <a:solidFill>
                  <a:srgbClr val="000000"/>
                </a:solidFill>
                <a:cs typeface="Times New Roman" panose="02020603050405020304" pitchFamily="18" charset="0"/>
              </a:rPr>
              <a:t>Prior to employment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US" altLang="it-IT"/>
              <a:t>During employment</a:t>
            </a:r>
          </a:p>
          <a:p>
            <a:pPr marL="692150" lvl="1" indent="-234950"/>
            <a:r>
              <a:rPr lang="en-US" altLang="it-IT"/>
              <a:t>Termination or change of employment</a:t>
            </a:r>
          </a:p>
          <a:p>
            <a:pPr marL="234950" indent="-234950">
              <a:buFontTx/>
              <a:buNone/>
            </a:pPr>
            <a:endParaRPr lang="en-US" altLang="it-IT"/>
          </a:p>
          <a:p>
            <a:pPr marL="234950" indent="-234950"/>
            <a:r>
              <a:rPr lang="en-US" altLang="it-IT"/>
              <a:t>Covers:</a:t>
            </a:r>
          </a:p>
          <a:p>
            <a:pPr marL="692150" lvl="1" indent="-234950"/>
            <a:r>
              <a:rPr lang="en-AU" altLang="it-IT"/>
              <a:t>Roles and responsibilities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Screening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Terms and conditions of employment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Management responsibilities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Information security awareness, education and training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Disciplinary process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Termination responsibilities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Return of assets</a:t>
            </a:r>
            <a:r>
              <a:rPr lang="en-US" altLang="it-IT"/>
              <a:t> </a:t>
            </a:r>
          </a:p>
          <a:p>
            <a:pPr marL="692150" lvl="1" indent="-234950"/>
            <a:r>
              <a:rPr lang="en-AU" altLang="it-IT"/>
              <a:t>Removal of access rights</a:t>
            </a:r>
            <a:r>
              <a:rPr lang="en-US" altLang="it-IT" sz="2000"/>
              <a:t> 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CFDC6E-6B6B-9F19-B46D-9D63D58B5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A04E66-8BE7-7254-D6D7-9A031C836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918D52-9DA1-B04C-9FC7-155A72657844}" type="slidenum">
              <a:rPr lang="en-US" altLang="it-IT">
                <a:solidFill>
                  <a:srgbClr val="898989"/>
                </a:solidFill>
              </a:rPr>
              <a:pPr/>
              <a:t>18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E170155C-37CB-643D-F5B9-F0BA93ECB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0"/>
            <a:ext cx="6675437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4. Human Resource Security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1B56BD5-7881-132D-4816-637ABB666F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9425" y="1219200"/>
            <a:ext cx="8207375" cy="518160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>
              <a:lnSpc>
                <a:spcPct val="80000"/>
              </a:lnSpc>
            </a:pPr>
            <a:r>
              <a:rPr lang="en-US" altLang="it-IT" sz="2500"/>
              <a:t>Objective: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Secure Areas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Equipment Security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buFontTx/>
              <a:buNone/>
            </a:pPr>
            <a:endParaRPr lang="en-US" altLang="it-IT" sz="2000"/>
          </a:p>
          <a:p>
            <a:pPr marL="234950" indent="-234950">
              <a:lnSpc>
                <a:spcPct val="80000"/>
              </a:lnSpc>
            </a:pPr>
            <a:r>
              <a:rPr lang="en-US" altLang="it-IT" sz="2500"/>
              <a:t>Covers: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Physical Security Perimeter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Physical entry Controls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Securing Offices, rooms and facilities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Protecting against external and environmental threats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Working in Secure Areas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Public access delivery and loading areas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Cabling Security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Equipment Maintenance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Securing of equipment off-premises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Secure disposal or re-use of equipment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Removal of property</a:t>
            </a:r>
            <a:r>
              <a:rPr lang="en-US" altLang="it-IT" sz="2000"/>
              <a:t>  </a:t>
            </a:r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AAD4A-1655-BE80-8CA0-003F91ECD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9C8AB-CC2C-082B-B779-532EB28A7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6D0685-1708-0E46-9ADD-42B95C38FA94}" type="slidenum">
              <a:rPr lang="en-US" altLang="it-IT">
                <a:solidFill>
                  <a:srgbClr val="898989"/>
                </a:solidFill>
              </a:rPr>
              <a:pPr/>
              <a:t>19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02AB42C2-2A55-7425-E82C-E34366FC4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152400"/>
            <a:ext cx="6675437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5. Physical and Environmental Security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F146AAFD-C185-9D2C-EE03-CF3EC9BE2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it-IT"/>
              <a:t>What is </a:t>
            </a:r>
            <a:r>
              <a:rPr lang="en-US" altLang="it-IT"/>
              <a:t>I</a:t>
            </a:r>
            <a:r>
              <a:rPr lang="en-GB" altLang="it-IT"/>
              <a:t>nformation </a:t>
            </a:r>
            <a:r>
              <a:rPr lang="en-US" altLang="it-IT"/>
              <a:t>Security</a:t>
            </a:r>
            <a:r>
              <a:rPr lang="en-GB" altLang="it-IT"/>
              <a:t>?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E3E3CC-747B-5719-3850-B8051FEB9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16F291-D062-B93B-69ED-42EFA413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40A817-8D2D-2B4B-AF36-737A73AAB79E}" type="slidenum">
              <a:rPr lang="en-US" altLang="it-IT">
                <a:solidFill>
                  <a:srgbClr val="898989"/>
                </a:solidFill>
              </a:rPr>
              <a:pPr/>
              <a:t>2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8197" name="Text Box 2">
            <a:extLst>
              <a:ext uri="{FF2B5EF4-FFF2-40B4-BE49-F238E27FC236}">
                <a16:creationId xmlns:a16="http://schemas.microsoft.com/office/drawing/2014/main" id="{35574997-8786-204E-2A40-5C026D5E7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434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40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8" name="Text Box 3">
            <a:extLst>
              <a:ext uri="{FF2B5EF4-FFF2-40B4-BE49-F238E27FC236}">
                <a16:creationId xmlns:a16="http://schemas.microsoft.com/office/drawing/2014/main" id="{94133F3F-278D-E681-A44A-1E60F0E53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10000"/>
            <a:ext cx="7543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400">
                <a:solidFill>
                  <a:srgbClr val="000066"/>
                </a:solidFill>
              </a:rPr>
              <a:t>“</a:t>
            </a:r>
            <a:r>
              <a:rPr lang="en-GB" altLang="it-IT" sz="2400" i="1">
                <a:solidFill>
                  <a:srgbClr val="000066"/>
                </a:solidFill>
              </a:rPr>
              <a:t>Information Security protects information from a wide range of threats in order to ensure business continuity, minimise business damage and maximise return on investment and business opportunities.”</a:t>
            </a:r>
            <a:r>
              <a:rPr lang="en-GB" altLang="it-IT" sz="2400">
                <a:solidFill>
                  <a:srgbClr val="000066"/>
                </a:solidFill>
              </a:rPr>
              <a:t> </a:t>
            </a:r>
            <a:br>
              <a:rPr lang="en-GB" altLang="it-IT" sz="2400">
                <a:solidFill>
                  <a:srgbClr val="000066"/>
                </a:solidFill>
              </a:rPr>
            </a:br>
            <a:endParaRPr lang="en-GB" altLang="it-IT" sz="240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870FE4D-100E-AEED-874E-93E0BA10C7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3400" y="1219200"/>
            <a:ext cx="7772400" cy="510540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>
              <a:lnSpc>
                <a:spcPct val="80000"/>
              </a:lnSpc>
            </a:pPr>
            <a:r>
              <a:rPr lang="en-US" altLang="it-IT" sz="2500"/>
              <a:t>   Objective: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Operational Procedures and responsibilities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Third party service delivery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System planning and acceptance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Protection against malicious and mobile code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Backup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Network Security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Media handling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Exchange of Information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Electronic Commerce Services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Monitoring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endParaRPr lang="en-US" altLang="it-IT" sz="2000"/>
          </a:p>
          <a:p>
            <a:pPr marL="234950" indent="-234950">
              <a:lnSpc>
                <a:spcPct val="80000"/>
              </a:lnSpc>
            </a:pPr>
            <a:r>
              <a:rPr lang="en-US" altLang="it-IT" sz="2500"/>
              <a:t>Covers: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Documented Operating procedures</a:t>
            </a:r>
            <a:endParaRPr lang="en-US" altLang="it-IT" sz="2000"/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Change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Segregation of duties</a:t>
            </a:r>
            <a:r>
              <a:rPr lang="en-US" altLang="it-IT" sz="200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6D5D8-C355-3E5E-D66D-DA80A4B38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DA8FC-E1A1-689E-8AFA-A22A2B824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E5CAE4-2B59-394D-BC7F-617BE1DC564B}" type="slidenum">
              <a:rPr lang="en-US" altLang="it-IT">
                <a:solidFill>
                  <a:srgbClr val="898989"/>
                </a:solidFill>
              </a:rPr>
              <a:pPr/>
              <a:t>20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1F6F724-DD10-D8EF-B72C-FF1E37358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3" y="14288"/>
            <a:ext cx="7940675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latin typeface="Trebuchet MS" pitchFamily="34" charset="0"/>
              </a:rPr>
              <a:t>6. Communications &amp; Operations Management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5888BC8-E25A-1BF3-230F-19E3766F32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295400"/>
            <a:ext cx="8356600" cy="502920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Separation of development, test and operational facilities</a:t>
            </a:r>
            <a:endParaRPr lang="en-US" altLang="it-IT" sz="1600"/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Service delivery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Monitoring and review of third party services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Managing changes to third party services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Capacity Management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Controls against malicious code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Information backup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Network Controls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Security of network services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Management of removable media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Disposal of Media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Information handling procedures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Security of system documentation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Information exchange policies and procedures</a:t>
            </a:r>
            <a:r>
              <a:rPr lang="en-US" altLang="it-IT" sz="1600"/>
              <a:t> </a:t>
            </a:r>
          </a:p>
          <a:p>
            <a:pPr marL="692150" lvl="1" indent="-234950">
              <a:lnSpc>
                <a:spcPct val="95000"/>
              </a:lnSpc>
            </a:pPr>
            <a:r>
              <a:rPr lang="en-AU" altLang="it-IT" sz="1600"/>
              <a:t>Exchange agreements</a:t>
            </a:r>
            <a:endParaRPr lang="en-US" altLang="it-IT" sz="160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AC08323-C5FC-2EB5-E50D-F39661A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E808B-69BA-70F2-F069-6AA2A0F9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E12DF2-2974-BB46-BCF8-D31A9F4C0009}" type="slidenum">
              <a:rPr lang="en-US" altLang="it-IT">
                <a:solidFill>
                  <a:srgbClr val="898989"/>
                </a:solidFill>
              </a:rPr>
              <a:pPr/>
              <a:t>21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47109" name="Rectangle 3">
            <a:extLst>
              <a:ext uri="{FF2B5EF4-FFF2-40B4-BE49-F238E27FC236}">
                <a16:creationId xmlns:a16="http://schemas.microsoft.com/office/drawing/2014/main" id="{849629E7-EC87-7258-2336-26C946BC1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" y="195263"/>
            <a:ext cx="7940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t-IT" sz="2400">
                <a:solidFill>
                  <a:srgbClr val="FF0000"/>
                </a:solidFill>
                <a:latin typeface="Trebuchet MS" panose="020B0703020202090204" pitchFamily="34" charset="0"/>
              </a:rPr>
              <a:t>6. Communications &amp; Operations Management (contd..)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C9379CB8-55C6-9F69-9139-4CADCC2DC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7163" y="152400"/>
            <a:ext cx="8229600" cy="7921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Communications &amp; Operations Management (contd..)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D3CDDBD-16BB-4A3B-07A0-EA6EBEEB18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143000"/>
            <a:ext cx="4114800" cy="5029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92150" lvl="1" indent="-234950"/>
            <a:r>
              <a:rPr lang="en-AU" altLang="it-IT" sz="2000"/>
              <a:t>Electronic Messaging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Business information systems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On-Line Transactions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Publicly available information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Audit logging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Monitoring system use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Protection of log information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Administrator and operator logs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Fault logging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Clock synchronisation</a:t>
            </a:r>
            <a:r>
              <a:rPr lang="en-US" altLang="it-IT" sz="2000"/>
              <a:t> </a:t>
            </a:r>
          </a:p>
          <a:p>
            <a:pPr marL="692150" lvl="1" indent="-234950">
              <a:buFontTx/>
              <a:buNone/>
            </a:pPr>
            <a:endParaRPr lang="en-US" altLang="it-IT" sz="200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AD26D8-812E-7157-187A-3DC70111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238048-57E3-ADDD-775D-6E60D79A4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35DCF8-BA5C-624D-A657-B931F9D23A61}" type="slidenum">
              <a:rPr lang="en-US" altLang="it-IT">
                <a:solidFill>
                  <a:srgbClr val="898989"/>
                </a:solidFill>
              </a:rPr>
              <a:pPr/>
              <a:t>22</a:t>
            </a:fld>
            <a:endParaRPr lang="en-US" altLang="it-IT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11CC23E-7F37-CAD9-6538-7DC2243D47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1000" y="1219200"/>
            <a:ext cx="5867400" cy="5392738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>
              <a:lnSpc>
                <a:spcPct val="80000"/>
              </a:lnSpc>
            </a:pPr>
            <a:r>
              <a:rPr lang="en-US" altLang="it-IT" sz="2500" b="1"/>
              <a:t>Objective: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Business Requirement for Access Control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User Access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User Responsibilities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Network Access Control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Operating system access control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Application and Information Access Control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</a:pPr>
            <a:r>
              <a:rPr lang="en-AU" altLang="it-IT" sz="2000"/>
              <a:t>Mobile Computing and teleworking</a:t>
            </a:r>
            <a:r>
              <a:rPr lang="en-US" altLang="it-IT"/>
              <a:t> </a:t>
            </a:r>
          </a:p>
          <a:p>
            <a:pPr marL="692150" lvl="1" indent="-234950">
              <a:lnSpc>
                <a:spcPct val="80000"/>
              </a:lnSpc>
              <a:spcBef>
                <a:spcPct val="15000"/>
              </a:spcBef>
              <a:buFontTx/>
              <a:buNone/>
            </a:pPr>
            <a:endParaRPr lang="en-US" altLang="it-IT"/>
          </a:p>
          <a:p>
            <a:pPr marL="234950" indent="-234950">
              <a:lnSpc>
                <a:spcPct val="80000"/>
              </a:lnSpc>
              <a:spcBef>
                <a:spcPct val="15000"/>
              </a:spcBef>
            </a:pPr>
            <a:r>
              <a:rPr lang="en-US" altLang="it-IT" sz="2500" b="1"/>
              <a:t>Covers:</a:t>
            </a:r>
            <a:r>
              <a:rPr lang="en-US" altLang="it-IT" sz="3200" b="1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Access Control Policy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User Registration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Privilege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User Password Management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Review of user access rights</a:t>
            </a:r>
            <a:r>
              <a:rPr lang="en-US" altLang="it-IT" sz="2000"/>
              <a:t> </a:t>
            </a:r>
          </a:p>
          <a:p>
            <a:pPr marL="692150" lvl="1" indent="-234950">
              <a:lnSpc>
                <a:spcPct val="80000"/>
              </a:lnSpc>
            </a:pPr>
            <a:r>
              <a:rPr lang="en-AU" altLang="it-IT" sz="2000"/>
              <a:t>Password use</a:t>
            </a:r>
            <a:r>
              <a:rPr lang="en-US" altLang="it-IT" sz="2000"/>
              <a:t> 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078B399-17BE-054B-4893-608769D3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C0D57FB-C402-73E5-CD55-479CF58D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BC7E57-CBA8-4A44-9AC4-8A68DDD904CE}" type="slidenum">
              <a:rPr lang="en-US" altLang="it-IT">
                <a:solidFill>
                  <a:srgbClr val="898989"/>
                </a:solidFill>
              </a:rPr>
              <a:pPr/>
              <a:t>23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1D361BB-0A4A-FA20-2997-91AB0590E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0"/>
            <a:ext cx="6675437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7. Access Controls</a:t>
            </a:r>
          </a:p>
        </p:txBody>
      </p:sp>
      <p:pic>
        <p:nvPicPr>
          <p:cNvPr id="51206" name="Picture 4" descr="Untitled%20-%208">
            <a:extLst>
              <a:ext uri="{FF2B5EF4-FFF2-40B4-BE49-F238E27FC236}">
                <a16:creationId xmlns:a16="http://schemas.microsoft.com/office/drawing/2014/main" id="{4B239602-1F73-2AE9-E300-C01D7DD4E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17950"/>
            <a:ext cx="4419600" cy="253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5" descr="identitymanagement">
            <a:extLst>
              <a:ext uri="{FF2B5EF4-FFF2-40B4-BE49-F238E27FC236}">
                <a16:creationId xmlns:a16="http://schemas.microsoft.com/office/drawing/2014/main" id="{14047553-04CD-BA56-1E16-02851E484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219200"/>
            <a:ext cx="18764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87E898CD-158E-F4DC-6CA7-5E97F509D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Access Controls (contd..)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4EE02649-5B29-F48D-E16E-FE4B6108BC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Unattended user equipment</a:t>
            </a:r>
            <a:r>
              <a:rPr lang="en-US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Clear desk and clear screen policy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Policy on use of network services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User authentication for external connections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Equipment identification in networks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Remote diagnostic and configuration port protection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Segregation in networks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Network connection control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Network routing control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Secure log-on procedures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User identification and authentication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Password management system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Use of system utilities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Session time-out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Limitation of connection time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Information access restriction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Sensitive system isolation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Mobile computing and communications</a:t>
            </a:r>
            <a:r>
              <a:rPr lang="en-US" sz="1600"/>
              <a:t> </a:t>
            </a:r>
          </a:p>
          <a:p>
            <a:pPr marL="692150" lvl="1" indent="-23495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AU" sz="1600"/>
              <a:t>Teleworking</a:t>
            </a:r>
            <a:r>
              <a:rPr lang="en-US" sz="160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AF95-363C-F2A6-1E4C-2E517405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BF9F9-CC57-9625-8984-7266BF38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C8724E-8EE1-BB48-95B8-56365437306E}" type="slidenum">
              <a:rPr lang="en-US" altLang="it-IT">
                <a:solidFill>
                  <a:srgbClr val="898989"/>
                </a:solidFill>
              </a:rPr>
              <a:pPr/>
              <a:t>24</a:t>
            </a:fld>
            <a:endParaRPr lang="en-US" altLang="it-IT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6957B15-28A6-0078-A334-707E817449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143000"/>
            <a:ext cx="7696200" cy="5181600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/>
            <a:r>
              <a:rPr lang="en-US" altLang="it-IT"/>
              <a:t>Objective: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Security requirements of information systems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Correct processing in applications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Cryptographic controls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Security of system files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Security in development and support processes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Technical Vulnerability Management</a:t>
            </a:r>
            <a:r>
              <a:rPr lang="en-US" altLang="it-IT" sz="2000"/>
              <a:t> 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  <a:buFontTx/>
              <a:buNone/>
            </a:pPr>
            <a:endParaRPr lang="en-US" altLang="it-IT"/>
          </a:p>
          <a:p>
            <a:pPr marL="234950" indent="-234950">
              <a:spcBef>
                <a:spcPct val="10000"/>
              </a:spcBef>
            </a:pPr>
            <a:r>
              <a:rPr lang="en-US" altLang="it-IT"/>
              <a:t> Covers</a:t>
            </a:r>
            <a:r>
              <a:rPr lang="en-US" altLang="it-IT" b="1"/>
              <a:t>: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Security requirements analysis and specification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Input data validation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Control of internal processing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Message integrity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Output data validation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Policy on use of cryptographic controls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Key management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Control of operational software</a:t>
            </a:r>
            <a:r>
              <a:rPr lang="en-US" altLang="it-IT"/>
              <a:t> </a:t>
            </a:r>
          </a:p>
          <a:p>
            <a:pPr marL="692150" lvl="1" indent="-234950">
              <a:spcBef>
                <a:spcPct val="10000"/>
              </a:spcBef>
            </a:pPr>
            <a:r>
              <a:rPr lang="en-AU" altLang="it-IT"/>
              <a:t>Protection of system test data</a:t>
            </a:r>
            <a:endParaRPr lang="en-US" altLang="it-IT"/>
          </a:p>
          <a:p>
            <a:pPr marL="692150" lvl="1" indent="-234950"/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1663E-0BBC-39E3-007B-3FDAC094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8D234-EDC0-3BB8-48F7-44FCFBC8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F69598-51D9-1749-8D4E-90A979F5F092}" type="slidenum">
              <a:rPr lang="en-US" altLang="it-IT">
                <a:solidFill>
                  <a:srgbClr val="898989"/>
                </a:solidFill>
              </a:rPr>
              <a:pPr/>
              <a:t>25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3C5A9668-C3F9-36E1-3CA6-BB8E40F2B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0"/>
            <a:ext cx="93027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t-IT" sz="2000">
                <a:solidFill>
                  <a:srgbClr val="FF0000"/>
                </a:solidFill>
                <a:latin typeface="Trebuchet MS" panose="020B0703020202090204" pitchFamily="34" charset="0"/>
              </a:rPr>
              <a:t>8</a:t>
            </a:r>
            <a:r>
              <a:rPr lang="en-US" altLang="it-IT">
                <a:solidFill>
                  <a:srgbClr val="FF0000"/>
                </a:solidFill>
                <a:latin typeface="Trebuchet MS" panose="020B0703020202090204" pitchFamily="34" charset="0"/>
              </a:rPr>
              <a:t>. </a:t>
            </a:r>
            <a:r>
              <a:rPr lang="en-AU" altLang="it-IT">
                <a:solidFill>
                  <a:srgbClr val="FF0000"/>
                </a:solidFill>
                <a:latin typeface="Trebuchet MS" panose="020B0703020202090204" pitchFamily="34" charset="0"/>
              </a:rPr>
              <a:t>Information systems acquisition, development and maintenance</a:t>
            </a:r>
            <a:r>
              <a:rPr lang="en-US" altLang="it-IT" sz="3200">
                <a:solidFill>
                  <a:srgbClr val="FF0000"/>
                </a:solidFill>
                <a:latin typeface="Trebuchet MS" panose="020B070302020209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B7109D93-665D-51A7-BA69-E34BD5F6A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9220200" cy="609600"/>
          </a:xfrm>
        </p:spPr>
        <p:txBody>
          <a:bodyPr/>
          <a:lstStyle/>
          <a:p>
            <a:r>
              <a:rPr lang="en-US" altLang="it-IT" sz="1700">
                <a:solidFill>
                  <a:srgbClr val="FF0000"/>
                </a:solidFill>
              </a:rPr>
              <a:t>8. </a:t>
            </a:r>
            <a:r>
              <a:rPr lang="en-AU" altLang="it-IT" sz="1700">
                <a:solidFill>
                  <a:srgbClr val="FF0000"/>
                </a:solidFill>
              </a:rPr>
              <a:t>Information systems acquisition, development and maintenance (contd)</a:t>
            </a:r>
            <a:endParaRPr lang="en-US" altLang="it-IT" sz="1700">
              <a:solidFill>
                <a:srgbClr val="FF0000"/>
              </a:solidFill>
            </a:endParaRP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C88F3CB-D14A-A84D-35B1-0EBAA36220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143000"/>
            <a:ext cx="8458200" cy="2819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92150" lvl="1" indent="-234950"/>
            <a:r>
              <a:rPr lang="en-AU" altLang="it-IT" sz="2000"/>
              <a:t>Access Control to program source code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Change control procedures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Technical review of applications after operating system changes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Restriction on changes to software packages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Information leakage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Outsourced software development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Control of technical vulnerabilities</a:t>
            </a:r>
            <a:r>
              <a:rPr lang="en-US" altLang="it-IT" sz="200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1F893-992B-8F0D-9445-8F0171644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E5A29-97DA-B8A3-3030-C4828237F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092139-B04F-0545-9BA6-D02C30826921}" type="slidenum">
              <a:rPr lang="en-US" altLang="it-IT">
                <a:solidFill>
                  <a:srgbClr val="898989"/>
                </a:solidFill>
              </a:rPr>
              <a:pPr/>
              <a:t>26</a:t>
            </a:fld>
            <a:endParaRPr lang="en-US" altLang="it-IT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0604CC1-320B-3A1E-6813-A6689D7471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143000"/>
            <a:ext cx="7723188" cy="4176713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/>
            <a:r>
              <a:rPr lang="en-US" altLang="it-IT" sz="3200" b="1"/>
              <a:t>   </a:t>
            </a:r>
            <a:r>
              <a:rPr lang="en-US" altLang="it-IT" sz="2500"/>
              <a:t>Objective:</a:t>
            </a:r>
          </a:p>
          <a:p>
            <a:pPr marL="692150" lvl="1" indent="-234950"/>
            <a:r>
              <a:rPr lang="en-AU" altLang="it-IT" sz="2000"/>
              <a:t>Reporting information security events and weaknesses </a:t>
            </a:r>
          </a:p>
          <a:p>
            <a:pPr marL="692150" lvl="1" indent="-234950"/>
            <a:r>
              <a:rPr lang="en-AU" altLang="it-IT" sz="2000"/>
              <a:t>Management of information security incidents and improvements</a:t>
            </a:r>
            <a:r>
              <a:rPr lang="en-US" altLang="it-IT" sz="2000"/>
              <a:t> </a:t>
            </a:r>
          </a:p>
          <a:p>
            <a:pPr marL="234950" indent="-234950"/>
            <a:r>
              <a:rPr lang="en-US" altLang="it-IT"/>
              <a:t>Covers:</a:t>
            </a:r>
            <a:r>
              <a:rPr lang="en-US" altLang="it-IT" sz="3600" b="1"/>
              <a:t> </a:t>
            </a:r>
          </a:p>
          <a:p>
            <a:pPr marL="692150" lvl="1" indent="-234950"/>
            <a:r>
              <a:rPr lang="en-AU" altLang="it-IT" sz="2000"/>
              <a:t>Reporting information security events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Reporting security weaknesses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Responsibilities and procedures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Learning from information security incidents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Collection of evidence</a:t>
            </a:r>
            <a:r>
              <a:rPr lang="en-US" altLang="it-IT" sz="200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638C7-6BFA-6B6E-B420-5CC36A9A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3141E-A63F-CD83-BAC0-DC9722E4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6AC8C27-63D3-8A48-A596-4C557D8F5C46}" type="slidenum">
              <a:rPr lang="en-US" altLang="it-IT">
                <a:solidFill>
                  <a:srgbClr val="898989"/>
                </a:solidFill>
              </a:rPr>
              <a:pPr/>
              <a:t>27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B374A938-ABAA-75D8-2888-AB7FF0DB2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142875"/>
            <a:ext cx="66754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t-IT" sz="2400">
                <a:solidFill>
                  <a:srgbClr val="FF0000"/>
                </a:solidFill>
                <a:latin typeface="Trebuchet MS" panose="020B0703020202090204" pitchFamily="34" charset="0"/>
              </a:rPr>
              <a:t>9. </a:t>
            </a:r>
            <a:r>
              <a:rPr lang="en-AU" altLang="it-IT" sz="2400">
                <a:solidFill>
                  <a:srgbClr val="FF0000"/>
                </a:solidFill>
                <a:latin typeface="Trebuchet MS" panose="020B0703020202090204" pitchFamily="34" charset="0"/>
              </a:rPr>
              <a:t>Information Security Incident Management</a:t>
            </a:r>
            <a:r>
              <a:rPr lang="en-US" altLang="it-IT" sz="3200">
                <a:solidFill>
                  <a:srgbClr val="FF0000"/>
                </a:solidFill>
                <a:latin typeface="Trebuchet MS" panose="020B0703020202090204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C2DCB33-7406-29AF-6343-9FAB79D4AF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143000"/>
            <a:ext cx="7723188" cy="4176713"/>
          </a:xfrm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34950" indent="-234950"/>
            <a:r>
              <a:rPr lang="en-CA" altLang="it-IT"/>
              <a:t>Objective:</a:t>
            </a:r>
          </a:p>
          <a:p>
            <a:pPr marL="692150" lvl="1" indent="-234950"/>
            <a:r>
              <a:rPr lang="en-AU" altLang="it-IT" sz="2000"/>
              <a:t>Information security aspects of business continuity management</a:t>
            </a:r>
          </a:p>
          <a:p>
            <a:pPr marL="692150" lvl="1" indent="-234950"/>
            <a:endParaRPr lang="en-AU" altLang="it-IT" sz="2000"/>
          </a:p>
          <a:p>
            <a:pPr marL="234950" indent="-234950"/>
            <a:r>
              <a:rPr lang="en-CA" altLang="it-IT"/>
              <a:t>Covers: </a:t>
            </a:r>
          </a:p>
          <a:p>
            <a:pPr marL="692150" lvl="1" indent="-234950"/>
            <a:r>
              <a:rPr lang="en-AU" altLang="it-IT" sz="2000"/>
              <a:t>Including information security in the business continuity management process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Business continuity and risk assessment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Developing and implementing continuity plans including information security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Business continuity planning framework</a:t>
            </a:r>
            <a:r>
              <a:rPr lang="en-US" altLang="it-IT" sz="2000"/>
              <a:t> </a:t>
            </a:r>
          </a:p>
          <a:p>
            <a:pPr marL="692150" lvl="1" indent="-234950"/>
            <a:r>
              <a:rPr lang="en-AU" altLang="it-IT" sz="2000"/>
              <a:t>Testing, maintaining and re-assessing business continuity plans</a:t>
            </a:r>
            <a:r>
              <a:rPr lang="en-US" altLang="it-IT"/>
              <a:t> </a:t>
            </a:r>
            <a:r>
              <a:rPr lang="en-CA" altLang="it-IT"/>
              <a:t> </a:t>
            </a:r>
          </a:p>
          <a:p>
            <a:pPr marL="692150" lvl="1" indent="-234950">
              <a:spcBef>
                <a:spcPct val="25000"/>
              </a:spcBef>
            </a:pPr>
            <a:endParaRPr lang="en-CA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FABE7-218B-43E1-57C9-A3AFE37C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F09824-77B3-A33B-1693-397310FB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D7FEF5-4866-5E48-852A-E52CC5B68B07}" type="slidenum">
              <a:rPr lang="en-US" altLang="it-IT">
                <a:solidFill>
                  <a:srgbClr val="898989"/>
                </a:solidFill>
              </a:rPr>
              <a:pPr/>
              <a:t>28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B221F69-14F7-5036-248C-58E6866E4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0"/>
            <a:ext cx="6675438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10. </a:t>
            </a:r>
            <a:r>
              <a:rPr lang="en-A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Business Continuity Management</a:t>
            </a:r>
            <a:r>
              <a:rPr lang="en-US" sz="3200" dirty="0">
                <a:solidFill>
                  <a:srgbClr val="FF0000"/>
                </a:solidFill>
                <a:latin typeface="Trebuchet MS" pitchFamily="34" charset="0"/>
              </a:rPr>
              <a:t> </a:t>
            </a:r>
          </a:p>
        </p:txBody>
      </p:sp>
      <p:pic>
        <p:nvPicPr>
          <p:cNvPr id="61446" name="Picture 4" descr="disasters">
            <a:extLst>
              <a:ext uri="{FF2B5EF4-FFF2-40B4-BE49-F238E27FC236}">
                <a16:creationId xmlns:a16="http://schemas.microsoft.com/office/drawing/2014/main" id="{01B43F18-B9E1-CD42-03B5-FB0B358CF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724400"/>
            <a:ext cx="228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2145395-C6EB-D98B-DE0D-CAADC7848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t-IT">
                <a:solidFill>
                  <a:srgbClr val="FF0000"/>
                </a:solidFill>
              </a:rPr>
              <a:t>11. </a:t>
            </a:r>
            <a:r>
              <a:rPr lang="en-AU" altLang="it-IT">
                <a:solidFill>
                  <a:srgbClr val="FF0000"/>
                </a:solidFill>
              </a:rPr>
              <a:t>Compliance</a:t>
            </a:r>
            <a:r>
              <a:rPr lang="en-US" altLang="it-IT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573AC039-9D69-ACF5-8683-EC00A9CB4D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34950" indent="-234950" fontAlgn="auto">
              <a:spcAft>
                <a:spcPts val="0"/>
              </a:spcAft>
              <a:defRPr/>
            </a:pPr>
            <a:r>
              <a:rPr lang="en-US"/>
              <a:t>Objective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Compliance with legal requirements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Compliance with security policies and standards, and technical compliance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Information Systems audit considerations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buFontTx/>
              <a:buNone/>
              <a:defRPr/>
            </a:pPr>
            <a:endParaRPr lang="en-US"/>
          </a:p>
          <a:p>
            <a:pPr marL="234950" indent="-234950" fontAlgn="auto">
              <a:spcAft>
                <a:spcPts val="0"/>
              </a:spcAft>
              <a:defRPr/>
            </a:pPr>
            <a:r>
              <a:rPr lang="en-US"/>
              <a:t>Covers: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Identification of applicable legislation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Intellectual property rights (IPR)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Protection of organizational records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Data protection and privacy of personal information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Prevention of misuse of information processing facilities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Regulation of cryptographic controls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Compliance with security policies and standards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Technical compliance checking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Information systems audit controls</a:t>
            </a:r>
            <a:r>
              <a:rPr lang="en-US"/>
              <a:t> </a:t>
            </a:r>
          </a:p>
          <a:p>
            <a:pPr marL="692150" lvl="1" indent="-234950" fontAlgn="auto">
              <a:spcAft>
                <a:spcPts val="0"/>
              </a:spcAft>
              <a:defRPr/>
            </a:pPr>
            <a:r>
              <a:rPr lang="en-AU"/>
              <a:t>Protection of information system audit tools</a:t>
            </a:r>
            <a:r>
              <a:rPr lang="en-US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3022E-44F5-4C7A-B808-3BA0A8E2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466F0-F66B-2F5D-3107-7E1231E2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AD4C1C-C2AF-2941-A60C-FE10F1B985EA}" type="slidenum">
              <a:rPr lang="en-US" altLang="it-IT">
                <a:solidFill>
                  <a:srgbClr val="898989"/>
                </a:solidFill>
              </a:rPr>
              <a:pPr/>
              <a:t>29</a:t>
            </a:fld>
            <a:endParaRPr lang="en-US" altLang="it-IT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">
            <a:extLst>
              <a:ext uri="{FF2B5EF4-FFF2-40B4-BE49-F238E27FC236}">
                <a16:creationId xmlns:a16="http://schemas.microsoft.com/office/drawing/2014/main" id="{FD393180-8EE0-6A14-FE5F-0A948CDFB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300" y="166688"/>
            <a:ext cx="8229600" cy="914400"/>
          </a:xfrm>
        </p:spPr>
        <p:txBody>
          <a:bodyPr/>
          <a:lstStyle/>
          <a:p>
            <a:r>
              <a:rPr lang="en-US" altLang="it-IT"/>
              <a:t>Information types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E63B722C-17FB-7028-4CFB-7E50ED983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D9AC202-0135-2FBC-4F08-5916EC35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5412BC-0849-184B-B19A-448B7FC389F2}" type="slidenum">
              <a:rPr lang="en-US" altLang="it-IT">
                <a:solidFill>
                  <a:srgbClr val="898989"/>
                </a:solidFill>
              </a:rPr>
              <a:pPr/>
              <a:t>3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24940" name="Rectangle 12">
            <a:extLst>
              <a:ext uri="{FF2B5EF4-FFF2-40B4-BE49-F238E27FC236}">
                <a16:creationId xmlns:a16="http://schemas.microsoft.com/office/drawing/2014/main" id="{627D4A99-8B0E-4050-1B9C-1DF7AC3E2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3733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286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it-IT" sz="2300">
                <a:solidFill>
                  <a:srgbClr val="333333"/>
                </a:solidFill>
                <a:latin typeface="Century Gothic" panose="020B0502020202020204" pitchFamily="34" charset="0"/>
              </a:rPr>
              <a:t>Information can be</a:t>
            </a: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created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stored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destroyed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Used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Transmitted</a:t>
            </a:r>
            <a:endParaRPr lang="en-US" altLang="it-IT" sz="2300">
              <a:solidFill>
                <a:srgbClr val="333333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990000"/>
              </a:buClr>
            </a:pPr>
            <a:endParaRPr lang="en-US" altLang="it-IT" sz="2300">
              <a:solidFill>
                <a:srgbClr val="333333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990000"/>
              </a:buClr>
            </a:pPr>
            <a:r>
              <a:rPr lang="en-US" altLang="it-IT" sz="2300">
                <a:solidFill>
                  <a:srgbClr val="333333"/>
                </a:solidFill>
                <a:latin typeface="Century Gothic" panose="020B0502020202020204" pitchFamily="34" charset="0"/>
              </a:rPr>
              <a:t>Information format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Paper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Databases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Disk(ette)s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CD-ROMs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Tapes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(Design) drawings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Films</a:t>
            </a: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</a:pPr>
            <a:r>
              <a:rPr lang="en-US" altLang="it-IT" sz="2100">
                <a:solidFill>
                  <a:srgbClr val="333333"/>
                </a:solidFill>
                <a:latin typeface="Century Gothic" panose="020B0502020202020204" pitchFamily="34" charset="0"/>
              </a:rPr>
              <a:t>Conversations</a:t>
            </a:r>
          </a:p>
        </p:txBody>
      </p:sp>
      <p:sp>
        <p:nvSpPr>
          <p:cNvPr id="124941" name="Text Box 13">
            <a:extLst>
              <a:ext uri="{FF2B5EF4-FFF2-40B4-BE49-F238E27FC236}">
                <a16:creationId xmlns:a16="http://schemas.microsoft.com/office/drawing/2014/main" id="{D8D1F74D-6C00-8EE5-7622-4C7FC4E4A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219200"/>
            <a:ext cx="426720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defRPr/>
            </a:pPr>
            <a:r>
              <a:rPr lang="en-US" sz="2000" dirty="0">
                <a:latin typeface="Century Gothic" pitchFamily="34" charset="0"/>
                <a:cs typeface="Arial" charset="0"/>
              </a:rPr>
              <a:t>Character of information</a:t>
            </a:r>
            <a:r>
              <a:rPr lang="en-US" dirty="0">
                <a:latin typeface="Century Gothic" pitchFamily="34" charset="0"/>
                <a:cs typeface="Arial" charset="0"/>
              </a:rPr>
              <a:t> 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r>
              <a:rPr lang="en-US" dirty="0">
                <a:latin typeface="Century Gothic" pitchFamily="34" charset="0"/>
                <a:cs typeface="Arial" charset="0"/>
              </a:rPr>
              <a:t>Financial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r>
              <a:rPr lang="en-US" dirty="0">
                <a:latin typeface="Century Gothic" pitchFamily="34" charset="0"/>
                <a:cs typeface="Arial" charset="0"/>
              </a:rPr>
              <a:t>Strategic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r>
              <a:rPr lang="en-US" dirty="0">
                <a:latin typeface="Century Gothic" pitchFamily="34" charset="0"/>
                <a:cs typeface="Arial" charset="0"/>
              </a:rPr>
              <a:t>Operational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r>
              <a:rPr lang="en-US" dirty="0">
                <a:latin typeface="Century Gothic" pitchFamily="34" charset="0"/>
                <a:cs typeface="Arial" charset="0"/>
              </a:rPr>
              <a:t>Personal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dirty="0">
              <a:latin typeface="Century Gothic" pitchFamily="34" charset="0"/>
              <a:cs typeface="Arial" charset="0"/>
            </a:endParaRP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r>
              <a:rPr lang="en-US" b="1" u="sng" dirty="0">
                <a:latin typeface="Century Gothic" pitchFamily="34" charset="0"/>
                <a:cs typeface="Arial" charset="0"/>
              </a:rPr>
              <a:t>Remember!!!!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b="1" u="sng" dirty="0">
              <a:latin typeface="Century Gothic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Clr>
                <a:srgbClr val="990000"/>
              </a:buClr>
              <a:defRPr/>
            </a:pPr>
            <a:r>
              <a:rPr lang="en-US" b="1" dirty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Information System includes non-electronic information also.</a:t>
            </a: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b="1" u="sng" dirty="0">
              <a:latin typeface="Century Gothic" pitchFamily="34" charset="0"/>
              <a:cs typeface="Arial" charset="0"/>
            </a:endParaRP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b="1" u="sng" dirty="0">
              <a:latin typeface="Century Gothic" pitchFamily="34" charset="0"/>
              <a:cs typeface="Arial" charset="0"/>
            </a:endParaRP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b="1" u="sng" dirty="0">
              <a:latin typeface="Century Gothic" pitchFamily="34" charset="0"/>
              <a:cs typeface="Arial" charset="0"/>
            </a:endParaRPr>
          </a:p>
          <a:p>
            <a:pPr marL="228600" indent="-228600" eaLnBrk="1" hangingPunct="1">
              <a:lnSpc>
                <a:spcPct val="90000"/>
              </a:lnSpc>
              <a:buClr>
                <a:srgbClr val="990000"/>
              </a:buClr>
              <a:buFontTx/>
              <a:buChar char="•"/>
              <a:defRPr/>
            </a:pPr>
            <a:endParaRPr lang="en-US" dirty="0">
              <a:latin typeface="Felix Titling" pitchFamily="82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0"/>
      <p:bldP spid="12494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ABB6860B-8B21-DAEB-989B-CF01D3490B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5715000"/>
            <a:ext cx="7162800" cy="685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Thank You </a:t>
            </a:r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C72BF108-A5F6-4B30-793E-6841FF523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05200"/>
            <a:ext cx="77724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it-IT" sz="2400" b="1">
                <a:solidFill>
                  <a:srgbClr val="333333"/>
                </a:solidFill>
                <a:latin typeface="Trebuchet MS" panose="020B0703020202090204" pitchFamily="34" charset="0"/>
              </a:rPr>
              <a:t>Your Questions please?</a:t>
            </a:r>
            <a:br>
              <a:rPr lang="en-US" altLang="it-IT" sz="2400" b="1">
                <a:solidFill>
                  <a:srgbClr val="333333"/>
                </a:solidFill>
                <a:latin typeface="Trebuchet MS" panose="020B0703020202090204" pitchFamily="34" charset="0"/>
              </a:rPr>
            </a:br>
            <a:r>
              <a:rPr lang="en-US" altLang="it-IT" sz="2400" b="1">
                <a:solidFill>
                  <a:srgbClr val="333333"/>
                </a:solidFill>
                <a:latin typeface="Trebuchet MS" panose="020B0703020202090204" pitchFamily="34" charset="0"/>
              </a:rPr>
              <a:t>Thank You…</a:t>
            </a:r>
            <a:endParaRPr lang="en-US" altLang="it-IT" sz="2400">
              <a:solidFill>
                <a:srgbClr val="333333"/>
              </a:solidFill>
              <a:latin typeface="Trebuchet MS" panose="020B0703020202090204" pitchFamily="34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F5EABF9-43C9-7287-B50A-CFC1F4781C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65125"/>
            <a:ext cx="8210550" cy="1006475"/>
          </a:xfrm>
        </p:spPr>
        <p:txBody>
          <a:bodyPr/>
          <a:lstStyle/>
          <a:p>
            <a:r>
              <a:rPr lang="en-GB" altLang="it-IT" sz="4800">
                <a:solidFill>
                  <a:srgbClr val="FF0000"/>
                </a:solidFill>
              </a:rPr>
              <a:t>Basic components</a:t>
            </a:r>
          </a:p>
        </p:txBody>
      </p:sp>
      <p:sp>
        <p:nvSpPr>
          <p:cNvPr id="12291" name="Rectangle 6">
            <a:extLst>
              <a:ext uri="{FF2B5EF4-FFF2-40B4-BE49-F238E27FC236}">
                <a16:creationId xmlns:a16="http://schemas.microsoft.com/office/drawing/2014/main" id="{FED4B77A-278B-1293-D855-3DCD980162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971800" y="1524000"/>
            <a:ext cx="5735638" cy="1143000"/>
          </a:xfrm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57150" indent="0">
              <a:buFontTx/>
              <a:buNone/>
            </a:pPr>
            <a:r>
              <a:rPr lang="en-GB" altLang="it-IT" sz="2400"/>
              <a:t>Ensuring that information is accessible only to those authorised to have access.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D2EA6E2-809B-B12B-84BB-B36746CC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464A504-5B4F-4300-0CBA-14AE38C8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27C0B9-09D6-024F-98AB-A43A68828C19}" type="slidenum">
              <a:rPr lang="en-US" altLang="it-IT">
                <a:solidFill>
                  <a:srgbClr val="898989"/>
                </a:solidFill>
              </a:rPr>
              <a:pPr/>
              <a:t>4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C7DCDD9A-4335-EBFE-E891-CAD40C1FD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600200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it-IT" sz="3200">
                <a:latin typeface="Trebuchet MS" panose="020B0703020202090204" pitchFamily="34" charset="0"/>
              </a:rPr>
              <a:t>C</a:t>
            </a:r>
            <a:r>
              <a:rPr lang="en-GB" altLang="it-IT" sz="3200">
                <a:solidFill>
                  <a:srgbClr val="CC3300"/>
                </a:solidFill>
                <a:latin typeface="Trebuchet MS" panose="020B0703020202090204" pitchFamily="34" charset="0"/>
              </a:rPr>
              <a:t>onfidentiality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765A0A63-71DF-8767-1258-5EDB91908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76600"/>
            <a:ext cx="2819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it-IT" sz="3200">
                <a:latin typeface="Trebuchet MS" panose="020B0703020202090204" pitchFamily="34" charset="0"/>
              </a:rPr>
              <a:t>I</a:t>
            </a:r>
            <a:r>
              <a:rPr lang="en-GB" altLang="it-IT" sz="3200">
                <a:solidFill>
                  <a:srgbClr val="CC3300"/>
                </a:solidFill>
                <a:latin typeface="Trebuchet MS" panose="020B0703020202090204" pitchFamily="34" charset="0"/>
              </a:rPr>
              <a:t>ntegrity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D3EB791F-0FC3-BE20-4922-745CDFF90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124200"/>
            <a:ext cx="6096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it-IT" sz="2500">
                <a:solidFill>
                  <a:srgbClr val="333333"/>
                </a:solidFill>
                <a:latin typeface="Trebuchet MS" panose="020B0703020202090204" pitchFamily="34" charset="0"/>
              </a:rPr>
              <a:t>Safeguarding the accuracy and completeness of information and processing methods.</a:t>
            </a:r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C0726A1F-5F5F-5F25-9012-28D9D8621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029200"/>
            <a:ext cx="266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it-IT" sz="3200">
                <a:latin typeface="Trebuchet MS" panose="020B0703020202090204" pitchFamily="34" charset="0"/>
              </a:rPr>
              <a:t>A</a:t>
            </a:r>
            <a:r>
              <a:rPr lang="en-GB" altLang="it-IT" sz="3200">
                <a:solidFill>
                  <a:srgbClr val="CC3300"/>
                </a:solidFill>
                <a:latin typeface="Trebuchet MS" panose="020B0703020202090204" pitchFamily="34" charset="0"/>
              </a:rPr>
              <a:t>vailability</a:t>
            </a:r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F081A7DB-AAC2-8A7E-8A4F-8839B199E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953000"/>
            <a:ext cx="556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it-IT" sz="2500">
                <a:solidFill>
                  <a:srgbClr val="333333"/>
                </a:solidFill>
                <a:latin typeface="Trebuchet MS" panose="020B0703020202090204" pitchFamily="34" charset="0"/>
              </a:rPr>
              <a:t>Ensuring that authorised users have access to information and associated assets when  required.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139CA1D-EB4E-7941-09A6-0D95C0A3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BEF0328-9DAE-A214-D45B-1ECA8738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26877D-C922-FC4E-9592-8EE5AF1F3E8A}" type="slidenum">
              <a:rPr lang="en-US" altLang="it-IT">
                <a:solidFill>
                  <a:srgbClr val="898989"/>
                </a:solidFill>
              </a:rPr>
              <a:pPr/>
              <a:t>5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C5FD6E09-B591-4398-9563-6BA5DB5CE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059363"/>
            <a:ext cx="80010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400">
                <a:solidFill>
                  <a:srgbClr val="000066"/>
                </a:solidFill>
              </a:rPr>
              <a:t>In some organisations, integrity and / or availability</a:t>
            </a:r>
          </a:p>
          <a:p>
            <a:r>
              <a:rPr lang="en-GB" altLang="it-IT" sz="2400">
                <a:solidFill>
                  <a:srgbClr val="000066"/>
                </a:solidFill>
              </a:rPr>
              <a:t>may be more important than confidentiality.</a:t>
            </a:r>
            <a:r>
              <a:rPr lang="en-GB" altLang="it-IT" sz="2800" i="1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FAEACE4F-02C3-3AC4-6700-AED4D522A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86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it-IT" sz="2000">
              <a:solidFill>
                <a:srgbClr val="000066"/>
              </a:solidFill>
            </a:endParaRPr>
          </a:p>
        </p:txBody>
      </p:sp>
      <p:sp>
        <p:nvSpPr>
          <p:cNvPr id="14342" name="Text Box 4">
            <a:extLst>
              <a:ext uri="{FF2B5EF4-FFF2-40B4-BE49-F238E27FC236}">
                <a16:creationId xmlns:a16="http://schemas.microsoft.com/office/drawing/2014/main" id="{ED277960-36A0-A590-3C21-AD10DEE2D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022725"/>
            <a:ext cx="18288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Confidentiality</a:t>
            </a:r>
          </a:p>
        </p:txBody>
      </p:sp>
      <p:sp>
        <p:nvSpPr>
          <p:cNvPr id="14343" name="Text Box 5">
            <a:extLst>
              <a:ext uri="{FF2B5EF4-FFF2-40B4-BE49-F238E27FC236}">
                <a16:creationId xmlns:a16="http://schemas.microsoft.com/office/drawing/2014/main" id="{D4933B49-0DA0-AEC1-81C9-50BEF48C3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69925"/>
            <a:ext cx="12192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Integrity</a:t>
            </a:r>
          </a:p>
        </p:txBody>
      </p:sp>
      <p:sp>
        <p:nvSpPr>
          <p:cNvPr id="14344" name="Text Box 6">
            <a:extLst>
              <a:ext uri="{FF2B5EF4-FFF2-40B4-BE49-F238E27FC236}">
                <a16:creationId xmlns:a16="http://schemas.microsoft.com/office/drawing/2014/main" id="{5EF5E436-F945-6C56-AA13-26A95DE08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022725"/>
            <a:ext cx="14478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Availability</a:t>
            </a:r>
          </a:p>
        </p:txBody>
      </p:sp>
      <p:grpSp>
        <p:nvGrpSpPr>
          <p:cNvPr id="14345" name="Group 7">
            <a:extLst>
              <a:ext uri="{FF2B5EF4-FFF2-40B4-BE49-F238E27FC236}">
                <a16:creationId xmlns:a16="http://schemas.microsoft.com/office/drawing/2014/main" id="{2FDA5029-BAFE-537A-0E8D-B1DAA50A865D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066800"/>
            <a:ext cx="6172200" cy="4038600"/>
            <a:chOff x="816" y="336"/>
            <a:chExt cx="3984" cy="2976"/>
          </a:xfrm>
        </p:grpSpPr>
        <p:pic>
          <p:nvPicPr>
            <p:cNvPr id="14346" name="Picture 8" descr="bs00503_">
              <a:extLst>
                <a:ext uri="{FF2B5EF4-FFF2-40B4-BE49-F238E27FC236}">
                  <a16:creationId xmlns:a16="http://schemas.microsoft.com/office/drawing/2014/main" id="{3F6350F9-7234-82CB-AB99-8B378F118B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336"/>
              <a:ext cx="3984" cy="2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7" name="Text Box 9">
              <a:extLst>
                <a:ext uri="{FF2B5EF4-FFF2-40B4-BE49-F238E27FC236}">
                  <a16:creationId xmlns:a16="http://schemas.microsoft.com/office/drawing/2014/main" id="{E0124344-1450-93D4-A8A9-BA3FCF4E1F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064"/>
              <a:ext cx="1201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it-IT" altLang="it-IT" sz="2000">
                <a:solidFill>
                  <a:srgbClr val="000066"/>
                </a:solidFill>
              </a:endParaRPr>
            </a:p>
          </p:txBody>
        </p:sp>
        <p:sp>
          <p:nvSpPr>
            <p:cNvPr id="14348" name="Text Box 10">
              <a:extLst>
                <a:ext uri="{FF2B5EF4-FFF2-40B4-BE49-F238E27FC236}">
                  <a16:creationId xmlns:a16="http://schemas.microsoft.com/office/drawing/2014/main" id="{2F681767-6009-D588-A914-D1DB87209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9" y="2064"/>
              <a:ext cx="1007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it-IT" altLang="it-IT">
                <a:solidFill>
                  <a:srgbClr val="000066"/>
                </a:solidFill>
              </a:endParaRPr>
            </a:p>
          </p:txBody>
        </p:sp>
        <p:sp>
          <p:nvSpPr>
            <p:cNvPr id="14349" name="Text Box 11">
              <a:extLst>
                <a:ext uri="{FF2B5EF4-FFF2-40B4-BE49-F238E27FC236}">
                  <a16:creationId xmlns:a16="http://schemas.microsoft.com/office/drawing/2014/main" id="{B0CB9C09-CD21-78ED-17C3-DFC86F3DC8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680"/>
              <a:ext cx="76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it-IT" altLang="it-IT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7764A99B-9CAE-E516-4FF8-FA836A148A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it-IT"/>
              <a:t>Managing information boundaries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A4C1E342-A50D-AC4A-B69E-2B250BA6AE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9263" y="1863725"/>
            <a:ext cx="4338637" cy="410527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Intranet connections to other business units,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Extranets to business partners,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Remote connections to staff working off-site,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Virtual Private Networks (VPN’s),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Customer networks,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Supplier chains,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Service Level Agreements, contracts, outsourcing arrangements,</a:t>
            </a:r>
          </a:p>
          <a:p>
            <a:pPr marL="228600" indent="-228600">
              <a:lnSpc>
                <a:spcPct val="80000"/>
              </a:lnSpc>
              <a:spcBef>
                <a:spcPct val="50000"/>
              </a:spcBef>
            </a:pPr>
            <a:r>
              <a:rPr lang="en-GB" altLang="it-IT" sz="2000">
                <a:solidFill>
                  <a:srgbClr val="000066"/>
                </a:solidFill>
              </a:rPr>
              <a:t>Third Party access.</a:t>
            </a:r>
            <a:endParaRPr lang="en-GB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643EE2-21F6-DBFF-55C0-10959089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9CB423-36EA-84DE-EF6A-3780B5D10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5C73B9-27A3-F243-8969-4FC57FA0C75D}" type="slidenum">
              <a:rPr lang="en-US" altLang="it-IT">
                <a:solidFill>
                  <a:srgbClr val="898989"/>
                </a:solidFill>
              </a:rPr>
              <a:pPr/>
              <a:t>6</a:t>
            </a:fld>
            <a:endParaRPr lang="en-US" altLang="it-IT">
              <a:solidFill>
                <a:srgbClr val="898989"/>
              </a:solidFill>
            </a:endParaRPr>
          </a:p>
        </p:txBody>
      </p:sp>
      <p:pic>
        <p:nvPicPr>
          <p:cNvPr id="28677" name="Picture 5" descr="mv_telescope">
            <a:extLst>
              <a:ext uri="{FF2B5EF4-FFF2-40B4-BE49-F238E27FC236}">
                <a16:creationId xmlns:a16="http://schemas.microsoft.com/office/drawing/2014/main" id="{56ADD632-C0D3-2770-2173-C10A0CAA5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67000"/>
            <a:ext cx="3924300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F9A9EEA8-955D-8DEF-BDCA-C3867253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0EAB930-7EE4-639A-63D6-7976B84A1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9BBFB2-188A-2F4F-92D1-BFA332A6A464}" type="slidenum">
              <a:rPr lang="en-US" altLang="it-IT">
                <a:solidFill>
                  <a:srgbClr val="898989"/>
                </a:solidFill>
              </a:rPr>
              <a:pPr/>
              <a:t>7</a:t>
            </a:fld>
            <a:endParaRPr lang="en-US" altLang="it-IT">
              <a:solidFill>
                <a:srgbClr val="898989"/>
              </a:solidFill>
            </a:endParaRPr>
          </a:p>
        </p:txBody>
      </p:sp>
      <p:grpSp>
        <p:nvGrpSpPr>
          <p:cNvPr id="18436" name="Group 2">
            <a:extLst>
              <a:ext uri="{FF2B5EF4-FFF2-40B4-BE49-F238E27FC236}">
                <a16:creationId xmlns:a16="http://schemas.microsoft.com/office/drawing/2014/main" id="{C979093A-0E0A-0476-B156-D13FB13C3EC7}"/>
              </a:ext>
            </a:extLst>
          </p:cNvPr>
          <p:cNvGrpSpPr>
            <a:grpSpLocks/>
          </p:cNvGrpSpPr>
          <p:nvPr/>
        </p:nvGrpSpPr>
        <p:grpSpPr bwMode="auto">
          <a:xfrm>
            <a:off x="330200" y="1203325"/>
            <a:ext cx="7494588" cy="5518150"/>
            <a:chOff x="208" y="758"/>
            <a:chExt cx="4721" cy="3476"/>
          </a:xfrm>
        </p:grpSpPr>
        <p:sp>
          <p:nvSpPr>
            <p:cNvPr id="18442" name="AutoShape 3">
              <a:extLst>
                <a:ext uri="{FF2B5EF4-FFF2-40B4-BE49-F238E27FC236}">
                  <a16:creationId xmlns:a16="http://schemas.microsoft.com/office/drawing/2014/main" id="{AA9773E5-4605-7DE6-CC03-A2930320A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" y="758"/>
              <a:ext cx="4633" cy="3476"/>
            </a:xfrm>
            <a:custGeom>
              <a:avLst/>
              <a:gdLst>
                <a:gd name="T0" fmla="*/ 2317 w 21600"/>
                <a:gd name="T1" fmla="*/ 0 h 21600"/>
                <a:gd name="T2" fmla="*/ 678 w 21600"/>
                <a:gd name="T3" fmla="*/ 509 h 21600"/>
                <a:gd name="T4" fmla="*/ 0 w 21600"/>
                <a:gd name="T5" fmla="*/ 1738 h 21600"/>
                <a:gd name="T6" fmla="*/ 678 w 21600"/>
                <a:gd name="T7" fmla="*/ 2967 h 21600"/>
                <a:gd name="T8" fmla="*/ 2317 w 21600"/>
                <a:gd name="T9" fmla="*/ 3476 h 21600"/>
                <a:gd name="T10" fmla="*/ 3955 w 21600"/>
                <a:gd name="T11" fmla="*/ 2967 h 21600"/>
                <a:gd name="T12" fmla="*/ 4633 w 21600"/>
                <a:gd name="T13" fmla="*/ 1738 h 21600"/>
                <a:gd name="T14" fmla="*/ 3955 w 21600"/>
                <a:gd name="T15" fmla="*/ 509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1 w 21600"/>
                <a:gd name="T25" fmla="*/ 3163 h 21600"/>
                <a:gd name="T26" fmla="*/ 18439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951" y="10800"/>
                  </a:moveTo>
                  <a:cubicBezTo>
                    <a:pt x="4951" y="14030"/>
                    <a:pt x="7570" y="16649"/>
                    <a:pt x="10800" y="16649"/>
                  </a:cubicBezTo>
                  <a:cubicBezTo>
                    <a:pt x="14030" y="16649"/>
                    <a:pt x="16649" y="14030"/>
                    <a:pt x="16649" y="10800"/>
                  </a:cubicBezTo>
                  <a:cubicBezTo>
                    <a:pt x="16649" y="7570"/>
                    <a:pt x="14030" y="4951"/>
                    <a:pt x="10800" y="4951"/>
                  </a:cubicBezTo>
                  <a:cubicBezTo>
                    <a:pt x="7570" y="4951"/>
                    <a:pt x="4951" y="7570"/>
                    <a:pt x="4951" y="10800"/>
                  </a:cubicBezTo>
                  <a:close/>
                </a:path>
              </a:pathLst>
            </a:custGeom>
            <a:solidFill>
              <a:srgbClr val="FFFF00">
                <a:alpha val="30196"/>
              </a:srgbClr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3" name="Text Box 4">
              <a:extLst>
                <a:ext uri="{FF2B5EF4-FFF2-40B4-BE49-F238E27FC236}">
                  <a16:creationId xmlns:a16="http://schemas.microsoft.com/office/drawing/2014/main" id="{4EAA29D9-EDAD-668B-7926-AD9B61CC4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9" y="1287"/>
              <a:ext cx="140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Internal</a:t>
              </a:r>
            </a:p>
            <a:p>
              <a:r>
                <a:rPr lang="en-GB" altLang="it-IT" sz="2400" b="1">
                  <a:solidFill>
                    <a:srgbClr val="000000"/>
                  </a:solidFill>
                </a:rPr>
                <a:t>Mgmt.</a:t>
              </a:r>
            </a:p>
          </p:txBody>
        </p:sp>
        <p:sp>
          <p:nvSpPr>
            <p:cNvPr id="18444" name="Text Box 5">
              <a:extLst>
                <a:ext uri="{FF2B5EF4-FFF2-40B4-BE49-F238E27FC236}">
                  <a16:creationId xmlns:a16="http://schemas.microsoft.com/office/drawing/2014/main" id="{2A177932-A81B-3F86-D4E5-CFDB54B0C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2" y="1327"/>
              <a:ext cx="11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customers</a:t>
              </a:r>
            </a:p>
          </p:txBody>
        </p:sp>
        <p:sp>
          <p:nvSpPr>
            <p:cNvPr id="18445" name="Text Box 6">
              <a:extLst>
                <a:ext uri="{FF2B5EF4-FFF2-40B4-BE49-F238E27FC236}">
                  <a16:creationId xmlns:a16="http://schemas.microsoft.com/office/drawing/2014/main" id="{486CFEA1-CF91-0A2E-987E-32E258C4A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" y="2248"/>
              <a:ext cx="13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Employees</a:t>
              </a:r>
            </a:p>
          </p:txBody>
        </p:sp>
        <p:sp>
          <p:nvSpPr>
            <p:cNvPr id="18446" name="Text Box 7">
              <a:extLst>
                <a:ext uri="{FF2B5EF4-FFF2-40B4-BE49-F238E27FC236}">
                  <a16:creationId xmlns:a16="http://schemas.microsoft.com/office/drawing/2014/main" id="{F5775DA7-A533-3BBB-692E-14AA36F10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" y="3312"/>
              <a:ext cx="15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Stakeholders</a:t>
              </a:r>
            </a:p>
          </p:txBody>
        </p:sp>
        <p:sp>
          <p:nvSpPr>
            <p:cNvPr id="18447" name="Text Box 8">
              <a:extLst>
                <a:ext uri="{FF2B5EF4-FFF2-40B4-BE49-F238E27FC236}">
                  <a16:creationId xmlns:a16="http://schemas.microsoft.com/office/drawing/2014/main" id="{6AD76425-CE07-B129-4BD5-E2F22B475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9" y="2278"/>
              <a:ext cx="10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Litigation</a:t>
              </a:r>
            </a:p>
          </p:txBody>
        </p:sp>
        <p:sp>
          <p:nvSpPr>
            <p:cNvPr id="18448" name="Text Box 9">
              <a:extLst>
                <a:ext uri="{FF2B5EF4-FFF2-40B4-BE49-F238E27FC236}">
                  <a16:creationId xmlns:a16="http://schemas.microsoft.com/office/drawing/2014/main" id="{608710CC-21F3-A293-890E-1C867E65F5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9" y="3336"/>
              <a:ext cx="148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it-IT" sz="2400" b="1">
                  <a:solidFill>
                    <a:srgbClr val="000000"/>
                  </a:solidFill>
                </a:rPr>
                <a:t>Internal </a:t>
              </a:r>
              <a:br>
                <a:rPr lang="en-GB" altLang="it-IT" sz="2400" b="1">
                  <a:solidFill>
                    <a:srgbClr val="000000"/>
                  </a:solidFill>
                </a:rPr>
              </a:br>
              <a:r>
                <a:rPr lang="en-GB" altLang="it-IT" sz="2400" b="1">
                  <a:solidFill>
                    <a:srgbClr val="000000"/>
                  </a:solidFill>
                </a:rPr>
                <a:t>Audit</a:t>
              </a:r>
            </a:p>
          </p:txBody>
        </p:sp>
        <p:sp>
          <p:nvSpPr>
            <p:cNvPr id="18449" name="Text Box 10">
              <a:extLst>
                <a:ext uri="{FF2B5EF4-FFF2-40B4-BE49-F238E27FC236}">
                  <a16:creationId xmlns:a16="http://schemas.microsoft.com/office/drawing/2014/main" id="{28A4A892-3794-5EEE-DD10-7076A3531E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8" y="856"/>
              <a:ext cx="14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GB" altLang="it-IT" sz="2400" b="1">
                  <a:solidFill>
                    <a:srgbClr val="000000"/>
                  </a:solidFill>
                </a:rPr>
                <a:t>The Public</a:t>
              </a:r>
            </a:p>
          </p:txBody>
        </p:sp>
      </p:grpSp>
      <p:sp>
        <p:nvSpPr>
          <p:cNvPr id="40971" name="Oval 11">
            <a:extLst>
              <a:ext uri="{FF2B5EF4-FFF2-40B4-BE49-F238E27FC236}">
                <a16:creationId xmlns:a16="http://schemas.microsoft.com/office/drawing/2014/main" id="{3CBF956B-71AF-6F42-A86D-E4E9D3DC0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451100"/>
            <a:ext cx="2057400" cy="17526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2000" b="1">
                <a:solidFill>
                  <a:srgbClr val="000000"/>
                </a:solidFill>
                <a:latin typeface="Arial" charset="0"/>
              </a:rPr>
              <a:t>Integrity</a:t>
            </a:r>
          </a:p>
        </p:txBody>
      </p:sp>
      <p:sp>
        <p:nvSpPr>
          <p:cNvPr id="18438" name="Oval 12">
            <a:extLst>
              <a:ext uri="{FF2B5EF4-FFF2-40B4-BE49-F238E27FC236}">
                <a16:creationId xmlns:a16="http://schemas.microsoft.com/office/drawing/2014/main" id="{D1035BA1-5D9F-49EB-9218-359430BF6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476500"/>
            <a:ext cx="2057400" cy="1752600"/>
          </a:xfrm>
          <a:prstGeom prst="ellipse">
            <a:avLst/>
          </a:prstGeom>
          <a:gradFill rotWithShape="0">
            <a:gsLst>
              <a:gs pos="0">
                <a:srgbClr val="FFCC00"/>
              </a:gs>
              <a:gs pos="100000">
                <a:srgbClr val="A987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it-IT" sz="2000" b="1">
                <a:solidFill>
                  <a:srgbClr val="000000"/>
                </a:solidFill>
              </a:rPr>
              <a:t>Confidentiality</a:t>
            </a:r>
          </a:p>
        </p:txBody>
      </p:sp>
      <p:sp>
        <p:nvSpPr>
          <p:cNvPr id="18439" name="Oval 13">
            <a:extLst>
              <a:ext uri="{FF2B5EF4-FFF2-40B4-BE49-F238E27FC236}">
                <a16:creationId xmlns:a16="http://schemas.microsoft.com/office/drawing/2014/main" id="{C20975FF-92AC-D6DC-F4C1-87CDD2BC1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9100" y="3924300"/>
            <a:ext cx="2057400" cy="1752600"/>
          </a:xfrm>
          <a:prstGeom prst="ellipse">
            <a:avLst/>
          </a:prstGeom>
          <a:gradFill rotWithShape="0">
            <a:gsLst>
              <a:gs pos="0">
                <a:srgbClr val="CCECFF"/>
              </a:gs>
              <a:gs pos="100000">
                <a:srgbClr val="5E6D7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it-IT" sz="2000" b="1">
                <a:solidFill>
                  <a:srgbClr val="000000"/>
                </a:solidFill>
              </a:rPr>
              <a:t>Availability</a:t>
            </a:r>
          </a:p>
        </p:txBody>
      </p:sp>
      <p:sp>
        <p:nvSpPr>
          <p:cNvPr id="40974" name="Oval 14">
            <a:extLst>
              <a:ext uri="{FF2B5EF4-FFF2-40B4-BE49-F238E27FC236}">
                <a16:creationId xmlns:a16="http://schemas.microsoft.com/office/drawing/2014/main" id="{C5B18696-163A-16FE-D62D-0A41637C6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3459163"/>
            <a:ext cx="1295400" cy="1168400"/>
          </a:xfrm>
          <a:prstGeom prst="ellipse">
            <a:avLst/>
          </a:prstGeom>
          <a:gradFill rotWithShape="0">
            <a:gsLst>
              <a:gs pos="0">
                <a:schemeClr val="tx1">
                  <a:gamma/>
                  <a:tint val="50588"/>
                  <a:invGamma/>
                </a:schemeClr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2800" b="1">
                <a:solidFill>
                  <a:srgbClr val="000000"/>
                </a:solidFill>
                <a:latin typeface="Arial" charset="0"/>
              </a:rPr>
              <a:t>Risk</a:t>
            </a:r>
          </a:p>
        </p:txBody>
      </p:sp>
      <p:sp>
        <p:nvSpPr>
          <p:cNvPr id="18441" name="Rectangle 15">
            <a:extLst>
              <a:ext uri="{FF2B5EF4-FFF2-40B4-BE49-F238E27FC236}">
                <a16:creationId xmlns:a16="http://schemas.microsoft.com/office/drawing/2014/main" id="{B69CF397-2A2B-0EB9-7869-2F8F89CC2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0"/>
            <a:ext cx="67516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it-IT" sz="2800">
                <a:solidFill>
                  <a:schemeClr val="bg1"/>
                </a:solidFill>
                <a:latin typeface="Trebuchet MS" panose="020B0703020202090204" pitchFamily="34" charset="0"/>
              </a:rPr>
              <a:t>Context for Info Security Management</a:t>
            </a:r>
            <a:endParaRPr lang="en-US" altLang="it-IT" sz="280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4B9E46B5-4FBC-5907-8F39-C833258889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488" y="73025"/>
            <a:ext cx="8474075" cy="1116013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GB" altLang="it-IT"/>
              <a:t>What is ISO 27001?</a:t>
            </a:r>
            <a:endParaRPr lang="en-US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5B4F36-3943-1A8A-4B6C-714A7309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1B9753-2D82-0FFE-3869-F5AD59A1D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8825A5-E21E-C446-B7B4-ADDED9D5895B}" type="slidenum">
              <a:rPr lang="en-US" altLang="it-IT">
                <a:solidFill>
                  <a:srgbClr val="898989"/>
                </a:solidFill>
              </a:rPr>
              <a:pPr/>
              <a:t>8</a:t>
            </a:fld>
            <a:endParaRPr lang="en-US" altLang="it-IT">
              <a:solidFill>
                <a:srgbClr val="898989"/>
              </a:solidFill>
            </a:endParaRPr>
          </a:p>
        </p:txBody>
      </p:sp>
      <p:pic>
        <p:nvPicPr>
          <p:cNvPr id="20485" name="Picture 2" descr="header_02">
            <a:extLst>
              <a:ext uri="{FF2B5EF4-FFF2-40B4-BE49-F238E27FC236}">
                <a16:creationId xmlns:a16="http://schemas.microsoft.com/office/drawing/2014/main" id="{7A9B3E6C-63A8-7832-2069-B0CA7304D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33350"/>
            <a:ext cx="28956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 Box 3">
            <a:extLst>
              <a:ext uri="{FF2B5EF4-FFF2-40B4-BE49-F238E27FC236}">
                <a16:creationId xmlns:a16="http://schemas.microsoft.com/office/drawing/2014/main" id="{F6211ED3-4889-A222-550F-EE3D13425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62200"/>
            <a:ext cx="7877175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It’s a International Standard for Information Security Management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It consists of various Specification for information Security Management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Code of Practice for Information Security Management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Basis for contractual relationship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Basis for third party certification 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Can be Certified by Certification Bodies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Applicable to all industry Sectors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altLang="it-IT" sz="2400">
                <a:cs typeface="Arial" panose="020B0604020202020204" pitchFamily="34" charset="0"/>
              </a:rPr>
              <a:t>Emphasis on prevention</a:t>
            </a:r>
            <a:endParaRPr lang="sv-SE" altLang="it-IT" sz="2400">
              <a:solidFill>
                <a:srgbClr val="0000CC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3">
            <a:extLst>
              <a:ext uri="{FF2B5EF4-FFF2-40B4-BE49-F238E27FC236}">
                <a16:creationId xmlns:a16="http://schemas.microsoft.com/office/drawing/2014/main" id="{A22F8346-0CDC-93CF-2C86-27AF9453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96155D1-E1D8-2A90-95B7-B5B06FE9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CD6FCF-1A4E-FB47-82CE-226EC7327823}" type="slidenum">
              <a:rPr lang="en-US" altLang="it-IT">
                <a:solidFill>
                  <a:srgbClr val="898989"/>
                </a:solidFill>
              </a:rPr>
              <a:pPr/>
              <a:t>9</a:t>
            </a:fld>
            <a:endParaRPr lang="en-US" altLang="it-IT">
              <a:solidFill>
                <a:srgbClr val="898989"/>
              </a:solidFill>
            </a:endParaRPr>
          </a:p>
        </p:txBody>
      </p:sp>
      <p:sp>
        <p:nvSpPr>
          <p:cNvPr id="143368" name="Rectangle 8">
            <a:extLst>
              <a:ext uri="{FF2B5EF4-FFF2-40B4-BE49-F238E27FC236}">
                <a16:creationId xmlns:a16="http://schemas.microsoft.com/office/drawing/2014/main" id="{E9340702-9FA3-FD7A-DD8D-1E63214B0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95288"/>
            <a:ext cx="782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0123" tIns="60249" rIns="30123" bIns="6024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t-IT" sz="3100">
                <a:solidFill>
                  <a:schemeClr val="bg1"/>
                </a:solidFill>
                <a:latin typeface="Cataneo BT"/>
              </a:rPr>
              <a:t>Plan Do Check Act Cycle (PDCA)</a:t>
            </a:r>
            <a:r>
              <a:rPr lang="en-US" altLang="it-IT" sz="1900">
                <a:solidFill>
                  <a:srgbClr val="990000"/>
                </a:solidFill>
                <a:latin typeface="Cataneo BT"/>
              </a:rPr>
              <a:t> </a:t>
            </a:r>
          </a:p>
        </p:txBody>
      </p:sp>
      <p:sp>
        <p:nvSpPr>
          <p:cNvPr id="22533" name="Rectangle 10">
            <a:extLst>
              <a:ext uri="{FF2B5EF4-FFF2-40B4-BE49-F238E27FC236}">
                <a16:creationId xmlns:a16="http://schemas.microsoft.com/office/drawing/2014/main" id="{CAA53E85-EBB4-86EB-2235-0A4D518B8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088" y="1219200"/>
            <a:ext cx="4873625" cy="5029200"/>
          </a:xfrm>
          <a:prstGeom prst="rect">
            <a:avLst/>
          </a:prstGeom>
          <a:solidFill>
            <a:srgbClr val="5F5F5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it-IT" altLang="it-IT" sz="1200">
              <a:cs typeface="Arial" panose="020B0604020202020204" pitchFamily="34" charset="0"/>
            </a:endParaRPr>
          </a:p>
        </p:txBody>
      </p:sp>
      <p:sp>
        <p:nvSpPr>
          <p:cNvPr id="22534" name="Rectangle 11">
            <a:extLst>
              <a:ext uri="{FF2B5EF4-FFF2-40B4-BE49-F238E27FC236}">
                <a16:creationId xmlns:a16="http://schemas.microsoft.com/office/drawing/2014/main" id="{6F8332E3-D0E7-5F93-5E35-A965F8651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219200"/>
            <a:ext cx="1354138" cy="5029200"/>
          </a:xfrm>
          <a:prstGeom prst="rect">
            <a:avLst/>
          </a:prstGeom>
          <a:solidFill>
            <a:srgbClr val="5F5F5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400">
                <a:solidFill>
                  <a:schemeClr val="bg1"/>
                </a:solidFill>
                <a:cs typeface="Arial" panose="020B0604020202020204" pitchFamily="34" charset="0"/>
              </a:rPr>
              <a:t>Interested parties</a:t>
            </a:r>
          </a:p>
        </p:txBody>
      </p:sp>
      <p:sp>
        <p:nvSpPr>
          <p:cNvPr id="22535" name="Rectangle 12">
            <a:extLst>
              <a:ext uri="{FF2B5EF4-FFF2-40B4-BE49-F238E27FC236}">
                <a16:creationId xmlns:a16="http://schemas.microsoft.com/office/drawing/2014/main" id="{C3C9F5BE-BB15-F5E3-6C22-711959795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219200"/>
            <a:ext cx="1354137" cy="5029200"/>
          </a:xfrm>
          <a:prstGeom prst="rect">
            <a:avLst/>
          </a:prstGeom>
          <a:solidFill>
            <a:srgbClr val="5F5F5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400">
                <a:solidFill>
                  <a:schemeClr val="bg1"/>
                </a:solidFill>
                <a:cs typeface="Arial" panose="020B0604020202020204" pitchFamily="34" charset="0"/>
              </a:rPr>
              <a:t>Interested parties</a:t>
            </a:r>
          </a:p>
        </p:txBody>
      </p:sp>
      <p:sp>
        <p:nvSpPr>
          <p:cNvPr id="22536" name="Rectangle 13">
            <a:extLst>
              <a:ext uri="{FF2B5EF4-FFF2-40B4-BE49-F238E27FC236}">
                <a16:creationId xmlns:a16="http://schemas.microsoft.com/office/drawing/2014/main" id="{E572E216-F4B6-F803-602D-C67A815AA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075" y="1800225"/>
            <a:ext cx="1263650" cy="676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200">
                <a:cs typeface="Arial" panose="020B0604020202020204" pitchFamily="34" charset="0"/>
              </a:rPr>
              <a:t>Establish the ISMS</a:t>
            </a:r>
          </a:p>
        </p:txBody>
      </p:sp>
      <p:sp>
        <p:nvSpPr>
          <p:cNvPr id="22537" name="Text Box 14">
            <a:extLst>
              <a:ext uri="{FF2B5EF4-FFF2-40B4-BE49-F238E27FC236}">
                <a16:creationId xmlns:a16="http://schemas.microsoft.com/office/drawing/2014/main" id="{C96BAFC4-C9CC-764C-12C0-9DFB4F9AE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1316038"/>
            <a:ext cx="811213" cy="320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t-IT" b="1">
                <a:solidFill>
                  <a:srgbClr val="993300"/>
                </a:solidFill>
                <a:cs typeface="Arial" panose="020B0604020202020204" pitchFamily="34" charset="0"/>
              </a:rPr>
              <a:t>Plan</a:t>
            </a:r>
          </a:p>
        </p:txBody>
      </p:sp>
      <p:sp>
        <p:nvSpPr>
          <p:cNvPr id="22538" name="Rectangle 15">
            <a:extLst>
              <a:ext uri="{FF2B5EF4-FFF2-40B4-BE49-F238E27FC236}">
                <a16:creationId xmlns:a16="http://schemas.microsoft.com/office/drawing/2014/main" id="{BA338A97-AD6B-1FDE-8269-37A62CFE2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963" y="3249613"/>
            <a:ext cx="1263650" cy="822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200">
                <a:cs typeface="Arial" panose="020B0604020202020204" pitchFamily="34" charset="0"/>
              </a:rPr>
              <a:t>Implement and operate the ISMS</a:t>
            </a:r>
          </a:p>
        </p:txBody>
      </p:sp>
      <p:sp>
        <p:nvSpPr>
          <p:cNvPr id="22539" name="Text Box 16">
            <a:extLst>
              <a:ext uri="{FF2B5EF4-FFF2-40B4-BE49-F238E27FC236}">
                <a16:creationId xmlns:a16="http://schemas.microsoft.com/office/drawing/2014/main" id="{88D57E80-0CFF-2C36-C03A-1EDBA82A0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4121150"/>
            <a:ext cx="542925" cy="320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t-IT" b="1">
                <a:solidFill>
                  <a:srgbClr val="993300"/>
                </a:solidFill>
                <a:cs typeface="Arial" panose="020B0604020202020204" pitchFamily="34" charset="0"/>
              </a:rPr>
              <a:t>Do</a:t>
            </a:r>
          </a:p>
        </p:txBody>
      </p:sp>
      <p:sp>
        <p:nvSpPr>
          <p:cNvPr id="22540" name="AutoShape 17">
            <a:extLst>
              <a:ext uri="{FF2B5EF4-FFF2-40B4-BE49-F238E27FC236}">
                <a16:creationId xmlns:a16="http://schemas.microsoft.com/office/drawing/2014/main" id="{997D0E84-CAEC-0902-FC5D-DF2D89E71181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2577307" y="2053431"/>
            <a:ext cx="1160462" cy="1038225"/>
          </a:xfrm>
          <a:custGeom>
            <a:avLst/>
            <a:gdLst>
              <a:gd name="T0" fmla="*/ 898230 w 21600"/>
              <a:gd name="T1" fmla="*/ 0 h 21600"/>
              <a:gd name="T2" fmla="*/ 898230 w 21600"/>
              <a:gd name="T3" fmla="*/ 584386 h 21600"/>
              <a:gd name="T4" fmla="*/ 132647 w 21600"/>
              <a:gd name="T5" fmla="*/ 1038225 h 21600"/>
              <a:gd name="T6" fmla="*/ 1160462 w 21600"/>
              <a:gd name="T7" fmla="*/ 292193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664 h 21600"/>
              <a:gd name="T14" fmla="*/ 19661 w 21600"/>
              <a:gd name="T15" fmla="*/ 849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6719" y="0"/>
                </a:lnTo>
                <a:lnTo>
                  <a:pt x="16719" y="3664"/>
                </a:lnTo>
                <a:lnTo>
                  <a:pt x="12427" y="3664"/>
                </a:lnTo>
                <a:cubicBezTo>
                  <a:pt x="5564" y="3664"/>
                  <a:pt x="0" y="7467"/>
                  <a:pt x="0" y="12158"/>
                </a:cubicBezTo>
                <a:lnTo>
                  <a:pt x="0" y="21600"/>
                </a:lnTo>
                <a:lnTo>
                  <a:pt x="4937" y="21600"/>
                </a:lnTo>
                <a:lnTo>
                  <a:pt x="4937" y="12158"/>
                </a:lnTo>
                <a:cubicBezTo>
                  <a:pt x="4937" y="10134"/>
                  <a:pt x="8290" y="8494"/>
                  <a:pt x="12427" y="8494"/>
                </a:cubicBezTo>
                <a:lnTo>
                  <a:pt x="16719" y="8494"/>
                </a:lnTo>
                <a:lnTo>
                  <a:pt x="16719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/>
          <a:p>
            <a:endParaRPr lang="it-IT"/>
          </a:p>
        </p:txBody>
      </p:sp>
      <p:sp>
        <p:nvSpPr>
          <p:cNvPr id="22541" name="Rectangle 18">
            <a:extLst>
              <a:ext uri="{FF2B5EF4-FFF2-40B4-BE49-F238E27FC236}">
                <a16:creationId xmlns:a16="http://schemas.microsoft.com/office/drawing/2014/main" id="{39E1D1BA-E73B-1980-138F-32D75FD0F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7675" y="3249613"/>
            <a:ext cx="1263650" cy="774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200">
                <a:cs typeface="Arial" panose="020B0604020202020204" pitchFamily="34" charset="0"/>
              </a:rPr>
              <a:t>Maintain and improve the ISMS</a:t>
            </a:r>
          </a:p>
        </p:txBody>
      </p:sp>
      <p:sp>
        <p:nvSpPr>
          <p:cNvPr id="22542" name="Text Box 19">
            <a:extLst>
              <a:ext uri="{FF2B5EF4-FFF2-40B4-BE49-F238E27FC236}">
                <a16:creationId xmlns:a16="http://schemas.microsoft.com/office/drawing/2014/main" id="{F993682B-F9A7-78DE-D53D-A09CD5A07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4121150"/>
            <a:ext cx="542925" cy="320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t-IT" b="1">
                <a:solidFill>
                  <a:srgbClr val="993300"/>
                </a:solidFill>
                <a:cs typeface="Arial" panose="020B0604020202020204" pitchFamily="34" charset="0"/>
              </a:rPr>
              <a:t>Act</a:t>
            </a:r>
          </a:p>
        </p:txBody>
      </p:sp>
      <p:sp>
        <p:nvSpPr>
          <p:cNvPr id="22543" name="AutoShape 20">
            <a:extLst>
              <a:ext uri="{FF2B5EF4-FFF2-40B4-BE49-F238E27FC236}">
                <a16:creationId xmlns:a16="http://schemas.microsoft.com/office/drawing/2014/main" id="{2BB86899-8C01-B283-ACC1-6B2DD88A808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346700" y="1895475"/>
            <a:ext cx="947738" cy="1162050"/>
          </a:xfrm>
          <a:custGeom>
            <a:avLst/>
            <a:gdLst>
              <a:gd name="T0" fmla="*/ 733576 w 21600"/>
              <a:gd name="T1" fmla="*/ 0 h 21600"/>
              <a:gd name="T2" fmla="*/ 733576 w 21600"/>
              <a:gd name="T3" fmla="*/ 654084 h 21600"/>
              <a:gd name="T4" fmla="*/ 108332 w 21600"/>
              <a:gd name="T5" fmla="*/ 1162050 h 21600"/>
              <a:gd name="T6" fmla="*/ 947738 w 21600"/>
              <a:gd name="T7" fmla="*/ 327042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664 h 21600"/>
              <a:gd name="T14" fmla="*/ 19661 w 21600"/>
              <a:gd name="T15" fmla="*/ 849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6719" y="0"/>
                </a:lnTo>
                <a:lnTo>
                  <a:pt x="16719" y="3664"/>
                </a:lnTo>
                <a:lnTo>
                  <a:pt x="12427" y="3664"/>
                </a:lnTo>
                <a:cubicBezTo>
                  <a:pt x="5564" y="3664"/>
                  <a:pt x="0" y="7467"/>
                  <a:pt x="0" y="12158"/>
                </a:cubicBezTo>
                <a:lnTo>
                  <a:pt x="0" y="21600"/>
                </a:lnTo>
                <a:lnTo>
                  <a:pt x="4937" y="21600"/>
                </a:lnTo>
                <a:lnTo>
                  <a:pt x="4937" y="12158"/>
                </a:lnTo>
                <a:cubicBezTo>
                  <a:pt x="4937" y="10134"/>
                  <a:pt x="8290" y="8494"/>
                  <a:pt x="12427" y="8494"/>
                </a:cubicBezTo>
                <a:lnTo>
                  <a:pt x="16719" y="8494"/>
                </a:lnTo>
                <a:lnTo>
                  <a:pt x="16719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/>
          <a:p>
            <a:endParaRPr lang="it-IT"/>
          </a:p>
        </p:txBody>
      </p:sp>
      <p:sp>
        <p:nvSpPr>
          <p:cNvPr id="22544" name="AutoShape 21">
            <a:extLst>
              <a:ext uri="{FF2B5EF4-FFF2-40B4-BE49-F238E27FC236}">
                <a16:creationId xmlns:a16="http://schemas.microsoft.com/office/drawing/2014/main" id="{C6428211-4688-4174-6382-72EA059714BB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403850" y="4257675"/>
            <a:ext cx="1014413" cy="1128713"/>
          </a:xfrm>
          <a:custGeom>
            <a:avLst/>
            <a:gdLst>
              <a:gd name="T0" fmla="*/ 785184 w 21600"/>
              <a:gd name="T1" fmla="*/ 0 h 21600"/>
              <a:gd name="T2" fmla="*/ 785184 w 21600"/>
              <a:gd name="T3" fmla="*/ 635319 h 21600"/>
              <a:gd name="T4" fmla="*/ 115953 w 21600"/>
              <a:gd name="T5" fmla="*/ 1128713 h 21600"/>
              <a:gd name="T6" fmla="*/ 1014413 w 21600"/>
              <a:gd name="T7" fmla="*/ 317660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664 h 21600"/>
              <a:gd name="T14" fmla="*/ 19661 w 21600"/>
              <a:gd name="T15" fmla="*/ 849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6719" y="0"/>
                </a:lnTo>
                <a:lnTo>
                  <a:pt x="16719" y="3664"/>
                </a:lnTo>
                <a:lnTo>
                  <a:pt x="12427" y="3664"/>
                </a:lnTo>
                <a:cubicBezTo>
                  <a:pt x="5564" y="3664"/>
                  <a:pt x="0" y="7467"/>
                  <a:pt x="0" y="12158"/>
                </a:cubicBezTo>
                <a:lnTo>
                  <a:pt x="0" y="21600"/>
                </a:lnTo>
                <a:lnTo>
                  <a:pt x="4937" y="21600"/>
                </a:lnTo>
                <a:lnTo>
                  <a:pt x="4937" y="12158"/>
                </a:lnTo>
                <a:cubicBezTo>
                  <a:pt x="4937" y="10134"/>
                  <a:pt x="8290" y="8494"/>
                  <a:pt x="12427" y="8494"/>
                </a:cubicBezTo>
                <a:lnTo>
                  <a:pt x="16719" y="8494"/>
                </a:lnTo>
                <a:lnTo>
                  <a:pt x="16719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/>
          <a:p>
            <a:endParaRPr lang="it-IT"/>
          </a:p>
        </p:txBody>
      </p:sp>
      <p:sp>
        <p:nvSpPr>
          <p:cNvPr id="22545" name="Rectangle 22">
            <a:extLst>
              <a:ext uri="{FF2B5EF4-FFF2-40B4-BE49-F238E27FC236}">
                <a16:creationId xmlns:a16="http://schemas.microsoft.com/office/drawing/2014/main" id="{723CC3E0-E9DD-EFFB-1585-EA469ED43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075" y="4797425"/>
            <a:ext cx="1263650" cy="774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it-IT" sz="1200">
                <a:cs typeface="Arial" panose="020B0604020202020204" pitchFamily="34" charset="0"/>
              </a:rPr>
              <a:t>Monitor and review the ISMS</a:t>
            </a:r>
          </a:p>
        </p:txBody>
      </p:sp>
      <p:sp>
        <p:nvSpPr>
          <p:cNvPr id="22546" name="Text Box 23">
            <a:extLst>
              <a:ext uri="{FF2B5EF4-FFF2-40B4-BE49-F238E27FC236}">
                <a16:creationId xmlns:a16="http://schemas.microsoft.com/office/drawing/2014/main" id="{27DE5B18-F0AB-2FC7-718B-4DF9F74D1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3538" y="5667375"/>
            <a:ext cx="811212" cy="320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t-IT" b="1">
                <a:solidFill>
                  <a:srgbClr val="993300"/>
                </a:solidFill>
                <a:cs typeface="Arial" panose="020B0604020202020204" pitchFamily="34" charset="0"/>
              </a:rPr>
              <a:t>Check</a:t>
            </a:r>
          </a:p>
        </p:txBody>
      </p:sp>
      <p:sp>
        <p:nvSpPr>
          <p:cNvPr id="22547" name="AutoShape 24">
            <a:extLst>
              <a:ext uri="{FF2B5EF4-FFF2-40B4-BE49-F238E27FC236}">
                <a16:creationId xmlns:a16="http://schemas.microsoft.com/office/drawing/2014/main" id="{D1040DD3-205B-C510-D074-BDF421B5F795}"/>
              </a:ext>
            </a:extLst>
          </p:cNvPr>
          <p:cNvSpPr>
            <a:spLocks noChangeArrowheads="1"/>
          </p:cNvSpPr>
          <p:nvPr/>
        </p:nvSpPr>
        <p:spPr bwMode="auto">
          <a:xfrm rot="10800000" flipH="1">
            <a:off x="2817813" y="4410075"/>
            <a:ext cx="949325" cy="1112838"/>
          </a:xfrm>
          <a:custGeom>
            <a:avLst/>
            <a:gdLst>
              <a:gd name="T0" fmla="*/ 734804 w 21600"/>
              <a:gd name="T1" fmla="*/ 0 h 21600"/>
              <a:gd name="T2" fmla="*/ 734804 w 21600"/>
              <a:gd name="T3" fmla="*/ 626384 h 21600"/>
              <a:gd name="T4" fmla="*/ 108513 w 21600"/>
              <a:gd name="T5" fmla="*/ 1112838 h 21600"/>
              <a:gd name="T6" fmla="*/ 949325 w 21600"/>
              <a:gd name="T7" fmla="*/ 313192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664 h 21600"/>
              <a:gd name="T14" fmla="*/ 19661 w 21600"/>
              <a:gd name="T15" fmla="*/ 849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6719" y="0"/>
                </a:lnTo>
                <a:lnTo>
                  <a:pt x="16719" y="3664"/>
                </a:lnTo>
                <a:lnTo>
                  <a:pt x="12427" y="3664"/>
                </a:lnTo>
                <a:cubicBezTo>
                  <a:pt x="5564" y="3664"/>
                  <a:pt x="0" y="7467"/>
                  <a:pt x="0" y="12158"/>
                </a:cubicBezTo>
                <a:lnTo>
                  <a:pt x="0" y="21600"/>
                </a:lnTo>
                <a:lnTo>
                  <a:pt x="4937" y="21600"/>
                </a:lnTo>
                <a:lnTo>
                  <a:pt x="4937" y="12158"/>
                </a:lnTo>
                <a:cubicBezTo>
                  <a:pt x="4937" y="10134"/>
                  <a:pt x="8290" y="8494"/>
                  <a:pt x="12427" y="8494"/>
                </a:cubicBezTo>
                <a:lnTo>
                  <a:pt x="16719" y="8494"/>
                </a:lnTo>
                <a:lnTo>
                  <a:pt x="16719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/>
          <a:p>
            <a:endParaRPr lang="it-IT"/>
          </a:p>
        </p:txBody>
      </p:sp>
      <p:sp>
        <p:nvSpPr>
          <p:cNvPr id="22548" name="AutoShape 25">
            <a:extLst>
              <a:ext uri="{FF2B5EF4-FFF2-40B4-BE49-F238E27FC236}">
                <a16:creationId xmlns:a16="http://schemas.microsoft.com/office/drawing/2014/main" id="{041B5981-E57C-F861-37D3-596238864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5378450"/>
            <a:ext cx="631825" cy="579438"/>
          </a:xfrm>
          <a:prstGeom prst="rightArrow">
            <a:avLst>
              <a:gd name="adj1" fmla="val 50000"/>
              <a:gd name="adj2" fmla="val 2726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22549" name="AutoShape 26">
            <a:extLst>
              <a:ext uri="{FF2B5EF4-FFF2-40B4-BE49-F238E27FC236}">
                <a16:creationId xmlns:a16="http://schemas.microsoft.com/office/drawing/2014/main" id="{3F260B55-99C7-9E18-709A-94D7CF2CD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3" y="5378450"/>
            <a:ext cx="631825" cy="579438"/>
          </a:xfrm>
          <a:prstGeom prst="rightArrow">
            <a:avLst>
              <a:gd name="adj1" fmla="val 50000"/>
              <a:gd name="adj2" fmla="val 2726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22550" name="Text Box 27">
            <a:extLst>
              <a:ext uri="{FF2B5EF4-FFF2-40B4-BE49-F238E27FC236}">
                <a16:creationId xmlns:a16="http://schemas.microsoft.com/office/drawing/2014/main" id="{0C370338-3B5F-E4F6-4ED4-CCF8985A3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211763"/>
            <a:ext cx="1354138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it-IT" sz="1200">
                <a:solidFill>
                  <a:schemeClr val="bg1"/>
                </a:solidFill>
                <a:cs typeface="Arial" panose="020B0604020202020204" pitchFamily="34" charset="0"/>
              </a:rPr>
              <a:t>Information security requirements and expectations </a:t>
            </a:r>
            <a:r>
              <a:rPr lang="en-US" altLang="it-IT" sz="160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22551" name="Text Box 28">
            <a:extLst>
              <a:ext uri="{FF2B5EF4-FFF2-40B4-BE49-F238E27FC236}">
                <a16:creationId xmlns:a16="http://schemas.microsoft.com/office/drawing/2014/main" id="{3F145437-D61D-4025-10D1-8D1010106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2663" y="5281613"/>
            <a:ext cx="1354137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it-IT" sz="1200">
                <a:solidFill>
                  <a:schemeClr val="bg1"/>
                </a:solidFill>
                <a:cs typeface="Arial" panose="020B0604020202020204" pitchFamily="34" charset="0"/>
              </a:rPr>
              <a:t>Managed  information  security </a:t>
            </a:r>
            <a:r>
              <a:rPr lang="en-US" altLang="it-IT" sz="160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2167</TotalTime>
  <Words>1415</Words>
  <Application>Microsoft Macintosh PowerPoint</Application>
  <PresentationFormat>Presentazione su schermo (4:3)</PresentationFormat>
  <Paragraphs>463</Paragraphs>
  <Slides>30</Slides>
  <Notes>30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40" baseType="lpstr">
      <vt:lpstr>Arial</vt:lpstr>
      <vt:lpstr>Trebuchet MS</vt:lpstr>
      <vt:lpstr>Wingdings</vt:lpstr>
      <vt:lpstr>Calibri Light</vt:lpstr>
      <vt:lpstr>Calibri</vt:lpstr>
      <vt:lpstr>Times New Roman</vt:lpstr>
      <vt:lpstr>Century Gothic</vt:lpstr>
      <vt:lpstr>Felix Titling</vt:lpstr>
      <vt:lpstr>Cataneo BT</vt:lpstr>
      <vt:lpstr>Office Theme</vt:lpstr>
      <vt:lpstr>Information Security – Concepts, Policy, Organisation</vt:lpstr>
      <vt:lpstr>What is Information Security?</vt:lpstr>
      <vt:lpstr>Information types</vt:lpstr>
      <vt:lpstr>Basic components</vt:lpstr>
      <vt:lpstr>Presentazione standard di PowerPoint</vt:lpstr>
      <vt:lpstr>Managing information boundaries</vt:lpstr>
      <vt:lpstr>Presentazione standard di PowerPoint</vt:lpstr>
      <vt:lpstr>What is ISO 27001?</vt:lpstr>
      <vt:lpstr>Presentazione standard di PowerPoint</vt:lpstr>
      <vt:lpstr>Presentazione standard di PowerPoint</vt:lpstr>
      <vt:lpstr>ISO27001 Framework: Components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Information Asset - Classification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6. Communications &amp; Operations Management (contd..)</vt:lpstr>
      <vt:lpstr>Presentazione standard di PowerPoint</vt:lpstr>
      <vt:lpstr>7. Access Controls (contd..)</vt:lpstr>
      <vt:lpstr>Presentazione standard di PowerPoint</vt:lpstr>
      <vt:lpstr>8. Information systems acquisition, development and maintenance (contd)</vt:lpstr>
      <vt:lpstr>Presentazione standard di PowerPoint</vt:lpstr>
      <vt:lpstr>Presentazione standard di PowerPoint</vt:lpstr>
      <vt:lpstr>11. Compliance  </vt:lpstr>
      <vt:lpstr>Thank You </vt:lpstr>
    </vt:vector>
  </TitlesOfParts>
  <Company>TechM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Information Security and Introduction to ISO 27001</dc:title>
  <dc:creator>Deva Bapat</dc:creator>
  <cp:lastModifiedBy>ernesto damiani</cp:lastModifiedBy>
  <cp:revision>119</cp:revision>
  <dcterms:created xsi:type="dcterms:W3CDTF">2006-02-17T08:29:36Z</dcterms:created>
  <dcterms:modified xsi:type="dcterms:W3CDTF">2023-06-08T12:03:48Z</dcterms:modified>
</cp:coreProperties>
</file>