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0" r:id="rId2"/>
    <p:sldId id="261" r:id="rId3"/>
    <p:sldId id="264" r:id="rId4"/>
    <p:sldId id="262" r:id="rId5"/>
    <p:sldId id="263" r:id="rId6"/>
    <p:sldId id="258" r:id="rId7"/>
    <p:sldId id="265" r:id="rId8"/>
    <p:sldId id="266" r:id="rId9"/>
    <p:sldId id="268" r:id="rId10"/>
    <p:sldId id="269" r:id="rId11"/>
    <p:sldId id="270" r:id="rId12"/>
    <p:sldId id="267" r:id="rId13"/>
    <p:sldId id="271" r:id="rId14"/>
    <p:sldId id="274"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60"/>
  </p:normalViewPr>
  <p:slideViewPr>
    <p:cSldViewPr snapToGrid="0" snapToObjects="1">
      <p:cViewPr varScale="1">
        <p:scale>
          <a:sx n="118" d="100"/>
          <a:sy n="118" d="100"/>
        </p:scale>
        <p:origin x="1720"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40ED2-1E9B-3149-914C-04F254BE86E4}" type="datetimeFigureOut">
              <a:rPr lang="en-US" smtClean="0"/>
              <a:t>6/8/23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6DC30-FA9F-8F40-ACAA-872E55207282}" type="slidenum">
              <a:rPr lang="en-US" smtClean="0"/>
              <a:t>‹N›</a:t>
            </a:fld>
            <a:endParaRPr lang="en-US"/>
          </a:p>
        </p:txBody>
      </p:sp>
    </p:spTree>
    <p:extLst>
      <p:ext uri="{BB962C8B-B14F-4D97-AF65-F5344CB8AC3E}">
        <p14:creationId xmlns:p14="http://schemas.microsoft.com/office/powerpoint/2010/main" val="556384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슬라이드 노트 개체 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ko-KR" altLang="en-US"/>
          </a:p>
        </p:txBody>
      </p:sp>
      <p:sp>
        <p:nvSpPr>
          <p:cNvPr id="4100" name="슬라이드 번호 개체 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fld id="{4BED3FE4-4920-40FD-9366-110C56E44E31}" type="slidenum">
              <a:rPr lang="ko-KR" altLang="en-US"/>
              <a:pPr eaLnBrk="1" hangingPunct="1"/>
              <a:t>6</a:t>
            </a:fld>
            <a:endParaRPr lang="ko-KR" altLang="en-US"/>
          </a:p>
        </p:txBody>
      </p:sp>
    </p:spTree>
    <p:extLst>
      <p:ext uri="{BB962C8B-B14F-4D97-AF65-F5344CB8AC3E}">
        <p14:creationId xmlns:p14="http://schemas.microsoft.com/office/powerpoint/2010/main" val="54193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6/8/23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6/8/23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6/8/23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6/8/23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6/8/23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6/8/23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978"/>
            <a:ext cx="8229600" cy="713084"/>
          </a:xfrm>
        </p:spPr>
        <p:txBody>
          <a:bodyPr>
            <a:normAutofit fontScale="90000"/>
          </a:bodyPr>
          <a:lstStyle/>
          <a:p>
            <a:r>
              <a:rPr lang="en-US" dirty="0"/>
              <a:t>ISO</a:t>
            </a:r>
          </a:p>
        </p:txBody>
      </p:sp>
      <p:sp>
        <p:nvSpPr>
          <p:cNvPr id="3" name="Content Placeholder 2"/>
          <p:cNvSpPr>
            <a:spLocks noGrp="1"/>
          </p:cNvSpPr>
          <p:nvPr>
            <p:ph idx="1"/>
          </p:nvPr>
        </p:nvSpPr>
        <p:spPr>
          <a:xfrm>
            <a:off x="457200" y="1897835"/>
            <a:ext cx="8229600" cy="4525963"/>
          </a:xfrm>
        </p:spPr>
        <p:txBody>
          <a:bodyPr>
            <a:normAutofit fontScale="40000" lnSpcReduction="20000"/>
          </a:bodyPr>
          <a:lstStyle/>
          <a:p>
            <a:r>
              <a:rPr lang="en-US" sz="3500" dirty="0"/>
              <a:t>ISO (International Organization for Standardization) is the world's </a:t>
            </a:r>
            <a:r>
              <a:rPr lang="en-US" sz="3500" b="1" dirty="0"/>
              <a:t>largest developer </a:t>
            </a:r>
            <a:r>
              <a:rPr lang="en-US" sz="3500" dirty="0"/>
              <a:t>and publisher of </a:t>
            </a:r>
            <a:r>
              <a:rPr lang="en-US" sz="3500" b="1" dirty="0"/>
              <a:t>International Standards</a:t>
            </a:r>
            <a:r>
              <a:rPr lang="en-US" sz="3500" dirty="0"/>
              <a:t>.</a:t>
            </a:r>
          </a:p>
          <a:p>
            <a:endParaRPr lang="en-US" sz="3500" dirty="0"/>
          </a:p>
          <a:p>
            <a:r>
              <a:rPr lang="en-US" sz="3500" dirty="0"/>
              <a:t>ISO is a </a:t>
            </a:r>
            <a:r>
              <a:rPr lang="en-US" sz="3500" b="1" dirty="0"/>
              <a:t>network</a:t>
            </a:r>
            <a:r>
              <a:rPr lang="en-US" sz="3500" dirty="0"/>
              <a:t> of the national standards institutes of </a:t>
            </a:r>
            <a:r>
              <a:rPr lang="en-US" sz="3500" b="1" dirty="0"/>
              <a:t>160 countries</a:t>
            </a:r>
            <a:r>
              <a:rPr lang="en-US" sz="3500" dirty="0"/>
              <a:t>, one member per country, with a Central Secretariat in Geneva, Switzerland, that coordinates the system.</a:t>
            </a:r>
          </a:p>
          <a:p>
            <a:endParaRPr lang="en-US" sz="3500" dirty="0"/>
          </a:p>
          <a:p>
            <a:r>
              <a:rPr lang="en-US" sz="3500" dirty="0"/>
              <a:t>ISO is a</a:t>
            </a:r>
            <a:r>
              <a:rPr lang="en-US" sz="3500" b="1" dirty="0"/>
              <a:t> non-governmental organization</a:t>
            </a:r>
            <a:r>
              <a:rPr lang="en-US" sz="3500" dirty="0"/>
              <a:t> that forms a bridge between the public and private sectors. On the one hand, many of its member institutes are part of the governmental structure of their countries, or are mandated by their government. On the other hand, other members have their roots uniquely in the private sector, having been set up by national partnerships of industry associations.</a:t>
            </a:r>
          </a:p>
          <a:p>
            <a:endParaRPr lang="en-US" sz="3500" dirty="0"/>
          </a:p>
          <a:p>
            <a:r>
              <a:rPr lang="en-US" sz="3500" dirty="0"/>
              <a:t>Therefore, ISO enables a </a:t>
            </a:r>
            <a:r>
              <a:rPr lang="en-US" sz="3500" b="1" dirty="0"/>
              <a:t>consensus</a:t>
            </a:r>
            <a:r>
              <a:rPr lang="en-US" sz="3500" dirty="0"/>
              <a:t> to be reached on solutions that meet both the requirements of business and </a:t>
            </a:r>
            <a:r>
              <a:rPr lang="en-US" sz="3500" b="1" dirty="0"/>
              <a:t>the broader needs of society</a:t>
            </a:r>
            <a:endParaRPr lang="en-US" sz="3500" dirty="0"/>
          </a:p>
          <a:p>
            <a:pPr marL="0" indent="0">
              <a:buNone/>
            </a:pPr>
            <a:endParaRPr lang="en-US" sz="1800" dirty="0"/>
          </a:p>
        </p:txBody>
      </p:sp>
      <p:pic>
        <p:nvPicPr>
          <p:cNvPr id="4" name="Picture 3" descr="logo_is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572" y="1000819"/>
            <a:ext cx="2565400" cy="736600"/>
          </a:xfrm>
          <a:prstGeom prst="rect">
            <a:avLst/>
          </a:prstGeom>
        </p:spPr>
      </p:pic>
    </p:spTree>
    <p:extLst>
      <p:ext uri="{BB962C8B-B14F-4D97-AF65-F5344CB8AC3E}">
        <p14:creationId xmlns:p14="http://schemas.microsoft.com/office/powerpoint/2010/main" val="121184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27002</a:t>
            </a:r>
          </a:p>
        </p:txBody>
      </p:sp>
      <p:sp>
        <p:nvSpPr>
          <p:cNvPr id="3" name="Content Placeholder 2"/>
          <p:cNvSpPr>
            <a:spLocks noGrp="1"/>
          </p:cNvSpPr>
          <p:nvPr>
            <p:ph idx="1"/>
          </p:nvPr>
        </p:nvSpPr>
        <p:spPr/>
        <p:txBody>
          <a:bodyPr>
            <a:normAutofit fontScale="25000" lnSpcReduction="20000"/>
          </a:bodyPr>
          <a:lstStyle/>
          <a:p>
            <a:pPr marL="0" indent="0">
              <a:buNone/>
            </a:pPr>
            <a:r>
              <a:rPr lang="en-US" sz="4800" b="1" i="1" dirty="0"/>
              <a:t>13.1.1 Network controls </a:t>
            </a:r>
            <a:endParaRPr lang="en-US" sz="4800" dirty="0"/>
          </a:p>
          <a:p>
            <a:pPr marL="0" indent="0">
              <a:buNone/>
            </a:pPr>
            <a:r>
              <a:rPr lang="en-US" sz="4800" dirty="0"/>
              <a:t>Control</a:t>
            </a:r>
            <a:br>
              <a:rPr lang="en-US" sz="4800" dirty="0"/>
            </a:br>
            <a:r>
              <a:rPr lang="en-US" sz="4800" dirty="0"/>
              <a:t>Networks should be managed and controlled to protect information in systems and applications.</a:t>
            </a:r>
          </a:p>
          <a:p>
            <a:pPr marL="0" indent="0">
              <a:buNone/>
            </a:pPr>
            <a:r>
              <a:rPr lang="en-US" sz="4800" dirty="0"/>
              <a:t> Implementation guidance </a:t>
            </a:r>
          </a:p>
          <a:p>
            <a:pPr marL="0" indent="0">
              <a:buNone/>
            </a:pPr>
            <a:r>
              <a:rPr lang="en-US" sz="4800" dirty="0"/>
              <a:t>Controls should be implemented to ensure the security of information in networks and the protection of connected services from unauthorized access. In particular, the following items should be considered: </a:t>
            </a:r>
          </a:p>
          <a:p>
            <a:pPr marL="0" indent="0">
              <a:buNone/>
            </a:pPr>
            <a:r>
              <a:rPr lang="en-US" sz="4800" dirty="0"/>
              <a:t>a)  responsibilities and procedures for the management of networking equipment should be established; </a:t>
            </a:r>
          </a:p>
          <a:p>
            <a:pPr marL="0" indent="0">
              <a:buNone/>
            </a:pPr>
            <a:r>
              <a:rPr lang="en-US" sz="4800" dirty="0"/>
              <a:t>b)  operational responsibility for networks should be separated from computer operations where appropriate (see 6.1.5); </a:t>
            </a:r>
          </a:p>
          <a:p>
            <a:pPr marL="0" indent="0">
              <a:buNone/>
            </a:pPr>
            <a:r>
              <a:rPr lang="en-US" sz="4800" dirty="0">
                <a:solidFill>
                  <a:srgbClr val="FFFF00"/>
                </a:solidFill>
              </a:rPr>
              <a:t>c)</a:t>
            </a:r>
            <a:r>
              <a:rPr lang="en-US" sz="4800" dirty="0"/>
              <a:t>  </a:t>
            </a:r>
            <a:r>
              <a:rPr lang="en-US" sz="4800" dirty="0">
                <a:solidFill>
                  <a:srgbClr val="FFFF00"/>
                </a:solidFill>
              </a:rPr>
              <a:t>special controls should be established to safeguard the confidentiality and integrity of data passing over public networks or over wireless networks and to protect the connected systems and applications (see 10 and 13.2 ); special controls may also be required to maintain the availability of the network services and computers connected; </a:t>
            </a:r>
          </a:p>
          <a:p>
            <a:pPr marL="0" indent="0">
              <a:buNone/>
            </a:pPr>
            <a:r>
              <a:rPr lang="en-US" sz="4800" dirty="0"/>
              <a:t>d)  appropriate logging and monitoring should be applied to enable recording and detection of actions that may affect, or are relevant to, information security; </a:t>
            </a:r>
          </a:p>
          <a:p>
            <a:pPr marL="0" indent="0">
              <a:buNone/>
            </a:pPr>
            <a:r>
              <a:rPr lang="en-US" sz="4800" dirty="0"/>
              <a:t>e)  management activities should be closely </a:t>
            </a:r>
            <a:r>
              <a:rPr lang="en-US" sz="4800" dirty="0" err="1"/>
              <a:t>co-ordinated</a:t>
            </a:r>
            <a:r>
              <a:rPr lang="en-US" sz="4800" dirty="0"/>
              <a:t> both to </a:t>
            </a:r>
            <a:r>
              <a:rPr lang="en-US" sz="4800" dirty="0" err="1"/>
              <a:t>optimise</a:t>
            </a:r>
            <a:r>
              <a:rPr lang="en-US" sz="4800" dirty="0"/>
              <a:t> the service to the organization and to ensure that controls are consistently applied across the information processing infrastructure; </a:t>
            </a:r>
          </a:p>
          <a:p>
            <a:pPr marL="0" indent="0">
              <a:buNone/>
            </a:pPr>
            <a:r>
              <a:rPr lang="en-US" sz="4800" dirty="0"/>
              <a:t>f)  systems on the network should be authenticated; </a:t>
            </a:r>
          </a:p>
          <a:p>
            <a:pPr marL="0" indent="0">
              <a:buNone/>
            </a:pPr>
            <a:r>
              <a:rPr lang="en-US" sz="4800" dirty="0"/>
              <a:t>g)  systems connection to the network should be restricted. </a:t>
            </a:r>
          </a:p>
          <a:p>
            <a:pPr marL="0" indent="0">
              <a:buNone/>
            </a:pPr>
            <a:r>
              <a:rPr lang="en-US" sz="4800" dirty="0"/>
              <a:t>Other information </a:t>
            </a:r>
          </a:p>
          <a:p>
            <a:pPr marL="0" indent="0">
              <a:buNone/>
            </a:pPr>
            <a:r>
              <a:rPr lang="en-US" sz="4800" dirty="0"/>
              <a:t>Additional information on network security can be found in </a:t>
            </a:r>
            <a:r>
              <a:rPr lang="en-US" sz="4800" dirty="0">
                <a:solidFill>
                  <a:srgbClr val="FFFF00"/>
                </a:solidFill>
              </a:rPr>
              <a:t>ISO/IEC 27033 Network Security. </a:t>
            </a:r>
          </a:p>
          <a:p>
            <a:pPr marL="0" indent="0">
              <a:buNone/>
            </a:pPr>
            <a:endParaRPr lang="en-US" dirty="0"/>
          </a:p>
        </p:txBody>
      </p:sp>
    </p:spTree>
    <p:extLst>
      <p:ext uri="{BB962C8B-B14F-4D97-AF65-F5344CB8AC3E}">
        <p14:creationId xmlns:p14="http://schemas.microsoft.com/office/powerpoint/2010/main" val="274221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ISO 27x Standards</a:t>
            </a:r>
          </a:p>
        </p:txBody>
      </p:sp>
      <p:sp>
        <p:nvSpPr>
          <p:cNvPr id="3" name="Content Placeholder 2"/>
          <p:cNvSpPr>
            <a:spLocks noGrp="1"/>
          </p:cNvSpPr>
          <p:nvPr>
            <p:ph idx="1"/>
          </p:nvPr>
        </p:nvSpPr>
        <p:spPr/>
        <p:txBody>
          <a:bodyPr/>
          <a:lstStyle/>
          <a:p>
            <a:r>
              <a:rPr lang="en-US" dirty="0"/>
              <a:t>ISO 27030 - ISO 27050</a:t>
            </a:r>
          </a:p>
          <a:p>
            <a:pPr marL="0" indent="0">
              <a:buNone/>
            </a:pPr>
            <a:r>
              <a:rPr lang="en-US" dirty="0"/>
              <a:t>27033 Part 1- 6,  Network Security</a:t>
            </a:r>
          </a:p>
          <a:p>
            <a:pPr marL="0" indent="0">
              <a:buNone/>
            </a:pPr>
            <a:r>
              <a:rPr lang="en-US" dirty="0"/>
              <a:t>27035 Part 1 – 2 Incident Response</a:t>
            </a:r>
          </a:p>
          <a:p>
            <a:pPr marL="0" indent="0">
              <a:buNone/>
            </a:pPr>
            <a:r>
              <a:rPr lang="en-US" dirty="0"/>
              <a:t>27044 Guide to SIEM</a:t>
            </a:r>
          </a:p>
        </p:txBody>
      </p:sp>
    </p:spTree>
    <p:extLst>
      <p:ext uri="{BB962C8B-B14F-4D97-AF65-F5344CB8AC3E}">
        <p14:creationId xmlns:p14="http://schemas.microsoft.com/office/powerpoint/2010/main" val="2444551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Typical ISO 27001 certification process</a:t>
            </a:r>
          </a:p>
        </p:txBody>
      </p:sp>
      <p:sp>
        <p:nvSpPr>
          <p:cNvPr id="3" name="Content Placeholder 2"/>
          <p:cNvSpPr>
            <a:spLocks noGrp="1"/>
          </p:cNvSpPr>
          <p:nvPr>
            <p:ph idx="1"/>
          </p:nvPr>
        </p:nvSpPr>
        <p:spPr/>
        <p:txBody>
          <a:bodyPr>
            <a:normAutofit fontScale="85000" lnSpcReduction="20000"/>
          </a:bodyPr>
          <a:lstStyle/>
          <a:p>
            <a:r>
              <a:rPr lang="en-US" dirty="0"/>
              <a:t>Definition of Scope (ISMS)</a:t>
            </a:r>
          </a:p>
          <a:p>
            <a:r>
              <a:rPr lang="en-US" dirty="0"/>
              <a:t>Gap analysis</a:t>
            </a:r>
          </a:p>
          <a:p>
            <a:r>
              <a:rPr lang="en-US" dirty="0"/>
              <a:t>Risk assessment</a:t>
            </a:r>
          </a:p>
          <a:p>
            <a:r>
              <a:rPr lang="en-US" dirty="0"/>
              <a:t>Implementation design </a:t>
            </a:r>
          </a:p>
          <a:p>
            <a:r>
              <a:rPr lang="en-US" dirty="0"/>
              <a:t>Implementation ( to include awareness training )</a:t>
            </a:r>
          </a:p>
          <a:p>
            <a:r>
              <a:rPr lang="en-US" dirty="0"/>
              <a:t>Simulation Audit</a:t>
            </a:r>
          </a:p>
          <a:p>
            <a:r>
              <a:rPr lang="en-US" dirty="0"/>
              <a:t>Audit </a:t>
            </a:r>
          </a:p>
        </p:txBody>
      </p:sp>
    </p:spTree>
    <p:extLst>
      <p:ext uri="{BB962C8B-B14F-4D97-AF65-F5344CB8AC3E}">
        <p14:creationId xmlns:p14="http://schemas.microsoft.com/office/powerpoint/2010/main" val="1643054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27001 2005 </a:t>
            </a:r>
            <a:r>
              <a:rPr lang="en-US" dirty="0" err="1"/>
              <a:t>vs</a:t>
            </a:r>
            <a:r>
              <a:rPr lang="en-US" dirty="0"/>
              <a:t> 2013</a:t>
            </a:r>
          </a:p>
        </p:txBody>
      </p:sp>
      <p:sp>
        <p:nvSpPr>
          <p:cNvPr id="3" name="Content Placeholder 2"/>
          <p:cNvSpPr>
            <a:spLocks noGrp="1"/>
          </p:cNvSpPr>
          <p:nvPr>
            <p:ph idx="1"/>
          </p:nvPr>
        </p:nvSpPr>
        <p:spPr/>
        <p:txBody>
          <a:bodyPr/>
          <a:lstStyle/>
          <a:p>
            <a:r>
              <a:rPr lang="en-US" dirty="0"/>
              <a:t>BSI Transition Guide</a:t>
            </a:r>
          </a:p>
        </p:txBody>
      </p:sp>
      <p:pic>
        <p:nvPicPr>
          <p:cNvPr id="5" name="Picture 4"/>
          <p:cNvPicPr>
            <a:picLocks noChangeAspect="1"/>
          </p:cNvPicPr>
          <p:nvPr/>
        </p:nvPicPr>
        <p:blipFill>
          <a:blip r:embed="rId2"/>
          <a:stretch>
            <a:fillRect/>
          </a:stretch>
        </p:blipFill>
        <p:spPr>
          <a:xfrm>
            <a:off x="5630668" y="1914403"/>
            <a:ext cx="2753193" cy="4090287"/>
          </a:xfrm>
          <a:prstGeom prst="rect">
            <a:avLst/>
          </a:prstGeom>
        </p:spPr>
      </p:pic>
    </p:spTree>
    <p:extLst>
      <p:ext uri="{BB962C8B-B14F-4D97-AF65-F5344CB8AC3E}">
        <p14:creationId xmlns:p14="http://schemas.microsoft.com/office/powerpoint/2010/main" val="65117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27001 2005 </a:t>
            </a:r>
            <a:r>
              <a:rPr lang="en-US" dirty="0" err="1"/>
              <a:t>vs</a:t>
            </a:r>
            <a:r>
              <a:rPr lang="en-US" dirty="0"/>
              <a:t> 2013</a:t>
            </a:r>
          </a:p>
        </p:txBody>
      </p:sp>
      <p:sp>
        <p:nvSpPr>
          <p:cNvPr id="3" name="Content Placeholder 2"/>
          <p:cNvSpPr>
            <a:spLocks noGrp="1"/>
          </p:cNvSpPr>
          <p:nvPr>
            <p:ph idx="1"/>
          </p:nvPr>
        </p:nvSpPr>
        <p:spPr/>
        <p:txBody>
          <a:bodyPr>
            <a:normAutofit/>
          </a:bodyPr>
          <a:lstStyle/>
          <a:p>
            <a:r>
              <a:rPr lang="en-US" sz="2800" dirty="0"/>
              <a:t>Alignment to other Management Standards</a:t>
            </a:r>
          </a:p>
          <a:p>
            <a:r>
              <a:rPr lang="en-US" sz="2800" dirty="0"/>
              <a:t>Closer alignment to ISO 31000, Risk Management</a:t>
            </a:r>
          </a:p>
          <a:p>
            <a:pPr marL="0" indent="0">
              <a:buNone/>
            </a:pPr>
            <a:r>
              <a:rPr lang="en-US" sz="2800" dirty="0"/>
              <a:t>	+ no duplicate requirements</a:t>
            </a:r>
          </a:p>
          <a:p>
            <a:pPr marL="0" indent="0">
              <a:buNone/>
            </a:pPr>
            <a:r>
              <a:rPr lang="en-US" sz="2800" dirty="0"/>
              <a:t>	+ greater freedom of choice for implementation</a:t>
            </a:r>
          </a:p>
          <a:p>
            <a:pPr marL="0" indent="0">
              <a:buNone/>
            </a:pPr>
            <a:r>
              <a:rPr lang="en-US" dirty="0"/>
              <a:t>	</a:t>
            </a:r>
          </a:p>
        </p:txBody>
      </p:sp>
    </p:spTree>
    <p:extLst>
      <p:ext uri="{BB962C8B-B14F-4D97-AF65-F5344CB8AC3E}">
        <p14:creationId xmlns:p14="http://schemas.microsoft.com/office/powerpoint/2010/main" val="14576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ISO27001 2005 vs. 2013</a:t>
            </a:r>
          </a:p>
        </p:txBody>
      </p:sp>
      <p:pic>
        <p:nvPicPr>
          <p:cNvPr id="6" name="Content Placeholder 5"/>
          <p:cNvPicPr>
            <a:picLocks noGrp="1" noChangeAspect="1"/>
          </p:cNvPicPr>
          <p:nvPr>
            <p:ph idx="1"/>
          </p:nvPr>
        </p:nvPicPr>
        <p:blipFill>
          <a:blip r:embed="rId2"/>
          <a:srcRect t="13483" b="13483"/>
          <a:stretch>
            <a:fillRect/>
          </a:stretch>
        </p:blipFill>
        <p:spPr>
          <a:xfrm>
            <a:off x="457200" y="2057789"/>
            <a:ext cx="8229600" cy="4525963"/>
          </a:xfrm>
        </p:spPr>
      </p:pic>
    </p:spTree>
    <p:extLst>
      <p:ext uri="{BB962C8B-B14F-4D97-AF65-F5344CB8AC3E}">
        <p14:creationId xmlns:p14="http://schemas.microsoft.com/office/powerpoint/2010/main" val="1979283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662"/>
            <a:ext cx="8229600" cy="752769"/>
          </a:xfrm>
        </p:spPr>
        <p:txBody>
          <a:bodyPr>
            <a:normAutofit fontScale="90000"/>
          </a:bodyPr>
          <a:lstStyle/>
          <a:p>
            <a:r>
              <a:rPr lang="en-US" dirty="0"/>
              <a:t>ISO 27x</a:t>
            </a:r>
          </a:p>
        </p:txBody>
      </p:sp>
      <p:sp>
        <p:nvSpPr>
          <p:cNvPr id="3" name="Content Placeholder 2"/>
          <p:cNvSpPr>
            <a:spLocks noGrp="1"/>
          </p:cNvSpPr>
          <p:nvPr>
            <p:ph idx="1"/>
          </p:nvPr>
        </p:nvSpPr>
        <p:spPr>
          <a:xfrm>
            <a:off x="457200" y="1927598"/>
            <a:ext cx="8229600" cy="4525963"/>
          </a:xfrm>
        </p:spPr>
        <p:txBody>
          <a:bodyPr>
            <a:normAutofit/>
          </a:bodyPr>
          <a:lstStyle/>
          <a:p>
            <a:pPr marL="0" indent="0">
              <a:buNone/>
            </a:pPr>
            <a:r>
              <a:rPr lang="en-US" sz="1200" dirty="0"/>
              <a:t>ISO (the International Organization for Standardization) and IEC (the International </a:t>
            </a:r>
            <a:r>
              <a:rPr lang="en-US" sz="1200" dirty="0" err="1"/>
              <a:t>Electrotechnical</a:t>
            </a:r>
            <a:r>
              <a:rPr lang="en-US" sz="1200" dirty="0"/>
              <a:t> Commission) form the specialized system for worldwide standardization. </a:t>
            </a:r>
          </a:p>
          <a:p>
            <a:pPr marL="0" indent="0">
              <a:buNone/>
            </a:pPr>
            <a:endParaRPr lang="en-US" sz="1200" dirty="0"/>
          </a:p>
          <a:p>
            <a:pPr marL="0" indent="0">
              <a:buNone/>
            </a:pPr>
            <a:r>
              <a:rPr lang="en-US" sz="1200" dirty="0"/>
              <a:t>National bodies that are members of ISO or IEC participate in the development of International Standards through technical committees established by the respective organization to deal with particular fields of technical activity. ISO and IEC technical committees collaborate in fields of mutual interest.</a:t>
            </a:r>
          </a:p>
          <a:p>
            <a:pPr marL="0" indent="0">
              <a:buNone/>
            </a:pPr>
            <a:endParaRPr lang="en-US" sz="1200" dirty="0"/>
          </a:p>
          <a:p>
            <a:pPr marL="0" indent="0">
              <a:buNone/>
            </a:pPr>
            <a:r>
              <a:rPr lang="en-US" sz="1200" dirty="0"/>
              <a:t>Other international organizations, governmental and non-governmental, in liaison with ISO and IEC, also take part in the work. In the field of information technology, ISO and IEC have established a joint technical committee, </a:t>
            </a:r>
            <a:r>
              <a:rPr lang="en-US" sz="1400" b="1" dirty="0"/>
              <a:t>ISO/IEC JTC 1.</a:t>
            </a:r>
          </a:p>
          <a:p>
            <a:pPr marL="0" indent="0">
              <a:buNone/>
            </a:pPr>
            <a:r>
              <a:rPr lang="en-US" sz="1200" dirty="0"/>
              <a:t>International Standards are drafted in accordance with the rules given in the ISO/IEC Directives, Part 2.</a:t>
            </a:r>
          </a:p>
          <a:p>
            <a:pPr marL="0" indent="0">
              <a:buNone/>
            </a:pPr>
            <a:endParaRPr lang="en-US" sz="1200" dirty="0"/>
          </a:p>
          <a:p>
            <a:pPr marL="0" indent="0">
              <a:buNone/>
            </a:pPr>
            <a:r>
              <a:rPr lang="en-US" sz="1200" dirty="0"/>
              <a:t> The main task of the joint technical committee is to prepare International Standards. Draft International Standards adopted by the joint technical committee are circulated to national bodies for voting. Publication as an International Standard requires approval by at least 75 % of the national bodies casting a vote.</a:t>
            </a:r>
          </a:p>
        </p:txBody>
      </p:sp>
      <p:pic>
        <p:nvPicPr>
          <p:cNvPr id="4" name="Picture 3" descr="logo_is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792" y="1190998"/>
            <a:ext cx="2565400" cy="736600"/>
          </a:xfrm>
          <a:prstGeom prst="rect">
            <a:avLst/>
          </a:prstGeom>
        </p:spPr>
      </p:pic>
      <p:pic>
        <p:nvPicPr>
          <p:cNvPr id="5" name="Picture 4" descr="IEC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114" y="1190998"/>
            <a:ext cx="736600" cy="736600"/>
          </a:xfrm>
          <a:prstGeom prst="rect">
            <a:avLst/>
          </a:prstGeom>
        </p:spPr>
      </p:pic>
    </p:spTree>
    <p:extLst>
      <p:ext uri="{BB962C8B-B14F-4D97-AF65-F5344CB8AC3E}">
        <p14:creationId xmlns:p14="http://schemas.microsoft.com/office/powerpoint/2010/main" val="94989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356"/>
            <a:ext cx="8229600" cy="1143000"/>
          </a:xfrm>
        </p:spPr>
        <p:txBody>
          <a:bodyPr/>
          <a:lstStyle/>
          <a:p>
            <a:r>
              <a:rPr lang="en-US" dirty="0"/>
              <a:t>JTC-1</a:t>
            </a:r>
          </a:p>
        </p:txBody>
      </p:sp>
      <p:sp>
        <p:nvSpPr>
          <p:cNvPr id="3" name="Content Placeholder 2"/>
          <p:cNvSpPr>
            <a:spLocks noGrp="1"/>
          </p:cNvSpPr>
          <p:nvPr>
            <p:ph idx="1"/>
          </p:nvPr>
        </p:nvSpPr>
        <p:spPr>
          <a:xfrm>
            <a:off x="203200" y="1425356"/>
            <a:ext cx="4114800" cy="4525963"/>
          </a:xfrm>
        </p:spPr>
        <p:txBody>
          <a:bodyPr>
            <a:normAutofit/>
          </a:bodyPr>
          <a:lstStyle/>
          <a:p>
            <a:r>
              <a:rPr lang="en-US" sz="2000" dirty="0"/>
              <a:t>ISO 27000 Series is developed by JTC1-SC27</a:t>
            </a:r>
          </a:p>
          <a:p>
            <a:r>
              <a:rPr lang="en-US" sz="2000" dirty="0"/>
              <a:t>Certification is given for ISO 27001 Only</a:t>
            </a:r>
          </a:p>
          <a:p>
            <a:r>
              <a:rPr lang="en-US" sz="2000" dirty="0"/>
              <a:t>There are a number of supporting standards and best practices….</a:t>
            </a:r>
          </a:p>
        </p:txBody>
      </p:sp>
      <p:pic>
        <p:nvPicPr>
          <p:cNvPr id="4" name="Picture 3" descr="jtc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129" y="1425356"/>
            <a:ext cx="4406639" cy="4525963"/>
          </a:xfrm>
          <a:prstGeom prst="rect">
            <a:avLst/>
          </a:prstGeom>
        </p:spPr>
      </p:pic>
    </p:spTree>
    <p:extLst>
      <p:ext uri="{BB962C8B-B14F-4D97-AF65-F5344CB8AC3E}">
        <p14:creationId xmlns:p14="http://schemas.microsoft.com/office/powerpoint/2010/main" val="391689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27001</a:t>
            </a:r>
          </a:p>
        </p:txBody>
      </p:sp>
      <p:sp>
        <p:nvSpPr>
          <p:cNvPr id="3" name="Content Placeholder 2"/>
          <p:cNvSpPr>
            <a:spLocks noGrp="1"/>
          </p:cNvSpPr>
          <p:nvPr>
            <p:ph idx="1"/>
          </p:nvPr>
        </p:nvSpPr>
        <p:spPr>
          <a:xfrm>
            <a:off x="146538" y="1522046"/>
            <a:ext cx="4884616" cy="4788877"/>
          </a:xfrm>
        </p:spPr>
        <p:txBody>
          <a:bodyPr>
            <a:noAutofit/>
          </a:bodyPr>
          <a:lstStyle/>
          <a:p>
            <a:r>
              <a:rPr lang="en-US" sz="1200" b="1" dirty="0">
                <a:solidFill>
                  <a:srgbClr val="008000"/>
                </a:solidFill>
              </a:rPr>
              <a:t>ISO/IEC 27000</a:t>
            </a:r>
            <a:r>
              <a:rPr lang="en-US" sz="1200" dirty="0"/>
              <a:t>, </a:t>
            </a:r>
            <a:r>
              <a:rPr lang="en-US" sz="1200" i="1" dirty="0"/>
              <a:t>Information security management systems — Overview and vocabulary </a:t>
            </a:r>
          </a:p>
          <a:p>
            <a:r>
              <a:rPr lang="en-US" sz="1200" b="1" dirty="0">
                <a:solidFill>
                  <a:srgbClr val="008000"/>
                </a:solidFill>
              </a:rPr>
              <a:t>ISO/IEC 27001</a:t>
            </a:r>
            <a:r>
              <a:rPr lang="en-US" sz="1200" b="1" dirty="0"/>
              <a:t>:2005</a:t>
            </a:r>
            <a:r>
              <a:rPr lang="en-US" sz="1200" dirty="0"/>
              <a:t>, </a:t>
            </a:r>
            <a:r>
              <a:rPr lang="en-US" sz="1200" i="1" dirty="0"/>
              <a:t>Information security management systems  Requirements </a:t>
            </a:r>
            <a:r>
              <a:rPr lang="en-US" sz="1200" dirty="0"/>
              <a:t>	</a:t>
            </a:r>
          </a:p>
          <a:p>
            <a:r>
              <a:rPr lang="en-US" sz="1200" b="1" dirty="0">
                <a:solidFill>
                  <a:srgbClr val="008000"/>
                </a:solidFill>
              </a:rPr>
              <a:t>ISO/IEC 27002</a:t>
            </a:r>
            <a:r>
              <a:rPr lang="en-US" sz="1200" b="1" dirty="0"/>
              <a:t>:2005</a:t>
            </a:r>
            <a:r>
              <a:rPr lang="en-US" sz="1200" dirty="0"/>
              <a:t>, </a:t>
            </a:r>
            <a:r>
              <a:rPr lang="en-US" sz="1200" i="1" dirty="0"/>
              <a:t>Code of practice for information security management </a:t>
            </a:r>
            <a:r>
              <a:rPr lang="en-US" sz="1200" dirty="0"/>
              <a:t>	</a:t>
            </a:r>
          </a:p>
          <a:p>
            <a:r>
              <a:rPr lang="en-US" sz="1200" b="1" dirty="0">
                <a:solidFill>
                  <a:srgbClr val="008000"/>
                </a:solidFill>
              </a:rPr>
              <a:t>ISO/IEC 27003</a:t>
            </a:r>
            <a:r>
              <a:rPr lang="en-US" sz="1200" dirty="0"/>
              <a:t>, </a:t>
            </a:r>
            <a:r>
              <a:rPr lang="en-US" sz="1200" i="1" dirty="0"/>
              <a:t>Information security management system implementation guidance</a:t>
            </a:r>
          </a:p>
          <a:p>
            <a:r>
              <a:rPr lang="en-US" sz="1200" b="1" dirty="0">
                <a:solidFill>
                  <a:srgbClr val="008000"/>
                </a:solidFill>
              </a:rPr>
              <a:t>ISO/IEC 27004</a:t>
            </a:r>
            <a:r>
              <a:rPr lang="en-US" sz="1200" dirty="0"/>
              <a:t>, </a:t>
            </a:r>
            <a:r>
              <a:rPr lang="en-US" sz="1200" i="1" dirty="0"/>
              <a:t>Information security management — Measurement</a:t>
            </a:r>
            <a:endParaRPr lang="en-US" sz="1200" dirty="0"/>
          </a:p>
          <a:p>
            <a:r>
              <a:rPr lang="en-US" sz="1200" b="1" dirty="0">
                <a:solidFill>
                  <a:srgbClr val="008000"/>
                </a:solidFill>
              </a:rPr>
              <a:t>ISO/IEC 27005</a:t>
            </a:r>
            <a:r>
              <a:rPr lang="en-US" sz="1200" dirty="0"/>
              <a:t>:2008, </a:t>
            </a:r>
            <a:r>
              <a:rPr lang="en-US" sz="1200" i="1" dirty="0"/>
              <a:t>Information security risk management</a:t>
            </a:r>
          </a:p>
          <a:p>
            <a:r>
              <a:rPr lang="en-US" sz="1200" b="1" dirty="0">
                <a:solidFill>
                  <a:srgbClr val="008000"/>
                </a:solidFill>
              </a:rPr>
              <a:t>ISO/IEC 27006</a:t>
            </a:r>
            <a:r>
              <a:rPr lang="en-US" sz="1200" b="1" dirty="0"/>
              <a:t>:</a:t>
            </a:r>
            <a:r>
              <a:rPr lang="en-US" sz="1200" dirty="0"/>
              <a:t>2007, </a:t>
            </a:r>
            <a:r>
              <a:rPr lang="en-US" sz="1200" i="1" dirty="0"/>
              <a:t>Requirements for bodies providing audit and certification of information security management systems</a:t>
            </a:r>
          </a:p>
          <a:p>
            <a:r>
              <a:rPr lang="en-US" sz="1200" b="1" dirty="0">
                <a:solidFill>
                  <a:srgbClr val="008000"/>
                </a:solidFill>
              </a:rPr>
              <a:t>ISO/IEC 27007</a:t>
            </a:r>
            <a:r>
              <a:rPr lang="en-US" sz="1200" dirty="0"/>
              <a:t>, </a:t>
            </a:r>
            <a:r>
              <a:rPr lang="en-US" sz="1200" i="1" dirty="0"/>
              <a:t>Guidelines for information security management systems auditing</a:t>
            </a:r>
          </a:p>
          <a:p>
            <a:r>
              <a:rPr lang="en-US" sz="1200" b="1" dirty="0">
                <a:solidFill>
                  <a:srgbClr val="008000"/>
                </a:solidFill>
              </a:rPr>
              <a:t>ISO/IEC 27011</a:t>
            </a:r>
            <a:r>
              <a:rPr lang="en-US" sz="1200" dirty="0"/>
              <a:t>, </a:t>
            </a:r>
            <a:r>
              <a:rPr lang="en-US" sz="1200" i="1" dirty="0"/>
              <a:t>Information security management guidelines for telecommunications organizations </a:t>
            </a:r>
            <a:r>
              <a:rPr lang="en-US" sz="1200" i="1" dirty="0" err="1"/>
              <a:t>basedon</a:t>
            </a:r>
            <a:r>
              <a:rPr lang="en-US" sz="1200" i="1" dirty="0"/>
              <a:t> ISO/IEC 27002</a:t>
            </a:r>
            <a:endParaRPr lang="en-US" sz="1200" dirty="0"/>
          </a:p>
        </p:txBody>
      </p:sp>
      <p:pic>
        <p:nvPicPr>
          <p:cNvPr id="4" name="Picture 3" descr="2701 cove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298" y="1522046"/>
            <a:ext cx="3835164" cy="4670548"/>
          </a:xfrm>
          <a:prstGeom prst="rect">
            <a:avLst/>
          </a:prstGeom>
        </p:spPr>
      </p:pic>
    </p:spTree>
    <p:extLst>
      <p:ext uri="{BB962C8B-B14F-4D97-AF65-F5344CB8AC3E}">
        <p14:creationId xmlns:p14="http://schemas.microsoft.com/office/powerpoint/2010/main" val="15971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ISO 27001 about ?</a:t>
            </a:r>
          </a:p>
        </p:txBody>
      </p:sp>
      <p:sp>
        <p:nvSpPr>
          <p:cNvPr id="3" name="Content Placeholder 2"/>
          <p:cNvSpPr>
            <a:spLocks noGrp="1"/>
          </p:cNvSpPr>
          <p:nvPr>
            <p:ph idx="1"/>
          </p:nvPr>
        </p:nvSpPr>
        <p:spPr>
          <a:xfrm>
            <a:off x="457200" y="2226547"/>
            <a:ext cx="8229600" cy="4330095"/>
          </a:xfrm>
        </p:spPr>
        <p:txBody>
          <a:bodyPr>
            <a:normAutofit/>
          </a:bodyPr>
          <a:lstStyle/>
          <a:p>
            <a:pPr marL="0" indent="0">
              <a:buNone/>
            </a:pPr>
            <a:r>
              <a:rPr lang="en-US" sz="1600" i="1" dirty="0"/>
              <a:t>“….This International Standard has been prepared to provide a model for establishing, implementing, operating, monitoring, reviewing, maintaining and improving an </a:t>
            </a:r>
            <a:r>
              <a:rPr lang="en-US" sz="1600" b="1" i="1" dirty="0">
                <a:solidFill>
                  <a:srgbClr val="FFFF00"/>
                </a:solidFill>
              </a:rPr>
              <a:t>Information Security Management System (ISMS</a:t>
            </a:r>
            <a:r>
              <a:rPr lang="en-US" sz="1600" b="1" i="1" dirty="0"/>
              <a:t>)</a:t>
            </a:r>
            <a:r>
              <a:rPr lang="en-US" sz="1600" i="1" dirty="0"/>
              <a:t>…..”</a:t>
            </a:r>
          </a:p>
          <a:p>
            <a:pPr marL="0" indent="0">
              <a:buNone/>
            </a:pPr>
            <a:endParaRPr lang="en-US" sz="2000" i="1" dirty="0"/>
          </a:p>
          <a:p>
            <a:pPr marL="0" indent="0">
              <a:buNone/>
            </a:pPr>
            <a:r>
              <a:rPr lang="en-US" sz="1600" i="1" dirty="0"/>
              <a:t>“…The design and implementation of an organization’s ISMS is influenced by their needs and objectives, security requirements, the processes employed and the size and structure of the organization.</a:t>
            </a:r>
          </a:p>
          <a:p>
            <a:pPr marL="0" indent="0">
              <a:buNone/>
            </a:pPr>
            <a:r>
              <a:rPr lang="en-US" sz="1600" i="1" dirty="0"/>
              <a:t> These and their supporting systems are expected to change over time.</a:t>
            </a:r>
          </a:p>
          <a:p>
            <a:pPr marL="0" indent="0">
              <a:buNone/>
            </a:pPr>
            <a:r>
              <a:rPr lang="en-US" sz="1600" i="1" dirty="0"/>
              <a:t> It is expected that an ISMS implementation will be scaled in accordance with the needs of the organization…”</a:t>
            </a:r>
          </a:p>
          <a:p>
            <a:pPr marL="0" indent="0">
              <a:buNone/>
            </a:pPr>
            <a:endParaRPr lang="en-US" sz="2000" i="1" dirty="0"/>
          </a:p>
          <a:p>
            <a:pPr marL="0" indent="0">
              <a:buNone/>
            </a:pPr>
            <a:endParaRPr lang="en-US" sz="2000" i="1" dirty="0"/>
          </a:p>
          <a:p>
            <a:pPr marL="0" indent="0">
              <a:buNone/>
            </a:pPr>
            <a:endParaRPr lang="en-US" sz="2000" i="1" dirty="0"/>
          </a:p>
        </p:txBody>
      </p:sp>
      <p:sp>
        <p:nvSpPr>
          <p:cNvPr id="4" name="TextBox 3"/>
          <p:cNvSpPr txBox="1"/>
          <p:nvPr/>
        </p:nvSpPr>
        <p:spPr>
          <a:xfrm>
            <a:off x="6906381" y="6313714"/>
            <a:ext cx="1942002" cy="230832"/>
          </a:xfrm>
          <a:prstGeom prst="rect">
            <a:avLst/>
          </a:prstGeom>
          <a:noFill/>
        </p:spPr>
        <p:txBody>
          <a:bodyPr wrap="none" rtlCol="0">
            <a:spAutoFit/>
          </a:bodyPr>
          <a:lstStyle/>
          <a:p>
            <a:r>
              <a:rPr lang="en-US" sz="900" b="1" dirty="0"/>
              <a:t>Source: ISO/IEC FDIS 27001:2005(E)</a:t>
            </a:r>
            <a:endParaRPr lang="en-US" sz="900" dirty="0"/>
          </a:p>
        </p:txBody>
      </p:sp>
    </p:spTree>
    <p:extLst>
      <p:ext uri="{BB962C8B-B14F-4D97-AF65-F5344CB8AC3E}">
        <p14:creationId xmlns:p14="http://schemas.microsoft.com/office/powerpoint/2010/main" val="219814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075113" y="1811338"/>
            <a:ext cx="685800" cy="260350"/>
          </a:xfrm>
          <a:prstGeom prst="roundRect">
            <a:avLst>
              <a:gd name="adj" fmla="val 16667"/>
            </a:avLst>
          </a:prstGeom>
          <a:solidFill>
            <a:srgbClr val="C0D4FC"/>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400" b="1"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27001</a:t>
            </a:r>
          </a:p>
        </p:txBody>
      </p:sp>
      <p:sp>
        <p:nvSpPr>
          <p:cNvPr id="2051" name="Text Box 3"/>
          <p:cNvSpPr txBox="1">
            <a:spLocks noChangeArrowheads="1"/>
          </p:cNvSpPr>
          <p:nvPr/>
        </p:nvSpPr>
        <p:spPr bwMode="auto">
          <a:xfrm>
            <a:off x="57150" y="84138"/>
            <a:ext cx="45656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2000" dirty="0">
                <a:latin typeface="Meiryo UI" panose="020B0604030504040204" pitchFamily="34" charset="-128"/>
                <a:ea typeface="Meiryo UI" panose="020B0604030504040204" pitchFamily="34" charset="-128"/>
                <a:cs typeface="Meiryo UI" panose="020B0604030504040204" pitchFamily="34" charset="-128"/>
              </a:rPr>
              <a:t>ISO/IEC 27001 family of standards</a:t>
            </a:r>
          </a:p>
        </p:txBody>
      </p:sp>
      <p:sp>
        <p:nvSpPr>
          <p:cNvPr id="2052" name="AutoShape 4"/>
          <p:cNvSpPr>
            <a:spLocks noChangeArrowheads="1"/>
          </p:cNvSpPr>
          <p:nvPr/>
        </p:nvSpPr>
        <p:spPr bwMode="auto">
          <a:xfrm>
            <a:off x="4075113" y="1200150"/>
            <a:ext cx="682625" cy="227013"/>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27002</a:t>
            </a:r>
          </a:p>
        </p:txBody>
      </p:sp>
      <p:sp>
        <p:nvSpPr>
          <p:cNvPr id="22" name="Line 14"/>
          <p:cNvSpPr>
            <a:spLocks noChangeShapeType="1"/>
          </p:cNvSpPr>
          <p:nvPr/>
        </p:nvSpPr>
        <p:spPr bwMode="auto">
          <a:xfrm>
            <a:off x="3175" y="506413"/>
            <a:ext cx="9140825" cy="0"/>
          </a:xfrm>
          <a:prstGeom prst="line">
            <a:avLst/>
          </a:prstGeom>
          <a:noFill/>
          <a:ln w="25400">
            <a:solidFill>
              <a:srgbClr val="003366"/>
            </a:solidFill>
            <a:round/>
            <a:headEnd/>
            <a:tailEnd/>
          </a:ln>
          <a:effectLst/>
        </p:spPr>
        <p:txBody>
          <a:bodyPr wrap="none" anchor="ctr"/>
          <a:lstStyle/>
          <a:p>
            <a:pPr fontAlgn="auto" latinLnBrk="0">
              <a:spcBef>
                <a:spcPts val="0"/>
              </a:spcBef>
              <a:spcAft>
                <a:spcPts val="0"/>
              </a:spcAft>
              <a:defRPr/>
            </a:pPr>
            <a:endParaRPr kumimoji="0" lang="ko-KR" altLang="en-US" kern="0">
              <a:solidFill>
                <a:sysClr val="windowText" lastClr="000000"/>
              </a:solidFill>
              <a:latin typeface="Meiryo UI" pitchFamily="34" charset="-128"/>
              <a:ea typeface="Arial Unicode MS" pitchFamily="50" charset="-127"/>
              <a:cs typeface="Meiryo UI" pitchFamily="34" charset="-128"/>
            </a:endParaRPr>
          </a:p>
        </p:txBody>
      </p:sp>
      <p:sp>
        <p:nvSpPr>
          <p:cNvPr id="2054" name="AutoShape 6"/>
          <p:cNvSpPr>
            <a:spLocks noChangeArrowheads="1"/>
          </p:cNvSpPr>
          <p:nvPr/>
        </p:nvSpPr>
        <p:spPr bwMode="auto">
          <a:xfrm>
            <a:off x="4075113" y="654050"/>
            <a:ext cx="682625" cy="227013"/>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27000</a:t>
            </a:r>
          </a:p>
        </p:txBody>
      </p:sp>
      <p:cxnSp>
        <p:nvCxnSpPr>
          <p:cNvPr id="2055" name="AutoShape 7"/>
          <p:cNvCxnSpPr>
            <a:cxnSpLocks noChangeShapeType="1"/>
            <a:stCxn id="2050" idx="0"/>
            <a:endCxn id="2052" idx="2"/>
          </p:cNvCxnSpPr>
          <p:nvPr/>
        </p:nvCxnSpPr>
        <p:spPr bwMode="auto">
          <a:xfrm flipH="1" flipV="1">
            <a:off x="4416426" y="1427163"/>
            <a:ext cx="1587" cy="384175"/>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cxnSp>
        <p:nvCxnSpPr>
          <p:cNvPr id="2056" name="AutoShape 8"/>
          <p:cNvCxnSpPr>
            <a:cxnSpLocks noChangeShapeType="1"/>
            <a:stCxn id="2052" idx="0"/>
            <a:endCxn id="2054" idx="2"/>
          </p:cNvCxnSpPr>
          <p:nvPr/>
        </p:nvCxnSpPr>
        <p:spPr bwMode="auto">
          <a:xfrm flipV="1">
            <a:off x="4416425" y="881063"/>
            <a:ext cx="0" cy="319087"/>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sp>
        <p:nvSpPr>
          <p:cNvPr id="2057" name="AutoShape 10"/>
          <p:cNvSpPr>
            <a:spLocks noChangeArrowheads="1"/>
          </p:cNvSpPr>
          <p:nvPr/>
        </p:nvSpPr>
        <p:spPr bwMode="auto">
          <a:xfrm>
            <a:off x="5969000" y="2179638"/>
            <a:ext cx="684213" cy="227012"/>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27004</a:t>
            </a:r>
          </a:p>
        </p:txBody>
      </p:sp>
      <p:sp>
        <p:nvSpPr>
          <p:cNvPr id="2058" name="AutoShape 11"/>
          <p:cNvSpPr>
            <a:spLocks noChangeArrowheads="1"/>
          </p:cNvSpPr>
          <p:nvPr/>
        </p:nvSpPr>
        <p:spPr bwMode="auto">
          <a:xfrm>
            <a:off x="5999163" y="3514725"/>
            <a:ext cx="684212" cy="227013"/>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 27011</a:t>
            </a:r>
          </a:p>
        </p:txBody>
      </p:sp>
      <p:sp>
        <p:nvSpPr>
          <p:cNvPr id="2059" name="AutoShape 12"/>
          <p:cNvSpPr>
            <a:spLocks noChangeArrowheads="1"/>
          </p:cNvSpPr>
          <p:nvPr/>
        </p:nvSpPr>
        <p:spPr bwMode="auto">
          <a:xfrm>
            <a:off x="6003925" y="6215063"/>
            <a:ext cx="684213" cy="227012"/>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 27799</a:t>
            </a:r>
          </a:p>
        </p:txBody>
      </p:sp>
      <p:sp>
        <p:nvSpPr>
          <p:cNvPr id="2060" name="Text Box 16"/>
          <p:cNvSpPr txBox="1">
            <a:spLocks noChangeArrowheads="1"/>
          </p:cNvSpPr>
          <p:nvPr/>
        </p:nvSpPr>
        <p:spPr bwMode="auto">
          <a:xfrm>
            <a:off x="5976938" y="2654300"/>
            <a:ext cx="942348"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dirty="0">
                <a:latin typeface="Meiryo UI" panose="020B0604030504040204" pitchFamily="34" charset="-128"/>
                <a:ea typeface="Meiryo UI" panose="020B0604030504040204" pitchFamily="34" charset="-128"/>
                <a:cs typeface="Meiryo UI" panose="020B0604030504040204" pitchFamily="34" charset="-128"/>
              </a:rPr>
              <a:t>Applicability</a:t>
            </a:r>
          </a:p>
        </p:txBody>
      </p:sp>
      <p:sp>
        <p:nvSpPr>
          <p:cNvPr id="2061" name="Text Box 17"/>
          <p:cNvSpPr txBox="1">
            <a:spLocks noChangeArrowheads="1"/>
          </p:cNvSpPr>
          <p:nvPr/>
        </p:nvSpPr>
        <p:spPr bwMode="auto">
          <a:xfrm>
            <a:off x="6640513" y="3484563"/>
            <a:ext cx="1589087"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Telecommunications</a:t>
            </a:r>
          </a:p>
        </p:txBody>
      </p:sp>
      <p:sp>
        <p:nvSpPr>
          <p:cNvPr id="2062" name="Text Box 18"/>
          <p:cNvSpPr txBox="1">
            <a:spLocks noChangeArrowheads="1"/>
          </p:cNvSpPr>
          <p:nvPr/>
        </p:nvSpPr>
        <p:spPr bwMode="auto">
          <a:xfrm>
            <a:off x="6645275" y="6191250"/>
            <a:ext cx="59243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dirty="0">
                <a:latin typeface="Meiryo UI" panose="020B0604030504040204" pitchFamily="34" charset="-128"/>
                <a:ea typeface="Meiryo UI" panose="020B0604030504040204" pitchFamily="34" charset="-128"/>
                <a:cs typeface="Meiryo UI" panose="020B0604030504040204" pitchFamily="34" charset="-128"/>
              </a:rPr>
              <a:t>Health </a:t>
            </a:r>
          </a:p>
        </p:txBody>
      </p:sp>
      <p:sp>
        <p:nvSpPr>
          <p:cNvPr id="2063" name="Text Box 19"/>
          <p:cNvSpPr txBox="1">
            <a:spLocks noChangeArrowheads="1"/>
          </p:cNvSpPr>
          <p:nvPr/>
        </p:nvSpPr>
        <p:spPr bwMode="auto">
          <a:xfrm>
            <a:off x="6648450" y="4348163"/>
            <a:ext cx="137795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Financial services</a:t>
            </a:r>
          </a:p>
        </p:txBody>
      </p:sp>
      <p:sp>
        <p:nvSpPr>
          <p:cNvPr id="2064" name="Text Box 20"/>
          <p:cNvSpPr txBox="1">
            <a:spLocks noChangeArrowheads="1"/>
          </p:cNvSpPr>
          <p:nvPr/>
        </p:nvSpPr>
        <p:spPr bwMode="auto">
          <a:xfrm>
            <a:off x="6648450" y="2986088"/>
            <a:ext cx="15255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Inter-sector and</a:t>
            </a:r>
          </a:p>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Inter organizational</a:t>
            </a:r>
          </a:p>
        </p:txBody>
      </p:sp>
      <p:cxnSp>
        <p:nvCxnSpPr>
          <p:cNvPr id="2065" name="AutoShape 21"/>
          <p:cNvCxnSpPr>
            <a:cxnSpLocks noChangeShapeType="1"/>
            <a:stCxn id="2050" idx="3"/>
            <a:endCxn id="2057" idx="1"/>
          </p:cNvCxnSpPr>
          <p:nvPr/>
        </p:nvCxnSpPr>
        <p:spPr bwMode="auto">
          <a:xfrm>
            <a:off x="4760913" y="1941513"/>
            <a:ext cx="1208087" cy="351631"/>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cxnSp>
        <p:nvCxnSpPr>
          <p:cNvPr id="2066" name="AutoShape 22"/>
          <p:cNvCxnSpPr>
            <a:cxnSpLocks noChangeShapeType="1"/>
            <a:stCxn id="2050" idx="3"/>
            <a:endCxn id="2114" idx="1"/>
          </p:cNvCxnSpPr>
          <p:nvPr/>
        </p:nvCxnSpPr>
        <p:spPr bwMode="auto">
          <a:xfrm flipV="1">
            <a:off x="4760913" y="1385094"/>
            <a:ext cx="1193800" cy="556419"/>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sp>
        <p:nvSpPr>
          <p:cNvPr id="2067" name="AutoShape 23"/>
          <p:cNvSpPr>
            <a:spLocks noChangeArrowheads="1"/>
          </p:cNvSpPr>
          <p:nvPr/>
        </p:nvSpPr>
        <p:spPr bwMode="auto">
          <a:xfrm>
            <a:off x="5940425" y="1736725"/>
            <a:ext cx="684213" cy="227013"/>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27003</a:t>
            </a:r>
          </a:p>
        </p:txBody>
      </p:sp>
      <p:cxnSp>
        <p:nvCxnSpPr>
          <p:cNvPr id="2068" name="AutoShape 27"/>
          <p:cNvCxnSpPr>
            <a:cxnSpLocks noChangeShapeType="1"/>
            <a:stCxn id="2050" idx="3"/>
            <a:endCxn id="2067" idx="1"/>
          </p:cNvCxnSpPr>
          <p:nvPr/>
        </p:nvCxnSpPr>
        <p:spPr bwMode="auto">
          <a:xfrm flipV="1">
            <a:off x="4760913" y="1850232"/>
            <a:ext cx="1179512" cy="91281"/>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sp>
        <p:nvSpPr>
          <p:cNvPr id="2069" name="AutoShape 37"/>
          <p:cNvSpPr>
            <a:spLocks noChangeArrowheads="1"/>
          </p:cNvSpPr>
          <p:nvPr/>
        </p:nvSpPr>
        <p:spPr bwMode="auto">
          <a:xfrm>
            <a:off x="2132013" y="1838325"/>
            <a:ext cx="684212" cy="227013"/>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27005</a:t>
            </a:r>
          </a:p>
        </p:txBody>
      </p:sp>
      <p:cxnSp>
        <p:nvCxnSpPr>
          <p:cNvPr id="2070" name="AutoShape 38"/>
          <p:cNvCxnSpPr>
            <a:cxnSpLocks noChangeShapeType="1"/>
            <a:stCxn id="2069" idx="3"/>
            <a:endCxn id="2050" idx="1"/>
          </p:cNvCxnSpPr>
          <p:nvPr/>
        </p:nvCxnSpPr>
        <p:spPr bwMode="auto">
          <a:xfrm flipV="1">
            <a:off x="2816225" y="1941513"/>
            <a:ext cx="1258888" cy="10319"/>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sp>
        <p:nvSpPr>
          <p:cNvPr id="2071" name="Text Box 39"/>
          <p:cNvSpPr txBox="1">
            <a:spLocks noChangeArrowheads="1"/>
          </p:cNvSpPr>
          <p:nvPr/>
        </p:nvSpPr>
        <p:spPr bwMode="auto">
          <a:xfrm>
            <a:off x="1790700" y="2116138"/>
            <a:ext cx="1401763"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Risk Management</a:t>
            </a:r>
          </a:p>
        </p:txBody>
      </p:sp>
      <p:sp>
        <p:nvSpPr>
          <p:cNvPr id="2072" name="AutoShape 40"/>
          <p:cNvSpPr>
            <a:spLocks noChangeArrowheads="1"/>
          </p:cNvSpPr>
          <p:nvPr/>
        </p:nvSpPr>
        <p:spPr bwMode="auto">
          <a:xfrm>
            <a:off x="409575" y="1844675"/>
            <a:ext cx="684213" cy="227013"/>
          </a:xfrm>
          <a:prstGeom prst="roundRect">
            <a:avLst>
              <a:gd name="adj" fmla="val 16667"/>
            </a:avLst>
          </a:prstGeom>
          <a:solidFill>
            <a:srgbClr val="DDDDDD"/>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31000</a:t>
            </a:r>
          </a:p>
        </p:txBody>
      </p:sp>
      <p:sp>
        <p:nvSpPr>
          <p:cNvPr id="2073" name="AutoShape 41"/>
          <p:cNvSpPr>
            <a:spLocks noChangeArrowheads="1"/>
          </p:cNvSpPr>
          <p:nvPr/>
        </p:nvSpPr>
        <p:spPr bwMode="auto">
          <a:xfrm>
            <a:off x="409575" y="1239838"/>
            <a:ext cx="684213" cy="227012"/>
          </a:xfrm>
          <a:prstGeom prst="roundRect">
            <a:avLst>
              <a:gd name="adj" fmla="val 16667"/>
            </a:avLst>
          </a:prstGeom>
          <a:solidFill>
            <a:srgbClr val="DDDDDD"/>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Guide 73</a:t>
            </a:r>
          </a:p>
        </p:txBody>
      </p:sp>
      <p:sp>
        <p:nvSpPr>
          <p:cNvPr id="2074" name="AutoShape 42"/>
          <p:cNvSpPr>
            <a:spLocks noChangeArrowheads="1"/>
          </p:cNvSpPr>
          <p:nvPr/>
        </p:nvSpPr>
        <p:spPr bwMode="auto">
          <a:xfrm>
            <a:off x="2211388" y="4541838"/>
            <a:ext cx="684212" cy="227012"/>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27006</a:t>
            </a:r>
          </a:p>
        </p:txBody>
      </p:sp>
      <p:cxnSp>
        <p:nvCxnSpPr>
          <p:cNvPr id="2075" name="AutoShape 43"/>
          <p:cNvCxnSpPr>
            <a:cxnSpLocks noChangeShapeType="1"/>
            <a:stCxn id="2050" idx="1"/>
            <a:endCxn id="2074" idx="0"/>
          </p:cNvCxnSpPr>
          <p:nvPr/>
        </p:nvCxnSpPr>
        <p:spPr bwMode="auto">
          <a:xfrm flipH="1">
            <a:off x="2553494" y="1941513"/>
            <a:ext cx="1521619" cy="2600325"/>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sp>
        <p:nvSpPr>
          <p:cNvPr id="2076" name="Text Box 44"/>
          <p:cNvSpPr txBox="1">
            <a:spLocks noChangeArrowheads="1"/>
          </p:cNvSpPr>
          <p:nvPr/>
        </p:nvSpPr>
        <p:spPr bwMode="auto">
          <a:xfrm>
            <a:off x="2691607" y="3279776"/>
            <a:ext cx="929455"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dirty="0">
                <a:latin typeface="Meiryo UI" panose="020B0604030504040204" pitchFamily="34" charset="-128"/>
                <a:ea typeface="Meiryo UI" panose="020B0604030504040204" pitchFamily="34" charset="-128"/>
                <a:cs typeface="Meiryo UI" panose="020B0604030504040204" pitchFamily="34" charset="-128"/>
              </a:rPr>
              <a:t>Certification</a:t>
            </a:r>
          </a:p>
        </p:txBody>
      </p:sp>
      <p:sp>
        <p:nvSpPr>
          <p:cNvPr id="2077" name="AutoShape 45"/>
          <p:cNvSpPr>
            <a:spLocks noChangeArrowheads="1"/>
          </p:cNvSpPr>
          <p:nvPr/>
        </p:nvSpPr>
        <p:spPr bwMode="auto">
          <a:xfrm>
            <a:off x="2211388" y="5273675"/>
            <a:ext cx="684212" cy="227013"/>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27007</a:t>
            </a:r>
          </a:p>
        </p:txBody>
      </p:sp>
      <p:sp>
        <p:nvSpPr>
          <p:cNvPr id="2078" name="AutoShape 46"/>
          <p:cNvSpPr>
            <a:spLocks noChangeArrowheads="1"/>
          </p:cNvSpPr>
          <p:nvPr/>
        </p:nvSpPr>
        <p:spPr bwMode="auto">
          <a:xfrm>
            <a:off x="2211388" y="6024563"/>
            <a:ext cx="684212" cy="227012"/>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27008</a:t>
            </a:r>
          </a:p>
        </p:txBody>
      </p:sp>
      <p:sp>
        <p:nvSpPr>
          <p:cNvPr id="2079" name="AutoShape 47"/>
          <p:cNvSpPr>
            <a:spLocks noChangeArrowheads="1"/>
          </p:cNvSpPr>
          <p:nvPr/>
        </p:nvSpPr>
        <p:spPr bwMode="auto">
          <a:xfrm>
            <a:off x="447675" y="5278438"/>
            <a:ext cx="684213" cy="225425"/>
          </a:xfrm>
          <a:prstGeom prst="roundRect">
            <a:avLst>
              <a:gd name="adj" fmla="val 16667"/>
            </a:avLst>
          </a:prstGeom>
          <a:solidFill>
            <a:srgbClr val="DDDDDD"/>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19011</a:t>
            </a:r>
            <a:r>
              <a:rPr lang="en-US" altLang="ko-KR" sz="1200" dirty="0">
                <a:latin typeface="Meiryo UI" panose="020B0604030504040204" pitchFamily="34" charset="-128"/>
                <a:ea typeface="Meiryo UI" panose="020B0604030504040204" pitchFamily="34" charset="-128"/>
                <a:cs typeface="Meiryo UI" panose="020B0604030504040204" pitchFamily="34" charset="-128"/>
              </a:rPr>
              <a:t> </a:t>
            </a:r>
          </a:p>
        </p:txBody>
      </p:sp>
      <p:cxnSp>
        <p:nvCxnSpPr>
          <p:cNvPr id="2080" name="AutoShape 48"/>
          <p:cNvCxnSpPr>
            <a:cxnSpLocks noChangeShapeType="1"/>
            <a:stCxn id="2069" idx="1"/>
            <a:endCxn id="2072" idx="3"/>
          </p:cNvCxnSpPr>
          <p:nvPr/>
        </p:nvCxnSpPr>
        <p:spPr bwMode="auto">
          <a:xfrm flipH="1">
            <a:off x="1093788" y="1951038"/>
            <a:ext cx="1038225" cy="6350"/>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cxnSp>
        <p:nvCxnSpPr>
          <p:cNvPr id="2081" name="AutoShape 49"/>
          <p:cNvCxnSpPr>
            <a:cxnSpLocks noChangeShapeType="1"/>
            <a:stCxn id="2069" idx="1"/>
            <a:endCxn id="2073" idx="3"/>
          </p:cNvCxnSpPr>
          <p:nvPr/>
        </p:nvCxnSpPr>
        <p:spPr bwMode="auto">
          <a:xfrm flipH="1" flipV="1">
            <a:off x="1093788" y="1354138"/>
            <a:ext cx="1038225" cy="598487"/>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sp>
        <p:nvSpPr>
          <p:cNvPr id="2082" name="Text Box 50"/>
          <p:cNvSpPr txBox="1">
            <a:spLocks noChangeArrowheads="1"/>
          </p:cNvSpPr>
          <p:nvPr/>
        </p:nvSpPr>
        <p:spPr bwMode="auto">
          <a:xfrm>
            <a:off x="2849563" y="5180013"/>
            <a:ext cx="15255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Guidelines for ISMS</a:t>
            </a:r>
            <a:br>
              <a:rPr lang="en-US" altLang="ko-KR" sz="1100">
                <a:latin typeface="Meiryo UI" panose="020B0604030504040204" pitchFamily="34" charset="-128"/>
                <a:ea typeface="Meiryo UI" panose="020B0604030504040204" pitchFamily="34" charset="-128"/>
                <a:cs typeface="Meiryo UI" panose="020B0604030504040204" pitchFamily="34" charset="-128"/>
              </a:rPr>
            </a:br>
            <a:r>
              <a:rPr lang="en-US" altLang="ko-KR" sz="1100">
                <a:latin typeface="Meiryo UI" panose="020B0604030504040204" pitchFamily="34" charset="-128"/>
                <a:ea typeface="Meiryo UI" panose="020B0604030504040204" pitchFamily="34" charset="-128"/>
                <a:cs typeface="Meiryo UI" panose="020B0604030504040204" pitchFamily="34" charset="-128"/>
              </a:rPr>
              <a:t>auditing</a:t>
            </a:r>
            <a:endParaRPr lang="en-US" altLang="ko-KR" sz="1100">
              <a:solidFill>
                <a:srgbClr val="A50021"/>
              </a:solidFill>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2083" name="AutoShape 51"/>
          <p:cNvCxnSpPr>
            <a:cxnSpLocks noChangeShapeType="1"/>
            <a:stCxn id="2077" idx="1"/>
            <a:endCxn id="2079" idx="3"/>
          </p:cNvCxnSpPr>
          <p:nvPr/>
        </p:nvCxnSpPr>
        <p:spPr bwMode="auto">
          <a:xfrm flipH="1">
            <a:off x="1131888" y="5387975"/>
            <a:ext cx="1079500" cy="3175"/>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sp>
        <p:nvSpPr>
          <p:cNvPr id="2084" name="AutoShape 53"/>
          <p:cNvSpPr>
            <a:spLocks noChangeArrowheads="1"/>
          </p:cNvSpPr>
          <p:nvPr/>
        </p:nvSpPr>
        <p:spPr bwMode="auto">
          <a:xfrm>
            <a:off x="447675" y="4545013"/>
            <a:ext cx="684213" cy="227012"/>
          </a:xfrm>
          <a:prstGeom prst="roundRect">
            <a:avLst>
              <a:gd name="adj" fmla="val 16667"/>
            </a:avLst>
          </a:prstGeom>
          <a:solidFill>
            <a:srgbClr val="DDDDDD"/>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17021</a:t>
            </a:r>
            <a:r>
              <a:rPr lang="en-US" altLang="ko-KR" sz="1200" dirty="0">
                <a:latin typeface="Meiryo UI" panose="020B0604030504040204" pitchFamily="34" charset="-128"/>
                <a:ea typeface="Meiryo UI" panose="020B0604030504040204" pitchFamily="34" charset="-128"/>
                <a:cs typeface="Meiryo UI" panose="020B0604030504040204" pitchFamily="34" charset="-128"/>
              </a:rPr>
              <a:t> </a:t>
            </a:r>
          </a:p>
        </p:txBody>
      </p:sp>
      <p:cxnSp>
        <p:nvCxnSpPr>
          <p:cNvPr id="2085" name="AutoShape 55"/>
          <p:cNvCxnSpPr>
            <a:cxnSpLocks noChangeShapeType="1"/>
            <a:stCxn id="2074" idx="1"/>
            <a:endCxn id="2084" idx="3"/>
          </p:cNvCxnSpPr>
          <p:nvPr/>
        </p:nvCxnSpPr>
        <p:spPr bwMode="auto">
          <a:xfrm flipH="1">
            <a:off x="1131888" y="4654550"/>
            <a:ext cx="1079500" cy="3175"/>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sp>
        <p:nvSpPr>
          <p:cNvPr id="2086" name="Text Box 56"/>
          <p:cNvSpPr txBox="1">
            <a:spLocks noChangeArrowheads="1"/>
          </p:cNvSpPr>
          <p:nvPr/>
        </p:nvSpPr>
        <p:spPr bwMode="auto">
          <a:xfrm>
            <a:off x="6629400" y="1235075"/>
            <a:ext cx="998538"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Governance</a:t>
            </a:r>
          </a:p>
        </p:txBody>
      </p:sp>
      <p:sp>
        <p:nvSpPr>
          <p:cNvPr id="2087" name="Text Box 57"/>
          <p:cNvSpPr txBox="1">
            <a:spLocks noChangeArrowheads="1"/>
          </p:cNvSpPr>
          <p:nvPr/>
        </p:nvSpPr>
        <p:spPr bwMode="auto">
          <a:xfrm>
            <a:off x="6618288" y="2178050"/>
            <a:ext cx="11874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Measurements</a:t>
            </a:r>
          </a:p>
        </p:txBody>
      </p:sp>
      <p:sp>
        <p:nvSpPr>
          <p:cNvPr id="2088" name="Text Box 58"/>
          <p:cNvSpPr txBox="1">
            <a:spLocks noChangeArrowheads="1"/>
          </p:cNvSpPr>
          <p:nvPr/>
        </p:nvSpPr>
        <p:spPr bwMode="auto">
          <a:xfrm>
            <a:off x="2800350" y="1193800"/>
            <a:ext cx="129857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Code of practice</a:t>
            </a:r>
          </a:p>
        </p:txBody>
      </p:sp>
      <p:sp>
        <p:nvSpPr>
          <p:cNvPr id="2089" name="Text Box 59"/>
          <p:cNvSpPr txBox="1">
            <a:spLocks noChangeArrowheads="1"/>
          </p:cNvSpPr>
          <p:nvPr/>
        </p:nvSpPr>
        <p:spPr bwMode="auto">
          <a:xfrm>
            <a:off x="4356100" y="2133600"/>
            <a:ext cx="11366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Requirements</a:t>
            </a:r>
          </a:p>
        </p:txBody>
      </p:sp>
      <p:sp>
        <p:nvSpPr>
          <p:cNvPr id="2090" name="Text Box 60"/>
          <p:cNvSpPr txBox="1">
            <a:spLocks noChangeArrowheads="1"/>
          </p:cNvSpPr>
          <p:nvPr/>
        </p:nvSpPr>
        <p:spPr bwMode="auto">
          <a:xfrm>
            <a:off x="6629400" y="1701800"/>
            <a:ext cx="1938338"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Implementation guidance</a:t>
            </a:r>
          </a:p>
        </p:txBody>
      </p:sp>
      <p:sp>
        <p:nvSpPr>
          <p:cNvPr id="2091" name="Text Box 61"/>
          <p:cNvSpPr txBox="1">
            <a:spLocks noChangeArrowheads="1"/>
          </p:cNvSpPr>
          <p:nvPr/>
        </p:nvSpPr>
        <p:spPr bwMode="auto">
          <a:xfrm>
            <a:off x="6648450" y="3925888"/>
            <a:ext cx="133032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27001+20000-1</a:t>
            </a:r>
          </a:p>
        </p:txBody>
      </p:sp>
      <p:sp>
        <p:nvSpPr>
          <p:cNvPr id="2092" name="Text Box 62"/>
          <p:cNvSpPr txBox="1">
            <a:spLocks noChangeArrowheads="1"/>
          </p:cNvSpPr>
          <p:nvPr/>
        </p:nvSpPr>
        <p:spPr bwMode="auto">
          <a:xfrm>
            <a:off x="2182813" y="646113"/>
            <a:ext cx="1922462"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Overview and vocabulary</a:t>
            </a:r>
          </a:p>
        </p:txBody>
      </p:sp>
      <p:sp>
        <p:nvSpPr>
          <p:cNvPr id="2093" name="Text Box 63"/>
          <p:cNvSpPr txBox="1">
            <a:spLocks noChangeArrowheads="1"/>
          </p:cNvSpPr>
          <p:nvPr/>
        </p:nvSpPr>
        <p:spPr bwMode="auto">
          <a:xfrm>
            <a:off x="2849563" y="4452938"/>
            <a:ext cx="18669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Requirements for bodies</a:t>
            </a:r>
          </a:p>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audit and certification</a:t>
            </a:r>
          </a:p>
        </p:txBody>
      </p:sp>
      <p:sp>
        <p:nvSpPr>
          <p:cNvPr id="2094" name="Text Box 64"/>
          <p:cNvSpPr txBox="1">
            <a:spLocks noChangeArrowheads="1"/>
          </p:cNvSpPr>
          <p:nvPr/>
        </p:nvSpPr>
        <p:spPr bwMode="auto">
          <a:xfrm>
            <a:off x="2849563" y="5949950"/>
            <a:ext cx="170656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Guidance for auditors </a:t>
            </a:r>
            <a:br>
              <a:rPr lang="en-US" altLang="ko-KR" sz="1100">
                <a:latin typeface="Meiryo UI" panose="020B0604030504040204" pitchFamily="34" charset="-128"/>
                <a:ea typeface="Meiryo UI" panose="020B0604030504040204" pitchFamily="34" charset="-128"/>
                <a:cs typeface="Meiryo UI" panose="020B0604030504040204" pitchFamily="34" charset="-128"/>
              </a:rPr>
            </a:br>
            <a:r>
              <a:rPr lang="en-US" altLang="ko-KR" sz="1100">
                <a:latin typeface="Meiryo UI" panose="020B0604030504040204" pitchFamily="34" charset="-128"/>
                <a:ea typeface="Meiryo UI" panose="020B0604030504040204" pitchFamily="34" charset="-128"/>
                <a:cs typeface="Meiryo UI" panose="020B0604030504040204" pitchFamily="34" charset="-128"/>
              </a:rPr>
              <a:t>on controls</a:t>
            </a:r>
            <a:r>
              <a:rPr lang="en-US" altLang="ko-KR" sz="1100">
                <a:solidFill>
                  <a:srgbClr val="A50021"/>
                </a:solidFill>
                <a:latin typeface="Meiryo UI" panose="020B0604030504040204" pitchFamily="34" charset="-128"/>
                <a:ea typeface="Meiryo UI" panose="020B0604030504040204" pitchFamily="34" charset="-128"/>
                <a:cs typeface="Meiryo UI" panose="020B0604030504040204" pitchFamily="34" charset="-128"/>
              </a:rPr>
              <a:t> </a:t>
            </a:r>
            <a:r>
              <a:rPr lang="en-US" altLang="ko-KR" sz="1100">
                <a:latin typeface="Meiryo UI" panose="020B0604030504040204" pitchFamily="34" charset="-128"/>
                <a:ea typeface="Meiryo UI" panose="020B0604030504040204" pitchFamily="34" charset="-128"/>
                <a:cs typeface="Meiryo UI" panose="020B0604030504040204" pitchFamily="34" charset="-128"/>
              </a:rPr>
              <a:t>- TR</a:t>
            </a:r>
          </a:p>
        </p:txBody>
      </p:sp>
      <p:sp>
        <p:nvSpPr>
          <p:cNvPr id="2095" name="Text Box 65"/>
          <p:cNvSpPr txBox="1">
            <a:spLocks noChangeArrowheads="1"/>
          </p:cNvSpPr>
          <p:nvPr/>
        </p:nvSpPr>
        <p:spPr bwMode="auto">
          <a:xfrm>
            <a:off x="379413" y="5519738"/>
            <a:ext cx="222885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Guidelines for </a:t>
            </a:r>
          </a:p>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auditing management system</a:t>
            </a:r>
          </a:p>
        </p:txBody>
      </p:sp>
      <p:sp>
        <p:nvSpPr>
          <p:cNvPr id="2096" name="Text Box 66"/>
          <p:cNvSpPr txBox="1">
            <a:spLocks noChangeArrowheads="1"/>
          </p:cNvSpPr>
          <p:nvPr/>
        </p:nvSpPr>
        <p:spPr bwMode="auto">
          <a:xfrm>
            <a:off x="352425" y="4765675"/>
            <a:ext cx="17907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Conformity assessment</a:t>
            </a:r>
          </a:p>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 ISMS</a:t>
            </a:r>
          </a:p>
        </p:txBody>
      </p:sp>
      <p:sp>
        <p:nvSpPr>
          <p:cNvPr id="2097" name="Text Box 70"/>
          <p:cNvSpPr txBox="1">
            <a:spLocks noChangeArrowheads="1"/>
          </p:cNvSpPr>
          <p:nvPr/>
        </p:nvSpPr>
        <p:spPr bwMode="auto">
          <a:xfrm>
            <a:off x="342900" y="1441450"/>
            <a:ext cx="946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Vocabulary</a:t>
            </a:r>
          </a:p>
        </p:txBody>
      </p:sp>
      <p:sp>
        <p:nvSpPr>
          <p:cNvPr id="2098" name="Text Box 71"/>
          <p:cNvSpPr txBox="1">
            <a:spLocks noChangeArrowheads="1"/>
          </p:cNvSpPr>
          <p:nvPr/>
        </p:nvSpPr>
        <p:spPr bwMode="auto">
          <a:xfrm>
            <a:off x="328613" y="2033588"/>
            <a:ext cx="1131887"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Principles and</a:t>
            </a:r>
            <a:br>
              <a:rPr lang="en-US" altLang="ko-KR" sz="1100">
                <a:latin typeface="Meiryo UI" panose="020B0604030504040204" pitchFamily="34" charset="-128"/>
                <a:ea typeface="Meiryo UI" panose="020B0604030504040204" pitchFamily="34" charset="-128"/>
                <a:cs typeface="Meiryo UI" panose="020B0604030504040204" pitchFamily="34" charset="-128"/>
              </a:rPr>
            </a:br>
            <a:r>
              <a:rPr lang="en-US" altLang="ko-KR" sz="1100">
                <a:latin typeface="Meiryo UI" panose="020B0604030504040204" pitchFamily="34" charset="-128"/>
                <a:ea typeface="Meiryo UI" panose="020B0604030504040204" pitchFamily="34" charset="-128"/>
                <a:cs typeface="Meiryo UI" panose="020B0604030504040204" pitchFamily="34" charset="-128"/>
              </a:rPr>
              <a:t>guidelines</a:t>
            </a:r>
          </a:p>
        </p:txBody>
      </p:sp>
      <p:sp>
        <p:nvSpPr>
          <p:cNvPr id="2099" name="AutoShape 110"/>
          <p:cNvSpPr>
            <a:spLocks noChangeArrowheads="1"/>
          </p:cNvSpPr>
          <p:nvPr/>
        </p:nvSpPr>
        <p:spPr bwMode="auto">
          <a:xfrm>
            <a:off x="5942013" y="800100"/>
            <a:ext cx="684212" cy="227013"/>
          </a:xfrm>
          <a:prstGeom prst="roundRect">
            <a:avLst>
              <a:gd name="adj" fmla="val 16667"/>
            </a:avLst>
          </a:prstGeom>
          <a:solidFill>
            <a:srgbClr val="FFFFFF"/>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A50021"/>
                </a:solidFill>
                <a:latin typeface="Meiryo UI" panose="020B0604030504040204" pitchFamily="34" charset="-128"/>
                <a:ea typeface="Meiryo UI" panose="020B0604030504040204" pitchFamily="34" charset="-128"/>
                <a:cs typeface="Meiryo UI" panose="020B0604030504040204" pitchFamily="34" charset="-128"/>
              </a:rPr>
              <a:t>27016</a:t>
            </a:r>
          </a:p>
        </p:txBody>
      </p:sp>
      <p:sp>
        <p:nvSpPr>
          <p:cNvPr id="2100" name="Text Box 111"/>
          <p:cNvSpPr txBox="1">
            <a:spLocks noChangeArrowheads="1"/>
          </p:cNvSpPr>
          <p:nvPr/>
        </p:nvSpPr>
        <p:spPr bwMode="auto">
          <a:xfrm>
            <a:off x="6626225" y="765175"/>
            <a:ext cx="1935163"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solidFill>
                  <a:srgbClr val="A50021"/>
                </a:solidFill>
                <a:latin typeface="Meiryo UI" panose="020B0604030504040204" pitchFamily="34" charset="-128"/>
                <a:ea typeface="Meiryo UI" panose="020B0604030504040204" pitchFamily="34" charset="-128"/>
                <a:cs typeface="Meiryo UI" panose="020B0604030504040204" pitchFamily="34" charset="-128"/>
              </a:rPr>
              <a:t>Organizational economics</a:t>
            </a:r>
          </a:p>
        </p:txBody>
      </p:sp>
      <p:cxnSp>
        <p:nvCxnSpPr>
          <p:cNvPr id="2101" name="AutoShape 112"/>
          <p:cNvCxnSpPr>
            <a:cxnSpLocks noChangeShapeType="1"/>
            <a:stCxn id="2050" idx="3"/>
            <a:endCxn id="2099" idx="1"/>
          </p:cNvCxnSpPr>
          <p:nvPr/>
        </p:nvCxnSpPr>
        <p:spPr bwMode="auto">
          <a:xfrm flipV="1">
            <a:off x="4760913" y="913607"/>
            <a:ext cx="1181100" cy="1027906"/>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sp>
        <p:nvSpPr>
          <p:cNvPr id="2102" name="AutoShape 114"/>
          <p:cNvSpPr>
            <a:spLocks noChangeArrowheads="1"/>
          </p:cNvSpPr>
          <p:nvPr/>
        </p:nvSpPr>
        <p:spPr bwMode="auto">
          <a:xfrm>
            <a:off x="5995988" y="5289550"/>
            <a:ext cx="684212" cy="227013"/>
          </a:xfrm>
          <a:prstGeom prst="roundRect">
            <a:avLst>
              <a:gd name="adj" fmla="val 16667"/>
            </a:avLst>
          </a:prstGeom>
          <a:solidFill>
            <a:srgbClr val="FFFFFF"/>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A50021"/>
                </a:solidFill>
                <a:latin typeface="Meiryo UI" panose="020B0604030504040204" pitchFamily="34" charset="-128"/>
                <a:ea typeface="Meiryo UI" panose="020B0604030504040204" pitchFamily="34" charset="-128"/>
                <a:cs typeface="Meiryo UI" panose="020B0604030504040204" pitchFamily="34" charset="-128"/>
              </a:rPr>
              <a:t>27018</a:t>
            </a:r>
          </a:p>
        </p:txBody>
      </p:sp>
      <p:sp>
        <p:nvSpPr>
          <p:cNvPr id="2103" name="Text Box 115"/>
          <p:cNvSpPr txBox="1">
            <a:spLocks noChangeArrowheads="1"/>
          </p:cNvSpPr>
          <p:nvPr/>
        </p:nvSpPr>
        <p:spPr bwMode="auto">
          <a:xfrm>
            <a:off x="6648450" y="4822825"/>
            <a:ext cx="193992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solidFill>
                  <a:srgbClr val="A50021"/>
                </a:solidFill>
                <a:latin typeface="Meiryo UI" panose="020B0604030504040204" pitchFamily="34" charset="-128"/>
                <a:ea typeface="Meiryo UI" panose="020B0604030504040204" pitchFamily="34" charset="-128"/>
                <a:cs typeface="Meiryo UI" panose="020B0604030504040204" pitchFamily="34" charset="-128"/>
              </a:rPr>
              <a:t>Cloud Computing service </a:t>
            </a:r>
          </a:p>
        </p:txBody>
      </p:sp>
      <p:sp>
        <p:nvSpPr>
          <p:cNvPr id="2104" name="AutoShape 116"/>
          <p:cNvSpPr>
            <a:spLocks noChangeArrowheads="1"/>
          </p:cNvSpPr>
          <p:nvPr/>
        </p:nvSpPr>
        <p:spPr bwMode="auto">
          <a:xfrm>
            <a:off x="441325" y="3995738"/>
            <a:ext cx="684213" cy="225425"/>
          </a:xfrm>
          <a:prstGeom prst="roundRect">
            <a:avLst>
              <a:gd name="adj" fmla="val 16667"/>
            </a:avLst>
          </a:prstGeom>
          <a:solidFill>
            <a:srgbClr val="DDDDDD"/>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17000</a:t>
            </a:r>
            <a:r>
              <a:rPr lang="en-US" altLang="ko-KR" sz="1200" dirty="0">
                <a:latin typeface="Meiryo UI" panose="020B0604030504040204" pitchFamily="34" charset="-128"/>
                <a:ea typeface="Meiryo UI" panose="020B0604030504040204" pitchFamily="34" charset="-128"/>
                <a:cs typeface="Meiryo UI" panose="020B0604030504040204" pitchFamily="34" charset="-128"/>
              </a:rPr>
              <a:t> </a:t>
            </a:r>
          </a:p>
        </p:txBody>
      </p:sp>
      <p:sp>
        <p:nvSpPr>
          <p:cNvPr id="2105" name="Text Box 117"/>
          <p:cNvSpPr txBox="1">
            <a:spLocks noChangeArrowheads="1"/>
          </p:cNvSpPr>
          <p:nvPr/>
        </p:nvSpPr>
        <p:spPr bwMode="auto">
          <a:xfrm>
            <a:off x="346075" y="3573463"/>
            <a:ext cx="259873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Conformity Assessment – </a:t>
            </a:r>
          </a:p>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Vocabulary and general principals  </a:t>
            </a:r>
          </a:p>
        </p:txBody>
      </p:sp>
      <p:sp>
        <p:nvSpPr>
          <p:cNvPr id="2106" name="TextBox 117"/>
          <p:cNvSpPr txBox="1">
            <a:spLocks noChangeArrowheads="1"/>
          </p:cNvSpPr>
          <p:nvPr/>
        </p:nvSpPr>
        <p:spPr bwMode="auto">
          <a:xfrm>
            <a:off x="7762875" y="115888"/>
            <a:ext cx="116006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200" dirty="0">
                <a:latin typeface="Meiryo UI" panose="020B0604030504040204" pitchFamily="34" charset="-128"/>
                <a:ea typeface="Meiryo UI" panose="020B0604030504040204" pitchFamily="34" charset="-128"/>
                <a:cs typeface="Meiryo UI" panose="020B0604030504040204" pitchFamily="34" charset="-128"/>
              </a:rPr>
              <a:t>as of 10.2013 </a:t>
            </a:r>
            <a:endParaRPr lang="ko-KR" altLang="en-US" sz="1200" dirty="0">
              <a:latin typeface="Meiryo UI" panose="020B0604030504040204" pitchFamily="34" charset="-128"/>
              <a:ea typeface="Arial Unicode MS" panose="020B0604020202020204" pitchFamily="50" charset="-127"/>
              <a:cs typeface="Meiryo UI" panose="020B0604030504040204" pitchFamily="34" charset="-128"/>
            </a:endParaRPr>
          </a:p>
        </p:txBody>
      </p:sp>
      <p:sp>
        <p:nvSpPr>
          <p:cNvPr id="2107" name="AutoShape 40"/>
          <p:cNvSpPr>
            <a:spLocks noChangeArrowheads="1"/>
          </p:cNvSpPr>
          <p:nvPr/>
        </p:nvSpPr>
        <p:spPr bwMode="auto">
          <a:xfrm>
            <a:off x="401638" y="2533650"/>
            <a:ext cx="684212" cy="227013"/>
          </a:xfrm>
          <a:prstGeom prst="roundRect">
            <a:avLst>
              <a:gd name="adj" fmla="val 16667"/>
            </a:avLst>
          </a:prstGeom>
          <a:solidFill>
            <a:srgbClr val="DDDDDD"/>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31010</a:t>
            </a:r>
          </a:p>
        </p:txBody>
      </p:sp>
      <p:cxnSp>
        <p:nvCxnSpPr>
          <p:cNvPr id="2108" name="AutoShape 48"/>
          <p:cNvCxnSpPr>
            <a:cxnSpLocks noChangeShapeType="1"/>
            <a:stCxn id="2069" idx="1"/>
            <a:endCxn id="2107" idx="3"/>
          </p:cNvCxnSpPr>
          <p:nvPr/>
        </p:nvCxnSpPr>
        <p:spPr bwMode="auto">
          <a:xfrm flipH="1">
            <a:off x="1085850" y="1951038"/>
            <a:ext cx="1046163" cy="696912"/>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sp>
        <p:nvSpPr>
          <p:cNvPr id="2109" name="Text Box 71"/>
          <p:cNvSpPr txBox="1">
            <a:spLocks noChangeArrowheads="1"/>
          </p:cNvSpPr>
          <p:nvPr/>
        </p:nvSpPr>
        <p:spPr bwMode="auto">
          <a:xfrm>
            <a:off x="306388" y="2736850"/>
            <a:ext cx="14112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Risk assessment techniques</a:t>
            </a:r>
          </a:p>
        </p:txBody>
      </p:sp>
      <p:sp>
        <p:nvSpPr>
          <p:cNvPr id="2110" name="Text Box 59"/>
          <p:cNvSpPr txBox="1">
            <a:spLocks noChangeArrowheads="1"/>
          </p:cNvSpPr>
          <p:nvPr/>
        </p:nvSpPr>
        <p:spPr bwMode="auto">
          <a:xfrm>
            <a:off x="3851275" y="2952750"/>
            <a:ext cx="1164608"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dirty="0">
                <a:latin typeface="Meiryo UI" panose="020B0604030504040204" pitchFamily="34" charset="-128"/>
                <a:ea typeface="Meiryo UI" panose="020B0604030504040204" pitchFamily="34" charset="-128"/>
                <a:cs typeface="Meiryo UI" panose="020B0604030504040204" pitchFamily="34" charset="-128"/>
              </a:rPr>
              <a:t>27001 </a:t>
            </a:r>
          </a:p>
          <a:p>
            <a:pPr eaLnBrk="1" hangingPunct="1"/>
            <a:r>
              <a:rPr lang="en-US" altLang="ko-KR" sz="1100" dirty="0">
                <a:latin typeface="Meiryo UI" panose="020B0604030504040204" pitchFamily="34" charset="-128"/>
                <a:ea typeface="Meiryo UI" panose="020B0604030504040204" pitchFamily="34" charset="-128"/>
                <a:cs typeface="Meiryo UI" panose="020B0604030504040204" pitchFamily="34" charset="-128"/>
              </a:rPr>
              <a:t>+ </a:t>
            </a:r>
          </a:p>
          <a:p>
            <a:pPr eaLnBrk="1" hangingPunct="1"/>
            <a:r>
              <a:rPr lang="en-US" altLang="ko-KR" sz="1100" dirty="0">
                <a:latin typeface="Meiryo UI" panose="020B0604030504040204" pitchFamily="34" charset="-128"/>
                <a:ea typeface="Meiryo UI" panose="020B0604030504040204" pitchFamily="34" charset="-128"/>
                <a:cs typeface="Meiryo UI" panose="020B0604030504040204" pitchFamily="34" charset="-128"/>
              </a:rPr>
              <a:t>industry vertical</a:t>
            </a:r>
          </a:p>
        </p:txBody>
      </p:sp>
      <p:sp>
        <p:nvSpPr>
          <p:cNvPr id="2111" name="AutoShape 4"/>
          <p:cNvSpPr>
            <a:spLocks noChangeArrowheads="1"/>
          </p:cNvSpPr>
          <p:nvPr/>
        </p:nvSpPr>
        <p:spPr bwMode="auto">
          <a:xfrm>
            <a:off x="5999163" y="3074988"/>
            <a:ext cx="682625" cy="227012"/>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27010</a:t>
            </a:r>
          </a:p>
        </p:txBody>
      </p:sp>
      <p:sp>
        <p:nvSpPr>
          <p:cNvPr id="2112" name="AutoShape 2"/>
          <p:cNvSpPr>
            <a:spLocks noChangeArrowheads="1"/>
          </p:cNvSpPr>
          <p:nvPr/>
        </p:nvSpPr>
        <p:spPr bwMode="auto">
          <a:xfrm>
            <a:off x="4076700" y="2627313"/>
            <a:ext cx="684213" cy="227012"/>
          </a:xfrm>
          <a:prstGeom prst="roundRect">
            <a:avLst>
              <a:gd name="adj" fmla="val 16667"/>
            </a:avLst>
          </a:prstGeom>
          <a:solidFill>
            <a:schemeClr val="tx1"/>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C00000"/>
                </a:solidFill>
                <a:latin typeface="Meiryo UI" panose="020B0604030504040204" pitchFamily="34" charset="-128"/>
                <a:ea typeface="Meiryo UI" panose="020B0604030504040204" pitchFamily="34" charset="-128"/>
                <a:cs typeface="Meiryo UI" panose="020B0604030504040204" pitchFamily="34" charset="-128"/>
              </a:rPr>
              <a:t>27009</a:t>
            </a:r>
          </a:p>
        </p:txBody>
      </p:sp>
      <p:sp>
        <p:nvSpPr>
          <p:cNvPr id="2113" name="AutoShape 11"/>
          <p:cNvSpPr>
            <a:spLocks noChangeArrowheads="1"/>
          </p:cNvSpPr>
          <p:nvPr/>
        </p:nvSpPr>
        <p:spPr bwMode="auto">
          <a:xfrm>
            <a:off x="5999163" y="3959225"/>
            <a:ext cx="684212" cy="227013"/>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 27013</a:t>
            </a:r>
          </a:p>
        </p:txBody>
      </p:sp>
      <p:sp>
        <p:nvSpPr>
          <p:cNvPr id="2114" name="AutoShape 23"/>
          <p:cNvSpPr>
            <a:spLocks noChangeArrowheads="1"/>
          </p:cNvSpPr>
          <p:nvPr/>
        </p:nvSpPr>
        <p:spPr bwMode="auto">
          <a:xfrm>
            <a:off x="5954713" y="1271588"/>
            <a:ext cx="684212" cy="227012"/>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27014</a:t>
            </a:r>
          </a:p>
        </p:txBody>
      </p:sp>
      <p:sp>
        <p:nvSpPr>
          <p:cNvPr id="2115" name="AutoShape 23"/>
          <p:cNvSpPr>
            <a:spLocks noChangeArrowheads="1"/>
          </p:cNvSpPr>
          <p:nvPr/>
        </p:nvSpPr>
        <p:spPr bwMode="auto">
          <a:xfrm>
            <a:off x="5999163" y="4391025"/>
            <a:ext cx="684212" cy="227013"/>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27015</a:t>
            </a:r>
          </a:p>
        </p:txBody>
      </p:sp>
      <p:sp>
        <p:nvSpPr>
          <p:cNvPr id="2116" name="Text Box 19"/>
          <p:cNvSpPr txBox="1">
            <a:spLocks noChangeArrowheads="1"/>
          </p:cNvSpPr>
          <p:nvPr/>
        </p:nvSpPr>
        <p:spPr bwMode="auto">
          <a:xfrm>
            <a:off x="6650038" y="5759450"/>
            <a:ext cx="20986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latin typeface="Meiryo UI" panose="020B0604030504040204" pitchFamily="34" charset="-128"/>
                <a:ea typeface="Meiryo UI" panose="020B0604030504040204" pitchFamily="34" charset="-128"/>
                <a:cs typeface="Meiryo UI" panose="020B0604030504040204" pitchFamily="34" charset="-128"/>
              </a:rPr>
              <a:t>Process control system - TR</a:t>
            </a:r>
          </a:p>
        </p:txBody>
      </p:sp>
      <p:sp>
        <p:nvSpPr>
          <p:cNvPr id="2117" name="AutoShape 23"/>
          <p:cNvSpPr>
            <a:spLocks noChangeArrowheads="1"/>
          </p:cNvSpPr>
          <p:nvPr/>
        </p:nvSpPr>
        <p:spPr bwMode="auto">
          <a:xfrm>
            <a:off x="5999163" y="5762625"/>
            <a:ext cx="684212" cy="227013"/>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a:solidFill>
                  <a:srgbClr val="000000"/>
                </a:solidFill>
                <a:latin typeface="Meiryo UI" panose="020B0604030504040204" pitchFamily="34" charset="-128"/>
                <a:ea typeface="Meiryo UI" panose="020B0604030504040204" pitchFamily="34" charset="-128"/>
                <a:cs typeface="Meiryo UI" panose="020B0604030504040204" pitchFamily="34" charset="-128"/>
              </a:rPr>
              <a:t>27019</a:t>
            </a:r>
          </a:p>
        </p:txBody>
      </p:sp>
      <p:sp>
        <p:nvSpPr>
          <p:cNvPr id="2118" name="AutoShape 114"/>
          <p:cNvSpPr>
            <a:spLocks noChangeArrowheads="1"/>
          </p:cNvSpPr>
          <p:nvPr/>
        </p:nvSpPr>
        <p:spPr bwMode="auto">
          <a:xfrm>
            <a:off x="5999163" y="4845050"/>
            <a:ext cx="684212" cy="227013"/>
          </a:xfrm>
          <a:prstGeom prst="roundRect">
            <a:avLst>
              <a:gd name="adj" fmla="val 16667"/>
            </a:avLst>
          </a:prstGeom>
          <a:solidFill>
            <a:srgbClr val="FFFFFF"/>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A50021"/>
                </a:solidFill>
                <a:latin typeface="Meiryo UI" panose="020B0604030504040204" pitchFamily="34" charset="-128"/>
                <a:ea typeface="Meiryo UI" panose="020B0604030504040204" pitchFamily="34" charset="-128"/>
                <a:cs typeface="Meiryo UI" panose="020B0604030504040204" pitchFamily="34" charset="-128"/>
              </a:rPr>
              <a:t>27017</a:t>
            </a:r>
          </a:p>
        </p:txBody>
      </p:sp>
      <p:sp>
        <p:nvSpPr>
          <p:cNvPr id="2119" name="Text Box 115"/>
          <p:cNvSpPr txBox="1">
            <a:spLocks noChangeArrowheads="1"/>
          </p:cNvSpPr>
          <p:nvPr/>
        </p:nvSpPr>
        <p:spPr bwMode="auto">
          <a:xfrm>
            <a:off x="6648450" y="5227638"/>
            <a:ext cx="229711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r>
              <a:rPr lang="en-US" altLang="ko-KR" sz="1100">
                <a:solidFill>
                  <a:srgbClr val="A50021"/>
                </a:solidFill>
                <a:latin typeface="Meiryo UI" panose="020B0604030504040204" pitchFamily="34" charset="-128"/>
                <a:ea typeface="Meiryo UI" panose="020B0604030504040204" pitchFamily="34" charset="-128"/>
                <a:cs typeface="Meiryo UI" panose="020B0604030504040204" pitchFamily="34" charset="-128"/>
              </a:rPr>
              <a:t>Data protection control of </a:t>
            </a:r>
          </a:p>
          <a:p>
            <a:pPr eaLnBrk="1" hangingPunct="1"/>
            <a:r>
              <a:rPr lang="en-US" altLang="ko-KR" sz="1100">
                <a:solidFill>
                  <a:srgbClr val="A50021"/>
                </a:solidFill>
                <a:latin typeface="Meiryo UI" panose="020B0604030504040204" pitchFamily="34" charset="-128"/>
                <a:ea typeface="Meiryo UI" panose="020B0604030504040204" pitchFamily="34" charset="-128"/>
                <a:cs typeface="Meiryo UI" panose="020B0604030504040204" pitchFamily="34" charset="-128"/>
              </a:rPr>
              <a:t>public cloud computing service</a:t>
            </a:r>
          </a:p>
        </p:txBody>
      </p:sp>
      <p:cxnSp>
        <p:nvCxnSpPr>
          <p:cNvPr id="2120" name="AutoShape 27"/>
          <p:cNvCxnSpPr>
            <a:cxnSpLocks noChangeShapeType="1"/>
            <a:stCxn id="2050" idx="2"/>
            <a:endCxn id="2112" idx="0"/>
          </p:cNvCxnSpPr>
          <p:nvPr/>
        </p:nvCxnSpPr>
        <p:spPr bwMode="auto">
          <a:xfrm>
            <a:off x="4418013" y="2071688"/>
            <a:ext cx="794" cy="555625"/>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cxnSp>
        <p:nvCxnSpPr>
          <p:cNvPr id="143" name="꺾인 연결선 142"/>
          <p:cNvCxnSpPr>
            <a:stCxn id="2112" idx="3"/>
            <a:endCxn id="2111" idx="1"/>
          </p:cNvCxnSpPr>
          <p:nvPr/>
        </p:nvCxnSpPr>
        <p:spPr>
          <a:xfrm>
            <a:off x="4760913" y="2740025"/>
            <a:ext cx="1238250" cy="447675"/>
          </a:xfrm>
          <a:prstGeom prst="bentConnector3">
            <a:avLst>
              <a:gd name="adj1" fmla="val 50000"/>
            </a:avLst>
          </a:prstGeom>
          <a:ln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꺾인 연결선 143"/>
          <p:cNvCxnSpPr>
            <a:stCxn id="2112" idx="3"/>
            <a:endCxn id="2058" idx="1"/>
          </p:cNvCxnSpPr>
          <p:nvPr/>
        </p:nvCxnSpPr>
        <p:spPr>
          <a:xfrm>
            <a:off x="4760913" y="2740025"/>
            <a:ext cx="1238250" cy="887413"/>
          </a:xfrm>
          <a:prstGeom prst="bentConnector3">
            <a:avLst>
              <a:gd name="adj1" fmla="val 50000"/>
            </a:avLst>
          </a:prstGeom>
          <a:ln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7" name="꺾인 연결선 146"/>
          <p:cNvCxnSpPr>
            <a:stCxn id="2112" idx="3"/>
            <a:endCxn id="2113" idx="1"/>
          </p:cNvCxnSpPr>
          <p:nvPr/>
        </p:nvCxnSpPr>
        <p:spPr>
          <a:xfrm>
            <a:off x="4760913" y="2740025"/>
            <a:ext cx="1238250" cy="1331913"/>
          </a:xfrm>
          <a:prstGeom prst="bentConnector3">
            <a:avLst>
              <a:gd name="adj1" fmla="val 50000"/>
            </a:avLst>
          </a:prstGeom>
          <a:ln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꺾인 연결선 149"/>
          <p:cNvCxnSpPr>
            <a:stCxn id="2112" idx="3"/>
            <a:endCxn id="2115" idx="1"/>
          </p:cNvCxnSpPr>
          <p:nvPr/>
        </p:nvCxnSpPr>
        <p:spPr>
          <a:xfrm>
            <a:off x="4760913" y="2740025"/>
            <a:ext cx="1238250" cy="1763713"/>
          </a:xfrm>
          <a:prstGeom prst="bentConnector3">
            <a:avLst>
              <a:gd name="adj1" fmla="val 50000"/>
            </a:avLst>
          </a:prstGeom>
          <a:ln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3" name="꺾인 연결선 152"/>
          <p:cNvCxnSpPr>
            <a:stCxn id="2112" idx="3"/>
            <a:endCxn id="2117" idx="1"/>
          </p:cNvCxnSpPr>
          <p:nvPr/>
        </p:nvCxnSpPr>
        <p:spPr>
          <a:xfrm>
            <a:off x="4760913" y="2741613"/>
            <a:ext cx="1238250" cy="3133725"/>
          </a:xfrm>
          <a:prstGeom prst="bentConnector3">
            <a:avLst>
              <a:gd name="adj1" fmla="val 50000"/>
            </a:avLst>
          </a:prstGeom>
          <a:ln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꺾인 연결선 155"/>
          <p:cNvCxnSpPr>
            <a:stCxn id="2112" idx="3"/>
            <a:endCxn id="2059" idx="1"/>
          </p:cNvCxnSpPr>
          <p:nvPr/>
        </p:nvCxnSpPr>
        <p:spPr>
          <a:xfrm>
            <a:off x="4760913" y="2741613"/>
            <a:ext cx="1243012" cy="3587750"/>
          </a:xfrm>
          <a:prstGeom prst="bentConnector3">
            <a:avLst>
              <a:gd name="adj1" fmla="val 50000"/>
            </a:avLst>
          </a:prstGeom>
          <a:ln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9" name="꺾인 연결선 158"/>
          <p:cNvCxnSpPr>
            <a:stCxn id="2112" idx="3"/>
            <a:endCxn id="2118" idx="1"/>
          </p:cNvCxnSpPr>
          <p:nvPr/>
        </p:nvCxnSpPr>
        <p:spPr>
          <a:xfrm>
            <a:off x="4760913" y="2741613"/>
            <a:ext cx="1238250" cy="2217737"/>
          </a:xfrm>
          <a:prstGeom prst="bentConnector3">
            <a:avLst>
              <a:gd name="adj1" fmla="val 50000"/>
            </a:avLst>
          </a:prstGeom>
          <a:ln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2" name="꺾인 연결선 161"/>
          <p:cNvCxnSpPr>
            <a:stCxn id="2112" idx="3"/>
            <a:endCxn id="2102" idx="1"/>
          </p:cNvCxnSpPr>
          <p:nvPr/>
        </p:nvCxnSpPr>
        <p:spPr>
          <a:xfrm>
            <a:off x="4760913" y="2741613"/>
            <a:ext cx="1235075" cy="2660650"/>
          </a:xfrm>
          <a:prstGeom prst="bentConnector3">
            <a:avLst>
              <a:gd name="adj1" fmla="val 50000"/>
            </a:avLst>
          </a:prstGeom>
          <a:ln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29" name="AutoShape 55"/>
          <p:cNvCxnSpPr>
            <a:cxnSpLocks noChangeShapeType="1"/>
            <a:stCxn id="2074" idx="1"/>
            <a:endCxn id="2104" idx="3"/>
          </p:cNvCxnSpPr>
          <p:nvPr/>
        </p:nvCxnSpPr>
        <p:spPr bwMode="auto">
          <a:xfrm flipH="1" flipV="1">
            <a:off x="1125538" y="4108450"/>
            <a:ext cx="1085850" cy="546100"/>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cxnSp>
        <p:nvCxnSpPr>
          <p:cNvPr id="82" name="AutoShape 38"/>
          <p:cNvCxnSpPr>
            <a:cxnSpLocks noChangeShapeType="1"/>
            <a:endCxn id="2050" idx="1"/>
          </p:cNvCxnSpPr>
          <p:nvPr/>
        </p:nvCxnSpPr>
        <p:spPr bwMode="auto">
          <a:xfrm flipV="1">
            <a:off x="2843808" y="1941513"/>
            <a:ext cx="1231305" cy="767408"/>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cxnSp>
        <p:nvCxnSpPr>
          <p:cNvPr id="85" name="AutoShape 38"/>
          <p:cNvCxnSpPr>
            <a:cxnSpLocks noChangeShapeType="1"/>
          </p:cNvCxnSpPr>
          <p:nvPr/>
        </p:nvCxnSpPr>
        <p:spPr bwMode="auto">
          <a:xfrm flipV="1">
            <a:off x="2843808" y="1412776"/>
            <a:ext cx="1303313" cy="1296144"/>
          </a:xfrm>
          <a:prstGeom prst="straightConnector1">
            <a:avLst/>
          </a:prstGeom>
          <a:noFill/>
          <a:ln w="9525">
            <a:solidFill>
              <a:srgbClr val="969696"/>
            </a:solidFill>
            <a:round/>
            <a:headEnd/>
            <a:tailEnd/>
          </a:ln>
          <a:extLst>
            <a:ext uri="{909E8E84-426E-40dd-AFC4-6F175D3DCCD1}">
              <a14:hiddenFill xmlns:a14="http://schemas.microsoft.com/office/drawing/2010/main" xmlns="">
                <a:noFill/>
              </a14:hiddenFill>
            </a:ext>
          </a:extLst>
        </p:spPr>
      </p:cxnSp>
      <p:sp>
        <p:nvSpPr>
          <p:cNvPr id="89" name="AutoShape 6"/>
          <p:cNvSpPr>
            <a:spLocks noChangeArrowheads="1"/>
          </p:cNvSpPr>
          <p:nvPr/>
        </p:nvSpPr>
        <p:spPr bwMode="auto">
          <a:xfrm>
            <a:off x="1835696" y="2636912"/>
            <a:ext cx="1440160" cy="216025"/>
          </a:xfrm>
          <a:prstGeom prst="roundRect">
            <a:avLst>
              <a:gd name="adj" fmla="val 16667"/>
            </a:avLst>
          </a:prstGeom>
          <a:solidFill>
            <a:srgbClr val="E2EBFE"/>
          </a:solidFill>
          <a:ln w="9525">
            <a:solidFill>
              <a:schemeClr val="bg2"/>
            </a:solidFill>
            <a:round/>
            <a:headEnd/>
            <a:tailEnd/>
          </a:ln>
        </p:spPr>
        <p:txBody>
          <a:bodyPr wrap="none" anchor="ct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algn="ctr" eaLnBrk="1" hangingPunct="1"/>
            <a:r>
              <a:rPr lang="en-US" altLang="ko-KR" sz="1200" dirty="0">
                <a:solidFill>
                  <a:srgbClr val="000000"/>
                </a:solidFill>
                <a:latin typeface="Meiryo UI" panose="020B0604030504040204" pitchFamily="34" charset="-128"/>
                <a:ea typeface="Meiryo UI" panose="020B0604030504040204" pitchFamily="34" charset="-128"/>
                <a:cs typeface="Meiryo UI" panose="020B0604030504040204" pitchFamily="34" charset="-128"/>
              </a:rPr>
              <a:t>27x Extended Range</a:t>
            </a:r>
          </a:p>
        </p:txBody>
      </p:sp>
    </p:spTree>
    <p:extLst>
      <p:ext uri="{BB962C8B-B14F-4D97-AF65-F5344CB8AC3E}">
        <p14:creationId xmlns:p14="http://schemas.microsoft.com/office/powerpoint/2010/main" val="333661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Standard Lifecycle</a:t>
            </a:r>
          </a:p>
        </p:txBody>
      </p:sp>
      <p:sp>
        <p:nvSpPr>
          <p:cNvPr id="3" name="Content Placeholder 2"/>
          <p:cNvSpPr>
            <a:spLocks noGrp="1"/>
          </p:cNvSpPr>
          <p:nvPr>
            <p:ph idx="1"/>
          </p:nvPr>
        </p:nvSpPr>
        <p:spPr/>
        <p:txBody>
          <a:bodyPr>
            <a:normAutofit fontScale="92500" lnSpcReduction="10000"/>
          </a:bodyPr>
          <a:lstStyle/>
          <a:p>
            <a:r>
              <a:rPr lang="en-US" dirty="0"/>
              <a:t>5 Stages </a:t>
            </a:r>
          </a:p>
          <a:p>
            <a:r>
              <a:rPr lang="en-US" dirty="0"/>
              <a:t>WD Working draft ( 1-5 ) </a:t>
            </a:r>
          </a:p>
          <a:p>
            <a:r>
              <a:rPr lang="en-US" dirty="0"/>
              <a:t>CD (Committee draft)</a:t>
            </a:r>
          </a:p>
          <a:p>
            <a:r>
              <a:rPr lang="en-US" dirty="0"/>
              <a:t>DIS (Draft international standard)</a:t>
            </a:r>
          </a:p>
          <a:p>
            <a:r>
              <a:rPr lang="en-US" dirty="0"/>
              <a:t>FDIS (Final draft International standard)</a:t>
            </a:r>
          </a:p>
          <a:p>
            <a:r>
              <a:rPr lang="en-US" dirty="0"/>
              <a:t>IS (International standard)</a:t>
            </a:r>
          </a:p>
        </p:txBody>
      </p:sp>
    </p:spTree>
    <p:extLst>
      <p:ext uri="{BB962C8B-B14F-4D97-AF65-F5344CB8AC3E}">
        <p14:creationId xmlns:p14="http://schemas.microsoft.com/office/powerpoint/2010/main" val="328991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13"/>
            <a:ext cx="8229600" cy="1143000"/>
          </a:xfrm>
        </p:spPr>
        <p:txBody>
          <a:bodyPr>
            <a:normAutofit fontScale="90000"/>
          </a:bodyPr>
          <a:lstStyle/>
          <a:p>
            <a:r>
              <a:rPr lang="en-US" dirty="0"/>
              <a:t>Difference to other Security Standards</a:t>
            </a:r>
          </a:p>
        </p:txBody>
      </p:sp>
      <p:sp>
        <p:nvSpPr>
          <p:cNvPr id="3" name="Content Placeholder 2"/>
          <p:cNvSpPr>
            <a:spLocks noGrp="1"/>
          </p:cNvSpPr>
          <p:nvPr>
            <p:ph idx="1"/>
          </p:nvPr>
        </p:nvSpPr>
        <p:spPr>
          <a:xfrm>
            <a:off x="457200" y="1758956"/>
            <a:ext cx="8229600" cy="4525963"/>
          </a:xfrm>
        </p:spPr>
        <p:txBody>
          <a:bodyPr>
            <a:normAutofit/>
          </a:bodyPr>
          <a:lstStyle/>
          <a:p>
            <a:pPr marL="0" indent="0">
              <a:buNone/>
            </a:pPr>
            <a:r>
              <a:rPr lang="en-US" sz="2400" dirty="0"/>
              <a:t>PCI DSS  Payment Card Industry Data Security Standard</a:t>
            </a:r>
          </a:p>
          <a:p>
            <a:pPr marL="0" indent="0">
              <a:buNone/>
            </a:pPr>
            <a:endParaRPr lang="en-US" sz="1400" dirty="0"/>
          </a:p>
          <a:p>
            <a:pPr marL="0" indent="0">
              <a:buNone/>
            </a:pPr>
            <a:r>
              <a:rPr lang="en-US" sz="1400" i="1" dirty="0"/>
              <a:t>The Payment Card Industry (PCI) Data Security Standard (DSS) was developed to encourage and enhance cardholder data security and facilitate the broad adoption of consistent data security measures globally. PCI DSS provides a </a:t>
            </a:r>
            <a:r>
              <a:rPr lang="en-US" sz="1400" b="1" i="1" dirty="0">
                <a:solidFill>
                  <a:srgbClr val="FFFF00"/>
                </a:solidFill>
              </a:rPr>
              <a:t>baseline of technical and operational requirements </a:t>
            </a:r>
            <a:r>
              <a:rPr lang="en-US" sz="1400" i="1" dirty="0"/>
              <a:t>designed to protect cardholder data. …</a:t>
            </a:r>
          </a:p>
          <a:p>
            <a:pPr marL="0" indent="0">
              <a:buNone/>
            </a:pPr>
            <a:endParaRPr lang="en-US" sz="2400" dirty="0"/>
          </a:p>
          <a:p>
            <a:pPr marL="0" indent="0">
              <a:buNone/>
            </a:pPr>
            <a:r>
              <a:rPr lang="en-US" sz="1400" i="1" dirty="0"/>
              <a:t>11.4 Use intrusion-detection systems, and/or intrusion-prevention systems to monitor all traffic at the perimeter of the cardholder data environment as well as at critical points inside of the cardholder data environment, and alert personnel to suspected compromises.</a:t>
            </a:r>
            <a:endParaRPr lang="en-GB" sz="1400" i="1" dirty="0"/>
          </a:p>
          <a:p>
            <a:pPr marL="0" indent="0">
              <a:buNone/>
            </a:pPr>
            <a:r>
              <a:rPr lang="en-US" sz="1400" i="1" dirty="0"/>
              <a:t>Keep all intrusion-detection and prevention engines, baselines, and signatures up-to-date.</a:t>
            </a:r>
            <a:endParaRPr lang="en-GB" sz="1400" i="1" dirty="0"/>
          </a:p>
          <a:p>
            <a:pPr marL="0" indent="0">
              <a:buNone/>
            </a:pPr>
            <a:endParaRPr lang="en-US" dirty="0"/>
          </a:p>
        </p:txBody>
      </p:sp>
    </p:spTree>
    <p:extLst>
      <p:ext uri="{BB962C8B-B14F-4D97-AF65-F5344CB8AC3E}">
        <p14:creationId xmlns:p14="http://schemas.microsoft.com/office/powerpoint/2010/main" val="243905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27001</a:t>
            </a:r>
          </a:p>
        </p:txBody>
      </p:sp>
      <p:sp>
        <p:nvSpPr>
          <p:cNvPr id="3" name="Content Placeholder 2"/>
          <p:cNvSpPr>
            <a:spLocks noGrp="1"/>
          </p:cNvSpPr>
          <p:nvPr>
            <p:ph idx="1"/>
          </p:nvPr>
        </p:nvSpPr>
        <p:spPr>
          <a:xfrm>
            <a:off x="457200" y="1992419"/>
            <a:ext cx="8229600" cy="4525963"/>
          </a:xfrm>
        </p:spPr>
        <p:txBody>
          <a:bodyPr>
            <a:normAutofit/>
          </a:bodyPr>
          <a:lstStyle/>
          <a:p>
            <a:pPr marL="0" indent="0">
              <a:buNone/>
            </a:pPr>
            <a:r>
              <a:rPr lang="en-US" sz="1400" i="1" dirty="0"/>
              <a:t>This International Standard specifies the requirements </a:t>
            </a:r>
            <a:r>
              <a:rPr lang="en-US" sz="1400" i="1" dirty="0">
                <a:solidFill>
                  <a:srgbClr val="FFFF00"/>
                </a:solidFill>
              </a:rPr>
              <a:t>for establishing, implementing, maintaining and continually improving an information security management system</a:t>
            </a:r>
            <a:r>
              <a:rPr lang="en-US" sz="1400" i="1" dirty="0"/>
              <a:t> within the context of the organization. This International Standard also includes requirements for the assessment and treatment of information security risks tailored to the needs of the organization</a:t>
            </a:r>
            <a:r>
              <a:rPr lang="en-US" sz="1400" i="1" dirty="0">
                <a:solidFill>
                  <a:srgbClr val="FFFF00"/>
                </a:solidFill>
              </a:rPr>
              <a:t>. The requirements set out in this International Standard are generic and are intended to be applicable to all organizations, regardless of type, size or nature. ….</a:t>
            </a:r>
          </a:p>
          <a:p>
            <a:pPr marL="0" indent="0">
              <a:buNone/>
            </a:pPr>
            <a:endParaRPr lang="en-US" sz="1400" i="1" dirty="0"/>
          </a:p>
          <a:p>
            <a:pPr marL="0" indent="0">
              <a:buNone/>
            </a:pPr>
            <a:r>
              <a:rPr lang="en-US" sz="1400" i="1" dirty="0"/>
              <a:t>A.13.1.1 </a:t>
            </a:r>
          </a:p>
          <a:p>
            <a:pPr marL="0" indent="0">
              <a:buNone/>
            </a:pPr>
            <a:r>
              <a:rPr lang="en-US" sz="1400" i="1" dirty="0"/>
              <a:t>Network controls </a:t>
            </a:r>
          </a:p>
          <a:p>
            <a:pPr marL="0" indent="0">
              <a:buNone/>
            </a:pPr>
            <a:r>
              <a:rPr lang="en-US" sz="1400" i="1" dirty="0"/>
              <a:t>Control </a:t>
            </a:r>
          </a:p>
          <a:p>
            <a:pPr marL="0" indent="0">
              <a:buNone/>
            </a:pPr>
            <a:r>
              <a:rPr lang="en-US" sz="1400" i="1" dirty="0"/>
              <a:t>Networks shall be managed and controlled to protect information in systems and applications. </a:t>
            </a:r>
          </a:p>
          <a:p>
            <a:pPr marL="0" indent="0">
              <a:buNone/>
            </a:pPr>
            <a:endParaRPr lang="en-US" sz="1400" i="1" dirty="0"/>
          </a:p>
          <a:p>
            <a:pPr marL="0" indent="0" algn="r">
              <a:buNone/>
            </a:pPr>
            <a:r>
              <a:rPr lang="en-US" sz="1100" dirty="0"/>
              <a:t>Source ISO/IEC 27001: 2013</a:t>
            </a:r>
          </a:p>
        </p:txBody>
      </p:sp>
    </p:spTree>
    <p:extLst>
      <p:ext uri="{BB962C8B-B14F-4D97-AF65-F5344CB8AC3E}">
        <p14:creationId xmlns:p14="http://schemas.microsoft.com/office/powerpoint/2010/main" val="775961828"/>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1586</TotalTime>
  <Words>1322</Words>
  <Application>Microsoft Macintosh PowerPoint</Application>
  <PresentationFormat>Presentazione su schermo (4:3)</PresentationFormat>
  <Paragraphs>164</Paragraphs>
  <Slides>15</Slides>
  <Notes>1</Notes>
  <HiddenSlides>1</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굴림</vt:lpstr>
      <vt:lpstr>Meiryo UI</vt:lpstr>
      <vt:lpstr>Arial</vt:lpstr>
      <vt:lpstr>Calibri</vt:lpstr>
      <vt:lpstr>Corbel</vt:lpstr>
      <vt:lpstr>Twilight</vt:lpstr>
      <vt:lpstr>ISO</vt:lpstr>
      <vt:lpstr>ISO 27x</vt:lpstr>
      <vt:lpstr>JTC-1</vt:lpstr>
      <vt:lpstr>ISO 27001</vt:lpstr>
      <vt:lpstr>What is ISO 27001 about ?</vt:lpstr>
      <vt:lpstr>Presentazione standard di PowerPoint</vt:lpstr>
      <vt:lpstr>ISO Standard Lifecycle</vt:lpstr>
      <vt:lpstr>Difference to other Security Standards</vt:lpstr>
      <vt:lpstr>ISO 27001</vt:lpstr>
      <vt:lpstr>ISO 27002</vt:lpstr>
      <vt:lpstr>Supporting ISO 27x Standards</vt:lpstr>
      <vt:lpstr>Typical ISO 27001 certification process</vt:lpstr>
      <vt:lpstr>ISO 27001 2005 vs 2013</vt:lpstr>
      <vt:lpstr>ISO 27001 2005 vs 2013</vt:lpstr>
      <vt:lpstr>ISO27001 2005 vs. 2013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Christian</dc:creator>
  <cp:lastModifiedBy>ernesto damiani</cp:lastModifiedBy>
  <cp:revision>18</cp:revision>
  <dcterms:created xsi:type="dcterms:W3CDTF">2014-06-18T10:27:28Z</dcterms:created>
  <dcterms:modified xsi:type="dcterms:W3CDTF">2023-06-08T12:09:05Z</dcterms:modified>
</cp:coreProperties>
</file>