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2" r:id="rId1"/>
    <p:sldMasterId id="2147483678" r:id="rId2"/>
  </p:sldMasterIdLst>
  <p:notesMasterIdLst>
    <p:notesMasterId r:id="rId53"/>
  </p:notesMasterIdLst>
  <p:sldIdLst>
    <p:sldId id="331" r:id="rId3"/>
    <p:sldId id="322" r:id="rId4"/>
    <p:sldId id="326" r:id="rId5"/>
    <p:sldId id="329" r:id="rId6"/>
    <p:sldId id="327" r:id="rId7"/>
    <p:sldId id="330" r:id="rId8"/>
    <p:sldId id="278" r:id="rId9"/>
    <p:sldId id="279" r:id="rId10"/>
    <p:sldId id="280" r:id="rId11"/>
    <p:sldId id="318" r:id="rId12"/>
    <p:sldId id="319" r:id="rId13"/>
    <p:sldId id="321" r:id="rId14"/>
    <p:sldId id="309" r:id="rId15"/>
    <p:sldId id="281" r:id="rId16"/>
    <p:sldId id="282" r:id="rId17"/>
    <p:sldId id="283" r:id="rId18"/>
    <p:sldId id="310" r:id="rId19"/>
    <p:sldId id="313" r:id="rId20"/>
    <p:sldId id="314" r:id="rId21"/>
    <p:sldId id="284" r:id="rId22"/>
    <p:sldId id="285" r:id="rId23"/>
    <p:sldId id="286" r:id="rId24"/>
    <p:sldId id="287" r:id="rId25"/>
    <p:sldId id="288" r:id="rId26"/>
    <p:sldId id="289" r:id="rId27"/>
    <p:sldId id="290" r:id="rId28"/>
    <p:sldId id="291" r:id="rId29"/>
    <p:sldId id="292" r:id="rId30"/>
    <p:sldId id="293" r:id="rId31"/>
    <p:sldId id="294" r:id="rId32"/>
    <p:sldId id="295" r:id="rId33"/>
    <p:sldId id="296" r:id="rId34"/>
    <p:sldId id="297" r:id="rId35"/>
    <p:sldId id="298" r:id="rId36"/>
    <p:sldId id="299" r:id="rId37"/>
    <p:sldId id="300" r:id="rId38"/>
    <p:sldId id="301" r:id="rId39"/>
    <p:sldId id="302" r:id="rId40"/>
    <p:sldId id="303" r:id="rId41"/>
    <p:sldId id="304" r:id="rId42"/>
    <p:sldId id="261" r:id="rId43"/>
    <p:sldId id="259" r:id="rId44"/>
    <p:sldId id="262" r:id="rId45"/>
    <p:sldId id="325" r:id="rId46"/>
    <p:sldId id="273" r:id="rId47"/>
    <p:sldId id="265" r:id="rId48"/>
    <p:sldId id="306" r:id="rId49"/>
    <p:sldId id="307" r:id="rId50"/>
    <p:sldId id="272" r:id="rId51"/>
    <p:sldId id="274" r:id="rId52"/>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5" autoAdjust="0"/>
    <p:restoredTop sz="94660"/>
  </p:normalViewPr>
  <p:slideViewPr>
    <p:cSldViewPr snapToGrid="0" snapToObjects="1" showGuides="1">
      <p:cViewPr varScale="1">
        <p:scale>
          <a:sx n="117" d="100"/>
          <a:sy n="117" d="100"/>
        </p:scale>
        <p:origin x="120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21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notesMaster" Target="notesMasters/notesMaster1.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defRPr sz="1200">
                <a:latin typeface="Times New Roman" charset="0"/>
                <a:ea typeface="ＭＳ Ｐゴシック" charset="0"/>
                <a:cs typeface="+mn-cs"/>
              </a:defRPr>
            </a:lvl1pPr>
          </a:lstStyle>
          <a:p>
            <a:pPr>
              <a:defRPr/>
            </a:pPr>
            <a:endParaRPr lang="en-US"/>
          </a:p>
        </p:txBody>
      </p:sp>
      <p:sp>
        <p:nvSpPr>
          <p:cNvPr id="1843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algn="r">
              <a:defRPr sz="1200">
                <a:latin typeface="Times New Roman" charset="0"/>
                <a:ea typeface="ＭＳ Ｐゴシック" charset="0"/>
                <a:cs typeface="+mn-cs"/>
              </a:defRPr>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843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843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defRPr sz="1200">
                <a:latin typeface="Times New Roman" charset="0"/>
                <a:ea typeface="ＭＳ Ｐゴシック" charset="0"/>
                <a:cs typeface="+mn-cs"/>
              </a:defRPr>
            </a:lvl1pPr>
          </a:lstStyle>
          <a:p>
            <a:pPr>
              <a:defRPr/>
            </a:pPr>
            <a:endParaRPr lang="en-US"/>
          </a:p>
        </p:txBody>
      </p:sp>
      <p:sp>
        <p:nvSpPr>
          <p:cNvPr id="1843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b" anchorCtr="0" compatLnSpc="1">
            <a:prstTxWarp prst="textNoShape">
              <a:avLst/>
            </a:prstTxWarp>
          </a:bodyPr>
          <a:lstStyle>
            <a:lvl1pPr algn="r">
              <a:defRPr sz="1200"/>
            </a:lvl1pPr>
          </a:lstStyle>
          <a:p>
            <a:fld id="{F3B7F882-F6EB-4D88-83EB-729AAD93C025}" type="slidenum">
              <a:rPr lang="en-US" altLang="it-IT"/>
              <a:pPr/>
              <a:t>‹N›</a:t>
            </a:fld>
            <a:endParaRPr lang="en-US" altLang="it-IT"/>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S PGothic"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Rot="1" noChangeAspect="1" noChangeArrowheads="1" noTextEdit="1"/>
          </p:cNvSpPr>
          <p:nvPr>
            <p:ph type="sldImg"/>
          </p:nvPr>
        </p:nvSpPr>
        <p:spPr>
          <a:extLst>
            <a:ext uri="{FAA26D3D-D897-4be2-8F04-BA451C77F1D7}"/>
          </a:extLst>
        </p:spPr>
      </p:sp>
      <p:sp>
        <p:nvSpPr>
          <p:cNvPr id="142339" name="Rectangle 3"/>
          <p:cNvSpPr>
            <a:spLocks noGrp="1" noChangeArrowheads="1"/>
          </p:cNvSpPr>
          <p:nvPr>
            <p:ph type="body" idx="1"/>
          </p:nvPr>
        </p:nvSpPr>
        <p:spPr>
          <a:xfrm>
            <a:off x="928688" y="4313238"/>
            <a:ext cx="5000625" cy="4168775"/>
          </a:xfrm>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it-IT">
              <a:ea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extLst>
            <a:ext uri="{FAA26D3D-D897-4be2-8F04-BA451C77F1D7}"/>
          </a:extLst>
        </p:spPr>
      </p:sp>
      <p:sp>
        <p:nvSpPr>
          <p:cNvPr id="163843" name="Rectangle 3"/>
          <p:cNvSpPr>
            <a:spLocks noGrp="1" noChangeArrowheads="1"/>
          </p:cNvSpPr>
          <p:nvPr>
            <p:ph type="body" idx="1"/>
          </p:nvPr>
        </p:nvSpPr>
        <p:spPr>
          <a:xfrm>
            <a:off x="928688" y="4313238"/>
            <a:ext cx="5000625" cy="4168775"/>
          </a:xfrm>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it-IT">
              <a:ea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Rot="1" noChangeAspect="1" noChangeArrowheads="1" noTextEdit="1"/>
          </p:cNvSpPr>
          <p:nvPr>
            <p:ph type="sldImg"/>
          </p:nvPr>
        </p:nvSpPr>
        <p:spPr>
          <a:extLst>
            <a:ext uri="{FAA26D3D-D897-4be2-8F04-BA451C77F1D7}"/>
          </a:extLst>
        </p:spPr>
      </p:sp>
      <p:sp>
        <p:nvSpPr>
          <p:cNvPr id="131075" name="Rectangle 3"/>
          <p:cNvSpPr>
            <a:spLocks noGrp="1" noChangeArrowheads="1"/>
          </p:cNvSpPr>
          <p:nvPr>
            <p:ph type="body" idx="1"/>
          </p:nvPr>
        </p:nvSpPr>
        <p:spPr>
          <a:xfrm>
            <a:off x="928688" y="4313238"/>
            <a:ext cx="5000625" cy="4168775"/>
          </a:xfrm>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it-IT">
              <a:ea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spect="1" noChangeArrowheads="1" noTextEdit="1"/>
          </p:cNvSpPr>
          <p:nvPr>
            <p:ph type="sldImg"/>
          </p:nvPr>
        </p:nvSpPr>
        <p:spPr>
          <a:extLst>
            <a:ext uri="{FAA26D3D-D897-4be2-8F04-BA451C77F1D7}"/>
          </a:extLst>
        </p:spPr>
      </p:sp>
      <p:sp>
        <p:nvSpPr>
          <p:cNvPr id="137219" name="Rectangle 3"/>
          <p:cNvSpPr>
            <a:spLocks noGrp="1" noChangeArrowheads="1"/>
          </p:cNvSpPr>
          <p:nvPr>
            <p:ph type="body" idx="1"/>
          </p:nvPr>
        </p:nvSpPr>
        <p:spPr>
          <a:xfrm>
            <a:off x="928688" y="4313238"/>
            <a:ext cx="5000625" cy="4168775"/>
          </a:xfrm>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it-IT">
              <a:ea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7"/>
          <p:cNvSpPr>
            <a:spLocks noGrp="1" noChangeArrowheads="1"/>
          </p:cNvSpPr>
          <p:nvPr>
            <p:ph type="sldNum" sz="quarter" idx="5"/>
          </p:nvPr>
        </p:nvSpPr>
        <p:spPr/>
        <p:txBody>
          <a:bodyPr/>
          <a:lstStyle>
            <a:lvl1pPr eaLnBrk="0" hangingPunct="0">
              <a:defRPr sz="2400">
                <a:solidFill>
                  <a:schemeClr val="tx1"/>
                </a:solidFill>
                <a:latin typeface="Times New Roman" panose="02020603050405020304" pitchFamily="18" charset="0"/>
                <a:ea typeface="MS PGothic" panose="020B0600070205080204" pitchFamily="34" charset="-128"/>
              </a:defRPr>
            </a:lvl1pPr>
            <a:lvl2pPr marL="742950" indent="-285750" eaLnBrk="0" hangingPunct="0">
              <a:defRPr sz="2400">
                <a:solidFill>
                  <a:schemeClr val="tx1"/>
                </a:solidFill>
                <a:latin typeface="Times New Roman" panose="02020603050405020304" pitchFamily="18" charset="0"/>
                <a:ea typeface="MS PGothic" panose="020B0600070205080204" pitchFamily="34" charset="-128"/>
              </a:defRPr>
            </a:lvl2pPr>
            <a:lvl3pPr marL="1143000" indent="-228600" eaLnBrk="0" hangingPunct="0">
              <a:defRPr sz="2400">
                <a:solidFill>
                  <a:schemeClr val="tx1"/>
                </a:solidFill>
                <a:latin typeface="Times New Roman" panose="02020603050405020304" pitchFamily="18" charset="0"/>
                <a:ea typeface="MS PGothic" panose="020B0600070205080204" pitchFamily="34" charset="-128"/>
              </a:defRPr>
            </a:lvl3pPr>
            <a:lvl4pPr marL="1600200" indent="-228600" eaLnBrk="0" hangingPunct="0">
              <a:defRPr sz="2400">
                <a:solidFill>
                  <a:schemeClr val="tx1"/>
                </a:solidFill>
                <a:latin typeface="Times New Roman" panose="02020603050405020304" pitchFamily="18" charset="0"/>
                <a:ea typeface="MS PGothic" panose="020B0600070205080204" pitchFamily="34" charset="-128"/>
              </a:defRPr>
            </a:lvl4pPr>
            <a:lvl5pPr marL="2057400" indent="-228600" eaLnBrk="0" hangingPunct="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eaLnBrk="1" hangingPunct="1"/>
            <a:fld id="{89D181D8-FB2A-4372-8C30-430E8FAD8555}" type="slidenum">
              <a:rPr lang="en-US" altLang="it-IT" sz="1200"/>
              <a:pPr eaLnBrk="1" hangingPunct="1"/>
              <a:t>10</a:t>
            </a:fld>
            <a:endParaRPr lang="en-US" altLang="it-IT" sz="1200"/>
          </a:p>
        </p:txBody>
      </p:sp>
      <p:sp>
        <p:nvSpPr>
          <p:cNvPr id="75778" name="Rectangle 2"/>
          <p:cNvSpPr>
            <a:spLocks noChangeArrowheads="1"/>
          </p:cNvSpPr>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75779" name="Rectangle 3"/>
          <p:cNvSpPr>
            <a:spLocks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lIns="19050" tIns="0" rIns="19050" bIns="0" anchor="b"/>
          <a:lstStyle/>
          <a:p>
            <a:pPr algn="r" eaLnBrk="0" hangingPunct="0">
              <a:defRPr/>
            </a:pPr>
            <a:r>
              <a:rPr lang="en-US" sz="1000" i="1">
                <a:latin typeface="Times New Roman" charset="0"/>
                <a:ea typeface="ＭＳ Ｐゴシック" charset="0"/>
              </a:rPr>
              <a:t>5</a:t>
            </a:r>
          </a:p>
        </p:txBody>
      </p:sp>
      <p:sp>
        <p:nvSpPr>
          <p:cNvPr id="75780" name="Rectangle 4"/>
          <p:cNvSpPr>
            <a:spLocks noChangeArrowheads="1"/>
          </p:cNvSpPr>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75781" name="Rectangle 5"/>
          <p:cNvSpPr>
            <a:spLocks noChangeArrowheads="1"/>
          </p:cNvSpP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75782" name="Rectangle 6"/>
          <p:cNvSpPr>
            <a:spLocks noGrp="1" noChangeArrowheads="1"/>
          </p:cNvSpPr>
          <p:nvPr>
            <p:ph type="body" idx="1"/>
          </p:nvPr>
        </p:nvSpPr>
        <p:spPr>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defRPr/>
            </a:pPr>
            <a:endParaRPr lang="it-IT" smtClean="0">
              <a:ea typeface="ＭＳ Ｐゴシック" charset="0"/>
              <a:cs typeface="+mn-cs"/>
            </a:endParaRPr>
          </a:p>
        </p:txBody>
      </p:sp>
      <p:sp>
        <p:nvSpPr>
          <p:cNvPr id="75783" name="Rectangle 7"/>
          <p:cNvSpPr>
            <a:spLocks noGrp="1" noRot="1" noChangeAspect="1" noChangeArrowheads="1"/>
          </p:cNvSpPr>
          <p:nvPr>
            <p:ph type="sldImg"/>
          </p:nvPr>
        </p:nvSpPr>
        <p:spPr>
          <a:xfrm>
            <a:off x="1152525" y="693738"/>
            <a:ext cx="4552950" cy="3414712"/>
          </a:xfrm>
          <a:ln w="12700" cap="flat">
            <a:solidFill>
              <a:schemeClr val="tx1"/>
            </a:solidFill>
          </a:ln>
          <a:extLst>
            <a:ext uri="{909E8E84-426E-40DD-AFC4-6F175D3DCCD1}">
              <a14:hiddenFill xmlns:a14="http://schemas.microsoft.com/office/drawing/2010/main">
                <a:solidFill>
                  <a:srgbClr val="FFFFFF"/>
                </a:solidFill>
              </a14:hiddenFill>
            </a:ext>
            <a:ext uri="{FAA26D3D-D897-4be2-8F04-BA451C77F1D7}"/>
          </a:extLst>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381000" y="2057400"/>
            <a:ext cx="8424863" cy="895350"/>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defRPr/>
            </a:pPr>
            <a:r>
              <a:rPr lang="it-IT" sz="2400" smtClean="0">
                <a:latin typeface="Verdana" pitchFamily="34" charset="0"/>
              </a:rPr>
              <a:t>Reti di</a:t>
            </a:r>
            <a:r>
              <a:rPr lang="it-IT" smtClean="0"/>
              <a:t> </a:t>
            </a:r>
            <a:r>
              <a:rPr lang="it-IT" sz="2400" smtClean="0">
                <a:latin typeface="Verdana" pitchFamily="34" charset="0"/>
              </a:rPr>
              <a:t>calcolatori</a:t>
            </a:r>
            <a:endParaRPr lang="en-US" sz="2400" smtClean="0">
              <a:latin typeface="Verdana" pitchFamily="34" charset="0"/>
            </a:endParaRPr>
          </a:p>
          <a:p>
            <a:pPr eaLnBrk="1" hangingPunct="1">
              <a:spcBef>
                <a:spcPct val="20000"/>
              </a:spcBef>
              <a:defRPr/>
            </a:pPr>
            <a:endParaRPr lang="en-US" sz="2400" smtClean="0">
              <a:latin typeface="Verdana" pitchFamily="34" charset="0"/>
            </a:endParaRPr>
          </a:p>
        </p:txBody>
      </p:sp>
      <p:sp>
        <p:nvSpPr>
          <p:cNvPr id="3" name="Text Box 6"/>
          <p:cNvSpPr txBox="1">
            <a:spLocks noChangeArrowheads="1"/>
          </p:cNvSpPr>
          <p:nvPr/>
        </p:nvSpPr>
        <p:spPr bwMode="auto">
          <a:xfrm>
            <a:off x="395288" y="3141663"/>
            <a:ext cx="8424862" cy="895350"/>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1792288" indent="-1792288">
              <a:defRPr>
                <a:solidFill>
                  <a:schemeClr val="tx1"/>
                </a:solidFill>
                <a:latin typeface="Arial" charset="0"/>
              </a:defRPr>
            </a:lvl1pPr>
            <a:lvl2pPr marL="1971675">
              <a:defRPr>
                <a:solidFill>
                  <a:schemeClr val="tx1"/>
                </a:solidFill>
                <a:latin typeface="Arial" charset="0"/>
              </a:defRPr>
            </a:lvl2pPr>
            <a:lvl3pPr marL="2151063">
              <a:defRPr>
                <a:solidFill>
                  <a:schemeClr val="tx1"/>
                </a:solidFill>
                <a:latin typeface="Arial" charset="0"/>
              </a:defRPr>
            </a:lvl3pPr>
            <a:lvl4pPr marL="2330450">
              <a:defRPr>
                <a:solidFill>
                  <a:schemeClr val="tx1"/>
                </a:solidFill>
                <a:latin typeface="Arial" charset="0"/>
              </a:defRPr>
            </a:lvl4pPr>
            <a:lvl5pPr marL="2509838">
              <a:defRPr>
                <a:solidFill>
                  <a:schemeClr val="tx1"/>
                </a:solidFill>
                <a:latin typeface="Arial" charset="0"/>
              </a:defRPr>
            </a:lvl5pPr>
            <a:lvl6pPr marL="2967038" fontAlgn="base">
              <a:spcBef>
                <a:spcPct val="0"/>
              </a:spcBef>
              <a:spcAft>
                <a:spcPct val="0"/>
              </a:spcAft>
              <a:defRPr>
                <a:solidFill>
                  <a:schemeClr val="tx1"/>
                </a:solidFill>
                <a:latin typeface="Arial" charset="0"/>
              </a:defRPr>
            </a:lvl6pPr>
            <a:lvl7pPr marL="3424238" fontAlgn="base">
              <a:spcBef>
                <a:spcPct val="0"/>
              </a:spcBef>
              <a:spcAft>
                <a:spcPct val="0"/>
              </a:spcAft>
              <a:defRPr>
                <a:solidFill>
                  <a:schemeClr val="tx1"/>
                </a:solidFill>
                <a:latin typeface="Arial" charset="0"/>
              </a:defRPr>
            </a:lvl7pPr>
            <a:lvl8pPr marL="3881438" fontAlgn="base">
              <a:spcBef>
                <a:spcPct val="0"/>
              </a:spcBef>
              <a:spcAft>
                <a:spcPct val="0"/>
              </a:spcAft>
              <a:defRPr>
                <a:solidFill>
                  <a:schemeClr val="tx1"/>
                </a:solidFill>
                <a:latin typeface="Arial" charset="0"/>
              </a:defRPr>
            </a:lvl8pPr>
            <a:lvl9pPr marL="4338638" fontAlgn="base">
              <a:spcBef>
                <a:spcPct val="0"/>
              </a:spcBef>
              <a:spcAft>
                <a:spcPct val="0"/>
              </a:spcAft>
              <a:defRPr>
                <a:solidFill>
                  <a:schemeClr val="tx1"/>
                </a:solidFill>
                <a:latin typeface="Arial" charset="0"/>
              </a:defRPr>
            </a:lvl9pPr>
          </a:lstStyle>
          <a:p>
            <a:pPr>
              <a:spcBef>
                <a:spcPct val="20000"/>
              </a:spcBef>
              <a:defRPr/>
            </a:pPr>
            <a:r>
              <a:rPr lang="it-IT" sz="2400" dirty="0" smtClean="0">
                <a:latin typeface="Verdana" pitchFamily="34" charset="0"/>
              </a:rPr>
              <a:t>Modulo 2 -	Protocolli di rete TCP/IP </a:t>
            </a:r>
          </a:p>
          <a:p>
            <a:pPr>
              <a:spcBef>
                <a:spcPct val="20000"/>
              </a:spcBef>
              <a:defRPr/>
            </a:pPr>
            <a:endParaRPr lang="it-IT" sz="2400" dirty="0" smtClean="0">
              <a:latin typeface="Verdana" pitchFamily="34" charset="0"/>
            </a:endParaRPr>
          </a:p>
        </p:txBody>
      </p:sp>
      <p:sp>
        <p:nvSpPr>
          <p:cNvPr id="4" name="Text Box 7"/>
          <p:cNvSpPr txBox="1">
            <a:spLocks noChangeArrowheads="1"/>
          </p:cNvSpPr>
          <p:nvPr/>
        </p:nvSpPr>
        <p:spPr bwMode="auto">
          <a:xfrm>
            <a:off x="395288" y="4221163"/>
            <a:ext cx="8424862" cy="904863"/>
          </a:xfrm>
          <a:prstGeom prst="rect">
            <a:avLst/>
          </a:prstGeom>
          <a:solidFill>
            <a:srgbClr val="C0C0C0"/>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959100" indent="-2959100">
              <a:defRPr>
                <a:solidFill>
                  <a:schemeClr val="tx1"/>
                </a:solidFill>
                <a:latin typeface="Arial" charset="0"/>
              </a:defRPr>
            </a:lvl1pPr>
            <a:lvl2pPr marL="3317875">
              <a:defRPr>
                <a:solidFill>
                  <a:schemeClr val="tx1"/>
                </a:solidFill>
                <a:latin typeface="Arial" charset="0"/>
              </a:defRPr>
            </a:lvl2pPr>
            <a:lvl3pPr marL="3497263">
              <a:defRPr>
                <a:solidFill>
                  <a:schemeClr val="tx1"/>
                </a:solidFill>
                <a:latin typeface="Arial" charset="0"/>
              </a:defRPr>
            </a:lvl3pPr>
            <a:lvl4pPr marL="3676650">
              <a:defRPr>
                <a:solidFill>
                  <a:schemeClr val="tx1"/>
                </a:solidFill>
                <a:latin typeface="Arial" charset="0"/>
              </a:defRPr>
            </a:lvl4pPr>
            <a:lvl5pPr marL="3856038">
              <a:defRPr>
                <a:solidFill>
                  <a:schemeClr val="tx1"/>
                </a:solidFill>
                <a:latin typeface="Arial" charset="0"/>
              </a:defRPr>
            </a:lvl5pPr>
            <a:lvl6pPr marL="4313238" fontAlgn="base">
              <a:spcBef>
                <a:spcPct val="0"/>
              </a:spcBef>
              <a:spcAft>
                <a:spcPct val="0"/>
              </a:spcAft>
              <a:defRPr>
                <a:solidFill>
                  <a:schemeClr val="tx1"/>
                </a:solidFill>
                <a:latin typeface="Arial" charset="0"/>
              </a:defRPr>
            </a:lvl6pPr>
            <a:lvl7pPr marL="4770438" fontAlgn="base">
              <a:spcBef>
                <a:spcPct val="0"/>
              </a:spcBef>
              <a:spcAft>
                <a:spcPct val="0"/>
              </a:spcAft>
              <a:defRPr>
                <a:solidFill>
                  <a:schemeClr val="tx1"/>
                </a:solidFill>
                <a:latin typeface="Arial" charset="0"/>
              </a:defRPr>
            </a:lvl7pPr>
            <a:lvl8pPr marL="5227638" fontAlgn="base">
              <a:spcBef>
                <a:spcPct val="0"/>
              </a:spcBef>
              <a:spcAft>
                <a:spcPct val="0"/>
              </a:spcAft>
              <a:defRPr>
                <a:solidFill>
                  <a:schemeClr val="tx1"/>
                </a:solidFill>
                <a:latin typeface="Arial" charset="0"/>
              </a:defRPr>
            </a:lvl8pPr>
            <a:lvl9pPr marL="5684838" fontAlgn="base">
              <a:spcBef>
                <a:spcPct val="0"/>
              </a:spcBef>
              <a:spcAft>
                <a:spcPct val="0"/>
              </a:spcAft>
              <a:defRPr>
                <a:solidFill>
                  <a:schemeClr val="tx1"/>
                </a:solidFill>
                <a:latin typeface="Arial" charset="0"/>
              </a:defRPr>
            </a:lvl9pPr>
          </a:lstStyle>
          <a:p>
            <a:pPr>
              <a:spcBef>
                <a:spcPct val="20000"/>
              </a:spcBef>
              <a:defRPr/>
            </a:pPr>
            <a:r>
              <a:rPr lang="it-IT" sz="2400" dirty="0" smtClean="0">
                <a:latin typeface="Verdana" pitchFamily="34" charset="0"/>
              </a:rPr>
              <a:t>Complementi</a:t>
            </a:r>
          </a:p>
          <a:p>
            <a:pPr>
              <a:spcBef>
                <a:spcPct val="20000"/>
              </a:spcBef>
              <a:defRPr/>
            </a:pPr>
            <a:endParaRPr lang="en-US" sz="2400" dirty="0" smtClean="0">
              <a:latin typeface="Verdana" pitchFamily="34" charset="0"/>
            </a:endParaRPr>
          </a:p>
        </p:txBody>
      </p:sp>
      <p:sp>
        <p:nvSpPr>
          <p:cNvPr id="5" name="Text Box 8"/>
          <p:cNvSpPr txBox="1">
            <a:spLocks noChangeArrowheads="1"/>
          </p:cNvSpPr>
          <p:nvPr/>
        </p:nvSpPr>
        <p:spPr bwMode="auto">
          <a:xfrm>
            <a:off x="395288" y="5516563"/>
            <a:ext cx="8424862" cy="3968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defRPr/>
            </a:pPr>
            <a:r>
              <a:rPr lang="it-IT" sz="2000" b="1" smtClean="0">
                <a:latin typeface="Verdana" pitchFamily="34" charset="0"/>
              </a:rPr>
              <a:t>Ernesto Damiani</a:t>
            </a:r>
          </a:p>
        </p:txBody>
      </p:sp>
      <p:sp>
        <p:nvSpPr>
          <p:cNvPr id="6" name="Text Box 9"/>
          <p:cNvSpPr txBox="1">
            <a:spLocks noChangeArrowheads="1"/>
          </p:cNvSpPr>
          <p:nvPr/>
        </p:nvSpPr>
        <p:spPr bwMode="auto">
          <a:xfrm>
            <a:off x="2246313" y="6135688"/>
            <a:ext cx="4621212" cy="369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20000"/>
              </a:spcBef>
              <a:defRPr/>
            </a:pPr>
            <a:r>
              <a:rPr lang="it-IT" dirty="0" smtClean="0">
                <a:latin typeface="Verdana" pitchFamily="34" charset="0"/>
              </a:rPr>
              <a:t>Università degli Studi di Milano - SSRI</a:t>
            </a:r>
          </a:p>
        </p:txBody>
      </p:sp>
      <p:sp>
        <p:nvSpPr>
          <p:cNvPr id="7" name="Rectangle 10"/>
          <p:cNvSpPr>
            <a:spLocks noChangeArrowheads="1"/>
          </p:cNvSpPr>
          <p:nvPr/>
        </p:nvSpPr>
        <p:spPr bwMode="auto">
          <a:xfrm>
            <a:off x="395288" y="5949950"/>
            <a:ext cx="8424862" cy="71438"/>
          </a:xfrm>
          <a:prstGeom prst="rect">
            <a:avLst/>
          </a:prstGeom>
          <a:solidFill>
            <a:srgbClr val="0099CC"/>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endParaRPr lang="en-GB" altLang="it-IT">
              <a:solidFill>
                <a:srgbClr val="FF9900"/>
              </a:solidFill>
            </a:endParaRPr>
          </a:p>
        </p:txBody>
      </p:sp>
      <p:sp>
        <p:nvSpPr>
          <p:cNvPr id="8" name="Text Box 13"/>
          <p:cNvSpPr txBox="1">
            <a:spLocks noChangeArrowheads="1"/>
          </p:cNvSpPr>
          <p:nvPr/>
        </p:nvSpPr>
        <p:spPr bwMode="auto">
          <a:xfrm>
            <a:off x="395288" y="765175"/>
            <a:ext cx="8424862" cy="57943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20000"/>
              </a:spcBef>
              <a:defRPr/>
            </a:pPr>
            <a:r>
              <a:rPr lang="it-IT" sz="3200" b="1" dirty="0" smtClean="0">
                <a:solidFill>
                  <a:schemeClr val="tx2"/>
                </a:solidFill>
                <a:latin typeface="Verdana" pitchFamily="34" charset="0"/>
              </a:rPr>
              <a:t>Internet </a:t>
            </a:r>
            <a:r>
              <a:rPr lang="it-IT" sz="3200" b="1" dirty="0" err="1" smtClean="0">
                <a:solidFill>
                  <a:schemeClr val="tx2"/>
                </a:solidFill>
                <a:latin typeface="Verdana" pitchFamily="34" charset="0"/>
              </a:rPr>
              <a:t>History</a:t>
            </a:r>
            <a:r>
              <a:rPr lang="it-IT" sz="3200" b="1" dirty="0" smtClean="0">
                <a:solidFill>
                  <a:schemeClr val="tx2"/>
                </a:solidFill>
                <a:latin typeface="Verdana" pitchFamily="34" charset="0"/>
              </a:rPr>
              <a:t> and </a:t>
            </a:r>
            <a:r>
              <a:rPr lang="it-IT" sz="3200" b="1" dirty="0" err="1" smtClean="0">
                <a:solidFill>
                  <a:schemeClr val="tx2"/>
                </a:solidFill>
                <a:latin typeface="Verdana" pitchFamily="34" charset="0"/>
              </a:rPr>
              <a:t>Growth</a:t>
            </a:r>
            <a:endParaRPr lang="it-IT" sz="3200" b="1" dirty="0" smtClean="0">
              <a:solidFill>
                <a:schemeClr val="tx2"/>
              </a:solidFill>
              <a:latin typeface="Verdana" pitchFamily="34" charset="0"/>
            </a:endParaRPr>
          </a:p>
        </p:txBody>
      </p:sp>
    </p:spTree>
    <p:extLst>
      <p:ext uri="{BB962C8B-B14F-4D97-AF65-F5344CB8AC3E}">
        <p14:creationId xmlns:p14="http://schemas.microsoft.com/office/powerpoint/2010/main" val="25479676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8"/>
          <p:cNvSpPr>
            <a:spLocks noGrp="1" noChangeArrowheads="1"/>
          </p:cNvSpPr>
          <p:nvPr>
            <p:ph type="ftr" sz="quarter" idx="10"/>
          </p:nvPr>
        </p:nvSpPr>
        <p:spPr>
          <a:ln/>
        </p:spPr>
        <p:txBody>
          <a:bodyPr/>
          <a:lstStyle>
            <a:lvl1pPr>
              <a:defRPr/>
            </a:lvl1pPr>
          </a:lstStyle>
          <a:p>
            <a:pPr>
              <a:defRPr/>
            </a:pPr>
            <a:endParaRPr lang="en-US"/>
          </a:p>
        </p:txBody>
      </p:sp>
      <p:sp>
        <p:nvSpPr>
          <p:cNvPr id="5" name="Rectangle 9"/>
          <p:cNvSpPr>
            <a:spLocks noGrp="1" noChangeArrowheads="1"/>
          </p:cNvSpPr>
          <p:nvPr>
            <p:ph type="sldNum" sz="quarter" idx="11"/>
          </p:nvPr>
        </p:nvSpPr>
        <p:spPr>
          <a:ln/>
        </p:spPr>
        <p:txBody>
          <a:bodyPr/>
          <a:lstStyle>
            <a:lvl1pPr>
              <a:defRPr/>
            </a:lvl1pPr>
          </a:lstStyle>
          <a:p>
            <a:fld id="{A60BDD9D-F5E1-4A4F-814E-A914AA8EE796}" type="slidenum">
              <a:rPr lang="en-US" altLang="it-IT" smtClean="0"/>
              <a:pPr/>
              <a:t>‹N›</a:t>
            </a:fld>
            <a:endParaRPr lang="en-US" altLang="it-IT"/>
          </a:p>
        </p:txBody>
      </p:sp>
    </p:spTree>
    <p:extLst>
      <p:ext uri="{BB962C8B-B14F-4D97-AF65-F5344CB8AC3E}">
        <p14:creationId xmlns:p14="http://schemas.microsoft.com/office/powerpoint/2010/main" val="4092837006"/>
      </p:ext>
    </p:extLst>
  </p:cSld>
  <p:clrMapOvr>
    <a:masterClrMapping/>
  </p:clrMapOvr>
  <p:transition spd="slow">
    <p:cover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84975" y="274638"/>
            <a:ext cx="2108200" cy="5891212"/>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175375" cy="5891212"/>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8"/>
          <p:cNvSpPr>
            <a:spLocks noGrp="1" noChangeArrowheads="1"/>
          </p:cNvSpPr>
          <p:nvPr>
            <p:ph type="ftr" sz="quarter" idx="10"/>
          </p:nvPr>
        </p:nvSpPr>
        <p:spPr>
          <a:ln/>
        </p:spPr>
        <p:txBody>
          <a:bodyPr/>
          <a:lstStyle>
            <a:lvl1pPr>
              <a:defRPr/>
            </a:lvl1pPr>
          </a:lstStyle>
          <a:p>
            <a:pPr>
              <a:defRPr/>
            </a:pPr>
            <a:endParaRPr lang="en-US"/>
          </a:p>
        </p:txBody>
      </p:sp>
      <p:sp>
        <p:nvSpPr>
          <p:cNvPr id="5" name="Rectangle 9"/>
          <p:cNvSpPr>
            <a:spLocks noGrp="1" noChangeArrowheads="1"/>
          </p:cNvSpPr>
          <p:nvPr>
            <p:ph type="sldNum" sz="quarter" idx="11"/>
          </p:nvPr>
        </p:nvSpPr>
        <p:spPr>
          <a:ln/>
        </p:spPr>
        <p:txBody>
          <a:bodyPr/>
          <a:lstStyle>
            <a:lvl1pPr>
              <a:defRPr/>
            </a:lvl1pPr>
          </a:lstStyle>
          <a:p>
            <a:fld id="{0EDF434B-3C6D-4690-B193-513248005C32}" type="slidenum">
              <a:rPr lang="en-US" altLang="it-IT" smtClean="0"/>
              <a:pPr/>
              <a:t>‹N›</a:t>
            </a:fld>
            <a:endParaRPr lang="en-US" altLang="it-IT"/>
          </a:p>
        </p:txBody>
      </p:sp>
    </p:spTree>
    <p:extLst>
      <p:ext uri="{BB962C8B-B14F-4D97-AF65-F5344CB8AC3E}">
        <p14:creationId xmlns:p14="http://schemas.microsoft.com/office/powerpoint/2010/main" val="27804074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435975" cy="561975"/>
          </a:xfr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457200" y="1050925"/>
            <a:ext cx="4141788" cy="5114925"/>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751388" y="1050925"/>
            <a:ext cx="4141787" cy="5114925"/>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8"/>
          <p:cNvSpPr>
            <a:spLocks noGrp="1" noChangeArrowheads="1"/>
          </p:cNvSpPr>
          <p:nvPr>
            <p:ph type="ftr" sz="quarter" idx="10"/>
          </p:nvPr>
        </p:nvSpPr>
        <p:spPr>
          <a:ln/>
        </p:spPr>
        <p:txBody>
          <a:bodyPr/>
          <a:lstStyle>
            <a:lvl1pPr>
              <a:defRPr/>
            </a:lvl1pPr>
          </a:lstStyle>
          <a:p>
            <a:pPr>
              <a:defRPr/>
            </a:pPr>
            <a:endParaRPr lang="en-US"/>
          </a:p>
        </p:txBody>
      </p:sp>
      <p:sp>
        <p:nvSpPr>
          <p:cNvPr id="6" name="Rectangle 9"/>
          <p:cNvSpPr>
            <a:spLocks noGrp="1" noChangeArrowheads="1"/>
          </p:cNvSpPr>
          <p:nvPr>
            <p:ph type="sldNum" sz="quarter" idx="11"/>
          </p:nvPr>
        </p:nvSpPr>
        <p:spPr>
          <a:ln/>
        </p:spPr>
        <p:txBody>
          <a:bodyPr/>
          <a:lstStyle>
            <a:lvl1pPr>
              <a:defRPr/>
            </a:lvl1pPr>
          </a:lstStyle>
          <a:p>
            <a:fld id="{0EDF434B-3C6D-4690-B193-513248005C32}" type="slidenum">
              <a:rPr lang="en-US" altLang="it-IT" smtClean="0"/>
              <a:pPr/>
              <a:t>‹N›</a:t>
            </a:fld>
            <a:endParaRPr lang="en-US" altLang="it-IT"/>
          </a:p>
        </p:txBody>
      </p:sp>
    </p:spTree>
    <p:extLst>
      <p:ext uri="{BB962C8B-B14F-4D97-AF65-F5344CB8AC3E}">
        <p14:creationId xmlns:p14="http://schemas.microsoft.com/office/powerpoint/2010/main" val="1116866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cSld name="1_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Tree>
    <p:extLst>
      <p:ext uri="{BB962C8B-B14F-4D97-AF65-F5344CB8AC3E}">
        <p14:creationId xmlns:p14="http://schemas.microsoft.com/office/powerpoint/2010/main" val="401720122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685800" y="609600"/>
            <a:ext cx="7772400" cy="1143000"/>
          </a:xfrm>
        </p:spPr>
        <p:txBody>
          <a:bodyPr/>
          <a:lstStyle/>
          <a:p>
            <a:r>
              <a:rPr lang="en-US" smtClean="0"/>
              <a:t>Fare clic per modificare stile</a:t>
            </a:r>
            <a:endParaRPr lang="it-IT"/>
          </a:p>
        </p:txBody>
      </p:sp>
      <p:sp>
        <p:nvSpPr>
          <p:cNvPr id="3" name="Segnaposto tabella 2"/>
          <p:cNvSpPr>
            <a:spLocks noGrp="1"/>
          </p:cNvSpPr>
          <p:nvPr>
            <p:ph type="tbl" idx="1"/>
          </p:nvPr>
        </p:nvSpPr>
        <p:spPr>
          <a:xfrm>
            <a:off x="685800" y="2133600"/>
            <a:ext cx="7772400" cy="3962400"/>
          </a:xfrm>
        </p:spPr>
        <p:txBody>
          <a:bodyPr/>
          <a:lstStyle/>
          <a:p>
            <a:pPr lvl="0"/>
            <a:endParaRPr lang="it-IT"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E8474032-3B6B-4B49-9199-F7E315519BB9}" type="slidenum">
              <a:rPr lang="en-US" altLang="it-IT"/>
              <a:pPr/>
              <a:t>‹N›</a:t>
            </a:fld>
            <a:endParaRPr lang="en-US" altLang="it-IT"/>
          </a:p>
        </p:txBody>
      </p:sp>
    </p:spTree>
    <p:extLst>
      <p:ext uri="{BB962C8B-B14F-4D97-AF65-F5344CB8AC3E}">
        <p14:creationId xmlns:p14="http://schemas.microsoft.com/office/powerpoint/2010/main" val="1815196279"/>
      </p:ext>
    </p:extLst>
  </p:cSld>
  <p:clrMapOvr>
    <a:masterClrMapping/>
  </p:clrMapOvr>
  <p:transition spd="slow" advClick="0" advTm="6000">
    <p:cover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clipArtAndTx">
  <p:cSld name="Titolo, ClipArt e testo">
    <p:spTree>
      <p:nvGrpSpPr>
        <p:cNvPr id="1" name=""/>
        <p:cNvGrpSpPr/>
        <p:nvPr/>
      </p:nvGrpSpPr>
      <p:grpSpPr>
        <a:xfrm>
          <a:off x="0" y="0"/>
          <a:ext cx="0" cy="0"/>
          <a:chOff x="0" y="0"/>
          <a:chExt cx="0" cy="0"/>
        </a:xfrm>
      </p:grpSpPr>
      <p:sp>
        <p:nvSpPr>
          <p:cNvPr id="2" name="Titolo 1"/>
          <p:cNvSpPr>
            <a:spLocks noGrp="1"/>
          </p:cNvSpPr>
          <p:nvPr>
            <p:ph type="title"/>
          </p:nvPr>
        </p:nvSpPr>
        <p:spPr>
          <a:xfrm>
            <a:off x="685800" y="609600"/>
            <a:ext cx="7772400" cy="1143000"/>
          </a:xfrm>
        </p:spPr>
        <p:txBody>
          <a:bodyPr/>
          <a:lstStyle/>
          <a:p>
            <a:r>
              <a:rPr lang="en-US" smtClean="0"/>
              <a:t>Fare clic per modificare stile</a:t>
            </a:r>
            <a:endParaRPr lang="it-IT"/>
          </a:p>
        </p:txBody>
      </p:sp>
      <p:sp>
        <p:nvSpPr>
          <p:cNvPr id="3" name="Segnaposto ClipArt 2"/>
          <p:cNvSpPr>
            <a:spLocks noGrp="1"/>
          </p:cNvSpPr>
          <p:nvPr>
            <p:ph type="clipArt" sz="half" idx="1"/>
          </p:nvPr>
        </p:nvSpPr>
        <p:spPr>
          <a:xfrm>
            <a:off x="685800" y="2133600"/>
            <a:ext cx="3810000" cy="3962400"/>
          </a:xfrm>
        </p:spPr>
        <p:txBody>
          <a:bodyPr/>
          <a:lstStyle/>
          <a:p>
            <a:pPr lvl="0"/>
            <a:endParaRPr lang="it-IT" noProof="0" smtClean="0"/>
          </a:p>
        </p:txBody>
      </p:sp>
      <p:sp>
        <p:nvSpPr>
          <p:cNvPr id="4" name="Segnaposto testo 3"/>
          <p:cNvSpPr>
            <a:spLocks noGrp="1"/>
          </p:cNvSpPr>
          <p:nvPr>
            <p:ph type="body" sz="half" idx="2"/>
          </p:nvPr>
        </p:nvSpPr>
        <p:spPr>
          <a:xfrm>
            <a:off x="4648200" y="2133600"/>
            <a:ext cx="3810000" cy="3962400"/>
          </a:xfrm>
        </p:spPr>
        <p:txBody>
          <a:bodyPr/>
          <a:lstStyle/>
          <a:p>
            <a:pPr lvl="0"/>
            <a:r>
              <a:rPr lang="en-US" smtClean="0"/>
              <a:t>Fare clic per modificare gli stili del testo dello schema</a:t>
            </a:r>
          </a:p>
          <a:p>
            <a:pPr lvl="1"/>
            <a:r>
              <a:rPr lang="en-US" smtClean="0"/>
              <a:t>Secondo livello</a:t>
            </a:r>
          </a:p>
          <a:p>
            <a:pPr lvl="2"/>
            <a:r>
              <a:rPr lang="en-US" smtClean="0"/>
              <a:t>Terzo livello</a:t>
            </a:r>
          </a:p>
          <a:p>
            <a:pPr lvl="3"/>
            <a:r>
              <a:rPr lang="en-US" smtClean="0"/>
              <a:t>Quarto livello</a:t>
            </a:r>
          </a:p>
          <a:p>
            <a:pPr lvl="4"/>
            <a:r>
              <a:rPr lang="en-US"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EBC4360-148B-4FE4-A1C1-37AF2CE8CB76}" type="slidenum">
              <a:rPr lang="en-US" altLang="it-IT"/>
              <a:pPr/>
              <a:t>‹N›</a:t>
            </a:fld>
            <a:endParaRPr lang="en-US" altLang="it-IT"/>
          </a:p>
        </p:txBody>
      </p:sp>
    </p:spTree>
    <p:extLst>
      <p:ext uri="{BB962C8B-B14F-4D97-AF65-F5344CB8AC3E}">
        <p14:creationId xmlns:p14="http://schemas.microsoft.com/office/powerpoint/2010/main" val="941473996"/>
      </p:ext>
    </p:extLst>
  </p:cSld>
  <p:clrMapOvr>
    <a:masterClrMapping/>
  </p:clrMapOvr>
  <p:transition spd="slow" advClick="0" advTm="6000">
    <p:cover dir="u"/>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fld id="{4D1B3478-32B4-49D2-BBA7-665180002784}" type="slidenum">
              <a:rPr lang="it-IT" altLang="it-IT"/>
              <a:pPr/>
              <a:t>‹N›</a:t>
            </a:fld>
            <a:endParaRPr lang="it-IT" altLang="it-IT"/>
          </a:p>
        </p:txBody>
      </p:sp>
    </p:spTree>
    <p:extLst>
      <p:ext uri="{BB962C8B-B14F-4D97-AF65-F5344CB8AC3E}">
        <p14:creationId xmlns:p14="http://schemas.microsoft.com/office/powerpoint/2010/main" val="29438712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fld id="{F038B40C-ACA6-4711-930C-2407E60FB0D5}" type="slidenum">
              <a:rPr lang="it-IT" altLang="it-IT"/>
              <a:pPr/>
              <a:t>‹N›</a:t>
            </a:fld>
            <a:endParaRPr lang="it-IT" altLang="it-IT"/>
          </a:p>
        </p:txBody>
      </p:sp>
    </p:spTree>
    <p:extLst>
      <p:ext uri="{BB962C8B-B14F-4D97-AF65-F5344CB8AC3E}">
        <p14:creationId xmlns:p14="http://schemas.microsoft.com/office/powerpoint/2010/main" val="36679824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Modifica gli stili del testo dello schema</a:t>
            </a:r>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fld id="{800F3AAE-EF7E-45FB-8980-E1D28C146E2D}" type="slidenum">
              <a:rPr lang="it-IT" altLang="it-IT"/>
              <a:pPr/>
              <a:t>‹N›</a:t>
            </a:fld>
            <a:endParaRPr lang="it-IT" altLang="it-IT"/>
          </a:p>
        </p:txBody>
      </p:sp>
    </p:spTree>
    <p:extLst>
      <p:ext uri="{BB962C8B-B14F-4D97-AF65-F5344CB8AC3E}">
        <p14:creationId xmlns:p14="http://schemas.microsoft.com/office/powerpoint/2010/main" val="25029641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050925"/>
            <a:ext cx="4141788" cy="5114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751388" y="1050925"/>
            <a:ext cx="4141787" cy="5114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ftr" sz="quarter" idx="10"/>
          </p:nvPr>
        </p:nvSpPr>
        <p:spPr>
          <a:ln/>
        </p:spPr>
        <p:txBody>
          <a:bodyPr/>
          <a:lstStyle>
            <a:lvl1pPr>
              <a:defRPr/>
            </a:lvl1pPr>
          </a:lstStyle>
          <a:p>
            <a:pPr>
              <a:defRPr/>
            </a:pPr>
            <a:endParaRPr lang="it-IT"/>
          </a:p>
        </p:txBody>
      </p:sp>
      <p:sp>
        <p:nvSpPr>
          <p:cNvPr id="6" name="Rectangle 5"/>
          <p:cNvSpPr>
            <a:spLocks noGrp="1" noChangeArrowheads="1"/>
          </p:cNvSpPr>
          <p:nvPr>
            <p:ph type="sldNum" sz="quarter" idx="11"/>
          </p:nvPr>
        </p:nvSpPr>
        <p:spPr>
          <a:ln/>
        </p:spPr>
        <p:txBody>
          <a:bodyPr/>
          <a:lstStyle>
            <a:lvl1pPr>
              <a:defRPr/>
            </a:lvl1pPr>
          </a:lstStyle>
          <a:p>
            <a:fld id="{43D8199F-E0EF-43AB-84EC-C43CD638DE36}" type="slidenum">
              <a:rPr lang="it-IT" altLang="it-IT"/>
              <a:pPr/>
              <a:t>‹N›</a:t>
            </a:fld>
            <a:endParaRPr lang="it-IT" altLang="it-IT"/>
          </a:p>
        </p:txBody>
      </p:sp>
    </p:spTree>
    <p:extLst>
      <p:ext uri="{BB962C8B-B14F-4D97-AF65-F5344CB8AC3E}">
        <p14:creationId xmlns:p14="http://schemas.microsoft.com/office/powerpoint/2010/main" val="3438670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8"/>
          <p:cNvSpPr>
            <a:spLocks noGrp="1" noChangeArrowheads="1"/>
          </p:cNvSpPr>
          <p:nvPr>
            <p:ph type="ftr" sz="quarter" idx="10"/>
          </p:nvPr>
        </p:nvSpPr>
        <p:spPr>
          <a:ln/>
        </p:spPr>
        <p:txBody>
          <a:bodyPr/>
          <a:lstStyle>
            <a:lvl1pPr>
              <a:defRPr/>
            </a:lvl1pPr>
          </a:lstStyle>
          <a:p>
            <a:pPr>
              <a:defRPr/>
            </a:pPr>
            <a:endParaRPr lang="en-US"/>
          </a:p>
        </p:txBody>
      </p:sp>
      <p:sp>
        <p:nvSpPr>
          <p:cNvPr id="5" name="Rectangle 9"/>
          <p:cNvSpPr>
            <a:spLocks noGrp="1" noChangeArrowheads="1"/>
          </p:cNvSpPr>
          <p:nvPr>
            <p:ph type="sldNum" sz="quarter" idx="11"/>
          </p:nvPr>
        </p:nvSpPr>
        <p:spPr>
          <a:ln/>
        </p:spPr>
        <p:txBody>
          <a:bodyPr/>
          <a:lstStyle>
            <a:lvl1pPr>
              <a:defRPr/>
            </a:lvl1pPr>
          </a:lstStyle>
          <a:p>
            <a:fld id="{3EE064B4-6AED-43C7-9DF6-A49618273A89}" type="slidenum">
              <a:rPr lang="en-US" altLang="it-IT" smtClean="0"/>
              <a:pPr/>
              <a:t>‹N›</a:t>
            </a:fld>
            <a:endParaRPr lang="en-US" altLang="it-IT"/>
          </a:p>
        </p:txBody>
      </p:sp>
    </p:spTree>
    <p:extLst>
      <p:ext uri="{BB962C8B-B14F-4D97-AF65-F5344CB8AC3E}">
        <p14:creationId xmlns:p14="http://schemas.microsoft.com/office/powerpoint/2010/main" val="867446469"/>
      </p:ext>
    </p:extLst>
  </p:cSld>
  <p:clrMapOvr>
    <a:masterClrMapping/>
  </p:clrMapOvr>
  <p:transition spd="slow">
    <p:cover dir="u"/>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ftr" sz="quarter" idx="10"/>
          </p:nvPr>
        </p:nvSpPr>
        <p:spPr>
          <a:ln/>
        </p:spPr>
        <p:txBody>
          <a:bodyPr/>
          <a:lstStyle>
            <a:lvl1pPr>
              <a:defRPr/>
            </a:lvl1pPr>
          </a:lstStyle>
          <a:p>
            <a:pPr>
              <a:defRPr/>
            </a:pPr>
            <a:endParaRPr lang="it-IT"/>
          </a:p>
        </p:txBody>
      </p:sp>
      <p:sp>
        <p:nvSpPr>
          <p:cNvPr id="8" name="Rectangle 5"/>
          <p:cNvSpPr>
            <a:spLocks noGrp="1" noChangeArrowheads="1"/>
          </p:cNvSpPr>
          <p:nvPr>
            <p:ph type="sldNum" sz="quarter" idx="11"/>
          </p:nvPr>
        </p:nvSpPr>
        <p:spPr>
          <a:ln/>
        </p:spPr>
        <p:txBody>
          <a:bodyPr/>
          <a:lstStyle>
            <a:lvl1pPr>
              <a:defRPr/>
            </a:lvl1pPr>
          </a:lstStyle>
          <a:p>
            <a:fld id="{3E1CDDC5-47D9-4179-BED1-931926F6B9F2}" type="slidenum">
              <a:rPr lang="it-IT" altLang="it-IT"/>
              <a:pPr/>
              <a:t>‹N›</a:t>
            </a:fld>
            <a:endParaRPr lang="it-IT" altLang="it-IT"/>
          </a:p>
        </p:txBody>
      </p:sp>
    </p:spTree>
    <p:extLst>
      <p:ext uri="{BB962C8B-B14F-4D97-AF65-F5344CB8AC3E}">
        <p14:creationId xmlns:p14="http://schemas.microsoft.com/office/powerpoint/2010/main" val="35272910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Rectangle 4"/>
          <p:cNvSpPr>
            <a:spLocks noGrp="1" noChangeArrowheads="1"/>
          </p:cNvSpPr>
          <p:nvPr>
            <p:ph type="ftr" sz="quarter" idx="10"/>
          </p:nvPr>
        </p:nvSpPr>
        <p:spPr>
          <a:ln/>
        </p:spPr>
        <p:txBody>
          <a:bodyPr/>
          <a:lstStyle>
            <a:lvl1pPr>
              <a:defRPr/>
            </a:lvl1pPr>
          </a:lstStyle>
          <a:p>
            <a:pPr>
              <a:defRPr/>
            </a:pPr>
            <a:endParaRPr lang="it-IT"/>
          </a:p>
        </p:txBody>
      </p:sp>
      <p:sp>
        <p:nvSpPr>
          <p:cNvPr id="4" name="Rectangle 5"/>
          <p:cNvSpPr>
            <a:spLocks noGrp="1" noChangeArrowheads="1"/>
          </p:cNvSpPr>
          <p:nvPr>
            <p:ph type="sldNum" sz="quarter" idx="11"/>
          </p:nvPr>
        </p:nvSpPr>
        <p:spPr>
          <a:ln/>
        </p:spPr>
        <p:txBody>
          <a:bodyPr/>
          <a:lstStyle>
            <a:lvl1pPr>
              <a:defRPr/>
            </a:lvl1pPr>
          </a:lstStyle>
          <a:p>
            <a:fld id="{64BECC2C-1C68-4A8F-BDC8-AAE4FF4E9308}" type="slidenum">
              <a:rPr lang="it-IT" altLang="it-IT"/>
              <a:pPr/>
              <a:t>‹N›</a:t>
            </a:fld>
            <a:endParaRPr lang="it-IT" altLang="it-IT"/>
          </a:p>
        </p:txBody>
      </p:sp>
    </p:spTree>
    <p:extLst>
      <p:ext uri="{BB962C8B-B14F-4D97-AF65-F5344CB8AC3E}">
        <p14:creationId xmlns:p14="http://schemas.microsoft.com/office/powerpoint/2010/main" val="25174649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endParaRPr lang="it-IT"/>
          </a:p>
        </p:txBody>
      </p:sp>
      <p:sp>
        <p:nvSpPr>
          <p:cNvPr id="3" name="Rectangle 5"/>
          <p:cNvSpPr>
            <a:spLocks noGrp="1" noChangeArrowheads="1"/>
          </p:cNvSpPr>
          <p:nvPr>
            <p:ph type="sldNum" sz="quarter" idx="11"/>
          </p:nvPr>
        </p:nvSpPr>
        <p:spPr>
          <a:ln/>
        </p:spPr>
        <p:txBody>
          <a:bodyPr/>
          <a:lstStyle>
            <a:lvl1pPr>
              <a:defRPr/>
            </a:lvl1pPr>
          </a:lstStyle>
          <a:p>
            <a:fld id="{FA4BBAA0-4E6D-4605-A0ED-6616AFFCD79F}" type="slidenum">
              <a:rPr lang="it-IT" altLang="it-IT"/>
              <a:pPr/>
              <a:t>‹N›</a:t>
            </a:fld>
            <a:endParaRPr lang="it-IT" altLang="it-IT"/>
          </a:p>
        </p:txBody>
      </p:sp>
    </p:spTree>
    <p:extLst>
      <p:ext uri="{BB962C8B-B14F-4D97-AF65-F5344CB8AC3E}">
        <p14:creationId xmlns:p14="http://schemas.microsoft.com/office/powerpoint/2010/main" val="405508221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Rectangle 4"/>
          <p:cNvSpPr>
            <a:spLocks noGrp="1" noChangeArrowheads="1"/>
          </p:cNvSpPr>
          <p:nvPr>
            <p:ph type="ftr" sz="quarter" idx="10"/>
          </p:nvPr>
        </p:nvSpPr>
        <p:spPr>
          <a:ln/>
        </p:spPr>
        <p:txBody>
          <a:bodyPr/>
          <a:lstStyle>
            <a:lvl1pPr>
              <a:defRPr/>
            </a:lvl1pPr>
          </a:lstStyle>
          <a:p>
            <a:pPr>
              <a:defRPr/>
            </a:pPr>
            <a:endParaRPr lang="it-IT"/>
          </a:p>
        </p:txBody>
      </p:sp>
      <p:sp>
        <p:nvSpPr>
          <p:cNvPr id="6" name="Rectangle 5"/>
          <p:cNvSpPr>
            <a:spLocks noGrp="1" noChangeArrowheads="1"/>
          </p:cNvSpPr>
          <p:nvPr>
            <p:ph type="sldNum" sz="quarter" idx="11"/>
          </p:nvPr>
        </p:nvSpPr>
        <p:spPr>
          <a:ln/>
        </p:spPr>
        <p:txBody>
          <a:bodyPr/>
          <a:lstStyle>
            <a:lvl1pPr>
              <a:defRPr/>
            </a:lvl1pPr>
          </a:lstStyle>
          <a:p>
            <a:fld id="{E9DE7492-9410-4C4E-8C4A-6F613D40177E}" type="slidenum">
              <a:rPr lang="it-IT" altLang="it-IT"/>
              <a:pPr/>
              <a:t>‹N›</a:t>
            </a:fld>
            <a:endParaRPr lang="it-IT" altLang="it-IT"/>
          </a:p>
        </p:txBody>
      </p:sp>
    </p:spTree>
    <p:extLst>
      <p:ext uri="{BB962C8B-B14F-4D97-AF65-F5344CB8AC3E}">
        <p14:creationId xmlns:p14="http://schemas.microsoft.com/office/powerpoint/2010/main" val="24733936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Rectangle 4"/>
          <p:cNvSpPr>
            <a:spLocks noGrp="1" noChangeArrowheads="1"/>
          </p:cNvSpPr>
          <p:nvPr>
            <p:ph type="ftr" sz="quarter" idx="10"/>
          </p:nvPr>
        </p:nvSpPr>
        <p:spPr>
          <a:ln/>
        </p:spPr>
        <p:txBody>
          <a:bodyPr/>
          <a:lstStyle>
            <a:lvl1pPr>
              <a:defRPr/>
            </a:lvl1pPr>
          </a:lstStyle>
          <a:p>
            <a:pPr>
              <a:defRPr/>
            </a:pPr>
            <a:endParaRPr lang="it-IT"/>
          </a:p>
        </p:txBody>
      </p:sp>
      <p:sp>
        <p:nvSpPr>
          <p:cNvPr id="6" name="Rectangle 5"/>
          <p:cNvSpPr>
            <a:spLocks noGrp="1" noChangeArrowheads="1"/>
          </p:cNvSpPr>
          <p:nvPr>
            <p:ph type="sldNum" sz="quarter" idx="11"/>
          </p:nvPr>
        </p:nvSpPr>
        <p:spPr>
          <a:ln/>
        </p:spPr>
        <p:txBody>
          <a:bodyPr/>
          <a:lstStyle>
            <a:lvl1pPr>
              <a:defRPr/>
            </a:lvl1pPr>
          </a:lstStyle>
          <a:p>
            <a:fld id="{8967C652-DDF3-4518-81CB-44A1C1EB12BF}" type="slidenum">
              <a:rPr lang="it-IT" altLang="it-IT"/>
              <a:pPr/>
              <a:t>‹N›</a:t>
            </a:fld>
            <a:endParaRPr lang="it-IT" altLang="it-IT"/>
          </a:p>
        </p:txBody>
      </p:sp>
    </p:spTree>
    <p:extLst>
      <p:ext uri="{BB962C8B-B14F-4D97-AF65-F5344CB8AC3E}">
        <p14:creationId xmlns:p14="http://schemas.microsoft.com/office/powerpoint/2010/main" val="31356468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fld id="{EF8F237A-2572-4816-A44B-30B8CD5C26DA}" type="slidenum">
              <a:rPr lang="it-IT" altLang="it-IT"/>
              <a:pPr/>
              <a:t>‹N›</a:t>
            </a:fld>
            <a:endParaRPr lang="it-IT" altLang="it-IT"/>
          </a:p>
        </p:txBody>
      </p:sp>
    </p:spTree>
    <p:extLst>
      <p:ext uri="{BB962C8B-B14F-4D97-AF65-F5344CB8AC3E}">
        <p14:creationId xmlns:p14="http://schemas.microsoft.com/office/powerpoint/2010/main" val="16413181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84975" y="274638"/>
            <a:ext cx="2108200" cy="5891212"/>
          </a:xfrm>
          <a:prstGeom prst="rect">
            <a:avLst/>
          </a:prstGeo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175375" cy="5891212"/>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ftr" sz="quarter" idx="10"/>
          </p:nvPr>
        </p:nvSpPr>
        <p:spPr>
          <a:ln/>
        </p:spPr>
        <p:txBody>
          <a:bodyPr/>
          <a:lstStyle>
            <a:lvl1pPr>
              <a:defRPr/>
            </a:lvl1pPr>
          </a:lstStyle>
          <a:p>
            <a:pPr>
              <a:defRPr/>
            </a:pPr>
            <a:endParaRPr lang="it-IT"/>
          </a:p>
        </p:txBody>
      </p:sp>
      <p:sp>
        <p:nvSpPr>
          <p:cNvPr id="5" name="Rectangle 5"/>
          <p:cNvSpPr>
            <a:spLocks noGrp="1" noChangeArrowheads="1"/>
          </p:cNvSpPr>
          <p:nvPr>
            <p:ph type="sldNum" sz="quarter" idx="11"/>
          </p:nvPr>
        </p:nvSpPr>
        <p:spPr>
          <a:ln/>
        </p:spPr>
        <p:txBody>
          <a:bodyPr/>
          <a:lstStyle>
            <a:lvl1pPr>
              <a:defRPr/>
            </a:lvl1pPr>
          </a:lstStyle>
          <a:p>
            <a:fld id="{88F9361E-EC7A-43BC-9740-9B0E631B1685}" type="slidenum">
              <a:rPr lang="it-IT" altLang="it-IT"/>
              <a:pPr/>
              <a:t>‹N›</a:t>
            </a:fld>
            <a:endParaRPr lang="it-IT" altLang="it-IT"/>
          </a:p>
        </p:txBody>
      </p:sp>
    </p:spTree>
    <p:extLst>
      <p:ext uri="{BB962C8B-B14F-4D97-AF65-F5344CB8AC3E}">
        <p14:creationId xmlns:p14="http://schemas.microsoft.com/office/powerpoint/2010/main" val="3995913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Modifica gli stili del testo dello schema</a:t>
            </a:r>
          </a:p>
        </p:txBody>
      </p:sp>
      <p:sp>
        <p:nvSpPr>
          <p:cNvPr id="4" name="Rectangle 8"/>
          <p:cNvSpPr>
            <a:spLocks noGrp="1" noChangeArrowheads="1"/>
          </p:cNvSpPr>
          <p:nvPr>
            <p:ph type="ftr" sz="quarter" idx="10"/>
          </p:nvPr>
        </p:nvSpPr>
        <p:spPr>
          <a:ln/>
        </p:spPr>
        <p:txBody>
          <a:bodyPr/>
          <a:lstStyle>
            <a:lvl1pPr>
              <a:defRPr/>
            </a:lvl1pPr>
          </a:lstStyle>
          <a:p>
            <a:pPr>
              <a:defRPr/>
            </a:pPr>
            <a:endParaRPr lang="en-US"/>
          </a:p>
        </p:txBody>
      </p:sp>
      <p:sp>
        <p:nvSpPr>
          <p:cNvPr id="5" name="Rectangle 9"/>
          <p:cNvSpPr>
            <a:spLocks noGrp="1" noChangeArrowheads="1"/>
          </p:cNvSpPr>
          <p:nvPr>
            <p:ph type="sldNum" sz="quarter" idx="11"/>
          </p:nvPr>
        </p:nvSpPr>
        <p:spPr>
          <a:ln/>
        </p:spPr>
        <p:txBody>
          <a:bodyPr/>
          <a:lstStyle>
            <a:lvl1pPr>
              <a:defRPr/>
            </a:lvl1pPr>
          </a:lstStyle>
          <a:p>
            <a:fld id="{638AABF4-5634-49E0-A243-BC0CCCA634AB}" type="slidenum">
              <a:rPr lang="en-US" altLang="it-IT" smtClean="0"/>
              <a:pPr/>
              <a:t>‹N›</a:t>
            </a:fld>
            <a:endParaRPr lang="en-US" altLang="it-IT"/>
          </a:p>
        </p:txBody>
      </p:sp>
    </p:spTree>
    <p:extLst>
      <p:ext uri="{BB962C8B-B14F-4D97-AF65-F5344CB8AC3E}">
        <p14:creationId xmlns:p14="http://schemas.microsoft.com/office/powerpoint/2010/main" val="967743055"/>
      </p:ext>
    </p:extLst>
  </p:cSld>
  <p:clrMapOvr>
    <a:masterClrMapping/>
  </p:clrMapOvr>
  <p:transition spd="slow">
    <p:cover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050925"/>
            <a:ext cx="4141788" cy="5114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751388" y="1050925"/>
            <a:ext cx="4141787" cy="5114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8"/>
          <p:cNvSpPr>
            <a:spLocks noGrp="1" noChangeArrowheads="1"/>
          </p:cNvSpPr>
          <p:nvPr>
            <p:ph type="ftr" sz="quarter" idx="10"/>
          </p:nvPr>
        </p:nvSpPr>
        <p:spPr>
          <a:ln/>
        </p:spPr>
        <p:txBody>
          <a:bodyPr/>
          <a:lstStyle>
            <a:lvl1pPr>
              <a:defRPr/>
            </a:lvl1pPr>
          </a:lstStyle>
          <a:p>
            <a:pPr>
              <a:defRPr/>
            </a:pPr>
            <a:endParaRPr lang="en-US"/>
          </a:p>
        </p:txBody>
      </p:sp>
      <p:sp>
        <p:nvSpPr>
          <p:cNvPr id="6" name="Rectangle 9"/>
          <p:cNvSpPr>
            <a:spLocks noGrp="1" noChangeArrowheads="1"/>
          </p:cNvSpPr>
          <p:nvPr>
            <p:ph type="sldNum" sz="quarter" idx="11"/>
          </p:nvPr>
        </p:nvSpPr>
        <p:spPr>
          <a:ln/>
        </p:spPr>
        <p:txBody>
          <a:bodyPr/>
          <a:lstStyle>
            <a:lvl1pPr>
              <a:defRPr/>
            </a:lvl1pPr>
          </a:lstStyle>
          <a:p>
            <a:fld id="{0EDF434B-3C6D-4690-B193-513248005C32}" type="slidenum">
              <a:rPr lang="en-US" altLang="it-IT" smtClean="0"/>
              <a:pPr/>
              <a:t>‹N›</a:t>
            </a:fld>
            <a:endParaRPr lang="en-US" altLang="it-IT"/>
          </a:p>
        </p:txBody>
      </p:sp>
    </p:spTree>
    <p:extLst>
      <p:ext uri="{BB962C8B-B14F-4D97-AF65-F5344CB8AC3E}">
        <p14:creationId xmlns:p14="http://schemas.microsoft.com/office/powerpoint/2010/main" val="2335383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8"/>
          <p:cNvSpPr>
            <a:spLocks noGrp="1" noChangeArrowheads="1"/>
          </p:cNvSpPr>
          <p:nvPr>
            <p:ph type="ftr" sz="quarter" idx="10"/>
          </p:nvPr>
        </p:nvSpPr>
        <p:spPr>
          <a:ln/>
        </p:spPr>
        <p:txBody>
          <a:bodyPr/>
          <a:lstStyle>
            <a:lvl1pPr>
              <a:defRPr/>
            </a:lvl1pPr>
          </a:lstStyle>
          <a:p>
            <a:pPr>
              <a:defRPr/>
            </a:pPr>
            <a:endParaRPr lang="en-US"/>
          </a:p>
        </p:txBody>
      </p:sp>
      <p:sp>
        <p:nvSpPr>
          <p:cNvPr id="8" name="Rectangle 9"/>
          <p:cNvSpPr>
            <a:spLocks noGrp="1" noChangeArrowheads="1"/>
          </p:cNvSpPr>
          <p:nvPr>
            <p:ph type="sldNum" sz="quarter" idx="11"/>
          </p:nvPr>
        </p:nvSpPr>
        <p:spPr>
          <a:ln/>
        </p:spPr>
        <p:txBody>
          <a:bodyPr/>
          <a:lstStyle>
            <a:lvl1pPr>
              <a:defRPr/>
            </a:lvl1pPr>
          </a:lstStyle>
          <a:p>
            <a:fld id="{1B7948FE-46C4-43AA-A8ED-18D1B9B5662A}" type="slidenum">
              <a:rPr lang="en-US" altLang="it-IT" smtClean="0"/>
              <a:pPr/>
              <a:t>‹N›</a:t>
            </a:fld>
            <a:endParaRPr lang="en-US" altLang="it-IT"/>
          </a:p>
        </p:txBody>
      </p:sp>
    </p:spTree>
    <p:extLst>
      <p:ext uri="{BB962C8B-B14F-4D97-AF65-F5344CB8AC3E}">
        <p14:creationId xmlns:p14="http://schemas.microsoft.com/office/powerpoint/2010/main" val="1222089768"/>
      </p:ext>
    </p:extLst>
  </p:cSld>
  <p:clrMapOvr>
    <a:masterClrMapping/>
  </p:clrMapOvr>
  <p:transition spd="slow">
    <p:cover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8"/>
          <p:cNvSpPr>
            <a:spLocks noGrp="1" noChangeArrowheads="1"/>
          </p:cNvSpPr>
          <p:nvPr>
            <p:ph type="ftr" sz="quarter" idx="10"/>
          </p:nvPr>
        </p:nvSpPr>
        <p:spPr>
          <a:ln/>
        </p:spPr>
        <p:txBody>
          <a:bodyPr/>
          <a:lstStyle>
            <a:lvl1pPr>
              <a:defRPr/>
            </a:lvl1pPr>
          </a:lstStyle>
          <a:p>
            <a:pPr>
              <a:defRPr/>
            </a:pPr>
            <a:endParaRPr lang="en-US"/>
          </a:p>
        </p:txBody>
      </p:sp>
      <p:sp>
        <p:nvSpPr>
          <p:cNvPr id="4" name="Rectangle 9"/>
          <p:cNvSpPr>
            <a:spLocks noGrp="1" noChangeArrowheads="1"/>
          </p:cNvSpPr>
          <p:nvPr>
            <p:ph type="sldNum" sz="quarter" idx="11"/>
          </p:nvPr>
        </p:nvSpPr>
        <p:spPr>
          <a:ln/>
        </p:spPr>
        <p:txBody>
          <a:bodyPr/>
          <a:lstStyle>
            <a:lvl1pPr>
              <a:defRPr/>
            </a:lvl1pPr>
          </a:lstStyle>
          <a:p>
            <a:fld id="{E325CBE6-1941-4C9D-A4FE-01096E084A8A}" type="slidenum">
              <a:rPr lang="en-US" altLang="it-IT" smtClean="0"/>
              <a:pPr/>
              <a:t>‹N›</a:t>
            </a:fld>
            <a:endParaRPr lang="en-US" altLang="it-IT"/>
          </a:p>
        </p:txBody>
      </p:sp>
    </p:spTree>
    <p:extLst>
      <p:ext uri="{BB962C8B-B14F-4D97-AF65-F5344CB8AC3E}">
        <p14:creationId xmlns:p14="http://schemas.microsoft.com/office/powerpoint/2010/main" val="2412253370"/>
      </p:ext>
    </p:extLst>
  </p:cSld>
  <p:clrMapOvr>
    <a:masterClrMapping/>
  </p:clrMapOvr>
  <p:transition spd="slow">
    <p:cover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Rectangle 8"/>
          <p:cNvSpPr>
            <a:spLocks noGrp="1" noChangeArrowheads="1"/>
          </p:cNvSpPr>
          <p:nvPr>
            <p:ph type="ftr" sz="quarter" idx="10"/>
          </p:nvPr>
        </p:nvSpPr>
        <p:spPr>
          <a:ln/>
        </p:spPr>
        <p:txBody>
          <a:bodyPr/>
          <a:lstStyle>
            <a:lvl1pPr>
              <a:defRPr/>
            </a:lvl1pPr>
          </a:lstStyle>
          <a:p>
            <a:pPr>
              <a:defRPr/>
            </a:pPr>
            <a:endParaRPr lang="en-US"/>
          </a:p>
        </p:txBody>
      </p:sp>
      <p:sp>
        <p:nvSpPr>
          <p:cNvPr id="3" name="Rectangle 9"/>
          <p:cNvSpPr>
            <a:spLocks noGrp="1" noChangeArrowheads="1"/>
          </p:cNvSpPr>
          <p:nvPr>
            <p:ph type="sldNum" sz="quarter" idx="11"/>
          </p:nvPr>
        </p:nvSpPr>
        <p:spPr>
          <a:ln/>
        </p:spPr>
        <p:txBody>
          <a:bodyPr/>
          <a:lstStyle>
            <a:lvl1pPr>
              <a:defRPr/>
            </a:lvl1pPr>
          </a:lstStyle>
          <a:p>
            <a:fld id="{0EDF434B-3C6D-4690-B193-513248005C32}" type="slidenum">
              <a:rPr lang="en-US" altLang="it-IT" smtClean="0"/>
              <a:pPr/>
              <a:t>‹N›</a:t>
            </a:fld>
            <a:endParaRPr lang="en-US" altLang="it-IT"/>
          </a:p>
        </p:txBody>
      </p:sp>
    </p:spTree>
    <p:extLst>
      <p:ext uri="{BB962C8B-B14F-4D97-AF65-F5344CB8AC3E}">
        <p14:creationId xmlns:p14="http://schemas.microsoft.com/office/powerpoint/2010/main" val="2734894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a:p>
        </p:txBody>
      </p:sp>
      <p:sp>
        <p:nvSpPr>
          <p:cNvPr id="6" name="Rectangle 9"/>
          <p:cNvSpPr>
            <a:spLocks noGrp="1" noChangeArrowheads="1"/>
          </p:cNvSpPr>
          <p:nvPr>
            <p:ph type="sldNum" sz="quarter" idx="11"/>
          </p:nvPr>
        </p:nvSpPr>
        <p:spPr>
          <a:ln/>
        </p:spPr>
        <p:txBody>
          <a:bodyPr/>
          <a:lstStyle>
            <a:lvl1pPr>
              <a:defRPr/>
            </a:lvl1pPr>
          </a:lstStyle>
          <a:p>
            <a:fld id="{A627C0DC-8B95-41A4-8805-9D4CC0B340AD}" type="slidenum">
              <a:rPr lang="en-US" altLang="it-IT" smtClean="0"/>
              <a:pPr/>
              <a:t>‹N›</a:t>
            </a:fld>
            <a:endParaRPr lang="en-US" altLang="it-IT"/>
          </a:p>
        </p:txBody>
      </p:sp>
    </p:spTree>
    <p:extLst>
      <p:ext uri="{BB962C8B-B14F-4D97-AF65-F5344CB8AC3E}">
        <p14:creationId xmlns:p14="http://schemas.microsoft.com/office/powerpoint/2010/main" val="180533795"/>
      </p:ext>
    </p:extLst>
  </p:cSld>
  <p:clrMapOvr>
    <a:masterClrMapping/>
  </p:clrMapOvr>
  <p:transition spd="slow">
    <p:cover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Modifica gli stili del testo dello schema</a:t>
            </a:r>
          </a:p>
        </p:txBody>
      </p:sp>
      <p:sp>
        <p:nvSpPr>
          <p:cNvPr id="5" name="Rectangle 8"/>
          <p:cNvSpPr>
            <a:spLocks noGrp="1" noChangeArrowheads="1"/>
          </p:cNvSpPr>
          <p:nvPr>
            <p:ph type="ftr" sz="quarter" idx="10"/>
          </p:nvPr>
        </p:nvSpPr>
        <p:spPr>
          <a:ln/>
        </p:spPr>
        <p:txBody>
          <a:bodyPr/>
          <a:lstStyle>
            <a:lvl1pPr>
              <a:defRPr/>
            </a:lvl1pPr>
          </a:lstStyle>
          <a:p>
            <a:pPr>
              <a:defRPr/>
            </a:pPr>
            <a:endParaRPr lang="en-US"/>
          </a:p>
        </p:txBody>
      </p:sp>
      <p:sp>
        <p:nvSpPr>
          <p:cNvPr id="6" name="Rectangle 9"/>
          <p:cNvSpPr>
            <a:spLocks noGrp="1" noChangeArrowheads="1"/>
          </p:cNvSpPr>
          <p:nvPr>
            <p:ph type="sldNum" sz="quarter" idx="11"/>
          </p:nvPr>
        </p:nvSpPr>
        <p:spPr>
          <a:ln/>
        </p:spPr>
        <p:txBody>
          <a:bodyPr/>
          <a:lstStyle>
            <a:lvl1pPr>
              <a:defRPr/>
            </a:lvl1pPr>
          </a:lstStyle>
          <a:p>
            <a:fld id="{81A1D18B-14FD-40D1-B047-99F39310A8C0}" type="slidenum">
              <a:rPr lang="en-US" altLang="it-IT" smtClean="0"/>
              <a:pPr/>
              <a:t>‹N›</a:t>
            </a:fld>
            <a:endParaRPr lang="en-US" altLang="it-IT"/>
          </a:p>
        </p:txBody>
      </p:sp>
    </p:spTree>
    <p:extLst>
      <p:ext uri="{BB962C8B-B14F-4D97-AF65-F5344CB8AC3E}">
        <p14:creationId xmlns:p14="http://schemas.microsoft.com/office/powerpoint/2010/main" val="1255674857"/>
      </p:ext>
    </p:extLst>
  </p:cSld>
  <p:clrMapOvr>
    <a:masterClrMapping/>
  </p:clrMapOvr>
  <p:transition spd="slow">
    <p:cover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image" Target="../media/image1.png"/><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theme" Target="../theme/theme2.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435975"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it-IT" altLang="it-IT" smtClean="0"/>
              <a:t>Titolo slide</a:t>
            </a:r>
          </a:p>
        </p:txBody>
      </p:sp>
      <p:sp>
        <p:nvSpPr>
          <p:cNvPr id="1027" name="Rectangle 3"/>
          <p:cNvSpPr>
            <a:spLocks noGrp="1" noChangeArrowheads="1"/>
          </p:cNvSpPr>
          <p:nvPr>
            <p:ph type="body" idx="1"/>
          </p:nvPr>
        </p:nvSpPr>
        <p:spPr bwMode="auto">
          <a:xfrm>
            <a:off x="457200" y="1050925"/>
            <a:ext cx="8435975" cy="511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Testo livello 1</a:t>
            </a:r>
          </a:p>
          <a:p>
            <a:pPr lvl="1"/>
            <a:r>
              <a:rPr lang="it-IT" altLang="it-IT" smtClean="0"/>
              <a:t>Testo livello 2</a:t>
            </a:r>
          </a:p>
          <a:p>
            <a:pPr lvl="2"/>
            <a:r>
              <a:rPr lang="it-IT" altLang="it-IT" smtClean="0"/>
              <a:t> Testo livello 3</a:t>
            </a:r>
          </a:p>
          <a:p>
            <a:pPr lvl="3"/>
            <a:r>
              <a:rPr lang="it-IT" altLang="it-IT" smtClean="0"/>
              <a:t>Testo livello 4</a:t>
            </a:r>
          </a:p>
          <a:p>
            <a:pPr lvl="3"/>
            <a:endParaRPr lang="it-IT" altLang="it-IT" smtClean="0"/>
          </a:p>
        </p:txBody>
      </p:sp>
      <p:sp>
        <p:nvSpPr>
          <p:cNvPr id="37896" name="Rectangle 8"/>
          <p:cNvSpPr>
            <a:spLocks noGrp="1" noChangeArrowheads="1"/>
          </p:cNvSpPr>
          <p:nvPr>
            <p:ph type="ftr" sz="quarter" idx="3"/>
          </p:nvPr>
        </p:nvSpPr>
        <p:spPr bwMode="auto">
          <a:xfrm>
            <a:off x="468313" y="6245225"/>
            <a:ext cx="770413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en-US"/>
          </a:p>
        </p:txBody>
      </p:sp>
      <p:sp>
        <p:nvSpPr>
          <p:cNvPr id="37897" name="Rectangle 9"/>
          <p:cNvSpPr>
            <a:spLocks noGrp="1" noChangeArrowheads="1"/>
          </p:cNvSpPr>
          <p:nvPr>
            <p:ph type="sldNum" sz="quarter" idx="4"/>
          </p:nvPr>
        </p:nvSpPr>
        <p:spPr bwMode="auto">
          <a:xfrm>
            <a:off x="8243888" y="6237288"/>
            <a:ext cx="684212"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0EDF434B-3C6D-4690-B193-513248005C32}" type="slidenum">
              <a:rPr lang="en-US" altLang="it-IT" smtClean="0"/>
              <a:pPr/>
              <a:t>‹N›</a:t>
            </a:fld>
            <a:endParaRPr lang="en-US" altLang="it-IT"/>
          </a:p>
        </p:txBody>
      </p:sp>
      <p:sp>
        <p:nvSpPr>
          <p:cNvPr id="6" name="Line 4"/>
          <p:cNvSpPr>
            <a:spLocks noChangeShapeType="1"/>
          </p:cNvSpPr>
          <p:nvPr/>
        </p:nvSpPr>
        <p:spPr bwMode="auto">
          <a:xfrm>
            <a:off x="0" y="685800"/>
            <a:ext cx="9144000" cy="0"/>
          </a:xfrm>
          <a:prstGeom prst="line">
            <a:avLst/>
          </a:prstGeom>
          <a:noFill/>
          <a:ln w="107950">
            <a:solidFill>
              <a:srgbClr val="FFCC00"/>
            </a:solidFill>
            <a:round/>
            <a:headEnd/>
            <a:tailEnd/>
          </a:ln>
          <a:effectLst/>
          <a:extLst>
            <a:ext uri="{909E8E84-426E-40dd-AFC4-6F175D3DCCD1}">
              <a14:hiddenFill xmlns="" xmlns:a14="http://schemas.microsoft.com/office/drawing/2010/main">
                <a:noFill/>
              </a14:hiddenFill>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ea typeface="ＭＳ Ｐゴシック" charset="0"/>
            </a:endParaRPr>
          </a:p>
        </p:txBody>
      </p:sp>
      <p:grpSp>
        <p:nvGrpSpPr>
          <p:cNvPr id="7" name="Group 7"/>
          <p:cNvGrpSpPr>
            <a:grpSpLocks/>
          </p:cNvGrpSpPr>
          <p:nvPr userDrawn="1"/>
        </p:nvGrpSpPr>
        <p:grpSpPr bwMode="auto">
          <a:xfrm>
            <a:off x="0" y="0"/>
            <a:ext cx="9144000" cy="6858000"/>
            <a:chOff x="0" y="0"/>
            <a:chExt cx="5760" cy="4320"/>
          </a:xfrm>
        </p:grpSpPr>
        <p:sp>
          <p:nvSpPr>
            <p:cNvPr id="8" name="Line 8"/>
            <p:cNvSpPr>
              <a:spLocks noChangeShapeType="1"/>
            </p:cNvSpPr>
            <p:nvPr/>
          </p:nvSpPr>
          <p:spPr bwMode="auto">
            <a:xfrm>
              <a:off x="0" y="192"/>
              <a:ext cx="5760" cy="0"/>
            </a:xfrm>
            <a:prstGeom prst="line">
              <a:avLst/>
            </a:prstGeom>
            <a:noFill/>
            <a:ln w="76200">
              <a:solidFill>
                <a:srgbClr val="0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it-IT">
                <a:latin typeface="Times New Roman" charset="0"/>
                <a:ea typeface="ＭＳ Ｐゴシック" charset="0"/>
              </a:endParaRPr>
            </a:p>
          </p:txBody>
        </p:sp>
        <p:sp>
          <p:nvSpPr>
            <p:cNvPr id="9" name="Line 9"/>
            <p:cNvSpPr>
              <a:spLocks noChangeShapeType="1"/>
            </p:cNvSpPr>
            <p:nvPr/>
          </p:nvSpPr>
          <p:spPr bwMode="auto">
            <a:xfrm flipV="1">
              <a:off x="5519" y="0"/>
              <a:ext cx="1" cy="4320"/>
            </a:xfrm>
            <a:prstGeom prst="line">
              <a:avLst/>
            </a:prstGeom>
            <a:noFill/>
            <a:ln w="76200">
              <a:solidFill>
                <a:srgbClr val="0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it-IT">
                <a:latin typeface="Times New Roman" charset="0"/>
                <a:ea typeface="ＭＳ Ｐゴシック" charset="0"/>
              </a:endParaRPr>
            </a:p>
          </p:txBody>
        </p:sp>
        <p:sp>
          <p:nvSpPr>
            <p:cNvPr id="10" name="Line 10"/>
            <p:cNvSpPr>
              <a:spLocks noChangeShapeType="1"/>
            </p:cNvSpPr>
            <p:nvPr/>
          </p:nvSpPr>
          <p:spPr bwMode="auto">
            <a:xfrm flipH="1" flipV="1">
              <a:off x="231" y="0"/>
              <a:ext cx="0" cy="4320"/>
            </a:xfrm>
            <a:prstGeom prst="line">
              <a:avLst/>
            </a:prstGeom>
            <a:noFill/>
            <a:ln w="76200">
              <a:solidFill>
                <a:srgbClr val="0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it-IT">
                <a:latin typeface="Times New Roman" charset="0"/>
                <a:ea typeface="ＭＳ Ｐゴシック" charset="0"/>
              </a:endParaRPr>
            </a:p>
          </p:txBody>
        </p:sp>
        <p:sp>
          <p:nvSpPr>
            <p:cNvPr id="11" name="Rectangle 11"/>
            <p:cNvSpPr>
              <a:spLocks noChangeArrowheads="1"/>
            </p:cNvSpPr>
            <p:nvPr/>
          </p:nvSpPr>
          <p:spPr bwMode="auto">
            <a:xfrm>
              <a:off x="5541" y="0"/>
              <a:ext cx="219" cy="183"/>
            </a:xfrm>
            <a:prstGeom prst="rect">
              <a:avLst/>
            </a:prstGeom>
            <a:solidFill>
              <a:srgbClr val="6666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12" name="Line 12"/>
            <p:cNvSpPr>
              <a:spLocks noChangeShapeType="1"/>
            </p:cNvSpPr>
            <p:nvPr/>
          </p:nvSpPr>
          <p:spPr bwMode="auto">
            <a:xfrm>
              <a:off x="0" y="4137"/>
              <a:ext cx="5760" cy="0"/>
            </a:xfrm>
            <a:prstGeom prst="line">
              <a:avLst/>
            </a:prstGeom>
            <a:noFill/>
            <a:ln w="76200">
              <a:solidFill>
                <a:srgbClr val="000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it-IT">
                <a:latin typeface="Times New Roman" charset="0"/>
                <a:ea typeface="ＭＳ Ｐゴシック" charset="0"/>
              </a:endParaRPr>
            </a:p>
          </p:txBody>
        </p:sp>
        <p:sp>
          <p:nvSpPr>
            <p:cNvPr id="13" name="Rectangle 13"/>
            <p:cNvSpPr>
              <a:spLocks noChangeArrowheads="1"/>
            </p:cNvSpPr>
            <p:nvPr/>
          </p:nvSpPr>
          <p:spPr bwMode="auto">
            <a:xfrm>
              <a:off x="0" y="4137"/>
              <a:ext cx="219" cy="183"/>
            </a:xfrm>
            <a:prstGeom prst="rect">
              <a:avLst/>
            </a:prstGeom>
            <a:solidFill>
              <a:srgbClr val="6666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14" name="Rectangle 14"/>
            <p:cNvSpPr>
              <a:spLocks noChangeArrowheads="1"/>
            </p:cNvSpPr>
            <p:nvPr/>
          </p:nvSpPr>
          <p:spPr bwMode="auto">
            <a:xfrm>
              <a:off x="0" y="0"/>
              <a:ext cx="219" cy="183"/>
            </a:xfrm>
            <a:prstGeom prst="rect">
              <a:avLst/>
            </a:prstGeom>
            <a:solidFill>
              <a:srgbClr val="6666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15" name="Rectangle 15"/>
            <p:cNvSpPr>
              <a:spLocks noChangeArrowheads="1"/>
            </p:cNvSpPr>
            <p:nvPr/>
          </p:nvSpPr>
          <p:spPr bwMode="auto">
            <a:xfrm>
              <a:off x="5541" y="4137"/>
              <a:ext cx="219" cy="183"/>
            </a:xfrm>
            <a:prstGeom prst="rect">
              <a:avLst/>
            </a:prstGeom>
            <a:solidFill>
              <a:srgbClr val="666699"/>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grpSp>
    </p:spTree>
    <p:extLst>
      <p:ext uri="{BB962C8B-B14F-4D97-AF65-F5344CB8AC3E}">
        <p14:creationId xmlns:p14="http://schemas.microsoft.com/office/powerpoint/2010/main" val="190517077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Lst>
  <p:transition spd="slow">
    <p:cover dir="u"/>
  </p:transition>
  <p:timing>
    <p:tnLst>
      <p:par>
        <p:cTn id="1" dur="indefinite" restart="never" nodeType="tmRoot"/>
      </p:par>
    </p:tnLst>
  </p:timing>
  <p:txStyles>
    <p:titleStyle>
      <a:lvl1pPr algn="r" rtl="0" eaLnBrk="1" fontAlgn="base" hangingPunct="1">
        <a:spcBef>
          <a:spcPct val="0"/>
        </a:spcBef>
        <a:spcAft>
          <a:spcPct val="0"/>
        </a:spcAft>
        <a:defRPr sz="2800" b="1">
          <a:solidFill>
            <a:schemeClr val="tx2"/>
          </a:solidFill>
          <a:latin typeface="+mj-lt"/>
          <a:ea typeface="+mj-ea"/>
          <a:cs typeface="+mj-cs"/>
        </a:defRPr>
      </a:lvl1pPr>
      <a:lvl2pPr algn="r" rtl="0" eaLnBrk="1" fontAlgn="base" hangingPunct="1">
        <a:spcBef>
          <a:spcPct val="0"/>
        </a:spcBef>
        <a:spcAft>
          <a:spcPct val="0"/>
        </a:spcAft>
        <a:defRPr sz="2800" b="1">
          <a:solidFill>
            <a:schemeClr val="tx2"/>
          </a:solidFill>
          <a:latin typeface="Verdana" pitchFamily="34" charset="0"/>
        </a:defRPr>
      </a:lvl2pPr>
      <a:lvl3pPr algn="r" rtl="0" eaLnBrk="1" fontAlgn="base" hangingPunct="1">
        <a:spcBef>
          <a:spcPct val="0"/>
        </a:spcBef>
        <a:spcAft>
          <a:spcPct val="0"/>
        </a:spcAft>
        <a:defRPr sz="2800" b="1">
          <a:solidFill>
            <a:schemeClr val="tx2"/>
          </a:solidFill>
          <a:latin typeface="Verdana" pitchFamily="34" charset="0"/>
        </a:defRPr>
      </a:lvl3pPr>
      <a:lvl4pPr algn="r" rtl="0" eaLnBrk="1" fontAlgn="base" hangingPunct="1">
        <a:spcBef>
          <a:spcPct val="0"/>
        </a:spcBef>
        <a:spcAft>
          <a:spcPct val="0"/>
        </a:spcAft>
        <a:defRPr sz="2800" b="1">
          <a:solidFill>
            <a:schemeClr val="tx2"/>
          </a:solidFill>
          <a:latin typeface="Verdana" pitchFamily="34" charset="0"/>
        </a:defRPr>
      </a:lvl4pPr>
      <a:lvl5pPr algn="r" rtl="0" eaLnBrk="1" fontAlgn="base" hangingPunct="1">
        <a:spcBef>
          <a:spcPct val="0"/>
        </a:spcBef>
        <a:spcAft>
          <a:spcPct val="0"/>
        </a:spcAft>
        <a:defRPr sz="2800" b="1">
          <a:solidFill>
            <a:schemeClr val="tx2"/>
          </a:solidFill>
          <a:latin typeface="Verdana" pitchFamily="34" charset="0"/>
        </a:defRPr>
      </a:lvl5pPr>
      <a:lvl6pPr marL="457200" algn="r" rtl="0" eaLnBrk="1" fontAlgn="base" hangingPunct="1">
        <a:spcBef>
          <a:spcPct val="0"/>
        </a:spcBef>
        <a:spcAft>
          <a:spcPct val="0"/>
        </a:spcAft>
        <a:defRPr sz="2800" b="1">
          <a:solidFill>
            <a:schemeClr val="tx2"/>
          </a:solidFill>
          <a:latin typeface="Verdana" pitchFamily="34" charset="0"/>
        </a:defRPr>
      </a:lvl6pPr>
      <a:lvl7pPr marL="914400" algn="r" rtl="0" eaLnBrk="1" fontAlgn="base" hangingPunct="1">
        <a:spcBef>
          <a:spcPct val="0"/>
        </a:spcBef>
        <a:spcAft>
          <a:spcPct val="0"/>
        </a:spcAft>
        <a:defRPr sz="2800" b="1">
          <a:solidFill>
            <a:schemeClr val="tx2"/>
          </a:solidFill>
          <a:latin typeface="Verdana" pitchFamily="34" charset="0"/>
        </a:defRPr>
      </a:lvl7pPr>
      <a:lvl8pPr marL="1371600" algn="r" rtl="0" eaLnBrk="1" fontAlgn="base" hangingPunct="1">
        <a:spcBef>
          <a:spcPct val="0"/>
        </a:spcBef>
        <a:spcAft>
          <a:spcPct val="0"/>
        </a:spcAft>
        <a:defRPr sz="2800" b="1">
          <a:solidFill>
            <a:schemeClr val="tx2"/>
          </a:solidFill>
          <a:latin typeface="Verdana" pitchFamily="34" charset="0"/>
        </a:defRPr>
      </a:lvl8pPr>
      <a:lvl9pPr marL="1828800" algn="r" rtl="0" eaLnBrk="1" fontAlgn="base" hangingPunct="1">
        <a:spcBef>
          <a:spcPct val="0"/>
        </a:spcBef>
        <a:spcAft>
          <a:spcPct val="0"/>
        </a:spcAft>
        <a:defRPr sz="2800" b="1">
          <a:solidFill>
            <a:schemeClr val="tx2"/>
          </a:solidFill>
          <a:latin typeface="Verdana" pitchFamily="34" charset="0"/>
        </a:defRPr>
      </a:lvl9pPr>
    </p:titleStyle>
    <p:bodyStyle>
      <a:lvl1pPr marL="342900" indent="-342900" algn="l" rtl="0" eaLnBrk="1" fontAlgn="base" hangingPunct="1">
        <a:lnSpc>
          <a:spcPct val="120000"/>
        </a:lnSpc>
        <a:spcBef>
          <a:spcPts val="200"/>
        </a:spcBef>
        <a:spcAft>
          <a:spcPts val="600"/>
        </a:spcAft>
        <a:defRPr sz="2400" b="1">
          <a:solidFill>
            <a:srgbClr val="000000"/>
          </a:solidFill>
          <a:latin typeface="+mn-lt"/>
          <a:ea typeface="+mn-ea"/>
          <a:cs typeface="+mn-cs"/>
        </a:defRPr>
      </a:lvl1pPr>
      <a:lvl2pPr marL="533400" indent="-269875" algn="l" rtl="0" eaLnBrk="1" fontAlgn="base" hangingPunct="1">
        <a:spcBef>
          <a:spcPts val="200"/>
        </a:spcBef>
        <a:spcAft>
          <a:spcPts val="600"/>
        </a:spcAft>
        <a:buChar char="•"/>
        <a:defRPr sz="2400">
          <a:solidFill>
            <a:schemeClr val="tx1"/>
          </a:solidFill>
          <a:latin typeface="+mn-lt"/>
        </a:defRPr>
      </a:lvl2pPr>
      <a:lvl3pPr marL="806450" indent="-87313" algn="l" rtl="0" eaLnBrk="1" fontAlgn="base" hangingPunct="1">
        <a:spcBef>
          <a:spcPts val="200"/>
        </a:spcBef>
        <a:spcAft>
          <a:spcPts val="600"/>
        </a:spcAft>
        <a:buFont typeface="Verdana" panose="020B0604030504040204" pitchFamily="34" charset="0"/>
        <a:buChar char="–"/>
        <a:defRPr sz="2000">
          <a:solidFill>
            <a:schemeClr val="tx1"/>
          </a:solidFill>
          <a:latin typeface="+mn-lt"/>
        </a:defRPr>
      </a:lvl3pPr>
      <a:lvl4pPr marL="1660525" indent="-228600" algn="l" rtl="0" eaLnBrk="1" fontAlgn="base" hangingPunct="1">
        <a:spcBef>
          <a:spcPct val="20000"/>
        </a:spcBef>
        <a:spcAft>
          <a:spcPct val="0"/>
        </a:spcAft>
        <a:buFont typeface="Wingdings" panose="05000000000000000000" pitchFamily="2" charset="2"/>
        <a:buChar char="§"/>
        <a:defRPr>
          <a:solidFill>
            <a:schemeClr val="tx1"/>
          </a:solidFill>
          <a:latin typeface="+mn-lt"/>
        </a:defRPr>
      </a:lvl4pPr>
      <a:lvl5pPr marL="2068513" indent="-228600" algn="l" rtl="0" eaLnBrk="1" fontAlgn="base" hangingPunct="1">
        <a:spcBef>
          <a:spcPct val="20000"/>
        </a:spcBef>
        <a:spcAft>
          <a:spcPct val="0"/>
        </a:spcAft>
        <a:buChar char="»"/>
        <a:defRPr sz="2400">
          <a:solidFill>
            <a:schemeClr val="tx1"/>
          </a:solidFill>
          <a:latin typeface="+mn-lt"/>
        </a:defRPr>
      </a:lvl5pPr>
      <a:lvl6pPr marL="2525713" indent="-228600" algn="l" rtl="0" eaLnBrk="1" fontAlgn="base" hangingPunct="1">
        <a:spcBef>
          <a:spcPct val="20000"/>
        </a:spcBef>
        <a:spcAft>
          <a:spcPct val="0"/>
        </a:spcAft>
        <a:buChar char="»"/>
        <a:defRPr sz="2400">
          <a:solidFill>
            <a:schemeClr val="tx1"/>
          </a:solidFill>
          <a:latin typeface="+mn-lt"/>
        </a:defRPr>
      </a:lvl6pPr>
      <a:lvl7pPr marL="2982913" indent="-228600" algn="l" rtl="0" eaLnBrk="1" fontAlgn="base" hangingPunct="1">
        <a:spcBef>
          <a:spcPct val="20000"/>
        </a:spcBef>
        <a:spcAft>
          <a:spcPct val="0"/>
        </a:spcAft>
        <a:buChar char="»"/>
        <a:defRPr sz="2400">
          <a:solidFill>
            <a:schemeClr val="tx1"/>
          </a:solidFill>
          <a:latin typeface="+mn-lt"/>
        </a:defRPr>
      </a:lvl7pPr>
      <a:lvl8pPr marL="3440113" indent="-228600" algn="l" rtl="0" eaLnBrk="1" fontAlgn="base" hangingPunct="1">
        <a:spcBef>
          <a:spcPct val="20000"/>
        </a:spcBef>
        <a:spcAft>
          <a:spcPct val="0"/>
        </a:spcAft>
        <a:buChar char="»"/>
        <a:defRPr sz="2400">
          <a:solidFill>
            <a:schemeClr val="tx1"/>
          </a:solidFill>
          <a:latin typeface="+mn-lt"/>
        </a:defRPr>
      </a:lvl8pPr>
      <a:lvl9pPr marL="3897313" indent="-228600" algn="l" rtl="0" eaLnBrk="1" fontAlgn="base" hangingPunct="1">
        <a:spcBef>
          <a:spcPct val="20000"/>
        </a:spcBef>
        <a:spcAft>
          <a:spcPct val="0"/>
        </a:spcAft>
        <a:buChar char="»"/>
        <a:defRPr sz="24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3"/>
          <p:cNvSpPr>
            <a:spLocks noGrp="1" noChangeArrowheads="1"/>
          </p:cNvSpPr>
          <p:nvPr>
            <p:ph type="body" idx="1"/>
          </p:nvPr>
        </p:nvSpPr>
        <p:spPr bwMode="auto">
          <a:xfrm>
            <a:off x="457200" y="1050925"/>
            <a:ext cx="8435975" cy="5114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it-IT" altLang="it-IT" smtClean="0"/>
              <a:t>Primo argomento</a:t>
            </a:r>
          </a:p>
          <a:p>
            <a:pPr lvl="0"/>
            <a:r>
              <a:rPr lang="it-IT" altLang="it-IT" smtClean="0"/>
              <a:t>Secondo argomento</a:t>
            </a:r>
          </a:p>
          <a:p>
            <a:pPr lvl="1"/>
            <a:endParaRPr lang="it-IT" altLang="it-IT" smtClean="0"/>
          </a:p>
          <a:p>
            <a:pPr lvl="3"/>
            <a:endParaRPr lang="it-IT" altLang="it-IT" smtClean="0"/>
          </a:p>
        </p:txBody>
      </p:sp>
      <p:sp>
        <p:nvSpPr>
          <p:cNvPr id="398340" name="Rectangle 4"/>
          <p:cNvSpPr>
            <a:spLocks noGrp="1" noChangeArrowheads="1"/>
          </p:cNvSpPr>
          <p:nvPr>
            <p:ph type="ftr" sz="quarter" idx="3"/>
          </p:nvPr>
        </p:nvSpPr>
        <p:spPr bwMode="auto">
          <a:xfrm>
            <a:off x="468313" y="6245225"/>
            <a:ext cx="7704137"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endParaRPr lang="it-IT"/>
          </a:p>
        </p:txBody>
      </p:sp>
      <p:sp>
        <p:nvSpPr>
          <p:cNvPr id="398341" name="Rectangle 5"/>
          <p:cNvSpPr>
            <a:spLocks noGrp="1" noChangeArrowheads="1"/>
          </p:cNvSpPr>
          <p:nvPr>
            <p:ph type="sldNum" sz="quarter" idx="4"/>
          </p:nvPr>
        </p:nvSpPr>
        <p:spPr bwMode="auto">
          <a:xfrm>
            <a:off x="8243888" y="6237288"/>
            <a:ext cx="684212"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D07384BB-FD2F-4F4E-9221-D2EA160571DA}" type="slidenum">
              <a:rPr lang="it-IT" altLang="it-IT"/>
              <a:pPr/>
              <a:t>‹N›</a:t>
            </a:fld>
            <a:endParaRPr lang="it-IT" altLang="it-IT"/>
          </a:p>
        </p:txBody>
      </p:sp>
      <p:sp>
        <p:nvSpPr>
          <p:cNvPr id="2053" name="Rectangle 7"/>
          <p:cNvSpPr>
            <a:spLocks noChangeArrowheads="1"/>
          </p:cNvSpPr>
          <p:nvPr/>
        </p:nvSpPr>
        <p:spPr bwMode="auto">
          <a:xfrm>
            <a:off x="457200" y="274638"/>
            <a:ext cx="8435975" cy="56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it-IT" altLang="it-IT" sz="2800" b="1">
                <a:solidFill>
                  <a:schemeClr val="tx2"/>
                </a:solidFill>
                <a:latin typeface="Verdana" panose="020B0604030504040204" pitchFamily="34" charset="0"/>
              </a:rPr>
              <a:t>In sintesi</a:t>
            </a:r>
          </a:p>
        </p:txBody>
      </p:sp>
      <p:grpSp>
        <p:nvGrpSpPr>
          <p:cNvPr id="2054" name="Group 8"/>
          <p:cNvGrpSpPr>
            <a:grpSpLocks/>
          </p:cNvGrpSpPr>
          <p:nvPr/>
        </p:nvGrpSpPr>
        <p:grpSpPr bwMode="auto">
          <a:xfrm>
            <a:off x="7502525" y="5661025"/>
            <a:ext cx="1317625" cy="566738"/>
            <a:chOff x="4694" y="3815"/>
            <a:chExt cx="830" cy="357"/>
          </a:xfrm>
        </p:grpSpPr>
        <p:pic>
          <p:nvPicPr>
            <p:cNvPr id="2055" name="Picture 9" descr="bandiere"/>
            <p:cNvPicPr>
              <a:picLocks noChangeAspect="1" noChangeArrowheads="1"/>
            </p:cNvPicPr>
            <p:nvPr/>
          </p:nvPicPr>
          <p:blipFill>
            <a:blip r:embed="rId13">
              <a:extLst>
                <a:ext uri="{28A0092B-C50C-407E-A947-70E740481C1C}">
                  <a14:useLocalDpi xmlns:a14="http://schemas.microsoft.com/office/drawing/2010/main" val="0"/>
                </a:ext>
              </a:extLst>
            </a:blip>
            <a:srcRect l="-5435"/>
            <a:stretch>
              <a:fillRect/>
            </a:stretch>
          </p:blipFill>
          <p:spPr bwMode="auto">
            <a:xfrm>
              <a:off x="4694" y="3884"/>
              <a:ext cx="83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Text Box 10"/>
            <p:cNvSpPr txBox="1">
              <a:spLocks noChangeArrowheads="1"/>
            </p:cNvSpPr>
            <p:nvPr/>
          </p:nvSpPr>
          <p:spPr bwMode="auto">
            <a:xfrm>
              <a:off x="4897" y="3815"/>
              <a:ext cx="464" cy="1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it-IT" sz="1200" b="1" smtClean="0">
                  <a:solidFill>
                    <a:srgbClr val="0099CC"/>
                  </a:solidFill>
                  <a:latin typeface="Verdana" pitchFamily="34" charset="0"/>
                </a:rPr>
                <a:t>FINE</a:t>
              </a:r>
            </a:p>
          </p:txBody>
        </p:sp>
      </p:grpSp>
    </p:spTree>
    <p:extLst>
      <p:ext uri="{BB962C8B-B14F-4D97-AF65-F5344CB8AC3E}">
        <p14:creationId xmlns:p14="http://schemas.microsoft.com/office/powerpoint/2010/main" val="368856759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r" rtl="0" eaLnBrk="1" fontAlgn="base" hangingPunct="1">
        <a:spcBef>
          <a:spcPct val="0"/>
        </a:spcBef>
        <a:spcAft>
          <a:spcPct val="0"/>
        </a:spcAft>
        <a:defRPr sz="2800" b="1">
          <a:solidFill>
            <a:schemeClr val="tx2"/>
          </a:solidFill>
          <a:latin typeface="+mj-lt"/>
          <a:ea typeface="+mj-ea"/>
          <a:cs typeface="+mj-cs"/>
        </a:defRPr>
      </a:lvl1pPr>
      <a:lvl2pPr algn="r" rtl="0" eaLnBrk="1" fontAlgn="base" hangingPunct="1">
        <a:spcBef>
          <a:spcPct val="0"/>
        </a:spcBef>
        <a:spcAft>
          <a:spcPct val="0"/>
        </a:spcAft>
        <a:defRPr sz="2800" b="1">
          <a:solidFill>
            <a:schemeClr val="tx2"/>
          </a:solidFill>
          <a:latin typeface="Verdana" pitchFamily="34" charset="0"/>
        </a:defRPr>
      </a:lvl2pPr>
      <a:lvl3pPr algn="r" rtl="0" eaLnBrk="1" fontAlgn="base" hangingPunct="1">
        <a:spcBef>
          <a:spcPct val="0"/>
        </a:spcBef>
        <a:spcAft>
          <a:spcPct val="0"/>
        </a:spcAft>
        <a:defRPr sz="2800" b="1">
          <a:solidFill>
            <a:schemeClr val="tx2"/>
          </a:solidFill>
          <a:latin typeface="Verdana" pitchFamily="34" charset="0"/>
        </a:defRPr>
      </a:lvl3pPr>
      <a:lvl4pPr algn="r" rtl="0" eaLnBrk="1" fontAlgn="base" hangingPunct="1">
        <a:spcBef>
          <a:spcPct val="0"/>
        </a:spcBef>
        <a:spcAft>
          <a:spcPct val="0"/>
        </a:spcAft>
        <a:defRPr sz="2800" b="1">
          <a:solidFill>
            <a:schemeClr val="tx2"/>
          </a:solidFill>
          <a:latin typeface="Verdana" pitchFamily="34" charset="0"/>
        </a:defRPr>
      </a:lvl4pPr>
      <a:lvl5pPr algn="r" rtl="0" eaLnBrk="1" fontAlgn="base" hangingPunct="1">
        <a:spcBef>
          <a:spcPct val="0"/>
        </a:spcBef>
        <a:spcAft>
          <a:spcPct val="0"/>
        </a:spcAft>
        <a:defRPr sz="2800" b="1">
          <a:solidFill>
            <a:schemeClr val="tx2"/>
          </a:solidFill>
          <a:latin typeface="Verdana" pitchFamily="34" charset="0"/>
        </a:defRPr>
      </a:lvl5pPr>
      <a:lvl6pPr marL="457200" algn="r" rtl="0" eaLnBrk="1" fontAlgn="base" hangingPunct="1">
        <a:spcBef>
          <a:spcPct val="0"/>
        </a:spcBef>
        <a:spcAft>
          <a:spcPct val="0"/>
        </a:spcAft>
        <a:defRPr sz="2800" b="1">
          <a:solidFill>
            <a:schemeClr val="tx2"/>
          </a:solidFill>
          <a:latin typeface="Verdana" pitchFamily="34" charset="0"/>
        </a:defRPr>
      </a:lvl6pPr>
      <a:lvl7pPr marL="914400" algn="r" rtl="0" eaLnBrk="1" fontAlgn="base" hangingPunct="1">
        <a:spcBef>
          <a:spcPct val="0"/>
        </a:spcBef>
        <a:spcAft>
          <a:spcPct val="0"/>
        </a:spcAft>
        <a:defRPr sz="2800" b="1">
          <a:solidFill>
            <a:schemeClr val="tx2"/>
          </a:solidFill>
          <a:latin typeface="Verdana" pitchFamily="34" charset="0"/>
        </a:defRPr>
      </a:lvl7pPr>
      <a:lvl8pPr marL="1371600" algn="r" rtl="0" eaLnBrk="1" fontAlgn="base" hangingPunct="1">
        <a:spcBef>
          <a:spcPct val="0"/>
        </a:spcBef>
        <a:spcAft>
          <a:spcPct val="0"/>
        </a:spcAft>
        <a:defRPr sz="2800" b="1">
          <a:solidFill>
            <a:schemeClr val="tx2"/>
          </a:solidFill>
          <a:latin typeface="Verdana" pitchFamily="34" charset="0"/>
        </a:defRPr>
      </a:lvl8pPr>
      <a:lvl9pPr marL="1828800" algn="r" rtl="0" eaLnBrk="1" fontAlgn="base" hangingPunct="1">
        <a:spcBef>
          <a:spcPct val="0"/>
        </a:spcBef>
        <a:spcAft>
          <a:spcPct val="0"/>
        </a:spcAft>
        <a:defRPr sz="2800" b="1">
          <a:solidFill>
            <a:schemeClr val="tx2"/>
          </a:solidFill>
          <a:latin typeface="Verdana" pitchFamily="34" charset="0"/>
        </a:defRPr>
      </a:lvl9pPr>
    </p:titleStyle>
    <p:bodyStyle>
      <a:lvl1pPr marL="536575" indent="-274638" algn="l" rtl="0" eaLnBrk="1" fontAlgn="base" hangingPunct="1">
        <a:spcBef>
          <a:spcPts val="200"/>
        </a:spcBef>
        <a:spcAft>
          <a:spcPts val="600"/>
        </a:spcAft>
        <a:buChar char="•"/>
        <a:tabLst>
          <a:tab pos="2147888" algn="l"/>
        </a:tabLst>
        <a:defRPr sz="2400" b="1">
          <a:solidFill>
            <a:srgbClr val="000000"/>
          </a:solidFill>
          <a:latin typeface="+mn-lt"/>
          <a:ea typeface="+mn-ea"/>
          <a:cs typeface="+mn-cs"/>
        </a:defRPr>
      </a:lvl1pPr>
      <a:lvl2pPr marL="985838" indent="-269875" algn="l" rtl="0" eaLnBrk="1" fontAlgn="base" hangingPunct="1">
        <a:lnSpc>
          <a:spcPts val="2800"/>
        </a:lnSpc>
        <a:spcBef>
          <a:spcPts val="200"/>
        </a:spcBef>
        <a:spcAft>
          <a:spcPts val="600"/>
        </a:spcAft>
        <a:tabLst>
          <a:tab pos="2147888" algn="l"/>
        </a:tabLst>
        <a:defRPr sz="2400">
          <a:solidFill>
            <a:schemeClr val="tx1"/>
          </a:solidFill>
          <a:latin typeface="+mn-lt"/>
        </a:defRPr>
      </a:lvl2pPr>
      <a:lvl3pPr marL="1252538" indent="-87313" algn="l" rtl="0" eaLnBrk="1" fontAlgn="base" hangingPunct="1">
        <a:lnSpc>
          <a:spcPts val="2800"/>
        </a:lnSpc>
        <a:spcBef>
          <a:spcPts val="200"/>
        </a:spcBef>
        <a:spcAft>
          <a:spcPts val="600"/>
        </a:spcAft>
        <a:buFont typeface="Verdana" panose="020B0604030504040204" pitchFamily="34" charset="0"/>
        <a:buChar char="–"/>
        <a:tabLst>
          <a:tab pos="2147888" algn="l"/>
        </a:tabLst>
        <a:defRPr sz="2000">
          <a:solidFill>
            <a:schemeClr val="tx1"/>
          </a:solidFill>
          <a:latin typeface="+mn-lt"/>
        </a:defRPr>
      </a:lvl3pPr>
      <a:lvl4pPr marL="1660525" indent="-228600" algn="l" rtl="0" eaLnBrk="1" fontAlgn="base" hangingPunct="1">
        <a:spcBef>
          <a:spcPct val="20000"/>
        </a:spcBef>
        <a:spcAft>
          <a:spcPct val="0"/>
        </a:spcAft>
        <a:buFont typeface="Wingdings" panose="05000000000000000000" pitchFamily="2" charset="2"/>
        <a:buChar char="§"/>
        <a:tabLst>
          <a:tab pos="2147888" algn="l"/>
        </a:tabLst>
        <a:defRPr>
          <a:solidFill>
            <a:schemeClr val="tx1"/>
          </a:solidFill>
          <a:latin typeface="+mn-lt"/>
        </a:defRPr>
      </a:lvl4pPr>
      <a:lvl5pPr marL="2068513" indent="-228600" algn="l" rtl="0" eaLnBrk="1" fontAlgn="base" hangingPunct="1">
        <a:spcBef>
          <a:spcPct val="20000"/>
        </a:spcBef>
        <a:spcAft>
          <a:spcPct val="0"/>
        </a:spcAft>
        <a:buChar char="»"/>
        <a:tabLst>
          <a:tab pos="2147888" algn="l"/>
        </a:tabLst>
        <a:defRPr sz="2400">
          <a:solidFill>
            <a:schemeClr val="tx1"/>
          </a:solidFill>
          <a:latin typeface="+mn-lt"/>
        </a:defRPr>
      </a:lvl5pPr>
      <a:lvl6pPr marL="2525713" indent="-228600" algn="l" rtl="0" eaLnBrk="1" fontAlgn="base" hangingPunct="1">
        <a:spcBef>
          <a:spcPct val="20000"/>
        </a:spcBef>
        <a:spcAft>
          <a:spcPct val="0"/>
        </a:spcAft>
        <a:buChar char="»"/>
        <a:tabLst>
          <a:tab pos="2147888" algn="l"/>
        </a:tabLst>
        <a:defRPr sz="2400">
          <a:solidFill>
            <a:schemeClr val="tx1"/>
          </a:solidFill>
          <a:latin typeface="+mn-lt"/>
        </a:defRPr>
      </a:lvl6pPr>
      <a:lvl7pPr marL="2982913" indent="-228600" algn="l" rtl="0" eaLnBrk="1" fontAlgn="base" hangingPunct="1">
        <a:spcBef>
          <a:spcPct val="20000"/>
        </a:spcBef>
        <a:spcAft>
          <a:spcPct val="0"/>
        </a:spcAft>
        <a:buChar char="»"/>
        <a:tabLst>
          <a:tab pos="2147888" algn="l"/>
        </a:tabLst>
        <a:defRPr sz="2400">
          <a:solidFill>
            <a:schemeClr val="tx1"/>
          </a:solidFill>
          <a:latin typeface="+mn-lt"/>
        </a:defRPr>
      </a:lvl7pPr>
      <a:lvl8pPr marL="3440113" indent="-228600" algn="l" rtl="0" eaLnBrk="1" fontAlgn="base" hangingPunct="1">
        <a:spcBef>
          <a:spcPct val="20000"/>
        </a:spcBef>
        <a:spcAft>
          <a:spcPct val="0"/>
        </a:spcAft>
        <a:buChar char="»"/>
        <a:tabLst>
          <a:tab pos="2147888" algn="l"/>
        </a:tabLst>
        <a:defRPr sz="2400">
          <a:solidFill>
            <a:schemeClr val="tx1"/>
          </a:solidFill>
          <a:latin typeface="+mn-lt"/>
        </a:defRPr>
      </a:lvl8pPr>
      <a:lvl9pPr marL="3897313" indent="-228600" algn="l" rtl="0" eaLnBrk="1" fontAlgn="base" hangingPunct="1">
        <a:spcBef>
          <a:spcPct val="20000"/>
        </a:spcBef>
        <a:spcAft>
          <a:spcPct val="0"/>
        </a:spcAft>
        <a:buChar char="»"/>
        <a:tabLst>
          <a:tab pos="2147888" algn="l"/>
        </a:tabLst>
        <a:defRPr sz="2400">
          <a:solidFill>
            <a:schemeClr val="tx1"/>
          </a:solidFill>
          <a:latin typeface="+mn-lt"/>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hyperlink" Target="http://www.xanadu.net/" TargetMode="External"/><Relationship Id="rId1" Type="http://schemas.openxmlformats.org/officeDocument/2006/relationships/slideLayout" Target="../slideLayouts/slideLayout2.xml"/><Relationship Id="rId5" Type="http://schemas.openxmlformats.org/officeDocument/2006/relationships/image" Target="../media/image16.jpeg"/><Relationship Id="rId4" Type="http://schemas.openxmlformats.org/officeDocument/2006/relationships/hyperlink" Target="http://www.ibiblio.org/pioneers/references.html#reid" TargetMode="External"/></Relationships>
</file>

<file path=ppt/slides/_rels/slide25.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hyperlink" Target="http://www.ibiblio.org/pioneers/references.html#reid" TargetMode="External"/><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3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hyperlink" Target="http://www.caida.org/" TargetMode="External"/><Relationship Id="rId1" Type="http://schemas.openxmlformats.org/officeDocument/2006/relationships/slideLayout" Target="../slideLayouts/slideLayout2.xml"/><Relationship Id="rId4" Type="http://schemas.openxmlformats.org/officeDocument/2006/relationships/image" Target="../media/image27.png"/></Relationships>
</file>

<file path=ppt/slides/_rels/slide39.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image" Target="../media/image28.jpeg"/><Relationship Id="rId1" Type="http://schemas.openxmlformats.org/officeDocument/2006/relationships/slideLayout" Target="../slideLayouts/slideLayout2.xml"/><Relationship Id="rId5" Type="http://schemas.openxmlformats.org/officeDocument/2006/relationships/image" Target="../media/image31.png"/><Relationship Id="rId4" Type="http://schemas.openxmlformats.org/officeDocument/2006/relationships/image" Target="../media/image30.jpeg"/></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32.wmf"/></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33.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6.xml"/><Relationship Id="rId1" Type="http://schemas.openxmlformats.org/officeDocument/2006/relationships/vmlDrawing" Target="../drawings/vmlDrawing2.vml"/><Relationship Id="rId4" Type="http://schemas.openxmlformats.org/officeDocument/2006/relationships/image" Target="../media/image35.emf"/></Relationships>
</file>

<file path=ppt/slides/_rels/slide46.xml.rels><?xml version="1.0" encoding="UTF-8" standalone="yes"?>
<Relationships xmlns="http://schemas.openxmlformats.org/package/2006/relationships"><Relationship Id="rId2" Type="http://schemas.openxmlformats.org/officeDocument/2006/relationships/image" Target="../media/image36.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image" Target="../media/image21.jpeg"/><Relationship Id="rId7" Type="http://schemas.openxmlformats.org/officeDocument/2006/relationships/image" Target="../media/image25.png"/><Relationship Id="rId2" Type="http://schemas.openxmlformats.org/officeDocument/2006/relationships/image" Target="../media/image37.png"/><Relationship Id="rId1" Type="http://schemas.openxmlformats.org/officeDocument/2006/relationships/slideLayout" Target="../slideLayouts/slideLayout2.xml"/><Relationship Id="rId6" Type="http://schemas.openxmlformats.org/officeDocument/2006/relationships/image" Target="../media/image17.jpeg"/><Relationship Id="rId5" Type="http://schemas.openxmlformats.org/officeDocument/2006/relationships/image" Target="../media/image18.png"/><Relationship Id="rId10" Type="http://schemas.openxmlformats.org/officeDocument/2006/relationships/image" Target="../media/image14.png"/><Relationship Id="rId4" Type="http://schemas.openxmlformats.org/officeDocument/2006/relationships/image" Target="../media/image19.jpeg"/><Relationship Id="rId9" Type="http://schemas.openxmlformats.org/officeDocument/2006/relationships/image" Target="../media/image13.png"/></Relationships>
</file>

<file path=ppt/slides/_rels/slide48.xml.rels><?xml version="1.0" encoding="UTF-8" standalone="yes"?>
<Relationships xmlns="http://schemas.openxmlformats.org/package/2006/relationships"><Relationship Id="rId3" Type="http://schemas.openxmlformats.org/officeDocument/2006/relationships/image" Target="../media/image38.jpeg"/><Relationship Id="rId2" Type="http://schemas.openxmlformats.org/officeDocument/2006/relationships/image" Target="../media/image2.jpeg"/><Relationship Id="rId1" Type="http://schemas.openxmlformats.org/officeDocument/2006/relationships/slideLayout" Target="../slideLayouts/slideLayout13.xml"/><Relationship Id="rId5" Type="http://schemas.openxmlformats.org/officeDocument/2006/relationships/image" Target="../media/image40.jpeg"/><Relationship Id="rId4" Type="http://schemas.openxmlformats.org/officeDocument/2006/relationships/image" Target="../media/image39.jpe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8" Type="http://schemas.openxmlformats.org/officeDocument/2006/relationships/hyperlink" Target="http://www.netcraft.co.uk/Survey" TargetMode="External"/><Relationship Id="rId3" Type="http://schemas.openxmlformats.org/officeDocument/2006/relationships/hyperlink" Target="http://www.caida.org/" TargetMode="External"/><Relationship Id="rId7" Type="http://schemas.openxmlformats.org/officeDocument/2006/relationships/hyperlink" Target="http://www.mit.edu:8001/people/mkgray/net" TargetMode="External"/><Relationship Id="rId2" Type="http://schemas.openxmlformats.org/officeDocument/2006/relationships/hyperlink" Target="http://www.netsizer.com/" TargetMode="External"/><Relationship Id="rId1" Type="http://schemas.openxmlformats.org/officeDocument/2006/relationships/slideLayout" Target="../slideLayouts/slideLayout2.xml"/><Relationship Id="rId6" Type="http://schemas.openxmlformats.org/officeDocument/2006/relationships/hyperlink" Target="http://www.mids.org/" TargetMode="External"/><Relationship Id="rId5" Type="http://schemas.openxmlformats.org/officeDocument/2006/relationships/hyperlink" Target="http://www.ripe.net/statistics/index.html" TargetMode="External"/><Relationship Id="rId10" Type="http://schemas.openxmlformats.org/officeDocument/2006/relationships/hyperlink" Target="http://info.isoc.org/" TargetMode="External"/><Relationship Id="rId4" Type="http://schemas.openxmlformats.org/officeDocument/2006/relationships/hyperlink" Target="http://www.isc.org/ds/" TargetMode="External"/><Relationship Id="rId9" Type="http://schemas.openxmlformats.org/officeDocument/2006/relationships/hyperlink" Target="http://www.nua.ie/surveys"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741914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74755" name="Rectangle 3"/>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74756" name="Rectangle 4"/>
          <p:cNvSpPr>
            <a:spLocks noChangeArrowheads="1"/>
          </p:cNvSpPr>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74757" name="Rectangle 5"/>
          <p:cNvSpPr>
            <a:spLocks noChangeArrowheads="1"/>
          </p:cNvSpPr>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74758" name="Rectangle 6"/>
          <p:cNvSpPr>
            <a:spLocks noGrp="1" noChangeArrowheads="1"/>
          </p:cNvSpPr>
          <p:nvPr>
            <p:ph type="title"/>
          </p:nvPr>
        </p:nvSpPr>
        <p:spPr>
          <a:xfrm>
            <a:off x="685800" y="228600"/>
            <a:ext cx="7772400" cy="1143000"/>
          </a:xfrm>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defRPr/>
            </a:pPr>
            <a:r>
              <a:rPr lang="en-US" smtClean="0">
                <a:ea typeface="+mj-ea"/>
                <a:cs typeface="+mj-cs"/>
              </a:rPr>
              <a:t>What Is the Internet?</a:t>
            </a:r>
          </a:p>
        </p:txBody>
      </p:sp>
      <p:sp>
        <p:nvSpPr>
          <p:cNvPr id="74759" name="Rectangle 7"/>
          <p:cNvSpPr>
            <a:spLocks noGrp="1" noChangeArrowheads="1"/>
          </p:cNvSpPr>
          <p:nvPr>
            <p:ph idx="1"/>
          </p:nvPr>
        </p:nvSpPr>
        <p:spPr>
          <a:xfrm>
            <a:off x="381000" y="1219200"/>
            <a:ext cx="7772400" cy="4114800"/>
          </a:xfrm>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defRPr/>
            </a:pPr>
            <a:r>
              <a:rPr lang="en-US" sz="2000" dirty="0" smtClean="0">
                <a:ea typeface="+mn-ea"/>
                <a:cs typeface="+mn-cs"/>
              </a:rPr>
              <a:t>A network of networks, joining many government, university and private computers together and providing an infrastructure for the use of E-mail, bulletin boards, file archives, hypertext documents, databases and other computational resources</a:t>
            </a:r>
          </a:p>
          <a:p>
            <a:pPr eaLnBrk="1" hangingPunct="1">
              <a:defRPr/>
            </a:pPr>
            <a:r>
              <a:rPr lang="en-US" sz="2000" dirty="0" smtClean="0">
                <a:ea typeface="+mn-ea"/>
                <a:cs typeface="+mn-cs"/>
              </a:rPr>
              <a:t>The vast collection of computer networks which form and act as a single huge network for transport of data and messages across distances which can be anywhere from the same office to anywhere in the world.</a:t>
            </a:r>
          </a:p>
        </p:txBody>
      </p:sp>
      <p:pic>
        <p:nvPicPr>
          <p:cNvPr id="74760" name="Picture 8"/>
          <p:cNvPicPr>
            <a:picLocks noChangeArrowheads="1"/>
          </p:cNvPicPr>
          <p:nvPr/>
        </p:nvPicPr>
        <p:blipFill>
          <a:blip r:embed="rId3"/>
          <a:srcRect/>
          <a:stretch>
            <a:fillRect/>
          </a:stretch>
        </p:blipFill>
        <p:spPr bwMode="auto">
          <a:xfrm>
            <a:off x="5791200" y="4724400"/>
            <a:ext cx="2895600"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sp>
        <p:nvSpPr>
          <p:cNvPr id="74761" name="Text Box 9"/>
          <p:cNvSpPr txBox="1">
            <a:spLocks noChangeArrowheads="1"/>
          </p:cNvSpPr>
          <p:nvPr/>
        </p:nvSpPr>
        <p:spPr bwMode="auto">
          <a:xfrm>
            <a:off x="381000" y="5638800"/>
            <a:ext cx="5349875"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600" dirty="0">
                <a:latin typeface="Trebuchet MS" charset="0"/>
                <a:ea typeface="ＭＳ Ｐゴシック" charset="0"/>
              </a:rPr>
              <a:t>Written by William F. Slater, III</a:t>
            </a:r>
          </a:p>
          <a:p>
            <a:pPr>
              <a:defRPr/>
            </a:pPr>
            <a:r>
              <a:rPr lang="en-US" sz="1600" dirty="0">
                <a:latin typeface="Trebuchet MS" charset="0"/>
                <a:ea typeface="ＭＳ Ｐゴシック" charset="0"/>
              </a:rPr>
              <a:t>1996</a:t>
            </a:r>
          </a:p>
          <a:p>
            <a:pPr>
              <a:defRPr/>
            </a:pPr>
            <a:r>
              <a:rPr lang="en-US" sz="1600" dirty="0">
                <a:latin typeface="Trebuchet MS" charset="0"/>
                <a:ea typeface="ＭＳ Ｐゴシック" charset="0"/>
              </a:rPr>
              <a:t>President of the Chicago Chapter of the Internet Society</a:t>
            </a:r>
          </a:p>
        </p:txBody>
      </p:sp>
      <p:sp>
        <p:nvSpPr>
          <p:cNvPr id="74762" name="Text Box 10"/>
          <p:cNvSpPr txBox="1">
            <a:spLocks noChangeArrowheads="1"/>
          </p:cNvSpPr>
          <p:nvPr/>
        </p:nvSpPr>
        <p:spPr bwMode="auto">
          <a:xfrm>
            <a:off x="704850" y="6613525"/>
            <a:ext cx="31067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000" dirty="0">
                <a:latin typeface="Times New Roman" charset="0"/>
                <a:ea typeface="ＭＳ Ｐゴシック" charset="0"/>
              </a:rPr>
              <a:t>Copyright 2002, William F. Slater, III, Chicago, IL, USA</a:t>
            </a:r>
          </a:p>
        </p:txBody>
      </p:sp>
    </p:spTree>
  </p:cSld>
  <p:clrMapOvr>
    <a:masterClrMapping/>
  </p:clrMapOvr>
  <p:transition spd="slow">
    <p:cover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1026"/>
          <p:cNvSpPr>
            <a:spLocks noChangeArrowheads="1"/>
          </p:cNvSpPr>
          <p:nvPr/>
        </p:nvSpPr>
        <p:spPr bwMode="auto">
          <a:xfrm>
            <a:off x="6350" y="6350"/>
            <a:ext cx="9055100" cy="6769100"/>
          </a:xfrm>
          <a:prstGeom prst="rect">
            <a:avLst/>
          </a:prstGeom>
          <a:noFill/>
          <a:ln w="127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it-IT">
              <a:latin typeface="Times New Roman" charset="0"/>
              <a:ea typeface="ＭＳ Ｐゴシック" charset="0"/>
            </a:endParaRPr>
          </a:p>
        </p:txBody>
      </p:sp>
      <p:sp>
        <p:nvSpPr>
          <p:cNvPr id="76804" name="Rectangle 1028"/>
          <p:cNvSpPr>
            <a:spLocks noGrp="1" noChangeArrowheads="1"/>
          </p:cNvSpPr>
          <p:nvPr>
            <p:ph type="title"/>
          </p:nvPr>
        </p:nvSpPr>
        <p:spPr>
          <a:xfrm>
            <a:off x="838200" y="228600"/>
            <a:ext cx="7772400" cy="1143000"/>
          </a:xfrm>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defRPr/>
            </a:pPr>
            <a:r>
              <a:rPr lang="en-US" sz="3600" b="1" smtClean="0">
                <a:ea typeface="+mj-ea"/>
                <a:cs typeface="+mj-cs"/>
              </a:rPr>
              <a:t>What is the Internet?</a:t>
            </a:r>
            <a:endParaRPr lang="en-US" sz="4800" u="sng" smtClean="0">
              <a:ea typeface="+mj-ea"/>
              <a:cs typeface="+mj-cs"/>
            </a:endParaRPr>
          </a:p>
        </p:txBody>
      </p:sp>
      <p:sp>
        <p:nvSpPr>
          <p:cNvPr id="76803" name="Rectangle 1027"/>
          <p:cNvSpPr>
            <a:spLocks noGrp="1" noChangeArrowheads="1"/>
          </p:cNvSpPr>
          <p:nvPr>
            <p:ph idx="1"/>
          </p:nvPr>
        </p:nvSpPr>
        <p:spPr>
          <a:xfrm>
            <a:off x="533400" y="1600200"/>
            <a:ext cx="8001000" cy="4191000"/>
          </a:xfrm>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defRPr/>
            </a:pPr>
            <a:r>
              <a:rPr lang="en-US" b="1" dirty="0" smtClean="0">
                <a:ea typeface="+mn-ea"/>
                <a:cs typeface="+mn-cs"/>
              </a:rPr>
              <a:t>The largest network of networks in the world.</a:t>
            </a:r>
          </a:p>
          <a:p>
            <a:pPr eaLnBrk="1" hangingPunct="1">
              <a:defRPr/>
            </a:pPr>
            <a:r>
              <a:rPr lang="en-US" b="1" dirty="0" smtClean="0">
                <a:ea typeface="+mn-ea"/>
                <a:cs typeface="+mn-cs"/>
              </a:rPr>
              <a:t>Uses TCP/IP protocols and packet </a:t>
            </a:r>
            <a:r>
              <a:rPr lang="en-US" b="1" dirty="0" smtClean="0">
                <a:ea typeface="+mn-ea"/>
                <a:cs typeface="+mn-cs"/>
              </a:rPr>
              <a:t>switching.</a:t>
            </a:r>
          </a:p>
          <a:p>
            <a:pPr eaLnBrk="1" hangingPunct="1">
              <a:defRPr/>
            </a:pPr>
            <a:r>
              <a:rPr lang="en-US" b="1" dirty="0" smtClean="0">
                <a:ea typeface="+mn-ea"/>
                <a:cs typeface="+mn-cs"/>
              </a:rPr>
              <a:t>Runs </a:t>
            </a:r>
            <a:r>
              <a:rPr lang="en-US" b="1" dirty="0" smtClean="0">
                <a:ea typeface="+mn-ea"/>
                <a:cs typeface="+mn-cs"/>
              </a:rPr>
              <a:t>on any communications substrate.</a:t>
            </a:r>
            <a:endParaRPr lang="en-US" sz="2000" dirty="0" smtClean="0">
              <a:ea typeface="+mn-ea"/>
              <a:cs typeface="+mn-cs"/>
            </a:endParaRPr>
          </a:p>
        </p:txBody>
      </p:sp>
      <p:grpSp>
        <p:nvGrpSpPr>
          <p:cNvPr id="12293" name="Group 1029"/>
          <p:cNvGrpSpPr>
            <a:grpSpLocks/>
          </p:cNvGrpSpPr>
          <p:nvPr/>
        </p:nvGrpSpPr>
        <p:grpSpPr bwMode="auto">
          <a:xfrm>
            <a:off x="7620000" y="381000"/>
            <a:ext cx="1016000" cy="549275"/>
            <a:chOff x="5064" y="48"/>
            <a:chExt cx="640" cy="346"/>
          </a:xfrm>
        </p:grpSpPr>
        <p:sp>
          <p:nvSpPr>
            <p:cNvPr id="76806" name="Freeform 1030"/>
            <p:cNvSpPr>
              <a:spLocks/>
            </p:cNvSpPr>
            <p:nvPr/>
          </p:nvSpPr>
          <p:spPr bwMode="auto">
            <a:xfrm>
              <a:off x="5543" y="226"/>
              <a:ext cx="54" cy="165"/>
            </a:xfrm>
            <a:custGeom>
              <a:avLst/>
              <a:gdLst>
                <a:gd name="T0" fmla="*/ 0 w 54"/>
                <a:gd name="T1" fmla="*/ 0 h 165"/>
                <a:gd name="T2" fmla="*/ 53 w 54"/>
                <a:gd name="T3" fmla="*/ 0 h 165"/>
                <a:gd name="T4" fmla="*/ 53 w 54"/>
                <a:gd name="T5" fmla="*/ 164 h 165"/>
                <a:gd name="T6" fmla="*/ 0 w 54"/>
                <a:gd name="T7" fmla="*/ 164 h 165"/>
                <a:gd name="T8" fmla="*/ 0 w 54"/>
                <a:gd name="T9" fmla="*/ 0 h 16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4" h="165">
                  <a:moveTo>
                    <a:pt x="0" y="0"/>
                  </a:moveTo>
                  <a:lnTo>
                    <a:pt x="53" y="0"/>
                  </a:lnTo>
                  <a:lnTo>
                    <a:pt x="53" y="164"/>
                  </a:lnTo>
                  <a:lnTo>
                    <a:pt x="0" y="164"/>
                  </a:lnTo>
                  <a:lnTo>
                    <a:pt x="0" y="0"/>
                  </a:lnTo>
                </a:path>
              </a:pathLst>
            </a:custGeom>
            <a:solidFill>
              <a:schemeClr val="tx2"/>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it-IT"/>
            </a:p>
          </p:txBody>
        </p:sp>
        <p:sp>
          <p:nvSpPr>
            <p:cNvPr id="76807" name="Freeform 1031"/>
            <p:cNvSpPr>
              <a:spLocks/>
            </p:cNvSpPr>
            <p:nvPr/>
          </p:nvSpPr>
          <p:spPr bwMode="auto">
            <a:xfrm>
              <a:off x="5331" y="222"/>
              <a:ext cx="189" cy="172"/>
            </a:xfrm>
            <a:custGeom>
              <a:avLst/>
              <a:gdLst>
                <a:gd name="T0" fmla="*/ 182 w 189"/>
                <a:gd name="T1" fmla="*/ 8 h 172"/>
                <a:gd name="T2" fmla="*/ 174 w 189"/>
                <a:gd name="T3" fmla="*/ 6 h 172"/>
                <a:gd name="T4" fmla="*/ 167 w 189"/>
                <a:gd name="T5" fmla="*/ 5 h 172"/>
                <a:gd name="T6" fmla="*/ 158 w 189"/>
                <a:gd name="T7" fmla="*/ 3 h 172"/>
                <a:gd name="T8" fmla="*/ 150 w 189"/>
                <a:gd name="T9" fmla="*/ 2 h 172"/>
                <a:gd name="T10" fmla="*/ 141 w 189"/>
                <a:gd name="T11" fmla="*/ 1 h 172"/>
                <a:gd name="T12" fmla="*/ 134 w 189"/>
                <a:gd name="T13" fmla="*/ 1 h 172"/>
                <a:gd name="T14" fmla="*/ 125 w 189"/>
                <a:gd name="T15" fmla="*/ 0 h 172"/>
                <a:gd name="T16" fmla="*/ 104 w 189"/>
                <a:gd name="T17" fmla="*/ 1 h 172"/>
                <a:gd name="T18" fmla="*/ 79 w 189"/>
                <a:gd name="T19" fmla="*/ 4 h 172"/>
                <a:gd name="T20" fmla="*/ 58 w 189"/>
                <a:gd name="T21" fmla="*/ 11 h 172"/>
                <a:gd name="T22" fmla="*/ 39 w 189"/>
                <a:gd name="T23" fmla="*/ 19 h 172"/>
                <a:gd name="T24" fmla="*/ 23 w 189"/>
                <a:gd name="T25" fmla="*/ 31 h 172"/>
                <a:gd name="T26" fmla="*/ 12 w 189"/>
                <a:gd name="T27" fmla="*/ 44 h 172"/>
                <a:gd name="T28" fmla="*/ 4 w 189"/>
                <a:gd name="T29" fmla="*/ 62 h 172"/>
                <a:gd name="T30" fmla="*/ 0 w 189"/>
                <a:gd name="T31" fmla="*/ 81 h 172"/>
                <a:gd name="T32" fmla="*/ 2 w 189"/>
                <a:gd name="T33" fmla="*/ 102 h 172"/>
                <a:gd name="T34" fmla="*/ 9 w 189"/>
                <a:gd name="T35" fmla="*/ 122 h 172"/>
                <a:gd name="T36" fmla="*/ 20 w 189"/>
                <a:gd name="T37" fmla="*/ 137 h 172"/>
                <a:gd name="T38" fmla="*/ 36 w 189"/>
                <a:gd name="T39" fmla="*/ 150 h 172"/>
                <a:gd name="T40" fmla="*/ 54 w 189"/>
                <a:gd name="T41" fmla="*/ 158 h 172"/>
                <a:gd name="T42" fmla="*/ 75 w 189"/>
                <a:gd name="T43" fmla="*/ 165 h 172"/>
                <a:gd name="T44" fmla="*/ 96 w 189"/>
                <a:gd name="T45" fmla="*/ 169 h 172"/>
                <a:gd name="T46" fmla="*/ 118 w 189"/>
                <a:gd name="T47" fmla="*/ 171 h 172"/>
                <a:gd name="T48" fmla="*/ 131 w 189"/>
                <a:gd name="T49" fmla="*/ 171 h 172"/>
                <a:gd name="T50" fmla="*/ 141 w 189"/>
                <a:gd name="T51" fmla="*/ 171 h 172"/>
                <a:gd name="T52" fmla="*/ 149 w 189"/>
                <a:gd name="T53" fmla="*/ 170 h 172"/>
                <a:gd name="T54" fmla="*/ 157 w 189"/>
                <a:gd name="T55" fmla="*/ 169 h 172"/>
                <a:gd name="T56" fmla="*/ 164 w 189"/>
                <a:gd name="T57" fmla="*/ 168 h 172"/>
                <a:gd name="T58" fmla="*/ 171 w 189"/>
                <a:gd name="T59" fmla="*/ 167 h 172"/>
                <a:gd name="T60" fmla="*/ 177 w 189"/>
                <a:gd name="T61" fmla="*/ 166 h 172"/>
                <a:gd name="T62" fmla="*/ 183 w 189"/>
                <a:gd name="T63" fmla="*/ 165 h 172"/>
                <a:gd name="T64" fmla="*/ 164 w 189"/>
                <a:gd name="T65" fmla="*/ 135 h 172"/>
                <a:gd name="T66" fmla="*/ 154 w 189"/>
                <a:gd name="T67" fmla="*/ 136 h 172"/>
                <a:gd name="T68" fmla="*/ 145 w 189"/>
                <a:gd name="T69" fmla="*/ 137 h 172"/>
                <a:gd name="T70" fmla="*/ 136 w 189"/>
                <a:gd name="T71" fmla="*/ 138 h 172"/>
                <a:gd name="T72" fmla="*/ 123 w 189"/>
                <a:gd name="T73" fmla="*/ 138 h 172"/>
                <a:gd name="T74" fmla="*/ 109 w 189"/>
                <a:gd name="T75" fmla="*/ 136 h 172"/>
                <a:gd name="T76" fmla="*/ 96 w 189"/>
                <a:gd name="T77" fmla="*/ 132 h 172"/>
                <a:gd name="T78" fmla="*/ 84 w 189"/>
                <a:gd name="T79" fmla="*/ 128 h 172"/>
                <a:gd name="T80" fmla="*/ 75 w 189"/>
                <a:gd name="T81" fmla="*/ 121 h 172"/>
                <a:gd name="T82" fmla="*/ 67 w 189"/>
                <a:gd name="T83" fmla="*/ 113 h 172"/>
                <a:gd name="T84" fmla="*/ 62 w 189"/>
                <a:gd name="T85" fmla="*/ 103 h 172"/>
                <a:gd name="T86" fmla="*/ 59 w 189"/>
                <a:gd name="T87" fmla="*/ 92 h 172"/>
                <a:gd name="T88" fmla="*/ 59 w 189"/>
                <a:gd name="T89" fmla="*/ 80 h 172"/>
                <a:gd name="T90" fmla="*/ 62 w 189"/>
                <a:gd name="T91" fmla="*/ 70 h 172"/>
                <a:gd name="T92" fmla="*/ 66 w 189"/>
                <a:gd name="T93" fmla="*/ 60 h 172"/>
                <a:gd name="T94" fmla="*/ 74 w 189"/>
                <a:gd name="T95" fmla="*/ 52 h 172"/>
                <a:gd name="T96" fmla="*/ 82 w 189"/>
                <a:gd name="T97" fmla="*/ 44 h 172"/>
                <a:gd name="T98" fmla="*/ 93 w 189"/>
                <a:gd name="T99" fmla="*/ 39 h 172"/>
                <a:gd name="T100" fmla="*/ 105 w 189"/>
                <a:gd name="T101" fmla="*/ 35 h 172"/>
                <a:gd name="T102" fmla="*/ 119 w 189"/>
                <a:gd name="T103" fmla="*/ 33 h 172"/>
                <a:gd name="T104" fmla="*/ 132 w 189"/>
                <a:gd name="T105" fmla="*/ 33 h 172"/>
                <a:gd name="T106" fmla="*/ 143 w 189"/>
                <a:gd name="T107" fmla="*/ 34 h 172"/>
                <a:gd name="T108" fmla="*/ 154 w 189"/>
                <a:gd name="T109" fmla="*/ 36 h 172"/>
                <a:gd name="T110" fmla="*/ 166 w 189"/>
                <a:gd name="T111" fmla="*/ 39 h 17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0" t="0" r="r" b="b"/>
              <a:pathLst>
                <a:path w="189" h="172">
                  <a:moveTo>
                    <a:pt x="188" y="9"/>
                  </a:moveTo>
                  <a:lnTo>
                    <a:pt x="186" y="9"/>
                  </a:lnTo>
                  <a:lnTo>
                    <a:pt x="184" y="8"/>
                  </a:lnTo>
                  <a:lnTo>
                    <a:pt x="182" y="8"/>
                  </a:lnTo>
                  <a:lnTo>
                    <a:pt x="180" y="8"/>
                  </a:lnTo>
                  <a:lnTo>
                    <a:pt x="178" y="7"/>
                  </a:lnTo>
                  <a:lnTo>
                    <a:pt x="176" y="7"/>
                  </a:lnTo>
                  <a:lnTo>
                    <a:pt x="174" y="6"/>
                  </a:lnTo>
                  <a:lnTo>
                    <a:pt x="172" y="6"/>
                  </a:lnTo>
                  <a:lnTo>
                    <a:pt x="171" y="5"/>
                  </a:lnTo>
                  <a:lnTo>
                    <a:pt x="169" y="5"/>
                  </a:lnTo>
                  <a:lnTo>
                    <a:pt x="167" y="5"/>
                  </a:lnTo>
                  <a:lnTo>
                    <a:pt x="165" y="4"/>
                  </a:lnTo>
                  <a:lnTo>
                    <a:pt x="163" y="4"/>
                  </a:lnTo>
                  <a:lnTo>
                    <a:pt x="161" y="4"/>
                  </a:lnTo>
                  <a:lnTo>
                    <a:pt x="158" y="3"/>
                  </a:lnTo>
                  <a:lnTo>
                    <a:pt x="156" y="3"/>
                  </a:lnTo>
                  <a:lnTo>
                    <a:pt x="154" y="3"/>
                  </a:lnTo>
                  <a:lnTo>
                    <a:pt x="152" y="2"/>
                  </a:lnTo>
                  <a:lnTo>
                    <a:pt x="150" y="2"/>
                  </a:lnTo>
                  <a:lnTo>
                    <a:pt x="148" y="2"/>
                  </a:lnTo>
                  <a:lnTo>
                    <a:pt x="146" y="2"/>
                  </a:lnTo>
                  <a:lnTo>
                    <a:pt x="144" y="1"/>
                  </a:lnTo>
                  <a:lnTo>
                    <a:pt x="141" y="1"/>
                  </a:lnTo>
                  <a:lnTo>
                    <a:pt x="140" y="1"/>
                  </a:lnTo>
                  <a:lnTo>
                    <a:pt x="138" y="1"/>
                  </a:lnTo>
                  <a:lnTo>
                    <a:pt x="136" y="1"/>
                  </a:lnTo>
                  <a:lnTo>
                    <a:pt x="134" y="1"/>
                  </a:lnTo>
                  <a:lnTo>
                    <a:pt x="132" y="0"/>
                  </a:lnTo>
                  <a:lnTo>
                    <a:pt x="130" y="0"/>
                  </a:lnTo>
                  <a:lnTo>
                    <a:pt x="127" y="0"/>
                  </a:lnTo>
                  <a:lnTo>
                    <a:pt x="125" y="0"/>
                  </a:lnTo>
                  <a:lnTo>
                    <a:pt x="123" y="0"/>
                  </a:lnTo>
                  <a:lnTo>
                    <a:pt x="116" y="0"/>
                  </a:lnTo>
                  <a:lnTo>
                    <a:pt x="110" y="1"/>
                  </a:lnTo>
                  <a:lnTo>
                    <a:pt x="104" y="1"/>
                  </a:lnTo>
                  <a:lnTo>
                    <a:pt x="98" y="2"/>
                  </a:lnTo>
                  <a:lnTo>
                    <a:pt x="91" y="2"/>
                  </a:lnTo>
                  <a:lnTo>
                    <a:pt x="85" y="3"/>
                  </a:lnTo>
                  <a:lnTo>
                    <a:pt x="79" y="4"/>
                  </a:lnTo>
                  <a:lnTo>
                    <a:pt x="74" y="6"/>
                  </a:lnTo>
                  <a:lnTo>
                    <a:pt x="69" y="7"/>
                  </a:lnTo>
                  <a:lnTo>
                    <a:pt x="63" y="9"/>
                  </a:lnTo>
                  <a:lnTo>
                    <a:pt x="58" y="11"/>
                  </a:lnTo>
                  <a:lnTo>
                    <a:pt x="53" y="13"/>
                  </a:lnTo>
                  <a:lnTo>
                    <a:pt x="48" y="14"/>
                  </a:lnTo>
                  <a:lnTo>
                    <a:pt x="44" y="16"/>
                  </a:lnTo>
                  <a:lnTo>
                    <a:pt x="39" y="19"/>
                  </a:lnTo>
                  <a:lnTo>
                    <a:pt x="35" y="21"/>
                  </a:lnTo>
                  <a:lnTo>
                    <a:pt x="31" y="24"/>
                  </a:lnTo>
                  <a:lnTo>
                    <a:pt x="27" y="27"/>
                  </a:lnTo>
                  <a:lnTo>
                    <a:pt x="23" y="31"/>
                  </a:lnTo>
                  <a:lnTo>
                    <a:pt x="20" y="34"/>
                  </a:lnTo>
                  <a:lnTo>
                    <a:pt x="17" y="38"/>
                  </a:lnTo>
                  <a:lnTo>
                    <a:pt x="15" y="41"/>
                  </a:lnTo>
                  <a:lnTo>
                    <a:pt x="12" y="44"/>
                  </a:lnTo>
                  <a:lnTo>
                    <a:pt x="9" y="48"/>
                  </a:lnTo>
                  <a:lnTo>
                    <a:pt x="7" y="53"/>
                  </a:lnTo>
                  <a:lnTo>
                    <a:pt x="5" y="57"/>
                  </a:lnTo>
                  <a:lnTo>
                    <a:pt x="4" y="62"/>
                  </a:lnTo>
                  <a:lnTo>
                    <a:pt x="2" y="66"/>
                  </a:lnTo>
                  <a:lnTo>
                    <a:pt x="1" y="71"/>
                  </a:lnTo>
                  <a:lnTo>
                    <a:pt x="0" y="76"/>
                  </a:lnTo>
                  <a:lnTo>
                    <a:pt x="0" y="81"/>
                  </a:lnTo>
                  <a:lnTo>
                    <a:pt x="0" y="86"/>
                  </a:lnTo>
                  <a:lnTo>
                    <a:pt x="0" y="92"/>
                  </a:lnTo>
                  <a:lnTo>
                    <a:pt x="1" y="98"/>
                  </a:lnTo>
                  <a:lnTo>
                    <a:pt x="2" y="102"/>
                  </a:lnTo>
                  <a:lnTo>
                    <a:pt x="3" y="108"/>
                  </a:lnTo>
                  <a:lnTo>
                    <a:pt x="5" y="113"/>
                  </a:lnTo>
                  <a:lnTo>
                    <a:pt x="7" y="117"/>
                  </a:lnTo>
                  <a:lnTo>
                    <a:pt x="9" y="122"/>
                  </a:lnTo>
                  <a:lnTo>
                    <a:pt x="11" y="126"/>
                  </a:lnTo>
                  <a:lnTo>
                    <a:pt x="14" y="129"/>
                  </a:lnTo>
                  <a:lnTo>
                    <a:pt x="17" y="133"/>
                  </a:lnTo>
                  <a:lnTo>
                    <a:pt x="20" y="137"/>
                  </a:lnTo>
                  <a:lnTo>
                    <a:pt x="24" y="140"/>
                  </a:lnTo>
                  <a:lnTo>
                    <a:pt x="28" y="144"/>
                  </a:lnTo>
                  <a:lnTo>
                    <a:pt x="32" y="147"/>
                  </a:lnTo>
                  <a:lnTo>
                    <a:pt x="36" y="150"/>
                  </a:lnTo>
                  <a:lnTo>
                    <a:pt x="40" y="152"/>
                  </a:lnTo>
                  <a:lnTo>
                    <a:pt x="45" y="155"/>
                  </a:lnTo>
                  <a:lnTo>
                    <a:pt x="49" y="157"/>
                  </a:lnTo>
                  <a:lnTo>
                    <a:pt x="54" y="158"/>
                  </a:lnTo>
                  <a:lnTo>
                    <a:pt x="59" y="160"/>
                  </a:lnTo>
                  <a:lnTo>
                    <a:pt x="64" y="162"/>
                  </a:lnTo>
                  <a:lnTo>
                    <a:pt x="70" y="164"/>
                  </a:lnTo>
                  <a:lnTo>
                    <a:pt x="75" y="165"/>
                  </a:lnTo>
                  <a:lnTo>
                    <a:pt x="79" y="166"/>
                  </a:lnTo>
                  <a:lnTo>
                    <a:pt x="85" y="167"/>
                  </a:lnTo>
                  <a:lnTo>
                    <a:pt x="91" y="168"/>
                  </a:lnTo>
                  <a:lnTo>
                    <a:pt x="96" y="169"/>
                  </a:lnTo>
                  <a:lnTo>
                    <a:pt x="102" y="170"/>
                  </a:lnTo>
                  <a:lnTo>
                    <a:pt x="108" y="170"/>
                  </a:lnTo>
                  <a:lnTo>
                    <a:pt x="112" y="171"/>
                  </a:lnTo>
                  <a:lnTo>
                    <a:pt x="118" y="171"/>
                  </a:lnTo>
                  <a:lnTo>
                    <a:pt x="123" y="171"/>
                  </a:lnTo>
                  <a:lnTo>
                    <a:pt x="126" y="171"/>
                  </a:lnTo>
                  <a:lnTo>
                    <a:pt x="129" y="171"/>
                  </a:lnTo>
                  <a:lnTo>
                    <a:pt x="131" y="171"/>
                  </a:lnTo>
                  <a:lnTo>
                    <a:pt x="134" y="171"/>
                  </a:lnTo>
                  <a:lnTo>
                    <a:pt x="136" y="171"/>
                  </a:lnTo>
                  <a:lnTo>
                    <a:pt x="138" y="171"/>
                  </a:lnTo>
                  <a:lnTo>
                    <a:pt x="141" y="171"/>
                  </a:lnTo>
                  <a:lnTo>
                    <a:pt x="142" y="170"/>
                  </a:lnTo>
                  <a:lnTo>
                    <a:pt x="144" y="170"/>
                  </a:lnTo>
                  <a:lnTo>
                    <a:pt x="146" y="170"/>
                  </a:lnTo>
                  <a:lnTo>
                    <a:pt x="149" y="170"/>
                  </a:lnTo>
                  <a:lnTo>
                    <a:pt x="151" y="170"/>
                  </a:lnTo>
                  <a:lnTo>
                    <a:pt x="153" y="170"/>
                  </a:lnTo>
                  <a:lnTo>
                    <a:pt x="155" y="169"/>
                  </a:lnTo>
                  <a:lnTo>
                    <a:pt x="157" y="169"/>
                  </a:lnTo>
                  <a:lnTo>
                    <a:pt x="159" y="169"/>
                  </a:lnTo>
                  <a:lnTo>
                    <a:pt x="160" y="169"/>
                  </a:lnTo>
                  <a:lnTo>
                    <a:pt x="162" y="168"/>
                  </a:lnTo>
                  <a:lnTo>
                    <a:pt x="164" y="168"/>
                  </a:lnTo>
                  <a:lnTo>
                    <a:pt x="166" y="168"/>
                  </a:lnTo>
                  <a:lnTo>
                    <a:pt x="168" y="168"/>
                  </a:lnTo>
                  <a:lnTo>
                    <a:pt x="169" y="167"/>
                  </a:lnTo>
                  <a:lnTo>
                    <a:pt x="171" y="167"/>
                  </a:lnTo>
                  <a:lnTo>
                    <a:pt x="172" y="167"/>
                  </a:lnTo>
                  <a:lnTo>
                    <a:pt x="173" y="167"/>
                  </a:lnTo>
                  <a:lnTo>
                    <a:pt x="175" y="166"/>
                  </a:lnTo>
                  <a:lnTo>
                    <a:pt x="177" y="166"/>
                  </a:lnTo>
                  <a:lnTo>
                    <a:pt x="178" y="166"/>
                  </a:lnTo>
                  <a:lnTo>
                    <a:pt x="180" y="166"/>
                  </a:lnTo>
                  <a:lnTo>
                    <a:pt x="181" y="165"/>
                  </a:lnTo>
                  <a:lnTo>
                    <a:pt x="183" y="165"/>
                  </a:lnTo>
                  <a:lnTo>
                    <a:pt x="184" y="165"/>
                  </a:lnTo>
                  <a:lnTo>
                    <a:pt x="168" y="134"/>
                  </a:lnTo>
                  <a:lnTo>
                    <a:pt x="166" y="134"/>
                  </a:lnTo>
                  <a:lnTo>
                    <a:pt x="164" y="135"/>
                  </a:lnTo>
                  <a:lnTo>
                    <a:pt x="161" y="135"/>
                  </a:lnTo>
                  <a:lnTo>
                    <a:pt x="159" y="136"/>
                  </a:lnTo>
                  <a:lnTo>
                    <a:pt x="157" y="136"/>
                  </a:lnTo>
                  <a:lnTo>
                    <a:pt x="154" y="136"/>
                  </a:lnTo>
                  <a:lnTo>
                    <a:pt x="152" y="137"/>
                  </a:lnTo>
                  <a:lnTo>
                    <a:pt x="149" y="137"/>
                  </a:lnTo>
                  <a:lnTo>
                    <a:pt x="147" y="137"/>
                  </a:lnTo>
                  <a:lnTo>
                    <a:pt x="145" y="137"/>
                  </a:lnTo>
                  <a:lnTo>
                    <a:pt x="142" y="138"/>
                  </a:lnTo>
                  <a:lnTo>
                    <a:pt x="141" y="138"/>
                  </a:lnTo>
                  <a:lnTo>
                    <a:pt x="138" y="138"/>
                  </a:lnTo>
                  <a:lnTo>
                    <a:pt x="136" y="138"/>
                  </a:lnTo>
                  <a:lnTo>
                    <a:pt x="133" y="138"/>
                  </a:lnTo>
                  <a:lnTo>
                    <a:pt x="131" y="138"/>
                  </a:lnTo>
                  <a:lnTo>
                    <a:pt x="127" y="138"/>
                  </a:lnTo>
                  <a:lnTo>
                    <a:pt x="123" y="138"/>
                  </a:lnTo>
                  <a:lnTo>
                    <a:pt x="119" y="138"/>
                  </a:lnTo>
                  <a:lnTo>
                    <a:pt x="115" y="137"/>
                  </a:lnTo>
                  <a:lnTo>
                    <a:pt x="112" y="137"/>
                  </a:lnTo>
                  <a:lnTo>
                    <a:pt x="109" y="136"/>
                  </a:lnTo>
                  <a:lnTo>
                    <a:pt x="106" y="135"/>
                  </a:lnTo>
                  <a:lnTo>
                    <a:pt x="102" y="134"/>
                  </a:lnTo>
                  <a:lnTo>
                    <a:pt x="99" y="134"/>
                  </a:lnTo>
                  <a:lnTo>
                    <a:pt x="96" y="132"/>
                  </a:lnTo>
                  <a:lnTo>
                    <a:pt x="93" y="131"/>
                  </a:lnTo>
                  <a:lnTo>
                    <a:pt x="90" y="130"/>
                  </a:lnTo>
                  <a:lnTo>
                    <a:pt x="87" y="129"/>
                  </a:lnTo>
                  <a:lnTo>
                    <a:pt x="84" y="128"/>
                  </a:lnTo>
                  <a:lnTo>
                    <a:pt x="81" y="127"/>
                  </a:lnTo>
                  <a:lnTo>
                    <a:pt x="79" y="125"/>
                  </a:lnTo>
                  <a:lnTo>
                    <a:pt x="77" y="123"/>
                  </a:lnTo>
                  <a:lnTo>
                    <a:pt x="75" y="121"/>
                  </a:lnTo>
                  <a:lnTo>
                    <a:pt x="73" y="119"/>
                  </a:lnTo>
                  <a:lnTo>
                    <a:pt x="71" y="117"/>
                  </a:lnTo>
                  <a:lnTo>
                    <a:pt x="69" y="115"/>
                  </a:lnTo>
                  <a:lnTo>
                    <a:pt x="67" y="113"/>
                  </a:lnTo>
                  <a:lnTo>
                    <a:pt x="66" y="110"/>
                  </a:lnTo>
                  <a:lnTo>
                    <a:pt x="64" y="108"/>
                  </a:lnTo>
                  <a:lnTo>
                    <a:pt x="63" y="105"/>
                  </a:lnTo>
                  <a:lnTo>
                    <a:pt x="62" y="103"/>
                  </a:lnTo>
                  <a:lnTo>
                    <a:pt x="61" y="100"/>
                  </a:lnTo>
                  <a:lnTo>
                    <a:pt x="60" y="98"/>
                  </a:lnTo>
                  <a:lnTo>
                    <a:pt x="60" y="95"/>
                  </a:lnTo>
                  <a:lnTo>
                    <a:pt x="59" y="92"/>
                  </a:lnTo>
                  <a:lnTo>
                    <a:pt x="59" y="89"/>
                  </a:lnTo>
                  <a:lnTo>
                    <a:pt x="59" y="86"/>
                  </a:lnTo>
                  <a:lnTo>
                    <a:pt x="59" y="83"/>
                  </a:lnTo>
                  <a:lnTo>
                    <a:pt x="59" y="80"/>
                  </a:lnTo>
                  <a:lnTo>
                    <a:pt x="60" y="78"/>
                  </a:lnTo>
                  <a:lnTo>
                    <a:pt x="60" y="75"/>
                  </a:lnTo>
                  <a:lnTo>
                    <a:pt x="61" y="72"/>
                  </a:lnTo>
                  <a:lnTo>
                    <a:pt x="62" y="70"/>
                  </a:lnTo>
                  <a:lnTo>
                    <a:pt x="63" y="68"/>
                  </a:lnTo>
                  <a:lnTo>
                    <a:pt x="64" y="65"/>
                  </a:lnTo>
                  <a:lnTo>
                    <a:pt x="65" y="63"/>
                  </a:lnTo>
                  <a:lnTo>
                    <a:pt x="66" y="60"/>
                  </a:lnTo>
                  <a:lnTo>
                    <a:pt x="68" y="58"/>
                  </a:lnTo>
                  <a:lnTo>
                    <a:pt x="70" y="56"/>
                  </a:lnTo>
                  <a:lnTo>
                    <a:pt x="72" y="54"/>
                  </a:lnTo>
                  <a:lnTo>
                    <a:pt x="74" y="52"/>
                  </a:lnTo>
                  <a:lnTo>
                    <a:pt x="76" y="50"/>
                  </a:lnTo>
                  <a:lnTo>
                    <a:pt x="78" y="48"/>
                  </a:lnTo>
                  <a:lnTo>
                    <a:pt x="79" y="46"/>
                  </a:lnTo>
                  <a:lnTo>
                    <a:pt x="82" y="44"/>
                  </a:lnTo>
                  <a:lnTo>
                    <a:pt x="84" y="43"/>
                  </a:lnTo>
                  <a:lnTo>
                    <a:pt x="87" y="42"/>
                  </a:lnTo>
                  <a:lnTo>
                    <a:pt x="90" y="41"/>
                  </a:lnTo>
                  <a:lnTo>
                    <a:pt x="93" y="39"/>
                  </a:lnTo>
                  <a:lnTo>
                    <a:pt x="96" y="38"/>
                  </a:lnTo>
                  <a:lnTo>
                    <a:pt x="99" y="37"/>
                  </a:lnTo>
                  <a:lnTo>
                    <a:pt x="102" y="36"/>
                  </a:lnTo>
                  <a:lnTo>
                    <a:pt x="105" y="35"/>
                  </a:lnTo>
                  <a:lnTo>
                    <a:pt x="109" y="35"/>
                  </a:lnTo>
                  <a:lnTo>
                    <a:pt x="111" y="34"/>
                  </a:lnTo>
                  <a:lnTo>
                    <a:pt x="115" y="34"/>
                  </a:lnTo>
                  <a:lnTo>
                    <a:pt x="119" y="33"/>
                  </a:lnTo>
                  <a:lnTo>
                    <a:pt x="122" y="33"/>
                  </a:lnTo>
                  <a:lnTo>
                    <a:pt x="126" y="33"/>
                  </a:lnTo>
                  <a:lnTo>
                    <a:pt x="129" y="33"/>
                  </a:lnTo>
                  <a:lnTo>
                    <a:pt x="132" y="33"/>
                  </a:lnTo>
                  <a:lnTo>
                    <a:pt x="135" y="33"/>
                  </a:lnTo>
                  <a:lnTo>
                    <a:pt x="138" y="33"/>
                  </a:lnTo>
                  <a:lnTo>
                    <a:pt x="141" y="34"/>
                  </a:lnTo>
                  <a:lnTo>
                    <a:pt x="143" y="34"/>
                  </a:lnTo>
                  <a:lnTo>
                    <a:pt x="146" y="34"/>
                  </a:lnTo>
                  <a:lnTo>
                    <a:pt x="149" y="35"/>
                  </a:lnTo>
                  <a:lnTo>
                    <a:pt x="152" y="35"/>
                  </a:lnTo>
                  <a:lnTo>
                    <a:pt x="154" y="36"/>
                  </a:lnTo>
                  <a:lnTo>
                    <a:pt x="157" y="37"/>
                  </a:lnTo>
                  <a:lnTo>
                    <a:pt x="160" y="37"/>
                  </a:lnTo>
                  <a:lnTo>
                    <a:pt x="163" y="38"/>
                  </a:lnTo>
                  <a:lnTo>
                    <a:pt x="166" y="39"/>
                  </a:lnTo>
                  <a:lnTo>
                    <a:pt x="169" y="40"/>
                  </a:lnTo>
                  <a:lnTo>
                    <a:pt x="171" y="40"/>
                  </a:lnTo>
                  <a:lnTo>
                    <a:pt x="188" y="9"/>
                  </a:lnTo>
                </a:path>
              </a:pathLst>
            </a:custGeom>
            <a:solidFill>
              <a:schemeClr val="tx2"/>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it-IT"/>
            </a:p>
          </p:txBody>
        </p:sp>
        <p:sp>
          <p:nvSpPr>
            <p:cNvPr id="76808" name="Freeform 1032"/>
            <p:cNvSpPr>
              <a:spLocks/>
            </p:cNvSpPr>
            <p:nvPr/>
          </p:nvSpPr>
          <p:spPr bwMode="auto">
            <a:xfrm>
              <a:off x="5064" y="152"/>
              <a:ext cx="468" cy="23"/>
            </a:xfrm>
            <a:custGeom>
              <a:avLst/>
              <a:gdLst>
                <a:gd name="T0" fmla="*/ 465 w 468"/>
                <a:gd name="T1" fmla="*/ 22 h 23"/>
                <a:gd name="T2" fmla="*/ 465 w 468"/>
                <a:gd name="T3" fmla="*/ 21 h 23"/>
                <a:gd name="T4" fmla="*/ 465 w 468"/>
                <a:gd name="T5" fmla="*/ 20 h 23"/>
                <a:gd name="T6" fmla="*/ 464 w 468"/>
                <a:gd name="T7" fmla="*/ 19 h 23"/>
                <a:gd name="T8" fmla="*/ 464 w 468"/>
                <a:gd name="T9" fmla="*/ 18 h 23"/>
                <a:gd name="T10" fmla="*/ 464 w 468"/>
                <a:gd name="T11" fmla="*/ 17 h 23"/>
                <a:gd name="T12" fmla="*/ 464 w 468"/>
                <a:gd name="T13" fmla="*/ 16 h 23"/>
                <a:gd name="T14" fmla="*/ 464 w 468"/>
                <a:gd name="T15" fmla="*/ 14 h 23"/>
                <a:gd name="T16" fmla="*/ 464 w 468"/>
                <a:gd name="T17" fmla="*/ 13 h 23"/>
                <a:gd name="T18" fmla="*/ 464 w 468"/>
                <a:gd name="T19" fmla="*/ 12 h 23"/>
                <a:gd name="T20" fmla="*/ 464 w 468"/>
                <a:gd name="T21" fmla="*/ 11 h 23"/>
                <a:gd name="T22" fmla="*/ 464 w 468"/>
                <a:gd name="T23" fmla="*/ 10 h 23"/>
                <a:gd name="T24" fmla="*/ 464 w 468"/>
                <a:gd name="T25" fmla="*/ 9 h 23"/>
                <a:gd name="T26" fmla="*/ 464 w 468"/>
                <a:gd name="T27" fmla="*/ 9 h 23"/>
                <a:gd name="T28" fmla="*/ 464 w 468"/>
                <a:gd name="T29" fmla="*/ 8 h 23"/>
                <a:gd name="T30" fmla="*/ 464 w 468"/>
                <a:gd name="T31" fmla="*/ 7 h 23"/>
                <a:gd name="T32" fmla="*/ 464 w 468"/>
                <a:gd name="T33" fmla="*/ 6 h 23"/>
                <a:gd name="T34" fmla="*/ 465 w 468"/>
                <a:gd name="T35" fmla="*/ 6 h 23"/>
                <a:gd name="T36" fmla="*/ 465 w 468"/>
                <a:gd name="T37" fmla="*/ 5 h 23"/>
                <a:gd name="T38" fmla="*/ 465 w 468"/>
                <a:gd name="T39" fmla="*/ 4 h 23"/>
                <a:gd name="T40" fmla="*/ 466 w 468"/>
                <a:gd name="T41" fmla="*/ 3 h 23"/>
                <a:gd name="T42" fmla="*/ 466 w 468"/>
                <a:gd name="T43" fmla="*/ 2 h 23"/>
                <a:gd name="T44" fmla="*/ 466 w 468"/>
                <a:gd name="T45" fmla="*/ 2 h 23"/>
                <a:gd name="T46" fmla="*/ 467 w 468"/>
                <a:gd name="T47" fmla="*/ 1 h 23"/>
                <a:gd name="T48" fmla="*/ 467 w 468"/>
                <a:gd name="T49" fmla="*/ 0 h 23"/>
                <a:gd name="T50" fmla="*/ 1 w 468"/>
                <a:gd name="T51" fmla="*/ 21 h 23"/>
                <a:gd name="T52" fmla="*/ 0 w 468"/>
                <a:gd name="T53" fmla="*/ 22 h 23"/>
                <a:gd name="T54" fmla="*/ 465 w 468"/>
                <a:gd name="T55" fmla="*/ 22 h 23"/>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468" h="23">
                  <a:moveTo>
                    <a:pt x="465" y="22"/>
                  </a:moveTo>
                  <a:lnTo>
                    <a:pt x="465" y="21"/>
                  </a:lnTo>
                  <a:lnTo>
                    <a:pt x="465" y="20"/>
                  </a:lnTo>
                  <a:lnTo>
                    <a:pt x="464" y="19"/>
                  </a:lnTo>
                  <a:lnTo>
                    <a:pt x="464" y="18"/>
                  </a:lnTo>
                  <a:lnTo>
                    <a:pt x="464" y="17"/>
                  </a:lnTo>
                  <a:lnTo>
                    <a:pt x="464" y="16"/>
                  </a:lnTo>
                  <a:lnTo>
                    <a:pt x="464" y="14"/>
                  </a:lnTo>
                  <a:lnTo>
                    <a:pt x="464" y="13"/>
                  </a:lnTo>
                  <a:lnTo>
                    <a:pt x="464" y="12"/>
                  </a:lnTo>
                  <a:lnTo>
                    <a:pt x="464" y="11"/>
                  </a:lnTo>
                  <a:lnTo>
                    <a:pt x="464" y="10"/>
                  </a:lnTo>
                  <a:lnTo>
                    <a:pt x="464" y="9"/>
                  </a:lnTo>
                  <a:lnTo>
                    <a:pt x="464" y="8"/>
                  </a:lnTo>
                  <a:lnTo>
                    <a:pt x="464" y="7"/>
                  </a:lnTo>
                  <a:lnTo>
                    <a:pt x="464" y="6"/>
                  </a:lnTo>
                  <a:lnTo>
                    <a:pt x="465" y="6"/>
                  </a:lnTo>
                  <a:lnTo>
                    <a:pt x="465" y="5"/>
                  </a:lnTo>
                  <a:lnTo>
                    <a:pt x="465" y="4"/>
                  </a:lnTo>
                  <a:lnTo>
                    <a:pt x="466" y="3"/>
                  </a:lnTo>
                  <a:lnTo>
                    <a:pt x="466" y="2"/>
                  </a:lnTo>
                  <a:lnTo>
                    <a:pt x="467" y="1"/>
                  </a:lnTo>
                  <a:lnTo>
                    <a:pt x="467" y="0"/>
                  </a:lnTo>
                  <a:lnTo>
                    <a:pt x="1" y="21"/>
                  </a:lnTo>
                  <a:lnTo>
                    <a:pt x="0" y="22"/>
                  </a:lnTo>
                  <a:lnTo>
                    <a:pt x="465" y="22"/>
                  </a:lnTo>
                </a:path>
              </a:pathLst>
            </a:custGeom>
            <a:solidFill>
              <a:srgbClr val="FF7D21"/>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it-IT"/>
            </a:p>
          </p:txBody>
        </p:sp>
        <p:sp>
          <p:nvSpPr>
            <p:cNvPr id="76809" name="Freeform 1033"/>
            <p:cNvSpPr>
              <a:spLocks/>
            </p:cNvSpPr>
            <p:nvPr/>
          </p:nvSpPr>
          <p:spPr bwMode="auto">
            <a:xfrm>
              <a:off x="5460" y="48"/>
              <a:ext cx="244" cy="160"/>
            </a:xfrm>
            <a:custGeom>
              <a:avLst/>
              <a:gdLst>
                <a:gd name="T0" fmla="*/ 243 w 244"/>
                <a:gd name="T1" fmla="*/ 53 h 160"/>
                <a:gd name="T2" fmla="*/ 137 w 244"/>
                <a:gd name="T3" fmla="*/ 69 h 160"/>
                <a:gd name="T4" fmla="*/ 128 w 244"/>
                <a:gd name="T5" fmla="*/ 0 h 160"/>
                <a:gd name="T6" fmla="*/ 101 w 244"/>
                <a:gd name="T7" fmla="*/ 67 h 160"/>
                <a:gd name="T8" fmla="*/ 0 w 244"/>
                <a:gd name="T9" fmla="*/ 36 h 160"/>
                <a:gd name="T10" fmla="*/ 83 w 244"/>
                <a:gd name="T11" fmla="*/ 89 h 160"/>
                <a:gd name="T12" fmla="*/ 85 w 244"/>
                <a:gd name="T13" fmla="*/ 88 h 160"/>
                <a:gd name="T14" fmla="*/ 86 w 244"/>
                <a:gd name="T15" fmla="*/ 87 h 160"/>
                <a:gd name="T16" fmla="*/ 88 w 244"/>
                <a:gd name="T17" fmla="*/ 86 h 160"/>
                <a:gd name="T18" fmla="*/ 89 w 244"/>
                <a:gd name="T19" fmla="*/ 85 h 160"/>
                <a:gd name="T20" fmla="*/ 91 w 244"/>
                <a:gd name="T21" fmla="*/ 84 h 160"/>
                <a:gd name="T22" fmla="*/ 92 w 244"/>
                <a:gd name="T23" fmla="*/ 83 h 160"/>
                <a:gd name="T24" fmla="*/ 94 w 244"/>
                <a:gd name="T25" fmla="*/ 82 h 160"/>
                <a:gd name="T26" fmla="*/ 96 w 244"/>
                <a:gd name="T27" fmla="*/ 82 h 160"/>
                <a:gd name="T28" fmla="*/ 97 w 244"/>
                <a:gd name="T29" fmla="*/ 81 h 160"/>
                <a:gd name="T30" fmla="*/ 99 w 244"/>
                <a:gd name="T31" fmla="*/ 80 h 160"/>
                <a:gd name="T32" fmla="*/ 101 w 244"/>
                <a:gd name="T33" fmla="*/ 80 h 160"/>
                <a:gd name="T34" fmla="*/ 102 w 244"/>
                <a:gd name="T35" fmla="*/ 79 h 160"/>
                <a:gd name="T36" fmla="*/ 104 w 244"/>
                <a:gd name="T37" fmla="*/ 79 h 160"/>
                <a:gd name="T38" fmla="*/ 105 w 244"/>
                <a:gd name="T39" fmla="*/ 79 h 160"/>
                <a:gd name="T40" fmla="*/ 107 w 244"/>
                <a:gd name="T41" fmla="*/ 79 h 160"/>
                <a:gd name="T42" fmla="*/ 109 w 244"/>
                <a:gd name="T43" fmla="*/ 79 h 160"/>
                <a:gd name="T44" fmla="*/ 113 w 244"/>
                <a:gd name="T45" fmla="*/ 79 h 160"/>
                <a:gd name="T46" fmla="*/ 117 w 244"/>
                <a:gd name="T47" fmla="*/ 79 h 160"/>
                <a:gd name="T48" fmla="*/ 121 w 244"/>
                <a:gd name="T49" fmla="*/ 80 h 160"/>
                <a:gd name="T50" fmla="*/ 124 w 244"/>
                <a:gd name="T51" fmla="*/ 82 h 160"/>
                <a:gd name="T52" fmla="*/ 128 w 244"/>
                <a:gd name="T53" fmla="*/ 83 h 160"/>
                <a:gd name="T54" fmla="*/ 131 w 244"/>
                <a:gd name="T55" fmla="*/ 85 h 160"/>
                <a:gd name="T56" fmla="*/ 134 w 244"/>
                <a:gd name="T57" fmla="*/ 88 h 160"/>
                <a:gd name="T58" fmla="*/ 137 w 244"/>
                <a:gd name="T59" fmla="*/ 90 h 160"/>
                <a:gd name="T60" fmla="*/ 139 w 244"/>
                <a:gd name="T61" fmla="*/ 93 h 160"/>
                <a:gd name="T62" fmla="*/ 141 w 244"/>
                <a:gd name="T63" fmla="*/ 95 h 160"/>
                <a:gd name="T64" fmla="*/ 142 w 244"/>
                <a:gd name="T65" fmla="*/ 98 h 160"/>
                <a:gd name="T66" fmla="*/ 144 w 244"/>
                <a:gd name="T67" fmla="*/ 101 h 160"/>
                <a:gd name="T68" fmla="*/ 145 w 244"/>
                <a:gd name="T69" fmla="*/ 105 h 160"/>
                <a:gd name="T70" fmla="*/ 146 w 244"/>
                <a:gd name="T71" fmla="*/ 109 h 160"/>
                <a:gd name="T72" fmla="*/ 147 w 244"/>
                <a:gd name="T73" fmla="*/ 112 h 160"/>
                <a:gd name="T74" fmla="*/ 147 w 244"/>
                <a:gd name="T75" fmla="*/ 116 h 160"/>
                <a:gd name="T76" fmla="*/ 147 w 244"/>
                <a:gd name="T77" fmla="*/ 118 h 160"/>
                <a:gd name="T78" fmla="*/ 147 w 244"/>
                <a:gd name="T79" fmla="*/ 119 h 160"/>
                <a:gd name="T80" fmla="*/ 147 w 244"/>
                <a:gd name="T81" fmla="*/ 121 h 160"/>
                <a:gd name="T82" fmla="*/ 146 w 244"/>
                <a:gd name="T83" fmla="*/ 122 h 160"/>
                <a:gd name="T84" fmla="*/ 146 w 244"/>
                <a:gd name="T85" fmla="*/ 124 h 160"/>
                <a:gd name="T86" fmla="*/ 146 w 244"/>
                <a:gd name="T87" fmla="*/ 126 h 160"/>
                <a:gd name="T88" fmla="*/ 145 w 244"/>
                <a:gd name="T89" fmla="*/ 127 h 160"/>
                <a:gd name="T90" fmla="*/ 144 w 244"/>
                <a:gd name="T91" fmla="*/ 129 h 160"/>
                <a:gd name="T92" fmla="*/ 191 w 244"/>
                <a:gd name="T93" fmla="*/ 159 h 160"/>
                <a:gd name="T94" fmla="*/ 157 w 244"/>
                <a:gd name="T95" fmla="*/ 102 h 160"/>
                <a:gd name="T96" fmla="*/ 243 w 244"/>
                <a:gd name="T97" fmla="*/ 53 h 16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0" t="0" r="r" b="b"/>
              <a:pathLst>
                <a:path w="244" h="160">
                  <a:moveTo>
                    <a:pt x="243" y="53"/>
                  </a:moveTo>
                  <a:lnTo>
                    <a:pt x="137" y="69"/>
                  </a:lnTo>
                  <a:lnTo>
                    <a:pt x="128" y="0"/>
                  </a:lnTo>
                  <a:lnTo>
                    <a:pt x="101" y="67"/>
                  </a:lnTo>
                  <a:lnTo>
                    <a:pt x="0" y="36"/>
                  </a:lnTo>
                  <a:lnTo>
                    <a:pt x="83" y="89"/>
                  </a:lnTo>
                  <a:lnTo>
                    <a:pt x="85" y="88"/>
                  </a:lnTo>
                  <a:lnTo>
                    <a:pt x="86" y="87"/>
                  </a:lnTo>
                  <a:lnTo>
                    <a:pt x="88" y="86"/>
                  </a:lnTo>
                  <a:lnTo>
                    <a:pt x="89" y="85"/>
                  </a:lnTo>
                  <a:lnTo>
                    <a:pt x="91" y="84"/>
                  </a:lnTo>
                  <a:lnTo>
                    <a:pt x="92" y="83"/>
                  </a:lnTo>
                  <a:lnTo>
                    <a:pt x="94" y="82"/>
                  </a:lnTo>
                  <a:lnTo>
                    <a:pt x="96" y="82"/>
                  </a:lnTo>
                  <a:lnTo>
                    <a:pt x="97" y="81"/>
                  </a:lnTo>
                  <a:lnTo>
                    <a:pt x="99" y="80"/>
                  </a:lnTo>
                  <a:lnTo>
                    <a:pt x="101" y="80"/>
                  </a:lnTo>
                  <a:lnTo>
                    <a:pt x="102" y="79"/>
                  </a:lnTo>
                  <a:lnTo>
                    <a:pt x="104" y="79"/>
                  </a:lnTo>
                  <a:lnTo>
                    <a:pt x="105" y="79"/>
                  </a:lnTo>
                  <a:lnTo>
                    <a:pt x="107" y="79"/>
                  </a:lnTo>
                  <a:lnTo>
                    <a:pt x="109" y="79"/>
                  </a:lnTo>
                  <a:lnTo>
                    <a:pt x="113" y="79"/>
                  </a:lnTo>
                  <a:lnTo>
                    <a:pt x="117" y="79"/>
                  </a:lnTo>
                  <a:lnTo>
                    <a:pt x="121" y="80"/>
                  </a:lnTo>
                  <a:lnTo>
                    <a:pt x="124" y="82"/>
                  </a:lnTo>
                  <a:lnTo>
                    <a:pt x="128" y="83"/>
                  </a:lnTo>
                  <a:lnTo>
                    <a:pt x="131" y="85"/>
                  </a:lnTo>
                  <a:lnTo>
                    <a:pt x="134" y="88"/>
                  </a:lnTo>
                  <a:lnTo>
                    <a:pt x="137" y="90"/>
                  </a:lnTo>
                  <a:lnTo>
                    <a:pt x="139" y="93"/>
                  </a:lnTo>
                  <a:lnTo>
                    <a:pt x="141" y="95"/>
                  </a:lnTo>
                  <a:lnTo>
                    <a:pt x="142" y="98"/>
                  </a:lnTo>
                  <a:lnTo>
                    <a:pt x="144" y="101"/>
                  </a:lnTo>
                  <a:lnTo>
                    <a:pt x="145" y="105"/>
                  </a:lnTo>
                  <a:lnTo>
                    <a:pt x="146" y="109"/>
                  </a:lnTo>
                  <a:lnTo>
                    <a:pt x="147" y="112"/>
                  </a:lnTo>
                  <a:lnTo>
                    <a:pt x="147" y="116"/>
                  </a:lnTo>
                  <a:lnTo>
                    <a:pt x="147" y="118"/>
                  </a:lnTo>
                  <a:lnTo>
                    <a:pt x="147" y="119"/>
                  </a:lnTo>
                  <a:lnTo>
                    <a:pt x="147" y="121"/>
                  </a:lnTo>
                  <a:lnTo>
                    <a:pt x="146" y="122"/>
                  </a:lnTo>
                  <a:lnTo>
                    <a:pt x="146" y="124"/>
                  </a:lnTo>
                  <a:lnTo>
                    <a:pt x="146" y="126"/>
                  </a:lnTo>
                  <a:lnTo>
                    <a:pt x="145" y="127"/>
                  </a:lnTo>
                  <a:lnTo>
                    <a:pt x="144" y="129"/>
                  </a:lnTo>
                  <a:lnTo>
                    <a:pt x="191" y="159"/>
                  </a:lnTo>
                  <a:lnTo>
                    <a:pt x="157" y="102"/>
                  </a:lnTo>
                  <a:lnTo>
                    <a:pt x="243" y="53"/>
                  </a:lnTo>
                </a:path>
              </a:pathLst>
            </a:custGeom>
            <a:solidFill>
              <a:srgbClr val="FF7D21"/>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it-IT"/>
            </a:p>
          </p:txBody>
        </p:sp>
        <p:sp>
          <p:nvSpPr>
            <p:cNvPr id="76810" name="Freeform 1034"/>
            <p:cNvSpPr>
              <a:spLocks/>
            </p:cNvSpPr>
            <p:nvPr/>
          </p:nvSpPr>
          <p:spPr bwMode="auto">
            <a:xfrm>
              <a:off x="5064" y="226"/>
              <a:ext cx="245" cy="165"/>
            </a:xfrm>
            <a:custGeom>
              <a:avLst/>
              <a:gdLst>
                <a:gd name="T0" fmla="*/ 146 w 245"/>
                <a:gd name="T1" fmla="*/ 164 h 165"/>
                <a:gd name="T2" fmla="*/ 190 w 245"/>
                <a:gd name="T3" fmla="*/ 38 h 165"/>
                <a:gd name="T4" fmla="*/ 190 w 245"/>
                <a:gd name="T5" fmla="*/ 164 h 165"/>
                <a:gd name="T6" fmla="*/ 244 w 245"/>
                <a:gd name="T7" fmla="*/ 164 h 165"/>
                <a:gd name="T8" fmla="*/ 244 w 245"/>
                <a:gd name="T9" fmla="*/ 0 h 165"/>
                <a:gd name="T10" fmla="*/ 159 w 245"/>
                <a:gd name="T11" fmla="*/ 0 h 165"/>
                <a:gd name="T12" fmla="*/ 122 w 245"/>
                <a:gd name="T13" fmla="*/ 109 h 165"/>
                <a:gd name="T14" fmla="*/ 85 w 245"/>
                <a:gd name="T15" fmla="*/ 0 h 165"/>
                <a:gd name="T16" fmla="*/ 0 w 245"/>
                <a:gd name="T17" fmla="*/ 0 h 165"/>
                <a:gd name="T18" fmla="*/ 0 w 245"/>
                <a:gd name="T19" fmla="*/ 164 h 165"/>
                <a:gd name="T20" fmla="*/ 55 w 245"/>
                <a:gd name="T21" fmla="*/ 164 h 165"/>
                <a:gd name="T22" fmla="*/ 55 w 245"/>
                <a:gd name="T23" fmla="*/ 38 h 165"/>
                <a:gd name="T24" fmla="*/ 98 w 245"/>
                <a:gd name="T25" fmla="*/ 164 h 165"/>
                <a:gd name="T26" fmla="*/ 146 w 245"/>
                <a:gd name="T27" fmla="*/ 164 h 16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245" h="165">
                  <a:moveTo>
                    <a:pt x="146" y="164"/>
                  </a:moveTo>
                  <a:lnTo>
                    <a:pt x="190" y="38"/>
                  </a:lnTo>
                  <a:lnTo>
                    <a:pt x="190" y="164"/>
                  </a:lnTo>
                  <a:lnTo>
                    <a:pt x="244" y="164"/>
                  </a:lnTo>
                  <a:lnTo>
                    <a:pt x="244" y="0"/>
                  </a:lnTo>
                  <a:lnTo>
                    <a:pt x="159" y="0"/>
                  </a:lnTo>
                  <a:lnTo>
                    <a:pt x="122" y="109"/>
                  </a:lnTo>
                  <a:lnTo>
                    <a:pt x="85" y="0"/>
                  </a:lnTo>
                  <a:lnTo>
                    <a:pt x="0" y="0"/>
                  </a:lnTo>
                  <a:lnTo>
                    <a:pt x="0" y="164"/>
                  </a:lnTo>
                  <a:lnTo>
                    <a:pt x="55" y="164"/>
                  </a:lnTo>
                  <a:lnTo>
                    <a:pt x="55" y="38"/>
                  </a:lnTo>
                  <a:lnTo>
                    <a:pt x="98" y="164"/>
                  </a:lnTo>
                  <a:lnTo>
                    <a:pt x="146" y="164"/>
                  </a:lnTo>
                </a:path>
              </a:pathLst>
            </a:custGeom>
            <a:solidFill>
              <a:schemeClr val="tx1"/>
            </a:solidFill>
            <a:ln>
              <a:noFill/>
            </a:ln>
            <a:effectLst/>
            <a:extLst>
              <a:ext uri="{91240B29-F687-4F45-9708-019B960494DF}">
                <a14:hiddenLine xmlns:a14="http://schemas.microsoft.com/office/drawing/2010/main" w="12700" cap="rnd"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it-IT"/>
            </a:p>
          </p:txBody>
        </p:sp>
      </p:grpSp>
      <p:sp>
        <p:nvSpPr>
          <p:cNvPr id="76811" name="Rectangle 1035"/>
          <p:cNvSpPr>
            <a:spLocks noChangeArrowheads="1"/>
          </p:cNvSpPr>
          <p:nvPr/>
        </p:nvSpPr>
        <p:spPr bwMode="auto">
          <a:xfrm>
            <a:off x="1676400" y="5638800"/>
            <a:ext cx="2843213"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lIns="90488" tIns="44450" rIns="90488" bIns="44450">
            <a:spAutoFit/>
          </a:bodyPr>
          <a:lstStyle/>
          <a:p>
            <a:pPr eaLnBrk="0" hangingPunct="0">
              <a:defRPr/>
            </a:pPr>
            <a:r>
              <a:rPr lang="en-US" sz="2000" b="1" dirty="0">
                <a:latin typeface="Trebuchet MS" charset="0"/>
                <a:ea typeface="ＭＳ Ｐゴシック" charset="0"/>
              </a:rPr>
              <a:t>From Dr. Vinton Cerf, </a:t>
            </a:r>
          </a:p>
          <a:p>
            <a:pPr eaLnBrk="0" hangingPunct="0">
              <a:defRPr/>
            </a:pPr>
            <a:r>
              <a:rPr lang="en-US" sz="2000" b="1" dirty="0">
                <a:latin typeface="Trebuchet MS" charset="0"/>
                <a:ea typeface="ＭＳ Ｐゴシック" charset="0"/>
              </a:rPr>
              <a:t>Co-Creator of TCP/IP</a:t>
            </a:r>
          </a:p>
        </p:txBody>
      </p:sp>
      <p:pic>
        <p:nvPicPr>
          <p:cNvPr id="12295" name="Picture 1036" descr="Y:\slater\ISOC\History\vint_cerf_pics_from_ditto_files\1421014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419600"/>
            <a:ext cx="1196975" cy="1968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1037" descr="Y:\slater\Internet-related_pics\internet_pic.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4648200"/>
            <a:ext cx="2743200" cy="187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transition spd="slow">
    <p:cover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pPr eaLnBrk="1" hangingPunct="1">
              <a:defRPr/>
            </a:pPr>
            <a:r>
              <a:rPr lang="en-US" dirty="0" smtClean="0">
                <a:ea typeface="+mj-ea"/>
                <a:cs typeface="+mj-cs"/>
              </a:rPr>
              <a:t>Brief History of the Internet</a:t>
            </a:r>
          </a:p>
        </p:txBody>
      </p:sp>
      <p:sp>
        <p:nvSpPr>
          <p:cNvPr id="78851" name="Rectangle 3"/>
          <p:cNvSpPr>
            <a:spLocks noGrp="1" noChangeArrowheads="1"/>
          </p:cNvSpPr>
          <p:nvPr>
            <p:ph idx="1"/>
          </p:nvPr>
        </p:nvSpPr>
        <p:spPr/>
        <p:txBody>
          <a:bodyPr/>
          <a:lstStyle/>
          <a:p>
            <a:pPr>
              <a:buClr>
                <a:srgbClr val="FFFF00"/>
              </a:buClr>
              <a:defRPr/>
            </a:pPr>
            <a:r>
              <a:rPr lang="en-US" sz="1100" dirty="0" smtClean="0">
                <a:solidFill>
                  <a:schemeClr val="tx1"/>
                </a:solidFill>
              </a:rPr>
              <a:t>1957: Russia launches SPUTNIK.</a:t>
            </a:r>
          </a:p>
          <a:p>
            <a:pPr>
              <a:buClr>
                <a:srgbClr val="FFFF00"/>
              </a:buClr>
              <a:defRPr/>
            </a:pPr>
            <a:r>
              <a:rPr lang="en-US" sz="1100" dirty="0" smtClean="0">
                <a:solidFill>
                  <a:schemeClr val="tx1"/>
                </a:solidFill>
              </a:rPr>
              <a:t>1958: US President Eisenhower creates DARPA to pursue the scientific improvement of US defense.</a:t>
            </a:r>
          </a:p>
          <a:p>
            <a:pPr>
              <a:buClr>
                <a:srgbClr val="FFFF00"/>
              </a:buClr>
              <a:defRPr/>
            </a:pPr>
            <a:r>
              <a:rPr lang="en-US" sz="1100" dirty="0" smtClean="0">
                <a:solidFill>
                  <a:schemeClr val="tx1"/>
                </a:solidFill>
              </a:rPr>
              <a:t>1962: DARPA begins focus on computer networking and moves its contracts from the private sector to the universities.</a:t>
            </a:r>
          </a:p>
          <a:p>
            <a:pPr>
              <a:buClr>
                <a:srgbClr val="FFFF00"/>
              </a:buClr>
              <a:defRPr/>
            </a:pPr>
            <a:r>
              <a:rPr lang="en-US" sz="1100" dirty="0" smtClean="0">
                <a:solidFill>
                  <a:schemeClr val="tx1"/>
                </a:solidFill>
              </a:rPr>
              <a:t>1967: work begins on designing a network to transmit data by breaking it into small packets at the sending computer, routing those packets through a multi-pathed interconnection of interface message processors, and reassembling the result at the destination computer.</a:t>
            </a:r>
            <a:endParaRPr lang="en-US" sz="1050" dirty="0" smtClean="0">
              <a:solidFill>
                <a:schemeClr val="tx1"/>
              </a:solidFill>
            </a:endParaRPr>
          </a:p>
          <a:p>
            <a:pPr eaLnBrk="1" hangingPunct="1">
              <a:defRPr/>
            </a:pPr>
            <a:r>
              <a:rPr lang="en-US" sz="1100" dirty="0" smtClean="0">
                <a:solidFill>
                  <a:schemeClr val="tx1"/>
                </a:solidFill>
              </a:rPr>
              <a:t>1968 - DARPA </a:t>
            </a:r>
            <a:r>
              <a:rPr lang="en-US" sz="900" dirty="0" smtClean="0">
                <a:solidFill>
                  <a:schemeClr val="tx1"/>
                </a:solidFill>
              </a:rPr>
              <a:t>(Defense Advanced Research Projects Agency) </a:t>
            </a:r>
            <a:r>
              <a:rPr lang="en-US" sz="1100" dirty="0" smtClean="0">
                <a:solidFill>
                  <a:schemeClr val="tx1"/>
                </a:solidFill>
              </a:rPr>
              <a:t>contracts with BBN</a:t>
            </a:r>
            <a:r>
              <a:rPr lang="en-US" sz="900" dirty="0" smtClean="0">
                <a:solidFill>
                  <a:schemeClr val="tx1"/>
                </a:solidFill>
              </a:rPr>
              <a:t> (Bolt, Beranek &amp; Newman) </a:t>
            </a:r>
            <a:r>
              <a:rPr lang="en-US" sz="1100" dirty="0" smtClean="0">
                <a:solidFill>
                  <a:schemeClr val="tx1"/>
                </a:solidFill>
              </a:rPr>
              <a:t>to create ARPAnet</a:t>
            </a:r>
          </a:p>
          <a:p>
            <a:pPr eaLnBrk="1" hangingPunct="1">
              <a:defRPr/>
            </a:pPr>
            <a:r>
              <a:rPr lang="en-US" sz="1100" dirty="0" smtClean="0">
                <a:solidFill>
                  <a:schemeClr val="tx1"/>
                </a:solidFill>
              </a:rPr>
              <a:t>1970 - First five nodes: </a:t>
            </a:r>
          </a:p>
          <a:p>
            <a:pPr lvl="1" eaLnBrk="1" hangingPunct="1">
              <a:lnSpc>
                <a:spcPct val="70000"/>
              </a:lnSpc>
              <a:defRPr/>
            </a:pPr>
            <a:r>
              <a:rPr lang="en-US" sz="900" dirty="0" smtClean="0"/>
              <a:t>UCLA</a:t>
            </a:r>
          </a:p>
          <a:p>
            <a:pPr lvl="1" eaLnBrk="1" hangingPunct="1">
              <a:lnSpc>
                <a:spcPct val="70000"/>
              </a:lnSpc>
              <a:defRPr/>
            </a:pPr>
            <a:r>
              <a:rPr lang="en-US" sz="900" dirty="0" smtClean="0"/>
              <a:t>Stanford</a:t>
            </a:r>
          </a:p>
          <a:p>
            <a:pPr lvl="1" eaLnBrk="1" hangingPunct="1">
              <a:lnSpc>
                <a:spcPct val="70000"/>
              </a:lnSpc>
              <a:defRPr/>
            </a:pPr>
            <a:r>
              <a:rPr lang="en-US" sz="900" dirty="0" smtClean="0"/>
              <a:t>UC Santa Barbara</a:t>
            </a:r>
          </a:p>
          <a:p>
            <a:pPr lvl="1" eaLnBrk="1" hangingPunct="1">
              <a:lnSpc>
                <a:spcPct val="70000"/>
              </a:lnSpc>
              <a:defRPr/>
            </a:pPr>
            <a:r>
              <a:rPr lang="en-US" sz="900" dirty="0" smtClean="0"/>
              <a:t>U of Utah, and </a:t>
            </a:r>
          </a:p>
          <a:p>
            <a:pPr lvl="1" eaLnBrk="1" hangingPunct="1">
              <a:lnSpc>
                <a:spcPct val="70000"/>
              </a:lnSpc>
              <a:defRPr/>
            </a:pPr>
            <a:r>
              <a:rPr lang="en-US" sz="900" dirty="0" smtClean="0"/>
              <a:t>BBN</a:t>
            </a:r>
          </a:p>
          <a:p>
            <a:pPr>
              <a:spcBef>
                <a:spcPct val="50000"/>
              </a:spcBef>
              <a:buClr>
                <a:srgbClr val="FFFF00"/>
              </a:buClr>
              <a:defRPr/>
            </a:pPr>
            <a:r>
              <a:rPr lang="en-US" sz="1100" dirty="0" smtClean="0">
                <a:solidFill>
                  <a:schemeClr val="tx1"/>
                </a:solidFill>
              </a:rPr>
              <a:t>1973: Robert Metcalfe and David Boggs invent Ethernet for transmitting data over coax cabling </a:t>
            </a:r>
          </a:p>
          <a:p>
            <a:pPr eaLnBrk="1" hangingPunct="1">
              <a:defRPr/>
            </a:pPr>
            <a:r>
              <a:rPr lang="en-US" sz="1100" dirty="0" smtClean="0">
                <a:solidFill>
                  <a:schemeClr val="tx1"/>
                </a:solidFill>
              </a:rPr>
              <a:t>1974 - TCP specification by Vint Cerf</a:t>
            </a:r>
          </a:p>
          <a:p>
            <a:pPr>
              <a:spcBef>
                <a:spcPct val="50000"/>
              </a:spcBef>
              <a:buClr>
                <a:srgbClr val="FFFF00"/>
              </a:buClr>
              <a:defRPr/>
            </a:pPr>
            <a:r>
              <a:rPr lang="en-US" sz="1100" dirty="0" smtClean="0">
                <a:solidFill>
                  <a:schemeClr val="tx1"/>
                </a:solidFill>
              </a:rPr>
              <a:t>1979: DARPA selects Berkeley's version of Unix as the preferred "universal computing environment" for linking research sites in the ARPAnet</a:t>
            </a:r>
          </a:p>
          <a:p>
            <a:pPr>
              <a:spcBef>
                <a:spcPct val="50000"/>
              </a:spcBef>
              <a:buClr>
                <a:srgbClr val="FFFF00"/>
              </a:buClr>
              <a:defRPr/>
            </a:pPr>
            <a:r>
              <a:rPr lang="en-US" sz="1100" dirty="0" smtClean="0">
                <a:solidFill>
                  <a:schemeClr val="tx1"/>
                </a:solidFill>
              </a:rPr>
              <a:t>1982: DARPA funds implementation of the TCP/IP protocol stack in Berkeley Unix</a:t>
            </a:r>
          </a:p>
          <a:p>
            <a:pPr eaLnBrk="1" hangingPunct="1">
              <a:defRPr/>
            </a:pPr>
            <a:r>
              <a:rPr lang="en-US" sz="1100" dirty="0" smtClean="0">
                <a:solidFill>
                  <a:schemeClr val="tx1"/>
                </a:solidFill>
              </a:rPr>
              <a:t>1984 – On January 1, the Internet with its 1000 hosts converts en masse to using TCP/IP for its messaging</a:t>
            </a:r>
            <a:endParaRPr lang="en-US" sz="1200" dirty="0" smtClean="0">
              <a:solidFill>
                <a:schemeClr val="tx1"/>
              </a:solidFill>
            </a:endParaRPr>
          </a:p>
        </p:txBody>
      </p:sp>
    </p:spTree>
  </p:cSld>
  <p:clrMapOvr>
    <a:masterClrMapping/>
  </p:clrMapOvr>
  <p:transition spd="slow">
    <p:cover dir="u"/>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defRPr/>
            </a:pPr>
            <a:r>
              <a:rPr lang="en-US" smtClean="0">
                <a:ea typeface="+mj-ea"/>
                <a:cs typeface="+mj-cs"/>
              </a:rPr>
              <a:t>*** Internet History ***</a:t>
            </a:r>
          </a:p>
        </p:txBody>
      </p:sp>
      <p:pic>
        <p:nvPicPr>
          <p:cNvPr id="14339" name="Picture 3" descr="C:\slater\teach\internet\1998_research\timeline.gif"/>
          <p:cNvPicPr>
            <a:picLocks noChangeAspect="1" noChangeArrowheads="1"/>
          </p:cNvPicPr>
          <p:nvPr/>
        </p:nvPicPr>
        <p:blipFill>
          <a:blip r:embed="rId2">
            <a:extLst>
              <a:ext uri="{28A0092B-C50C-407E-A947-70E740481C1C}">
                <a14:useLocalDpi xmlns:a14="http://schemas.microsoft.com/office/drawing/2010/main" val="0"/>
              </a:ext>
            </a:extLst>
          </a:blip>
          <a:srcRect l="3317" t="3296" b="5014"/>
          <a:stretch>
            <a:fillRect/>
          </a:stretch>
        </p:blipFill>
        <p:spPr bwMode="auto">
          <a:xfrm>
            <a:off x="381000" y="1752600"/>
            <a:ext cx="8229600" cy="394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defRPr/>
            </a:pPr>
            <a:r>
              <a:rPr lang="en-US" sz="3600" dirty="0" smtClean="0">
                <a:solidFill>
                  <a:schemeClr val="tx1"/>
                </a:solidFill>
                <a:ea typeface="+mj-ea"/>
                <a:cs typeface="+mj-cs"/>
              </a:rPr>
              <a:t>A Brief Summary of the </a:t>
            </a:r>
            <a:br>
              <a:rPr lang="en-US" sz="3600" dirty="0" smtClean="0">
                <a:solidFill>
                  <a:schemeClr val="tx1"/>
                </a:solidFill>
                <a:ea typeface="+mj-ea"/>
                <a:cs typeface="+mj-cs"/>
              </a:rPr>
            </a:br>
            <a:r>
              <a:rPr lang="en-US" sz="3600" dirty="0" smtClean="0">
                <a:solidFill>
                  <a:schemeClr val="tx1"/>
                </a:solidFill>
                <a:ea typeface="+mj-ea"/>
                <a:cs typeface="+mj-cs"/>
              </a:rPr>
              <a:t>Evolution of the Internet</a:t>
            </a:r>
          </a:p>
        </p:txBody>
      </p:sp>
      <p:sp>
        <p:nvSpPr>
          <p:cNvPr id="34819" name="Text Box 3"/>
          <p:cNvSpPr txBox="1">
            <a:spLocks noChangeArrowheads="1"/>
          </p:cNvSpPr>
          <p:nvPr/>
        </p:nvSpPr>
        <p:spPr bwMode="auto">
          <a:xfrm>
            <a:off x="457200" y="59436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New Roman" charset="0"/>
                <a:ea typeface="ＭＳ Ｐゴシック" charset="0"/>
              </a:rPr>
              <a:t>1945</a:t>
            </a:r>
          </a:p>
        </p:txBody>
      </p:sp>
      <p:sp>
        <p:nvSpPr>
          <p:cNvPr id="34820" name="Text Box 4"/>
          <p:cNvSpPr txBox="1">
            <a:spLocks noChangeArrowheads="1"/>
          </p:cNvSpPr>
          <p:nvPr/>
        </p:nvSpPr>
        <p:spPr bwMode="auto">
          <a:xfrm>
            <a:off x="7924800" y="5943600"/>
            <a:ext cx="793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New Roman" charset="0"/>
                <a:ea typeface="ＭＳ Ｐゴシック" charset="0"/>
              </a:rPr>
              <a:t>1995</a:t>
            </a:r>
          </a:p>
        </p:txBody>
      </p:sp>
      <p:sp>
        <p:nvSpPr>
          <p:cNvPr id="34821" name="Line 5"/>
          <p:cNvSpPr>
            <a:spLocks noChangeShapeType="1"/>
          </p:cNvSpPr>
          <p:nvPr/>
        </p:nvSpPr>
        <p:spPr bwMode="auto">
          <a:xfrm>
            <a:off x="304800" y="5943600"/>
            <a:ext cx="8534400" cy="0"/>
          </a:xfrm>
          <a:prstGeom prst="line">
            <a:avLst/>
          </a:prstGeom>
          <a:noFill/>
          <a:ln w="9525">
            <a:solidFill>
              <a:schemeClr val="tx1"/>
            </a:solidFill>
            <a:round/>
            <a:headEnd/>
            <a:tailEnd type="stealth"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it-IT">
              <a:latin typeface="Times New Roman" charset="0"/>
              <a:ea typeface="ＭＳ Ｐゴシック" charset="0"/>
            </a:endParaRPr>
          </a:p>
        </p:txBody>
      </p:sp>
      <p:sp>
        <p:nvSpPr>
          <p:cNvPr id="34822" name="Rectangle 6"/>
          <p:cNvSpPr>
            <a:spLocks noChangeArrowheads="1"/>
          </p:cNvSpPr>
          <p:nvPr/>
        </p:nvSpPr>
        <p:spPr bwMode="auto">
          <a:xfrm rot="10800000" flipV="1">
            <a:off x="228600" y="4953000"/>
            <a:ext cx="6858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Memex </a:t>
            </a:r>
          </a:p>
          <a:p>
            <a:pPr algn="ctr">
              <a:defRPr/>
            </a:pPr>
            <a:r>
              <a:rPr lang="en-US" sz="1200" b="1">
                <a:latin typeface="Times New Roman" charset="0"/>
                <a:ea typeface="ＭＳ Ｐゴシック" charset="0"/>
              </a:rPr>
              <a:t>Conceived</a:t>
            </a:r>
          </a:p>
          <a:p>
            <a:pPr algn="ctr">
              <a:defRPr/>
            </a:pPr>
            <a:r>
              <a:rPr lang="en-US" sz="1200" b="1">
                <a:latin typeface="Times New Roman" charset="0"/>
                <a:ea typeface="ＭＳ Ｐゴシック" charset="0"/>
              </a:rPr>
              <a:t>1945</a:t>
            </a:r>
          </a:p>
        </p:txBody>
      </p:sp>
      <p:sp>
        <p:nvSpPr>
          <p:cNvPr id="34823" name="Rectangle 7"/>
          <p:cNvSpPr>
            <a:spLocks noChangeArrowheads="1"/>
          </p:cNvSpPr>
          <p:nvPr/>
        </p:nvSpPr>
        <p:spPr bwMode="auto">
          <a:xfrm rot="10800000" flipV="1">
            <a:off x="7086600" y="1524000"/>
            <a:ext cx="609600"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WWW</a:t>
            </a:r>
          </a:p>
          <a:p>
            <a:pPr algn="ctr">
              <a:defRPr/>
            </a:pPr>
            <a:r>
              <a:rPr lang="en-US" sz="1200" b="1">
                <a:latin typeface="Times New Roman" charset="0"/>
                <a:ea typeface="ＭＳ Ｐゴシック" charset="0"/>
              </a:rPr>
              <a:t>Created</a:t>
            </a:r>
          </a:p>
          <a:p>
            <a:pPr algn="ctr">
              <a:defRPr/>
            </a:pPr>
            <a:r>
              <a:rPr lang="en-US" sz="1200" b="1">
                <a:latin typeface="Times New Roman" charset="0"/>
                <a:ea typeface="ＭＳ Ｐゴシック" charset="0"/>
              </a:rPr>
              <a:t>1989</a:t>
            </a:r>
          </a:p>
        </p:txBody>
      </p:sp>
      <p:sp>
        <p:nvSpPr>
          <p:cNvPr id="34824" name="Rectangle 8"/>
          <p:cNvSpPr>
            <a:spLocks noChangeArrowheads="1"/>
          </p:cNvSpPr>
          <p:nvPr/>
        </p:nvSpPr>
        <p:spPr bwMode="auto">
          <a:xfrm rot="10800000" flipV="1">
            <a:off x="7696200" y="1295400"/>
            <a:ext cx="685800" cy="838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Mosaic</a:t>
            </a:r>
          </a:p>
          <a:p>
            <a:pPr algn="ctr">
              <a:defRPr/>
            </a:pPr>
            <a:r>
              <a:rPr lang="en-US" sz="1200" b="1">
                <a:latin typeface="Times New Roman" charset="0"/>
                <a:ea typeface="ＭＳ Ｐゴシック" charset="0"/>
              </a:rPr>
              <a:t>Created</a:t>
            </a:r>
          </a:p>
          <a:p>
            <a:pPr algn="ctr">
              <a:defRPr/>
            </a:pPr>
            <a:r>
              <a:rPr lang="en-US" sz="1200" b="1">
                <a:latin typeface="Times New Roman" charset="0"/>
                <a:ea typeface="ＭＳ Ｐゴシック" charset="0"/>
              </a:rPr>
              <a:t>1993</a:t>
            </a:r>
          </a:p>
        </p:txBody>
      </p:sp>
      <p:sp>
        <p:nvSpPr>
          <p:cNvPr id="34825" name="Rectangle 9"/>
          <p:cNvSpPr>
            <a:spLocks noChangeArrowheads="1"/>
          </p:cNvSpPr>
          <p:nvPr/>
        </p:nvSpPr>
        <p:spPr bwMode="auto">
          <a:xfrm rot="10800000" flipV="1">
            <a:off x="914400" y="4495800"/>
            <a:ext cx="1066800" cy="990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A </a:t>
            </a:r>
          </a:p>
          <a:p>
            <a:pPr algn="ctr">
              <a:defRPr/>
            </a:pPr>
            <a:r>
              <a:rPr lang="en-US" sz="1200" b="1">
                <a:latin typeface="Times New Roman" charset="0"/>
                <a:ea typeface="ＭＳ Ｐゴシック" charset="0"/>
              </a:rPr>
              <a:t>Mathematical</a:t>
            </a:r>
          </a:p>
          <a:p>
            <a:pPr algn="ctr">
              <a:defRPr/>
            </a:pPr>
            <a:r>
              <a:rPr lang="en-US" sz="1200" b="1">
                <a:latin typeface="Times New Roman" charset="0"/>
                <a:ea typeface="ＭＳ Ｐゴシック" charset="0"/>
              </a:rPr>
              <a:t>Theory of</a:t>
            </a:r>
          </a:p>
          <a:p>
            <a:pPr algn="ctr">
              <a:defRPr/>
            </a:pPr>
            <a:r>
              <a:rPr lang="en-US" sz="1200" b="1">
                <a:latin typeface="Times New Roman" charset="0"/>
                <a:ea typeface="ＭＳ Ｐゴシック" charset="0"/>
              </a:rPr>
              <a:t> Communication</a:t>
            </a:r>
          </a:p>
          <a:p>
            <a:pPr algn="ctr">
              <a:defRPr/>
            </a:pPr>
            <a:r>
              <a:rPr lang="en-US" sz="1200" b="1">
                <a:latin typeface="Times New Roman" charset="0"/>
                <a:ea typeface="ＭＳ Ｐゴシック" charset="0"/>
              </a:rPr>
              <a:t>1948</a:t>
            </a:r>
          </a:p>
        </p:txBody>
      </p:sp>
      <p:sp>
        <p:nvSpPr>
          <p:cNvPr id="34826" name="Rectangle 10"/>
          <p:cNvSpPr>
            <a:spLocks noChangeArrowheads="1"/>
          </p:cNvSpPr>
          <p:nvPr/>
        </p:nvSpPr>
        <p:spPr bwMode="auto">
          <a:xfrm rot="10800000" flipV="1">
            <a:off x="3352800" y="3429000"/>
            <a:ext cx="8382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Packet </a:t>
            </a:r>
          </a:p>
          <a:p>
            <a:pPr algn="ctr">
              <a:defRPr/>
            </a:pPr>
            <a:r>
              <a:rPr lang="en-US" sz="1200" b="1">
                <a:latin typeface="Times New Roman" charset="0"/>
                <a:ea typeface="ＭＳ Ｐゴシック" charset="0"/>
              </a:rPr>
              <a:t>Switching </a:t>
            </a:r>
          </a:p>
          <a:p>
            <a:pPr algn="ctr">
              <a:defRPr/>
            </a:pPr>
            <a:r>
              <a:rPr lang="en-US" sz="1200" b="1">
                <a:latin typeface="Times New Roman" charset="0"/>
                <a:ea typeface="ＭＳ Ｐゴシック" charset="0"/>
              </a:rPr>
              <a:t>Invented</a:t>
            </a:r>
          </a:p>
          <a:p>
            <a:pPr algn="ctr">
              <a:defRPr/>
            </a:pPr>
            <a:r>
              <a:rPr lang="en-US" sz="1200" b="1">
                <a:latin typeface="Times New Roman" charset="0"/>
                <a:ea typeface="ＭＳ Ｐゴシック" charset="0"/>
              </a:rPr>
              <a:t>1964</a:t>
            </a:r>
          </a:p>
        </p:txBody>
      </p:sp>
      <p:sp>
        <p:nvSpPr>
          <p:cNvPr id="34827" name="Rectangle 11"/>
          <p:cNvSpPr>
            <a:spLocks noChangeArrowheads="1"/>
          </p:cNvSpPr>
          <p:nvPr/>
        </p:nvSpPr>
        <p:spPr bwMode="auto">
          <a:xfrm rot="10800000" flipV="1">
            <a:off x="1981200" y="4191000"/>
            <a:ext cx="533400" cy="838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Silicon</a:t>
            </a:r>
          </a:p>
          <a:p>
            <a:pPr algn="ctr">
              <a:defRPr/>
            </a:pPr>
            <a:r>
              <a:rPr lang="en-US" sz="1200" b="1">
                <a:latin typeface="Times New Roman" charset="0"/>
                <a:ea typeface="ＭＳ Ｐゴシック" charset="0"/>
              </a:rPr>
              <a:t>Chip</a:t>
            </a:r>
          </a:p>
          <a:p>
            <a:pPr algn="ctr">
              <a:defRPr/>
            </a:pPr>
            <a:r>
              <a:rPr lang="en-US" sz="1200" b="1">
                <a:latin typeface="Times New Roman" charset="0"/>
                <a:ea typeface="ＭＳ Ｐゴシック" charset="0"/>
              </a:rPr>
              <a:t>1958</a:t>
            </a:r>
          </a:p>
        </p:txBody>
      </p:sp>
      <p:sp>
        <p:nvSpPr>
          <p:cNvPr id="34828" name="Rectangle 12"/>
          <p:cNvSpPr>
            <a:spLocks noChangeArrowheads="1"/>
          </p:cNvSpPr>
          <p:nvPr/>
        </p:nvSpPr>
        <p:spPr bwMode="auto">
          <a:xfrm rot="10800000" flipV="1">
            <a:off x="2514600" y="3733800"/>
            <a:ext cx="838200" cy="1143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First Vast </a:t>
            </a:r>
          </a:p>
          <a:p>
            <a:pPr algn="ctr">
              <a:defRPr/>
            </a:pPr>
            <a:r>
              <a:rPr lang="en-US" sz="1200" b="1">
                <a:latin typeface="Times New Roman" charset="0"/>
                <a:ea typeface="ＭＳ Ｐゴシック" charset="0"/>
              </a:rPr>
              <a:t>Computer</a:t>
            </a:r>
          </a:p>
          <a:p>
            <a:pPr algn="ctr">
              <a:defRPr/>
            </a:pPr>
            <a:r>
              <a:rPr lang="en-US" sz="1200" b="1">
                <a:latin typeface="Times New Roman" charset="0"/>
                <a:ea typeface="ＭＳ Ｐゴシック" charset="0"/>
              </a:rPr>
              <a:t>Network</a:t>
            </a:r>
          </a:p>
          <a:p>
            <a:pPr algn="ctr">
              <a:defRPr/>
            </a:pPr>
            <a:r>
              <a:rPr lang="en-US" sz="1200" b="1">
                <a:latin typeface="Times New Roman" charset="0"/>
                <a:ea typeface="ＭＳ Ｐゴシック" charset="0"/>
              </a:rPr>
              <a:t>Envisioned</a:t>
            </a:r>
          </a:p>
          <a:p>
            <a:pPr algn="ctr">
              <a:defRPr/>
            </a:pPr>
            <a:r>
              <a:rPr lang="en-US" sz="1200" b="1">
                <a:latin typeface="Times New Roman" charset="0"/>
                <a:ea typeface="ＭＳ Ｐゴシック" charset="0"/>
              </a:rPr>
              <a:t>1962</a:t>
            </a:r>
          </a:p>
        </p:txBody>
      </p:sp>
      <p:sp>
        <p:nvSpPr>
          <p:cNvPr id="34829" name="Rectangle 13"/>
          <p:cNvSpPr>
            <a:spLocks noChangeArrowheads="1"/>
          </p:cNvSpPr>
          <p:nvPr/>
        </p:nvSpPr>
        <p:spPr bwMode="auto">
          <a:xfrm rot="10800000" flipV="1">
            <a:off x="4876800" y="2667000"/>
            <a:ext cx="838200" cy="76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ARPANET</a:t>
            </a:r>
          </a:p>
          <a:p>
            <a:pPr algn="ctr">
              <a:defRPr/>
            </a:pPr>
            <a:r>
              <a:rPr lang="en-US" sz="1200" b="1">
                <a:latin typeface="Times New Roman" charset="0"/>
                <a:ea typeface="ＭＳ Ｐゴシック" charset="0"/>
              </a:rPr>
              <a:t>1969</a:t>
            </a:r>
          </a:p>
        </p:txBody>
      </p:sp>
      <p:sp>
        <p:nvSpPr>
          <p:cNvPr id="34830" name="Rectangle 14"/>
          <p:cNvSpPr>
            <a:spLocks noChangeArrowheads="1"/>
          </p:cNvSpPr>
          <p:nvPr/>
        </p:nvSpPr>
        <p:spPr bwMode="auto">
          <a:xfrm rot="10800000" flipV="1">
            <a:off x="5715000" y="2438400"/>
            <a:ext cx="685800" cy="685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TCP/IP</a:t>
            </a:r>
          </a:p>
          <a:p>
            <a:pPr algn="ctr">
              <a:defRPr/>
            </a:pPr>
            <a:r>
              <a:rPr lang="en-US" sz="1200" b="1">
                <a:latin typeface="Times New Roman" charset="0"/>
                <a:ea typeface="ＭＳ Ｐゴシック" charset="0"/>
              </a:rPr>
              <a:t>Created</a:t>
            </a:r>
          </a:p>
          <a:p>
            <a:pPr algn="ctr">
              <a:defRPr/>
            </a:pPr>
            <a:r>
              <a:rPr lang="en-US" sz="1200" b="1">
                <a:latin typeface="Times New Roman" charset="0"/>
                <a:ea typeface="ＭＳ Ｐゴシック" charset="0"/>
              </a:rPr>
              <a:t>1972</a:t>
            </a:r>
          </a:p>
        </p:txBody>
      </p:sp>
      <p:sp>
        <p:nvSpPr>
          <p:cNvPr id="34831" name="Rectangle 15"/>
          <p:cNvSpPr>
            <a:spLocks noChangeArrowheads="1"/>
          </p:cNvSpPr>
          <p:nvPr/>
        </p:nvSpPr>
        <p:spPr bwMode="auto">
          <a:xfrm rot="10800000" flipV="1">
            <a:off x="6400800" y="1752600"/>
            <a:ext cx="685800" cy="1143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Internet</a:t>
            </a:r>
          </a:p>
          <a:p>
            <a:pPr algn="ctr">
              <a:defRPr/>
            </a:pPr>
            <a:r>
              <a:rPr lang="en-US" sz="1200" b="1">
                <a:latin typeface="Times New Roman" charset="0"/>
                <a:ea typeface="ＭＳ Ｐゴシック" charset="0"/>
              </a:rPr>
              <a:t>Named </a:t>
            </a:r>
          </a:p>
          <a:p>
            <a:pPr algn="ctr">
              <a:defRPr/>
            </a:pPr>
            <a:r>
              <a:rPr lang="en-US" sz="1200" b="1">
                <a:latin typeface="Times New Roman" charset="0"/>
                <a:ea typeface="ＭＳ Ｐゴシック" charset="0"/>
              </a:rPr>
              <a:t>and </a:t>
            </a:r>
          </a:p>
          <a:p>
            <a:pPr algn="ctr">
              <a:defRPr/>
            </a:pPr>
            <a:r>
              <a:rPr lang="en-US" sz="1200" b="1">
                <a:latin typeface="Times New Roman" charset="0"/>
                <a:ea typeface="ＭＳ Ｐゴシック" charset="0"/>
              </a:rPr>
              <a:t>Goes</a:t>
            </a:r>
          </a:p>
          <a:p>
            <a:pPr algn="ctr">
              <a:defRPr/>
            </a:pPr>
            <a:r>
              <a:rPr lang="en-US" sz="1200" b="1">
                <a:latin typeface="Times New Roman" charset="0"/>
                <a:ea typeface="ＭＳ Ｐゴシック" charset="0"/>
              </a:rPr>
              <a:t> TCP/IP</a:t>
            </a:r>
          </a:p>
          <a:p>
            <a:pPr algn="ctr">
              <a:defRPr/>
            </a:pPr>
            <a:r>
              <a:rPr lang="en-US" sz="1200" b="1">
                <a:latin typeface="Times New Roman" charset="0"/>
                <a:ea typeface="ＭＳ Ｐゴシック" charset="0"/>
              </a:rPr>
              <a:t>1984</a:t>
            </a:r>
          </a:p>
        </p:txBody>
      </p:sp>
      <p:sp>
        <p:nvSpPr>
          <p:cNvPr id="34832" name="Rectangle 16"/>
          <p:cNvSpPr>
            <a:spLocks noChangeArrowheads="1"/>
          </p:cNvSpPr>
          <p:nvPr/>
        </p:nvSpPr>
        <p:spPr bwMode="auto">
          <a:xfrm rot="10800000" flipV="1">
            <a:off x="4191000" y="2971800"/>
            <a:ext cx="6858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Hypertext</a:t>
            </a:r>
          </a:p>
          <a:p>
            <a:pPr algn="ctr">
              <a:defRPr/>
            </a:pPr>
            <a:r>
              <a:rPr lang="en-US" sz="1200" b="1">
                <a:latin typeface="Times New Roman" charset="0"/>
                <a:ea typeface="ＭＳ Ｐゴシック" charset="0"/>
              </a:rPr>
              <a:t>Invented</a:t>
            </a:r>
          </a:p>
          <a:p>
            <a:pPr algn="ctr">
              <a:defRPr/>
            </a:pPr>
            <a:r>
              <a:rPr lang="en-US" sz="1200" b="1">
                <a:latin typeface="Times New Roman" charset="0"/>
                <a:ea typeface="ＭＳ Ｐゴシック" charset="0"/>
              </a:rPr>
              <a:t>1965</a:t>
            </a:r>
          </a:p>
        </p:txBody>
      </p:sp>
      <p:sp>
        <p:nvSpPr>
          <p:cNvPr id="34833" name="Rectangle 17"/>
          <p:cNvSpPr>
            <a:spLocks noChangeArrowheads="1"/>
          </p:cNvSpPr>
          <p:nvPr/>
        </p:nvSpPr>
        <p:spPr bwMode="auto">
          <a:xfrm rot="10800000" flipV="1">
            <a:off x="8382000" y="1042988"/>
            <a:ext cx="685800" cy="838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000" b="1">
                <a:latin typeface="Times New Roman" charset="0"/>
                <a:ea typeface="ＭＳ Ｐゴシック" charset="0"/>
              </a:rPr>
              <a:t>Age of</a:t>
            </a:r>
          </a:p>
          <a:p>
            <a:pPr algn="ctr">
              <a:defRPr/>
            </a:pPr>
            <a:r>
              <a:rPr lang="en-US" sz="1000" b="1">
                <a:latin typeface="Times New Roman" charset="0"/>
                <a:ea typeface="ＭＳ Ｐゴシック" charset="0"/>
              </a:rPr>
              <a:t>eCommerce</a:t>
            </a:r>
          </a:p>
          <a:p>
            <a:pPr algn="ctr">
              <a:defRPr/>
            </a:pPr>
            <a:r>
              <a:rPr lang="en-US" sz="1000" b="1">
                <a:latin typeface="Times New Roman" charset="0"/>
                <a:ea typeface="ＭＳ Ｐゴシック" charset="0"/>
              </a:rPr>
              <a:t>Begins</a:t>
            </a:r>
          </a:p>
          <a:p>
            <a:pPr algn="ctr">
              <a:defRPr/>
            </a:pPr>
            <a:r>
              <a:rPr lang="en-US" sz="1000" b="1">
                <a:latin typeface="Times New Roman" charset="0"/>
                <a:ea typeface="ＭＳ Ｐゴシック" charset="0"/>
              </a:rPr>
              <a:t>1995</a:t>
            </a:r>
          </a:p>
        </p:txBody>
      </p:sp>
      <p:sp>
        <p:nvSpPr>
          <p:cNvPr id="34834" name="Text Box 18"/>
          <p:cNvSpPr txBox="1">
            <a:spLocks noChangeArrowheads="1"/>
          </p:cNvSpPr>
          <p:nvPr/>
        </p:nvSpPr>
        <p:spPr bwMode="auto">
          <a:xfrm>
            <a:off x="704850" y="6613525"/>
            <a:ext cx="31067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000">
                <a:latin typeface="Times New Roman" charset="0"/>
                <a:ea typeface="ＭＳ Ｐゴシック" charset="0"/>
              </a:rPr>
              <a:t>Copyright 2002, William F. Slater, III, Chicago, IL, USA</a:t>
            </a:r>
          </a:p>
        </p:txBody>
      </p:sp>
      <p:pic>
        <p:nvPicPr>
          <p:cNvPr id="15379" name="Picture 19" descr="Y:\slater\Internet-related_pics\internet_pic.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4038600"/>
            <a:ext cx="2743200" cy="187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ChangeArrowheads="1"/>
          </p:cNvSpPr>
          <p:nvPr/>
        </p:nvSpPr>
        <p:spPr bwMode="auto">
          <a:xfrm>
            <a:off x="533400" y="1295400"/>
            <a:ext cx="5943600" cy="4572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5843" name="Rectangle 3"/>
          <p:cNvSpPr>
            <a:spLocks noChangeArrowheads="1"/>
          </p:cNvSpPr>
          <p:nvPr/>
        </p:nvSpPr>
        <p:spPr bwMode="auto">
          <a:xfrm>
            <a:off x="533400" y="1905000"/>
            <a:ext cx="5105400" cy="3962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5844" name="Rectangle 4"/>
          <p:cNvSpPr>
            <a:spLocks noChangeArrowheads="1"/>
          </p:cNvSpPr>
          <p:nvPr/>
        </p:nvSpPr>
        <p:spPr bwMode="auto">
          <a:xfrm>
            <a:off x="533400" y="2514600"/>
            <a:ext cx="4343400" cy="3352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5845" name="Rectangle 5"/>
          <p:cNvSpPr>
            <a:spLocks noChangeArrowheads="1"/>
          </p:cNvSpPr>
          <p:nvPr/>
        </p:nvSpPr>
        <p:spPr bwMode="auto">
          <a:xfrm>
            <a:off x="533400" y="3124200"/>
            <a:ext cx="3581400" cy="2743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5846" name="Rectangle 6"/>
          <p:cNvSpPr>
            <a:spLocks noChangeArrowheads="1"/>
          </p:cNvSpPr>
          <p:nvPr/>
        </p:nvSpPr>
        <p:spPr bwMode="auto">
          <a:xfrm>
            <a:off x="533400" y="3733800"/>
            <a:ext cx="2895600" cy="2133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5847" name="Rectangle 7"/>
          <p:cNvSpPr>
            <a:spLocks noChangeArrowheads="1"/>
          </p:cNvSpPr>
          <p:nvPr/>
        </p:nvSpPr>
        <p:spPr bwMode="auto">
          <a:xfrm>
            <a:off x="533400" y="4343400"/>
            <a:ext cx="2286000" cy="1524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5848" name="Rectangle 8"/>
          <p:cNvSpPr>
            <a:spLocks noGrp="1" noChangeArrowheads="1"/>
          </p:cNvSpPr>
          <p:nvPr>
            <p:ph type="title"/>
          </p:nvPr>
        </p:nvSpPr>
        <p:spPr>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lstStyle/>
          <a:p>
            <a:pPr eaLnBrk="1" hangingPunct="1">
              <a:defRPr/>
            </a:pPr>
            <a:r>
              <a:rPr lang="en-US" sz="2400" dirty="0" smtClean="0">
                <a:solidFill>
                  <a:srgbClr val="000066"/>
                </a:solidFill>
                <a:ea typeface="+mj-ea"/>
                <a:cs typeface="+mj-cs"/>
              </a:rPr>
              <a:t>From Simple, But Significant Ideas Bigger Ones </a:t>
            </a:r>
            <a:r>
              <a:rPr lang="en-US" sz="2400" dirty="0" smtClean="0">
                <a:solidFill>
                  <a:srgbClr val="000066"/>
                </a:solidFill>
                <a:ea typeface="+mj-ea"/>
                <a:cs typeface="+mj-cs"/>
              </a:rPr>
              <a:t>Grow 1940s </a:t>
            </a:r>
            <a:r>
              <a:rPr lang="en-US" sz="2400" dirty="0" smtClean="0">
                <a:solidFill>
                  <a:srgbClr val="000066"/>
                </a:solidFill>
                <a:ea typeface="+mj-ea"/>
                <a:cs typeface="+mj-cs"/>
              </a:rPr>
              <a:t>to 1969</a:t>
            </a:r>
          </a:p>
        </p:txBody>
      </p:sp>
      <p:sp>
        <p:nvSpPr>
          <p:cNvPr id="35849" name="Text Box 9"/>
          <p:cNvSpPr txBox="1">
            <a:spLocks noChangeArrowheads="1"/>
          </p:cNvSpPr>
          <p:nvPr/>
        </p:nvSpPr>
        <p:spPr bwMode="auto">
          <a:xfrm>
            <a:off x="381000" y="5943600"/>
            <a:ext cx="6463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b="1">
                <a:latin typeface="Times New Roman" charset="0"/>
                <a:ea typeface="ＭＳ Ｐゴシック" charset="0"/>
              </a:rPr>
              <a:t>1945</a:t>
            </a:r>
          </a:p>
        </p:txBody>
      </p:sp>
      <p:sp>
        <p:nvSpPr>
          <p:cNvPr id="35850" name="Text Box 10"/>
          <p:cNvSpPr txBox="1">
            <a:spLocks noChangeArrowheads="1"/>
          </p:cNvSpPr>
          <p:nvPr/>
        </p:nvSpPr>
        <p:spPr bwMode="auto">
          <a:xfrm>
            <a:off x="5715000" y="5943600"/>
            <a:ext cx="6463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b="1">
                <a:latin typeface="Times New Roman" charset="0"/>
                <a:ea typeface="ＭＳ Ｐゴシック" charset="0"/>
              </a:rPr>
              <a:t>1969</a:t>
            </a:r>
          </a:p>
        </p:txBody>
      </p:sp>
      <p:sp>
        <p:nvSpPr>
          <p:cNvPr id="35851" name="Line 11"/>
          <p:cNvSpPr>
            <a:spLocks noChangeShapeType="1"/>
          </p:cNvSpPr>
          <p:nvPr/>
        </p:nvSpPr>
        <p:spPr bwMode="auto">
          <a:xfrm>
            <a:off x="533400" y="5943600"/>
            <a:ext cx="5943600" cy="0"/>
          </a:xfrm>
          <a:prstGeom prst="line">
            <a:avLst/>
          </a:prstGeom>
          <a:noFill/>
          <a:ln w="9525">
            <a:solidFill>
              <a:schemeClr val="tx1"/>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it-IT" b="1">
              <a:latin typeface="Times New Roman" charset="0"/>
              <a:ea typeface="ＭＳ Ｐゴシック" charset="0"/>
            </a:endParaRPr>
          </a:p>
        </p:txBody>
      </p:sp>
      <p:sp>
        <p:nvSpPr>
          <p:cNvPr id="35852" name="Rectangle 12"/>
          <p:cNvSpPr>
            <a:spLocks noChangeArrowheads="1"/>
          </p:cNvSpPr>
          <p:nvPr/>
        </p:nvSpPr>
        <p:spPr bwMode="auto">
          <a:xfrm>
            <a:off x="533400" y="4953000"/>
            <a:ext cx="16002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We can access</a:t>
            </a:r>
          </a:p>
          <a:p>
            <a:pPr algn="ctr">
              <a:defRPr/>
            </a:pPr>
            <a:r>
              <a:rPr lang="en-US" sz="1200" b="1">
                <a:latin typeface="Times New Roman" charset="0"/>
                <a:ea typeface="ＭＳ Ｐゴシック" charset="0"/>
              </a:rPr>
              <a:t> information using </a:t>
            </a:r>
          </a:p>
          <a:p>
            <a:pPr algn="ctr">
              <a:defRPr/>
            </a:pPr>
            <a:r>
              <a:rPr lang="en-US" sz="1200" b="1">
                <a:latin typeface="Times New Roman" charset="0"/>
                <a:ea typeface="ＭＳ Ｐゴシック" charset="0"/>
              </a:rPr>
              <a:t>electronic computers</a:t>
            </a:r>
          </a:p>
        </p:txBody>
      </p:sp>
      <p:sp>
        <p:nvSpPr>
          <p:cNvPr id="35853" name="Rectangle 13"/>
          <p:cNvSpPr>
            <a:spLocks noChangeArrowheads="1"/>
          </p:cNvSpPr>
          <p:nvPr/>
        </p:nvSpPr>
        <p:spPr bwMode="auto">
          <a:xfrm>
            <a:off x="533400" y="4343400"/>
            <a:ext cx="22860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t>We do it reliably with </a:t>
            </a:r>
            <a:r>
              <a:rPr lang="ja-JP" altLang="en-US" sz="1200" b="1"/>
              <a:t>“</a:t>
            </a:r>
            <a:r>
              <a:rPr lang="en-US" altLang="ja-JP" sz="1200" b="1"/>
              <a:t>bits</a:t>
            </a:r>
            <a:r>
              <a:rPr lang="ja-JP" altLang="en-US" sz="1200" b="1"/>
              <a:t>”</a:t>
            </a:r>
            <a:r>
              <a:rPr lang="en-US" altLang="ja-JP" sz="1200" b="1"/>
              <a:t>, </a:t>
            </a:r>
          </a:p>
          <a:p>
            <a:pPr algn="ctr">
              <a:defRPr/>
            </a:pPr>
            <a:r>
              <a:rPr lang="en-US" sz="1200" b="1"/>
              <a:t>sending and receiving data</a:t>
            </a:r>
          </a:p>
        </p:txBody>
      </p:sp>
      <p:sp>
        <p:nvSpPr>
          <p:cNvPr id="35854" name="Rectangle 14"/>
          <p:cNvSpPr>
            <a:spLocks noChangeArrowheads="1"/>
          </p:cNvSpPr>
          <p:nvPr/>
        </p:nvSpPr>
        <p:spPr bwMode="auto">
          <a:xfrm>
            <a:off x="533400" y="3733800"/>
            <a:ext cx="28956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We can do it cheaply by using </a:t>
            </a:r>
          </a:p>
          <a:p>
            <a:pPr algn="ctr">
              <a:defRPr/>
            </a:pPr>
            <a:r>
              <a:rPr lang="en-US" sz="1200" b="1">
                <a:latin typeface="Times New Roman" charset="0"/>
                <a:ea typeface="ＭＳ Ｐゴシック" charset="0"/>
              </a:rPr>
              <a:t>Digital circuits etched in silicon.</a:t>
            </a:r>
          </a:p>
        </p:txBody>
      </p:sp>
      <p:sp>
        <p:nvSpPr>
          <p:cNvPr id="35855" name="Rectangle 15"/>
          <p:cNvSpPr>
            <a:spLocks noChangeArrowheads="1"/>
          </p:cNvSpPr>
          <p:nvPr/>
        </p:nvSpPr>
        <p:spPr bwMode="auto">
          <a:xfrm>
            <a:off x="533400" y="3124200"/>
            <a:ext cx="35814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We can accomplish a lot by having a </a:t>
            </a:r>
          </a:p>
          <a:p>
            <a:pPr algn="ctr">
              <a:defRPr/>
            </a:pPr>
            <a:r>
              <a:rPr lang="en-US" sz="1200" b="1">
                <a:latin typeface="Times New Roman" charset="0"/>
                <a:ea typeface="ＭＳ Ｐゴシック" charset="0"/>
              </a:rPr>
              <a:t>vast network of computers to use for</a:t>
            </a:r>
          </a:p>
          <a:p>
            <a:pPr algn="ctr">
              <a:defRPr/>
            </a:pPr>
            <a:r>
              <a:rPr lang="en-US" sz="1200" b="1">
                <a:latin typeface="Times New Roman" charset="0"/>
                <a:ea typeface="ＭＳ Ｐゴシック" charset="0"/>
              </a:rPr>
              <a:t>accessing information and exchanging ideas</a:t>
            </a:r>
          </a:p>
        </p:txBody>
      </p:sp>
      <p:sp>
        <p:nvSpPr>
          <p:cNvPr id="35856" name="Rectangle 16"/>
          <p:cNvSpPr>
            <a:spLocks noChangeArrowheads="1"/>
          </p:cNvSpPr>
          <p:nvPr/>
        </p:nvSpPr>
        <p:spPr bwMode="auto">
          <a:xfrm>
            <a:off x="533400" y="1295400"/>
            <a:ext cx="59436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We will prove that packet switching </a:t>
            </a:r>
          </a:p>
          <a:p>
            <a:pPr algn="ctr">
              <a:defRPr/>
            </a:pPr>
            <a:r>
              <a:rPr lang="en-US" sz="1200" b="1">
                <a:latin typeface="Times New Roman" charset="0"/>
                <a:ea typeface="ＭＳ Ｐゴシック" charset="0"/>
              </a:rPr>
              <a:t>works over a WAN.</a:t>
            </a:r>
          </a:p>
        </p:txBody>
      </p:sp>
      <p:sp>
        <p:nvSpPr>
          <p:cNvPr id="35857" name="Rectangle 17"/>
          <p:cNvSpPr>
            <a:spLocks noChangeArrowheads="1"/>
          </p:cNvSpPr>
          <p:nvPr/>
        </p:nvSpPr>
        <p:spPr bwMode="auto">
          <a:xfrm>
            <a:off x="533400" y="2514600"/>
            <a:ext cx="43434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Packet switching can be used to </a:t>
            </a:r>
          </a:p>
          <a:p>
            <a:pPr algn="ctr">
              <a:defRPr/>
            </a:pPr>
            <a:r>
              <a:rPr lang="en-US" sz="1200" b="1">
                <a:latin typeface="Times New Roman" charset="0"/>
                <a:ea typeface="ＭＳ Ｐゴシック" charset="0"/>
              </a:rPr>
              <a:t>send digitized data though </a:t>
            </a:r>
          </a:p>
          <a:p>
            <a:pPr algn="ctr">
              <a:defRPr/>
            </a:pPr>
            <a:r>
              <a:rPr lang="en-US" sz="1200" b="1">
                <a:latin typeface="Times New Roman" charset="0"/>
                <a:ea typeface="ＭＳ Ｐゴシック" charset="0"/>
              </a:rPr>
              <a:t>computer networks</a:t>
            </a:r>
          </a:p>
        </p:txBody>
      </p:sp>
      <p:sp>
        <p:nvSpPr>
          <p:cNvPr id="35858" name="Rectangle 18"/>
          <p:cNvSpPr>
            <a:spLocks noChangeArrowheads="1"/>
          </p:cNvSpPr>
          <p:nvPr/>
        </p:nvSpPr>
        <p:spPr bwMode="auto">
          <a:xfrm>
            <a:off x="533400" y="1905000"/>
            <a:ext cx="51054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Hypertext can be used to allow </a:t>
            </a:r>
          </a:p>
          <a:p>
            <a:pPr algn="ctr">
              <a:defRPr/>
            </a:pPr>
            <a:r>
              <a:rPr lang="en-US" sz="1200" b="1">
                <a:latin typeface="Times New Roman" charset="0"/>
                <a:ea typeface="ＭＳ Ｐゴシック" charset="0"/>
              </a:rPr>
              <a:t>rapid access to text data</a:t>
            </a:r>
          </a:p>
        </p:txBody>
      </p:sp>
      <p:sp>
        <p:nvSpPr>
          <p:cNvPr id="35859" name="Text Box 19"/>
          <p:cNvSpPr txBox="1">
            <a:spLocks noChangeArrowheads="1"/>
          </p:cNvSpPr>
          <p:nvPr/>
        </p:nvSpPr>
        <p:spPr bwMode="auto">
          <a:xfrm>
            <a:off x="704850" y="6613525"/>
            <a:ext cx="31067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000">
                <a:latin typeface="Times New Roman" charset="0"/>
                <a:ea typeface="ＭＳ Ｐゴシック" charset="0"/>
              </a:rPr>
              <a:t>Copyright 2002, William F. Slater, III, Chicago, IL, USA</a:t>
            </a:r>
          </a:p>
        </p:txBody>
      </p:sp>
    </p:spTree>
  </p:cSld>
  <p:clrMapOvr>
    <a:masterClrMapping/>
  </p:clrMapOvr>
  <p:transition spd="slow">
    <p:cover dir="u"/>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ChangeArrowheads="1"/>
          </p:cNvSpPr>
          <p:nvPr/>
        </p:nvSpPr>
        <p:spPr bwMode="auto">
          <a:xfrm>
            <a:off x="533400" y="1905000"/>
            <a:ext cx="5105400" cy="3962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6867" name="Rectangle 3"/>
          <p:cNvSpPr>
            <a:spLocks noChangeArrowheads="1"/>
          </p:cNvSpPr>
          <p:nvPr/>
        </p:nvSpPr>
        <p:spPr bwMode="auto">
          <a:xfrm>
            <a:off x="533400" y="2514600"/>
            <a:ext cx="4343400" cy="33528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6868" name="Rectangle 4"/>
          <p:cNvSpPr>
            <a:spLocks noChangeArrowheads="1"/>
          </p:cNvSpPr>
          <p:nvPr/>
        </p:nvSpPr>
        <p:spPr bwMode="auto">
          <a:xfrm>
            <a:off x="533400" y="3124200"/>
            <a:ext cx="3581400" cy="27432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6869" name="Rectangle 5"/>
          <p:cNvSpPr>
            <a:spLocks noChangeArrowheads="1"/>
          </p:cNvSpPr>
          <p:nvPr/>
        </p:nvSpPr>
        <p:spPr bwMode="auto">
          <a:xfrm>
            <a:off x="533400" y="3733800"/>
            <a:ext cx="2895600" cy="2133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6870" name="Rectangle 6"/>
          <p:cNvSpPr>
            <a:spLocks noChangeArrowheads="1"/>
          </p:cNvSpPr>
          <p:nvPr/>
        </p:nvSpPr>
        <p:spPr bwMode="auto">
          <a:xfrm>
            <a:off x="533400" y="4343400"/>
            <a:ext cx="2286000" cy="1524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endParaRPr lang="it-IT" sz="1200" b="1">
              <a:latin typeface="Times New Roman" charset="0"/>
              <a:ea typeface="ＭＳ Ｐゴシック" charset="0"/>
            </a:endParaRPr>
          </a:p>
        </p:txBody>
      </p:sp>
      <p:sp>
        <p:nvSpPr>
          <p:cNvPr id="36871" name="Rectangle 7"/>
          <p:cNvSpPr>
            <a:spLocks noGrp="1" noChangeArrowheads="1"/>
          </p:cNvSpPr>
          <p:nvPr>
            <p:ph type="title"/>
          </p:nvPr>
        </p:nvSpPr>
        <p:spPr/>
        <p:txBody>
          <a:bodyPr/>
          <a:lstStyle/>
          <a:p>
            <a:pPr eaLnBrk="1" hangingPunct="1">
              <a:defRPr/>
            </a:pPr>
            <a:r>
              <a:rPr lang="en-US" sz="2400" dirty="0" smtClean="0">
                <a:solidFill>
                  <a:schemeClr val="tx1"/>
                </a:solidFill>
                <a:ea typeface="+mj-ea"/>
                <a:cs typeface="+mj-cs"/>
              </a:rPr>
              <a:t>From Simple, But Significant Ideas Bigger Ones </a:t>
            </a:r>
            <a:r>
              <a:rPr lang="en-US" sz="2400" dirty="0" smtClean="0">
                <a:solidFill>
                  <a:schemeClr val="tx1"/>
                </a:solidFill>
                <a:ea typeface="+mj-ea"/>
                <a:cs typeface="+mj-cs"/>
              </a:rPr>
              <a:t>Grow 1970s </a:t>
            </a:r>
            <a:r>
              <a:rPr lang="en-US" sz="2400" dirty="0" smtClean="0">
                <a:solidFill>
                  <a:schemeClr val="tx1"/>
                </a:solidFill>
                <a:ea typeface="+mj-ea"/>
                <a:cs typeface="+mj-cs"/>
              </a:rPr>
              <a:t>to 1995</a:t>
            </a:r>
          </a:p>
        </p:txBody>
      </p:sp>
      <p:sp>
        <p:nvSpPr>
          <p:cNvPr id="36872" name="Text Box 8"/>
          <p:cNvSpPr txBox="1">
            <a:spLocks noChangeArrowheads="1"/>
          </p:cNvSpPr>
          <p:nvPr/>
        </p:nvSpPr>
        <p:spPr bwMode="auto">
          <a:xfrm>
            <a:off x="381000" y="5943600"/>
            <a:ext cx="6463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b="1">
                <a:latin typeface="Times New Roman" charset="0"/>
                <a:ea typeface="ＭＳ Ｐゴシック" charset="0"/>
              </a:rPr>
              <a:t>1970</a:t>
            </a:r>
          </a:p>
        </p:txBody>
      </p:sp>
      <p:sp>
        <p:nvSpPr>
          <p:cNvPr id="36873" name="Text Box 9"/>
          <p:cNvSpPr txBox="1">
            <a:spLocks noChangeArrowheads="1"/>
          </p:cNvSpPr>
          <p:nvPr/>
        </p:nvSpPr>
        <p:spPr bwMode="auto">
          <a:xfrm>
            <a:off x="5715000" y="5943600"/>
            <a:ext cx="6463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b="1">
                <a:latin typeface="Times New Roman" charset="0"/>
                <a:ea typeface="ＭＳ Ｐゴシック" charset="0"/>
              </a:rPr>
              <a:t>1995</a:t>
            </a:r>
          </a:p>
        </p:txBody>
      </p:sp>
      <p:sp>
        <p:nvSpPr>
          <p:cNvPr id="36874" name="Line 10"/>
          <p:cNvSpPr>
            <a:spLocks noChangeShapeType="1"/>
          </p:cNvSpPr>
          <p:nvPr/>
        </p:nvSpPr>
        <p:spPr bwMode="auto">
          <a:xfrm>
            <a:off x="533400" y="5943600"/>
            <a:ext cx="5943600" cy="0"/>
          </a:xfrm>
          <a:prstGeom prst="line">
            <a:avLst/>
          </a:prstGeom>
          <a:noFill/>
          <a:ln w="9525">
            <a:solidFill>
              <a:schemeClr val="tx1"/>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it-IT" b="1">
              <a:latin typeface="Times New Roman" charset="0"/>
              <a:ea typeface="ＭＳ Ｐゴシック" charset="0"/>
            </a:endParaRPr>
          </a:p>
        </p:txBody>
      </p:sp>
      <p:sp>
        <p:nvSpPr>
          <p:cNvPr id="36875" name="Rectangle 11"/>
          <p:cNvSpPr>
            <a:spLocks noChangeArrowheads="1"/>
          </p:cNvSpPr>
          <p:nvPr/>
        </p:nvSpPr>
        <p:spPr bwMode="auto">
          <a:xfrm>
            <a:off x="533400" y="4953000"/>
            <a:ext cx="16002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Ideas from</a:t>
            </a:r>
          </a:p>
          <a:p>
            <a:pPr algn="ctr">
              <a:defRPr/>
            </a:pPr>
            <a:r>
              <a:rPr lang="en-US" sz="1200" b="1">
                <a:latin typeface="Times New Roman" charset="0"/>
                <a:ea typeface="ＭＳ Ｐゴシック" charset="0"/>
              </a:rPr>
              <a:t>1940s to 1969</a:t>
            </a:r>
          </a:p>
        </p:txBody>
      </p:sp>
      <p:sp>
        <p:nvSpPr>
          <p:cNvPr id="36876" name="Rectangle 12"/>
          <p:cNvSpPr>
            <a:spLocks noChangeArrowheads="1"/>
          </p:cNvSpPr>
          <p:nvPr/>
        </p:nvSpPr>
        <p:spPr bwMode="auto">
          <a:xfrm>
            <a:off x="533400" y="4343400"/>
            <a:ext cx="22860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We need a protocol for Efficient </a:t>
            </a:r>
          </a:p>
          <a:p>
            <a:pPr algn="ctr">
              <a:defRPr/>
            </a:pPr>
            <a:r>
              <a:rPr lang="en-US" sz="1200" b="1">
                <a:latin typeface="Times New Roman" charset="0"/>
                <a:ea typeface="ＭＳ Ｐゴシック" charset="0"/>
              </a:rPr>
              <a:t>and Reliable transmission of</a:t>
            </a:r>
          </a:p>
          <a:p>
            <a:pPr algn="ctr">
              <a:defRPr/>
            </a:pPr>
            <a:r>
              <a:rPr lang="en-US" sz="1200" b="1">
                <a:latin typeface="Times New Roman" charset="0"/>
                <a:ea typeface="ＭＳ Ｐゴシック" charset="0"/>
              </a:rPr>
              <a:t>Packets over a WAN: TCP/IP</a:t>
            </a:r>
          </a:p>
        </p:txBody>
      </p:sp>
      <p:sp>
        <p:nvSpPr>
          <p:cNvPr id="36877" name="Rectangle 13"/>
          <p:cNvSpPr>
            <a:spLocks noChangeArrowheads="1"/>
          </p:cNvSpPr>
          <p:nvPr/>
        </p:nvSpPr>
        <p:spPr bwMode="auto">
          <a:xfrm>
            <a:off x="533400" y="3733800"/>
            <a:ext cx="28956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The ARPANET needs to convert to </a:t>
            </a:r>
          </a:p>
          <a:p>
            <a:pPr algn="ctr">
              <a:defRPr/>
            </a:pPr>
            <a:r>
              <a:rPr lang="en-US" sz="1200" b="1">
                <a:latin typeface="Times New Roman" charset="0"/>
                <a:ea typeface="ＭＳ Ｐゴシック" charset="0"/>
              </a:rPr>
              <a:t>a standard protocol and be renamed to </a:t>
            </a:r>
          </a:p>
          <a:p>
            <a:pPr algn="ctr">
              <a:defRPr/>
            </a:pPr>
            <a:r>
              <a:rPr lang="en-US" sz="1200" b="1">
                <a:latin typeface="Times New Roman" charset="0"/>
                <a:ea typeface="ＭＳ Ｐゴシック" charset="0"/>
              </a:rPr>
              <a:t>The Internet</a:t>
            </a:r>
          </a:p>
        </p:txBody>
      </p:sp>
      <p:sp>
        <p:nvSpPr>
          <p:cNvPr id="36878" name="Rectangle 14"/>
          <p:cNvSpPr>
            <a:spLocks noChangeArrowheads="1"/>
          </p:cNvSpPr>
          <p:nvPr/>
        </p:nvSpPr>
        <p:spPr bwMode="auto">
          <a:xfrm>
            <a:off x="533400" y="3124200"/>
            <a:ext cx="35814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t>Computers connected via the Internet can be used </a:t>
            </a:r>
          </a:p>
          <a:p>
            <a:pPr algn="ctr">
              <a:defRPr/>
            </a:pPr>
            <a:r>
              <a:rPr lang="en-US" sz="1200" b="1"/>
              <a:t>more easily if hypertext links are enabled using HTML</a:t>
            </a:r>
          </a:p>
          <a:p>
            <a:pPr algn="ctr">
              <a:defRPr/>
            </a:pPr>
            <a:r>
              <a:rPr lang="en-US" sz="1200" b="1"/>
              <a:t> and URLs: it</a:t>
            </a:r>
            <a:r>
              <a:rPr lang="ja-JP" altLang="en-US" sz="1200" b="1"/>
              <a:t>’</a:t>
            </a:r>
            <a:r>
              <a:rPr lang="en-US" altLang="ja-JP" sz="1200" b="1"/>
              <a:t>s called World Wide Web</a:t>
            </a:r>
            <a:endParaRPr lang="en-US" sz="1200" b="1"/>
          </a:p>
        </p:txBody>
      </p:sp>
      <p:sp>
        <p:nvSpPr>
          <p:cNvPr id="36879" name="Rectangle 15"/>
          <p:cNvSpPr>
            <a:spLocks noChangeArrowheads="1"/>
          </p:cNvSpPr>
          <p:nvPr/>
        </p:nvSpPr>
        <p:spPr bwMode="auto">
          <a:xfrm>
            <a:off x="533400" y="2514600"/>
            <a:ext cx="43434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The World Wide Web is easier to use if we have a browser that</a:t>
            </a:r>
          </a:p>
          <a:p>
            <a:pPr algn="ctr">
              <a:defRPr/>
            </a:pPr>
            <a:r>
              <a:rPr lang="en-US" sz="1200" b="1">
                <a:latin typeface="Times New Roman" charset="0"/>
                <a:ea typeface="ＭＳ Ｐゴシック" charset="0"/>
              </a:rPr>
              <a:t>To browser web pages, running in a graphical user interface context.</a:t>
            </a:r>
          </a:p>
        </p:txBody>
      </p:sp>
      <p:sp>
        <p:nvSpPr>
          <p:cNvPr id="36880" name="Rectangle 16"/>
          <p:cNvSpPr>
            <a:spLocks noChangeArrowheads="1"/>
          </p:cNvSpPr>
          <p:nvPr/>
        </p:nvSpPr>
        <p:spPr bwMode="auto">
          <a:xfrm>
            <a:off x="533400" y="1905000"/>
            <a:ext cx="51054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a:defRPr/>
            </a:pPr>
            <a:r>
              <a:rPr lang="en-US" sz="1200" b="1">
                <a:latin typeface="Times New Roman" charset="0"/>
                <a:ea typeface="ＭＳ Ｐゴシック" charset="0"/>
              </a:rPr>
              <a:t>Great efficiencies can be accomplished if we use</a:t>
            </a:r>
          </a:p>
          <a:p>
            <a:pPr algn="ctr">
              <a:defRPr/>
            </a:pPr>
            <a:r>
              <a:rPr lang="en-US" sz="1200" b="1">
                <a:latin typeface="Times New Roman" charset="0"/>
                <a:ea typeface="ＭＳ Ｐゴシック" charset="0"/>
              </a:rPr>
              <a:t>The Internet and the World Wide Web to conduct business. </a:t>
            </a:r>
          </a:p>
        </p:txBody>
      </p:sp>
      <p:sp>
        <p:nvSpPr>
          <p:cNvPr id="36881" name="Text Box 17"/>
          <p:cNvSpPr txBox="1">
            <a:spLocks noChangeArrowheads="1"/>
          </p:cNvSpPr>
          <p:nvPr/>
        </p:nvSpPr>
        <p:spPr bwMode="auto">
          <a:xfrm>
            <a:off x="704850" y="6613525"/>
            <a:ext cx="31067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000">
                <a:latin typeface="Times New Roman" charset="0"/>
                <a:ea typeface="ＭＳ Ｐゴシック" charset="0"/>
              </a:rPr>
              <a:t>Copyright 2002, William F. Slater, III, Chicago, IL, USA</a:t>
            </a:r>
          </a:p>
        </p:txBody>
      </p:sp>
    </p:spTree>
  </p:cSld>
  <p:clrMapOvr>
    <a:masterClrMapping/>
  </p:clrMapOvr>
  <p:transition spd="slow" advClick="0">
    <p:cover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defRPr/>
            </a:pPr>
            <a:r>
              <a:rPr lang="en-US" sz="3600" smtClean="0">
                <a:ea typeface="+mj-ea"/>
                <a:cs typeface="+mj-cs"/>
              </a:rPr>
              <a:t>The Creation of the Internet</a:t>
            </a:r>
          </a:p>
        </p:txBody>
      </p:sp>
      <p:sp>
        <p:nvSpPr>
          <p:cNvPr id="66563" name="Rectangle 3"/>
          <p:cNvSpPr>
            <a:spLocks noGrp="1" noChangeArrowheads="1"/>
          </p:cNvSpPr>
          <p:nvPr>
            <p:ph idx="1"/>
          </p:nvPr>
        </p:nvSpPr>
        <p:spPr>
          <a:xfrm>
            <a:off x="304800" y="2133600"/>
            <a:ext cx="8382000" cy="3962400"/>
          </a:xfrm>
        </p:spPr>
        <p:txBody>
          <a:bodyPr/>
          <a:lstStyle/>
          <a:p>
            <a:pPr eaLnBrk="1" hangingPunct="1">
              <a:defRPr/>
            </a:pPr>
            <a:r>
              <a:rPr lang="en-US" sz="2400" smtClean="0">
                <a:ea typeface="+mn-ea"/>
                <a:cs typeface="+mn-cs"/>
              </a:rPr>
              <a:t>The creation of the Internet solved the following challenges:</a:t>
            </a:r>
          </a:p>
          <a:p>
            <a:pPr lvl="1" eaLnBrk="1" hangingPunct="1">
              <a:defRPr/>
            </a:pPr>
            <a:r>
              <a:rPr lang="en-US" sz="2000" smtClean="0">
                <a:ea typeface="+mn-ea"/>
              </a:rPr>
              <a:t>Basically inventing digital networking as we know it</a:t>
            </a:r>
          </a:p>
          <a:p>
            <a:pPr lvl="1" eaLnBrk="1" hangingPunct="1">
              <a:defRPr/>
            </a:pPr>
            <a:r>
              <a:rPr lang="en-US" sz="2000" smtClean="0">
                <a:ea typeface="+mn-ea"/>
              </a:rPr>
              <a:t>Survivability of an infrastructure to send / receive high-speed electronic messages</a:t>
            </a:r>
          </a:p>
          <a:p>
            <a:pPr lvl="1" eaLnBrk="1" hangingPunct="1">
              <a:defRPr/>
            </a:pPr>
            <a:r>
              <a:rPr lang="en-US" sz="2000" smtClean="0">
                <a:ea typeface="+mn-ea"/>
              </a:rPr>
              <a:t>Reliability of computer messaging</a:t>
            </a:r>
          </a:p>
          <a:p>
            <a:pPr lvl="1" eaLnBrk="1" hangingPunct="1">
              <a:defRPr/>
            </a:pPr>
            <a:endParaRPr lang="en-US" smtClean="0">
              <a:ea typeface="+mn-ea"/>
            </a:endParaRPr>
          </a:p>
        </p:txBody>
      </p:sp>
      <p:pic>
        <p:nvPicPr>
          <p:cNvPr id="18436" name="Picture 4" descr="D:\slater_forrest\internet\news\work.hom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64300" y="4391025"/>
            <a:ext cx="22225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5" name="Text Box 5"/>
          <p:cNvSpPr txBox="1">
            <a:spLocks noChangeArrowheads="1"/>
          </p:cNvSpPr>
          <p:nvPr/>
        </p:nvSpPr>
        <p:spPr bwMode="auto">
          <a:xfrm>
            <a:off x="704850" y="6613525"/>
            <a:ext cx="31067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000">
                <a:latin typeface="Times New Roman" charset="0"/>
                <a:ea typeface="ＭＳ Ｐゴシック" charset="0"/>
              </a:rPr>
              <a:t>Copyright 2002, William F. Slater, III, Chicago, IL, USA</a:t>
            </a:r>
          </a:p>
        </p:txBody>
      </p:sp>
    </p:spTree>
  </p:cSld>
  <p:clrMapOvr>
    <a:masterClrMapping/>
  </p:clrMapOvr>
  <p:transition spd="slow">
    <p:cover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1026"/>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Tribute to </a:t>
            </a:r>
            <a:r>
              <a:rPr lang="en-US" dirty="0" smtClean="0">
                <a:solidFill>
                  <a:schemeClr val="tx1"/>
                </a:solidFill>
                <a:ea typeface="+mj-ea"/>
                <a:cs typeface="+mj-cs"/>
              </a:rPr>
              <a:t>the Internet </a:t>
            </a:r>
            <a:r>
              <a:rPr lang="en-US" dirty="0" smtClean="0">
                <a:solidFill>
                  <a:schemeClr val="tx1"/>
                </a:solidFill>
                <a:ea typeface="+mj-ea"/>
                <a:cs typeface="+mj-cs"/>
              </a:rPr>
              <a:t>Pioneers</a:t>
            </a:r>
          </a:p>
        </p:txBody>
      </p:sp>
      <p:sp>
        <p:nvSpPr>
          <p:cNvPr id="69635" name="Rectangle 1027"/>
          <p:cNvSpPr>
            <a:spLocks noGrp="1" noChangeArrowheads="1"/>
          </p:cNvSpPr>
          <p:nvPr>
            <p:ph idx="1"/>
          </p:nvPr>
        </p:nvSpPr>
        <p:spPr/>
        <p:txBody>
          <a:bodyPr/>
          <a:lstStyle/>
          <a:p>
            <a:pPr eaLnBrk="1" hangingPunct="1">
              <a:defRPr/>
            </a:pPr>
            <a:r>
              <a:rPr lang="en-US" sz="2400" dirty="0" smtClean="0">
                <a:solidFill>
                  <a:schemeClr val="tx1"/>
                </a:solidFill>
              </a:rPr>
              <a:t>The Internet we know and love today, would not exist without the hard work of a lot of bright people.</a:t>
            </a:r>
          </a:p>
          <a:p>
            <a:pPr eaLnBrk="1" hangingPunct="1">
              <a:defRPr/>
            </a:pPr>
            <a:r>
              <a:rPr lang="en-US" sz="2400" dirty="0" smtClean="0">
                <a:solidFill>
                  <a:schemeClr val="tx1"/>
                </a:solidFill>
              </a:rPr>
              <a:t>The technologies and standards they created make today</a:t>
            </a:r>
            <a:r>
              <a:rPr lang="ja-JP" altLang="en-US" sz="2400" dirty="0" smtClean="0">
                <a:solidFill>
                  <a:schemeClr val="tx1"/>
                </a:solidFill>
                <a:latin typeface="Arial" pitchFamily="34" charset="0"/>
              </a:rPr>
              <a:t>’</a:t>
            </a:r>
            <a:r>
              <a:rPr lang="en-US" altLang="ja-JP" sz="2400" dirty="0" smtClean="0">
                <a:solidFill>
                  <a:schemeClr val="tx1"/>
                </a:solidFill>
              </a:rPr>
              <a:t>s Internet and World Wide Web possible.</a:t>
            </a:r>
          </a:p>
          <a:p>
            <a:pPr eaLnBrk="1" hangingPunct="1">
              <a:defRPr/>
            </a:pPr>
            <a:r>
              <a:rPr lang="en-US" sz="2400" dirty="0" smtClean="0">
                <a:solidFill>
                  <a:schemeClr val="tx1"/>
                </a:solidFill>
              </a:rPr>
              <a:t>They deserve recognition and our gratitude for changing the world with the Internet.</a:t>
            </a:r>
          </a:p>
          <a:p>
            <a:pPr eaLnBrk="1" hangingPunct="1">
              <a:defRPr/>
            </a:pPr>
            <a:r>
              <a:rPr lang="en-US" sz="2400" dirty="0" smtClean="0">
                <a:solidFill>
                  <a:schemeClr val="tx1"/>
                </a:solidFill>
              </a:rPr>
              <a:t>In this presentation, we will identify and pay tribute to several of the people who made the Internet and the World Wide Web possible</a:t>
            </a:r>
          </a:p>
        </p:txBody>
      </p:sp>
    </p:spTree>
  </p:cSld>
  <p:clrMapOvr>
    <a:masterClrMapping/>
  </p:clrMapOvr>
  <p:transition spd="slow">
    <p:cover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1026"/>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Internet Pioneers</a:t>
            </a:r>
          </a:p>
        </p:txBody>
      </p:sp>
      <p:graphicFrame>
        <p:nvGraphicFramePr>
          <p:cNvPr id="70659" name="Group 1027"/>
          <p:cNvGraphicFramePr>
            <a:graphicFrameLocks noGrp="1"/>
          </p:cNvGraphicFramePr>
          <p:nvPr>
            <p:ph idx="1"/>
            <p:extLst>
              <p:ext uri="{D42A27DB-BD31-4B8C-83A1-F6EECF244321}">
                <p14:modId xmlns:p14="http://schemas.microsoft.com/office/powerpoint/2010/main" val="4137606633"/>
              </p:ext>
            </p:extLst>
          </p:nvPr>
        </p:nvGraphicFramePr>
        <p:xfrm>
          <a:off x="457200" y="1050925"/>
          <a:ext cx="8435976" cy="4278313"/>
        </p:xfrm>
        <a:graphic>
          <a:graphicData uri="http://schemas.openxmlformats.org/drawingml/2006/table">
            <a:tbl>
              <a:tblPr/>
              <a:tblGrid>
                <a:gridCol w="2811992">
                  <a:extLst>
                    <a:ext uri="{9D8B030D-6E8A-4147-A177-3AD203B41FA5}">
                      <a16:colId xmlns:a16="http://schemas.microsoft.com/office/drawing/2014/main" val="20000"/>
                    </a:ext>
                  </a:extLst>
                </a:gridCol>
                <a:gridCol w="2811992">
                  <a:extLst>
                    <a:ext uri="{9D8B030D-6E8A-4147-A177-3AD203B41FA5}">
                      <a16:colId xmlns:a16="http://schemas.microsoft.com/office/drawing/2014/main" val="20001"/>
                    </a:ext>
                  </a:extLst>
                </a:gridCol>
                <a:gridCol w="2811992">
                  <a:extLst>
                    <a:ext uri="{9D8B030D-6E8A-4147-A177-3AD203B41FA5}">
                      <a16:colId xmlns:a16="http://schemas.microsoft.com/office/drawing/2014/main" val="20002"/>
                    </a:ext>
                  </a:extLst>
                </a:gridCol>
              </a:tblGrid>
              <a:tr h="822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Vannevar Bush</a:t>
                      </a:r>
                    </a:p>
                  </a:txBody>
                  <a:tcPr marL="99247" marR="99247"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Claude Shannon</a:t>
                      </a:r>
                    </a:p>
                  </a:txBody>
                  <a:tcPr marL="99247" marR="99247"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J. C. R. Licklider</a:t>
                      </a:r>
                    </a:p>
                  </a:txBody>
                  <a:tcPr marL="99247" marR="99247"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8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Paul Baran</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rebuchet MS" charset="0"/>
                        <a:ea typeface="ＭＳ Ｐゴシック" charset="0"/>
                      </a:endParaRPr>
                    </a:p>
                  </a:txBody>
                  <a:tcPr marL="99247" marR="99247"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Ted Nelson</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rebuchet MS" charset="0"/>
                        <a:ea typeface="ＭＳ Ｐゴシック" charset="0"/>
                      </a:endParaRPr>
                    </a:p>
                  </a:txBody>
                  <a:tcPr marL="99247" marR="99247"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Leonard Kleinrock</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rebuchet MS" charset="0"/>
                        <a:ea typeface="ＭＳ Ｐゴシック" charset="0"/>
                      </a:endParaRPr>
                    </a:p>
                  </a:txBody>
                  <a:tcPr marL="99247" marR="99247"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Lawrence Roberts</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rebuchet MS" charset="0"/>
                        <a:ea typeface="ＭＳ Ｐゴシック" charset="0"/>
                      </a:endParaRPr>
                    </a:p>
                  </a:txBody>
                  <a:tcPr marL="99247" marR="99247"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Steve Crocker</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rebuchet MS" charset="0"/>
                        <a:ea typeface="ＭＳ Ｐゴシック" charset="0"/>
                      </a:endParaRPr>
                    </a:p>
                  </a:txBody>
                  <a:tcPr marL="99247" marR="99247"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Jon Postel</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rebuchet MS" charset="0"/>
                        <a:ea typeface="ＭＳ Ｐゴシック" charset="0"/>
                      </a:endParaRPr>
                    </a:p>
                  </a:txBody>
                  <a:tcPr marL="99247" marR="99247"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8778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Vinton Cerf</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rebuchet MS" charset="0"/>
                        <a:ea typeface="ＭＳ Ｐゴシック" charset="0"/>
                      </a:endParaRPr>
                    </a:p>
                  </a:txBody>
                  <a:tcPr marL="99247" marR="99247"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Robert Kahn</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rebuchet MS" charset="0"/>
                        <a:ea typeface="ＭＳ Ｐゴシック" charset="0"/>
                      </a:endParaRPr>
                    </a:p>
                  </a:txBody>
                  <a:tcPr marL="99247" marR="99247"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Christian Huitema</a:t>
                      </a: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rebuchet MS" charset="0"/>
                        <a:ea typeface="ＭＳ Ｐゴシック" charset="0"/>
                      </a:endParaRPr>
                    </a:p>
                  </a:txBody>
                  <a:tcPr marL="99247" marR="99247"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822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Brian Carpenter</a:t>
                      </a:r>
                    </a:p>
                  </a:txBody>
                  <a:tcPr marL="99247" marR="99247" marT="45722" marB="4572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a:ln>
                            <a:noFill/>
                          </a:ln>
                          <a:solidFill>
                            <a:schemeClr val="tx1"/>
                          </a:solidFill>
                          <a:effectLst/>
                          <a:latin typeface="Trebuchet MS" charset="0"/>
                          <a:ea typeface="ＭＳ Ｐゴシック" charset="0"/>
                        </a:rPr>
                        <a:t>Tim Berners-Lee</a:t>
                      </a:r>
                    </a:p>
                  </a:txBody>
                  <a:tcPr marL="99247" marR="99247" marT="45722" marB="4572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dirty="0">
                          <a:ln>
                            <a:noFill/>
                          </a:ln>
                          <a:solidFill>
                            <a:schemeClr val="tx1"/>
                          </a:solidFill>
                          <a:effectLst/>
                          <a:latin typeface="Trebuchet MS" charset="0"/>
                          <a:ea typeface="ＭＳ Ｐゴシック" charset="0"/>
                        </a:rPr>
                        <a:t>Mark Andreesen</a:t>
                      </a:r>
                    </a:p>
                  </a:txBody>
                  <a:tcPr marL="99247" marR="99247" marT="45722" marB="4572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Tree>
  </p:cSld>
  <p:clrMapOvr>
    <a:masterClrMapping/>
  </p:clrMapOvr>
  <p:transition spd="slow">
    <p:cover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026"/>
          <p:cNvSpPr>
            <a:spLocks noGrp="1" noChangeArrowheads="1"/>
          </p:cNvSpPr>
          <p:nvPr>
            <p:ph type="title"/>
          </p:nvPr>
        </p:nvSpPr>
        <p:spPr>
          <a:xfrm>
            <a:off x="628650" y="228600"/>
            <a:ext cx="7772400" cy="1143000"/>
          </a:xfrm>
        </p:spPr>
        <p:txBody>
          <a:bodyPr/>
          <a:lstStyle/>
          <a:p>
            <a:pPr eaLnBrk="1" hangingPunct="1">
              <a:defRPr/>
            </a:pPr>
            <a:r>
              <a:rPr lang="en-US" smtClean="0">
                <a:ea typeface="+mj-ea"/>
                <a:cs typeface="+mj-cs"/>
              </a:rPr>
              <a:t>Agenda</a:t>
            </a:r>
          </a:p>
        </p:txBody>
      </p:sp>
      <p:sp>
        <p:nvSpPr>
          <p:cNvPr id="79875" name="Rectangle 1027"/>
          <p:cNvSpPr>
            <a:spLocks noGrp="1" noChangeArrowheads="1"/>
          </p:cNvSpPr>
          <p:nvPr>
            <p:ph idx="1"/>
          </p:nvPr>
        </p:nvSpPr>
        <p:spPr>
          <a:xfrm>
            <a:off x="457200" y="1371600"/>
            <a:ext cx="8401050" cy="3962400"/>
          </a:xfrm>
        </p:spPr>
        <p:txBody>
          <a:bodyPr/>
          <a:lstStyle/>
          <a:p>
            <a:pPr eaLnBrk="1" hangingPunct="1">
              <a:defRPr/>
            </a:pPr>
            <a:r>
              <a:rPr lang="en-US" smtClean="0"/>
              <a:t>Introduction</a:t>
            </a:r>
          </a:p>
          <a:p>
            <a:pPr eaLnBrk="1" hangingPunct="1">
              <a:defRPr/>
            </a:pPr>
            <a:r>
              <a:rPr lang="en-US" smtClean="0"/>
              <a:t>Internet History</a:t>
            </a:r>
          </a:p>
          <a:p>
            <a:pPr eaLnBrk="1" hangingPunct="1">
              <a:defRPr/>
            </a:pPr>
            <a:r>
              <a:rPr lang="en-US" smtClean="0"/>
              <a:t>Internet Evolution</a:t>
            </a:r>
          </a:p>
          <a:p>
            <a:pPr eaLnBrk="1" hangingPunct="1">
              <a:defRPr/>
            </a:pPr>
            <a:r>
              <a:rPr lang="en-US" smtClean="0"/>
              <a:t>Internet Pioneers</a:t>
            </a:r>
          </a:p>
          <a:p>
            <a:pPr eaLnBrk="1" hangingPunct="1">
              <a:defRPr/>
            </a:pPr>
            <a:r>
              <a:rPr lang="en-US" smtClean="0"/>
              <a:t>Internet Growth – Sept. 1969 – Sept. 2013</a:t>
            </a:r>
          </a:p>
          <a:p>
            <a:pPr eaLnBrk="1" hangingPunct="1">
              <a:defRPr/>
            </a:pPr>
            <a:r>
              <a:rPr lang="en-US" smtClean="0"/>
              <a:t>Conclusion</a:t>
            </a:r>
          </a:p>
        </p:txBody>
      </p:sp>
      <p:pic>
        <p:nvPicPr>
          <p:cNvPr id="3076" name="Picture 1028" descr="Y:\slater\Internet-related_pics\story.world.interne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3600" y="4419600"/>
            <a:ext cx="2800350" cy="213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1029" descr="D:\slater_forrest\ISOC\isocmember.gif"/>
          <p:cNvPicPr>
            <a:picLocks noChangeAspect="1" noChangeArrowheads="1"/>
          </p:cNvPicPr>
          <p:nvPr/>
        </p:nvPicPr>
        <p:blipFill>
          <a:blip r:embed="rId3">
            <a:extLst>
              <a:ext uri="{28A0092B-C50C-407E-A947-70E740481C1C}">
                <a14:useLocalDpi xmlns:a14="http://schemas.microsoft.com/office/drawing/2010/main" val="0"/>
              </a:ext>
            </a:extLst>
          </a:blip>
          <a:srcRect b="21568"/>
          <a:stretch>
            <a:fillRect/>
          </a:stretch>
        </p:blipFill>
        <p:spPr bwMode="auto">
          <a:xfrm>
            <a:off x="457200" y="5638800"/>
            <a:ext cx="1520825"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defRPr/>
            </a:pPr>
            <a:r>
              <a:rPr lang="en-US" dirty="0" err="1" smtClean="0">
                <a:solidFill>
                  <a:schemeClr val="tx1"/>
                </a:solidFill>
                <a:ea typeface="+mj-ea"/>
                <a:cs typeface="+mj-cs"/>
              </a:rPr>
              <a:t>Vannevar</a:t>
            </a:r>
            <a:r>
              <a:rPr lang="en-US" dirty="0" smtClean="0">
                <a:solidFill>
                  <a:schemeClr val="tx1"/>
                </a:solidFill>
                <a:ea typeface="+mj-ea"/>
                <a:cs typeface="+mj-cs"/>
              </a:rPr>
              <a:t> Bush</a:t>
            </a:r>
          </a:p>
        </p:txBody>
      </p:sp>
      <p:sp>
        <p:nvSpPr>
          <p:cNvPr id="37891" name="Rectangle 3"/>
          <p:cNvSpPr>
            <a:spLocks noGrp="1" noChangeArrowheads="1"/>
          </p:cNvSpPr>
          <p:nvPr>
            <p:ph idx="1"/>
          </p:nvPr>
        </p:nvSpPr>
        <p:spPr>
          <a:xfrm>
            <a:off x="2188029" y="1050925"/>
            <a:ext cx="6705146" cy="5692775"/>
          </a:xfrm>
        </p:spPr>
        <p:txBody>
          <a:bodyPr/>
          <a:lstStyle/>
          <a:p>
            <a:pPr eaLnBrk="1" hangingPunct="1">
              <a:lnSpc>
                <a:spcPct val="90000"/>
              </a:lnSpc>
              <a:defRPr/>
            </a:pPr>
            <a:r>
              <a:rPr lang="en-US" sz="1200" b="1" i="1" dirty="0" smtClean="0">
                <a:solidFill>
                  <a:schemeClr val="tx1"/>
                </a:solidFill>
              </a:rPr>
              <a:t>Summary</a:t>
            </a:r>
            <a:r>
              <a:rPr lang="en-US" sz="1200" dirty="0" smtClean="0">
                <a:solidFill>
                  <a:schemeClr val="tx1"/>
                </a:solidFill>
              </a:rPr>
              <a:t>: </a:t>
            </a:r>
            <a:r>
              <a:rPr lang="en-US" sz="1200" dirty="0" err="1" smtClean="0">
                <a:solidFill>
                  <a:schemeClr val="tx1"/>
                </a:solidFill>
              </a:rPr>
              <a:t>Vannevar</a:t>
            </a:r>
            <a:r>
              <a:rPr lang="en-US" sz="1200" dirty="0" smtClean="0">
                <a:solidFill>
                  <a:schemeClr val="tx1"/>
                </a:solidFill>
              </a:rPr>
              <a:t> Bush established the U.S. military / university research partnership that later developed the </a:t>
            </a:r>
            <a:r>
              <a:rPr lang="en-US" sz="1200" i="1" dirty="0" smtClean="0">
                <a:solidFill>
                  <a:schemeClr val="tx1"/>
                </a:solidFill>
              </a:rPr>
              <a:t>ARPANET</a:t>
            </a:r>
            <a:r>
              <a:rPr lang="en-US" sz="1200" dirty="0" smtClean="0">
                <a:solidFill>
                  <a:schemeClr val="tx1"/>
                </a:solidFill>
              </a:rPr>
              <a:t>. He also wrote the first visionary description of the potential use for information technology, inspiring many of the Internet's creators.</a:t>
            </a:r>
          </a:p>
          <a:p>
            <a:pPr eaLnBrk="1" hangingPunct="1">
              <a:lnSpc>
                <a:spcPct val="90000"/>
              </a:lnSpc>
              <a:defRPr/>
            </a:pPr>
            <a:endParaRPr lang="en-US" sz="1200" dirty="0" smtClean="0">
              <a:solidFill>
                <a:schemeClr val="tx1"/>
              </a:solidFill>
            </a:endParaRPr>
          </a:p>
          <a:p>
            <a:pPr eaLnBrk="1" hangingPunct="1">
              <a:lnSpc>
                <a:spcPct val="90000"/>
              </a:lnSpc>
              <a:defRPr/>
            </a:pPr>
            <a:r>
              <a:rPr lang="en-US" sz="1200" dirty="0" smtClean="0">
                <a:solidFill>
                  <a:schemeClr val="tx1"/>
                </a:solidFill>
              </a:rPr>
              <a:t>President Roosevelt appointed Bush to Chairman of the National Defense Research Committee in 1940 to help with World War II. </a:t>
            </a:r>
          </a:p>
          <a:p>
            <a:pPr eaLnBrk="1" hangingPunct="1">
              <a:lnSpc>
                <a:spcPct val="90000"/>
              </a:lnSpc>
              <a:defRPr/>
            </a:pPr>
            <a:r>
              <a:rPr lang="en-US" sz="1200" dirty="0" smtClean="0">
                <a:solidFill>
                  <a:schemeClr val="tx1"/>
                </a:solidFill>
              </a:rPr>
              <a:t>In 1941, Bush was appointed Director of the newly created "Office of Scientific Research and Development", established to coordinate weapons development research. The organization employed more than 6000 scientists by the end of the war, and supervised development of the atom bomb. </a:t>
            </a:r>
          </a:p>
          <a:p>
            <a:pPr eaLnBrk="1" hangingPunct="1">
              <a:lnSpc>
                <a:spcPct val="90000"/>
              </a:lnSpc>
              <a:defRPr/>
            </a:pPr>
            <a:r>
              <a:rPr lang="en-US" sz="1200" dirty="0" smtClean="0">
                <a:solidFill>
                  <a:schemeClr val="tx1"/>
                </a:solidFill>
              </a:rPr>
              <a:t>From 1946 to 1947, Bush served as chairman of the Joint Research and Development Board.   Out of this effort would later come DARPA, which would later do the ARPANET Project.</a:t>
            </a:r>
          </a:p>
          <a:p>
            <a:pPr eaLnBrk="1" hangingPunct="1">
              <a:lnSpc>
                <a:spcPct val="90000"/>
              </a:lnSpc>
              <a:defRPr/>
            </a:pPr>
            <a:endParaRPr lang="en-US" sz="1200" dirty="0" smtClean="0">
              <a:solidFill>
                <a:schemeClr val="tx1"/>
              </a:solidFill>
            </a:endParaRPr>
          </a:p>
          <a:p>
            <a:pPr eaLnBrk="1" hangingPunct="1">
              <a:lnSpc>
                <a:spcPct val="90000"/>
              </a:lnSpc>
              <a:buFontTx/>
              <a:buNone/>
              <a:defRPr/>
            </a:pPr>
            <a:r>
              <a:rPr lang="en-US" sz="1200" dirty="0" smtClean="0">
                <a:solidFill>
                  <a:schemeClr val="tx1"/>
                </a:solidFill>
              </a:rPr>
              <a:t>Quote:</a:t>
            </a:r>
          </a:p>
          <a:p>
            <a:pPr eaLnBrk="1" hangingPunct="1">
              <a:lnSpc>
                <a:spcPct val="90000"/>
              </a:lnSpc>
              <a:defRPr/>
            </a:pPr>
            <a:r>
              <a:rPr lang="ja-JP" altLang="en-US" sz="1200" dirty="0" smtClean="0">
                <a:solidFill>
                  <a:schemeClr val="tx1"/>
                </a:solidFill>
                <a:latin typeface="Arial" pitchFamily="34" charset="0"/>
              </a:rPr>
              <a:t>“</a:t>
            </a:r>
            <a:r>
              <a:rPr lang="en-US" altLang="ja-JP" sz="1200" dirty="0" smtClean="0">
                <a:solidFill>
                  <a:schemeClr val="tx1"/>
                </a:solidFill>
              </a:rPr>
              <a:t>Consider a future device for individual use, which is a sort of mechanized private file and library. It needs a name, and to coin one at random, "</a:t>
            </a:r>
            <a:r>
              <a:rPr lang="en-US" altLang="ja-JP" sz="1200" dirty="0" err="1" smtClean="0">
                <a:solidFill>
                  <a:schemeClr val="tx1"/>
                </a:solidFill>
              </a:rPr>
              <a:t>memex</a:t>
            </a:r>
            <a:r>
              <a:rPr lang="en-US" altLang="ja-JP" sz="1200" dirty="0" smtClean="0">
                <a:solidFill>
                  <a:schemeClr val="tx1"/>
                </a:solidFill>
              </a:rPr>
              <a:t>" will do. A </a:t>
            </a:r>
            <a:r>
              <a:rPr lang="en-US" altLang="ja-JP" sz="1200" dirty="0" err="1" smtClean="0">
                <a:solidFill>
                  <a:schemeClr val="tx1"/>
                </a:solidFill>
              </a:rPr>
              <a:t>memex</a:t>
            </a:r>
            <a:r>
              <a:rPr lang="en-US" altLang="ja-JP" sz="1200" dirty="0" smtClean="0">
                <a:solidFill>
                  <a:schemeClr val="tx1"/>
                </a:solidFill>
              </a:rPr>
              <a:t> is a device in which an individual stores all his books, records, and communications, and which is mechanized so that it may be consulted with exceeding speed and flexibility. It is an enlarged intimate supplement to his memory. </a:t>
            </a:r>
          </a:p>
          <a:p>
            <a:pPr eaLnBrk="1" hangingPunct="1">
              <a:lnSpc>
                <a:spcPct val="90000"/>
              </a:lnSpc>
              <a:defRPr/>
            </a:pPr>
            <a:r>
              <a:rPr lang="en-US" sz="1200" dirty="0" smtClean="0">
                <a:solidFill>
                  <a:schemeClr val="tx1"/>
                </a:solidFill>
              </a:rPr>
              <a:t>It consists of a desk, and while it can presumably be operated from a distance, it is primarily the piece of furniture at which he works. On the top are slanting translucent screens, on which material can be projected for convenient reading. There is a keyboard, and sets of buttons and levers. Otherwise it looks like an ordinary desk.</a:t>
            </a:r>
          </a:p>
          <a:p>
            <a:pPr lvl="1" eaLnBrk="1" hangingPunct="1">
              <a:lnSpc>
                <a:spcPct val="90000"/>
              </a:lnSpc>
              <a:defRPr/>
            </a:pPr>
            <a:r>
              <a:rPr lang="en-US" sz="1100" dirty="0" err="1" smtClean="0"/>
              <a:t>Vannevar</a:t>
            </a:r>
            <a:r>
              <a:rPr lang="en-US" sz="1100" dirty="0" smtClean="0"/>
              <a:t> Bush; </a:t>
            </a:r>
            <a:r>
              <a:rPr lang="en-US" sz="1100" i="1" u="sng" dirty="0" smtClean="0"/>
              <a:t>As We May Think</a:t>
            </a:r>
            <a:r>
              <a:rPr lang="en-US" sz="1100" dirty="0" smtClean="0"/>
              <a:t>; Atlantic Monthly; July 1945 </a:t>
            </a:r>
          </a:p>
          <a:p>
            <a:pPr eaLnBrk="1" hangingPunct="1">
              <a:lnSpc>
                <a:spcPct val="90000"/>
              </a:lnSpc>
              <a:defRPr/>
            </a:pPr>
            <a:endParaRPr lang="en-US" sz="1200" dirty="0" smtClean="0">
              <a:solidFill>
                <a:schemeClr val="tx1"/>
              </a:solidFill>
            </a:endParaRPr>
          </a:p>
          <a:p>
            <a:pPr eaLnBrk="1" hangingPunct="1">
              <a:lnSpc>
                <a:spcPct val="90000"/>
              </a:lnSpc>
              <a:defRPr/>
            </a:pPr>
            <a:endParaRPr lang="en-US" sz="1200" dirty="0" smtClean="0">
              <a:solidFill>
                <a:schemeClr val="tx1"/>
              </a:solidFill>
            </a:endParaRPr>
          </a:p>
        </p:txBody>
      </p:sp>
      <p:pic>
        <p:nvPicPr>
          <p:cNvPr id="21508" name="Picture 4" descr="C:\Slater_GingerLynn\ISOC\History\Vannevar_Bush\Vannevar_Bush_files\ii_bush_files\bush.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768928"/>
            <a:ext cx="1622425" cy="226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3" name="Text Box 5"/>
          <p:cNvSpPr txBox="1">
            <a:spLocks noChangeArrowheads="1"/>
          </p:cNvSpPr>
          <p:nvPr/>
        </p:nvSpPr>
        <p:spPr bwMode="auto">
          <a:xfrm>
            <a:off x="96837" y="5137150"/>
            <a:ext cx="23431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dirty="0">
                <a:solidFill>
                  <a:srgbClr val="000066"/>
                </a:solidFill>
                <a:latin typeface="Trebuchet MS" charset="0"/>
                <a:ea typeface="ＭＳ Ｐゴシック" charset="0"/>
              </a:rPr>
              <a:t>Source: Livinginternet.com</a:t>
            </a:r>
          </a:p>
        </p:txBody>
      </p:sp>
    </p:spTree>
  </p:cSld>
  <p:clrMapOvr>
    <a:masterClrMapping/>
  </p:clrMapOvr>
  <p:transition spd="slow">
    <p:cover dir="u"/>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Claude Shannon</a:t>
            </a:r>
          </a:p>
        </p:txBody>
      </p:sp>
      <p:sp>
        <p:nvSpPr>
          <p:cNvPr id="38915" name="Rectangle 3"/>
          <p:cNvSpPr>
            <a:spLocks noGrp="1" noChangeArrowheads="1"/>
          </p:cNvSpPr>
          <p:nvPr>
            <p:ph idx="1"/>
          </p:nvPr>
        </p:nvSpPr>
        <p:spPr>
          <a:xfrm>
            <a:off x="1992086" y="1050925"/>
            <a:ext cx="6901089" cy="5417004"/>
          </a:xfrm>
        </p:spPr>
        <p:txBody>
          <a:bodyPr/>
          <a:lstStyle/>
          <a:p>
            <a:pPr eaLnBrk="1" hangingPunct="1">
              <a:lnSpc>
                <a:spcPct val="90000"/>
              </a:lnSpc>
              <a:defRPr/>
            </a:pPr>
            <a:r>
              <a:rPr lang="en-US" sz="1200" b="1" i="1" dirty="0" smtClean="0">
                <a:solidFill>
                  <a:schemeClr val="tx1"/>
                </a:solidFill>
                <a:latin typeface="Arial" pitchFamily="34" charset="0"/>
              </a:rPr>
              <a:t>The Father of Modern Information Theory</a:t>
            </a:r>
          </a:p>
          <a:p>
            <a:pPr eaLnBrk="1" hangingPunct="1">
              <a:lnSpc>
                <a:spcPct val="90000"/>
              </a:lnSpc>
              <a:defRPr/>
            </a:pPr>
            <a:r>
              <a:rPr lang="en-US" sz="1200" dirty="0" smtClean="0">
                <a:solidFill>
                  <a:schemeClr val="tx1"/>
                </a:solidFill>
              </a:rPr>
              <a:t>Published a</a:t>
            </a:r>
            <a:r>
              <a:rPr lang="ja-JP" altLang="en-US" sz="1200" dirty="0" smtClean="0">
                <a:solidFill>
                  <a:schemeClr val="tx1"/>
                </a:solidFill>
                <a:latin typeface="Arial" pitchFamily="34" charset="0"/>
              </a:rPr>
              <a:t>”</a:t>
            </a:r>
            <a:r>
              <a:rPr lang="en-US" altLang="ja-JP" sz="1200" dirty="0" smtClean="0">
                <a:solidFill>
                  <a:schemeClr val="tx1"/>
                </a:solidFill>
              </a:rPr>
              <a:t>A Mathematical Theory of Communication</a:t>
            </a:r>
            <a:r>
              <a:rPr lang="ja-JP" altLang="en-US" sz="1200" dirty="0" smtClean="0">
                <a:solidFill>
                  <a:schemeClr val="tx1"/>
                </a:solidFill>
                <a:latin typeface="Arial" pitchFamily="34" charset="0"/>
              </a:rPr>
              <a:t>”</a:t>
            </a:r>
            <a:r>
              <a:rPr lang="en-US" altLang="ja-JP" sz="1200" dirty="0" smtClean="0">
                <a:solidFill>
                  <a:schemeClr val="tx1"/>
                </a:solidFill>
              </a:rPr>
              <a:t> in 1948: Before Shannon, it was commonly believed that the only way of achieving arbitrarily small probability of error in a communication channel was to reduce the transmission rate to zero. All this changed in 1948 with the publication of A Mathematical Theory of Communication, where Shannon characterized a channel by a single parameter; the channel capacity, and showed that it was possible to transmit information at any rate below capacity with an arbitrarily small probability of error. His method of proof was to show the existence of a single good code by averaging over all possible codes. His paper established fundamental limits on the efficiency of communication over noisy channels, and presented the challenge of finding families of codes that achieve capacity. The method of random coding does not produce an explicit example of a good code, and in fact it has taken fifty years for coding theorists to discover codes that come close to these fundamental limits on telephone line channels. </a:t>
            </a:r>
          </a:p>
          <a:p>
            <a:pPr eaLnBrk="1" hangingPunct="1">
              <a:lnSpc>
                <a:spcPct val="90000"/>
              </a:lnSpc>
              <a:defRPr/>
            </a:pPr>
            <a:endParaRPr lang="en-US" sz="1200" dirty="0" smtClean="0">
              <a:solidFill>
                <a:schemeClr val="tx1"/>
              </a:solidFill>
            </a:endParaRPr>
          </a:p>
          <a:p>
            <a:pPr eaLnBrk="1" hangingPunct="1">
              <a:lnSpc>
                <a:spcPct val="90000"/>
              </a:lnSpc>
              <a:defRPr/>
            </a:pPr>
            <a:r>
              <a:rPr lang="en-US" sz="1200" dirty="0" smtClean="0">
                <a:solidFill>
                  <a:schemeClr val="tx1"/>
                </a:solidFill>
              </a:rPr>
              <a:t>Created the idea that all information could be represented using 1s and 0s.  Called these fundamental units BITS.</a:t>
            </a:r>
          </a:p>
          <a:p>
            <a:pPr eaLnBrk="1" hangingPunct="1">
              <a:lnSpc>
                <a:spcPct val="90000"/>
              </a:lnSpc>
              <a:defRPr/>
            </a:pPr>
            <a:r>
              <a:rPr lang="en-US" sz="1200" dirty="0" smtClean="0">
                <a:solidFill>
                  <a:schemeClr val="tx1"/>
                </a:solidFill>
              </a:rPr>
              <a:t>Created the concept data transmission in BITS per second.</a:t>
            </a:r>
          </a:p>
          <a:p>
            <a:pPr eaLnBrk="1" hangingPunct="1">
              <a:lnSpc>
                <a:spcPct val="90000"/>
              </a:lnSpc>
              <a:defRPr/>
            </a:pPr>
            <a:r>
              <a:rPr lang="en-US" sz="1200" dirty="0" smtClean="0">
                <a:solidFill>
                  <a:schemeClr val="tx1"/>
                </a:solidFill>
              </a:rPr>
              <a:t>Won a Nobel prize for his master</a:t>
            </a:r>
            <a:r>
              <a:rPr lang="ja-JP" altLang="en-US" sz="1200" dirty="0" smtClean="0">
                <a:solidFill>
                  <a:schemeClr val="tx1"/>
                </a:solidFill>
                <a:latin typeface="Arial" pitchFamily="34" charset="0"/>
              </a:rPr>
              <a:t>’</a:t>
            </a:r>
            <a:r>
              <a:rPr lang="en-US" altLang="ja-JP" sz="1200" dirty="0" smtClean="0">
                <a:solidFill>
                  <a:schemeClr val="tx1"/>
                </a:solidFill>
              </a:rPr>
              <a:t>s thesis in 1936, titled, </a:t>
            </a:r>
            <a:r>
              <a:rPr lang="ja-JP" altLang="en-US" sz="1200" dirty="0" smtClean="0">
                <a:solidFill>
                  <a:schemeClr val="tx1"/>
                </a:solidFill>
                <a:latin typeface="Arial" pitchFamily="34" charset="0"/>
              </a:rPr>
              <a:t>“</a:t>
            </a:r>
            <a:r>
              <a:rPr lang="en-US" altLang="ja-JP" sz="1200" dirty="0" smtClean="0">
                <a:solidFill>
                  <a:schemeClr val="tx1"/>
                </a:solidFill>
              </a:rPr>
              <a:t>A Symbolic Analysis of Relay and Switching Circuits</a:t>
            </a:r>
            <a:r>
              <a:rPr lang="ja-JP" altLang="en-US" sz="1200" dirty="0" smtClean="0">
                <a:solidFill>
                  <a:schemeClr val="tx1"/>
                </a:solidFill>
                <a:latin typeface="Arial" pitchFamily="34" charset="0"/>
              </a:rPr>
              <a:t>”</a:t>
            </a:r>
            <a:r>
              <a:rPr lang="en-US" altLang="ja-JP" sz="1200" dirty="0" smtClean="0">
                <a:solidFill>
                  <a:schemeClr val="tx1"/>
                </a:solidFill>
              </a:rPr>
              <a:t>, it provided mathematical techniques for building a network of switches and relays to realize a specific logical function, such as a combination lock. </a:t>
            </a:r>
          </a:p>
          <a:p>
            <a:pPr eaLnBrk="1" hangingPunct="1">
              <a:lnSpc>
                <a:spcPct val="90000"/>
              </a:lnSpc>
              <a:defRPr/>
            </a:pPr>
            <a:endParaRPr lang="en-US" sz="1200" dirty="0" smtClean="0">
              <a:solidFill>
                <a:schemeClr val="tx1"/>
              </a:solidFill>
            </a:endParaRPr>
          </a:p>
        </p:txBody>
      </p:sp>
      <p:pic>
        <p:nvPicPr>
          <p:cNvPr id="22532" name="Picture 4" descr="C:\Slater_GingerLynn\ISOC\History\Claude_Shannon\Bell Labs Claude Shannon, Father of Information Theory, Dies at 84_files\shann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5998" y="2057400"/>
            <a:ext cx="1716088"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7" name="Text Box 5"/>
          <p:cNvSpPr txBox="1">
            <a:spLocks noChangeArrowheads="1"/>
          </p:cNvSpPr>
          <p:nvPr/>
        </p:nvSpPr>
        <p:spPr bwMode="auto">
          <a:xfrm>
            <a:off x="-59872" y="6467929"/>
            <a:ext cx="518160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1400" dirty="0">
                <a:solidFill>
                  <a:srgbClr val="000066"/>
                </a:solidFill>
                <a:latin typeface="Trebuchet MS" charset="0"/>
                <a:ea typeface="ＭＳ Ｐゴシック" charset="0"/>
              </a:rPr>
              <a:t>Source: http://www.research.att.com/~njas/doc/ces5.html</a:t>
            </a:r>
          </a:p>
        </p:txBody>
      </p:sp>
    </p:spTree>
  </p:cSld>
  <p:clrMapOvr>
    <a:masterClrMapping/>
  </p:clrMapOvr>
  <p:transition spd="slow">
    <p:cover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defRPr/>
            </a:pPr>
            <a:r>
              <a:rPr lang="en-US" smtClean="0">
                <a:solidFill>
                  <a:schemeClr val="tx1"/>
                </a:solidFill>
                <a:ea typeface="+mj-ea"/>
                <a:cs typeface="+mj-cs"/>
              </a:rPr>
              <a:t>J. C. R. Licklider</a:t>
            </a:r>
          </a:p>
        </p:txBody>
      </p:sp>
      <p:sp>
        <p:nvSpPr>
          <p:cNvPr id="39939" name="Rectangle 3"/>
          <p:cNvSpPr>
            <a:spLocks noGrp="1" noChangeArrowheads="1"/>
          </p:cNvSpPr>
          <p:nvPr>
            <p:ph idx="1"/>
          </p:nvPr>
        </p:nvSpPr>
        <p:spPr>
          <a:xfrm>
            <a:off x="1975757" y="1050925"/>
            <a:ext cx="6917418" cy="5594804"/>
          </a:xfrm>
        </p:spPr>
        <p:txBody>
          <a:bodyPr/>
          <a:lstStyle/>
          <a:p>
            <a:pPr eaLnBrk="1" hangingPunct="1">
              <a:defRPr/>
            </a:pPr>
            <a:r>
              <a:rPr lang="en-US" sz="1100" b="1" i="1" dirty="0" smtClean="0">
                <a:solidFill>
                  <a:schemeClr val="tx1"/>
                </a:solidFill>
                <a:latin typeface="Arial" pitchFamily="34" charset="0"/>
              </a:rPr>
              <a:t>Summary</a:t>
            </a:r>
            <a:r>
              <a:rPr lang="en-US" sz="1100" dirty="0" smtClean="0">
                <a:solidFill>
                  <a:schemeClr val="tx1"/>
                </a:solidFill>
                <a:latin typeface="Arial" pitchFamily="34" charset="0"/>
              </a:rPr>
              <a:t>: Joseph Carl </a:t>
            </a:r>
            <a:r>
              <a:rPr lang="en-US" sz="1100" dirty="0" err="1" smtClean="0">
                <a:solidFill>
                  <a:schemeClr val="tx1"/>
                </a:solidFill>
                <a:latin typeface="Arial" pitchFamily="34" charset="0"/>
              </a:rPr>
              <a:t>Robnett</a:t>
            </a:r>
            <a:r>
              <a:rPr lang="en-US" sz="1100" dirty="0" smtClean="0">
                <a:solidFill>
                  <a:schemeClr val="tx1"/>
                </a:solidFill>
                <a:latin typeface="Arial" pitchFamily="34" charset="0"/>
              </a:rPr>
              <a:t> "Lick" </a:t>
            </a:r>
            <a:r>
              <a:rPr lang="en-US" sz="1100" dirty="0" err="1" smtClean="0">
                <a:solidFill>
                  <a:schemeClr val="tx1"/>
                </a:solidFill>
                <a:latin typeface="Arial" pitchFamily="34" charset="0"/>
              </a:rPr>
              <a:t>Licklider</a:t>
            </a:r>
            <a:r>
              <a:rPr lang="en-US" sz="1100" dirty="0" smtClean="0">
                <a:solidFill>
                  <a:schemeClr val="tx1"/>
                </a:solidFill>
                <a:latin typeface="Arial" pitchFamily="34" charset="0"/>
              </a:rPr>
              <a:t> developed the idea of a universal network, spread his vision throughout the </a:t>
            </a:r>
            <a:r>
              <a:rPr lang="en-US" sz="1100" i="1" dirty="0" smtClean="0">
                <a:solidFill>
                  <a:schemeClr val="tx1"/>
                </a:solidFill>
                <a:latin typeface="Arial" pitchFamily="34" charset="0"/>
              </a:rPr>
              <a:t>IPTO</a:t>
            </a:r>
            <a:r>
              <a:rPr lang="en-US" sz="1100" dirty="0" smtClean="0">
                <a:solidFill>
                  <a:schemeClr val="tx1"/>
                </a:solidFill>
                <a:latin typeface="Arial" pitchFamily="34" charset="0"/>
              </a:rPr>
              <a:t>, and inspired his successors to realize his dream by creation of the </a:t>
            </a:r>
            <a:r>
              <a:rPr lang="en-US" sz="1100" i="1" dirty="0" smtClean="0">
                <a:solidFill>
                  <a:schemeClr val="tx1"/>
                </a:solidFill>
                <a:latin typeface="Arial" pitchFamily="34" charset="0"/>
              </a:rPr>
              <a:t>ARPANET</a:t>
            </a:r>
            <a:r>
              <a:rPr lang="en-US" sz="1100" dirty="0" smtClean="0">
                <a:solidFill>
                  <a:schemeClr val="tx1"/>
                </a:solidFill>
                <a:latin typeface="Arial" pitchFamily="34" charset="0"/>
              </a:rPr>
              <a:t>. He also developed the concepts that led to the idea of the </a:t>
            </a:r>
            <a:r>
              <a:rPr lang="en-US" sz="1100" i="1" dirty="0" smtClean="0">
                <a:solidFill>
                  <a:schemeClr val="tx1"/>
                </a:solidFill>
                <a:latin typeface="Arial" pitchFamily="34" charset="0"/>
              </a:rPr>
              <a:t>Netizen</a:t>
            </a:r>
            <a:r>
              <a:rPr lang="en-US" sz="1100" dirty="0" smtClean="0">
                <a:solidFill>
                  <a:schemeClr val="tx1"/>
                </a:solidFill>
                <a:latin typeface="Arial" pitchFamily="34" charset="0"/>
              </a:rPr>
              <a:t>.</a:t>
            </a:r>
          </a:p>
          <a:p>
            <a:pPr eaLnBrk="1" hangingPunct="1">
              <a:defRPr/>
            </a:pPr>
            <a:endParaRPr lang="en-US" sz="1100" dirty="0" smtClean="0">
              <a:solidFill>
                <a:schemeClr val="tx1"/>
              </a:solidFill>
              <a:latin typeface="Arial" pitchFamily="34" charset="0"/>
            </a:endParaRPr>
          </a:p>
          <a:p>
            <a:pPr eaLnBrk="1" hangingPunct="1">
              <a:defRPr/>
            </a:pPr>
            <a:r>
              <a:rPr lang="en-US" sz="1100" dirty="0" err="1" smtClean="0">
                <a:solidFill>
                  <a:schemeClr val="tx1"/>
                </a:solidFill>
                <a:latin typeface="Arial" pitchFamily="34" charset="0"/>
              </a:rPr>
              <a:t>Licklider</a:t>
            </a:r>
            <a:r>
              <a:rPr lang="en-US" sz="1100" dirty="0" smtClean="0">
                <a:solidFill>
                  <a:schemeClr val="tx1"/>
                </a:solidFill>
                <a:latin typeface="Arial" pitchFamily="34" charset="0"/>
              </a:rPr>
              <a:t> also realized that interactive computers could provide more than a library function, and could provide great value as automated assistants. He captured his ideas in a seminal paper in 1960 called Man-Computer Symbiosis, in which he described a computer assistant that could answer questions, perform simulation modeling, graphically display results, and extrapolate solutions for new situations from past experience. Like </a:t>
            </a:r>
            <a:r>
              <a:rPr lang="en-US" sz="1100" i="1" dirty="0" smtClean="0">
                <a:solidFill>
                  <a:schemeClr val="tx1"/>
                </a:solidFill>
                <a:latin typeface="Arial" pitchFamily="34" charset="0"/>
              </a:rPr>
              <a:t>Norbert Wiener</a:t>
            </a:r>
            <a:r>
              <a:rPr lang="en-US" sz="1100" dirty="0" smtClean="0">
                <a:solidFill>
                  <a:schemeClr val="tx1"/>
                </a:solidFill>
                <a:latin typeface="Arial" pitchFamily="34" charset="0"/>
              </a:rPr>
              <a:t>, </a:t>
            </a:r>
            <a:r>
              <a:rPr lang="en-US" sz="1100" dirty="0" err="1" smtClean="0">
                <a:solidFill>
                  <a:schemeClr val="tx1"/>
                </a:solidFill>
                <a:latin typeface="Arial" pitchFamily="34" charset="0"/>
              </a:rPr>
              <a:t>Licklider</a:t>
            </a:r>
            <a:r>
              <a:rPr lang="en-US" sz="1100" dirty="0" smtClean="0">
                <a:solidFill>
                  <a:schemeClr val="tx1"/>
                </a:solidFill>
                <a:latin typeface="Arial" pitchFamily="34" charset="0"/>
              </a:rPr>
              <a:t> foresaw a close symbiotic relationship between computer and human, including sophisticated computerized interfaces with the brain. </a:t>
            </a:r>
          </a:p>
          <a:p>
            <a:pPr eaLnBrk="1" hangingPunct="1">
              <a:defRPr/>
            </a:pPr>
            <a:endParaRPr lang="en-US" sz="1100" dirty="0" smtClean="0">
              <a:solidFill>
                <a:schemeClr val="tx1"/>
              </a:solidFill>
              <a:latin typeface="Arial" pitchFamily="34" charset="0"/>
            </a:endParaRPr>
          </a:p>
          <a:p>
            <a:pPr eaLnBrk="1" hangingPunct="1">
              <a:defRPr/>
            </a:pPr>
            <a:r>
              <a:rPr lang="en-US" sz="1100" dirty="0" smtClean="0">
                <a:solidFill>
                  <a:schemeClr val="tx1"/>
                </a:solidFill>
                <a:latin typeface="Arial" pitchFamily="34" charset="0"/>
              </a:rPr>
              <a:t>Quote:</a:t>
            </a:r>
          </a:p>
          <a:p>
            <a:pPr eaLnBrk="1" hangingPunct="1">
              <a:defRPr/>
            </a:pPr>
            <a:r>
              <a:rPr lang="en-US" sz="1100" dirty="0" smtClean="0">
                <a:solidFill>
                  <a:schemeClr val="tx1"/>
                </a:solidFill>
                <a:latin typeface="Arial" pitchFamily="34" charset="0"/>
              </a:rPr>
              <a:t>It seems reasonable to envision, for a time 10 or 15 years hence, a 'thinking center' that will incorporate the functions of present-day libraries together with anticipated advances in information storage and retrieval.</a:t>
            </a:r>
          </a:p>
          <a:p>
            <a:pPr eaLnBrk="1" hangingPunct="1">
              <a:defRPr/>
            </a:pPr>
            <a:r>
              <a:rPr lang="en-US" sz="1100" dirty="0" smtClean="0">
                <a:solidFill>
                  <a:schemeClr val="tx1"/>
                </a:solidFill>
                <a:latin typeface="Arial" pitchFamily="34" charset="0"/>
              </a:rPr>
              <a:t>The picture readily enlarges itself into a network of such centers, connected to one another by wide-band communication lines and to individual users by leased-wire services. In such a system, the speed of the computers would be balanced, and the cost of the gigantic memories and the sophisticated programs would be divided by the number of users.</a:t>
            </a:r>
          </a:p>
          <a:p>
            <a:pPr eaLnBrk="1" hangingPunct="1">
              <a:defRPr/>
            </a:pPr>
            <a:r>
              <a:rPr lang="en-US" sz="1100" dirty="0" smtClean="0">
                <a:solidFill>
                  <a:schemeClr val="tx1"/>
                </a:solidFill>
                <a:latin typeface="Arial" pitchFamily="34" charset="0"/>
              </a:rPr>
              <a:t>-  J.C.R. </a:t>
            </a:r>
            <a:r>
              <a:rPr lang="en-US" sz="1100" dirty="0" err="1" smtClean="0">
                <a:solidFill>
                  <a:schemeClr val="tx1"/>
                </a:solidFill>
                <a:latin typeface="Arial" pitchFamily="34" charset="0"/>
              </a:rPr>
              <a:t>Licklider</a:t>
            </a:r>
            <a:r>
              <a:rPr lang="en-US" sz="1100" dirty="0" smtClean="0">
                <a:solidFill>
                  <a:schemeClr val="tx1"/>
                </a:solidFill>
                <a:latin typeface="Arial" pitchFamily="34" charset="0"/>
              </a:rPr>
              <a:t>, Man-Computer Symbiosis, 1960</a:t>
            </a:r>
            <a:r>
              <a:rPr lang="en-US" sz="1600" dirty="0" smtClean="0">
                <a:solidFill>
                  <a:schemeClr val="tx1"/>
                </a:solidFill>
                <a:latin typeface="Times New Roman" pitchFamily="18" charset="0"/>
              </a:rPr>
              <a:t>.</a:t>
            </a:r>
            <a:endParaRPr lang="en-US" sz="1600" dirty="0" smtClean="0">
              <a:solidFill>
                <a:schemeClr val="tx1"/>
              </a:solidFill>
              <a:latin typeface="Arial" pitchFamily="34" charset="0"/>
            </a:endParaRPr>
          </a:p>
          <a:p>
            <a:pPr eaLnBrk="1" hangingPunct="1">
              <a:defRPr/>
            </a:pPr>
            <a:endParaRPr lang="en-US" sz="1600" dirty="0" smtClean="0">
              <a:solidFill>
                <a:schemeClr val="tx1"/>
              </a:solidFill>
              <a:latin typeface="Arial" pitchFamily="34" charset="0"/>
            </a:endParaRPr>
          </a:p>
        </p:txBody>
      </p:sp>
      <p:pic>
        <p:nvPicPr>
          <p:cNvPr id="23556" name="Picture 4" descr="C:\Slater_GingerLynn\ISOC\History\JCR_Licklider\JCR_Licklider_files\ii_licklider_files\licklider.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186" y="1981200"/>
            <a:ext cx="1660525"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1" name="Text Box 5"/>
          <p:cNvSpPr txBox="1">
            <a:spLocks noChangeArrowheads="1"/>
          </p:cNvSpPr>
          <p:nvPr/>
        </p:nvSpPr>
        <p:spPr bwMode="auto">
          <a:xfrm>
            <a:off x="125186" y="6206671"/>
            <a:ext cx="23431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dirty="0">
                <a:solidFill>
                  <a:srgbClr val="000066"/>
                </a:solidFill>
                <a:latin typeface="Trebuchet MS" charset="0"/>
                <a:ea typeface="ＭＳ Ｐゴシック" charset="0"/>
              </a:rPr>
              <a:t>Source: Livinginternet.com</a:t>
            </a:r>
          </a:p>
        </p:txBody>
      </p:sp>
    </p:spTree>
  </p:cSld>
  <p:clrMapOvr>
    <a:masterClrMapping/>
  </p:clrMapOvr>
  <p:transition spd="slow">
    <p:cover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defRPr/>
            </a:pPr>
            <a:r>
              <a:rPr lang="en-US" smtClean="0">
                <a:solidFill>
                  <a:schemeClr val="tx1"/>
                </a:solidFill>
                <a:ea typeface="+mj-ea"/>
                <a:cs typeface="+mj-cs"/>
              </a:rPr>
              <a:t>Paul Baran</a:t>
            </a:r>
          </a:p>
        </p:txBody>
      </p:sp>
      <p:sp>
        <p:nvSpPr>
          <p:cNvPr id="40963" name="Rectangle 3"/>
          <p:cNvSpPr>
            <a:spLocks noGrp="1" noChangeArrowheads="1"/>
          </p:cNvSpPr>
          <p:nvPr>
            <p:ph idx="1"/>
          </p:nvPr>
        </p:nvSpPr>
        <p:spPr>
          <a:xfrm>
            <a:off x="1861457" y="1050925"/>
            <a:ext cx="7031718" cy="5709104"/>
          </a:xfrm>
        </p:spPr>
        <p:txBody>
          <a:bodyPr/>
          <a:lstStyle/>
          <a:p>
            <a:pPr eaLnBrk="1" hangingPunct="1">
              <a:defRPr/>
            </a:pPr>
            <a:r>
              <a:rPr lang="en-US" sz="1100" b="1" i="1" dirty="0" smtClean="0">
                <a:solidFill>
                  <a:schemeClr val="tx1"/>
                </a:solidFill>
                <a:latin typeface="Arial" pitchFamily="34" charset="0"/>
              </a:rPr>
              <a:t>Summary</a:t>
            </a:r>
            <a:r>
              <a:rPr lang="en-US" sz="1100" dirty="0" smtClean="0">
                <a:solidFill>
                  <a:schemeClr val="tx1"/>
                </a:solidFill>
                <a:latin typeface="Arial" pitchFamily="34" charset="0"/>
              </a:rPr>
              <a:t>: Paul </a:t>
            </a:r>
            <a:r>
              <a:rPr lang="en-US" sz="1100" dirty="0" err="1" smtClean="0">
                <a:solidFill>
                  <a:schemeClr val="tx1"/>
                </a:solidFill>
                <a:latin typeface="Arial" pitchFamily="34" charset="0"/>
              </a:rPr>
              <a:t>Baran</a:t>
            </a:r>
            <a:r>
              <a:rPr lang="en-US" sz="1100" dirty="0" smtClean="0">
                <a:solidFill>
                  <a:schemeClr val="tx1"/>
                </a:solidFill>
                <a:latin typeface="Arial" pitchFamily="34" charset="0"/>
              </a:rPr>
              <a:t> developed the field of </a:t>
            </a:r>
            <a:r>
              <a:rPr lang="en-US" sz="1100" i="1" dirty="0" smtClean="0">
                <a:solidFill>
                  <a:schemeClr val="tx1"/>
                </a:solidFill>
                <a:latin typeface="Arial" pitchFamily="34" charset="0"/>
              </a:rPr>
              <a:t>packet switching</a:t>
            </a:r>
            <a:r>
              <a:rPr lang="en-US" sz="1100" dirty="0" smtClean="0">
                <a:solidFill>
                  <a:schemeClr val="tx1"/>
                </a:solidFill>
                <a:latin typeface="Arial" pitchFamily="34" charset="0"/>
              </a:rPr>
              <a:t> networks while conducting research at the historic RAND organization.</a:t>
            </a:r>
          </a:p>
          <a:p>
            <a:pPr eaLnBrk="1" hangingPunct="1">
              <a:defRPr/>
            </a:pPr>
            <a:r>
              <a:rPr lang="en-US" sz="1100" dirty="0" smtClean="0">
                <a:solidFill>
                  <a:schemeClr val="tx1"/>
                </a:solidFill>
                <a:latin typeface="Arial" pitchFamily="34" charset="0"/>
              </a:rPr>
              <a:t>In </a:t>
            </a:r>
            <a:r>
              <a:rPr lang="en-US" sz="1100" dirty="0" smtClean="0">
                <a:solidFill>
                  <a:schemeClr val="tx1"/>
                </a:solidFill>
                <a:latin typeface="Arial" pitchFamily="34" charset="0"/>
              </a:rPr>
              <a:t>1959, a young electrical engineer named Paul </a:t>
            </a:r>
            <a:r>
              <a:rPr lang="en-US" sz="1100" dirty="0" err="1" smtClean="0">
                <a:solidFill>
                  <a:schemeClr val="tx1"/>
                </a:solidFill>
                <a:latin typeface="Arial" pitchFamily="34" charset="0"/>
              </a:rPr>
              <a:t>Baran</a:t>
            </a:r>
            <a:r>
              <a:rPr lang="en-US" sz="1100" dirty="0" smtClean="0">
                <a:solidFill>
                  <a:schemeClr val="tx1"/>
                </a:solidFill>
                <a:latin typeface="Arial" pitchFamily="34" charset="0"/>
              </a:rPr>
              <a:t> joined RAND from Hughes Aircraft's systems group. The US Air Force had recently established one of the first wide area computer networks for the </a:t>
            </a:r>
            <a:r>
              <a:rPr lang="en-US" sz="1100" i="1" dirty="0" smtClean="0">
                <a:solidFill>
                  <a:schemeClr val="tx1"/>
                </a:solidFill>
                <a:latin typeface="Arial" pitchFamily="34" charset="0"/>
              </a:rPr>
              <a:t>SAGE</a:t>
            </a:r>
            <a:r>
              <a:rPr lang="en-US" sz="1100" dirty="0" smtClean="0">
                <a:solidFill>
                  <a:schemeClr val="tx1"/>
                </a:solidFill>
                <a:latin typeface="Arial" pitchFamily="34" charset="0"/>
              </a:rPr>
              <a:t> radar </a:t>
            </a:r>
            <a:r>
              <a:rPr lang="en-US" sz="1100" dirty="0" err="1" smtClean="0">
                <a:solidFill>
                  <a:schemeClr val="tx1"/>
                </a:solidFill>
                <a:latin typeface="Arial" pitchFamily="34" charset="0"/>
              </a:rPr>
              <a:t>defence</a:t>
            </a:r>
            <a:r>
              <a:rPr lang="en-US" sz="1100" dirty="0" smtClean="0">
                <a:solidFill>
                  <a:schemeClr val="tx1"/>
                </a:solidFill>
                <a:latin typeface="Arial" pitchFamily="34" charset="0"/>
              </a:rPr>
              <a:t> system, and had an increasing interest in survivable, wide area communications networks so they could reorganize and respond after a nuclear attack, diminishing the attractiveness of a first strike option by the Soviet Union. </a:t>
            </a:r>
          </a:p>
          <a:p>
            <a:pPr eaLnBrk="1" hangingPunct="1">
              <a:defRPr/>
            </a:pPr>
            <a:r>
              <a:rPr lang="en-US" sz="1100" dirty="0" err="1" smtClean="0">
                <a:solidFill>
                  <a:schemeClr val="tx1"/>
                </a:solidFill>
                <a:latin typeface="Arial" pitchFamily="34" charset="0"/>
              </a:rPr>
              <a:t>Baran</a:t>
            </a:r>
            <a:r>
              <a:rPr lang="en-US" sz="1100" dirty="0" smtClean="0">
                <a:solidFill>
                  <a:schemeClr val="tx1"/>
                </a:solidFill>
                <a:latin typeface="Arial" pitchFamily="34" charset="0"/>
              </a:rPr>
              <a:t> began an investigation into development of survivable communications networks, the results of which were first presented to the Air Force in the summer of 1961 as briefing B-265, then as paper P-2626, and then as a series of eleven comprehensive papers titled On Distributed Communications in 1964. </a:t>
            </a:r>
          </a:p>
          <a:p>
            <a:pPr eaLnBrk="1" hangingPunct="1">
              <a:defRPr/>
            </a:pPr>
            <a:r>
              <a:rPr lang="en-US" sz="1100" dirty="0" err="1" smtClean="0">
                <a:solidFill>
                  <a:schemeClr val="tx1"/>
                </a:solidFill>
                <a:latin typeface="Arial" pitchFamily="34" charset="0"/>
              </a:rPr>
              <a:t>Baran's</a:t>
            </a:r>
            <a:r>
              <a:rPr lang="en-US" sz="1100" dirty="0" smtClean="0">
                <a:solidFill>
                  <a:schemeClr val="tx1"/>
                </a:solidFill>
                <a:latin typeface="Arial" pitchFamily="34" charset="0"/>
              </a:rPr>
              <a:t> study describes a remarkably detailed architecture for a distributed, survivable, packet switched communications network. The network is designed to withstand almost any degree of destruction to individual components without loss of end-to-end communications. Since each computer could be connected to one or more other computers, it was assumed that any link of the network could fail at any time, and the network therefore had no central control or administration. </a:t>
            </a:r>
          </a:p>
          <a:p>
            <a:pPr eaLnBrk="1" hangingPunct="1">
              <a:defRPr/>
            </a:pPr>
            <a:r>
              <a:rPr lang="en-US" sz="1100" dirty="0" err="1" smtClean="0">
                <a:solidFill>
                  <a:schemeClr val="tx1"/>
                </a:solidFill>
                <a:latin typeface="Arial" pitchFamily="34" charset="0"/>
              </a:rPr>
              <a:t>Baran's</a:t>
            </a:r>
            <a:r>
              <a:rPr lang="en-US" sz="1100" dirty="0" smtClean="0">
                <a:solidFill>
                  <a:schemeClr val="tx1"/>
                </a:solidFill>
                <a:latin typeface="Arial" pitchFamily="34" charset="0"/>
              </a:rPr>
              <a:t> architecture was well designed to survive a nuclear conflict, and helped to convince the US Military that wide area digital computer networks were a promising technology. </a:t>
            </a:r>
            <a:r>
              <a:rPr lang="en-US" sz="1100" dirty="0" err="1" smtClean="0">
                <a:solidFill>
                  <a:schemeClr val="tx1"/>
                </a:solidFill>
                <a:latin typeface="Arial" pitchFamily="34" charset="0"/>
              </a:rPr>
              <a:t>Baran</a:t>
            </a:r>
            <a:r>
              <a:rPr lang="en-US" sz="1100" dirty="0" smtClean="0">
                <a:solidFill>
                  <a:schemeClr val="tx1"/>
                </a:solidFill>
                <a:latin typeface="Arial" pitchFamily="34" charset="0"/>
              </a:rPr>
              <a:t> also talked to Bob Taylor and </a:t>
            </a:r>
            <a:r>
              <a:rPr lang="en-US" sz="1100" i="1" dirty="0" smtClean="0">
                <a:solidFill>
                  <a:schemeClr val="tx1"/>
                </a:solidFill>
                <a:latin typeface="Arial" pitchFamily="34" charset="0"/>
              </a:rPr>
              <a:t>J.C.R. </a:t>
            </a:r>
            <a:r>
              <a:rPr lang="en-US" sz="1100" i="1" dirty="0" err="1" smtClean="0">
                <a:solidFill>
                  <a:schemeClr val="tx1"/>
                </a:solidFill>
                <a:latin typeface="Arial" pitchFamily="34" charset="0"/>
              </a:rPr>
              <a:t>Licklider</a:t>
            </a:r>
            <a:r>
              <a:rPr lang="en-US" sz="1100" dirty="0" smtClean="0">
                <a:solidFill>
                  <a:schemeClr val="tx1"/>
                </a:solidFill>
                <a:latin typeface="Arial" pitchFamily="34" charset="0"/>
              </a:rPr>
              <a:t> at the </a:t>
            </a:r>
            <a:r>
              <a:rPr lang="en-US" sz="1100" i="1" dirty="0" smtClean="0">
                <a:solidFill>
                  <a:schemeClr val="tx1"/>
                </a:solidFill>
                <a:latin typeface="Arial" pitchFamily="34" charset="0"/>
              </a:rPr>
              <a:t>IPTO</a:t>
            </a:r>
            <a:r>
              <a:rPr lang="en-US" sz="1100" dirty="0" smtClean="0">
                <a:solidFill>
                  <a:schemeClr val="tx1"/>
                </a:solidFill>
                <a:latin typeface="Arial" pitchFamily="34" charset="0"/>
              </a:rPr>
              <a:t> about his work, since they were also working to build a wide area communications network. His 1964 series of papers then influenced </a:t>
            </a:r>
            <a:r>
              <a:rPr lang="en-US" sz="1100" i="1" dirty="0" smtClean="0">
                <a:solidFill>
                  <a:schemeClr val="tx1"/>
                </a:solidFill>
                <a:latin typeface="Arial" pitchFamily="34" charset="0"/>
              </a:rPr>
              <a:t>Roberts</a:t>
            </a:r>
            <a:r>
              <a:rPr lang="en-US" sz="1100" dirty="0" smtClean="0">
                <a:solidFill>
                  <a:schemeClr val="tx1"/>
                </a:solidFill>
                <a:latin typeface="Arial" pitchFamily="34" charset="0"/>
              </a:rPr>
              <a:t> and </a:t>
            </a:r>
            <a:r>
              <a:rPr lang="en-US" sz="1100" i="1" dirty="0" err="1" smtClean="0">
                <a:solidFill>
                  <a:schemeClr val="tx1"/>
                </a:solidFill>
                <a:latin typeface="Arial" pitchFamily="34" charset="0"/>
              </a:rPr>
              <a:t>Kleinrock</a:t>
            </a:r>
            <a:r>
              <a:rPr lang="en-US" sz="1100" dirty="0" smtClean="0">
                <a:solidFill>
                  <a:schemeClr val="tx1"/>
                </a:solidFill>
                <a:latin typeface="Arial" pitchFamily="34" charset="0"/>
              </a:rPr>
              <a:t> to adopt the technology for development of the </a:t>
            </a:r>
            <a:r>
              <a:rPr lang="en-US" sz="1100" i="1" dirty="0" smtClean="0">
                <a:solidFill>
                  <a:schemeClr val="tx1"/>
                </a:solidFill>
                <a:latin typeface="Arial" pitchFamily="34" charset="0"/>
              </a:rPr>
              <a:t>ARPANET</a:t>
            </a:r>
            <a:r>
              <a:rPr lang="en-US" sz="1100" dirty="0" smtClean="0">
                <a:solidFill>
                  <a:schemeClr val="tx1"/>
                </a:solidFill>
                <a:latin typeface="Arial" pitchFamily="34" charset="0"/>
              </a:rPr>
              <a:t> network a few years later, laying the groundwork that leads to its continued use today. </a:t>
            </a:r>
          </a:p>
          <a:p>
            <a:pPr eaLnBrk="1" hangingPunct="1">
              <a:defRPr/>
            </a:pPr>
            <a:r>
              <a:rPr lang="en-US" sz="1100" dirty="0" err="1" smtClean="0">
                <a:solidFill>
                  <a:schemeClr val="tx1"/>
                </a:solidFill>
                <a:latin typeface="Arial" pitchFamily="34" charset="0"/>
              </a:rPr>
              <a:t>Baran</a:t>
            </a:r>
            <a:r>
              <a:rPr lang="en-US" sz="1100" dirty="0" smtClean="0">
                <a:solidFill>
                  <a:schemeClr val="tx1"/>
                </a:solidFill>
                <a:latin typeface="Arial" pitchFamily="34" charset="0"/>
              </a:rPr>
              <a:t> has also received several awards, including the IEEE Alexander Graham Bell Medal, and the Marconi International Fellowship Award.</a:t>
            </a:r>
          </a:p>
          <a:p>
            <a:pPr eaLnBrk="1" hangingPunct="1">
              <a:defRPr/>
            </a:pPr>
            <a:endParaRPr lang="en-US" sz="1100" dirty="0" smtClean="0">
              <a:solidFill>
                <a:schemeClr val="tx1"/>
              </a:solidFill>
              <a:latin typeface="Arial" pitchFamily="34" charset="0"/>
            </a:endParaRPr>
          </a:p>
          <a:p>
            <a:pPr eaLnBrk="1" hangingPunct="1">
              <a:defRPr/>
            </a:pPr>
            <a:endParaRPr lang="en-US" sz="1100" dirty="0" smtClean="0">
              <a:solidFill>
                <a:schemeClr val="tx1"/>
              </a:solidFill>
            </a:endParaRPr>
          </a:p>
        </p:txBody>
      </p:sp>
      <p:pic>
        <p:nvPicPr>
          <p:cNvPr id="24580" name="Picture 4" descr="C:\Slater_GingerLynn\ISOC\History\Paul_Baran\Paul_Baran_files\ii_rand_files\baran_paul.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693" y="2196193"/>
            <a:ext cx="1660525"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5" name="Text Box 5"/>
          <p:cNvSpPr txBox="1">
            <a:spLocks noChangeArrowheads="1"/>
          </p:cNvSpPr>
          <p:nvPr/>
        </p:nvSpPr>
        <p:spPr bwMode="auto">
          <a:xfrm>
            <a:off x="-58511" y="5243286"/>
            <a:ext cx="2050561" cy="276999"/>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200" dirty="0">
                <a:solidFill>
                  <a:srgbClr val="000066"/>
                </a:solidFill>
                <a:latin typeface="Trebuchet MS" charset="0"/>
                <a:ea typeface="ＭＳ Ｐゴシック" charset="0"/>
              </a:rPr>
              <a:t>Source: Livinginternet.com</a:t>
            </a:r>
          </a:p>
        </p:txBody>
      </p:sp>
    </p:spTree>
  </p:cSld>
  <p:clrMapOvr>
    <a:masterClrMapping/>
  </p:clrMapOvr>
  <p:transition spd="slow">
    <p:cover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eaLnBrk="1" hangingPunct="1">
              <a:defRPr/>
            </a:pPr>
            <a:r>
              <a:rPr lang="en-US" smtClean="0">
                <a:ea typeface="+mj-ea"/>
                <a:cs typeface="+mj-cs"/>
              </a:rPr>
              <a:t>Ted Nelson</a:t>
            </a:r>
          </a:p>
        </p:txBody>
      </p:sp>
      <p:sp>
        <p:nvSpPr>
          <p:cNvPr id="41987" name="Rectangle 3"/>
          <p:cNvSpPr>
            <a:spLocks noGrp="1" noChangeArrowheads="1"/>
          </p:cNvSpPr>
          <p:nvPr>
            <p:ph idx="1"/>
          </p:nvPr>
        </p:nvSpPr>
        <p:spPr>
          <a:xfrm>
            <a:off x="2152650" y="836613"/>
            <a:ext cx="6740525" cy="5945187"/>
          </a:xfrm>
        </p:spPr>
        <p:txBody>
          <a:bodyPr/>
          <a:lstStyle/>
          <a:p>
            <a:pPr eaLnBrk="1" hangingPunct="1">
              <a:defRPr/>
            </a:pPr>
            <a:r>
              <a:rPr lang="en-US" sz="1100" dirty="0" smtClean="0"/>
              <a:t>Ted Nelson is a somewhat controversial figure in the computing world. For thirty-something years he has been having grand ideas but has  never seen them through to completed projects. His biggest project, Xanadu, was to be a world-wide electronic publishing system that would have created a sort universal library for the people. He is known for coining the term "hypertext." He is also seen as something of a radical figure, opposing authority and tradition. He has been called "one of the most influential contrarians in the history of the information age." (Edwards, 1997). He often repeats his four maxims by which he leads his life: "most people are fools, most authority is malignant, God does not exist, and everything is wrong." (Wolf, 1995)</a:t>
            </a:r>
          </a:p>
          <a:p>
            <a:pPr eaLnBrk="1" hangingPunct="1">
              <a:defRPr/>
            </a:pPr>
            <a:r>
              <a:rPr lang="en-US" sz="1100" b="1" dirty="0" smtClean="0"/>
              <a:t>Xanadu</a:t>
            </a:r>
            <a:endParaRPr lang="en-US" sz="1100" dirty="0" smtClean="0"/>
          </a:p>
          <a:p>
            <a:pPr eaLnBrk="1" hangingPunct="1">
              <a:defRPr/>
            </a:pPr>
            <a:r>
              <a:rPr lang="en-US" sz="1100" dirty="0" smtClean="0"/>
              <a:t>Nelson continued to expound his ideas, but he did not possess the </a:t>
            </a:r>
            <a:r>
              <a:rPr lang="en-US" sz="1100" dirty="0" smtClean="0">
                <a:hlinkClick r:id="rId2"/>
              </a:rPr>
              <a:t> </a:t>
            </a:r>
            <a:r>
              <a:rPr lang="en-US" sz="1100" dirty="0" smtClean="0"/>
              <a:t>technical knowledge to tell others how his ideas could be implemented, and so many people simply ignored him (and have ever since). Still, Nelson persisted. In 1967, he named his system </a:t>
            </a:r>
            <a:r>
              <a:rPr lang="en-US" sz="1100" b="1" dirty="0" smtClean="0">
                <a:hlinkClick r:id="rId2"/>
              </a:rPr>
              <a:t>XANADU</a:t>
            </a:r>
            <a:r>
              <a:rPr lang="en-US" sz="1100" dirty="0" smtClean="0"/>
              <a:t>, and with the help of interested, mainly younger, computer hacks continued to develop it.</a:t>
            </a:r>
          </a:p>
          <a:p>
            <a:pPr eaLnBrk="1" hangingPunct="1">
              <a:defRPr/>
            </a:pPr>
            <a:r>
              <a:rPr lang="en-US" sz="1100" dirty="0" smtClean="0"/>
              <a:t>Xanadu was </a:t>
            </a:r>
            <a:r>
              <a:rPr lang="en-US" sz="1100" dirty="0" err="1" smtClean="0"/>
              <a:t>concieved</a:t>
            </a:r>
            <a:r>
              <a:rPr lang="en-US" sz="1100" dirty="0" smtClean="0"/>
              <a:t> as a tool to preserve and increase humanity's literature and art. Xanadu would consist of a world-wide network that would allow information to be stored not as separate files but as connected literature. Documents would remain accessible indefinitely. Users could create virtual copies of any document. Instead of having copyrighted materials, the owners of the documents would be automatically paid via electronic means a micropayment for the virtual copying of their documents. </a:t>
            </a:r>
          </a:p>
          <a:p>
            <a:pPr eaLnBrk="1" hangingPunct="1">
              <a:defRPr/>
            </a:pPr>
            <a:r>
              <a:rPr lang="en-US" sz="1100" dirty="0" smtClean="0"/>
              <a:t>Xanadu has never been totally completed and is far from being implemented. In many ways Tim Berners-Lee's World Wide Web is a similar, though much less grand, system. In 1999, the Xanadu code was made open source.</a:t>
            </a:r>
          </a:p>
          <a:p>
            <a:pPr eaLnBrk="1" hangingPunct="1">
              <a:defRPr/>
            </a:pPr>
            <a:endParaRPr lang="en-US" sz="1100" dirty="0" smtClean="0"/>
          </a:p>
          <a:p>
            <a:pPr eaLnBrk="1" hangingPunct="1">
              <a:defRPr/>
            </a:pPr>
            <a:endParaRPr lang="en-US" sz="1100" dirty="0" smtClean="0"/>
          </a:p>
          <a:p>
            <a:pPr eaLnBrk="1" hangingPunct="1">
              <a:defRPr/>
            </a:pPr>
            <a:endParaRPr lang="en-US" sz="1100" dirty="0" smtClean="0"/>
          </a:p>
        </p:txBody>
      </p:sp>
      <p:pic>
        <p:nvPicPr>
          <p:cNvPr id="25604" name="Picture 4" descr="C:\Slater_GingerLynn\ISOC\History\Ted_Nelson\Ted Nelson_files\nelson134.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460625"/>
            <a:ext cx="2057400" cy="1820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89" name="Text Box 5"/>
          <p:cNvSpPr txBox="1">
            <a:spLocks noChangeArrowheads="1"/>
          </p:cNvSpPr>
          <p:nvPr/>
        </p:nvSpPr>
        <p:spPr bwMode="auto">
          <a:xfrm>
            <a:off x="0" y="6553200"/>
            <a:ext cx="304800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1400" dirty="0">
                <a:latin typeface="Trebuchet MS" charset="0"/>
                <a:ea typeface="ＭＳ Ｐゴシック" charset="0"/>
              </a:rPr>
              <a:t>Source: www.ibiblio.org/pioneers</a:t>
            </a:r>
          </a:p>
        </p:txBody>
      </p:sp>
      <p:pic>
        <p:nvPicPr>
          <p:cNvPr id="25606" name="Picture 6" descr="C:\Slater_GingerLynn\ISOC\History\Ted_Nelson\Ted Nelson_files\xanadu.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4495800"/>
            <a:ext cx="468313"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991" name="Text Box 7"/>
          <p:cNvSpPr txBox="1">
            <a:spLocks noChangeArrowheads="1"/>
          </p:cNvSpPr>
          <p:nvPr/>
        </p:nvSpPr>
        <p:spPr bwMode="auto">
          <a:xfrm>
            <a:off x="1219200" y="5257800"/>
            <a:ext cx="933450" cy="6096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spcBef>
                <a:spcPct val="20000"/>
              </a:spcBef>
              <a:defRPr/>
            </a:pPr>
            <a:r>
              <a:rPr lang="en-US" sz="1000" b="1">
                <a:solidFill>
                  <a:srgbClr val="000099"/>
                </a:solidFill>
                <a:latin typeface="Trebuchet MS" charset="0"/>
                <a:ea typeface="ＭＳ Ｐゴシック" charset="0"/>
              </a:rPr>
              <a:t>Xanadu Logo</a:t>
            </a:r>
            <a:endParaRPr lang="en-US" sz="1000">
              <a:solidFill>
                <a:srgbClr val="000099"/>
              </a:solidFill>
              <a:latin typeface="Trebuchet MS" charset="0"/>
              <a:ea typeface="ＭＳ Ｐゴシック" charset="0"/>
            </a:endParaRPr>
          </a:p>
          <a:p>
            <a:pPr>
              <a:buFontTx/>
              <a:buChar char="•"/>
              <a:defRPr/>
            </a:pPr>
            <a:endParaRPr lang="en-US">
              <a:latin typeface="Times New Roman" charset="0"/>
              <a:ea typeface="ＭＳ Ｐゴシック" charset="0"/>
            </a:endParaRPr>
          </a:p>
        </p:txBody>
      </p:sp>
    </p:spTree>
  </p:cSld>
  <p:clrMapOvr>
    <a:masterClrMapping/>
  </p:clrMapOvr>
  <p:transition spd="slow">
    <p:cover dir="u"/>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defRPr/>
            </a:pPr>
            <a:r>
              <a:rPr lang="en-US" smtClean="0">
                <a:ea typeface="+mj-ea"/>
                <a:cs typeface="+mj-cs"/>
              </a:rPr>
              <a:t>Leonard Kleinrock</a:t>
            </a:r>
          </a:p>
        </p:txBody>
      </p:sp>
      <p:sp>
        <p:nvSpPr>
          <p:cNvPr id="43011" name="Rectangle 3"/>
          <p:cNvSpPr>
            <a:spLocks noGrp="1" noChangeArrowheads="1"/>
          </p:cNvSpPr>
          <p:nvPr>
            <p:ph idx="1"/>
          </p:nvPr>
        </p:nvSpPr>
        <p:spPr>
          <a:xfrm>
            <a:off x="1730829" y="1050925"/>
            <a:ext cx="7282542" cy="5498646"/>
          </a:xfrm>
        </p:spPr>
        <p:txBody>
          <a:bodyPr/>
          <a:lstStyle/>
          <a:p>
            <a:pPr eaLnBrk="1" hangingPunct="1">
              <a:lnSpc>
                <a:spcPct val="90000"/>
              </a:lnSpc>
              <a:defRPr/>
            </a:pPr>
            <a:r>
              <a:rPr lang="en-US" sz="1100" b="1" i="1" dirty="0" smtClean="0"/>
              <a:t>Summary:</a:t>
            </a:r>
            <a:r>
              <a:rPr lang="en-US" sz="1100" dirty="0" smtClean="0"/>
              <a:t> Leonard </a:t>
            </a:r>
            <a:r>
              <a:rPr lang="en-US" sz="1100" dirty="0" err="1" smtClean="0"/>
              <a:t>Kleinrock</a:t>
            </a:r>
            <a:r>
              <a:rPr lang="en-US" sz="1100" dirty="0" smtClean="0"/>
              <a:t> is one of the pioneers of digital network communications, and helped build the early ARPANET. </a:t>
            </a:r>
          </a:p>
          <a:p>
            <a:pPr eaLnBrk="1" hangingPunct="1">
              <a:lnSpc>
                <a:spcPct val="90000"/>
              </a:lnSpc>
              <a:defRPr/>
            </a:pPr>
            <a:endParaRPr lang="en-US" sz="1100" dirty="0" smtClean="0"/>
          </a:p>
          <a:p>
            <a:pPr eaLnBrk="1" hangingPunct="1">
              <a:lnSpc>
                <a:spcPct val="90000"/>
              </a:lnSpc>
              <a:defRPr/>
            </a:pPr>
            <a:r>
              <a:rPr lang="en-US" sz="1100" dirty="0" err="1" smtClean="0"/>
              <a:t>Kleinrock</a:t>
            </a:r>
            <a:r>
              <a:rPr lang="en-US" sz="1100" dirty="0" smtClean="0"/>
              <a:t> published his first paper on digital network communications, Information Flow in Large Communication Nets, in the RLE Quarterly Progress Report, in July, 1961. He developed his ideas further in his 1963 Ph.D. thesis, and then published a comprehensive analytical treatment of digital networks in his book Communication Nets in 1964. </a:t>
            </a:r>
          </a:p>
          <a:p>
            <a:pPr eaLnBrk="1" hangingPunct="1">
              <a:lnSpc>
                <a:spcPct val="90000"/>
              </a:lnSpc>
              <a:defRPr/>
            </a:pPr>
            <a:r>
              <a:rPr lang="en-US" sz="1100" dirty="0" smtClean="0"/>
              <a:t>After completing his thesis in 1962, </a:t>
            </a:r>
            <a:r>
              <a:rPr lang="en-US" sz="1100" dirty="0" err="1" smtClean="0"/>
              <a:t>Kleinrock</a:t>
            </a:r>
            <a:r>
              <a:rPr lang="en-US" sz="1100" dirty="0" smtClean="0"/>
              <a:t> moved to UCLA, and later established the Network Measurement Center (NMC), led by himself and consisting of a group of graduate students working in the area of digital networks. In 1966, Roberts joined the IPTO with a mandate to develop the ARPANET, and used </a:t>
            </a:r>
            <a:r>
              <a:rPr lang="en-US" sz="1100" dirty="0" err="1" smtClean="0"/>
              <a:t>Kleinrock's</a:t>
            </a:r>
            <a:r>
              <a:rPr lang="en-US" sz="1100" dirty="0" smtClean="0"/>
              <a:t> Communication Nets to help convince his colleagues that a wide area digital communication network was possible. In October, 1968, Roberts gave a contract to </a:t>
            </a:r>
            <a:r>
              <a:rPr lang="en-US" sz="1100" dirty="0" err="1" smtClean="0"/>
              <a:t>Kleinrock's</a:t>
            </a:r>
            <a:r>
              <a:rPr lang="en-US" sz="1100" dirty="0" smtClean="0"/>
              <a:t> NMC as the ideal group to perform ARPANET performance measurement and find areas for improvement. </a:t>
            </a:r>
          </a:p>
          <a:p>
            <a:pPr eaLnBrk="1" hangingPunct="1">
              <a:lnSpc>
                <a:spcPct val="90000"/>
              </a:lnSpc>
              <a:defRPr/>
            </a:pPr>
            <a:r>
              <a:rPr lang="en-US" sz="1100" dirty="0" smtClean="0"/>
              <a:t>On a historical day in early September, 1969, a team at </a:t>
            </a:r>
            <a:r>
              <a:rPr lang="en-US" sz="1100" dirty="0" err="1" smtClean="0"/>
              <a:t>Kleinrock's</a:t>
            </a:r>
            <a:r>
              <a:rPr lang="en-US" sz="1100" dirty="0" smtClean="0"/>
              <a:t> NMC connected one of their SDS Sigma 7 computers to an Interface Message Processor, thereby becoming the first node on the ARPANET, and the first computer ever on the Internet.</a:t>
            </a:r>
          </a:p>
          <a:p>
            <a:pPr eaLnBrk="1" hangingPunct="1">
              <a:lnSpc>
                <a:spcPct val="90000"/>
              </a:lnSpc>
              <a:defRPr/>
            </a:pPr>
            <a:r>
              <a:rPr lang="en-US" sz="1100" dirty="0" smtClean="0"/>
              <a:t>As the ARPANET grew in the early 1970's, </a:t>
            </a:r>
            <a:r>
              <a:rPr lang="en-US" sz="1100" dirty="0" err="1" smtClean="0"/>
              <a:t>Kleinrock's</a:t>
            </a:r>
            <a:r>
              <a:rPr lang="en-US" sz="1100" dirty="0" smtClean="0"/>
              <a:t> group stressed the system to work out the detailed design and performance issues involved with the world's first packet switched network, including routing, loading, deadlocks, and latency. The UCLA </a:t>
            </a:r>
            <a:r>
              <a:rPr lang="en-US" sz="1100" dirty="0" err="1" smtClean="0"/>
              <a:t>Netwatch</a:t>
            </a:r>
            <a:r>
              <a:rPr lang="en-US" sz="1100" dirty="0" smtClean="0"/>
              <a:t> program now performs similar functions to </a:t>
            </a:r>
            <a:r>
              <a:rPr lang="en-US" sz="1100" dirty="0" err="1" smtClean="0"/>
              <a:t>Kleinrock's</a:t>
            </a:r>
            <a:r>
              <a:rPr lang="en-US" sz="1100" dirty="0" smtClean="0"/>
              <a:t> Network Management Center from the ARPANET years.</a:t>
            </a:r>
          </a:p>
          <a:p>
            <a:pPr eaLnBrk="1" hangingPunct="1">
              <a:lnSpc>
                <a:spcPct val="90000"/>
              </a:lnSpc>
              <a:defRPr/>
            </a:pPr>
            <a:r>
              <a:rPr lang="en-US" sz="1100" dirty="0" err="1" smtClean="0"/>
              <a:t>Kleinrock</a:t>
            </a:r>
            <a:r>
              <a:rPr lang="en-US" sz="1100" dirty="0" smtClean="0"/>
              <a:t> has continued to be active in the research community, and has published more than 200 papers and authored six books. In August, 1989, he organized and chaired a symposium commemorating the 20'th anniversary of the ARPANET, which later produced the document RFC 1121, titled "Act One -- The Poems".</a:t>
            </a:r>
          </a:p>
          <a:p>
            <a:pPr eaLnBrk="1" hangingPunct="1">
              <a:lnSpc>
                <a:spcPct val="90000"/>
              </a:lnSpc>
              <a:defRPr/>
            </a:pPr>
            <a:endParaRPr lang="en-US" sz="1100" dirty="0" smtClean="0"/>
          </a:p>
          <a:p>
            <a:pPr eaLnBrk="1" hangingPunct="1">
              <a:lnSpc>
                <a:spcPct val="90000"/>
              </a:lnSpc>
              <a:defRPr/>
            </a:pPr>
            <a:endParaRPr lang="en-US" sz="1100" dirty="0" smtClean="0"/>
          </a:p>
        </p:txBody>
      </p:sp>
      <p:pic>
        <p:nvPicPr>
          <p:cNvPr id="26628" name="Picture 4" descr="C:\Slater_GingerLynn\ISOC\History\Leonard_Kleinrock\Leonard_Kleinrock_files\ii_kleinrock_files\kleinrock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871" y="2373085"/>
            <a:ext cx="1600200" cy="145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3" name="Text Box 5"/>
          <p:cNvSpPr txBox="1">
            <a:spLocks noChangeArrowheads="1"/>
          </p:cNvSpPr>
          <p:nvPr/>
        </p:nvSpPr>
        <p:spPr bwMode="auto">
          <a:xfrm>
            <a:off x="-59871" y="6549571"/>
            <a:ext cx="304800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Times New Roman" pitchFamily="18" charset="0"/>
                <a:ea typeface="MS PGothic" pitchFamily="34" charset="-128"/>
              </a:defRPr>
            </a:lvl1pPr>
            <a:lvl2pPr marL="742950" indent="-285750" eaLnBrk="0" hangingPunct="0">
              <a:defRPr sz="2400">
                <a:solidFill>
                  <a:schemeClr val="tx1"/>
                </a:solidFill>
                <a:latin typeface="Times New Roman" pitchFamily="18" charset="0"/>
                <a:ea typeface="MS PGothic" pitchFamily="34" charset="-128"/>
              </a:defRPr>
            </a:lvl2pPr>
            <a:lvl3pPr marL="1143000" indent="-228600" eaLnBrk="0" hangingPunct="0">
              <a:defRPr sz="2400">
                <a:solidFill>
                  <a:schemeClr val="tx1"/>
                </a:solidFill>
                <a:latin typeface="Times New Roman" pitchFamily="18" charset="0"/>
                <a:ea typeface="MS PGothic" pitchFamily="34" charset="-128"/>
              </a:defRPr>
            </a:lvl3pPr>
            <a:lvl4pPr marL="1600200" indent="-228600" eaLnBrk="0" hangingPunct="0">
              <a:defRPr sz="2400">
                <a:solidFill>
                  <a:schemeClr val="tx1"/>
                </a:solidFill>
                <a:latin typeface="Times New Roman" pitchFamily="18" charset="0"/>
                <a:ea typeface="MS PGothic" pitchFamily="34" charset="-128"/>
              </a:defRPr>
            </a:lvl4pPr>
            <a:lvl5pPr marL="2057400" indent="-228600" eaLnBrk="0" hangingPunct="0">
              <a:defRPr sz="2400">
                <a:solidFill>
                  <a:schemeClr val="tx1"/>
                </a:solidFill>
                <a:latin typeface="Times New Roman" pitchFamily="18" charset="0"/>
                <a:ea typeface="MS PGothic" pitchFamily="34" charset="-128"/>
              </a:defRPr>
            </a:lvl5pPr>
            <a:lvl6pPr marL="2514600" indent="-228600" eaLnBrk="0" fontAlgn="base" hangingPunct="0">
              <a:spcBef>
                <a:spcPct val="0"/>
              </a:spcBef>
              <a:spcAft>
                <a:spcPct val="0"/>
              </a:spcAft>
              <a:defRPr sz="2400">
                <a:solidFill>
                  <a:schemeClr val="tx1"/>
                </a:solidFill>
                <a:latin typeface="Times New Roman" pitchFamily="18" charset="0"/>
                <a:ea typeface="MS PGothic" pitchFamily="34" charset="-128"/>
              </a:defRPr>
            </a:lvl6pPr>
            <a:lvl7pPr marL="2971800" indent="-228600" eaLnBrk="0" fontAlgn="base" hangingPunct="0">
              <a:spcBef>
                <a:spcPct val="0"/>
              </a:spcBef>
              <a:spcAft>
                <a:spcPct val="0"/>
              </a:spcAft>
              <a:defRPr sz="2400">
                <a:solidFill>
                  <a:schemeClr val="tx1"/>
                </a:solidFill>
                <a:latin typeface="Times New Roman" pitchFamily="18" charset="0"/>
                <a:ea typeface="MS PGothic" pitchFamily="34" charset="-128"/>
              </a:defRPr>
            </a:lvl7pPr>
            <a:lvl8pPr marL="3429000" indent="-228600" eaLnBrk="0" fontAlgn="base" hangingPunct="0">
              <a:spcBef>
                <a:spcPct val="0"/>
              </a:spcBef>
              <a:spcAft>
                <a:spcPct val="0"/>
              </a:spcAft>
              <a:defRPr sz="2400">
                <a:solidFill>
                  <a:schemeClr val="tx1"/>
                </a:solidFill>
                <a:latin typeface="Times New Roman" pitchFamily="18" charset="0"/>
                <a:ea typeface="MS PGothic" pitchFamily="34" charset="-128"/>
              </a:defRPr>
            </a:lvl8pPr>
            <a:lvl9pPr marL="3886200" indent="-228600" eaLnBrk="0" fontAlgn="base" hangingPunct="0">
              <a:spcBef>
                <a:spcPct val="0"/>
              </a:spcBef>
              <a:spcAft>
                <a:spcPct val="0"/>
              </a:spcAft>
              <a:defRPr sz="2400">
                <a:solidFill>
                  <a:schemeClr val="tx1"/>
                </a:solidFill>
                <a:latin typeface="Times New Roman" pitchFamily="18" charset="0"/>
                <a:ea typeface="MS PGothic" pitchFamily="34" charset="-128"/>
              </a:defRPr>
            </a:lvl9pPr>
          </a:lstStyle>
          <a:p>
            <a:pPr eaLnBrk="1" hangingPunct="1">
              <a:defRPr/>
            </a:pPr>
            <a:r>
              <a:rPr lang="en-US" sz="1400" dirty="0" smtClean="0">
                <a:latin typeface="Trebuchet MS" pitchFamily="34" charset="0"/>
              </a:rPr>
              <a:t>Source: Dr. </a:t>
            </a:r>
            <a:r>
              <a:rPr lang="en-US" sz="1400" dirty="0" err="1" smtClean="0">
                <a:latin typeface="Trebuchet MS" pitchFamily="34" charset="0"/>
              </a:rPr>
              <a:t>Kleinrock</a:t>
            </a:r>
            <a:r>
              <a:rPr lang="ja-JP" altLang="en-US" sz="1400" dirty="0" smtClean="0">
                <a:latin typeface="Arial" pitchFamily="34" charset="0"/>
              </a:rPr>
              <a:t>’</a:t>
            </a:r>
            <a:r>
              <a:rPr lang="en-US" altLang="ja-JP" sz="1400" dirty="0" smtClean="0">
                <a:latin typeface="Trebuchet MS" pitchFamily="34" charset="0"/>
              </a:rPr>
              <a:t>s Homepage</a:t>
            </a:r>
            <a:endParaRPr lang="en-US" sz="1400" dirty="0" smtClean="0">
              <a:latin typeface="Trebuchet MS" pitchFamily="34" charset="0"/>
            </a:endParaRPr>
          </a:p>
        </p:txBody>
      </p:sp>
    </p:spTree>
  </p:cSld>
  <p:clrMapOvr>
    <a:masterClrMapping/>
  </p:clrMapOvr>
  <p:transition spd="slow">
    <p:cover dir="u"/>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defRPr/>
            </a:pPr>
            <a:r>
              <a:rPr lang="en-US" smtClean="0">
                <a:solidFill>
                  <a:schemeClr val="tx1"/>
                </a:solidFill>
                <a:ea typeface="+mj-ea"/>
                <a:cs typeface="+mj-cs"/>
              </a:rPr>
              <a:t>Lawrence Roberts</a:t>
            </a:r>
          </a:p>
        </p:txBody>
      </p:sp>
      <p:sp>
        <p:nvSpPr>
          <p:cNvPr id="44035" name="Rectangle 3"/>
          <p:cNvSpPr>
            <a:spLocks noGrp="1" noChangeArrowheads="1"/>
          </p:cNvSpPr>
          <p:nvPr>
            <p:ph idx="1"/>
          </p:nvPr>
        </p:nvSpPr>
        <p:spPr>
          <a:xfrm>
            <a:off x="1885950" y="1050925"/>
            <a:ext cx="7007225" cy="5692775"/>
          </a:xfrm>
        </p:spPr>
        <p:txBody>
          <a:bodyPr/>
          <a:lstStyle/>
          <a:p>
            <a:pPr eaLnBrk="1" hangingPunct="1">
              <a:lnSpc>
                <a:spcPct val="90000"/>
              </a:lnSpc>
              <a:defRPr/>
            </a:pPr>
            <a:r>
              <a:rPr lang="en-US" sz="1200" b="1" i="1" dirty="0" smtClean="0">
                <a:solidFill>
                  <a:schemeClr val="tx1"/>
                </a:solidFill>
                <a:latin typeface="Arial" pitchFamily="34" charset="0"/>
              </a:rPr>
              <a:t>Summary</a:t>
            </a:r>
            <a:r>
              <a:rPr lang="en-US" sz="1200" dirty="0" smtClean="0">
                <a:solidFill>
                  <a:schemeClr val="tx1"/>
                </a:solidFill>
                <a:latin typeface="Arial" pitchFamily="34" charset="0"/>
              </a:rPr>
              <a:t>: Lawrence Roberts was the </a:t>
            </a:r>
            <a:r>
              <a:rPr lang="en-US" sz="1200" i="1" dirty="0" smtClean="0">
                <a:solidFill>
                  <a:schemeClr val="tx1"/>
                </a:solidFill>
                <a:latin typeface="Arial" pitchFamily="34" charset="0"/>
              </a:rPr>
              <a:t>ARPANET</a:t>
            </a:r>
            <a:r>
              <a:rPr lang="en-US" sz="1200" dirty="0" smtClean="0">
                <a:solidFill>
                  <a:schemeClr val="tx1"/>
                </a:solidFill>
                <a:latin typeface="Arial" pitchFamily="34" charset="0"/>
              </a:rPr>
              <a:t> program manager, and led the overall system design.</a:t>
            </a:r>
          </a:p>
          <a:p>
            <a:pPr eaLnBrk="1" hangingPunct="1">
              <a:lnSpc>
                <a:spcPct val="90000"/>
              </a:lnSpc>
              <a:defRPr/>
            </a:pPr>
            <a:r>
              <a:rPr lang="en-US" sz="1200" dirty="0" smtClean="0">
                <a:solidFill>
                  <a:schemeClr val="tx1"/>
                </a:solidFill>
                <a:latin typeface="Arial" pitchFamily="34" charset="0"/>
              </a:rPr>
              <a:t>Lawrence Roberts obtained his B.S., M.S., and Ph.D. degrees from MIT, and then joined the Lincoln Laboratory, where he carried out research into computer networks. In a pivotal meeting in November, 1964, Roberts met with </a:t>
            </a:r>
            <a:r>
              <a:rPr lang="en-US" sz="1200" i="1" dirty="0" smtClean="0">
                <a:solidFill>
                  <a:schemeClr val="tx1"/>
                </a:solidFill>
                <a:latin typeface="Arial" pitchFamily="34" charset="0"/>
              </a:rPr>
              <a:t>J.C.R. </a:t>
            </a:r>
            <a:r>
              <a:rPr lang="en-US" sz="1200" i="1" dirty="0" err="1" smtClean="0">
                <a:solidFill>
                  <a:schemeClr val="tx1"/>
                </a:solidFill>
                <a:latin typeface="Arial" pitchFamily="34" charset="0"/>
              </a:rPr>
              <a:t>Licklider</a:t>
            </a:r>
            <a:r>
              <a:rPr lang="en-US" sz="1200" dirty="0" smtClean="0">
                <a:solidFill>
                  <a:schemeClr val="tx1"/>
                </a:solidFill>
                <a:latin typeface="Arial" pitchFamily="34" charset="0"/>
              </a:rPr>
              <a:t>, who inspired Roberts with his dream to build a wide area communications network. </a:t>
            </a:r>
          </a:p>
          <a:p>
            <a:pPr eaLnBrk="1" hangingPunct="1">
              <a:lnSpc>
                <a:spcPct val="90000"/>
              </a:lnSpc>
              <a:defRPr/>
            </a:pPr>
            <a:r>
              <a:rPr lang="en-US" sz="1200" dirty="0" smtClean="0">
                <a:solidFill>
                  <a:schemeClr val="tx1"/>
                </a:solidFill>
                <a:latin typeface="Arial" pitchFamily="34" charset="0"/>
              </a:rPr>
              <a:t>In February, 1965, the director of the </a:t>
            </a:r>
            <a:r>
              <a:rPr lang="en-US" sz="1200" i="1" dirty="0" smtClean="0">
                <a:solidFill>
                  <a:schemeClr val="tx1"/>
                </a:solidFill>
                <a:latin typeface="Arial" pitchFamily="34" charset="0"/>
              </a:rPr>
              <a:t>IPTO</a:t>
            </a:r>
            <a:r>
              <a:rPr lang="en-US" sz="1200" dirty="0" smtClean="0">
                <a:solidFill>
                  <a:schemeClr val="tx1"/>
                </a:solidFill>
                <a:latin typeface="Arial" pitchFamily="34" charset="0"/>
              </a:rPr>
              <a:t>, Ivan Sutherland, gave a contract to Roberts to develop a computer network. In July, Roberts gave a contract to Thomas </a:t>
            </a:r>
            <a:r>
              <a:rPr lang="en-US" sz="1200" dirty="0" err="1" smtClean="0">
                <a:solidFill>
                  <a:schemeClr val="tx1"/>
                </a:solidFill>
                <a:latin typeface="Arial" pitchFamily="34" charset="0"/>
              </a:rPr>
              <a:t>Marill</a:t>
            </a:r>
            <a:r>
              <a:rPr lang="en-US" sz="1200" dirty="0" smtClean="0">
                <a:solidFill>
                  <a:schemeClr val="tx1"/>
                </a:solidFill>
                <a:latin typeface="Arial" pitchFamily="34" charset="0"/>
              </a:rPr>
              <a:t>, who had also been inspired by </a:t>
            </a:r>
            <a:r>
              <a:rPr lang="en-US" sz="1200" dirty="0" err="1" smtClean="0">
                <a:solidFill>
                  <a:schemeClr val="tx1"/>
                </a:solidFill>
                <a:latin typeface="Arial" pitchFamily="34" charset="0"/>
              </a:rPr>
              <a:t>Licklider</a:t>
            </a:r>
            <a:r>
              <a:rPr lang="en-US" sz="1200" dirty="0" smtClean="0">
                <a:solidFill>
                  <a:schemeClr val="tx1"/>
                </a:solidFill>
                <a:latin typeface="Arial" pitchFamily="34" charset="0"/>
              </a:rPr>
              <a:t>, to program the network. In October, 1965, the Lincoln Labs TX-2 computer talked to their SDC's Q32 computer in one of the worlds first digital network communications.</a:t>
            </a:r>
          </a:p>
          <a:p>
            <a:pPr eaLnBrk="1" hangingPunct="1">
              <a:lnSpc>
                <a:spcPct val="90000"/>
              </a:lnSpc>
              <a:defRPr/>
            </a:pPr>
            <a:r>
              <a:rPr lang="en-US" sz="1200" dirty="0" smtClean="0">
                <a:solidFill>
                  <a:schemeClr val="tx1"/>
                </a:solidFill>
                <a:latin typeface="Arial" pitchFamily="34" charset="0"/>
              </a:rPr>
              <a:t>In October, 1966, Roberts and </a:t>
            </a:r>
            <a:r>
              <a:rPr lang="en-US" sz="1200" dirty="0" err="1" smtClean="0">
                <a:solidFill>
                  <a:schemeClr val="tx1"/>
                </a:solidFill>
                <a:latin typeface="Arial" pitchFamily="34" charset="0"/>
              </a:rPr>
              <a:t>Marill</a:t>
            </a:r>
            <a:r>
              <a:rPr lang="en-US" sz="1200" dirty="0" smtClean="0">
                <a:solidFill>
                  <a:schemeClr val="tx1"/>
                </a:solidFill>
                <a:latin typeface="Arial" pitchFamily="34" charset="0"/>
              </a:rPr>
              <a:t> published a paper titled </a:t>
            </a:r>
            <a:r>
              <a:rPr lang="en-US" sz="1200" i="1" dirty="0" smtClean="0">
                <a:solidFill>
                  <a:schemeClr val="tx1"/>
                </a:solidFill>
                <a:latin typeface="Arial" pitchFamily="34" charset="0"/>
              </a:rPr>
              <a:t>Toward a Cooperative Network of Time-Shared Computers</a:t>
            </a:r>
            <a:r>
              <a:rPr lang="en-US" sz="1200" dirty="0" smtClean="0">
                <a:solidFill>
                  <a:schemeClr val="tx1"/>
                </a:solidFill>
                <a:latin typeface="Arial" pitchFamily="34" charset="0"/>
              </a:rPr>
              <a:t> at the Fall AFIPS Conference, documenting their networking experiments.</a:t>
            </a:r>
          </a:p>
          <a:p>
            <a:pPr eaLnBrk="1" hangingPunct="1">
              <a:lnSpc>
                <a:spcPct val="90000"/>
              </a:lnSpc>
              <a:defRPr/>
            </a:pPr>
            <a:r>
              <a:rPr lang="en-US" sz="1200" dirty="0" smtClean="0">
                <a:solidFill>
                  <a:schemeClr val="tx1"/>
                </a:solidFill>
                <a:latin typeface="Arial" pitchFamily="34" charset="0"/>
              </a:rPr>
              <a:t>Also in 1966, </a:t>
            </a:r>
            <a:r>
              <a:rPr lang="en-US" sz="1200" i="1" dirty="0" smtClean="0">
                <a:solidFill>
                  <a:schemeClr val="tx1"/>
                </a:solidFill>
                <a:latin typeface="Arial" pitchFamily="34" charset="0"/>
              </a:rPr>
              <a:t>DARPA</a:t>
            </a:r>
            <a:r>
              <a:rPr lang="en-US" sz="1200" dirty="0" smtClean="0">
                <a:solidFill>
                  <a:schemeClr val="tx1"/>
                </a:solidFill>
                <a:latin typeface="Arial" pitchFamily="34" charset="0"/>
              </a:rPr>
              <a:t> head Charlie </a:t>
            </a:r>
            <a:r>
              <a:rPr lang="en-US" sz="1200" dirty="0" err="1" smtClean="0">
                <a:solidFill>
                  <a:schemeClr val="tx1"/>
                </a:solidFill>
                <a:latin typeface="Arial" pitchFamily="34" charset="0"/>
              </a:rPr>
              <a:t>Hertzfeld</a:t>
            </a:r>
            <a:r>
              <a:rPr lang="en-US" sz="1200" dirty="0" smtClean="0">
                <a:solidFill>
                  <a:schemeClr val="tx1"/>
                </a:solidFill>
                <a:latin typeface="Arial" pitchFamily="34" charset="0"/>
              </a:rPr>
              <a:t> promised IPTO Director Bob Taylor a million dollars to build a distributed communications network if he could get it organized. Taylor was greatly impressed by Lawrence Roberts work, and asked him to come on board to lead the effort. Roberts resisted at first, and then joined as ARPA IPTO Chief Scientist in December 1966 when Taylor brought pressure on him through </a:t>
            </a:r>
            <a:r>
              <a:rPr lang="en-US" sz="1200" dirty="0" err="1" smtClean="0">
                <a:solidFill>
                  <a:schemeClr val="tx1"/>
                </a:solidFill>
                <a:latin typeface="Arial" pitchFamily="34" charset="0"/>
              </a:rPr>
              <a:t>Hertzfeld</a:t>
            </a:r>
            <a:r>
              <a:rPr lang="en-US" sz="1200" dirty="0" smtClean="0">
                <a:solidFill>
                  <a:schemeClr val="tx1"/>
                </a:solidFill>
                <a:latin typeface="Arial" pitchFamily="34" charset="0"/>
              </a:rPr>
              <a:t> and his boss at the Lincoln Lab. Roberts then immediately started working on the system design for a wide area digital communications network that would come to be called the ARPANET. </a:t>
            </a:r>
          </a:p>
          <a:p>
            <a:pPr eaLnBrk="1" hangingPunct="1">
              <a:lnSpc>
                <a:spcPct val="90000"/>
              </a:lnSpc>
              <a:defRPr/>
            </a:pPr>
            <a:r>
              <a:rPr lang="en-US" sz="1200" dirty="0" smtClean="0">
                <a:solidFill>
                  <a:schemeClr val="tx1"/>
                </a:solidFill>
                <a:latin typeface="Arial" pitchFamily="34" charset="0"/>
              </a:rPr>
              <a:t>In April, 1967, Roberts held an "ARPANET Design Session" at the IPTO Principal Investigator meeting in Ann Arbor, Michigan. The standards for identification and authentication of users, transmission of characters, and error checking and retransmission procedures were outlined at this meeting, and it was at this meeting that Wesley Clark suggested using a separate minicomputer called the </a:t>
            </a:r>
            <a:r>
              <a:rPr lang="en-US" sz="1200" i="1" dirty="0" smtClean="0">
                <a:solidFill>
                  <a:schemeClr val="tx1"/>
                </a:solidFill>
                <a:latin typeface="Arial" pitchFamily="34" charset="0"/>
              </a:rPr>
              <a:t>Interface Message Processor</a:t>
            </a:r>
            <a:r>
              <a:rPr lang="en-US" sz="1200" dirty="0" smtClean="0">
                <a:solidFill>
                  <a:schemeClr val="tx1"/>
                </a:solidFill>
                <a:latin typeface="Arial" pitchFamily="34" charset="0"/>
              </a:rPr>
              <a:t> to interface to the network.</a:t>
            </a:r>
          </a:p>
        </p:txBody>
      </p:sp>
      <p:pic>
        <p:nvPicPr>
          <p:cNvPr id="27652" name="Picture 4" descr="C:\Slater_GingerLynn\ISOC\History\Lawrence_Roberts\Lawrence_Roberts_files\ii_roberts_files\lawrence_robert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43" y="2190750"/>
            <a:ext cx="17145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7" name="Text Box 5"/>
          <p:cNvSpPr txBox="1">
            <a:spLocks noChangeArrowheads="1"/>
          </p:cNvSpPr>
          <p:nvPr/>
        </p:nvSpPr>
        <p:spPr bwMode="auto">
          <a:xfrm>
            <a:off x="81643" y="6369957"/>
            <a:ext cx="23431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dirty="0">
                <a:solidFill>
                  <a:srgbClr val="000066"/>
                </a:solidFill>
                <a:latin typeface="Trebuchet MS" charset="0"/>
                <a:ea typeface="ＭＳ Ｐゴシック" charset="0"/>
              </a:rPr>
              <a:t>Source: Livinginternet.com</a:t>
            </a:r>
          </a:p>
        </p:txBody>
      </p:sp>
    </p:spTree>
  </p:cSld>
  <p:clrMapOvr>
    <a:masterClrMapping/>
  </p:clrMapOvr>
  <p:transition spd="slow">
    <p:cover dir="u"/>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Lawrence Roberts</a:t>
            </a:r>
          </a:p>
        </p:txBody>
      </p:sp>
      <p:sp>
        <p:nvSpPr>
          <p:cNvPr id="45059" name="Rectangle 3"/>
          <p:cNvSpPr>
            <a:spLocks noGrp="1" noChangeArrowheads="1"/>
          </p:cNvSpPr>
          <p:nvPr>
            <p:ph idx="1"/>
          </p:nvPr>
        </p:nvSpPr>
        <p:spPr>
          <a:xfrm>
            <a:off x="1869621" y="1050925"/>
            <a:ext cx="7023554" cy="5643789"/>
          </a:xfrm>
        </p:spPr>
        <p:txBody>
          <a:bodyPr/>
          <a:lstStyle/>
          <a:p>
            <a:pPr eaLnBrk="1" hangingPunct="1">
              <a:lnSpc>
                <a:spcPct val="90000"/>
              </a:lnSpc>
              <a:defRPr/>
            </a:pPr>
            <a:r>
              <a:rPr lang="en-US" sz="1200" dirty="0" smtClean="0">
                <a:solidFill>
                  <a:schemeClr val="tx1"/>
                </a:solidFill>
                <a:latin typeface="Arial" pitchFamily="34" charset="0"/>
              </a:rPr>
              <a:t>Roberts presented a paper called </a:t>
            </a:r>
            <a:r>
              <a:rPr lang="en-US" sz="1200" i="1" dirty="0" smtClean="0">
                <a:solidFill>
                  <a:schemeClr val="tx1"/>
                </a:solidFill>
                <a:latin typeface="Arial" pitchFamily="34" charset="0"/>
              </a:rPr>
              <a:t>Multiple Computer Networks and </a:t>
            </a:r>
            <a:r>
              <a:rPr lang="en-US" sz="1200" i="1" dirty="0" err="1" smtClean="0">
                <a:solidFill>
                  <a:schemeClr val="tx1"/>
                </a:solidFill>
                <a:latin typeface="Arial" pitchFamily="34" charset="0"/>
              </a:rPr>
              <a:t>Intercomputer</a:t>
            </a:r>
            <a:r>
              <a:rPr lang="en-US" sz="1200" i="1" dirty="0" smtClean="0">
                <a:solidFill>
                  <a:schemeClr val="tx1"/>
                </a:solidFill>
                <a:latin typeface="Arial" pitchFamily="34" charset="0"/>
              </a:rPr>
              <a:t> Communication</a:t>
            </a:r>
            <a:r>
              <a:rPr lang="en-US" sz="1200" dirty="0" smtClean="0">
                <a:solidFill>
                  <a:schemeClr val="tx1"/>
                </a:solidFill>
                <a:latin typeface="Arial" pitchFamily="34" charset="0"/>
              </a:rPr>
              <a:t> that summarized the ARPANET plan at the ACM Symposium on Operating System Principles at Gatlinburg, Tennessee, in October 1967. He then wrote a program plan called "Resource Sharing Computer Networks" to build a working implementation of the network. The project justified itself, in part, by arguing that different departments would be able to log into other computers and use their programs remotely, thereby saving the costs of buying or building programs themselves, and greatly expanding the capabilities available to each site on the network. He gave the report to Taylor on June 3, 1968, who approved it on June 21. The work was begun.</a:t>
            </a:r>
          </a:p>
          <a:p>
            <a:pPr eaLnBrk="1" hangingPunct="1">
              <a:lnSpc>
                <a:spcPct val="90000"/>
              </a:lnSpc>
              <a:defRPr/>
            </a:pPr>
            <a:r>
              <a:rPr lang="en-US" sz="1200" dirty="0" smtClean="0">
                <a:solidFill>
                  <a:schemeClr val="tx1"/>
                </a:solidFill>
                <a:latin typeface="Arial" pitchFamily="34" charset="0"/>
              </a:rPr>
              <a:t>Roberts also hired the developer of TCP/IP, </a:t>
            </a:r>
            <a:r>
              <a:rPr lang="en-US" sz="1200" i="1" dirty="0" smtClean="0">
                <a:solidFill>
                  <a:schemeClr val="tx1"/>
                </a:solidFill>
                <a:latin typeface="Arial" pitchFamily="34" charset="0"/>
              </a:rPr>
              <a:t>Bob Kahn</a:t>
            </a:r>
            <a:r>
              <a:rPr lang="en-US" sz="1200" dirty="0" smtClean="0">
                <a:solidFill>
                  <a:schemeClr val="tx1"/>
                </a:solidFill>
                <a:latin typeface="Arial" pitchFamily="34" charset="0"/>
              </a:rPr>
              <a:t>, who had worked on the Interface Message Processor at BBN.</a:t>
            </a:r>
          </a:p>
          <a:p>
            <a:pPr eaLnBrk="1" hangingPunct="1">
              <a:lnSpc>
                <a:spcPct val="90000"/>
              </a:lnSpc>
              <a:defRPr/>
            </a:pPr>
            <a:r>
              <a:rPr lang="en-US" sz="1200" dirty="0" smtClean="0">
                <a:solidFill>
                  <a:schemeClr val="tx1"/>
                </a:solidFill>
                <a:latin typeface="Arial" pitchFamily="34" charset="0"/>
              </a:rPr>
              <a:t>Roberts became Director of the IPTO when Taylor left in September, 1969. Roberts left the IPTO in October, 1973, to become CEO of </a:t>
            </a:r>
            <a:r>
              <a:rPr lang="en-US" sz="1200" dirty="0" err="1" smtClean="0">
                <a:solidFill>
                  <a:schemeClr val="tx1"/>
                </a:solidFill>
                <a:latin typeface="Arial" pitchFamily="34" charset="0"/>
              </a:rPr>
              <a:t>Telenet</a:t>
            </a:r>
            <a:r>
              <a:rPr lang="en-US" sz="1200" dirty="0" smtClean="0">
                <a:solidFill>
                  <a:schemeClr val="tx1"/>
                </a:solidFill>
                <a:latin typeface="Arial" pitchFamily="34" charset="0"/>
              </a:rPr>
              <a:t>, the first packet switching network carrier, which later standardized on the X.25 networking system originally used on the </a:t>
            </a:r>
            <a:r>
              <a:rPr lang="en-US" sz="1200" i="1" dirty="0" err="1" smtClean="0">
                <a:solidFill>
                  <a:schemeClr val="tx1"/>
                </a:solidFill>
                <a:latin typeface="Arial" pitchFamily="34" charset="0"/>
              </a:rPr>
              <a:t>EUnet</a:t>
            </a:r>
            <a:r>
              <a:rPr lang="en-US" sz="1200" dirty="0" smtClean="0">
                <a:solidFill>
                  <a:schemeClr val="tx1"/>
                </a:solidFill>
                <a:latin typeface="Arial" pitchFamily="34" charset="0"/>
              </a:rPr>
              <a:t>. Roberts later left </a:t>
            </a:r>
            <a:r>
              <a:rPr lang="en-US" sz="1200" dirty="0" err="1" smtClean="0">
                <a:solidFill>
                  <a:schemeClr val="tx1"/>
                </a:solidFill>
                <a:latin typeface="Arial" pitchFamily="34" charset="0"/>
              </a:rPr>
              <a:t>Telenet</a:t>
            </a:r>
            <a:r>
              <a:rPr lang="en-US" sz="1200" dirty="0" smtClean="0">
                <a:solidFill>
                  <a:schemeClr val="tx1"/>
                </a:solidFill>
                <a:latin typeface="Arial" pitchFamily="34" charset="0"/>
              </a:rPr>
              <a:t> when it was sold to GTE in 1979 and became the data division of Sprint. </a:t>
            </a:r>
          </a:p>
          <a:p>
            <a:pPr eaLnBrk="1" hangingPunct="1">
              <a:lnSpc>
                <a:spcPct val="90000"/>
              </a:lnSpc>
              <a:defRPr/>
            </a:pPr>
            <a:r>
              <a:rPr lang="en-US" sz="1200" dirty="0" smtClean="0">
                <a:solidFill>
                  <a:schemeClr val="tx1"/>
                </a:solidFill>
                <a:latin typeface="Arial" pitchFamily="34" charset="0"/>
              </a:rPr>
              <a:t>In 1982, Roberts was President and CEO of DHL. From 1983 to 1993, he was Chairman and CEO of </a:t>
            </a:r>
            <a:r>
              <a:rPr lang="en-US" sz="1200" dirty="0" err="1" smtClean="0">
                <a:solidFill>
                  <a:schemeClr val="tx1"/>
                </a:solidFill>
                <a:latin typeface="Arial" pitchFamily="34" charset="0"/>
              </a:rPr>
              <a:t>NetExpress</a:t>
            </a:r>
            <a:r>
              <a:rPr lang="en-US" sz="1200" dirty="0" smtClean="0">
                <a:solidFill>
                  <a:schemeClr val="tx1"/>
                </a:solidFill>
                <a:latin typeface="Arial" pitchFamily="34" charset="0"/>
              </a:rPr>
              <a:t>, Inc., an electronics company specializing in packetized facsimile and ATM equipment. From 1993 to 1998, he was President of networking company ATM Systems. In the late 1990's, Roberts was Chairman and CTO of </a:t>
            </a:r>
            <a:r>
              <a:rPr lang="en-US" sz="1200" dirty="0" err="1" smtClean="0">
                <a:solidFill>
                  <a:schemeClr val="tx1"/>
                </a:solidFill>
                <a:latin typeface="Arial" pitchFamily="34" charset="0"/>
              </a:rPr>
              <a:t>Packetcom</a:t>
            </a:r>
            <a:r>
              <a:rPr lang="en-US" sz="1200" dirty="0" smtClean="0">
                <a:solidFill>
                  <a:schemeClr val="tx1"/>
                </a:solidFill>
                <a:latin typeface="Arial" pitchFamily="34" charset="0"/>
              </a:rPr>
              <a:t>, specializing in advanced Internet routers with improved quality of service.</a:t>
            </a:r>
          </a:p>
          <a:p>
            <a:pPr eaLnBrk="1" hangingPunct="1">
              <a:lnSpc>
                <a:spcPct val="90000"/>
              </a:lnSpc>
              <a:defRPr/>
            </a:pPr>
            <a:r>
              <a:rPr lang="en-US" sz="1200" dirty="0" smtClean="0">
                <a:solidFill>
                  <a:schemeClr val="tx1"/>
                </a:solidFill>
                <a:latin typeface="Arial" pitchFamily="34" charset="0"/>
              </a:rPr>
              <a:t>Roberts has received numerous awards for his work, including the Secretary of Defense Meritorious Service Medal, the Harry Goode Memorial Award from the American Federation of Information Processing, the IEEE Computer Pioneer Award, the Interface Conference Award, the L.M. Ericsson prize for research in data communications in 1982, the IEEE Computer Society W. Wallace McDowell Award in 1992, and the ACM SIGCOMM communications award in 1998.</a:t>
            </a:r>
          </a:p>
        </p:txBody>
      </p:sp>
      <p:pic>
        <p:nvPicPr>
          <p:cNvPr id="28676" name="Picture 4" descr="C:\Slater_GingerLynn\ISOC\History\Lawrence_Roberts\Lawrence_Roberts_files\ii_roberts_files\lawrence_robert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78" y="2343150"/>
            <a:ext cx="17145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5061" name="Text Box 5"/>
          <p:cNvSpPr txBox="1">
            <a:spLocks noChangeArrowheads="1"/>
          </p:cNvSpPr>
          <p:nvPr/>
        </p:nvSpPr>
        <p:spPr bwMode="auto">
          <a:xfrm>
            <a:off x="73478" y="6296479"/>
            <a:ext cx="23431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dirty="0">
                <a:solidFill>
                  <a:srgbClr val="000066"/>
                </a:solidFill>
                <a:latin typeface="Trebuchet MS" charset="0"/>
                <a:ea typeface="ＭＳ Ｐゴシック" charset="0"/>
              </a:rPr>
              <a:t>Source: Livinginternet.com</a:t>
            </a:r>
          </a:p>
        </p:txBody>
      </p:sp>
    </p:spTree>
  </p:cSld>
  <p:clrMapOvr>
    <a:masterClrMapping/>
  </p:clrMapOvr>
  <p:transition spd="slow">
    <p:cover dir="u"/>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Steve Crocker</a:t>
            </a:r>
          </a:p>
        </p:txBody>
      </p:sp>
      <p:sp>
        <p:nvSpPr>
          <p:cNvPr id="46083" name="Rectangle 3"/>
          <p:cNvSpPr>
            <a:spLocks noGrp="1" noChangeArrowheads="1"/>
          </p:cNvSpPr>
          <p:nvPr>
            <p:ph idx="1"/>
          </p:nvPr>
        </p:nvSpPr>
        <p:spPr>
          <a:xfrm>
            <a:off x="1910443" y="936625"/>
            <a:ext cx="6982732" cy="5725432"/>
          </a:xfrm>
        </p:spPr>
        <p:txBody>
          <a:bodyPr/>
          <a:lstStyle/>
          <a:p>
            <a:pPr eaLnBrk="1" hangingPunct="1">
              <a:lnSpc>
                <a:spcPct val="90000"/>
              </a:lnSpc>
              <a:defRPr/>
            </a:pPr>
            <a:r>
              <a:rPr lang="en-US" sz="1400" i="1" dirty="0" smtClean="0">
                <a:solidFill>
                  <a:schemeClr val="tx1"/>
                </a:solidFill>
              </a:rPr>
              <a:t>DR. STEPHEN D. CROCKER </a:t>
            </a:r>
            <a:r>
              <a:rPr lang="en-US" sz="1400" dirty="0" smtClean="0">
                <a:solidFill>
                  <a:schemeClr val="tx1"/>
                </a:solidFill>
              </a:rPr>
              <a:t>CEO, Steve Crocker Associates, LLC and Executive DSL, LLC steve@stevecrocker.com </a:t>
            </a:r>
          </a:p>
          <a:p>
            <a:pPr eaLnBrk="1" hangingPunct="1">
              <a:lnSpc>
                <a:spcPct val="90000"/>
              </a:lnSpc>
              <a:defRPr/>
            </a:pPr>
            <a:r>
              <a:rPr lang="en-US" sz="1400" dirty="0" smtClean="0">
                <a:solidFill>
                  <a:schemeClr val="tx1"/>
                </a:solidFill>
              </a:rPr>
              <a:t>Steve Crocker is an Internet and computer security expert. Steve Crocker Associates, LLC is a consulting and R&amp;D company specializing in current Internet and electronic commerce technologies. Executive DSL, LLC is an ISP specializing in the integration of Internet-based services for small and medium businesses. </a:t>
            </a:r>
          </a:p>
          <a:p>
            <a:pPr eaLnBrk="1" hangingPunct="1">
              <a:lnSpc>
                <a:spcPct val="90000"/>
              </a:lnSpc>
              <a:defRPr/>
            </a:pPr>
            <a:r>
              <a:rPr lang="en-US" sz="1400" dirty="0" smtClean="0">
                <a:solidFill>
                  <a:schemeClr val="tx1"/>
                </a:solidFill>
              </a:rPr>
              <a:t>Steve Crocker was one of the founders and chief technology officer of </a:t>
            </a:r>
            <a:r>
              <a:rPr lang="en-US" sz="1400" dirty="0" err="1" smtClean="0">
                <a:solidFill>
                  <a:schemeClr val="tx1"/>
                </a:solidFill>
              </a:rPr>
              <a:t>CyberCash</a:t>
            </a:r>
            <a:r>
              <a:rPr lang="en-US" sz="1400" dirty="0" smtClean="0">
                <a:solidFill>
                  <a:schemeClr val="tx1"/>
                </a:solidFill>
              </a:rPr>
              <a:t>, Inc., the leading Internet payments company. In the late 1960šs and early 1970šs, Dr. Crocker was part of the team which developed the protocols for the Arpanet and laid the foundation for today</a:t>
            </a:r>
            <a:r>
              <a:rPr lang="ja-JP" altLang="en-US" sz="1400" dirty="0" smtClean="0">
                <a:solidFill>
                  <a:schemeClr val="tx1"/>
                </a:solidFill>
                <a:latin typeface="Arial" pitchFamily="34" charset="0"/>
              </a:rPr>
              <a:t>’</a:t>
            </a:r>
            <a:r>
              <a:rPr lang="en-US" altLang="ja-JP" sz="1400" dirty="0" smtClean="0">
                <a:solidFill>
                  <a:schemeClr val="tx1"/>
                </a:solidFill>
              </a:rPr>
              <a:t>s Internet. In addition to his technical work on the early protocols, he organized the Network Working Group, which was the forerunner of the modern Internet Engineering Task Force, and he initiated the Request for Comment (RFC) series of notes through which protocol designs are documented and shared.  And wrote many of the first RFCs, including RFC 1 and 3.</a:t>
            </a:r>
          </a:p>
          <a:p>
            <a:pPr eaLnBrk="1" hangingPunct="1">
              <a:lnSpc>
                <a:spcPct val="90000"/>
              </a:lnSpc>
              <a:defRPr/>
            </a:pPr>
            <a:r>
              <a:rPr lang="en-US" sz="1400" dirty="0" smtClean="0">
                <a:solidFill>
                  <a:schemeClr val="tx1"/>
                </a:solidFill>
              </a:rPr>
              <a:t>Dr. Crocker has been a program manager at Advanced Research Projects Agency (ARPA), a senior researcher at </a:t>
            </a:r>
            <a:r>
              <a:rPr lang="en-US" sz="1400" dirty="0" err="1" smtClean="0">
                <a:solidFill>
                  <a:schemeClr val="tx1"/>
                </a:solidFill>
              </a:rPr>
              <a:t>USCšS</a:t>
            </a:r>
            <a:r>
              <a:rPr lang="en-US" sz="1400" dirty="0" smtClean="0">
                <a:solidFill>
                  <a:schemeClr val="tx1"/>
                </a:solidFill>
              </a:rPr>
              <a:t> Information Sciences Institute, founder and director of the Computer Science Laboratory at the Aerospace Corporation and a vice president at Trusted Information Systems before joining </a:t>
            </a:r>
            <a:r>
              <a:rPr lang="en-US" sz="1400" dirty="0" err="1" smtClean="0">
                <a:solidFill>
                  <a:schemeClr val="tx1"/>
                </a:solidFill>
              </a:rPr>
              <a:t>CyberCash</a:t>
            </a:r>
            <a:r>
              <a:rPr lang="en-US" sz="1400" dirty="0" smtClean="0">
                <a:solidFill>
                  <a:schemeClr val="tx1"/>
                </a:solidFill>
              </a:rPr>
              <a:t>. Dr. Crocker served as the area director for security in the Internet Engineering Task Force for four years and as a member of the Internet Architecture Board for two years. Dr. Crocker holds a B.A. in mathematics and a Ph.D. in Computer Science from UCLA. </a:t>
            </a:r>
          </a:p>
          <a:p>
            <a:pPr eaLnBrk="1" hangingPunct="1">
              <a:lnSpc>
                <a:spcPct val="90000"/>
              </a:lnSpc>
              <a:defRPr/>
            </a:pPr>
            <a:endParaRPr lang="en-US" sz="1400" dirty="0" smtClean="0">
              <a:solidFill>
                <a:schemeClr val="tx1"/>
              </a:solidFill>
            </a:endParaRPr>
          </a:p>
        </p:txBody>
      </p:sp>
      <p:pic>
        <p:nvPicPr>
          <p:cNvPr id="29700" name="Picture 4" descr="C:\Slater_GingerLynn\ISOC\History\Cerfs Up - Photo Gallery_files\newsweek.jpg"/>
          <p:cNvPicPr>
            <a:picLocks noChangeAspect="1" noChangeArrowheads="1"/>
          </p:cNvPicPr>
          <p:nvPr/>
        </p:nvPicPr>
        <p:blipFill>
          <a:blip r:embed="rId2">
            <a:extLst>
              <a:ext uri="{28A0092B-C50C-407E-A947-70E740481C1C}">
                <a14:useLocalDpi xmlns:a14="http://schemas.microsoft.com/office/drawing/2010/main" val="0"/>
              </a:ext>
            </a:extLst>
          </a:blip>
          <a:srcRect l="22404" r="32788"/>
          <a:stretch>
            <a:fillRect/>
          </a:stretch>
        </p:blipFill>
        <p:spPr bwMode="auto">
          <a:xfrm>
            <a:off x="242207" y="2144486"/>
            <a:ext cx="152082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5" name="Text Box 5"/>
          <p:cNvSpPr txBox="1">
            <a:spLocks noChangeArrowheads="1"/>
          </p:cNvSpPr>
          <p:nvPr/>
        </p:nvSpPr>
        <p:spPr bwMode="auto">
          <a:xfrm>
            <a:off x="26080" y="5006521"/>
            <a:ext cx="1884363"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dirty="0">
                <a:solidFill>
                  <a:srgbClr val="000066"/>
                </a:solidFill>
                <a:latin typeface="Trebuchet MS" charset="0"/>
                <a:ea typeface="ＭＳ Ｐゴシック" charset="0"/>
              </a:rPr>
              <a:t>Source: www.epf.net</a:t>
            </a:r>
          </a:p>
        </p:txBody>
      </p:sp>
    </p:spTree>
  </p:cSld>
  <p:clrMapOvr>
    <a:masterClrMapping/>
  </p:clrMapOvr>
  <p:transition spd="slow">
    <p:cover dir="u"/>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Jon </a:t>
            </a:r>
            <a:r>
              <a:rPr lang="en-US" dirty="0" err="1" smtClean="0">
                <a:solidFill>
                  <a:schemeClr val="tx1"/>
                </a:solidFill>
                <a:ea typeface="+mj-ea"/>
                <a:cs typeface="+mj-cs"/>
              </a:rPr>
              <a:t>Postel</a:t>
            </a:r>
            <a:endParaRPr lang="en-US" dirty="0" smtClean="0">
              <a:solidFill>
                <a:schemeClr val="tx1"/>
              </a:solidFill>
              <a:ea typeface="+mj-ea"/>
              <a:cs typeface="+mj-cs"/>
            </a:endParaRPr>
          </a:p>
        </p:txBody>
      </p:sp>
      <p:sp>
        <p:nvSpPr>
          <p:cNvPr id="47107" name="Rectangle 3"/>
          <p:cNvSpPr>
            <a:spLocks noGrp="1" noChangeArrowheads="1"/>
          </p:cNvSpPr>
          <p:nvPr>
            <p:ph idx="1"/>
          </p:nvPr>
        </p:nvSpPr>
        <p:spPr>
          <a:xfrm>
            <a:off x="2352675" y="1050925"/>
            <a:ext cx="6540500" cy="5741761"/>
          </a:xfrm>
        </p:spPr>
        <p:txBody>
          <a:bodyPr/>
          <a:lstStyle/>
          <a:p>
            <a:pPr eaLnBrk="1" hangingPunct="1">
              <a:lnSpc>
                <a:spcPct val="90000"/>
              </a:lnSpc>
              <a:defRPr/>
            </a:pPr>
            <a:r>
              <a:rPr lang="en-US" sz="1400" dirty="0" smtClean="0">
                <a:solidFill>
                  <a:schemeClr val="tx1"/>
                </a:solidFill>
                <a:latin typeface="Arial" pitchFamily="34" charset="0"/>
              </a:rPr>
              <a:t>From Jon </a:t>
            </a:r>
            <a:r>
              <a:rPr lang="en-US" sz="1400" dirty="0" err="1" smtClean="0">
                <a:solidFill>
                  <a:schemeClr val="tx1"/>
                </a:solidFill>
                <a:latin typeface="Arial" pitchFamily="34" charset="0"/>
              </a:rPr>
              <a:t>Postel</a:t>
            </a:r>
            <a:r>
              <a:rPr lang="ja-JP" altLang="en-US" sz="1400" dirty="0" smtClean="0">
                <a:solidFill>
                  <a:schemeClr val="tx1"/>
                </a:solidFill>
                <a:latin typeface="Arial" pitchFamily="34" charset="0"/>
              </a:rPr>
              <a:t>’</a:t>
            </a:r>
            <a:r>
              <a:rPr lang="en-US" altLang="ja-JP" sz="1400" dirty="0" smtClean="0">
                <a:solidFill>
                  <a:schemeClr val="tx1"/>
                </a:solidFill>
                <a:latin typeface="Arial" pitchFamily="34" charset="0"/>
              </a:rPr>
              <a:t>s Bio:</a:t>
            </a:r>
          </a:p>
          <a:p>
            <a:pPr eaLnBrk="1" hangingPunct="1">
              <a:lnSpc>
                <a:spcPct val="90000"/>
              </a:lnSpc>
              <a:defRPr/>
            </a:pPr>
            <a:r>
              <a:rPr lang="en-US" sz="1400" dirty="0" smtClean="0">
                <a:solidFill>
                  <a:schemeClr val="tx1"/>
                </a:solidFill>
                <a:latin typeface="Arial" pitchFamily="34" charset="0"/>
              </a:rPr>
              <a:t>Jon </a:t>
            </a:r>
            <a:r>
              <a:rPr lang="en-US" sz="1400" dirty="0" err="1" smtClean="0">
                <a:solidFill>
                  <a:schemeClr val="tx1"/>
                </a:solidFill>
                <a:latin typeface="Arial" pitchFamily="34" charset="0"/>
              </a:rPr>
              <a:t>Postel</a:t>
            </a:r>
            <a:r>
              <a:rPr lang="en-US" sz="1400" dirty="0" smtClean="0">
                <a:solidFill>
                  <a:schemeClr val="tx1"/>
                </a:solidFill>
                <a:latin typeface="Arial" pitchFamily="34" charset="0"/>
              </a:rPr>
              <a:t> is the Director of ISI's Computer Networks Division. The division has 70 staff members working on about 10 projects, including the NSF sponsored Routing Arbiter, and DARPA sponsored projects in the areas of Active Networks, Middleware, Security, Distributed Systems, and High Speed Networking. </a:t>
            </a:r>
          </a:p>
          <a:p>
            <a:pPr eaLnBrk="1" hangingPunct="1">
              <a:lnSpc>
                <a:spcPct val="90000"/>
              </a:lnSpc>
              <a:defRPr/>
            </a:pPr>
            <a:r>
              <a:rPr lang="en-US" sz="1400" dirty="0" smtClean="0">
                <a:solidFill>
                  <a:schemeClr val="tx1"/>
                </a:solidFill>
                <a:latin typeface="Arial" pitchFamily="34" charset="0"/>
              </a:rPr>
              <a:t>He received his B.S. and M.S. in Engineering, and his Ph.D. in Computer Science from UCLA, in 1966, 1968, and 1974 respectively. Jon is a member of the ACM and the Internet Society (and currently serves on the Internet Society Board of Trustees). </a:t>
            </a:r>
          </a:p>
          <a:p>
            <a:pPr eaLnBrk="1" hangingPunct="1">
              <a:lnSpc>
                <a:spcPct val="90000"/>
              </a:lnSpc>
              <a:defRPr/>
            </a:pPr>
            <a:r>
              <a:rPr lang="en-US" sz="1400" dirty="0" smtClean="0">
                <a:solidFill>
                  <a:schemeClr val="tx1"/>
                </a:solidFill>
                <a:latin typeface="Arial" pitchFamily="34" charset="0"/>
              </a:rPr>
              <a:t>At UCLA he was involved in the beginnings of the ARPANET and the development of the Network Measurement Center. </a:t>
            </a:r>
          </a:p>
          <a:p>
            <a:pPr eaLnBrk="1" hangingPunct="1">
              <a:lnSpc>
                <a:spcPct val="90000"/>
              </a:lnSpc>
              <a:defRPr/>
            </a:pPr>
            <a:r>
              <a:rPr lang="en-US" sz="1400" dirty="0" smtClean="0">
                <a:solidFill>
                  <a:schemeClr val="tx1"/>
                </a:solidFill>
                <a:latin typeface="Arial" pitchFamily="34" charset="0"/>
              </a:rPr>
              <a:t>He has worked in the areas of computer communication protocols, especially at the operating system level and the application level. </a:t>
            </a:r>
          </a:p>
          <a:p>
            <a:pPr eaLnBrk="1" hangingPunct="1">
              <a:lnSpc>
                <a:spcPct val="90000"/>
              </a:lnSpc>
              <a:defRPr/>
            </a:pPr>
            <a:r>
              <a:rPr lang="en-US" sz="1400" dirty="0" smtClean="0">
                <a:solidFill>
                  <a:schemeClr val="tx1"/>
                </a:solidFill>
                <a:latin typeface="Arial" pitchFamily="34" charset="0"/>
              </a:rPr>
              <a:t>His current interests include multi-machine internetwork applications, multimedia conferencing and electronic mail, very large networks, and very high speed communications. </a:t>
            </a:r>
          </a:p>
          <a:p>
            <a:pPr eaLnBrk="1" hangingPunct="1">
              <a:lnSpc>
                <a:spcPct val="90000"/>
              </a:lnSpc>
              <a:defRPr/>
            </a:pPr>
            <a:r>
              <a:rPr lang="en-US" sz="1400" dirty="0" smtClean="0">
                <a:solidFill>
                  <a:schemeClr val="tx1"/>
                </a:solidFill>
                <a:latin typeface="Arial" pitchFamily="34" charset="0"/>
              </a:rPr>
              <a:t>Jon is also involved in several Internet infrastructure activities including the Internet Assigned Numbers Authority, the RFC Editor, the US Domain, and the Los </a:t>
            </a:r>
            <a:r>
              <a:rPr lang="en-US" sz="1400" dirty="0" err="1" smtClean="0">
                <a:solidFill>
                  <a:schemeClr val="tx1"/>
                </a:solidFill>
                <a:latin typeface="Arial" pitchFamily="34" charset="0"/>
              </a:rPr>
              <a:t>Nettos</a:t>
            </a:r>
            <a:r>
              <a:rPr lang="en-US" sz="1400" dirty="0" smtClean="0">
                <a:solidFill>
                  <a:schemeClr val="tx1"/>
                </a:solidFill>
                <a:latin typeface="Arial" pitchFamily="34" charset="0"/>
              </a:rPr>
              <a:t> network (a regional network for the greater Los Angeles area). </a:t>
            </a:r>
          </a:p>
          <a:p>
            <a:pPr eaLnBrk="1" hangingPunct="1">
              <a:lnSpc>
                <a:spcPct val="90000"/>
              </a:lnSpc>
              <a:defRPr/>
            </a:pPr>
            <a:r>
              <a:rPr lang="en-US" sz="1400" dirty="0" smtClean="0">
                <a:solidFill>
                  <a:schemeClr val="tx1"/>
                </a:solidFill>
                <a:latin typeface="Arial" pitchFamily="34" charset="0"/>
              </a:rPr>
              <a:t>Jon was regarded by many to be the </a:t>
            </a:r>
            <a:r>
              <a:rPr lang="ja-JP" altLang="en-US" sz="1400" dirty="0" smtClean="0">
                <a:solidFill>
                  <a:schemeClr val="tx1"/>
                </a:solidFill>
                <a:latin typeface="Arial" pitchFamily="34" charset="0"/>
              </a:rPr>
              <a:t>‘</a:t>
            </a:r>
            <a:r>
              <a:rPr lang="en-US" altLang="ja-JP" sz="1400" dirty="0" smtClean="0">
                <a:solidFill>
                  <a:schemeClr val="tx1"/>
                </a:solidFill>
                <a:latin typeface="Arial" pitchFamily="34" charset="0"/>
              </a:rPr>
              <a:t>policeman of Internet Standards</a:t>
            </a:r>
            <a:r>
              <a:rPr lang="ja-JP" altLang="en-US" sz="1400" dirty="0" smtClean="0">
                <a:solidFill>
                  <a:schemeClr val="tx1"/>
                </a:solidFill>
                <a:latin typeface="Arial" pitchFamily="34" charset="0"/>
              </a:rPr>
              <a:t>”</a:t>
            </a:r>
            <a:r>
              <a:rPr lang="en-US" altLang="ja-JP" sz="1400" dirty="0" smtClean="0">
                <a:solidFill>
                  <a:schemeClr val="tx1"/>
                </a:solidFill>
                <a:latin typeface="Arial" pitchFamily="34" charset="0"/>
              </a:rPr>
              <a:t> for many years during the infancy of the Internet.</a:t>
            </a:r>
          </a:p>
          <a:p>
            <a:pPr eaLnBrk="1" hangingPunct="1">
              <a:lnSpc>
                <a:spcPct val="90000"/>
              </a:lnSpc>
              <a:defRPr/>
            </a:pPr>
            <a:r>
              <a:rPr lang="en-US" sz="1400" dirty="0" smtClean="0">
                <a:solidFill>
                  <a:schemeClr val="tx1"/>
                </a:solidFill>
                <a:latin typeface="Arial" pitchFamily="34" charset="0"/>
              </a:rPr>
              <a:t>Jon was honored by Dr. </a:t>
            </a:r>
            <a:r>
              <a:rPr lang="en-US" sz="1400" dirty="0" err="1" smtClean="0">
                <a:solidFill>
                  <a:schemeClr val="tx1"/>
                </a:solidFill>
                <a:latin typeface="Arial" pitchFamily="34" charset="0"/>
              </a:rPr>
              <a:t>Vint</a:t>
            </a:r>
            <a:r>
              <a:rPr lang="en-US" sz="1400" dirty="0" smtClean="0">
                <a:solidFill>
                  <a:schemeClr val="tx1"/>
                </a:solidFill>
                <a:latin typeface="Arial" pitchFamily="34" charset="0"/>
              </a:rPr>
              <a:t> Cerf in October 1998, shortly after his passing with the addition of RFC 2468.</a:t>
            </a:r>
          </a:p>
          <a:p>
            <a:pPr eaLnBrk="1" hangingPunct="1">
              <a:lnSpc>
                <a:spcPct val="90000"/>
              </a:lnSpc>
              <a:defRPr/>
            </a:pPr>
            <a:endParaRPr lang="en-US" sz="1400" dirty="0" smtClean="0">
              <a:solidFill>
                <a:schemeClr val="tx1"/>
              </a:solidFill>
            </a:endParaRPr>
          </a:p>
        </p:txBody>
      </p:sp>
      <p:pic>
        <p:nvPicPr>
          <p:cNvPr id="30724" name="Picture 4" descr="C:\Slater_GingerLynn\ISOC\History\Jon_Postel\Jon_Postel_from_Living_Internet_files\iw_mgmt_iana_files\Postel_Jon.gif"/>
          <p:cNvPicPr>
            <a:picLocks noChangeAspect="1" noChangeArrowheads="1"/>
          </p:cNvPicPr>
          <p:nvPr/>
        </p:nvPicPr>
        <p:blipFill>
          <a:blip r:embed="rId2">
            <a:extLst>
              <a:ext uri="{28A0092B-C50C-407E-A947-70E740481C1C}">
                <a14:useLocalDpi xmlns:a14="http://schemas.microsoft.com/office/drawing/2010/main" val="0"/>
              </a:ext>
            </a:extLst>
          </a:blip>
          <a:srcRect r="37209"/>
          <a:stretch>
            <a:fillRect/>
          </a:stretch>
        </p:blipFill>
        <p:spPr bwMode="auto">
          <a:xfrm>
            <a:off x="152400" y="1422400"/>
            <a:ext cx="20574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9" name="Text Box 5"/>
          <p:cNvSpPr txBox="1">
            <a:spLocks noChangeArrowheads="1"/>
          </p:cNvSpPr>
          <p:nvPr/>
        </p:nvSpPr>
        <p:spPr bwMode="auto">
          <a:xfrm>
            <a:off x="9525" y="5664199"/>
            <a:ext cx="23431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dirty="0">
                <a:solidFill>
                  <a:srgbClr val="000066"/>
                </a:solidFill>
                <a:latin typeface="Trebuchet MS" charset="0"/>
                <a:ea typeface="ＭＳ Ｐゴシック" charset="0"/>
              </a:rPr>
              <a:t>Source: Livinginternet.com</a:t>
            </a:r>
          </a:p>
        </p:txBody>
      </p:sp>
      <p:pic>
        <p:nvPicPr>
          <p:cNvPr id="30726" name="Picture 6" descr="C:\Slater_GingerLynn\ISOC\History\Jon_Postel\Internet Society (ISOC) All About ISOC Jon Postel_files\postel-derollepo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9100" y="3598068"/>
            <a:ext cx="13716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687388" y="815975"/>
            <a:ext cx="5235575" cy="608013"/>
          </a:xfrm>
        </p:spPr>
        <p:txBody>
          <a:bodyPr/>
          <a:lstStyle/>
          <a:p>
            <a:pPr>
              <a:defRPr/>
            </a:pPr>
            <a:r>
              <a:rPr lang="en-US" dirty="0" smtClean="0">
                <a:ea typeface="+mj-ea"/>
              </a:rPr>
              <a:t>Introduction..</a:t>
            </a:r>
            <a:endParaRPr lang="en-US" dirty="0">
              <a:ea typeface="+mj-ea"/>
            </a:endParaRPr>
          </a:p>
        </p:txBody>
      </p:sp>
      <p:sp>
        <p:nvSpPr>
          <p:cNvPr id="140291" name="Text Box 3"/>
          <p:cNvSpPr txBox="1">
            <a:spLocks noChangeArrowheads="1"/>
          </p:cNvSpPr>
          <p:nvPr/>
        </p:nvSpPr>
        <p:spPr bwMode="auto">
          <a:xfrm>
            <a:off x="919163" y="2068513"/>
            <a:ext cx="6858000" cy="1570037"/>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ctr">
              <a:defRPr/>
            </a:pPr>
            <a:r>
              <a:rPr lang="en-US" sz="4800" dirty="0">
                <a:solidFill>
                  <a:srgbClr val="000090"/>
                </a:solidFill>
                <a:latin typeface="Arial Narrow" charset="0"/>
                <a:ea typeface="ＭＳ Ｐゴシック" charset="0"/>
                <a:cs typeface="ＭＳ Ｐゴシック" charset="0"/>
              </a:rPr>
              <a:t>Who am I, and how did I get involved with the Internet?</a:t>
            </a:r>
            <a:endParaRPr lang="en-US" sz="3600" dirty="0">
              <a:solidFill>
                <a:srgbClr val="000090"/>
              </a:solidFill>
              <a:latin typeface="Times New Roman" charset="0"/>
              <a:ea typeface="ＭＳ Ｐゴシック" charset="0"/>
              <a:cs typeface="ＭＳ Ｐゴシック" charset="0"/>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Vinton Cerf</a:t>
            </a:r>
          </a:p>
        </p:txBody>
      </p:sp>
      <p:sp>
        <p:nvSpPr>
          <p:cNvPr id="48131" name="Rectangle 3"/>
          <p:cNvSpPr>
            <a:spLocks noGrp="1" noChangeArrowheads="1"/>
          </p:cNvSpPr>
          <p:nvPr>
            <p:ph idx="1"/>
          </p:nvPr>
        </p:nvSpPr>
        <p:spPr>
          <a:xfrm>
            <a:off x="2065563" y="1050925"/>
            <a:ext cx="6827611" cy="5781675"/>
          </a:xfrm>
        </p:spPr>
        <p:txBody>
          <a:bodyPr/>
          <a:lstStyle/>
          <a:p>
            <a:pPr eaLnBrk="1" hangingPunct="1">
              <a:defRPr/>
            </a:pPr>
            <a:r>
              <a:rPr lang="en-US" sz="1200" b="1" i="1" dirty="0" smtClean="0">
                <a:solidFill>
                  <a:schemeClr val="tx1"/>
                </a:solidFill>
                <a:latin typeface="Arial" pitchFamily="34" charset="0"/>
              </a:rPr>
              <a:t>Summary</a:t>
            </a:r>
            <a:r>
              <a:rPr lang="en-US" sz="1200" dirty="0" smtClean="0">
                <a:solidFill>
                  <a:schemeClr val="tx1"/>
                </a:solidFill>
                <a:latin typeface="Arial" pitchFamily="34" charset="0"/>
              </a:rPr>
              <a:t>: Vinton Cerf is co-designer of the </a:t>
            </a:r>
            <a:r>
              <a:rPr lang="en-US" sz="1200" i="1" dirty="0" smtClean="0">
                <a:solidFill>
                  <a:schemeClr val="tx1"/>
                </a:solidFill>
                <a:latin typeface="Arial" pitchFamily="34" charset="0"/>
              </a:rPr>
              <a:t>TCP/IP</a:t>
            </a:r>
            <a:r>
              <a:rPr lang="en-US" sz="1200" dirty="0" smtClean="0">
                <a:solidFill>
                  <a:schemeClr val="tx1"/>
                </a:solidFill>
                <a:latin typeface="Arial" pitchFamily="34" charset="0"/>
              </a:rPr>
              <a:t> networking protocol.</a:t>
            </a:r>
          </a:p>
          <a:p>
            <a:pPr eaLnBrk="1" hangingPunct="1">
              <a:defRPr/>
            </a:pPr>
            <a:r>
              <a:rPr lang="en-US" sz="1200" dirty="0" smtClean="0">
                <a:solidFill>
                  <a:schemeClr val="tx1"/>
                </a:solidFill>
                <a:latin typeface="Arial" pitchFamily="34" charset="0"/>
              </a:rPr>
              <a:t>In 1972, Vinton Cerf was a </a:t>
            </a:r>
            <a:r>
              <a:rPr lang="en-US" sz="1200" i="1" dirty="0" smtClean="0">
                <a:solidFill>
                  <a:schemeClr val="tx1"/>
                </a:solidFill>
                <a:latin typeface="Arial" pitchFamily="34" charset="0"/>
              </a:rPr>
              <a:t>DARPA</a:t>
            </a:r>
            <a:r>
              <a:rPr lang="en-US" sz="1200" dirty="0" smtClean="0">
                <a:solidFill>
                  <a:schemeClr val="tx1"/>
                </a:solidFill>
                <a:latin typeface="Arial" pitchFamily="34" charset="0"/>
              </a:rPr>
              <a:t> scientist at Stanford University when he was appointed chairman of the </a:t>
            </a:r>
            <a:r>
              <a:rPr lang="en-US" sz="1200" dirty="0" err="1" smtClean="0">
                <a:solidFill>
                  <a:schemeClr val="tx1"/>
                </a:solidFill>
                <a:latin typeface="Arial" pitchFamily="34" charset="0"/>
              </a:rPr>
              <a:t>InterNetworking</a:t>
            </a:r>
            <a:r>
              <a:rPr lang="en-US" sz="1200" dirty="0" smtClean="0">
                <a:solidFill>
                  <a:schemeClr val="tx1"/>
                </a:solidFill>
                <a:latin typeface="Arial" pitchFamily="34" charset="0"/>
              </a:rPr>
              <a:t> Working Group (INWG), which had just been created with a charter to establish common technical standards to enable any computer to connect to the </a:t>
            </a:r>
            <a:r>
              <a:rPr lang="en-US" sz="1200" i="1" dirty="0" smtClean="0">
                <a:solidFill>
                  <a:schemeClr val="tx1"/>
                </a:solidFill>
                <a:latin typeface="Arial" pitchFamily="34" charset="0"/>
              </a:rPr>
              <a:t>ARPANET</a:t>
            </a:r>
            <a:r>
              <a:rPr lang="en-US" sz="1200" dirty="0" smtClean="0">
                <a:solidFill>
                  <a:schemeClr val="tx1"/>
                </a:solidFill>
                <a:latin typeface="Arial" pitchFamily="34" charset="0"/>
              </a:rPr>
              <a:t>. The INWG later became affiliated with the International Federation of Information Processing (IFIP), and has since been known as IFIP Working Group 1 of Technical Committee 6. </a:t>
            </a:r>
          </a:p>
          <a:p>
            <a:pPr eaLnBrk="1" hangingPunct="1">
              <a:defRPr/>
            </a:pPr>
            <a:r>
              <a:rPr lang="en-US" sz="1200" dirty="0" smtClean="0">
                <a:solidFill>
                  <a:schemeClr val="tx1"/>
                </a:solidFill>
                <a:latin typeface="Arial" pitchFamily="34" charset="0"/>
              </a:rPr>
              <a:t>Cerf worked on several interesting networking projects at DARPA, including the Packet Radio Net (PRNET), and the Packet Satellite Network (SATNET). In the spring of 1973, he joined </a:t>
            </a:r>
            <a:r>
              <a:rPr lang="en-US" sz="1200" i="1" dirty="0" smtClean="0">
                <a:solidFill>
                  <a:schemeClr val="tx1"/>
                </a:solidFill>
                <a:latin typeface="Arial" pitchFamily="34" charset="0"/>
              </a:rPr>
              <a:t>Bob Kahn</a:t>
            </a:r>
            <a:r>
              <a:rPr lang="en-US" sz="1200" dirty="0" smtClean="0">
                <a:solidFill>
                  <a:schemeClr val="tx1"/>
                </a:solidFill>
                <a:latin typeface="Arial" pitchFamily="34" charset="0"/>
              </a:rPr>
              <a:t> as Principal Investigator on a project to design the next generation networking protocol for the ARPANET. Kahn had experience with the </a:t>
            </a:r>
            <a:r>
              <a:rPr lang="en-US" sz="1200" i="1" dirty="0" smtClean="0">
                <a:solidFill>
                  <a:schemeClr val="tx1"/>
                </a:solidFill>
                <a:latin typeface="Arial" pitchFamily="34" charset="0"/>
              </a:rPr>
              <a:t>Interface Message Processor</a:t>
            </a:r>
            <a:r>
              <a:rPr lang="en-US" sz="1200" dirty="0" smtClean="0">
                <a:solidFill>
                  <a:schemeClr val="tx1"/>
                </a:solidFill>
                <a:latin typeface="Arial" pitchFamily="34" charset="0"/>
              </a:rPr>
              <a:t>, and Cerf had experience with the </a:t>
            </a:r>
            <a:r>
              <a:rPr lang="en-US" sz="1200" i="1" dirty="0" smtClean="0">
                <a:solidFill>
                  <a:schemeClr val="tx1"/>
                </a:solidFill>
                <a:latin typeface="Arial" pitchFamily="34" charset="0"/>
              </a:rPr>
              <a:t>Network Control Protocol</a:t>
            </a:r>
            <a:r>
              <a:rPr lang="en-US" sz="1200" dirty="0" smtClean="0">
                <a:solidFill>
                  <a:schemeClr val="tx1"/>
                </a:solidFill>
                <a:latin typeface="Arial" pitchFamily="34" charset="0"/>
              </a:rPr>
              <a:t>, making them the perfect team to create what became TCP/IP. </a:t>
            </a:r>
          </a:p>
          <a:p>
            <a:pPr eaLnBrk="1" hangingPunct="1">
              <a:defRPr/>
            </a:pPr>
            <a:r>
              <a:rPr lang="en-US" sz="1200" dirty="0" smtClean="0">
                <a:solidFill>
                  <a:schemeClr val="tx1"/>
                </a:solidFill>
                <a:latin typeface="Arial" pitchFamily="34" charset="0"/>
              </a:rPr>
              <a:t>Cerf and Kahn started by drafting a paper describing their network design, titled "A Protocol for Packet Network Interconnection", which they distributed at a special meeting of the INWG at Sussex University in September, 1973, and then finalized and published in the IEEE Transactions of Communications Technology, in May, 1974. </a:t>
            </a:r>
          </a:p>
          <a:p>
            <a:pPr eaLnBrk="1" hangingPunct="1">
              <a:defRPr/>
            </a:pPr>
            <a:r>
              <a:rPr lang="en-US" sz="1200" dirty="0" smtClean="0">
                <a:solidFill>
                  <a:schemeClr val="tx1"/>
                </a:solidFill>
                <a:latin typeface="Arial" pitchFamily="34" charset="0"/>
              </a:rPr>
              <a:t>Cerf and Stanford graduate students </a:t>
            </a:r>
            <a:r>
              <a:rPr lang="en-US" sz="1200" dirty="0" err="1" smtClean="0">
                <a:solidFill>
                  <a:schemeClr val="tx1"/>
                </a:solidFill>
                <a:latin typeface="Arial" pitchFamily="34" charset="0"/>
              </a:rPr>
              <a:t>Yogen</a:t>
            </a:r>
            <a:r>
              <a:rPr lang="en-US" sz="1200" dirty="0" smtClean="0">
                <a:solidFill>
                  <a:schemeClr val="tx1"/>
                </a:solidFill>
                <a:latin typeface="Arial" pitchFamily="34" charset="0"/>
              </a:rPr>
              <a:t> </a:t>
            </a:r>
            <a:r>
              <a:rPr lang="en-US" sz="1200" dirty="0" err="1" smtClean="0">
                <a:solidFill>
                  <a:schemeClr val="tx1"/>
                </a:solidFill>
                <a:latin typeface="Arial" pitchFamily="34" charset="0"/>
              </a:rPr>
              <a:t>Dalal</a:t>
            </a:r>
            <a:r>
              <a:rPr lang="en-US" sz="1200" dirty="0" smtClean="0">
                <a:solidFill>
                  <a:schemeClr val="tx1"/>
                </a:solidFill>
                <a:latin typeface="Arial" pitchFamily="34" charset="0"/>
              </a:rPr>
              <a:t> and Carl Sunshine published the first technical specification of TCP/IP as an Internet Experiment Note (</a:t>
            </a:r>
            <a:r>
              <a:rPr lang="en-US" sz="1200" i="1" dirty="0" smtClean="0">
                <a:solidFill>
                  <a:schemeClr val="tx1"/>
                </a:solidFill>
                <a:latin typeface="Arial" pitchFamily="34" charset="0"/>
              </a:rPr>
              <a:t>IEN</a:t>
            </a:r>
            <a:r>
              <a:rPr lang="en-US" sz="1200" dirty="0" smtClean="0">
                <a:solidFill>
                  <a:schemeClr val="tx1"/>
                </a:solidFill>
                <a:latin typeface="Arial" pitchFamily="34" charset="0"/>
              </a:rPr>
              <a:t>) as RFC 675, in December, 1974. Their design included a 32 bit </a:t>
            </a:r>
            <a:r>
              <a:rPr lang="en-US" sz="1200" i="1" dirty="0" smtClean="0">
                <a:solidFill>
                  <a:schemeClr val="tx1"/>
                </a:solidFill>
                <a:latin typeface="Arial" pitchFamily="34" charset="0"/>
              </a:rPr>
              <a:t>IP address</a:t>
            </a:r>
            <a:r>
              <a:rPr lang="en-US" sz="1200" dirty="0" smtClean="0">
                <a:solidFill>
                  <a:schemeClr val="tx1"/>
                </a:solidFill>
                <a:latin typeface="Arial" pitchFamily="34" charset="0"/>
              </a:rPr>
              <a:t>, with eight bits for identification of a network, and 24 bits for identification of a computer, which provided support for up to 256 networks, each with up to 16,777,216 unique network addresses. </a:t>
            </a:r>
          </a:p>
        </p:txBody>
      </p:sp>
      <p:pic>
        <p:nvPicPr>
          <p:cNvPr id="31748" name="Picture 4" descr="C:\Slater_GingerLynn\ISOC\History\vint_cerf_pics_from_ditto_files\1421014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693" y="2079625"/>
            <a:ext cx="1668463"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3" name="Text Box 5"/>
          <p:cNvSpPr txBox="1">
            <a:spLocks noChangeArrowheads="1"/>
          </p:cNvSpPr>
          <p:nvPr/>
        </p:nvSpPr>
        <p:spPr bwMode="auto">
          <a:xfrm>
            <a:off x="0" y="6527800"/>
            <a:ext cx="23431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dirty="0">
                <a:solidFill>
                  <a:srgbClr val="000066"/>
                </a:solidFill>
                <a:latin typeface="Trebuchet MS" charset="0"/>
                <a:ea typeface="ＭＳ Ｐゴシック" charset="0"/>
              </a:rPr>
              <a:t>Source: Livinginternet.com</a:t>
            </a:r>
          </a:p>
        </p:txBody>
      </p:sp>
    </p:spTree>
  </p:cSld>
  <p:clrMapOvr>
    <a:masterClrMapping/>
  </p:clrMapOvr>
  <p:transition spd="slow">
    <p:cover dir="u"/>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Vinton</a:t>
            </a:r>
            <a:r>
              <a:rPr lang="en-US" dirty="0" smtClean="0">
                <a:solidFill>
                  <a:srgbClr val="000066"/>
                </a:solidFill>
                <a:ea typeface="+mj-ea"/>
                <a:cs typeface="+mj-cs"/>
              </a:rPr>
              <a:t> </a:t>
            </a:r>
            <a:r>
              <a:rPr lang="en-US" dirty="0" smtClean="0">
                <a:solidFill>
                  <a:schemeClr val="tx1"/>
                </a:solidFill>
                <a:ea typeface="+mj-ea"/>
                <a:cs typeface="+mj-cs"/>
              </a:rPr>
              <a:t>Cerf</a:t>
            </a:r>
          </a:p>
        </p:txBody>
      </p:sp>
      <p:sp>
        <p:nvSpPr>
          <p:cNvPr id="49155" name="Rectangle 3"/>
          <p:cNvSpPr>
            <a:spLocks noGrp="1" noChangeArrowheads="1"/>
          </p:cNvSpPr>
          <p:nvPr>
            <p:ph idx="1"/>
          </p:nvPr>
        </p:nvSpPr>
        <p:spPr>
          <a:xfrm>
            <a:off x="1877786" y="1050925"/>
            <a:ext cx="7015389" cy="5692775"/>
          </a:xfrm>
        </p:spPr>
        <p:txBody>
          <a:bodyPr/>
          <a:lstStyle/>
          <a:p>
            <a:pPr eaLnBrk="1" hangingPunct="1">
              <a:lnSpc>
                <a:spcPct val="90000"/>
              </a:lnSpc>
              <a:defRPr/>
            </a:pPr>
            <a:r>
              <a:rPr lang="en-US" sz="1400" dirty="0" smtClean="0">
                <a:solidFill>
                  <a:schemeClr val="tx1"/>
                </a:solidFill>
                <a:latin typeface="Arial" charset="0"/>
                <a:ea typeface="+mn-ea"/>
                <a:cs typeface="+mn-cs"/>
              </a:rPr>
              <a:t>It was assumed that the network design would eventually be re-engineered for a production system, but the architecture proved remarkably robust -- Cerf has said that once the network was developed and </a:t>
            </a:r>
            <a:r>
              <a:rPr lang="en-US" sz="1400" i="1" dirty="0" smtClean="0">
                <a:solidFill>
                  <a:schemeClr val="tx1"/>
                </a:solidFill>
                <a:latin typeface="Arial" charset="0"/>
                <a:ea typeface="+mn-ea"/>
                <a:cs typeface="+mn-cs"/>
              </a:rPr>
              <a:t>deployed</a:t>
            </a:r>
            <a:r>
              <a:rPr lang="en-US" sz="1400" dirty="0" smtClean="0">
                <a:solidFill>
                  <a:schemeClr val="tx1"/>
                </a:solidFill>
                <a:latin typeface="Arial" charset="0"/>
                <a:ea typeface="+mn-ea"/>
                <a:cs typeface="+mn-cs"/>
              </a:rPr>
              <a:t>, it just "continued to spread without stopping!"</a:t>
            </a:r>
          </a:p>
          <a:p>
            <a:pPr eaLnBrk="1" hangingPunct="1">
              <a:lnSpc>
                <a:spcPct val="90000"/>
              </a:lnSpc>
              <a:defRPr/>
            </a:pPr>
            <a:r>
              <a:rPr lang="en-US" sz="1400" dirty="0" smtClean="0">
                <a:solidFill>
                  <a:schemeClr val="tx1"/>
                </a:solidFill>
                <a:latin typeface="Arial" charset="0"/>
                <a:ea typeface="+mn-ea"/>
                <a:cs typeface="+mn-cs"/>
              </a:rPr>
              <a:t>Cerf has continued to perform research and contribute to the development of the Internet through work with the communications company WorldCom and the Internet management organization </a:t>
            </a:r>
            <a:r>
              <a:rPr lang="en-US" sz="1400" i="1" dirty="0" smtClean="0">
                <a:solidFill>
                  <a:schemeClr val="tx1"/>
                </a:solidFill>
                <a:latin typeface="Arial" charset="0"/>
                <a:ea typeface="+mn-ea"/>
                <a:cs typeface="+mn-cs"/>
              </a:rPr>
              <a:t>ICANN</a:t>
            </a:r>
            <a:r>
              <a:rPr lang="en-US" sz="1400" dirty="0" smtClean="0">
                <a:solidFill>
                  <a:schemeClr val="tx1"/>
                </a:solidFill>
                <a:latin typeface="Arial" charset="0"/>
                <a:ea typeface="+mn-ea"/>
                <a:cs typeface="+mn-cs"/>
              </a:rPr>
              <a:t>.</a:t>
            </a:r>
          </a:p>
          <a:p>
            <a:pPr eaLnBrk="1" hangingPunct="1">
              <a:lnSpc>
                <a:spcPct val="90000"/>
              </a:lnSpc>
              <a:defRPr/>
            </a:pPr>
            <a:r>
              <a:rPr lang="en-US" sz="1400" b="1" dirty="0" smtClean="0">
                <a:solidFill>
                  <a:schemeClr val="tx1"/>
                </a:solidFill>
                <a:latin typeface="Arial" charset="0"/>
                <a:ea typeface="+mn-ea"/>
                <a:cs typeface="+mn-cs"/>
              </a:rPr>
              <a:t>Resources.</a:t>
            </a:r>
            <a:r>
              <a:rPr lang="en-US" sz="1400" dirty="0" smtClean="0">
                <a:solidFill>
                  <a:schemeClr val="tx1"/>
                </a:solidFill>
                <a:latin typeface="Arial" charset="0"/>
                <a:ea typeface="+mn-ea"/>
                <a:cs typeface="+mn-cs"/>
              </a:rPr>
              <a:t> Cerf is the author of three </a:t>
            </a:r>
            <a:r>
              <a:rPr lang="en-US" sz="1400" i="1" dirty="0" smtClean="0">
                <a:solidFill>
                  <a:schemeClr val="tx1"/>
                </a:solidFill>
                <a:latin typeface="Arial" charset="0"/>
                <a:ea typeface="+mn-ea"/>
                <a:cs typeface="+mn-cs"/>
              </a:rPr>
              <a:t>entertaining RFCs</a:t>
            </a:r>
            <a:r>
              <a:rPr lang="en-US" sz="1400" dirty="0" smtClean="0">
                <a:solidFill>
                  <a:schemeClr val="tx1"/>
                </a:solidFill>
                <a:latin typeface="Arial" charset="0"/>
                <a:ea typeface="+mn-ea"/>
                <a:cs typeface="+mn-cs"/>
              </a:rPr>
              <a:t> and contributed to a fourth:</a:t>
            </a:r>
          </a:p>
          <a:p>
            <a:pPr lvl="1" eaLnBrk="1" hangingPunct="1">
              <a:lnSpc>
                <a:spcPct val="90000"/>
              </a:lnSpc>
              <a:defRPr/>
            </a:pPr>
            <a:r>
              <a:rPr lang="en-US" sz="1050" dirty="0" smtClean="0">
                <a:latin typeface="Arial" charset="0"/>
                <a:ea typeface="+mn-ea"/>
              </a:rPr>
              <a:t>RFC 968; "</a:t>
            </a:r>
            <a:r>
              <a:rPr lang="en-US" sz="1050" dirty="0" err="1" smtClean="0">
                <a:latin typeface="Arial" charset="0"/>
                <a:ea typeface="+mn-ea"/>
              </a:rPr>
              <a:t>Twas</a:t>
            </a:r>
            <a:r>
              <a:rPr lang="en-US" sz="1050" dirty="0" smtClean="0">
                <a:latin typeface="Arial" charset="0"/>
                <a:ea typeface="+mn-ea"/>
              </a:rPr>
              <a:t> the Night Before Start-up"; December, 1985. </a:t>
            </a:r>
          </a:p>
          <a:p>
            <a:pPr lvl="1" eaLnBrk="1" hangingPunct="1">
              <a:lnSpc>
                <a:spcPct val="90000"/>
              </a:lnSpc>
              <a:defRPr/>
            </a:pPr>
            <a:r>
              <a:rPr lang="en-US" sz="1050" dirty="0" smtClean="0">
                <a:latin typeface="Arial" charset="0"/>
                <a:ea typeface="+mn-ea"/>
              </a:rPr>
              <a:t>RFC 1121; Leonard </a:t>
            </a:r>
            <a:r>
              <a:rPr lang="en-US" sz="1050" dirty="0" err="1" smtClean="0">
                <a:latin typeface="Arial" charset="0"/>
                <a:ea typeface="+mn-ea"/>
              </a:rPr>
              <a:t>Kleinrock</a:t>
            </a:r>
            <a:r>
              <a:rPr lang="en-US" sz="1050" dirty="0" smtClean="0">
                <a:latin typeface="Arial" charset="0"/>
                <a:ea typeface="+mn-ea"/>
              </a:rPr>
              <a:t>, Vinton Cerf, Barry Boehm; "Act One -- The Poems", presented at the Act One symposium held on the 20th anniversary of the ARPANET, published September 1989. </a:t>
            </a:r>
          </a:p>
          <a:p>
            <a:pPr lvl="1" eaLnBrk="1" hangingPunct="1">
              <a:lnSpc>
                <a:spcPct val="90000"/>
              </a:lnSpc>
              <a:defRPr/>
            </a:pPr>
            <a:r>
              <a:rPr lang="en-US" sz="1050" dirty="0" smtClean="0">
                <a:latin typeface="Arial" charset="0"/>
                <a:ea typeface="+mn-ea"/>
              </a:rPr>
              <a:t>RFC 1217; "Memo from the Consortium for Slow Commotion Research (CSCR)"; April 1st, 1991; in response to RFC 1216. </a:t>
            </a:r>
          </a:p>
          <a:p>
            <a:pPr lvl="1" eaLnBrk="1" hangingPunct="1">
              <a:lnSpc>
                <a:spcPct val="90000"/>
              </a:lnSpc>
              <a:defRPr/>
            </a:pPr>
            <a:r>
              <a:rPr lang="en-US" sz="1050" dirty="0" smtClean="0">
                <a:latin typeface="Arial" charset="0"/>
                <a:ea typeface="+mn-ea"/>
              </a:rPr>
              <a:t>RFC 1607; "A View From The 21st Century"; April 1st, 1994.</a:t>
            </a:r>
          </a:p>
          <a:p>
            <a:pPr eaLnBrk="1" hangingPunct="1">
              <a:lnSpc>
                <a:spcPct val="90000"/>
              </a:lnSpc>
              <a:defRPr/>
            </a:pPr>
            <a:r>
              <a:rPr lang="en-US" sz="1400" dirty="0" smtClean="0">
                <a:solidFill>
                  <a:schemeClr val="tx1"/>
                </a:solidFill>
                <a:latin typeface="Arial" charset="0"/>
                <a:ea typeface="+mn-ea"/>
                <a:cs typeface="+mn-cs"/>
              </a:rPr>
              <a:t>Other online publications by Cerf are listed below:</a:t>
            </a:r>
          </a:p>
          <a:p>
            <a:pPr lvl="1" eaLnBrk="1" hangingPunct="1">
              <a:lnSpc>
                <a:spcPct val="90000"/>
              </a:lnSpc>
              <a:defRPr/>
            </a:pPr>
            <a:r>
              <a:rPr lang="en-US" sz="1050" dirty="0" smtClean="0">
                <a:latin typeface="Arial" charset="0"/>
                <a:ea typeface="+mn-ea"/>
              </a:rPr>
              <a:t>How the Internet Came to Be.</a:t>
            </a:r>
          </a:p>
          <a:p>
            <a:pPr lvl="1" eaLnBrk="1" hangingPunct="1">
              <a:lnSpc>
                <a:spcPct val="90000"/>
              </a:lnSpc>
              <a:defRPr/>
            </a:pPr>
            <a:r>
              <a:rPr lang="en-US" sz="1050" dirty="0" smtClean="0">
                <a:latin typeface="Arial" charset="0"/>
                <a:ea typeface="+mn-ea"/>
              </a:rPr>
              <a:t>A Brief History of the Internet and Related Networks.</a:t>
            </a:r>
          </a:p>
          <a:p>
            <a:pPr lvl="1" eaLnBrk="1" hangingPunct="1">
              <a:lnSpc>
                <a:spcPct val="90000"/>
              </a:lnSpc>
              <a:defRPr/>
            </a:pPr>
            <a:r>
              <a:rPr lang="en-US" sz="1050" dirty="0" smtClean="0">
                <a:latin typeface="Arial" charset="0"/>
                <a:ea typeface="+mn-ea"/>
              </a:rPr>
              <a:t>Internet: Past, Present, and Future.</a:t>
            </a:r>
          </a:p>
          <a:p>
            <a:pPr eaLnBrk="1" hangingPunct="1">
              <a:lnSpc>
                <a:spcPct val="90000"/>
              </a:lnSpc>
              <a:defRPr/>
            </a:pPr>
            <a:r>
              <a:rPr lang="en-US" sz="1400" dirty="0" smtClean="0">
                <a:solidFill>
                  <a:schemeClr val="tx1"/>
                </a:solidFill>
                <a:latin typeface="Arial" charset="0"/>
                <a:ea typeface="+mn-ea"/>
                <a:cs typeface="+mn-cs"/>
              </a:rPr>
              <a:t>Dr. Cerf is a tireless advocate and speaker, educating people about the history of the Internet, Internet Technologies, the effects of the Internet on Society, and on how the Internet will affect the future of things like space travel and communications.</a:t>
            </a:r>
          </a:p>
          <a:p>
            <a:pPr eaLnBrk="1" hangingPunct="1">
              <a:lnSpc>
                <a:spcPct val="90000"/>
              </a:lnSpc>
              <a:defRPr/>
            </a:pPr>
            <a:r>
              <a:rPr lang="en-US" sz="1400" dirty="0" smtClean="0">
                <a:solidFill>
                  <a:schemeClr val="tx1"/>
                </a:solidFill>
                <a:latin typeface="Arial" charset="0"/>
                <a:ea typeface="+mn-ea"/>
                <a:cs typeface="+mn-cs"/>
              </a:rPr>
              <a:t>He is also a founder of the Internet Society and its former Chairman.</a:t>
            </a:r>
          </a:p>
          <a:p>
            <a:pPr eaLnBrk="1" hangingPunct="1">
              <a:lnSpc>
                <a:spcPct val="90000"/>
              </a:lnSpc>
              <a:defRPr/>
            </a:pPr>
            <a:endParaRPr lang="en-US" sz="1400" dirty="0" smtClean="0">
              <a:solidFill>
                <a:schemeClr val="tx1"/>
              </a:solidFill>
              <a:ea typeface="+mn-ea"/>
              <a:cs typeface="+mn-cs"/>
            </a:endParaRPr>
          </a:p>
        </p:txBody>
      </p:sp>
      <p:pic>
        <p:nvPicPr>
          <p:cNvPr id="32772" name="Picture 4" descr="C:\Slater_GingerLynn\ISOC\History\vint_cerf_pics_from_ditto_files\1421014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36" y="1752600"/>
            <a:ext cx="1668463"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7" name="Text Box 5"/>
          <p:cNvSpPr txBox="1">
            <a:spLocks noChangeArrowheads="1"/>
          </p:cNvSpPr>
          <p:nvPr/>
        </p:nvSpPr>
        <p:spPr bwMode="auto">
          <a:xfrm>
            <a:off x="68036" y="6527800"/>
            <a:ext cx="23431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dirty="0">
                <a:solidFill>
                  <a:srgbClr val="000066"/>
                </a:solidFill>
                <a:latin typeface="Trebuchet MS" charset="0"/>
                <a:ea typeface="ＭＳ Ｐゴシック" charset="0"/>
              </a:rPr>
              <a:t>Source: Livinginternet.com</a:t>
            </a:r>
          </a:p>
        </p:txBody>
      </p:sp>
    </p:spTree>
  </p:cSld>
  <p:clrMapOvr>
    <a:masterClrMapping/>
  </p:clrMapOvr>
  <p:transition spd="slow">
    <p:cover dir="u"/>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defRPr/>
            </a:pPr>
            <a:r>
              <a:rPr lang="en-US" smtClean="0">
                <a:solidFill>
                  <a:schemeClr val="tx1"/>
                </a:solidFill>
                <a:ea typeface="+mj-ea"/>
                <a:cs typeface="+mj-cs"/>
              </a:rPr>
              <a:t>Robert Kahn</a:t>
            </a:r>
          </a:p>
        </p:txBody>
      </p:sp>
      <p:sp>
        <p:nvSpPr>
          <p:cNvPr id="50179" name="Rectangle 3"/>
          <p:cNvSpPr>
            <a:spLocks noGrp="1" noChangeArrowheads="1"/>
          </p:cNvSpPr>
          <p:nvPr>
            <p:ph idx="1"/>
          </p:nvPr>
        </p:nvSpPr>
        <p:spPr>
          <a:xfrm>
            <a:off x="1951264" y="1050925"/>
            <a:ext cx="6941911" cy="5753554"/>
          </a:xfrm>
        </p:spPr>
        <p:txBody>
          <a:bodyPr/>
          <a:lstStyle/>
          <a:p>
            <a:pPr eaLnBrk="1" hangingPunct="1">
              <a:lnSpc>
                <a:spcPct val="90000"/>
              </a:lnSpc>
              <a:defRPr/>
            </a:pPr>
            <a:r>
              <a:rPr lang="en-US" sz="1200" b="1" i="1" dirty="0" smtClean="0">
                <a:solidFill>
                  <a:schemeClr val="tx1"/>
                </a:solidFill>
                <a:latin typeface="Arial" pitchFamily="34" charset="0"/>
              </a:rPr>
              <a:t>Summary</a:t>
            </a:r>
            <a:r>
              <a:rPr lang="en-US" sz="1200" dirty="0" smtClean="0">
                <a:solidFill>
                  <a:schemeClr val="tx1"/>
                </a:solidFill>
                <a:latin typeface="Arial" pitchFamily="34" charset="0"/>
              </a:rPr>
              <a:t>: Bob Kahn is co-designer of the </a:t>
            </a:r>
            <a:r>
              <a:rPr lang="en-US" sz="1200" i="1" dirty="0" smtClean="0">
                <a:solidFill>
                  <a:schemeClr val="tx1"/>
                </a:solidFill>
                <a:latin typeface="Arial" pitchFamily="34" charset="0"/>
              </a:rPr>
              <a:t>TCP/IP</a:t>
            </a:r>
            <a:r>
              <a:rPr lang="en-US" sz="1200" dirty="0" smtClean="0">
                <a:solidFill>
                  <a:schemeClr val="tx1"/>
                </a:solidFill>
                <a:latin typeface="Arial" pitchFamily="34" charset="0"/>
              </a:rPr>
              <a:t> networking protocol. </a:t>
            </a:r>
          </a:p>
          <a:p>
            <a:pPr eaLnBrk="1" hangingPunct="1">
              <a:lnSpc>
                <a:spcPct val="90000"/>
              </a:lnSpc>
              <a:defRPr/>
            </a:pPr>
            <a:r>
              <a:rPr lang="en-US" sz="1200" dirty="0" smtClean="0">
                <a:solidFill>
                  <a:schemeClr val="tx1"/>
                </a:solidFill>
                <a:latin typeface="Arial" pitchFamily="34" charset="0"/>
              </a:rPr>
              <a:t>Robert Kahn obtained a Ph.D. degree from Princeton University in 1964, worked for a while at AT&amp;T Bell Laboratories, and then became an Assistant Professor of Electrical Engineering at MIT. He later went to work at Bolt </a:t>
            </a:r>
            <a:r>
              <a:rPr lang="en-US" sz="1200" dirty="0" err="1" smtClean="0">
                <a:solidFill>
                  <a:schemeClr val="tx1"/>
                </a:solidFill>
                <a:latin typeface="Arial" pitchFamily="34" charset="0"/>
              </a:rPr>
              <a:t>Beranek</a:t>
            </a:r>
            <a:r>
              <a:rPr lang="en-US" sz="1200" dirty="0" smtClean="0">
                <a:solidFill>
                  <a:schemeClr val="tx1"/>
                </a:solidFill>
                <a:latin typeface="Arial" pitchFamily="34" charset="0"/>
              </a:rPr>
              <a:t> and Newman, and helped build the </a:t>
            </a:r>
            <a:r>
              <a:rPr lang="en-US" sz="1200" i="1" dirty="0" smtClean="0">
                <a:solidFill>
                  <a:schemeClr val="tx1"/>
                </a:solidFill>
                <a:latin typeface="Arial" pitchFamily="34" charset="0"/>
              </a:rPr>
              <a:t>Interface Message Processor</a:t>
            </a:r>
            <a:r>
              <a:rPr lang="en-US" sz="1200" dirty="0" smtClean="0">
                <a:solidFill>
                  <a:schemeClr val="tx1"/>
                </a:solidFill>
                <a:latin typeface="Arial" pitchFamily="34" charset="0"/>
              </a:rPr>
              <a:t>. </a:t>
            </a:r>
          </a:p>
          <a:p>
            <a:pPr eaLnBrk="1" hangingPunct="1">
              <a:lnSpc>
                <a:spcPct val="90000"/>
              </a:lnSpc>
              <a:defRPr/>
            </a:pPr>
            <a:r>
              <a:rPr lang="en-US" sz="1200" dirty="0" smtClean="0">
                <a:solidFill>
                  <a:schemeClr val="tx1"/>
                </a:solidFill>
                <a:latin typeface="Arial" pitchFamily="34" charset="0"/>
              </a:rPr>
              <a:t>In 1972, Kahn was hired by </a:t>
            </a:r>
            <a:r>
              <a:rPr lang="en-US" sz="1200" i="1" dirty="0" smtClean="0">
                <a:solidFill>
                  <a:schemeClr val="tx1"/>
                </a:solidFill>
                <a:latin typeface="Arial" pitchFamily="34" charset="0"/>
              </a:rPr>
              <a:t>Lawrence Roberts</a:t>
            </a:r>
            <a:r>
              <a:rPr lang="en-US" sz="1200" dirty="0" smtClean="0">
                <a:solidFill>
                  <a:schemeClr val="tx1"/>
                </a:solidFill>
                <a:latin typeface="Arial" pitchFamily="34" charset="0"/>
              </a:rPr>
              <a:t> at the </a:t>
            </a:r>
            <a:r>
              <a:rPr lang="en-US" sz="1200" i="1" dirty="0" smtClean="0">
                <a:solidFill>
                  <a:schemeClr val="tx1"/>
                </a:solidFill>
                <a:latin typeface="Arial" pitchFamily="34" charset="0"/>
              </a:rPr>
              <a:t>IPTO</a:t>
            </a:r>
            <a:r>
              <a:rPr lang="en-US" sz="1200" dirty="0" smtClean="0">
                <a:solidFill>
                  <a:schemeClr val="tx1"/>
                </a:solidFill>
                <a:latin typeface="Arial" pitchFamily="34" charset="0"/>
              </a:rPr>
              <a:t> to work on networking technologies, and in October he gave a demonstration of an </a:t>
            </a:r>
            <a:r>
              <a:rPr lang="en-US" sz="1200" i="1" dirty="0" smtClean="0">
                <a:solidFill>
                  <a:schemeClr val="tx1"/>
                </a:solidFill>
                <a:latin typeface="Arial" pitchFamily="34" charset="0"/>
              </a:rPr>
              <a:t>ARPANET</a:t>
            </a:r>
            <a:r>
              <a:rPr lang="en-US" sz="1200" dirty="0" smtClean="0">
                <a:solidFill>
                  <a:schemeClr val="tx1"/>
                </a:solidFill>
                <a:latin typeface="Arial" pitchFamily="34" charset="0"/>
              </a:rPr>
              <a:t> network connecting 40 different computers at the International Computer Communication Conference, making the network widely known for the first time to people from around the world. </a:t>
            </a:r>
          </a:p>
          <a:p>
            <a:pPr eaLnBrk="1" hangingPunct="1">
              <a:lnSpc>
                <a:spcPct val="90000"/>
              </a:lnSpc>
              <a:defRPr/>
            </a:pPr>
            <a:r>
              <a:rPr lang="en-US" sz="1200" dirty="0" smtClean="0">
                <a:solidFill>
                  <a:schemeClr val="tx1"/>
                </a:solidFill>
                <a:latin typeface="Arial" pitchFamily="34" charset="0"/>
              </a:rPr>
              <a:t>Kahn then began work on development of a standard open-architecture network model, where any computer could communicate with any other, independent of individual hardware and software configuration. He set four goals for the TCP design:</a:t>
            </a:r>
          </a:p>
          <a:p>
            <a:pPr eaLnBrk="1" hangingPunct="1">
              <a:lnSpc>
                <a:spcPct val="90000"/>
              </a:lnSpc>
              <a:defRPr/>
            </a:pPr>
            <a:r>
              <a:rPr lang="en-US" sz="1200" b="1" dirty="0" smtClean="0">
                <a:solidFill>
                  <a:schemeClr val="tx1"/>
                </a:solidFill>
                <a:latin typeface="Arial" pitchFamily="34" charset="0"/>
              </a:rPr>
              <a:t>Network Connectivity.</a:t>
            </a:r>
            <a:r>
              <a:rPr lang="en-US" sz="1200" dirty="0" smtClean="0">
                <a:solidFill>
                  <a:schemeClr val="tx1"/>
                </a:solidFill>
                <a:latin typeface="Arial" pitchFamily="34" charset="0"/>
              </a:rPr>
              <a:t> Any network could connect to another network through a gateway.</a:t>
            </a:r>
          </a:p>
          <a:p>
            <a:pPr eaLnBrk="1" hangingPunct="1">
              <a:lnSpc>
                <a:spcPct val="90000"/>
              </a:lnSpc>
              <a:defRPr/>
            </a:pPr>
            <a:r>
              <a:rPr lang="en-US" sz="1200" b="1" dirty="0" smtClean="0">
                <a:solidFill>
                  <a:schemeClr val="tx1"/>
                </a:solidFill>
                <a:latin typeface="Arial" pitchFamily="34" charset="0"/>
              </a:rPr>
              <a:t>Distribution.</a:t>
            </a:r>
            <a:r>
              <a:rPr lang="en-US" sz="1200" dirty="0" smtClean="0">
                <a:solidFill>
                  <a:schemeClr val="tx1"/>
                </a:solidFill>
                <a:latin typeface="Arial" pitchFamily="34" charset="0"/>
              </a:rPr>
              <a:t> There would be no central network administration or control.</a:t>
            </a:r>
          </a:p>
          <a:p>
            <a:pPr eaLnBrk="1" hangingPunct="1">
              <a:lnSpc>
                <a:spcPct val="90000"/>
              </a:lnSpc>
              <a:defRPr/>
            </a:pPr>
            <a:r>
              <a:rPr lang="en-US" sz="1200" b="1" dirty="0" smtClean="0">
                <a:solidFill>
                  <a:schemeClr val="tx1"/>
                </a:solidFill>
                <a:latin typeface="Arial" pitchFamily="34" charset="0"/>
              </a:rPr>
              <a:t>Error Recovery.</a:t>
            </a:r>
            <a:r>
              <a:rPr lang="en-US" sz="1200" dirty="0" smtClean="0">
                <a:solidFill>
                  <a:schemeClr val="tx1"/>
                </a:solidFill>
                <a:latin typeface="Arial" pitchFamily="34" charset="0"/>
              </a:rPr>
              <a:t> Lost packets would be retransmitted.</a:t>
            </a:r>
          </a:p>
          <a:p>
            <a:pPr eaLnBrk="1" hangingPunct="1">
              <a:lnSpc>
                <a:spcPct val="90000"/>
              </a:lnSpc>
              <a:defRPr/>
            </a:pPr>
            <a:r>
              <a:rPr lang="en-US" sz="1200" b="1" dirty="0" smtClean="0">
                <a:solidFill>
                  <a:schemeClr val="tx1"/>
                </a:solidFill>
                <a:latin typeface="Arial" pitchFamily="34" charset="0"/>
              </a:rPr>
              <a:t>Black Box Design.</a:t>
            </a:r>
            <a:r>
              <a:rPr lang="en-US" sz="1200" dirty="0" smtClean="0">
                <a:solidFill>
                  <a:schemeClr val="tx1"/>
                </a:solidFill>
                <a:latin typeface="Arial" pitchFamily="34" charset="0"/>
              </a:rPr>
              <a:t> No internal changes would have to be made to a computer to connect it to the network.</a:t>
            </a:r>
          </a:p>
          <a:p>
            <a:pPr eaLnBrk="1" hangingPunct="1">
              <a:lnSpc>
                <a:spcPct val="90000"/>
              </a:lnSpc>
              <a:defRPr/>
            </a:pPr>
            <a:r>
              <a:rPr lang="en-US" sz="1200" dirty="0" smtClean="0">
                <a:solidFill>
                  <a:schemeClr val="tx1"/>
                </a:solidFill>
                <a:latin typeface="Arial" pitchFamily="34" charset="0"/>
              </a:rPr>
              <a:t>In the spring of 1973, </a:t>
            </a:r>
            <a:r>
              <a:rPr lang="en-US" sz="1200" i="1" dirty="0" smtClean="0">
                <a:solidFill>
                  <a:schemeClr val="tx1"/>
                </a:solidFill>
                <a:latin typeface="Arial" pitchFamily="34" charset="0"/>
              </a:rPr>
              <a:t>Vinton Cerf</a:t>
            </a:r>
            <a:r>
              <a:rPr lang="en-US" sz="1200" dirty="0" smtClean="0">
                <a:solidFill>
                  <a:schemeClr val="tx1"/>
                </a:solidFill>
                <a:latin typeface="Arial" pitchFamily="34" charset="0"/>
              </a:rPr>
              <a:t> joined Kahn on the project. They started by conducting research on reliable data communications across packet radio networks, and then studied the </a:t>
            </a:r>
            <a:r>
              <a:rPr lang="en-US" sz="1200" i="1" dirty="0" smtClean="0">
                <a:solidFill>
                  <a:schemeClr val="tx1"/>
                </a:solidFill>
                <a:latin typeface="Arial" pitchFamily="34" charset="0"/>
              </a:rPr>
              <a:t>Networking Control Protocol</a:t>
            </a:r>
            <a:r>
              <a:rPr lang="en-US" sz="1200" dirty="0" smtClean="0">
                <a:solidFill>
                  <a:schemeClr val="tx1"/>
                </a:solidFill>
                <a:latin typeface="Arial" pitchFamily="34" charset="0"/>
              </a:rPr>
              <a:t>, building on it to create the Transmission Control Protocol (TCP).</a:t>
            </a:r>
          </a:p>
          <a:p>
            <a:pPr eaLnBrk="1" hangingPunct="1">
              <a:lnSpc>
                <a:spcPct val="90000"/>
              </a:lnSpc>
              <a:defRPr/>
            </a:pPr>
            <a:r>
              <a:rPr lang="en-US" sz="1200" dirty="0" smtClean="0">
                <a:solidFill>
                  <a:schemeClr val="tx1"/>
                </a:solidFill>
                <a:latin typeface="Arial" pitchFamily="34" charset="0"/>
              </a:rPr>
              <a:t>TCP had powerful error and retransmission capabilities, and provided extremely reliable communications. It was subsequently layered into two protocols, TCP/IP, where TCP handles high level services like retransmission of lost packets, and IP handles packet addressing and transmission. </a:t>
            </a:r>
          </a:p>
          <a:p>
            <a:pPr eaLnBrk="1" hangingPunct="1">
              <a:lnSpc>
                <a:spcPct val="90000"/>
              </a:lnSpc>
              <a:defRPr/>
            </a:pPr>
            <a:endParaRPr lang="en-US" sz="1200" dirty="0" smtClean="0">
              <a:solidFill>
                <a:schemeClr val="tx1"/>
              </a:solidFill>
            </a:endParaRPr>
          </a:p>
        </p:txBody>
      </p:sp>
      <p:pic>
        <p:nvPicPr>
          <p:cNvPr id="33796" name="Picture 4" descr="C:\Slater_GingerLynn\ISOC\History\Robert_Kahn\LivingInternet_com_files\ii_kahn_files\kah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843" y="2324100"/>
            <a:ext cx="158591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1" name="Text Box 5"/>
          <p:cNvSpPr txBox="1">
            <a:spLocks noChangeArrowheads="1"/>
          </p:cNvSpPr>
          <p:nvPr/>
        </p:nvSpPr>
        <p:spPr bwMode="auto">
          <a:xfrm>
            <a:off x="0" y="6499679"/>
            <a:ext cx="23431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a:solidFill>
                  <a:srgbClr val="000066"/>
                </a:solidFill>
                <a:latin typeface="Trebuchet MS" charset="0"/>
                <a:ea typeface="ＭＳ Ｐゴシック" charset="0"/>
              </a:rPr>
              <a:t>Source: Livinginternet.com</a:t>
            </a:r>
          </a:p>
        </p:txBody>
      </p:sp>
    </p:spTree>
  </p:cSld>
  <p:clrMapOvr>
    <a:masterClrMapping/>
  </p:clrMapOvr>
  <p:transition spd="slow">
    <p:cover dir="u"/>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Robert Kahn</a:t>
            </a:r>
          </a:p>
        </p:txBody>
      </p:sp>
      <p:sp>
        <p:nvSpPr>
          <p:cNvPr id="51203" name="Rectangle 3"/>
          <p:cNvSpPr>
            <a:spLocks noGrp="1" noChangeArrowheads="1"/>
          </p:cNvSpPr>
          <p:nvPr>
            <p:ph idx="1"/>
          </p:nvPr>
        </p:nvSpPr>
        <p:spPr>
          <a:xfrm>
            <a:off x="2294164" y="1050925"/>
            <a:ext cx="6599011" cy="5114925"/>
          </a:xfrm>
        </p:spPr>
        <p:txBody>
          <a:bodyPr/>
          <a:lstStyle/>
          <a:p>
            <a:pPr eaLnBrk="1" hangingPunct="1">
              <a:defRPr/>
            </a:pPr>
            <a:r>
              <a:rPr lang="en-US" sz="1600" dirty="0" smtClean="0">
                <a:solidFill>
                  <a:schemeClr val="tx1"/>
                </a:solidFill>
                <a:latin typeface="Arial" pitchFamily="34" charset="0"/>
              </a:rPr>
              <a:t>Kahn has continue to nurture the development of the Internet over the years through shepherding the standards process and related activities, and is now President of the Corporation for National Research Initiatives (CNRI), a not-for-profit organization which performs research in the public interest on strategic development of network-based information technologies.</a:t>
            </a:r>
          </a:p>
          <a:p>
            <a:pPr eaLnBrk="1" hangingPunct="1">
              <a:defRPr/>
            </a:pPr>
            <a:r>
              <a:rPr lang="en-US" sz="1600" b="1" dirty="0" smtClean="0">
                <a:solidFill>
                  <a:schemeClr val="tx1"/>
                </a:solidFill>
                <a:latin typeface="Arial" pitchFamily="34" charset="0"/>
              </a:rPr>
              <a:t>Resources.</a:t>
            </a:r>
            <a:r>
              <a:rPr lang="en-US" sz="1600" dirty="0" smtClean="0">
                <a:solidFill>
                  <a:schemeClr val="tx1"/>
                </a:solidFill>
                <a:latin typeface="Arial" pitchFamily="34" charset="0"/>
              </a:rPr>
              <a:t> The following publications provide additional information:</a:t>
            </a:r>
          </a:p>
          <a:p>
            <a:pPr eaLnBrk="1" hangingPunct="1">
              <a:defRPr/>
            </a:pPr>
            <a:r>
              <a:rPr lang="en-US" sz="1600" dirty="0" smtClean="0">
                <a:solidFill>
                  <a:schemeClr val="tx1"/>
                </a:solidFill>
                <a:latin typeface="Arial" pitchFamily="34" charset="0"/>
              </a:rPr>
              <a:t>Chapter 2- The Role of Government in the Evolution of the Internet; Revolution in the U.S. Information Infrastructure; National Academy of Sciences; 1994.</a:t>
            </a:r>
          </a:p>
          <a:p>
            <a:pPr eaLnBrk="1" hangingPunct="1">
              <a:defRPr/>
            </a:pPr>
            <a:r>
              <a:rPr lang="en-US" sz="1600" dirty="0" smtClean="0">
                <a:solidFill>
                  <a:schemeClr val="tx1"/>
                </a:solidFill>
                <a:latin typeface="Arial" pitchFamily="34" charset="0"/>
              </a:rPr>
              <a:t>RFC 6; Conversation With Bob Kahn; 10 April, 1969.</a:t>
            </a:r>
          </a:p>
        </p:txBody>
      </p:sp>
      <p:pic>
        <p:nvPicPr>
          <p:cNvPr id="34820" name="Picture 4" descr="C:\Slater_GingerLynn\ISOC\History\Robert_Kahn\LivingInternet_com_files\ii_kahn_files\kah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2324100"/>
            <a:ext cx="1585913"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05" name="Text Box 5"/>
          <p:cNvSpPr txBox="1">
            <a:spLocks noChangeArrowheads="1"/>
          </p:cNvSpPr>
          <p:nvPr/>
        </p:nvSpPr>
        <p:spPr bwMode="auto">
          <a:xfrm>
            <a:off x="381000" y="6223000"/>
            <a:ext cx="23431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a:solidFill>
                  <a:srgbClr val="000066"/>
                </a:solidFill>
                <a:latin typeface="Trebuchet MS" charset="0"/>
                <a:ea typeface="ＭＳ Ｐゴシック" charset="0"/>
              </a:rPr>
              <a:t>Source: Livinginternet.com</a:t>
            </a:r>
          </a:p>
        </p:txBody>
      </p:sp>
    </p:spTree>
  </p:cSld>
  <p:clrMapOvr>
    <a:masterClrMapping/>
  </p:clrMapOvr>
  <p:transition spd="slow">
    <p:cover dir="u"/>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pPr eaLnBrk="1" hangingPunct="1">
              <a:defRPr/>
            </a:pPr>
            <a:r>
              <a:rPr lang="en-US" smtClean="0">
                <a:ea typeface="+mj-ea"/>
                <a:cs typeface="+mj-cs"/>
              </a:rPr>
              <a:t>Christian Huitema</a:t>
            </a:r>
          </a:p>
        </p:txBody>
      </p:sp>
      <p:sp>
        <p:nvSpPr>
          <p:cNvPr id="52227" name="Rectangle 3"/>
          <p:cNvSpPr>
            <a:spLocks noGrp="1" noChangeArrowheads="1"/>
          </p:cNvSpPr>
          <p:nvPr>
            <p:ph idx="1"/>
          </p:nvPr>
        </p:nvSpPr>
        <p:spPr>
          <a:xfrm>
            <a:off x="2269671" y="1050925"/>
            <a:ext cx="6623504" cy="5488668"/>
          </a:xfrm>
        </p:spPr>
        <p:txBody>
          <a:bodyPr/>
          <a:lstStyle/>
          <a:p>
            <a:pPr eaLnBrk="1" hangingPunct="1">
              <a:lnSpc>
                <a:spcPct val="90000"/>
              </a:lnSpc>
              <a:defRPr/>
            </a:pPr>
            <a:r>
              <a:rPr lang="en-US" sz="1100" dirty="0" smtClean="0">
                <a:latin typeface="Arial" pitchFamily="34" charset="0"/>
              </a:rPr>
              <a:t>Christian </a:t>
            </a:r>
            <a:r>
              <a:rPr lang="en-US" sz="1100" dirty="0" err="1" smtClean="0">
                <a:latin typeface="Arial" pitchFamily="34" charset="0"/>
              </a:rPr>
              <a:t>Huitema</a:t>
            </a:r>
            <a:r>
              <a:rPr lang="en-US" sz="1100" dirty="0" smtClean="0">
                <a:latin typeface="Arial" pitchFamily="34" charset="0"/>
              </a:rPr>
              <a:t> joined Microsoft in February 2000, as "architect" in the "Windows Networking &amp; Communications" group. The group is in charge of all the networking support for Windows, including the evolution of TCP/IP support, IPv6, Real-Time Communication, and Universal Plug and Play (UPnP). Prior to joining Microsoft, he was chief scientist, and </a:t>
            </a:r>
            <a:r>
              <a:rPr lang="en-US" sz="1100" dirty="0" err="1" smtClean="0">
                <a:latin typeface="Arial" pitchFamily="34" charset="0"/>
              </a:rPr>
              <a:t>Telcordia</a:t>
            </a:r>
            <a:r>
              <a:rPr lang="en-US" sz="1100" dirty="0" smtClean="0">
                <a:latin typeface="Arial" pitchFamily="34" charset="0"/>
              </a:rPr>
              <a:t> Fellow, in the Internet Architecture Research laboratory of </a:t>
            </a:r>
            <a:r>
              <a:rPr lang="en-US" sz="1100" dirty="0" err="1" smtClean="0">
                <a:latin typeface="Arial" pitchFamily="34" charset="0"/>
              </a:rPr>
              <a:t>Telcordia</a:t>
            </a:r>
            <a:r>
              <a:rPr lang="en-US" sz="1100" dirty="0" smtClean="0">
                <a:latin typeface="Arial" pitchFamily="34" charset="0"/>
              </a:rPr>
              <a:t>, working on Internet Quality of Service and Internet Telephony. The work on Internet Telephony led to the development of the "Call Agent Architecture" that enables very large scale configuration, moving Internet telephony into the main stream of telecommunications. His personal work on quality of service focused on measurement of the Internet's size and quality. </a:t>
            </a:r>
          </a:p>
          <a:p>
            <a:pPr eaLnBrk="1" hangingPunct="1">
              <a:lnSpc>
                <a:spcPct val="90000"/>
              </a:lnSpc>
              <a:defRPr/>
            </a:pPr>
            <a:r>
              <a:rPr lang="en-US" sz="1100" dirty="0" err="1" smtClean="0">
                <a:latin typeface="Arial" pitchFamily="34" charset="0"/>
              </a:rPr>
              <a:t>Huitema</a:t>
            </a:r>
            <a:r>
              <a:rPr lang="en-US" sz="1100" dirty="0" smtClean="0">
                <a:latin typeface="Arial" pitchFamily="34" charset="0"/>
              </a:rPr>
              <a:t> joined </a:t>
            </a:r>
            <a:r>
              <a:rPr lang="en-US" sz="1100" dirty="0" err="1" smtClean="0">
                <a:latin typeface="Arial" pitchFamily="34" charset="0"/>
              </a:rPr>
              <a:t>Bellcore</a:t>
            </a:r>
            <a:r>
              <a:rPr lang="en-US" sz="1100" dirty="0" smtClean="0">
                <a:latin typeface="Arial" pitchFamily="34" charset="0"/>
              </a:rPr>
              <a:t> (now </a:t>
            </a:r>
            <a:r>
              <a:rPr lang="en-US" sz="1100" dirty="0" err="1" smtClean="0">
                <a:latin typeface="Arial" pitchFamily="34" charset="0"/>
              </a:rPr>
              <a:t>Telcordia</a:t>
            </a:r>
            <a:r>
              <a:rPr lang="en-US" sz="1100" dirty="0" smtClean="0">
                <a:latin typeface="Arial" pitchFamily="34" charset="0"/>
              </a:rPr>
              <a:t>) the 18 March 1996. From 1986 to 1996, he led the research project RODEO at INRIA in Sophia-Antipolis, France. He worked there on the definition and the experimentation of innovative communication protocols, software and compilers. One of the results was the IP based H.261 videoconferencing system, IVS, with which we demonstrated in 1994 that video communication can be made Internet friendly. </a:t>
            </a:r>
          </a:p>
          <a:p>
            <a:pPr eaLnBrk="1" hangingPunct="1">
              <a:lnSpc>
                <a:spcPct val="90000"/>
              </a:lnSpc>
              <a:defRPr/>
            </a:pPr>
            <a:r>
              <a:rPr lang="en-US" sz="1100" dirty="0" smtClean="0">
                <a:latin typeface="Arial" pitchFamily="34" charset="0"/>
              </a:rPr>
              <a:t>From 1980 to 1985, he worked at CNET (Centre National </a:t>
            </a:r>
            <a:r>
              <a:rPr lang="en-US" sz="1100" dirty="0" err="1" smtClean="0">
                <a:latin typeface="Arial" pitchFamily="34" charset="0"/>
              </a:rPr>
              <a:t>d'Etudes</a:t>
            </a:r>
            <a:r>
              <a:rPr lang="en-US" sz="1100" dirty="0" smtClean="0">
                <a:latin typeface="Arial" pitchFamily="34" charset="0"/>
              </a:rPr>
              <a:t> des </a:t>
            </a:r>
            <a:r>
              <a:rPr lang="en-US" sz="1100" dirty="0" err="1" smtClean="0">
                <a:latin typeface="Arial" pitchFamily="34" charset="0"/>
              </a:rPr>
              <a:t>Télécommunications</a:t>
            </a:r>
            <a:r>
              <a:rPr lang="en-US" sz="1100" dirty="0" smtClean="0">
                <a:latin typeface="Arial" pitchFamily="34" charset="0"/>
              </a:rPr>
              <a:t>), investigating computer usage of telecommunication satellites -- this was the subject of his doctorate thesis. He worked then on a joined project between CNET and INRIA, where he developed communication protocols for the SM90 workstation. </a:t>
            </a:r>
          </a:p>
          <a:p>
            <a:pPr eaLnBrk="1" hangingPunct="1">
              <a:lnSpc>
                <a:spcPct val="90000"/>
              </a:lnSpc>
              <a:defRPr/>
            </a:pPr>
            <a:r>
              <a:rPr lang="en-US" sz="1100" dirty="0" smtClean="0">
                <a:latin typeface="Arial" pitchFamily="34" charset="0"/>
              </a:rPr>
              <a:t>Between 1975 and 1980, he worked as a software engineer at SEMA, first porting large Fortran programs to new architecture and then developing large Cobol applications for manufacture control. </a:t>
            </a:r>
          </a:p>
          <a:p>
            <a:pPr eaLnBrk="1" hangingPunct="1">
              <a:lnSpc>
                <a:spcPct val="90000"/>
              </a:lnSpc>
              <a:defRPr/>
            </a:pPr>
            <a:r>
              <a:rPr lang="en-US" sz="1100" dirty="0" smtClean="0">
                <a:latin typeface="Arial" pitchFamily="34" charset="0"/>
              </a:rPr>
              <a:t>He studied at the Ecole </a:t>
            </a:r>
            <a:r>
              <a:rPr lang="en-US" sz="1100" dirty="0" err="1" smtClean="0">
                <a:latin typeface="Arial" pitchFamily="34" charset="0"/>
              </a:rPr>
              <a:t>Polytechnique</a:t>
            </a:r>
            <a:r>
              <a:rPr lang="en-US" sz="1100" dirty="0" smtClean="0">
                <a:latin typeface="Arial" pitchFamily="34" charset="0"/>
              </a:rPr>
              <a:t> in Paris from 1972 to 1975, and obtained in 1985 a </a:t>
            </a:r>
            <a:r>
              <a:rPr lang="en-US" sz="1100" dirty="0" err="1" smtClean="0">
                <a:latin typeface="Arial" pitchFamily="34" charset="0"/>
              </a:rPr>
              <a:t>Doctorat</a:t>
            </a:r>
            <a:r>
              <a:rPr lang="en-US" sz="1100" dirty="0" smtClean="0">
                <a:latin typeface="Arial" pitchFamily="34" charset="0"/>
              </a:rPr>
              <a:t> </a:t>
            </a:r>
            <a:r>
              <a:rPr lang="en-US" sz="1100" dirty="0" err="1" smtClean="0">
                <a:latin typeface="Arial" pitchFamily="34" charset="0"/>
              </a:rPr>
              <a:t>ès</a:t>
            </a:r>
            <a:r>
              <a:rPr lang="en-US" sz="1100" dirty="0" smtClean="0">
                <a:latin typeface="Arial" pitchFamily="34" charset="0"/>
              </a:rPr>
              <a:t> Sciences from the </a:t>
            </a:r>
            <a:r>
              <a:rPr lang="en-US" sz="1100" dirty="0" err="1" smtClean="0">
                <a:latin typeface="Arial" pitchFamily="34" charset="0"/>
              </a:rPr>
              <a:t>Université</a:t>
            </a:r>
            <a:r>
              <a:rPr lang="en-US" sz="1100" dirty="0" smtClean="0">
                <a:latin typeface="Arial" pitchFamily="34" charset="0"/>
              </a:rPr>
              <a:t> Pierre et Marie Curie (Paris 6). </a:t>
            </a:r>
          </a:p>
          <a:p>
            <a:pPr eaLnBrk="1" hangingPunct="1">
              <a:lnSpc>
                <a:spcPct val="90000"/>
              </a:lnSpc>
              <a:defRPr/>
            </a:pPr>
            <a:r>
              <a:rPr lang="en-US" sz="1100" dirty="0" err="1" smtClean="0">
                <a:latin typeface="Arial" pitchFamily="34" charset="0"/>
              </a:rPr>
              <a:t>Huitema</a:t>
            </a:r>
            <a:r>
              <a:rPr lang="en-US" sz="1100" dirty="0" smtClean="0">
                <a:latin typeface="Arial" pitchFamily="34" charset="0"/>
              </a:rPr>
              <a:t> was a member of the Internet Architecture Board (IAB) from 1991 to 1996, its chair between April 1993 and July 1995. He was elected a trustee of the Internet Society in May 1995. </a:t>
            </a:r>
          </a:p>
          <a:p>
            <a:pPr eaLnBrk="1" hangingPunct="1">
              <a:lnSpc>
                <a:spcPct val="90000"/>
              </a:lnSpc>
              <a:defRPr/>
            </a:pPr>
            <a:r>
              <a:rPr lang="en-US" sz="1100" dirty="0" err="1" smtClean="0">
                <a:latin typeface="Arial" pitchFamily="34" charset="0"/>
              </a:rPr>
              <a:t>Huitema</a:t>
            </a:r>
            <a:r>
              <a:rPr lang="en-US" sz="1100" dirty="0" smtClean="0">
                <a:latin typeface="Arial" pitchFamily="34" charset="0"/>
              </a:rPr>
              <a:t> has written a fairly large number of scientific publications, articles and conference communications, as well as three books, "Routing in the Internet" (Prentice-Hall PTR, 1995), "IPv6, the new Internet Protocol" (Prentice-Hall PTR, 1996) and "Et </a:t>
            </a:r>
            <a:r>
              <a:rPr lang="en-US" sz="1100" dirty="0" err="1" smtClean="0">
                <a:latin typeface="Arial" pitchFamily="34" charset="0"/>
              </a:rPr>
              <a:t>Dieu</a:t>
            </a:r>
            <a:r>
              <a:rPr lang="en-US" sz="1100" dirty="0" smtClean="0">
                <a:latin typeface="Arial" pitchFamily="34" charset="0"/>
              </a:rPr>
              <a:t> </a:t>
            </a:r>
            <a:r>
              <a:rPr lang="en-US" sz="1100" dirty="0" err="1" smtClean="0">
                <a:latin typeface="Arial" pitchFamily="34" charset="0"/>
              </a:rPr>
              <a:t>créa</a:t>
            </a:r>
            <a:r>
              <a:rPr lang="en-US" sz="1100" dirty="0" smtClean="0">
                <a:latin typeface="Arial" pitchFamily="34" charset="0"/>
              </a:rPr>
              <a:t> </a:t>
            </a:r>
            <a:r>
              <a:rPr lang="en-US" sz="1100" dirty="0" err="1" smtClean="0">
                <a:latin typeface="Arial" pitchFamily="34" charset="0"/>
              </a:rPr>
              <a:t>l'Internet</a:t>
            </a:r>
            <a:r>
              <a:rPr lang="en-US" sz="1100" dirty="0" smtClean="0">
                <a:latin typeface="Arial" pitchFamily="34" charset="0"/>
              </a:rPr>
              <a:t>" (</a:t>
            </a:r>
            <a:r>
              <a:rPr lang="en-US" sz="1100" dirty="0" err="1" smtClean="0">
                <a:latin typeface="Arial" pitchFamily="34" charset="0"/>
              </a:rPr>
              <a:t>Eyrolles</a:t>
            </a:r>
            <a:r>
              <a:rPr lang="en-US" sz="1100" dirty="0" smtClean="0">
                <a:latin typeface="Arial" pitchFamily="34" charset="0"/>
              </a:rPr>
              <a:t>, 1995). </a:t>
            </a:r>
          </a:p>
          <a:p>
            <a:pPr eaLnBrk="1" hangingPunct="1">
              <a:lnSpc>
                <a:spcPct val="90000"/>
              </a:lnSpc>
              <a:defRPr/>
            </a:pPr>
            <a:endParaRPr lang="en-US" sz="1100" dirty="0" smtClean="0">
              <a:latin typeface="Arial" pitchFamily="34" charset="0"/>
            </a:endParaRPr>
          </a:p>
          <a:p>
            <a:pPr eaLnBrk="1" hangingPunct="1">
              <a:lnSpc>
                <a:spcPct val="90000"/>
              </a:lnSpc>
              <a:defRPr/>
            </a:pPr>
            <a:endParaRPr lang="en-US" sz="1100" dirty="0" smtClean="0">
              <a:latin typeface="Arial" pitchFamily="34" charset="0"/>
            </a:endParaRPr>
          </a:p>
          <a:p>
            <a:pPr eaLnBrk="1" hangingPunct="1">
              <a:lnSpc>
                <a:spcPct val="90000"/>
              </a:lnSpc>
              <a:defRPr/>
            </a:pPr>
            <a:endParaRPr lang="en-US" sz="1100" dirty="0" smtClean="0"/>
          </a:p>
        </p:txBody>
      </p:sp>
      <p:pic>
        <p:nvPicPr>
          <p:cNvPr id="35844" name="Picture 4" descr="C:\Slater_GingerLynn\ISOC\History\Chris_Huitema\O'Reilly Network Monday Photos from the O'Reilly Peer-to-Peer and Web Services Conference [Nov_ 05, 2001]_files\huitema.jpg"/>
          <p:cNvPicPr>
            <a:picLocks noChangeAspect="1" noChangeArrowheads="1"/>
          </p:cNvPicPr>
          <p:nvPr/>
        </p:nvPicPr>
        <p:blipFill>
          <a:blip r:embed="rId2">
            <a:extLst>
              <a:ext uri="{28A0092B-C50C-407E-A947-70E740481C1C}">
                <a14:useLocalDpi xmlns:a14="http://schemas.microsoft.com/office/drawing/2010/main" val="0"/>
              </a:ext>
            </a:extLst>
          </a:blip>
          <a:srcRect l="5499" t="27481" r="6517"/>
          <a:stretch>
            <a:fillRect/>
          </a:stretch>
        </p:blipFill>
        <p:spPr bwMode="auto">
          <a:xfrm>
            <a:off x="119742" y="2729593"/>
            <a:ext cx="2051050" cy="225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229" name="Text Box 5"/>
          <p:cNvSpPr txBox="1">
            <a:spLocks noChangeArrowheads="1"/>
          </p:cNvSpPr>
          <p:nvPr/>
        </p:nvSpPr>
        <p:spPr bwMode="auto">
          <a:xfrm>
            <a:off x="34924" y="6613525"/>
            <a:ext cx="4640263" cy="2444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000" dirty="0">
                <a:latin typeface="Trebuchet MS" charset="0"/>
                <a:ea typeface="ＭＳ Ｐゴシック" charset="0"/>
              </a:rPr>
              <a:t>Source: http://conferences.oreillynet.com/cs/p2pweb2001/view/e_spkr/518</a:t>
            </a:r>
          </a:p>
        </p:txBody>
      </p:sp>
    </p:spTree>
  </p:cSld>
  <p:clrMapOvr>
    <a:masterClrMapping/>
  </p:clrMapOvr>
  <p:transition spd="slow">
    <p:cover dir="u"/>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Brian Carpenter</a:t>
            </a:r>
          </a:p>
        </p:txBody>
      </p:sp>
      <p:sp>
        <p:nvSpPr>
          <p:cNvPr id="53251" name="Rectangle 3"/>
          <p:cNvSpPr>
            <a:spLocks noGrp="1" noChangeArrowheads="1"/>
          </p:cNvSpPr>
          <p:nvPr>
            <p:ph idx="1"/>
          </p:nvPr>
        </p:nvSpPr>
        <p:spPr>
          <a:xfrm>
            <a:off x="1796143" y="1050925"/>
            <a:ext cx="7097032" cy="5611132"/>
          </a:xfrm>
        </p:spPr>
        <p:txBody>
          <a:bodyPr/>
          <a:lstStyle/>
          <a:p>
            <a:pPr eaLnBrk="1" hangingPunct="1">
              <a:defRPr/>
            </a:pPr>
            <a:r>
              <a:rPr lang="en-US" sz="1600" dirty="0" smtClean="0">
                <a:solidFill>
                  <a:schemeClr val="tx1"/>
                </a:solidFill>
                <a:latin typeface="Arial" pitchFamily="34" charset="0"/>
              </a:rPr>
              <a:t>Brian Carpenter has a PhD in computer science. Worked 1975-85 developing process control systems at CERN in Geneva, taught computer science at Massey University in New Zealand, and was Communications Systems group leader at CERN from 1985-1998. He moved to an IBM software development group in </a:t>
            </a:r>
            <a:r>
              <a:rPr lang="en-US" sz="1600" dirty="0" err="1" smtClean="0">
                <a:solidFill>
                  <a:schemeClr val="tx1"/>
                </a:solidFill>
                <a:latin typeface="Arial" pitchFamily="34" charset="0"/>
              </a:rPr>
              <a:t>Hursley</a:t>
            </a:r>
            <a:r>
              <a:rPr lang="en-US" sz="1600" dirty="0" smtClean="0">
                <a:solidFill>
                  <a:schemeClr val="tx1"/>
                </a:solidFill>
                <a:latin typeface="Arial" pitchFamily="34" charset="0"/>
              </a:rPr>
              <a:t> Park in the UK where he appears to principally pursue IETF/IAB activities along with assisting IBM's Internet 2 applications development efforts. He has involved for some years in Internet Society activities. He also served as chair of the IAB prior to Baker.</a:t>
            </a:r>
          </a:p>
          <a:p>
            <a:pPr eaLnBrk="1" hangingPunct="1">
              <a:defRPr/>
            </a:pPr>
            <a:r>
              <a:rPr lang="en-US" sz="1600" dirty="0" smtClean="0">
                <a:solidFill>
                  <a:schemeClr val="tx1"/>
                </a:solidFill>
                <a:latin typeface="Arial" pitchFamily="34" charset="0"/>
              </a:rPr>
              <a:t>Brian has recently worked on the IPv6 Task Force, as well as the Internet Architecture Board and the Internet Engineering Task Force.  His interests include IPv6 IP Security and Quality of Service.</a:t>
            </a:r>
          </a:p>
          <a:p>
            <a:pPr eaLnBrk="1" hangingPunct="1">
              <a:defRPr/>
            </a:pPr>
            <a:r>
              <a:rPr lang="en-US" sz="1600" dirty="0" smtClean="0">
                <a:solidFill>
                  <a:schemeClr val="tx1"/>
                </a:solidFill>
                <a:latin typeface="Arial" pitchFamily="34" charset="0"/>
              </a:rPr>
              <a:t>Brian is currently the Chairman of the Internet Society.</a:t>
            </a:r>
          </a:p>
          <a:p>
            <a:pPr eaLnBrk="1" hangingPunct="1">
              <a:defRPr/>
            </a:pPr>
            <a:r>
              <a:rPr lang="en-US" sz="1600" dirty="0" smtClean="0">
                <a:solidFill>
                  <a:schemeClr val="tx1"/>
                </a:solidFill>
                <a:latin typeface="Arial" pitchFamily="34" charset="0"/>
              </a:rPr>
              <a:t>He spoke to the members of ISOC-Chicago in May 2001 at Northwestern University.</a:t>
            </a:r>
          </a:p>
          <a:p>
            <a:pPr eaLnBrk="1" hangingPunct="1">
              <a:defRPr/>
            </a:pPr>
            <a:endParaRPr lang="en-US" sz="1600" dirty="0" smtClean="0">
              <a:solidFill>
                <a:schemeClr val="tx1"/>
              </a:solidFill>
            </a:endParaRPr>
          </a:p>
        </p:txBody>
      </p:sp>
      <p:pic>
        <p:nvPicPr>
          <p:cNvPr id="36868" name="Picture 4" descr="C:\Slater_GingerLynn\ISOC\History\05300004.JPG"/>
          <p:cNvPicPr>
            <a:picLocks noChangeAspect="1" noChangeArrowheads="1"/>
          </p:cNvPicPr>
          <p:nvPr/>
        </p:nvPicPr>
        <p:blipFill>
          <a:blip r:embed="rId2">
            <a:extLst>
              <a:ext uri="{28A0092B-C50C-407E-A947-70E740481C1C}">
                <a14:useLocalDpi xmlns:a14="http://schemas.microsoft.com/office/drawing/2010/main" val="0"/>
              </a:ext>
            </a:extLst>
          </a:blip>
          <a:srcRect l="53905" t="16170" r="18755" b="23929"/>
          <a:stretch>
            <a:fillRect/>
          </a:stretch>
        </p:blipFill>
        <p:spPr bwMode="auto">
          <a:xfrm>
            <a:off x="168729" y="2506435"/>
            <a:ext cx="1484313"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026"/>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Tim Berners-Lee</a:t>
            </a:r>
          </a:p>
        </p:txBody>
      </p:sp>
      <p:sp>
        <p:nvSpPr>
          <p:cNvPr id="54275" name="Rectangle 1027"/>
          <p:cNvSpPr>
            <a:spLocks noGrp="1" noChangeArrowheads="1"/>
          </p:cNvSpPr>
          <p:nvPr>
            <p:ph idx="1"/>
          </p:nvPr>
        </p:nvSpPr>
        <p:spPr>
          <a:xfrm>
            <a:off x="1786391" y="1050925"/>
            <a:ext cx="7106784" cy="5594804"/>
          </a:xfrm>
        </p:spPr>
        <p:txBody>
          <a:bodyPr/>
          <a:lstStyle/>
          <a:p>
            <a:pPr eaLnBrk="1" hangingPunct="1">
              <a:defRPr/>
            </a:pPr>
            <a:r>
              <a:rPr lang="en-US" sz="1800" b="1" dirty="0" smtClean="0">
                <a:solidFill>
                  <a:schemeClr val="tx1"/>
                </a:solidFill>
                <a:latin typeface="Arial" pitchFamily="34" charset="0"/>
              </a:rPr>
              <a:t>The inventor of HTML</a:t>
            </a:r>
            <a:r>
              <a:rPr lang="en-US" sz="1800" dirty="0" smtClean="0">
                <a:solidFill>
                  <a:schemeClr val="tx1"/>
                </a:solidFill>
                <a:latin typeface="Arial" pitchFamily="34" charset="0"/>
              </a:rPr>
              <a:t>.  Graduate of Oxford University, England, Tim is now with the Laboratory for Computer Science ( LCS)at the Massachusetts Institute of Technology ( MIT). </a:t>
            </a:r>
          </a:p>
          <a:p>
            <a:pPr eaLnBrk="1" hangingPunct="1">
              <a:defRPr/>
            </a:pPr>
            <a:r>
              <a:rPr lang="en-US" sz="1800" dirty="0" smtClean="0">
                <a:solidFill>
                  <a:schemeClr val="tx1"/>
                </a:solidFill>
                <a:latin typeface="Arial" pitchFamily="34" charset="0"/>
              </a:rPr>
              <a:t>He directs the W3 Consortium, an open forum of companies and organizations with the mission to realize the full potential of the Web. </a:t>
            </a:r>
          </a:p>
          <a:p>
            <a:pPr eaLnBrk="1" hangingPunct="1">
              <a:defRPr/>
            </a:pPr>
            <a:r>
              <a:rPr lang="en-US" sz="1800" dirty="0" smtClean="0">
                <a:solidFill>
                  <a:schemeClr val="tx1"/>
                </a:solidFill>
                <a:latin typeface="Arial" pitchFamily="34" charset="0"/>
              </a:rPr>
              <a:t> With a background of system design in real-time communications and text processing software development, in 1989 he invented the World Wide Web, an internet-based hypermedia initiative for global information sharing. while working at CERN, the European Particle Physics Laboratory. </a:t>
            </a:r>
          </a:p>
          <a:p>
            <a:pPr eaLnBrk="1" hangingPunct="1">
              <a:defRPr/>
            </a:pPr>
            <a:r>
              <a:rPr lang="en-US" sz="1800" dirty="0" smtClean="0">
                <a:solidFill>
                  <a:schemeClr val="tx1"/>
                </a:solidFill>
                <a:latin typeface="Arial" pitchFamily="34" charset="0"/>
              </a:rPr>
              <a:t> Before coming to CERN, Tim was a founding director of Image Computer Systems, and before that a principal engineer with Plessey Telecommunications, in Poole, England. </a:t>
            </a:r>
          </a:p>
          <a:p>
            <a:pPr eaLnBrk="1" hangingPunct="1">
              <a:defRPr/>
            </a:pPr>
            <a:endParaRPr lang="en-US" sz="1800" dirty="0" smtClean="0">
              <a:solidFill>
                <a:schemeClr val="tx1"/>
              </a:solidFill>
            </a:endParaRPr>
          </a:p>
        </p:txBody>
      </p:sp>
      <p:pic>
        <p:nvPicPr>
          <p:cNvPr id="37892" name="Picture 1028" descr="C:\Slater_GingerLynn\ISOC\History\Tim_Berners-Lee\Tim Berners-Lee_files\tim.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0628" y="2623457"/>
            <a:ext cx="16557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4277" name="Text Box 1029"/>
          <p:cNvSpPr txBox="1">
            <a:spLocks noChangeArrowheads="1"/>
          </p:cNvSpPr>
          <p:nvPr/>
        </p:nvSpPr>
        <p:spPr bwMode="auto">
          <a:xfrm>
            <a:off x="130628" y="5659664"/>
            <a:ext cx="146685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dirty="0">
                <a:solidFill>
                  <a:srgbClr val="000066"/>
                </a:solidFill>
                <a:latin typeface="Trebuchet MS" charset="0"/>
                <a:ea typeface="ＭＳ Ｐゴシック" charset="0"/>
              </a:rPr>
              <a:t>Source: w3c.org</a:t>
            </a:r>
          </a:p>
        </p:txBody>
      </p:sp>
    </p:spTree>
  </p:cSld>
  <p:clrMapOvr>
    <a:masterClrMapping/>
  </p:clrMapOvr>
  <p:transition spd="slow">
    <p:cover dir="u"/>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1026"/>
          <p:cNvSpPr>
            <a:spLocks noGrp="1" noChangeArrowheads="1"/>
          </p:cNvSpPr>
          <p:nvPr>
            <p:ph type="title"/>
          </p:nvPr>
        </p:nvSpPr>
        <p:spPr/>
        <p:txBody>
          <a:bodyPr/>
          <a:lstStyle/>
          <a:p>
            <a:pPr eaLnBrk="1" hangingPunct="1">
              <a:defRPr/>
            </a:pPr>
            <a:r>
              <a:rPr lang="en-US" smtClean="0">
                <a:solidFill>
                  <a:schemeClr val="tx1"/>
                </a:solidFill>
                <a:ea typeface="+mj-ea"/>
                <a:cs typeface="+mj-cs"/>
              </a:rPr>
              <a:t>Mark Andreesen</a:t>
            </a:r>
          </a:p>
        </p:txBody>
      </p:sp>
      <p:sp>
        <p:nvSpPr>
          <p:cNvPr id="55299" name="Rectangle 1027"/>
          <p:cNvSpPr>
            <a:spLocks noGrp="1" noChangeArrowheads="1"/>
          </p:cNvSpPr>
          <p:nvPr>
            <p:ph idx="1"/>
          </p:nvPr>
        </p:nvSpPr>
        <p:spPr>
          <a:xfrm>
            <a:off x="2286000" y="1050925"/>
            <a:ext cx="6607175" cy="5660118"/>
          </a:xfrm>
        </p:spPr>
        <p:txBody>
          <a:bodyPr/>
          <a:lstStyle/>
          <a:p>
            <a:pPr eaLnBrk="1" hangingPunct="1">
              <a:lnSpc>
                <a:spcPct val="90000"/>
              </a:lnSpc>
              <a:defRPr/>
            </a:pPr>
            <a:r>
              <a:rPr lang="en-US" sz="1200" dirty="0" smtClean="0">
                <a:solidFill>
                  <a:schemeClr val="tx1"/>
                </a:solidFill>
              </a:rPr>
              <a:t>Marc Andreesen was a student and part-time assistant at the </a:t>
            </a:r>
            <a:r>
              <a:rPr lang="en-US" sz="1200" dirty="0" err="1" smtClean="0">
                <a:solidFill>
                  <a:schemeClr val="tx1"/>
                </a:solidFill>
              </a:rPr>
              <a:t>Nationa</a:t>
            </a:r>
            <a:r>
              <a:rPr lang="en-US" sz="1200" dirty="0" smtClean="0">
                <a:solidFill>
                  <a:schemeClr val="tx1"/>
                </a:solidFill>
              </a:rPr>
              <a:t> l Center for Supercomputing Applications (NCSA) at the University of Illinois when the World Wide Web began to take off. His position at NCSA allowed him to become very familiar with the Internet. Like just about everyone else who was involved with the Internet, he also became familiar with the Web. Most of the browsers available then were for Unix machines which were expensive. This meant that the Web was mostly used by academics and engineers who had access to such machines. The user-interfaces of available browsers also tended to be not very user-friendly, which also hindered the spread of the Web. Marc decided to develop a browser that was easier to use and more graphically rich.</a:t>
            </a:r>
          </a:p>
          <a:p>
            <a:pPr eaLnBrk="1" hangingPunct="1">
              <a:lnSpc>
                <a:spcPct val="90000"/>
              </a:lnSpc>
              <a:defRPr/>
            </a:pPr>
            <a:r>
              <a:rPr lang="en-US" sz="1200" dirty="0" smtClean="0">
                <a:solidFill>
                  <a:schemeClr val="tx1"/>
                </a:solidFill>
              </a:rPr>
              <a:t>In 1992, Andreesen recruited fellow NCSA employee, Eric Bina, to help with his project. The two worked tirelessly. Bina remembers that they would 'work three to four days straight, then crash for about a day' (</a:t>
            </a:r>
            <a:r>
              <a:rPr lang="en-US" sz="1200" dirty="0" smtClean="0">
                <a:solidFill>
                  <a:schemeClr val="tx1"/>
                </a:solidFill>
                <a:hlinkClick r:id="rId2"/>
              </a:rPr>
              <a:t>Reid, 7</a:t>
            </a:r>
            <a:r>
              <a:rPr lang="en-US" sz="1200" dirty="0" smtClean="0">
                <a:solidFill>
                  <a:schemeClr val="tx1"/>
                </a:solidFill>
              </a:rPr>
              <a:t>). They called their new browser Mosaic. It was much more sophisticated graphically than other browsers of the time. Like other browsers it was designed to display HTML documents, but new formatting tags like "center" were included. </a:t>
            </a:r>
          </a:p>
          <a:p>
            <a:pPr eaLnBrk="1" hangingPunct="1">
              <a:lnSpc>
                <a:spcPct val="90000"/>
              </a:lnSpc>
              <a:defRPr/>
            </a:pPr>
            <a:r>
              <a:rPr lang="en-US" sz="1200" dirty="0" smtClean="0">
                <a:solidFill>
                  <a:schemeClr val="tx1"/>
                </a:solidFill>
              </a:rPr>
              <a:t>Especially important was the inclusion of the "image" tag which allowed to include images on web pages. Earlier browsers allowed the viewing of pictures, but only as separate files. Mosaic made it possible for images and text to appear on the same page. Mosaic also sported a graphical interface with clickable buttons that let users navigate easily and controls that let users scroll through text with ease. Another innovative feature was the hyper-link. In earlier browsers hypertext links had reference numbers that the user typed in to navigate to the linked document. Hyper-links allowed the user to simply click on a link to retrieve a document. </a:t>
            </a:r>
          </a:p>
        </p:txBody>
      </p:sp>
      <p:pic>
        <p:nvPicPr>
          <p:cNvPr id="38916" name="Picture 1028" descr="C:\Slater_GingerLynn\ISOC\History\Marc_Andreesen\Marc Andreesen_files\Marc_Andreesse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362" y="1752600"/>
            <a:ext cx="1463675"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1" name="Text Box 1029"/>
          <p:cNvSpPr txBox="1">
            <a:spLocks noChangeArrowheads="1"/>
          </p:cNvSpPr>
          <p:nvPr/>
        </p:nvSpPr>
        <p:spPr bwMode="auto">
          <a:xfrm>
            <a:off x="0" y="6553200"/>
            <a:ext cx="304800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1400" dirty="0">
                <a:solidFill>
                  <a:srgbClr val="000066"/>
                </a:solidFill>
                <a:latin typeface="Trebuchet MS" charset="0"/>
                <a:ea typeface="ＭＳ Ｐゴシック" charset="0"/>
              </a:rPr>
              <a:t>Source: www.ibiblio.org/pioneers</a:t>
            </a:r>
          </a:p>
        </p:txBody>
      </p:sp>
      <p:pic>
        <p:nvPicPr>
          <p:cNvPr id="38918" name="Picture 1030" descr="C:\Slater_GingerLynn\ISOC\History\Marc_Andreesen\Marc Andreesen_files\mosaic.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362" y="3719512"/>
            <a:ext cx="205740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1026"/>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Mark Andreesen</a:t>
            </a:r>
          </a:p>
        </p:txBody>
      </p:sp>
      <p:sp>
        <p:nvSpPr>
          <p:cNvPr id="56323" name="Rectangle 1027"/>
          <p:cNvSpPr>
            <a:spLocks noGrp="1" noChangeArrowheads="1"/>
          </p:cNvSpPr>
          <p:nvPr>
            <p:ph idx="1"/>
          </p:nvPr>
        </p:nvSpPr>
        <p:spPr>
          <a:xfrm>
            <a:off x="2277836" y="1050925"/>
            <a:ext cx="6615339" cy="5502275"/>
          </a:xfrm>
          <a:extLs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lstStyle/>
          <a:p>
            <a:pPr eaLnBrk="1" hangingPunct="1">
              <a:lnSpc>
                <a:spcPct val="90000"/>
              </a:lnSpc>
              <a:defRPr/>
            </a:pPr>
            <a:r>
              <a:rPr lang="en-US" sz="1400" dirty="0" smtClean="0">
                <a:solidFill>
                  <a:schemeClr val="tx1"/>
                </a:solidFill>
              </a:rPr>
              <a:t>In early 1993, Mosaic was posted for download on NCSA's servers. It was immediately popular. Within weeks tens of thousands of people had downloaded the software. The original version was for Unix. Andreesen and Bina quickly put together a team to develop PC and Mac versions, which were released in the late spring of the same year. With Mosaic now available for more popular platforms, its popularity skyrocketed. More users meant a bigger Web audience. The bigger audiences spurred the creation of new content, which in turn further increased the audience on the Web and so on. As the number of users on the Web increased, the browser of choice was Mosaic so its distribution increased accordingly. </a:t>
            </a:r>
          </a:p>
          <a:p>
            <a:pPr eaLnBrk="1" hangingPunct="1">
              <a:lnSpc>
                <a:spcPct val="90000"/>
              </a:lnSpc>
              <a:defRPr/>
            </a:pPr>
            <a:r>
              <a:rPr lang="en-US" sz="1400" dirty="0" smtClean="0">
                <a:solidFill>
                  <a:schemeClr val="tx1"/>
                </a:solidFill>
              </a:rPr>
              <a:t>By December 1993, Mosaic's growth was so great that it made the front page of the New York Times business section. The article concluded that Mosaic was perhaps "an application program so different and so obviously useful that it can create a new industry from scratch" (</a:t>
            </a:r>
            <a:r>
              <a:rPr lang="en-US" sz="1400" dirty="0" smtClean="0">
                <a:solidFill>
                  <a:schemeClr val="tx1"/>
                </a:solidFill>
                <a:hlinkClick r:id="rId2"/>
              </a:rPr>
              <a:t>Reid, 17</a:t>
            </a:r>
            <a:r>
              <a:rPr lang="en-US" sz="1400" dirty="0" smtClean="0">
                <a:solidFill>
                  <a:schemeClr val="tx1"/>
                </a:solidFill>
              </a:rPr>
              <a:t>). NCSA administrators were quoted in the article, but there was no mention of either Andreesen or Bina. Marc realized that when he was through with his studies NCSA would take over Mosaic for themselves. So when he graduated in December 1993, he left and moved to Silicon Valley in California. </a:t>
            </a:r>
          </a:p>
          <a:p>
            <a:pPr eaLnBrk="1" hangingPunct="1">
              <a:lnSpc>
                <a:spcPct val="90000"/>
              </a:lnSpc>
              <a:defRPr/>
            </a:pPr>
            <a:endParaRPr lang="en-US" sz="1400" dirty="0" smtClean="0">
              <a:solidFill>
                <a:schemeClr val="tx1"/>
              </a:solidFill>
            </a:endParaRPr>
          </a:p>
        </p:txBody>
      </p:sp>
      <p:pic>
        <p:nvPicPr>
          <p:cNvPr id="39940" name="Picture 1028" descr="C:\Slater_GingerLynn\ISOC\History\Marc_Andreesen\Marc Andreesen_files\Marc_Andreesse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362" y="1752600"/>
            <a:ext cx="1463675"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6325" name="Text Box 1029"/>
          <p:cNvSpPr txBox="1">
            <a:spLocks noChangeArrowheads="1"/>
          </p:cNvSpPr>
          <p:nvPr/>
        </p:nvSpPr>
        <p:spPr bwMode="auto">
          <a:xfrm>
            <a:off x="-68036" y="6553200"/>
            <a:ext cx="304800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1400" dirty="0">
                <a:solidFill>
                  <a:srgbClr val="000066"/>
                </a:solidFill>
                <a:latin typeface="Trebuchet MS" charset="0"/>
                <a:ea typeface="ＭＳ Ｐゴシック" charset="0"/>
              </a:rPr>
              <a:t>Source: www.ibiblio.org/pioneers</a:t>
            </a:r>
          </a:p>
        </p:txBody>
      </p:sp>
      <p:pic>
        <p:nvPicPr>
          <p:cNvPr id="39942" name="Picture 1030" descr="C:\Slater_GingerLynn\ISOC\History\Marc_Andreesen\Marc Andreesen_files\mosaic.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219" y="3990181"/>
            <a:ext cx="205740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1026"/>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Mark Andreesen</a:t>
            </a:r>
          </a:p>
        </p:txBody>
      </p:sp>
      <p:sp>
        <p:nvSpPr>
          <p:cNvPr id="57347" name="Rectangle 1027"/>
          <p:cNvSpPr>
            <a:spLocks noGrp="1" noChangeArrowheads="1"/>
          </p:cNvSpPr>
          <p:nvPr>
            <p:ph idx="1"/>
          </p:nvPr>
        </p:nvSpPr>
        <p:spPr>
          <a:xfrm>
            <a:off x="2163762" y="1050925"/>
            <a:ext cx="6729413" cy="5524840"/>
          </a:xfrm>
        </p:spPr>
        <p:txBody>
          <a:bodyPr/>
          <a:lstStyle/>
          <a:p>
            <a:pPr eaLnBrk="1" hangingPunct="1">
              <a:lnSpc>
                <a:spcPct val="90000"/>
              </a:lnSpc>
              <a:defRPr/>
            </a:pPr>
            <a:r>
              <a:rPr lang="en-US" sz="1400" b="1" dirty="0" smtClean="0">
                <a:solidFill>
                  <a:schemeClr val="tx1"/>
                </a:solidFill>
              </a:rPr>
              <a:t>Netscape</a:t>
            </a:r>
            <a:r>
              <a:rPr lang="en-US" sz="1400" dirty="0" smtClean="0">
                <a:solidFill>
                  <a:schemeClr val="tx1"/>
                </a:solidFill>
              </a:rPr>
              <a:t> </a:t>
            </a:r>
          </a:p>
          <a:p>
            <a:pPr eaLnBrk="1" hangingPunct="1">
              <a:lnSpc>
                <a:spcPct val="90000"/>
              </a:lnSpc>
              <a:defRPr/>
            </a:pPr>
            <a:r>
              <a:rPr lang="en-US" sz="1400" dirty="0" smtClean="0">
                <a:solidFill>
                  <a:schemeClr val="tx1"/>
                </a:solidFill>
              </a:rPr>
              <a:t>Andreesen settled in Palo Alto, and soon met Jim Clark. Clark had founded Silicon Graphics, Inc. He had money and connections. The two began talking about a possible new start-up company. Others were brought into the discussions and it was decided that they would start an Internet company. Marc contacted old friends still working for NCSA and enticed a group of them to come be the engineering team for the new company. In mid-1994, Mosaic Communications Corp. was officially incorporated in Mountain View, California. Andreesen became the Vice President of Technology of the new company. </a:t>
            </a:r>
          </a:p>
          <a:p>
            <a:pPr eaLnBrk="1" hangingPunct="1">
              <a:lnSpc>
                <a:spcPct val="90000"/>
              </a:lnSpc>
              <a:defRPr/>
            </a:pPr>
            <a:r>
              <a:rPr lang="en-US" sz="1400" dirty="0" smtClean="0">
                <a:solidFill>
                  <a:schemeClr val="tx1"/>
                </a:solidFill>
              </a:rPr>
              <a:t>The new team's mandate was to create a product to surpass the original Mosaic. They had to start from scratch. The original had been created on university time with university money and so belonged exclusively to the university. The team worked furiously. One employee recalls, " a lot of times, people were there straight forty-eight hours, just coding. I've never seen anything like it, in terms of honest-to-God, no BS, human endurance, to sit in front of a monitor and program. But they were driven by this vision [of beating the original Mosaic]" (Reid, 27). </a:t>
            </a:r>
          </a:p>
          <a:p>
            <a:pPr eaLnBrk="1" hangingPunct="1">
              <a:lnSpc>
                <a:spcPct val="90000"/>
              </a:lnSpc>
              <a:defRPr/>
            </a:pPr>
            <a:r>
              <a:rPr lang="en-US" sz="1400" dirty="0" smtClean="0">
                <a:solidFill>
                  <a:schemeClr val="tx1"/>
                </a:solidFill>
              </a:rPr>
              <a:t>The new product would need a name. Eventually, the name Netscape was adopted. </a:t>
            </a:r>
          </a:p>
          <a:p>
            <a:pPr eaLnBrk="1" hangingPunct="1">
              <a:lnSpc>
                <a:spcPct val="90000"/>
              </a:lnSpc>
              <a:defRPr/>
            </a:pPr>
            <a:r>
              <a:rPr lang="en-US" sz="1400" dirty="0" smtClean="0">
                <a:solidFill>
                  <a:schemeClr val="tx1"/>
                </a:solidFill>
              </a:rPr>
              <a:t>In November of 1998, Netscape was bought by AOL.</a:t>
            </a:r>
          </a:p>
          <a:p>
            <a:pPr eaLnBrk="1" hangingPunct="1">
              <a:lnSpc>
                <a:spcPct val="90000"/>
              </a:lnSpc>
              <a:defRPr/>
            </a:pPr>
            <a:r>
              <a:rPr lang="en-US" sz="1400" dirty="0" smtClean="0">
                <a:solidFill>
                  <a:schemeClr val="tx1"/>
                </a:solidFill>
              </a:rPr>
              <a:t>Today, Marc </a:t>
            </a:r>
            <a:r>
              <a:rPr lang="en-US" sz="1400" dirty="0" err="1" smtClean="0">
                <a:solidFill>
                  <a:schemeClr val="tx1"/>
                </a:solidFill>
              </a:rPr>
              <a:t>Andreeson</a:t>
            </a:r>
            <a:r>
              <a:rPr lang="en-US" sz="1400" dirty="0" smtClean="0">
                <a:solidFill>
                  <a:schemeClr val="tx1"/>
                </a:solidFill>
              </a:rPr>
              <a:t> is VP of LoudCloud.com</a:t>
            </a:r>
          </a:p>
        </p:txBody>
      </p:sp>
      <p:pic>
        <p:nvPicPr>
          <p:cNvPr id="40964" name="Picture 1028" descr="C:\Slater_GingerLynn\ISOC\History\Marc_Andreesen\Marc Andreesen_files\Marc_Andreesse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362" y="2133600"/>
            <a:ext cx="1463675"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9" name="Text Box 1029"/>
          <p:cNvSpPr txBox="1">
            <a:spLocks noChangeArrowheads="1"/>
          </p:cNvSpPr>
          <p:nvPr/>
        </p:nvSpPr>
        <p:spPr bwMode="auto">
          <a:xfrm>
            <a:off x="-76200" y="6575765"/>
            <a:ext cx="3048000" cy="3048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defRPr/>
            </a:pPr>
            <a:r>
              <a:rPr lang="en-US" sz="1400" dirty="0">
                <a:solidFill>
                  <a:srgbClr val="000066"/>
                </a:solidFill>
                <a:latin typeface="Trebuchet MS" charset="0"/>
                <a:ea typeface="ＭＳ Ｐゴシック" charset="0"/>
              </a:rPr>
              <a:t>Source: www.ibiblio.org/pioneers</a:t>
            </a:r>
          </a:p>
        </p:txBody>
      </p:sp>
      <p:pic>
        <p:nvPicPr>
          <p:cNvPr id="40966" name="Picture 1030" descr="C:\Slater_GingerLynn\ISOC\History\Marc_Andreesen\Marc Andreesen_files\mosaic.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6362" y="4045290"/>
            <a:ext cx="2057400"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1026"/>
          <p:cNvSpPr>
            <a:spLocks noGrp="1" noChangeArrowheads="1"/>
          </p:cNvSpPr>
          <p:nvPr>
            <p:ph type="title"/>
          </p:nvPr>
        </p:nvSpPr>
        <p:spPr>
          <a:xfrm>
            <a:off x="452438" y="461963"/>
            <a:ext cx="7572375" cy="609600"/>
          </a:xfrm>
        </p:spPr>
        <p:txBody>
          <a:bodyPr/>
          <a:lstStyle/>
          <a:p>
            <a:pPr>
              <a:defRPr/>
            </a:pPr>
            <a:r>
              <a:rPr lang="en-US" sz="3200" smtClean="0"/>
              <a:t>My involvement with networks started …</a:t>
            </a:r>
          </a:p>
        </p:txBody>
      </p:sp>
      <p:sp>
        <p:nvSpPr>
          <p:cNvPr id="162819" name="Rectangle 1027"/>
          <p:cNvSpPr>
            <a:spLocks noGrp="1" noChangeArrowheads="1"/>
          </p:cNvSpPr>
          <p:nvPr>
            <p:ph idx="1"/>
          </p:nvPr>
        </p:nvSpPr>
        <p:spPr>
          <a:xfrm>
            <a:off x="568325" y="1295400"/>
            <a:ext cx="7681913" cy="3735388"/>
          </a:xfrm>
        </p:spPr>
        <p:txBody>
          <a:bodyPr>
            <a:spAutoFit/>
          </a:bodyPr>
          <a:lstStyle/>
          <a:p>
            <a:pPr>
              <a:buClr>
                <a:srgbClr val="FFFF00"/>
              </a:buClr>
              <a:defRPr/>
            </a:pPr>
            <a:r>
              <a:rPr lang="en-US" sz="2000" smtClean="0"/>
              <a:t>When I was working at my M.Sc. thesis in Pavia in 1984. My supervisor advised me to follow a short course by a young American visiting professor with Turkish roots, Ozalp Babaoglu, who had contributed to the development of the Unix BSD 4.2 socket library.</a:t>
            </a:r>
          </a:p>
          <a:p>
            <a:pPr>
              <a:buClr>
                <a:srgbClr val="FFFF00"/>
              </a:buClr>
              <a:defRPr/>
            </a:pPr>
            <a:r>
              <a:rPr lang="en-US" sz="2000" smtClean="0"/>
              <a:t>At the time being able to open a network connection programmatically was big news..</a:t>
            </a:r>
          </a:p>
          <a:p>
            <a:pPr>
              <a:buClr>
                <a:srgbClr val="FFFF00"/>
              </a:buClr>
              <a:defRPr/>
            </a:pPr>
            <a:r>
              <a:rPr lang="en-US" sz="2000" smtClean="0"/>
              <a:t>I proposed to Ozalp to translate some of his course notes into Italian and have them published on an Italian magazine, </a:t>
            </a:r>
            <a:r>
              <a:rPr lang="en-US" altLang="it-IT" sz="2000" smtClean="0"/>
              <a:t>“</a:t>
            </a:r>
            <a:r>
              <a:rPr lang="en-US" altLang="ja-JP" sz="2000" smtClean="0"/>
              <a:t>Informatica Oggi</a:t>
            </a:r>
            <a:r>
              <a:rPr lang="en-US" altLang="it-IT" sz="2000" smtClean="0"/>
              <a:t>”</a:t>
            </a:r>
            <a:endParaRPr lang="en-US" altLang="ja-JP" sz="2000" smtClean="0"/>
          </a:p>
          <a:p>
            <a:pPr>
              <a:buClr>
                <a:srgbClr val="FFFF00"/>
              </a:buClr>
              <a:buFontTx/>
              <a:buNone/>
              <a:defRPr/>
            </a:pPr>
            <a:r>
              <a:rPr lang="en-US" sz="2300" smtClean="0"/>
              <a:t>Learnt what an IP address was</a:t>
            </a:r>
            <a:r>
              <a:rPr lang="it-IT" sz="2300" smtClean="0"/>
              <a:t>…</a:t>
            </a:r>
            <a:endParaRPr lang="en-US" sz="2400" smtClean="0"/>
          </a:p>
        </p:txBody>
      </p:sp>
    </p:spTree>
  </p:cSld>
  <p:clrMapOvr>
    <a:masterClrMapping/>
  </p:clrMapOvr>
  <p:transition spd="slow">
    <p:cover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2819">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28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2819"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1026"/>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Honorable Mention</a:t>
            </a:r>
          </a:p>
        </p:txBody>
      </p:sp>
      <p:sp>
        <p:nvSpPr>
          <p:cNvPr id="58371" name="Rectangle 1027"/>
          <p:cNvSpPr>
            <a:spLocks noGrp="1" noChangeArrowheads="1"/>
          </p:cNvSpPr>
          <p:nvPr>
            <p:ph idx="1"/>
          </p:nvPr>
        </p:nvSpPr>
        <p:spPr>
          <a:xfrm>
            <a:off x="4611687" y="1050925"/>
            <a:ext cx="4281488" cy="5114925"/>
          </a:xfrm>
        </p:spPr>
        <p:txBody>
          <a:bodyPr/>
          <a:lstStyle/>
          <a:p>
            <a:pPr eaLnBrk="1" hangingPunct="1">
              <a:lnSpc>
                <a:spcPct val="90000"/>
              </a:lnSpc>
              <a:defRPr/>
            </a:pPr>
            <a:r>
              <a:rPr lang="en-US" sz="2000" dirty="0" smtClean="0">
                <a:solidFill>
                  <a:schemeClr val="tx1"/>
                </a:solidFill>
                <a:ea typeface="+mn-ea"/>
                <a:cs typeface="+mn-cs"/>
              </a:rPr>
              <a:t>Jack </a:t>
            </a:r>
            <a:r>
              <a:rPr lang="en-US" sz="2000" dirty="0" err="1" smtClean="0">
                <a:solidFill>
                  <a:schemeClr val="tx1"/>
                </a:solidFill>
                <a:ea typeface="+mn-ea"/>
                <a:cs typeface="+mn-cs"/>
              </a:rPr>
              <a:t>Kilby</a:t>
            </a:r>
            <a:endParaRPr lang="en-US" sz="2000" dirty="0" smtClean="0">
              <a:solidFill>
                <a:schemeClr val="tx1"/>
              </a:solidFill>
              <a:ea typeface="+mn-ea"/>
              <a:cs typeface="+mn-cs"/>
            </a:endParaRPr>
          </a:p>
          <a:p>
            <a:pPr lvl="1" eaLnBrk="1" hangingPunct="1">
              <a:lnSpc>
                <a:spcPct val="90000"/>
              </a:lnSpc>
              <a:defRPr/>
            </a:pPr>
            <a:r>
              <a:rPr lang="en-US" sz="1800" dirty="0" smtClean="0">
                <a:ea typeface="+mn-ea"/>
              </a:rPr>
              <a:t>Co-inventor of the silicon microchip</a:t>
            </a:r>
          </a:p>
          <a:p>
            <a:pPr eaLnBrk="1" hangingPunct="1">
              <a:lnSpc>
                <a:spcPct val="90000"/>
              </a:lnSpc>
              <a:defRPr/>
            </a:pPr>
            <a:r>
              <a:rPr lang="en-US" sz="2000" dirty="0" smtClean="0">
                <a:solidFill>
                  <a:schemeClr val="tx1"/>
                </a:solidFill>
                <a:ea typeface="+mn-ea"/>
                <a:cs typeface="+mn-cs"/>
              </a:rPr>
              <a:t>Robert Noyce</a:t>
            </a:r>
          </a:p>
          <a:p>
            <a:pPr lvl="1" eaLnBrk="1" hangingPunct="1">
              <a:lnSpc>
                <a:spcPct val="90000"/>
              </a:lnSpc>
              <a:defRPr/>
            </a:pPr>
            <a:r>
              <a:rPr lang="en-US" sz="1800" dirty="0" smtClean="0">
                <a:ea typeface="+mn-ea"/>
              </a:rPr>
              <a:t>Co-inventor of the silicon microchip</a:t>
            </a:r>
          </a:p>
          <a:p>
            <a:pPr eaLnBrk="1" hangingPunct="1">
              <a:lnSpc>
                <a:spcPct val="90000"/>
              </a:lnSpc>
              <a:defRPr/>
            </a:pPr>
            <a:r>
              <a:rPr lang="en-US" sz="2000" dirty="0" smtClean="0">
                <a:solidFill>
                  <a:schemeClr val="tx1"/>
                </a:solidFill>
                <a:ea typeface="+mn-ea"/>
                <a:cs typeface="+mn-cs"/>
              </a:rPr>
              <a:t>Robert Metcalfe</a:t>
            </a:r>
          </a:p>
          <a:p>
            <a:pPr lvl="1" eaLnBrk="1" hangingPunct="1">
              <a:lnSpc>
                <a:spcPct val="90000"/>
              </a:lnSpc>
              <a:defRPr/>
            </a:pPr>
            <a:r>
              <a:rPr lang="en-US" sz="1800" dirty="0" smtClean="0">
                <a:ea typeface="+mn-ea"/>
              </a:rPr>
              <a:t>ARPANET engineer and inventor of Ethernet, and founder of 3Com</a:t>
            </a:r>
          </a:p>
          <a:p>
            <a:pPr eaLnBrk="1" hangingPunct="1">
              <a:lnSpc>
                <a:spcPct val="90000"/>
              </a:lnSpc>
              <a:defRPr/>
            </a:pPr>
            <a:r>
              <a:rPr lang="en-US" sz="2000" dirty="0" smtClean="0">
                <a:solidFill>
                  <a:schemeClr val="tx1"/>
                </a:solidFill>
                <a:ea typeface="+mn-ea"/>
                <a:cs typeface="+mn-cs"/>
              </a:rPr>
              <a:t>Esther Dyson</a:t>
            </a:r>
          </a:p>
          <a:p>
            <a:pPr lvl="1" eaLnBrk="1" hangingPunct="1">
              <a:lnSpc>
                <a:spcPct val="90000"/>
              </a:lnSpc>
              <a:defRPr/>
            </a:pPr>
            <a:r>
              <a:rPr lang="en-US" sz="1800" dirty="0" smtClean="0">
                <a:ea typeface="+mn-ea"/>
              </a:rPr>
              <a:t>Visionary who helped start the Electronic Frontier Foundation, and who was the first Chairman of ICANN at its beginning in October 1998.</a:t>
            </a:r>
          </a:p>
          <a:p>
            <a:pPr eaLnBrk="1" hangingPunct="1">
              <a:lnSpc>
                <a:spcPct val="90000"/>
              </a:lnSpc>
              <a:defRPr/>
            </a:pPr>
            <a:endParaRPr lang="en-US" sz="2000" dirty="0" smtClean="0">
              <a:solidFill>
                <a:schemeClr val="tx1"/>
              </a:solidFill>
              <a:ea typeface="+mn-ea"/>
              <a:cs typeface="+mn-cs"/>
            </a:endParaRPr>
          </a:p>
        </p:txBody>
      </p:sp>
      <p:pic>
        <p:nvPicPr>
          <p:cNvPr id="41988" name="Picture 1028" descr="C:\Slater_GingerLynn\ISOC\History\dys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267200"/>
            <a:ext cx="1541463" cy="163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3" name="Text Box 1029"/>
          <p:cNvSpPr txBox="1">
            <a:spLocks noChangeArrowheads="1"/>
          </p:cNvSpPr>
          <p:nvPr/>
        </p:nvSpPr>
        <p:spPr bwMode="auto">
          <a:xfrm>
            <a:off x="685800" y="5867400"/>
            <a:ext cx="1489075"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a:solidFill>
                  <a:srgbClr val="000066"/>
                </a:solidFill>
                <a:latin typeface="Trebuchet MS" charset="0"/>
                <a:ea typeface="ＭＳ Ｐゴシック" charset="0"/>
              </a:rPr>
              <a:t>Esther Dyson</a:t>
            </a:r>
          </a:p>
        </p:txBody>
      </p:sp>
      <p:pic>
        <p:nvPicPr>
          <p:cNvPr id="41990" name="Picture 1030" descr="C:\Slater_GingerLynn\ISOC\History\Bob_Metcalfe\Bob Metcalfe_files\bobscan.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0" y="4191000"/>
            <a:ext cx="1411288" cy="1654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5" name="Text Box 1031"/>
          <p:cNvSpPr txBox="1">
            <a:spLocks noChangeArrowheads="1"/>
          </p:cNvSpPr>
          <p:nvPr/>
        </p:nvSpPr>
        <p:spPr bwMode="auto">
          <a:xfrm>
            <a:off x="2667000" y="5867400"/>
            <a:ext cx="151765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a:solidFill>
                  <a:srgbClr val="000066"/>
                </a:solidFill>
                <a:latin typeface="Trebuchet MS" charset="0"/>
                <a:ea typeface="ＭＳ Ｐゴシック" charset="0"/>
              </a:rPr>
              <a:t>Bob Metcalfe</a:t>
            </a:r>
          </a:p>
        </p:txBody>
      </p:sp>
      <p:pic>
        <p:nvPicPr>
          <p:cNvPr id="41992" name="Picture 1032" descr="Jack St.Clair Kilb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524000"/>
            <a:ext cx="1428750" cy="2079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7" name="Text Box 1033"/>
          <p:cNvSpPr txBox="1">
            <a:spLocks noChangeArrowheads="1"/>
          </p:cNvSpPr>
          <p:nvPr/>
        </p:nvSpPr>
        <p:spPr bwMode="auto">
          <a:xfrm>
            <a:off x="762000" y="3581400"/>
            <a:ext cx="1214438"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a:solidFill>
                  <a:srgbClr val="000066"/>
                </a:solidFill>
                <a:latin typeface="Trebuchet MS" charset="0"/>
                <a:ea typeface="ＭＳ Ｐゴシック" charset="0"/>
              </a:rPr>
              <a:t>Jack Kilby</a:t>
            </a:r>
          </a:p>
        </p:txBody>
      </p:sp>
      <p:sp>
        <p:nvSpPr>
          <p:cNvPr id="58378" name="Text Box 1034"/>
          <p:cNvSpPr txBox="1">
            <a:spLocks noChangeArrowheads="1"/>
          </p:cNvSpPr>
          <p:nvPr/>
        </p:nvSpPr>
        <p:spPr bwMode="auto">
          <a:xfrm>
            <a:off x="2514600" y="3581400"/>
            <a:ext cx="1558925"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800">
                <a:solidFill>
                  <a:srgbClr val="000066"/>
                </a:solidFill>
                <a:latin typeface="Trebuchet MS" charset="0"/>
                <a:ea typeface="ＭＳ Ｐゴシック" charset="0"/>
              </a:rPr>
              <a:t>Robert Noyce</a:t>
            </a:r>
          </a:p>
        </p:txBody>
      </p:sp>
      <p:pic>
        <p:nvPicPr>
          <p:cNvPr id="41995" name="Picture 1035" descr="noyce.gif (17789 byte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62200" y="1524000"/>
            <a:ext cx="2057400" cy="205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80" name="Text Box 1036"/>
          <p:cNvSpPr txBox="1">
            <a:spLocks noChangeArrowheads="1"/>
          </p:cNvSpPr>
          <p:nvPr/>
        </p:nvSpPr>
        <p:spPr bwMode="auto">
          <a:xfrm>
            <a:off x="704850" y="6613525"/>
            <a:ext cx="31067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000">
                <a:latin typeface="Times New Roman" charset="0"/>
                <a:ea typeface="ＭＳ Ｐゴシック" charset="0"/>
              </a:rPr>
              <a:t>Copyright 2002, William F. Slater, III, Chicago, IL, USA</a:t>
            </a:r>
          </a:p>
        </p:txBody>
      </p:sp>
    </p:spTree>
  </p:cSld>
  <p:clrMapOvr>
    <a:masterClrMapping/>
  </p:clrMapOvr>
  <p:transition spd="slow">
    <p:cover dir="u"/>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en-US" smtClean="0">
                <a:ea typeface="+mj-ea"/>
                <a:cs typeface="+mj-cs"/>
              </a:rPr>
              <a:t>Internet Growth Trends</a:t>
            </a:r>
          </a:p>
        </p:txBody>
      </p:sp>
      <p:sp>
        <p:nvSpPr>
          <p:cNvPr id="11268" name="Rectangle 4"/>
          <p:cNvSpPr>
            <a:spLocks noGrp="1" noChangeArrowheads="1"/>
          </p:cNvSpPr>
          <p:nvPr>
            <p:ph type="body" idx="4294967295"/>
          </p:nvPr>
        </p:nvSpPr>
        <p:spPr>
          <a:xfrm>
            <a:off x="0" y="2133600"/>
            <a:ext cx="7772400" cy="3962400"/>
          </a:xfrm>
        </p:spPr>
        <p:txBody>
          <a:bodyPr/>
          <a:lstStyle/>
          <a:p>
            <a:pPr eaLnBrk="1" hangingPunct="1">
              <a:defRPr/>
            </a:pPr>
            <a:endParaRPr lang="en-US" smtClean="0">
              <a:ea typeface="+mn-ea"/>
              <a:cs typeface="+mn-cs"/>
            </a:endParaRPr>
          </a:p>
          <a:p>
            <a:pPr eaLnBrk="1" hangingPunct="1">
              <a:defRPr/>
            </a:pPr>
            <a:endParaRPr lang="en-US" smtClean="0">
              <a:ea typeface="+mn-ea"/>
              <a:cs typeface="+mn-cs"/>
            </a:endParaRPr>
          </a:p>
        </p:txBody>
      </p:sp>
      <p:graphicFrame>
        <p:nvGraphicFramePr>
          <p:cNvPr id="43011" name="Object 3"/>
          <p:cNvGraphicFramePr>
            <a:graphicFrameLocks noChangeAspect="1"/>
          </p:cNvGraphicFramePr>
          <p:nvPr/>
        </p:nvGraphicFramePr>
        <p:xfrm>
          <a:off x="2514600" y="2514600"/>
          <a:ext cx="4038600" cy="3636963"/>
        </p:xfrm>
        <a:graphic>
          <a:graphicData uri="http://schemas.openxmlformats.org/presentationml/2006/ole">
            <mc:AlternateContent xmlns:mc="http://schemas.openxmlformats.org/markup-compatibility/2006">
              <mc:Choice xmlns:v="urn:schemas-microsoft-com:vml" Requires="v">
                <p:oleObj spid="_x0000_s43015" name="Clip" r:id="rId3" imgW="2284440" imgH="2058180" progId="MS_ClipArt_Gallery.2">
                  <p:embed/>
                </p:oleObj>
              </mc:Choice>
              <mc:Fallback>
                <p:oleObj name="Clip" r:id="rId3" imgW="2284440" imgH="2058180" progId="MS_ClipArt_Gallery.2">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514600"/>
                        <a:ext cx="4038600" cy="36369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ransition spd="slow">
    <p:cover dir="u"/>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r>
              <a:rPr lang="en-US" sz="3600" dirty="0" smtClean="0">
                <a:ea typeface="+mj-ea"/>
                <a:cs typeface="+mj-cs"/>
              </a:rPr>
              <a:t>Internet Growth Trends</a:t>
            </a:r>
          </a:p>
        </p:txBody>
      </p:sp>
      <p:sp>
        <p:nvSpPr>
          <p:cNvPr id="9219" name="Rectangle 3"/>
          <p:cNvSpPr>
            <a:spLocks noGrp="1" noChangeArrowheads="1"/>
          </p:cNvSpPr>
          <p:nvPr>
            <p:ph idx="1"/>
          </p:nvPr>
        </p:nvSpPr>
        <p:spPr/>
        <p:txBody>
          <a:bodyPr/>
          <a:lstStyle/>
          <a:p>
            <a:pPr eaLnBrk="1" hangingPunct="1">
              <a:defRPr/>
            </a:pPr>
            <a:r>
              <a:rPr lang="en-US" sz="1800" dirty="0" smtClean="0"/>
              <a:t>1977: 111 hosts on Internet</a:t>
            </a:r>
          </a:p>
          <a:p>
            <a:pPr eaLnBrk="1" hangingPunct="1">
              <a:defRPr/>
            </a:pPr>
            <a:r>
              <a:rPr lang="en-US" sz="1800" dirty="0" smtClean="0"/>
              <a:t>1981: 213 hosts</a:t>
            </a:r>
          </a:p>
          <a:p>
            <a:pPr eaLnBrk="1" hangingPunct="1">
              <a:defRPr/>
            </a:pPr>
            <a:r>
              <a:rPr lang="en-US" sz="1800" dirty="0" smtClean="0"/>
              <a:t>1983: 562 hosts</a:t>
            </a:r>
          </a:p>
          <a:p>
            <a:pPr eaLnBrk="1" hangingPunct="1">
              <a:defRPr/>
            </a:pPr>
            <a:r>
              <a:rPr lang="en-US" sz="1800" dirty="0" smtClean="0"/>
              <a:t>1984: 1,000 hosts</a:t>
            </a:r>
          </a:p>
          <a:p>
            <a:pPr eaLnBrk="1" hangingPunct="1">
              <a:defRPr/>
            </a:pPr>
            <a:r>
              <a:rPr lang="en-US" sz="1800" dirty="0" smtClean="0"/>
              <a:t>1986: 5,000 hosts</a:t>
            </a:r>
          </a:p>
          <a:p>
            <a:pPr eaLnBrk="1" hangingPunct="1">
              <a:defRPr/>
            </a:pPr>
            <a:r>
              <a:rPr lang="en-US" sz="1800" dirty="0" smtClean="0"/>
              <a:t>1987: 10,000 hosts</a:t>
            </a:r>
          </a:p>
          <a:p>
            <a:pPr eaLnBrk="1" hangingPunct="1">
              <a:defRPr/>
            </a:pPr>
            <a:r>
              <a:rPr lang="en-US" sz="1800" dirty="0" smtClean="0"/>
              <a:t>1989: 100,000 hosts</a:t>
            </a:r>
          </a:p>
          <a:p>
            <a:pPr eaLnBrk="1" hangingPunct="1">
              <a:defRPr/>
            </a:pPr>
            <a:r>
              <a:rPr lang="en-US" sz="1800" dirty="0" smtClean="0"/>
              <a:t>1992: 1,000,000 hosts</a:t>
            </a:r>
          </a:p>
          <a:p>
            <a:pPr eaLnBrk="1" hangingPunct="1">
              <a:defRPr/>
            </a:pPr>
            <a:r>
              <a:rPr lang="en-US" sz="1800" dirty="0" smtClean="0"/>
              <a:t>2001: 150 – 175 million hosts</a:t>
            </a:r>
          </a:p>
          <a:p>
            <a:pPr eaLnBrk="1" hangingPunct="1">
              <a:defRPr/>
            </a:pPr>
            <a:r>
              <a:rPr lang="en-US" sz="1800" dirty="0" smtClean="0"/>
              <a:t>2002: over 200 million hosts</a:t>
            </a:r>
          </a:p>
          <a:p>
            <a:pPr eaLnBrk="1" hangingPunct="1">
              <a:defRPr/>
            </a:pPr>
            <a:r>
              <a:rPr lang="en-US" sz="1800" dirty="0" smtClean="0"/>
              <a:t>2013: over 500 million hosts</a:t>
            </a:r>
          </a:p>
          <a:p>
            <a:pPr eaLnBrk="1" hangingPunct="1">
              <a:defRPr/>
            </a:pPr>
            <a:r>
              <a:rPr lang="en-US" sz="1800" dirty="0" smtClean="0"/>
              <a:t>By 2015, 90% of the planet will be on the Internet  </a:t>
            </a:r>
          </a:p>
          <a:p>
            <a:pPr eaLnBrk="1" hangingPunct="1">
              <a:defRPr/>
            </a:pPr>
            <a:endParaRPr lang="en-US" sz="1800" dirty="0" smtClean="0"/>
          </a:p>
        </p:txBody>
      </p:sp>
    </p:spTree>
  </p:cSld>
  <p:clrMapOvr>
    <a:masterClrMapping/>
  </p:clrMapOvr>
  <p:transition spd="slow">
    <p:cover dir="u"/>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en-US" sz="2800" dirty="0" smtClean="0"/>
              <a:t>No. of Participating </a:t>
            </a:r>
            <a:r>
              <a:rPr lang="en-US" sz="2800" dirty="0" smtClean="0"/>
              <a:t>Hosts </a:t>
            </a:r>
            <a:br>
              <a:rPr lang="en-US" sz="2800" dirty="0" smtClean="0"/>
            </a:br>
            <a:r>
              <a:rPr lang="en-US" sz="2800" dirty="0" smtClean="0"/>
              <a:t>Oct</a:t>
            </a:r>
            <a:r>
              <a:rPr lang="en-US" sz="2800" dirty="0" smtClean="0"/>
              <a:t>. </a:t>
            </a:r>
            <a:r>
              <a:rPr lang="ja-JP" altLang="en-US" sz="2800" dirty="0" smtClean="0">
                <a:latin typeface="Arial" pitchFamily="34" charset="0"/>
              </a:rPr>
              <a:t>‘</a:t>
            </a:r>
            <a:r>
              <a:rPr lang="en-US" altLang="ja-JP" sz="2800" dirty="0" smtClean="0"/>
              <a:t>90 - Apr. </a:t>
            </a:r>
            <a:r>
              <a:rPr lang="ja-JP" altLang="en-US" sz="2800" dirty="0" smtClean="0">
                <a:latin typeface="Arial" pitchFamily="34" charset="0"/>
              </a:rPr>
              <a:t>‘</a:t>
            </a:r>
            <a:r>
              <a:rPr lang="en-US" altLang="ja-JP" sz="2800" dirty="0" smtClean="0"/>
              <a:t>98</a:t>
            </a:r>
            <a:endParaRPr lang="en-US" sz="2800" dirty="0" smtClean="0"/>
          </a:p>
        </p:txBody>
      </p:sp>
      <p:pic>
        <p:nvPicPr>
          <p:cNvPr id="45059" name="Picture 3" descr="C:\slater\teach\internet\1998_research\COUNT_HOST.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8175" y="1755321"/>
            <a:ext cx="7807325" cy="4533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85800" y="304800"/>
            <a:ext cx="7772400" cy="1143000"/>
          </a:xfrm>
        </p:spPr>
        <p:txBody>
          <a:bodyPr/>
          <a:lstStyle/>
          <a:p>
            <a:pPr eaLnBrk="1" hangingPunct="1">
              <a:defRPr/>
            </a:pPr>
            <a:r>
              <a:rPr lang="it-IT" dirty="0" smtClean="0">
                <a:ea typeface="+mj-ea"/>
                <a:cs typeface="+mj-cs"/>
              </a:rPr>
              <a:t>Situation </a:t>
            </a:r>
            <a:r>
              <a:rPr lang="it-IT" dirty="0" err="1" smtClean="0">
                <a:ea typeface="+mj-ea"/>
                <a:cs typeface="+mj-cs"/>
              </a:rPr>
              <a:t>now</a:t>
            </a:r>
            <a:endParaRPr lang="it-IT" dirty="0" smtClean="0">
              <a:ea typeface="+mj-ea"/>
              <a:cs typeface="+mj-cs"/>
            </a:endParaRPr>
          </a:p>
        </p:txBody>
      </p:sp>
      <p:sp>
        <p:nvSpPr>
          <p:cNvPr id="3" name="Segnaposto contenuto 2"/>
          <p:cNvSpPr>
            <a:spLocks noGrp="1"/>
          </p:cNvSpPr>
          <p:nvPr>
            <p:ph idx="1"/>
          </p:nvPr>
        </p:nvSpPr>
        <p:spPr>
          <a:xfrm>
            <a:off x="685800" y="1447800"/>
            <a:ext cx="7772400" cy="3962400"/>
          </a:xfrm>
        </p:spPr>
        <p:txBody>
          <a:bodyPr/>
          <a:lstStyle/>
          <a:p>
            <a:pPr eaLnBrk="1" hangingPunct="1">
              <a:defRPr/>
            </a:pPr>
            <a:r>
              <a:rPr lang="en-US" dirty="0" smtClean="0">
                <a:ea typeface="+mn-ea"/>
                <a:cs typeface="+mn-cs"/>
              </a:rPr>
              <a:t>Around 2.5 billion users</a:t>
            </a:r>
          </a:p>
          <a:p>
            <a:pPr eaLnBrk="1" hangingPunct="1">
              <a:defRPr/>
            </a:pPr>
            <a:r>
              <a:rPr lang="en-US" dirty="0" smtClean="0">
                <a:ea typeface="+mn-ea"/>
                <a:cs typeface="+mn-cs"/>
              </a:rPr>
              <a:t>The Indexed Web contains </a:t>
            </a:r>
            <a:r>
              <a:rPr lang="en-US" b="1" dirty="0" smtClean="0">
                <a:ea typeface="+mn-ea"/>
                <a:cs typeface="+mn-cs"/>
              </a:rPr>
              <a:t>at least 1.98 billion pages</a:t>
            </a:r>
            <a:r>
              <a:rPr lang="en-US" dirty="0" smtClean="0">
                <a:ea typeface="+mn-ea"/>
                <a:cs typeface="+mn-cs"/>
              </a:rPr>
              <a:t> (Sunday, 02 March, 2014)</a:t>
            </a:r>
          </a:p>
          <a:p>
            <a:pPr eaLnBrk="1" hangingPunct="1">
              <a:defRPr/>
            </a:pPr>
            <a:endParaRPr lang="it-IT" dirty="0" smtClean="0">
              <a:ea typeface="+mn-ea"/>
              <a:cs typeface="+mn-cs"/>
            </a:endParaRPr>
          </a:p>
        </p:txBody>
      </p:sp>
      <p:pic>
        <p:nvPicPr>
          <p:cNvPr id="46084" name="Immagin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714500" y="3695700"/>
            <a:ext cx="5715000" cy="316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106" name="Object 8"/>
          <p:cNvGraphicFramePr>
            <a:graphicFrameLocks noChangeAspect="1"/>
          </p:cNvGraphicFramePr>
          <p:nvPr/>
        </p:nvGraphicFramePr>
        <p:xfrm>
          <a:off x="228600" y="228600"/>
          <a:ext cx="8610600" cy="5945188"/>
        </p:xfrm>
        <a:graphic>
          <a:graphicData uri="http://schemas.openxmlformats.org/presentationml/2006/ole">
            <mc:AlternateContent xmlns:mc="http://schemas.openxmlformats.org/markup-compatibility/2006">
              <mc:Choice xmlns:v="urn:schemas-microsoft-com:vml" Requires="v">
                <p:oleObj spid="_x0000_s47114" name="Chart" r:id="rId3" imgW="11480800" imgH="8229600" progId="Excel.Chart.8">
                  <p:embed/>
                </p:oleObj>
              </mc:Choice>
              <mc:Fallback>
                <p:oleObj name="Chart" r:id="rId3" imgW="11480800" imgH="8229600" progId="Excel.Chart.8">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228600"/>
                        <a:ext cx="8610600" cy="5945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pic>
                </p:oleObj>
              </mc:Fallback>
            </mc:AlternateContent>
          </a:graphicData>
        </a:graphic>
      </p:graphicFrame>
      <p:sp>
        <p:nvSpPr>
          <p:cNvPr id="26626" name="Text Box 2"/>
          <p:cNvSpPr txBox="1">
            <a:spLocks noChangeArrowheads="1"/>
          </p:cNvSpPr>
          <p:nvPr/>
        </p:nvSpPr>
        <p:spPr bwMode="auto">
          <a:xfrm>
            <a:off x="1600200" y="6119813"/>
            <a:ext cx="56165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200">
                <a:latin typeface="Trebuchet MS" charset="0"/>
                <a:ea typeface="ＭＳ Ｐゴシック" charset="0"/>
              </a:rPr>
              <a:t>The Internet was not known as "The Internet" until January 1984, at which time</a:t>
            </a:r>
          </a:p>
          <a:p>
            <a:pPr>
              <a:defRPr/>
            </a:pPr>
            <a:r>
              <a:rPr lang="en-US" sz="1200">
                <a:latin typeface="Trebuchet MS" charset="0"/>
                <a:ea typeface="ＭＳ Ｐゴシック" charset="0"/>
              </a:rPr>
              <a:t>there were 1000 hosts that were all converted over to using TCP/IP.</a:t>
            </a:r>
          </a:p>
        </p:txBody>
      </p:sp>
      <p:sp>
        <p:nvSpPr>
          <p:cNvPr id="26628" name="Text Box 4"/>
          <p:cNvSpPr txBox="1">
            <a:spLocks noChangeArrowheads="1"/>
          </p:cNvSpPr>
          <p:nvPr/>
        </p:nvSpPr>
        <p:spPr bwMode="auto">
          <a:xfrm>
            <a:off x="228600" y="5843588"/>
            <a:ext cx="20399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200">
                <a:latin typeface="Times New Roman" charset="0"/>
                <a:ea typeface="ＭＳ Ｐゴシック" charset="0"/>
              </a:rPr>
              <a:t>Chart by William F. Slater, III</a:t>
            </a:r>
          </a:p>
        </p:txBody>
      </p:sp>
      <p:sp>
        <p:nvSpPr>
          <p:cNvPr id="26629" name="Text Box 5"/>
          <p:cNvSpPr txBox="1">
            <a:spLocks noChangeArrowheads="1"/>
          </p:cNvSpPr>
          <p:nvPr/>
        </p:nvSpPr>
        <p:spPr bwMode="auto">
          <a:xfrm>
            <a:off x="7391400" y="2133600"/>
            <a:ext cx="1257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600">
                <a:latin typeface="Times New Roman" charset="0"/>
                <a:ea typeface="ＭＳ Ｐゴシック" charset="0"/>
              </a:rPr>
              <a:t>Sept. 1, 2002</a:t>
            </a:r>
          </a:p>
        </p:txBody>
      </p:sp>
      <p:sp>
        <p:nvSpPr>
          <p:cNvPr id="26630" name="Text Box 6"/>
          <p:cNvSpPr txBox="1">
            <a:spLocks noChangeArrowheads="1"/>
          </p:cNvSpPr>
          <p:nvPr/>
        </p:nvSpPr>
        <p:spPr bwMode="auto">
          <a:xfrm>
            <a:off x="5943600" y="3886200"/>
            <a:ext cx="1766888"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400">
                <a:latin typeface="Times New Roman" charset="0"/>
                <a:ea typeface="ＭＳ Ｐゴシック" charset="0"/>
              </a:rPr>
              <a:t>Dot-Com Bust Begins</a:t>
            </a:r>
          </a:p>
        </p:txBody>
      </p:sp>
      <p:sp>
        <p:nvSpPr>
          <p:cNvPr id="26631" name="Line 7"/>
          <p:cNvSpPr>
            <a:spLocks noChangeShapeType="1"/>
          </p:cNvSpPr>
          <p:nvPr/>
        </p:nvSpPr>
        <p:spPr bwMode="auto">
          <a:xfrm>
            <a:off x="7086600" y="4267200"/>
            <a:ext cx="7620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p>
            <a:pPr>
              <a:defRPr/>
            </a:pPr>
            <a:endParaRPr lang="it-IT">
              <a:latin typeface="Times New Roman" charset="0"/>
              <a:ea typeface="ＭＳ Ｐゴシック" charset="0"/>
            </a:endParaRPr>
          </a:p>
        </p:txBody>
      </p:sp>
      <p:sp>
        <p:nvSpPr>
          <p:cNvPr id="26633" name="Text Box 9"/>
          <p:cNvSpPr txBox="1">
            <a:spLocks noChangeArrowheads="1"/>
          </p:cNvSpPr>
          <p:nvPr/>
        </p:nvSpPr>
        <p:spPr bwMode="auto">
          <a:xfrm>
            <a:off x="704850" y="6613525"/>
            <a:ext cx="3106738"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sz="1000">
                <a:latin typeface="Times New Roman" charset="0"/>
                <a:ea typeface="ＭＳ Ｐゴシック" charset="0"/>
              </a:rPr>
              <a:t>Copyright 2002, William F. Slater, III, Chicago, IL, USA</a:t>
            </a:r>
          </a:p>
        </p:txBody>
      </p:sp>
    </p:spTree>
  </p:cSld>
  <p:clrMapOvr>
    <a:masterClrMapping/>
  </p:clrMapOvr>
  <p:transition spd="slow">
    <p:cover dir="u"/>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81000"/>
            <a:ext cx="9144000" cy="1143000"/>
          </a:xfrm>
        </p:spPr>
        <p:txBody>
          <a:bodyPr/>
          <a:lstStyle/>
          <a:p>
            <a:pPr eaLnBrk="1" hangingPunct="1">
              <a:defRPr/>
            </a:pPr>
            <a:r>
              <a:rPr lang="en-US" sz="3200" smtClean="0">
                <a:ea typeface="+mj-ea"/>
                <a:cs typeface="+mj-cs"/>
              </a:rPr>
              <a:t>Statistics from the IITF Report </a:t>
            </a:r>
            <a:br>
              <a:rPr lang="en-US" sz="3200" smtClean="0">
                <a:ea typeface="+mj-ea"/>
                <a:cs typeface="+mj-cs"/>
              </a:rPr>
            </a:br>
            <a:r>
              <a:rPr lang="en-US" sz="3200" u="sng" smtClean="0">
                <a:ea typeface="+mj-ea"/>
                <a:cs typeface="+mj-cs"/>
              </a:rPr>
              <a:t>The Emerging Digital Economy</a:t>
            </a:r>
            <a:r>
              <a:rPr lang="en-US" sz="3200" smtClean="0">
                <a:ea typeface="+mj-ea"/>
                <a:cs typeface="+mj-cs"/>
              </a:rPr>
              <a:t> *</a:t>
            </a:r>
          </a:p>
        </p:txBody>
      </p:sp>
      <p:sp>
        <p:nvSpPr>
          <p:cNvPr id="15363" name="Rectangle 3"/>
          <p:cNvSpPr>
            <a:spLocks noGrp="1" noChangeArrowheads="1"/>
          </p:cNvSpPr>
          <p:nvPr>
            <p:ph idx="1"/>
          </p:nvPr>
        </p:nvSpPr>
        <p:spPr>
          <a:xfrm>
            <a:off x="457200" y="1828800"/>
            <a:ext cx="8229600" cy="4114800"/>
          </a:xfrm>
        </p:spPr>
        <p:txBody>
          <a:bodyPr/>
          <a:lstStyle/>
          <a:p>
            <a:pPr eaLnBrk="1" hangingPunct="1">
              <a:defRPr/>
            </a:pPr>
            <a:r>
              <a:rPr lang="en-US" sz="2400" dirty="0" smtClean="0">
                <a:ea typeface="+mn-ea"/>
                <a:cs typeface="+mn-cs"/>
              </a:rPr>
              <a:t>To get a market of 50 Million People Participating:</a:t>
            </a:r>
          </a:p>
          <a:p>
            <a:pPr lvl="2" eaLnBrk="1" hangingPunct="1">
              <a:defRPr/>
            </a:pPr>
            <a:r>
              <a:rPr lang="en-US" sz="2000" dirty="0" smtClean="0">
                <a:ea typeface="+mn-ea"/>
              </a:rPr>
              <a:t>Radio took 38 years </a:t>
            </a:r>
          </a:p>
          <a:p>
            <a:pPr lvl="2" eaLnBrk="1" hangingPunct="1">
              <a:defRPr/>
            </a:pPr>
            <a:r>
              <a:rPr lang="en-US" sz="2000" dirty="0" smtClean="0">
                <a:ea typeface="+mn-ea"/>
              </a:rPr>
              <a:t>TV took 13 years</a:t>
            </a:r>
            <a:endParaRPr lang="en-US" sz="1800" dirty="0" smtClean="0">
              <a:ea typeface="+mn-ea"/>
            </a:endParaRPr>
          </a:p>
          <a:p>
            <a:pPr lvl="2" eaLnBrk="1" hangingPunct="1">
              <a:defRPr/>
            </a:pPr>
            <a:r>
              <a:rPr lang="en-US" sz="2000" dirty="0" smtClean="0">
                <a:ea typeface="+mn-ea"/>
              </a:rPr>
              <a:t>Once it was open to the General Public, The Internet made to the 50 million person audience mark </a:t>
            </a:r>
            <a:r>
              <a:rPr lang="en-US" sz="2000" u="sng" dirty="0" smtClean="0">
                <a:ea typeface="+mn-ea"/>
              </a:rPr>
              <a:t>in just 4 years!!!</a:t>
            </a:r>
          </a:p>
          <a:p>
            <a:pPr lvl="2" eaLnBrk="1" hangingPunct="1">
              <a:defRPr/>
            </a:pPr>
            <a:endParaRPr lang="en-US" sz="2000" dirty="0" smtClean="0">
              <a:ea typeface="+mn-ea"/>
            </a:endParaRPr>
          </a:p>
        </p:txBody>
      </p:sp>
      <p:sp>
        <p:nvSpPr>
          <p:cNvPr id="15364" name="Text Box 4"/>
          <p:cNvSpPr txBox="1">
            <a:spLocks noChangeArrowheads="1"/>
          </p:cNvSpPr>
          <p:nvPr/>
        </p:nvSpPr>
        <p:spPr bwMode="auto">
          <a:xfrm>
            <a:off x="457200" y="5943600"/>
            <a:ext cx="6477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0" hangingPunct="0">
              <a:defRPr/>
            </a:pPr>
            <a:r>
              <a:rPr lang="en-US" sz="1200">
                <a:solidFill>
                  <a:srgbClr val="000099"/>
                </a:solidFill>
                <a:latin typeface="Trebuchet MS" charset="0"/>
                <a:ea typeface="ＭＳ Ｐゴシック" charset="0"/>
              </a:rPr>
              <a:t>* Delivered to the President  and the U.S. Public on April 15, 1998 by Bill Daley, </a:t>
            </a:r>
          </a:p>
          <a:p>
            <a:pPr eaLnBrk="0" hangingPunct="0">
              <a:defRPr/>
            </a:pPr>
            <a:r>
              <a:rPr lang="en-US" sz="1200">
                <a:solidFill>
                  <a:srgbClr val="000099"/>
                </a:solidFill>
                <a:latin typeface="Trebuchet MS" charset="0"/>
                <a:ea typeface="ＭＳ Ｐゴシック" charset="0"/>
              </a:rPr>
              <a:t>Secretary of  Commerce and Chairman of the Information Infrastructure Task Force</a:t>
            </a:r>
          </a:p>
        </p:txBody>
      </p:sp>
      <p:pic>
        <p:nvPicPr>
          <p:cNvPr id="48133" name="Picture 5" descr="C:\SLATER_MORPHEUS\REPORT_COVER--THE_EMERGING_DIGITAL_ECONOM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7600" y="4267200"/>
            <a:ext cx="1287463" cy="230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2466" name="Rectangle 1026"/>
          <p:cNvSpPr>
            <a:spLocks noGrp="1" noChangeArrowheads="1"/>
          </p:cNvSpPr>
          <p:nvPr>
            <p:ph type="title"/>
          </p:nvPr>
        </p:nvSpPr>
        <p:spPr>
          <a:xfrm>
            <a:off x="457201" y="274638"/>
            <a:ext cx="6496050" cy="561975"/>
          </a:xfrm>
        </p:spPr>
        <p:txBody>
          <a:bodyPr/>
          <a:lstStyle/>
          <a:p>
            <a:pPr eaLnBrk="1" hangingPunct="1">
              <a:defRPr/>
            </a:pPr>
            <a:r>
              <a:rPr lang="en-US" dirty="0" smtClean="0">
                <a:solidFill>
                  <a:srgbClr val="000066"/>
                </a:solidFill>
                <a:ea typeface="+mj-ea"/>
                <a:cs typeface="+mj-cs"/>
              </a:rPr>
              <a:t>Conclusion</a:t>
            </a:r>
          </a:p>
        </p:txBody>
      </p:sp>
      <p:sp>
        <p:nvSpPr>
          <p:cNvPr id="62467" name="Rectangle 1027"/>
          <p:cNvSpPr>
            <a:spLocks noGrp="1" noChangeArrowheads="1"/>
          </p:cNvSpPr>
          <p:nvPr>
            <p:ph idx="1"/>
          </p:nvPr>
        </p:nvSpPr>
        <p:spPr>
          <a:xfrm>
            <a:off x="2159000" y="1050925"/>
            <a:ext cx="4762499" cy="5114925"/>
          </a:xfrm>
        </p:spPr>
        <p:txBody>
          <a:bodyPr/>
          <a:lstStyle/>
          <a:p>
            <a:pPr eaLnBrk="1" hangingPunct="1">
              <a:defRPr/>
            </a:pPr>
            <a:r>
              <a:rPr lang="en-US" sz="1200" dirty="0" smtClean="0">
                <a:solidFill>
                  <a:srgbClr val="000066"/>
                </a:solidFill>
              </a:rPr>
              <a:t>The Internet (and World Wide Web) was have today was created by some very bright, talented people who either had vision, or were inspired by other talented people</a:t>
            </a:r>
            <a:r>
              <a:rPr lang="ja-JP" altLang="en-US" sz="1200" dirty="0" smtClean="0">
                <a:solidFill>
                  <a:srgbClr val="000066"/>
                </a:solidFill>
                <a:latin typeface="Arial" pitchFamily="34" charset="0"/>
              </a:rPr>
              <a:t>’</a:t>
            </a:r>
            <a:r>
              <a:rPr lang="en-US" altLang="ja-JP" sz="1200" dirty="0" smtClean="0">
                <a:solidFill>
                  <a:srgbClr val="000066"/>
                </a:solidFill>
              </a:rPr>
              <a:t>s visions.</a:t>
            </a:r>
          </a:p>
          <a:p>
            <a:pPr eaLnBrk="1" hangingPunct="1">
              <a:defRPr/>
            </a:pPr>
            <a:r>
              <a:rPr lang="en-US" sz="1200" dirty="0" smtClean="0">
                <a:solidFill>
                  <a:srgbClr val="000066"/>
                </a:solidFill>
              </a:rPr>
              <a:t>Though their ideas were not always popular, they pressed ahead.</a:t>
            </a:r>
          </a:p>
          <a:p>
            <a:pPr eaLnBrk="1" hangingPunct="1">
              <a:defRPr/>
            </a:pPr>
            <a:r>
              <a:rPr lang="en-US" sz="1200" dirty="0" smtClean="0">
                <a:solidFill>
                  <a:srgbClr val="000066"/>
                </a:solidFill>
              </a:rPr>
              <a:t>Their perseverance and hard work brought us to where we are today.</a:t>
            </a:r>
          </a:p>
          <a:p>
            <a:pPr eaLnBrk="1" hangingPunct="1">
              <a:defRPr/>
            </a:pPr>
            <a:r>
              <a:rPr lang="en-US" sz="1200" dirty="0" smtClean="0">
                <a:solidFill>
                  <a:srgbClr val="000066"/>
                </a:solidFill>
              </a:rPr>
              <a:t>There is a lot to be learned by studying these people, their early work and keeping in mind what they had to work with.</a:t>
            </a:r>
          </a:p>
          <a:p>
            <a:pPr eaLnBrk="1" hangingPunct="1">
              <a:defRPr/>
            </a:pPr>
            <a:r>
              <a:rPr lang="en-US" sz="1200" dirty="0" smtClean="0">
                <a:solidFill>
                  <a:srgbClr val="000066"/>
                </a:solidFill>
              </a:rPr>
              <a:t>Today, we owe a great deal for the wired world we enjoy, to the hard work of these people.</a:t>
            </a:r>
          </a:p>
        </p:txBody>
      </p:sp>
      <p:pic>
        <p:nvPicPr>
          <p:cNvPr id="49156" name="Picture 1028" descr="C:\Slater_GingerLynn\ISOC\History\Cerfs Up - Photo Gallery_files\medal.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53250" y="247650"/>
            <a:ext cx="2190750" cy="157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7" name="Picture 1029" descr="C:\Slater_GingerLynn\ISOC\History\Jon_Postel\Internet Society (ISOC) All About ISOC Jon Postel_files\postel-derollepot.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48550" y="2114550"/>
            <a:ext cx="1371600" cy="1897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8" name="Picture 1030" descr="C:\Slater_GingerLynn\ISOC\History\Cerfs Up - Photo Gallery_files\newsweek.jpg"/>
          <p:cNvPicPr>
            <a:picLocks noChangeAspect="1" noChangeArrowheads="1"/>
          </p:cNvPicPr>
          <p:nvPr/>
        </p:nvPicPr>
        <p:blipFill>
          <a:blip r:embed="rId4">
            <a:extLst>
              <a:ext uri="{28A0092B-C50C-407E-A947-70E740481C1C}">
                <a14:useLocalDpi xmlns:a14="http://schemas.microsoft.com/office/drawing/2010/main" val="0"/>
              </a:ext>
            </a:extLst>
          </a:blip>
          <a:srcRect l="22404" r="32788"/>
          <a:stretch>
            <a:fillRect/>
          </a:stretch>
        </p:blipFill>
        <p:spPr bwMode="auto">
          <a:xfrm>
            <a:off x="7372350" y="4191000"/>
            <a:ext cx="1520825"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59" name="Picture 1031" descr="C:\Slater_GingerLynn\ISOC\History\Lawrence_Roberts\Lawrence_Roberts_files\ii_roberts_files\lawrence_roberts.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7650" y="2000250"/>
            <a:ext cx="1714500" cy="2171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0" name="Picture 1032" descr="C:\Slater_GingerLynn\ISOC\History\Leonard_Kleinrock\Leonard_Kleinrock_files\ii_kleinrock_files\kleinrock1.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 y="228600"/>
            <a:ext cx="1725613"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1" name="Picture 1033" descr="C:\Slater_GingerLynn\ISOC\History\Tim_Berners-Lee\Tim Berners-Lee_files\tim.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6700" y="4419600"/>
            <a:ext cx="1655763" cy="213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2" name="Picture 1034" descr="C:\Slater_GingerLynn\ISOC\History\Claude_Shannon\Bell Labs Claude Shannon, Father of Information Theory, Dies at 84_files\shannon2.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97550" y="4800600"/>
            <a:ext cx="1328738"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3" name="Picture 1035" descr="C:\Slater_GingerLynn\ISOC\History\JCR_Licklider\JCR_Licklider_files\ii_licklider_files\licklider.gi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59000" y="4838700"/>
            <a:ext cx="1444625"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9164" name="Picture 1036" descr="C:\Slater_GingerLynn\ISOC\History\Paul_Baran\Paul_Baran_files\ii_rand_files\baran_paul.gif"/>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30650" y="4800600"/>
            <a:ext cx="1368425" cy="182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ctrTitle"/>
          </p:nvPr>
        </p:nvSpPr>
        <p:spPr>
          <a:xfrm>
            <a:off x="685800" y="2590800"/>
            <a:ext cx="7772400" cy="1143000"/>
          </a:xfrm>
        </p:spPr>
        <p:txBody>
          <a:bodyPr/>
          <a:lstStyle/>
          <a:p>
            <a:pPr eaLnBrk="1" hangingPunct="1">
              <a:defRPr/>
            </a:pPr>
            <a:r>
              <a:rPr lang="en-US" smtClean="0">
                <a:ea typeface="+mj-ea"/>
                <a:cs typeface="+mj-cs"/>
              </a:rPr>
              <a:t>Questions?</a:t>
            </a:r>
          </a:p>
        </p:txBody>
      </p:sp>
      <p:pic>
        <p:nvPicPr>
          <p:cNvPr id="50179" name="Picture 3" descr="C:\Slater_GingerLynn\Internet-related_pics\story.world.internet.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86400" y="4038600"/>
            <a:ext cx="3200400" cy="244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0" name="Picture 4" descr="C:\Slater_GingerLynn\pics\old_computer_rrom.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81000"/>
            <a:ext cx="3124200" cy="205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1" name="Picture 5" descr="C:\Slater_GingerLynn\pics\story.search_engine.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971925"/>
            <a:ext cx="3200400" cy="2444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2" name="Picture 6" descr="C:\Slater_GingerLynn\pics\xybernaut_small_wearable_computer.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19800" y="381000"/>
            <a:ext cx="2654300" cy="215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defRPr/>
            </a:pPr>
            <a:r>
              <a:rPr lang="en-US" smtClean="0">
                <a:ea typeface="+mj-ea"/>
                <a:cs typeface="+mj-cs"/>
              </a:rPr>
              <a:t>Sources of Statistical Information</a:t>
            </a:r>
          </a:p>
        </p:txBody>
      </p:sp>
      <p:sp>
        <p:nvSpPr>
          <p:cNvPr id="25603" name="Rectangle 3"/>
          <p:cNvSpPr>
            <a:spLocks noGrp="1" noChangeArrowheads="1"/>
          </p:cNvSpPr>
          <p:nvPr>
            <p:ph idx="1"/>
          </p:nvPr>
        </p:nvSpPr>
        <p:spPr/>
        <p:txBody>
          <a:bodyPr/>
          <a:lstStyle/>
          <a:p>
            <a:pPr eaLnBrk="1" hangingPunct="1">
              <a:lnSpc>
                <a:spcPct val="90000"/>
              </a:lnSpc>
              <a:defRPr/>
            </a:pPr>
            <a:r>
              <a:rPr lang="en-US" sz="2800" smtClean="0"/>
              <a:t>Netsizer.com – from Telcordia</a:t>
            </a:r>
          </a:p>
          <a:p>
            <a:pPr eaLnBrk="1" hangingPunct="1">
              <a:lnSpc>
                <a:spcPct val="90000"/>
              </a:lnSpc>
              <a:defRPr/>
            </a:pPr>
            <a:r>
              <a:rPr lang="en-US" sz="2800" smtClean="0"/>
              <a:t>CAIDA </a:t>
            </a:r>
          </a:p>
          <a:p>
            <a:pPr eaLnBrk="1" hangingPunct="1">
              <a:lnSpc>
                <a:spcPct val="90000"/>
              </a:lnSpc>
              <a:defRPr/>
            </a:pPr>
            <a:r>
              <a:rPr lang="en-US" sz="2800" smtClean="0"/>
              <a:t>Network Wizards Internet Domain Survey </a:t>
            </a:r>
          </a:p>
          <a:p>
            <a:pPr eaLnBrk="1" hangingPunct="1">
              <a:lnSpc>
                <a:spcPct val="90000"/>
              </a:lnSpc>
              <a:defRPr/>
            </a:pPr>
            <a:r>
              <a:rPr lang="en-US" sz="2800" smtClean="0"/>
              <a:t>RIPE Internet Statistics </a:t>
            </a:r>
          </a:p>
          <a:p>
            <a:pPr eaLnBrk="1" hangingPunct="1">
              <a:lnSpc>
                <a:spcPct val="90000"/>
              </a:lnSpc>
              <a:defRPr/>
            </a:pPr>
            <a:r>
              <a:rPr lang="en-US" sz="2800" smtClean="0"/>
              <a:t>Matrix Information and Directory Services </a:t>
            </a:r>
          </a:p>
          <a:p>
            <a:pPr eaLnBrk="1" hangingPunct="1">
              <a:lnSpc>
                <a:spcPct val="90000"/>
              </a:lnSpc>
              <a:defRPr/>
            </a:pPr>
            <a:r>
              <a:rPr lang="en-US" sz="2800" smtClean="0"/>
              <a:t>Growth of the World Wide Web </a:t>
            </a:r>
          </a:p>
          <a:p>
            <a:pPr eaLnBrk="1" hangingPunct="1">
              <a:lnSpc>
                <a:spcPct val="90000"/>
              </a:lnSpc>
              <a:defRPr/>
            </a:pPr>
            <a:r>
              <a:rPr lang="en-US" sz="2800" smtClean="0"/>
              <a:t>The Netcraft Web Server Survey </a:t>
            </a:r>
          </a:p>
          <a:p>
            <a:pPr eaLnBrk="1" hangingPunct="1">
              <a:lnSpc>
                <a:spcPct val="90000"/>
              </a:lnSpc>
              <a:defRPr/>
            </a:pPr>
            <a:r>
              <a:rPr lang="en-US" sz="2800" smtClean="0"/>
              <a:t>Internet Surveys </a:t>
            </a:r>
          </a:p>
          <a:p>
            <a:pPr eaLnBrk="1" hangingPunct="1">
              <a:lnSpc>
                <a:spcPct val="90000"/>
              </a:lnSpc>
              <a:defRPr/>
            </a:pPr>
            <a:r>
              <a:rPr lang="en-US" sz="2800" smtClean="0"/>
              <a:t>The Internet Society </a:t>
            </a:r>
          </a:p>
          <a:p>
            <a:pPr eaLnBrk="1" hangingPunct="1">
              <a:lnSpc>
                <a:spcPct val="90000"/>
              </a:lnSpc>
              <a:defRPr/>
            </a:pPr>
            <a:endParaRPr lang="en-US" sz="2800" smtClean="0"/>
          </a:p>
          <a:p>
            <a:pPr eaLnBrk="1" hangingPunct="1">
              <a:lnSpc>
                <a:spcPct val="90000"/>
              </a:lnSpc>
              <a:defRPr/>
            </a:pPr>
            <a:endParaRPr lang="en-US" sz="2800" smtClean="0"/>
          </a:p>
        </p:txBody>
      </p:sp>
    </p:spTree>
  </p:cSld>
  <p:clrMapOvr>
    <a:masterClrMapping/>
  </p:clrMapOvr>
  <p:transition spd="slow">
    <p:cover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1" name="Rectangle 3"/>
          <p:cNvSpPr>
            <a:spLocks noGrp="1" noChangeArrowheads="1"/>
          </p:cNvSpPr>
          <p:nvPr>
            <p:ph type="title"/>
          </p:nvPr>
        </p:nvSpPr>
        <p:spPr>
          <a:xfrm>
            <a:off x="588963" y="376238"/>
            <a:ext cx="6400800" cy="677862"/>
          </a:xfrm>
        </p:spPr>
        <p:txBody>
          <a:bodyPr/>
          <a:lstStyle/>
          <a:p>
            <a:pPr>
              <a:defRPr/>
            </a:pPr>
            <a:r>
              <a:rPr lang="en-US" sz="4500" dirty="0" smtClean="0">
                <a:ea typeface="+mj-ea"/>
              </a:rPr>
              <a:t>Looking back..</a:t>
            </a:r>
            <a:endParaRPr lang="en-US" sz="4500" dirty="0">
              <a:ea typeface="+mj-ea"/>
            </a:endParaRPr>
          </a:p>
        </p:txBody>
      </p:sp>
      <p:sp>
        <p:nvSpPr>
          <p:cNvPr id="130052" name="Rectangle 4"/>
          <p:cNvSpPr>
            <a:spLocks noChangeArrowheads="1"/>
          </p:cNvSpPr>
          <p:nvPr/>
        </p:nvSpPr>
        <p:spPr bwMode="auto">
          <a:xfrm>
            <a:off x="447675" y="1236663"/>
            <a:ext cx="8963025" cy="4648200"/>
          </a:xfrm>
          <a:prstGeom prst="rect">
            <a:avLst/>
          </a:prstGeom>
          <a:noFill/>
          <a:ln>
            <a:noFill/>
          </a:ln>
          <a:effectLst/>
          <a:extLst>
            <a:ext uri="{909E8E84-426E-40DD-AFC4-6F175D3DCCD1}">
              <a14:hiddenFill xmlns:a14="http://schemas.microsoft.com/office/drawing/2010/main">
                <a:solidFill>
                  <a:schemeClr val="bg2"/>
                </a:solidFill>
              </a14:hiddenFill>
            </a:ext>
            <a:ext uri="{91240B29-F687-4F45-9708-019B960494DF}">
              <a14:hiddenLine xmlns:a14="http://schemas.microsoft.com/office/drawing/2010/main" w="12700">
                <a:solidFill>
                  <a:schemeClr val="bg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just">
              <a:spcBef>
                <a:spcPct val="50000"/>
              </a:spcBef>
              <a:defRPr/>
            </a:pPr>
            <a:r>
              <a:rPr lang="en-US" sz="2000">
                <a:solidFill>
                  <a:srgbClr val="191966"/>
                </a:solidFill>
                <a:latin typeface="Arial Narrow" pitchFamily="34" charset="0"/>
              </a:rPr>
              <a:t>Student (Comp. Engineering): 1979-84</a:t>
            </a:r>
          </a:p>
          <a:p>
            <a:pPr algn="just">
              <a:spcBef>
                <a:spcPct val="50000"/>
              </a:spcBef>
              <a:defRPr/>
            </a:pPr>
            <a:r>
              <a:rPr lang="en-US" sz="2000">
                <a:solidFill>
                  <a:srgbClr val="191966"/>
                </a:solidFill>
                <a:latin typeface="Arial Narrow" pitchFamily="34" charset="0"/>
              </a:rPr>
              <a:t>Programmer/Consultant: 1985-1990</a:t>
            </a:r>
          </a:p>
          <a:p>
            <a:pPr algn="just">
              <a:spcBef>
                <a:spcPct val="50000"/>
              </a:spcBef>
              <a:defRPr/>
            </a:pPr>
            <a:r>
              <a:rPr lang="en-US" sz="2000">
                <a:solidFill>
                  <a:srgbClr val="191966"/>
                </a:solidFill>
                <a:latin typeface="Arial Narrow" pitchFamily="34" charset="0"/>
              </a:rPr>
              <a:t>Wrote intro to socket programming in Italian : 1986</a:t>
            </a:r>
          </a:p>
          <a:p>
            <a:pPr algn="just">
              <a:spcBef>
                <a:spcPct val="50000"/>
              </a:spcBef>
              <a:defRPr/>
            </a:pPr>
            <a:r>
              <a:rPr lang="en-US" sz="2000">
                <a:solidFill>
                  <a:srgbClr val="191966"/>
                </a:solidFill>
                <a:latin typeface="Arial Narrow" pitchFamily="34" charset="0"/>
              </a:rPr>
              <a:t>Doctoral student/postdoc: 1990-94</a:t>
            </a:r>
          </a:p>
          <a:p>
            <a:pPr algn="just">
              <a:spcBef>
                <a:spcPct val="50000"/>
              </a:spcBef>
              <a:defRPr/>
            </a:pPr>
            <a:r>
              <a:rPr lang="en-US" sz="2000">
                <a:solidFill>
                  <a:srgbClr val="191966"/>
                </a:solidFill>
                <a:latin typeface="Arial Narrow" pitchFamily="34" charset="0"/>
              </a:rPr>
              <a:t>Wrote first Internet book in Italian (</a:t>
            </a:r>
            <a:r>
              <a:rPr lang="en-US" altLang="it-IT" sz="2000">
                <a:solidFill>
                  <a:srgbClr val="191966"/>
                </a:solidFill>
                <a:latin typeface="Arial Narrow" pitchFamily="34" charset="0"/>
              </a:rPr>
              <a:t>“</a:t>
            </a:r>
            <a:r>
              <a:rPr lang="en-US" sz="2000">
                <a:solidFill>
                  <a:srgbClr val="191966"/>
                </a:solidFill>
                <a:latin typeface="Arial Narrow" pitchFamily="34" charset="0"/>
              </a:rPr>
              <a:t>Internet: Guida Pratica</a:t>
            </a:r>
            <a:r>
              <a:rPr lang="en-US" altLang="it-IT" sz="2000">
                <a:solidFill>
                  <a:srgbClr val="191966"/>
                </a:solidFill>
                <a:latin typeface="Arial Narrow" pitchFamily="34" charset="0"/>
              </a:rPr>
              <a:t>”</a:t>
            </a:r>
            <a:r>
              <a:rPr lang="en-US" sz="2000">
                <a:solidFill>
                  <a:srgbClr val="191966"/>
                </a:solidFill>
                <a:latin typeface="Arial Narrow" pitchFamily="34" charset="0"/>
              </a:rPr>
              <a:t>): 1994</a:t>
            </a:r>
          </a:p>
          <a:p>
            <a:pPr algn="just">
              <a:spcBef>
                <a:spcPct val="50000"/>
              </a:spcBef>
              <a:defRPr/>
            </a:pPr>
            <a:r>
              <a:rPr lang="en-US" sz="2000">
                <a:solidFill>
                  <a:srgbClr val="191966"/>
                </a:solidFill>
                <a:latin typeface="Arial Narrow" pitchFamily="34" charset="0"/>
              </a:rPr>
              <a:t>Started first Italian magazine on the Internet (</a:t>
            </a:r>
            <a:r>
              <a:rPr lang="en-US" altLang="it-IT" sz="2000">
                <a:solidFill>
                  <a:srgbClr val="191966"/>
                </a:solidFill>
                <a:latin typeface="Arial Narrow" pitchFamily="34" charset="0"/>
              </a:rPr>
              <a:t>“</a:t>
            </a:r>
            <a:r>
              <a:rPr lang="en-US" sz="2000">
                <a:solidFill>
                  <a:srgbClr val="191966"/>
                </a:solidFill>
                <a:latin typeface="Arial Narrow" pitchFamily="34" charset="0"/>
              </a:rPr>
              <a:t>Internet News</a:t>
            </a:r>
            <a:r>
              <a:rPr lang="en-US" altLang="it-IT" sz="2000">
                <a:solidFill>
                  <a:srgbClr val="191966"/>
                </a:solidFill>
                <a:latin typeface="Arial Narrow" pitchFamily="34" charset="0"/>
              </a:rPr>
              <a:t>”</a:t>
            </a:r>
            <a:r>
              <a:rPr lang="en-US" sz="2000">
                <a:solidFill>
                  <a:srgbClr val="191966"/>
                </a:solidFill>
                <a:latin typeface="Arial Narrow" pitchFamily="34" charset="0"/>
              </a:rPr>
              <a:t>): 1995-2000</a:t>
            </a:r>
          </a:p>
          <a:p>
            <a:pPr algn="just">
              <a:spcBef>
                <a:spcPct val="50000"/>
              </a:spcBef>
              <a:defRPr/>
            </a:pPr>
            <a:r>
              <a:rPr lang="en-US" sz="2000">
                <a:solidFill>
                  <a:srgbClr val="191966"/>
                </a:solidFill>
                <a:latin typeface="Arial Narrow" pitchFamily="34" charset="0"/>
              </a:rPr>
              <a:t>Asst.Prof./Assoc. Prof/Prof.: 1996-now</a:t>
            </a:r>
          </a:p>
          <a:p>
            <a:pPr algn="just">
              <a:spcBef>
                <a:spcPct val="50000"/>
              </a:spcBef>
              <a:defRPr/>
            </a:pPr>
            <a:r>
              <a:rPr lang="en-US" sz="2000">
                <a:solidFill>
                  <a:srgbClr val="191966"/>
                </a:solidFill>
                <a:latin typeface="Arial Narrow" pitchFamily="34" charset="0"/>
              </a:rPr>
              <a:t>Chaired Internet startup for fiber cabling 2000-2006</a:t>
            </a:r>
          </a:p>
          <a:p>
            <a:pPr algn="just">
              <a:spcBef>
                <a:spcPct val="50000"/>
              </a:spcBef>
              <a:defRPr/>
            </a:pPr>
            <a:r>
              <a:rPr lang="en-US" sz="2000">
                <a:solidFill>
                  <a:srgbClr val="191966"/>
                </a:solidFill>
                <a:latin typeface="Arial Narrow" pitchFamily="34" charset="0"/>
              </a:rPr>
              <a:t>Director of Univ. Milan Ph.D. program in C</a:t>
            </a:r>
            <a:r>
              <a:rPr lang="it-IT" sz="2000">
                <a:solidFill>
                  <a:srgbClr val="191966"/>
                </a:solidFill>
                <a:latin typeface="Arial Narrow" pitchFamily="34" charset="0"/>
              </a:rPr>
              <a:t>o</a:t>
            </a:r>
            <a:r>
              <a:rPr lang="en-US" sz="2000">
                <a:solidFill>
                  <a:srgbClr val="191966"/>
                </a:solidFill>
                <a:latin typeface="Arial Narrow" pitchFamily="34" charset="0"/>
              </a:rPr>
              <a:t>mputer Science</a:t>
            </a:r>
          </a:p>
          <a:p>
            <a:pPr algn="just">
              <a:spcBef>
                <a:spcPct val="50000"/>
              </a:spcBef>
              <a:defRPr/>
            </a:pPr>
            <a:r>
              <a:rPr lang="it-IT" sz="2000">
                <a:solidFill>
                  <a:srgbClr val="191966"/>
                </a:solidFill>
                <a:latin typeface="Arial Narrow" pitchFamily="34" charset="0"/>
              </a:rPr>
              <a:t>A</a:t>
            </a:r>
            <a:r>
              <a:rPr lang="en-US" sz="2000">
                <a:solidFill>
                  <a:srgbClr val="191966"/>
                </a:solidFill>
                <a:latin typeface="Arial Narrow" pitchFamily="34" charset="0"/>
              </a:rPr>
              <a:t>nd much more </a:t>
            </a:r>
            <a:r>
              <a:rPr lang="it-IT" sz="2000">
                <a:solidFill>
                  <a:srgbClr val="191966"/>
                </a:solidFill>
                <a:latin typeface="Arial Narrow" pitchFamily="34" charset="0"/>
                <a:sym typeface="Wingdings" pitchFamily="2" charset="2"/>
              </a:rPr>
              <a:t></a:t>
            </a:r>
            <a:r>
              <a:rPr lang="it-IT" sz="2000">
                <a:solidFill>
                  <a:srgbClr val="191966"/>
                </a:solidFill>
                <a:latin typeface="Arial Narrow" pitchFamily="34" charset="0"/>
              </a:rPr>
              <a:t>…</a:t>
            </a:r>
            <a:endParaRPr lang="en-US" sz="2000">
              <a:solidFill>
                <a:srgbClr val="191966"/>
              </a:solidFill>
              <a:latin typeface="Arial Narrow"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0052">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0052">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0052">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0052">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0052">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0052">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0052">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0052">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0052">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0052">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0052"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85800" y="304800"/>
            <a:ext cx="7772400" cy="1143000"/>
          </a:xfrm>
        </p:spPr>
        <p:txBody>
          <a:bodyPr/>
          <a:lstStyle/>
          <a:p>
            <a:pPr eaLnBrk="1" hangingPunct="1">
              <a:defRPr/>
            </a:pPr>
            <a:r>
              <a:rPr lang="en-US" smtClean="0">
                <a:ea typeface="+mj-ea"/>
                <a:cs typeface="+mj-cs"/>
              </a:rPr>
              <a:t>Sources of Statistical Information</a:t>
            </a:r>
          </a:p>
        </p:txBody>
      </p:sp>
      <p:sp>
        <p:nvSpPr>
          <p:cNvPr id="27651" name="Rectangle 3"/>
          <p:cNvSpPr>
            <a:spLocks noGrp="1" noChangeArrowheads="1"/>
          </p:cNvSpPr>
          <p:nvPr>
            <p:ph idx="1"/>
          </p:nvPr>
        </p:nvSpPr>
        <p:spPr/>
        <p:txBody>
          <a:bodyPr/>
          <a:lstStyle/>
          <a:p>
            <a:pPr eaLnBrk="1" hangingPunct="1">
              <a:lnSpc>
                <a:spcPct val="90000"/>
              </a:lnSpc>
              <a:defRPr/>
            </a:pPr>
            <a:r>
              <a:rPr lang="en-US" sz="2800" smtClean="0">
                <a:hlinkClick r:id="rId2"/>
              </a:rPr>
              <a:t>Netsizer.com – from Telcordia</a:t>
            </a:r>
            <a:endParaRPr lang="en-US" sz="2800" smtClean="0"/>
          </a:p>
          <a:p>
            <a:pPr eaLnBrk="1" hangingPunct="1">
              <a:lnSpc>
                <a:spcPct val="90000"/>
              </a:lnSpc>
              <a:defRPr/>
            </a:pPr>
            <a:r>
              <a:rPr lang="en-US" sz="2800" smtClean="0">
                <a:hlinkClick r:id="rId3"/>
              </a:rPr>
              <a:t>CAIDA</a:t>
            </a:r>
            <a:r>
              <a:rPr lang="en-US" sz="2800" smtClean="0"/>
              <a:t> </a:t>
            </a:r>
          </a:p>
          <a:p>
            <a:pPr eaLnBrk="1" hangingPunct="1">
              <a:lnSpc>
                <a:spcPct val="90000"/>
              </a:lnSpc>
              <a:defRPr/>
            </a:pPr>
            <a:r>
              <a:rPr lang="en-US" sz="2800" smtClean="0">
                <a:hlinkClick r:id="rId4"/>
              </a:rPr>
              <a:t>Network Wizards Internet Domain Survey</a:t>
            </a:r>
            <a:r>
              <a:rPr lang="en-US" sz="2800" smtClean="0"/>
              <a:t> </a:t>
            </a:r>
          </a:p>
          <a:p>
            <a:pPr eaLnBrk="1" hangingPunct="1">
              <a:lnSpc>
                <a:spcPct val="90000"/>
              </a:lnSpc>
              <a:defRPr/>
            </a:pPr>
            <a:r>
              <a:rPr lang="en-US" sz="2800" smtClean="0">
                <a:hlinkClick r:id="rId5"/>
              </a:rPr>
              <a:t>RIPE Internet Statistics</a:t>
            </a:r>
            <a:r>
              <a:rPr lang="en-US" sz="2800" smtClean="0"/>
              <a:t> </a:t>
            </a:r>
          </a:p>
          <a:p>
            <a:pPr eaLnBrk="1" hangingPunct="1">
              <a:lnSpc>
                <a:spcPct val="90000"/>
              </a:lnSpc>
              <a:defRPr/>
            </a:pPr>
            <a:r>
              <a:rPr lang="en-US" sz="2800" smtClean="0">
                <a:hlinkClick r:id="rId6"/>
              </a:rPr>
              <a:t>Matrix Information and Directory Services</a:t>
            </a:r>
            <a:r>
              <a:rPr lang="en-US" sz="2800" smtClean="0"/>
              <a:t> </a:t>
            </a:r>
          </a:p>
          <a:p>
            <a:pPr eaLnBrk="1" hangingPunct="1">
              <a:lnSpc>
                <a:spcPct val="90000"/>
              </a:lnSpc>
              <a:defRPr/>
            </a:pPr>
            <a:r>
              <a:rPr lang="en-US" sz="2800" smtClean="0">
                <a:hlinkClick r:id="rId7"/>
              </a:rPr>
              <a:t>Growth of the World Wide Web</a:t>
            </a:r>
            <a:r>
              <a:rPr lang="en-US" sz="2800" smtClean="0"/>
              <a:t> </a:t>
            </a:r>
          </a:p>
          <a:p>
            <a:pPr eaLnBrk="1" hangingPunct="1">
              <a:lnSpc>
                <a:spcPct val="90000"/>
              </a:lnSpc>
              <a:defRPr/>
            </a:pPr>
            <a:r>
              <a:rPr lang="en-US" sz="2800" smtClean="0">
                <a:hlinkClick r:id="rId8"/>
              </a:rPr>
              <a:t>The Netcraft Web Server Survey</a:t>
            </a:r>
            <a:r>
              <a:rPr lang="en-US" sz="2800" smtClean="0"/>
              <a:t> </a:t>
            </a:r>
          </a:p>
          <a:p>
            <a:pPr eaLnBrk="1" hangingPunct="1">
              <a:lnSpc>
                <a:spcPct val="90000"/>
              </a:lnSpc>
              <a:defRPr/>
            </a:pPr>
            <a:r>
              <a:rPr lang="en-US" sz="2800" smtClean="0">
                <a:hlinkClick r:id="rId9"/>
              </a:rPr>
              <a:t>Internet Surveys</a:t>
            </a:r>
            <a:r>
              <a:rPr lang="en-US" sz="2800" smtClean="0"/>
              <a:t> </a:t>
            </a:r>
          </a:p>
          <a:p>
            <a:pPr eaLnBrk="1" hangingPunct="1">
              <a:lnSpc>
                <a:spcPct val="90000"/>
              </a:lnSpc>
              <a:defRPr/>
            </a:pPr>
            <a:r>
              <a:rPr lang="en-US" sz="2800" smtClean="0">
                <a:hlinkClick r:id="rId10"/>
              </a:rPr>
              <a:t>The Internet Society</a:t>
            </a:r>
            <a:r>
              <a:rPr lang="en-US" sz="2800" smtClean="0"/>
              <a:t> </a:t>
            </a:r>
          </a:p>
          <a:p>
            <a:pPr eaLnBrk="1" hangingPunct="1">
              <a:lnSpc>
                <a:spcPct val="90000"/>
              </a:lnSpc>
              <a:defRPr/>
            </a:pPr>
            <a:endParaRPr lang="en-US" sz="2800" smtClean="0"/>
          </a:p>
          <a:p>
            <a:pPr eaLnBrk="1" hangingPunct="1">
              <a:lnSpc>
                <a:spcPct val="90000"/>
              </a:lnSpc>
              <a:defRPr/>
            </a:pPr>
            <a:endParaRPr lang="en-US" sz="2800" smtClean="0"/>
          </a:p>
        </p:txBody>
      </p:sp>
      <p:sp>
        <p:nvSpPr>
          <p:cNvPr id="27652" name="Text Box 4"/>
          <p:cNvSpPr txBox="1">
            <a:spLocks noChangeArrowheads="1"/>
          </p:cNvSpPr>
          <p:nvPr/>
        </p:nvSpPr>
        <p:spPr bwMode="auto">
          <a:xfrm>
            <a:off x="5638800" y="1524000"/>
            <a:ext cx="2928938" cy="495300"/>
          </a:xfrm>
          <a:prstGeom prst="rect">
            <a:avLst/>
          </a:prstGeom>
          <a:noFill/>
          <a:ln w="38100">
            <a:solidFill>
              <a:schemeClr val="tx1"/>
            </a:solidFill>
            <a:prstDash val="sysDot"/>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spAutoFit/>
          </a:bodyPr>
          <a:lstStyle/>
          <a:p>
            <a:pPr>
              <a:defRPr/>
            </a:pPr>
            <a:r>
              <a:rPr lang="en-US">
                <a:latin typeface="Times New Roman" charset="0"/>
                <a:ea typeface="ＭＳ Ｐゴシック" charset="0"/>
              </a:rPr>
              <a:t>URLs are underneath!</a:t>
            </a:r>
          </a:p>
        </p:txBody>
      </p:sp>
    </p:spTree>
  </p:cSld>
  <p:clrMapOvr>
    <a:masterClrMapping/>
  </p:clrMapOvr>
  <p:transition spd="slow">
    <p:cover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pPr>
              <a:defRPr/>
            </a:pPr>
            <a:r>
              <a:rPr lang="en-US" sz="3600" smtClean="0"/>
              <a:t>My involvement with network organizations …</a:t>
            </a:r>
          </a:p>
        </p:txBody>
      </p:sp>
      <p:sp>
        <p:nvSpPr>
          <p:cNvPr id="2" name="Segnaposto contenuto 1"/>
          <p:cNvSpPr>
            <a:spLocks noGrp="1"/>
          </p:cNvSpPr>
          <p:nvPr>
            <p:ph idx="1"/>
          </p:nvPr>
        </p:nvSpPr>
        <p:spPr/>
        <p:txBody>
          <a:bodyPr/>
          <a:lstStyle/>
          <a:p>
            <a:pPr>
              <a:buFont typeface="Arial" panose="020B0604020202020204" pitchFamily="34" charset="0"/>
              <a:buChar char="•"/>
            </a:pPr>
            <a:r>
              <a:rPr lang="en-US" dirty="0"/>
              <a:t>Founding member of ISOC Italian Chapter</a:t>
            </a:r>
          </a:p>
          <a:p>
            <a:pPr>
              <a:buFont typeface="Arial" panose="020B0604020202020204" pitchFamily="34" charset="0"/>
              <a:buChar char="•"/>
            </a:pPr>
            <a:r>
              <a:rPr lang="en-US" dirty="0"/>
              <a:t>Three Cisco Academic Grants </a:t>
            </a:r>
          </a:p>
          <a:p>
            <a:pPr>
              <a:buFont typeface="Arial" panose="020B0604020202020204" pitchFamily="34" charset="0"/>
              <a:buChar char="•"/>
            </a:pPr>
            <a:r>
              <a:rPr lang="en-US" dirty="0"/>
              <a:t>Two IETF Internet Drafts </a:t>
            </a:r>
          </a:p>
          <a:p>
            <a:pPr>
              <a:buFont typeface="Arial" panose="020B0604020202020204" pitchFamily="34" charset="0"/>
              <a:buChar char="•"/>
            </a:pPr>
            <a:r>
              <a:rPr lang="en-US" dirty="0"/>
              <a:t>First coordinating editor of OASIS XACML</a:t>
            </a:r>
          </a:p>
          <a:p>
            <a:pPr>
              <a:buFont typeface="Arial" panose="020B0604020202020204" pitchFamily="34" charset="0"/>
              <a:buChar char="•"/>
            </a:pPr>
            <a:r>
              <a:rPr lang="en-US" dirty="0"/>
              <a:t>Chair of the CEN/CENELEC Workshop on Cloud Security Standardization</a:t>
            </a:r>
          </a:p>
          <a:p>
            <a:endParaRPr lang="it-IT" dirty="0"/>
          </a:p>
        </p:txBody>
      </p:sp>
    </p:spTree>
  </p:cSld>
  <p:clrMapOvr>
    <a:masterClrMapping/>
  </p:clrMapOvr>
  <p:transition spd="slow">
    <p:cover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685800" y="2286000"/>
            <a:ext cx="7772400" cy="1143000"/>
          </a:xfrm>
        </p:spPr>
        <p:txBody>
          <a:bodyPr/>
          <a:lstStyle/>
          <a:p>
            <a:pPr eaLnBrk="1" hangingPunct="1">
              <a:defRPr/>
            </a:pPr>
            <a:r>
              <a:rPr lang="en-US" smtClean="0">
                <a:solidFill>
                  <a:srgbClr val="000066"/>
                </a:solidFill>
              </a:rPr>
              <a:t>What Was the </a:t>
            </a:r>
            <a:br>
              <a:rPr lang="en-US" smtClean="0">
                <a:solidFill>
                  <a:srgbClr val="000066"/>
                </a:solidFill>
              </a:rPr>
            </a:br>
            <a:r>
              <a:rPr lang="ja-JP" altLang="en-US" smtClean="0">
                <a:solidFill>
                  <a:srgbClr val="000066"/>
                </a:solidFill>
                <a:latin typeface="Arial" pitchFamily="34" charset="0"/>
              </a:rPr>
              <a:t>“</a:t>
            </a:r>
            <a:r>
              <a:rPr lang="en-US" altLang="ja-JP" smtClean="0">
                <a:solidFill>
                  <a:srgbClr val="000066"/>
                </a:solidFill>
              </a:rPr>
              <a:t>Victorian Internet</a:t>
            </a:r>
            <a:r>
              <a:rPr lang="ja-JP" altLang="en-US" smtClean="0">
                <a:solidFill>
                  <a:srgbClr val="000066"/>
                </a:solidFill>
                <a:latin typeface="Arial" pitchFamily="34" charset="0"/>
              </a:rPr>
              <a:t>”</a:t>
            </a:r>
            <a:r>
              <a:rPr lang="en-US" altLang="ja-JP" smtClean="0">
                <a:solidFill>
                  <a:srgbClr val="000066"/>
                </a:solidFill>
              </a:rPr>
              <a:t>?</a:t>
            </a:r>
            <a:endParaRPr lang="en-US" smtClean="0">
              <a:solidFill>
                <a:srgbClr val="000066"/>
              </a:solidFill>
            </a:endParaRPr>
          </a:p>
        </p:txBody>
      </p:sp>
    </p:spTree>
  </p:cSld>
  <p:clrMapOvr>
    <a:masterClrMapping/>
  </p:clrMapOvr>
  <p:transition spd="slow">
    <p:cover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a:defRPr/>
            </a:pPr>
            <a:r>
              <a:rPr lang="en-US" dirty="0">
                <a:solidFill>
                  <a:schemeClr val="tx1"/>
                </a:solidFill>
              </a:rPr>
              <a:t>What Was </a:t>
            </a:r>
            <a:r>
              <a:rPr lang="en-US" dirty="0" smtClean="0">
                <a:solidFill>
                  <a:schemeClr val="tx1"/>
                </a:solidFill>
              </a:rPr>
              <a:t>the “Victorian </a:t>
            </a:r>
            <a:r>
              <a:rPr lang="en-US" dirty="0">
                <a:solidFill>
                  <a:schemeClr val="tx1"/>
                </a:solidFill>
              </a:rPr>
              <a:t>Internet”</a:t>
            </a:r>
            <a:endParaRPr lang="en-US" dirty="0" smtClean="0">
              <a:solidFill>
                <a:schemeClr val="tx1"/>
              </a:solidFill>
            </a:endParaRPr>
          </a:p>
        </p:txBody>
      </p:sp>
      <p:sp>
        <p:nvSpPr>
          <p:cNvPr id="32771" name="Rectangle 3"/>
          <p:cNvSpPr>
            <a:spLocks noGrp="1" noChangeArrowheads="1"/>
          </p:cNvSpPr>
          <p:nvPr>
            <p:ph idx="1"/>
          </p:nvPr>
        </p:nvSpPr>
        <p:spPr/>
        <p:txBody>
          <a:bodyPr/>
          <a:lstStyle/>
          <a:p>
            <a:pPr eaLnBrk="1" hangingPunct="1">
              <a:defRPr/>
            </a:pPr>
            <a:r>
              <a:rPr lang="en-US" sz="2000" dirty="0" smtClean="0">
                <a:solidFill>
                  <a:schemeClr val="tx1"/>
                </a:solidFill>
                <a:ea typeface="+mn-ea"/>
                <a:cs typeface="+mn-cs"/>
              </a:rPr>
              <a:t>The Telegraph</a:t>
            </a:r>
          </a:p>
          <a:p>
            <a:pPr eaLnBrk="1" hangingPunct="1">
              <a:defRPr/>
            </a:pPr>
            <a:r>
              <a:rPr lang="en-US" sz="2000" dirty="0" smtClean="0">
                <a:solidFill>
                  <a:schemeClr val="tx1"/>
                </a:solidFill>
                <a:ea typeface="+mn-ea"/>
                <a:cs typeface="+mn-cs"/>
              </a:rPr>
              <a:t>Invented in the 1840s.</a:t>
            </a:r>
          </a:p>
          <a:p>
            <a:pPr eaLnBrk="1" hangingPunct="1">
              <a:defRPr/>
            </a:pPr>
            <a:r>
              <a:rPr lang="en-US" sz="2000" dirty="0" smtClean="0">
                <a:solidFill>
                  <a:schemeClr val="tx1"/>
                </a:solidFill>
                <a:ea typeface="+mn-ea"/>
                <a:cs typeface="+mn-cs"/>
              </a:rPr>
              <a:t>Signals sent over wires that were established over vast distances</a:t>
            </a:r>
          </a:p>
          <a:p>
            <a:pPr eaLnBrk="1" hangingPunct="1">
              <a:defRPr/>
            </a:pPr>
            <a:r>
              <a:rPr lang="en-US" sz="2000" dirty="0" smtClean="0">
                <a:solidFill>
                  <a:schemeClr val="tx1"/>
                </a:solidFill>
                <a:ea typeface="+mn-ea"/>
                <a:cs typeface="+mn-cs"/>
              </a:rPr>
              <a:t>Used extensively by the U.S. Government during the American Civil War, 1861 - 1865</a:t>
            </a:r>
          </a:p>
          <a:p>
            <a:pPr eaLnBrk="1" hangingPunct="1">
              <a:defRPr/>
            </a:pPr>
            <a:r>
              <a:rPr lang="en-US" sz="2000" dirty="0" smtClean="0">
                <a:solidFill>
                  <a:schemeClr val="tx1"/>
                </a:solidFill>
                <a:ea typeface="+mn-ea"/>
                <a:cs typeface="+mn-cs"/>
              </a:rPr>
              <a:t>Morse Code was dots and dashes, or short signals and long signals</a:t>
            </a:r>
          </a:p>
          <a:p>
            <a:pPr eaLnBrk="1" hangingPunct="1">
              <a:defRPr/>
            </a:pPr>
            <a:r>
              <a:rPr lang="en-US" sz="2000" dirty="0" smtClean="0">
                <a:solidFill>
                  <a:schemeClr val="tx1"/>
                </a:solidFill>
                <a:ea typeface="+mn-ea"/>
                <a:cs typeface="+mn-cs"/>
              </a:rPr>
              <a:t>The electronic signal standard of +/- 15 v. is still used in network interface cards </a:t>
            </a:r>
            <a:r>
              <a:rPr lang="en-US" sz="2000" dirty="0" smtClean="0">
                <a:solidFill>
                  <a:schemeClr val="tx1"/>
                </a:solidFill>
                <a:ea typeface="+mn-ea"/>
                <a:cs typeface="+mn-cs"/>
              </a:rPr>
              <a:t/>
            </a:r>
            <a:br>
              <a:rPr lang="en-US" sz="2000" dirty="0" smtClean="0">
                <a:solidFill>
                  <a:schemeClr val="tx1"/>
                </a:solidFill>
                <a:ea typeface="+mn-ea"/>
                <a:cs typeface="+mn-cs"/>
              </a:rPr>
            </a:br>
            <a:r>
              <a:rPr lang="en-US" sz="2000" dirty="0" smtClean="0">
                <a:solidFill>
                  <a:schemeClr val="tx1"/>
                </a:solidFill>
                <a:ea typeface="+mn-ea"/>
                <a:cs typeface="+mn-cs"/>
              </a:rPr>
              <a:t>today</a:t>
            </a:r>
            <a:r>
              <a:rPr lang="en-US" sz="2000" dirty="0" smtClean="0">
                <a:solidFill>
                  <a:schemeClr val="tx1"/>
                </a:solidFill>
                <a:ea typeface="+mn-ea"/>
                <a:cs typeface="+mn-cs"/>
              </a:rPr>
              <a:t>.</a:t>
            </a:r>
          </a:p>
        </p:txBody>
      </p:sp>
      <p:pic>
        <p:nvPicPr>
          <p:cNvPr id="9220" name="Picture 4" descr="Y:\slater\Internet-related_pics\telegraph_01.jpg"/>
          <p:cNvPicPr>
            <a:picLocks noChangeAspect="1" noChangeArrowheads="1"/>
          </p:cNvPicPr>
          <p:nvPr/>
        </p:nvPicPr>
        <p:blipFill>
          <a:blip r:embed="rId2">
            <a:extLst>
              <a:ext uri="{28A0092B-C50C-407E-A947-70E740481C1C}">
                <a14:useLocalDpi xmlns:a14="http://schemas.microsoft.com/office/drawing/2010/main" val="0"/>
              </a:ext>
            </a:extLst>
          </a:blip>
          <a:srcRect t="17999" b="18001"/>
          <a:stretch>
            <a:fillRect/>
          </a:stretch>
        </p:blipFill>
        <p:spPr bwMode="auto">
          <a:xfrm>
            <a:off x="5032375" y="4874079"/>
            <a:ext cx="3860800" cy="185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defRPr/>
            </a:pPr>
            <a:r>
              <a:rPr lang="en-US" dirty="0" smtClean="0">
                <a:solidFill>
                  <a:schemeClr val="tx1"/>
                </a:solidFill>
                <a:ea typeface="+mj-ea"/>
                <a:cs typeface="+mj-cs"/>
              </a:rPr>
              <a:t>Famous Quote </a:t>
            </a:r>
            <a:r>
              <a:rPr lang="en-US" dirty="0" smtClean="0">
                <a:solidFill>
                  <a:schemeClr val="tx1"/>
                </a:solidFill>
                <a:ea typeface="+mj-ea"/>
                <a:cs typeface="+mj-cs"/>
              </a:rPr>
              <a:t>From Sir </a:t>
            </a:r>
            <a:r>
              <a:rPr lang="en-US" dirty="0" smtClean="0">
                <a:solidFill>
                  <a:schemeClr val="tx1"/>
                </a:solidFill>
                <a:ea typeface="+mj-ea"/>
                <a:cs typeface="+mj-cs"/>
              </a:rPr>
              <a:t>Isaac Newton</a:t>
            </a:r>
          </a:p>
        </p:txBody>
      </p:sp>
      <p:sp>
        <p:nvSpPr>
          <p:cNvPr id="33795" name="Rectangle 3"/>
          <p:cNvSpPr>
            <a:spLocks noGrp="1" noChangeArrowheads="1"/>
          </p:cNvSpPr>
          <p:nvPr>
            <p:ph idx="1"/>
          </p:nvPr>
        </p:nvSpPr>
        <p:spPr/>
        <p:txBody>
          <a:bodyPr/>
          <a:lstStyle/>
          <a:p>
            <a:pPr eaLnBrk="1" hangingPunct="1">
              <a:defRPr/>
            </a:pPr>
            <a:endParaRPr lang="en-US" dirty="0" smtClean="0">
              <a:solidFill>
                <a:schemeClr val="tx1"/>
              </a:solidFill>
            </a:endParaRPr>
          </a:p>
          <a:p>
            <a:pPr eaLnBrk="1" hangingPunct="1">
              <a:defRPr/>
            </a:pPr>
            <a:endParaRPr lang="en-US" dirty="0" smtClean="0">
              <a:solidFill>
                <a:schemeClr val="tx1"/>
              </a:solidFill>
            </a:endParaRPr>
          </a:p>
          <a:p>
            <a:pPr eaLnBrk="1" hangingPunct="1">
              <a:defRPr/>
            </a:pPr>
            <a:r>
              <a:rPr lang="ja-JP" altLang="en-US" dirty="0" smtClean="0">
                <a:solidFill>
                  <a:schemeClr val="tx1"/>
                </a:solidFill>
                <a:latin typeface="Arial" pitchFamily="34" charset="0"/>
              </a:rPr>
              <a:t>“</a:t>
            </a:r>
            <a:r>
              <a:rPr lang="en-US" altLang="ja-JP" dirty="0" smtClean="0">
                <a:solidFill>
                  <a:schemeClr val="tx1"/>
                </a:solidFill>
                <a:latin typeface="Arial" pitchFamily="34" charset="0"/>
                <a:cs typeface="Arial" pitchFamily="34" charset="0"/>
              </a:rPr>
              <a:t>If I have been able to see farther than</a:t>
            </a:r>
            <a:br>
              <a:rPr lang="en-US" altLang="ja-JP" dirty="0" smtClean="0">
                <a:solidFill>
                  <a:schemeClr val="tx1"/>
                </a:solidFill>
                <a:latin typeface="Arial" pitchFamily="34" charset="0"/>
                <a:cs typeface="Arial" pitchFamily="34" charset="0"/>
              </a:rPr>
            </a:br>
            <a:r>
              <a:rPr lang="en-US" altLang="ja-JP" dirty="0" smtClean="0">
                <a:solidFill>
                  <a:schemeClr val="tx1"/>
                </a:solidFill>
                <a:latin typeface="Arial" pitchFamily="34" charset="0"/>
                <a:cs typeface="Arial" pitchFamily="34" charset="0"/>
              </a:rPr>
              <a:t>others, it was because I stood on the shoulders of giants.</a:t>
            </a:r>
            <a:r>
              <a:rPr lang="ja-JP" altLang="en-US" dirty="0" smtClean="0">
                <a:solidFill>
                  <a:schemeClr val="tx1"/>
                </a:solidFill>
                <a:latin typeface="Arial" pitchFamily="34" charset="0"/>
                <a:cs typeface="Arial" pitchFamily="34" charset="0"/>
              </a:rPr>
              <a:t>”</a:t>
            </a:r>
            <a:endParaRPr lang="en-US" dirty="0" smtClean="0">
              <a:solidFill>
                <a:schemeClr val="tx1"/>
              </a:solidFill>
              <a:latin typeface="Arial" pitchFamily="34" charset="0"/>
              <a:cs typeface="Arial" pitchFamily="34" charset="0"/>
            </a:endParaRPr>
          </a:p>
        </p:txBody>
      </p:sp>
      <p:pic>
        <p:nvPicPr>
          <p:cNvPr id="10244" name="Picture 4" descr="Y:\slater\Internet-related_pics\1901-Newton.jpg"/>
          <p:cNvPicPr>
            <a:picLocks noChangeAspect="1" noChangeArrowheads="1"/>
          </p:cNvPicPr>
          <p:nvPr/>
        </p:nvPicPr>
        <p:blipFill>
          <a:blip r:embed="rId2">
            <a:extLst>
              <a:ext uri="{28A0092B-C50C-407E-A947-70E740481C1C}">
                <a14:useLocalDpi xmlns:a14="http://schemas.microsoft.com/office/drawing/2010/main" val="0"/>
              </a:ext>
            </a:extLst>
          </a:blip>
          <a:srcRect l="19835" t="13528" r="8760" b="35062"/>
          <a:stretch>
            <a:fillRect/>
          </a:stretch>
        </p:blipFill>
        <p:spPr bwMode="auto">
          <a:xfrm>
            <a:off x="6529388" y="4200525"/>
            <a:ext cx="216535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cover dir="u"/>
  </p:transition>
  <p:timing>
    <p:tnLst>
      <p:par>
        <p:cTn id="1" dur="indefinite" restart="never" nodeType="tmRoot"/>
      </p:par>
    </p:tnLst>
  </p:timing>
</p:sld>
</file>

<file path=ppt/theme/theme1.xml><?xml version="1.0" encoding="utf-8"?>
<a:theme xmlns:a="http://schemas.openxmlformats.org/drawingml/2006/main" name="MODELLO">
  <a:themeElements>
    <a:clrScheme name="MODELLO 13">
      <a:dk1>
        <a:srgbClr val="000000"/>
      </a:dk1>
      <a:lt1>
        <a:srgbClr val="FFFFFF"/>
      </a:lt1>
      <a:dk2>
        <a:srgbClr val="000000"/>
      </a:dk2>
      <a:lt2>
        <a:srgbClr val="808080"/>
      </a:lt2>
      <a:accent1>
        <a:srgbClr val="99CC00"/>
      </a:accent1>
      <a:accent2>
        <a:srgbClr val="00FFCC"/>
      </a:accent2>
      <a:accent3>
        <a:srgbClr val="FFFFFF"/>
      </a:accent3>
      <a:accent4>
        <a:srgbClr val="000000"/>
      </a:accent4>
      <a:accent5>
        <a:srgbClr val="CAE2AA"/>
      </a:accent5>
      <a:accent6>
        <a:srgbClr val="00E7B9"/>
      </a:accent6>
      <a:hlink>
        <a:srgbClr val="009999"/>
      </a:hlink>
      <a:folHlink>
        <a:srgbClr val="009999"/>
      </a:folHlink>
    </a:clrScheme>
    <a:fontScheme name="MODELLO">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ELL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ELL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ELL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ELL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ELL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ELL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ELL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ELL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ELL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ELL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ELL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ELL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MODELLO 13">
        <a:dk1>
          <a:srgbClr val="000000"/>
        </a:dk1>
        <a:lt1>
          <a:srgbClr val="FFFFFF"/>
        </a:lt1>
        <a:dk2>
          <a:srgbClr val="000000"/>
        </a:dk2>
        <a:lt2>
          <a:srgbClr val="808080"/>
        </a:lt2>
        <a:accent1>
          <a:srgbClr val="99CC00"/>
        </a:accent1>
        <a:accent2>
          <a:srgbClr val="00FFCC"/>
        </a:accent2>
        <a:accent3>
          <a:srgbClr val="FFFFFF"/>
        </a:accent3>
        <a:accent4>
          <a:srgbClr val="000000"/>
        </a:accent4>
        <a:accent5>
          <a:srgbClr val="CAE2AA"/>
        </a:accent5>
        <a:accent6>
          <a:srgbClr val="00E7B9"/>
        </a:accent6>
        <a:hlink>
          <a:srgbClr val="009999"/>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ttaSSRI">
  <a:themeElements>
    <a:clrScheme name="1_TettaSSRI 13">
      <a:dk1>
        <a:srgbClr val="000000"/>
      </a:dk1>
      <a:lt1>
        <a:srgbClr val="FFFFFF"/>
      </a:lt1>
      <a:dk2>
        <a:srgbClr val="000000"/>
      </a:dk2>
      <a:lt2>
        <a:srgbClr val="808080"/>
      </a:lt2>
      <a:accent1>
        <a:srgbClr val="99CC00"/>
      </a:accent1>
      <a:accent2>
        <a:srgbClr val="00FFCC"/>
      </a:accent2>
      <a:accent3>
        <a:srgbClr val="FFFFFF"/>
      </a:accent3>
      <a:accent4>
        <a:srgbClr val="000000"/>
      </a:accent4>
      <a:accent5>
        <a:srgbClr val="CAE2AA"/>
      </a:accent5>
      <a:accent6>
        <a:srgbClr val="00E7B9"/>
      </a:accent6>
      <a:hlink>
        <a:srgbClr val="009999"/>
      </a:hlink>
      <a:folHlink>
        <a:srgbClr val="009999"/>
      </a:folHlink>
    </a:clrScheme>
    <a:fontScheme name="1_TettaSSRI">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TettaSSRI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TettaSSRI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TettaSSRI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TettaSSRI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TettaSSRI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TettaSSRI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TettaSSRI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TettaSSRI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TettaSSRI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TettaSSRI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TettaSSRI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TettaSSRI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1_TettaSSRI 13">
        <a:dk1>
          <a:srgbClr val="000000"/>
        </a:dk1>
        <a:lt1>
          <a:srgbClr val="FFFFFF"/>
        </a:lt1>
        <a:dk2>
          <a:srgbClr val="000000"/>
        </a:dk2>
        <a:lt2>
          <a:srgbClr val="808080"/>
        </a:lt2>
        <a:accent1>
          <a:srgbClr val="99CC00"/>
        </a:accent1>
        <a:accent2>
          <a:srgbClr val="00FFCC"/>
        </a:accent2>
        <a:accent3>
          <a:srgbClr val="FFFFFF"/>
        </a:accent3>
        <a:accent4>
          <a:srgbClr val="000000"/>
        </a:accent4>
        <a:accent5>
          <a:srgbClr val="CAE2AA"/>
        </a:accent5>
        <a:accent6>
          <a:srgbClr val="00E7B9"/>
        </a:accent6>
        <a:hlink>
          <a:srgbClr val="009999"/>
        </a:hlink>
        <a:folHlink>
          <a:srgbClr val="009999"/>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complementiReti_1</Template>
  <TotalTime>696</TotalTime>
  <Words>7543</Words>
  <Application>Microsoft Office PowerPoint</Application>
  <PresentationFormat>Presentazione su schermo (4:3)</PresentationFormat>
  <Paragraphs>430</Paragraphs>
  <Slides>50</Slides>
  <Notes>5</Notes>
  <HiddenSlides>0</HiddenSlides>
  <MMClips>0</MMClips>
  <ScaleCrop>false</ScaleCrop>
  <HeadingPairs>
    <vt:vector size="8" baseType="variant">
      <vt:variant>
        <vt:lpstr>Caratteri utilizzati</vt:lpstr>
      </vt:variant>
      <vt:variant>
        <vt:i4>6</vt:i4>
      </vt:variant>
      <vt:variant>
        <vt:lpstr>Tema</vt:lpstr>
      </vt:variant>
      <vt:variant>
        <vt:i4>2</vt:i4>
      </vt:variant>
      <vt:variant>
        <vt:lpstr>Server OLE incorporati</vt:lpstr>
      </vt:variant>
      <vt:variant>
        <vt:i4>2</vt:i4>
      </vt:variant>
      <vt:variant>
        <vt:lpstr>Titoli diapositive</vt:lpstr>
      </vt:variant>
      <vt:variant>
        <vt:i4>50</vt:i4>
      </vt:variant>
    </vt:vector>
  </HeadingPairs>
  <TitlesOfParts>
    <vt:vector size="60" baseType="lpstr">
      <vt:lpstr>Times New Roman</vt:lpstr>
      <vt:lpstr>MS PGothic</vt:lpstr>
      <vt:lpstr>Arial</vt:lpstr>
      <vt:lpstr>Trebuchet MS</vt:lpstr>
      <vt:lpstr>Arial Narrow</vt:lpstr>
      <vt:lpstr>Wingdings</vt:lpstr>
      <vt:lpstr>MODELLO</vt:lpstr>
      <vt:lpstr>1_TettaSSRI</vt:lpstr>
      <vt:lpstr>Microsoft Clip Gallery</vt:lpstr>
      <vt:lpstr>Microsoft Excel Chart</vt:lpstr>
      <vt:lpstr>Presentazione standard di PowerPoint</vt:lpstr>
      <vt:lpstr>Agenda</vt:lpstr>
      <vt:lpstr>Introduction..</vt:lpstr>
      <vt:lpstr>My involvement with networks started …</vt:lpstr>
      <vt:lpstr>Looking back..</vt:lpstr>
      <vt:lpstr>My involvement with network organizations …</vt:lpstr>
      <vt:lpstr>What Was the  “Victorian Internet”?</vt:lpstr>
      <vt:lpstr>What Was the “Victorian Internet”</vt:lpstr>
      <vt:lpstr>Famous Quote From Sir Isaac Newton</vt:lpstr>
      <vt:lpstr>What Is the Internet?</vt:lpstr>
      <vt:lpstr>What is the Internet?</vt:lpstr>
      <vt:lpstr>Brief History of the Internet</vt:lpstr>
      <vt:lpstr>*** Internet History ***</vt:lpstr>
      <vt:lpstr>A Brief Summary of the  Evolution of the Internet</vt:lpstr>
      <vt:lpstr>From Simple, But Significant Ideas Bigger Ones Grow 1940s to 1969</vt:lpstr>
      <vt:lpstr>From Simple, But Significant Ideas Bigger Ones Grow 1970s to 1995</vt:lpstr>
      <vt:lpstr>The Creation of the Internet</vt:lpstr>
      <vt:lpstr>Tribute to the Internet Pioneers</vt:lpstr>
      <vt:lpstr>Internet Pioneers</vt:lpstr>
      <vt:lpstr>Vannevar Bush</vt:lpstr>
      <vt:lpstr>Claude Shannon</vt:lpstr>
      <vt:lpstr>J. C. R. Licklider</vt:lpstr>
      <vt:lpstr>Paul Baran</vt:lpstr>
      <vt:lpstr>Ted Nelson</vt:lpstr>
      <vt:lpstr>Leonard Kleinrock</vt:lpstr>
      <vt:lpstr>Lawrence Roberts</vt:lpstr>
      <vt:lpstr>Lawrence Roberts</vt:lpstr>
      <vt:lpstr>Steve Crocker</vt:lpstr>
      <vt:lpstr>Jon Postel</vt:lpstr>
      <vt:lpstr>Vinton Cerf</vt:lpstr>
      <vt:lpstr>Vinton Cerf</vt:lpstr>
      <vt:lpstr>Robert Kahn</vt:lpstr>
      <vt:lpstr>Robert Kahn</vt:lpstr>
      <vt:lpstr>Christian Huitema</vt:lpstr>
      <vt:lpstr>Brian Carpenter</vt:lpstr>
      <vt:lpstr>Tim Berners-Lee</vt:lpstr>
      <vt:lpstr>Mark Andreesen</vt:lpstr>
      <vt:lpstr>Mark Andreesen</vt:lpstr>
      <vt:lpstr>Mark Andreesen</vt:lpstr>
      <vt:lpstr>Honorable Mention</vt:lpstr>
      <vt:lpstr>Internet Growth Trends</vt:lpstr>
      <vt:lpstr>Internet Growth Trends</vt:lpstr>
      <vt:lpstr>No. of Participating Hosts  Oct. ‘90 - Apr. ‘98</vt:lpstr>
      <vt:lpstr>Situation now</vt:lpstr>
      <vt:lpstr>Presentazione standard di PowerPoint</vt:lpstr>
      <vt:lpstr>Statistics from the IITF Report  The Emerging Digital Economy *</vt:lpstr>
      <vt:lpstr>Conclusion</vt:lpstr>
      <vt:lpstr>Questions?</vt:lpstr>
      <vt:lpstr>Sources of Statistical Information</vt:lpstr>
      <vt:lpstr>Sources of Statistical Information</vt:lpstr>
    </vt:vector>
  </TitlesOfParts>
  <Company>Slater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 F. Slater, III</dc:creator>
  <cp:lastModifiedBy>Fulvio Frati</cp:lastModifiedBy>
  <cp:revision>64</cp:revision>
  <dcterms:created xsi:type="dcterms:W3CDTF">2002-09-01T14:15:11Z</dcterms:created>
  <dcterms:modified xsi:type="dcterms:W3CDTF">2017-04-04T16:14:56Z</dcterms:modified>
</cp:coreProperties>
</file>