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660066"/>
    <a:srgbClr val="CC0099"/>
    <a:srgbClr val="CCECFF"/>
    <a:srgbClr val="FFCCFF"/>
    <a:srgbClr val="00004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141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0"/>
                <a:cs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74F136-94D7-4538-8A77-E5BDD1EBEE6E}" type="slidenum">
              <a:rPr lang="en-US" altLang="it-IT"/>
              <a:pPr/>
              <a:t>‹N›</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5F84B31-8E58-4747-89B2-48CEFD6CEC07}" type="slidenum">
              <a:rPr lang="en-US" altLang="it-IT" sz="1200"/>
              <a:pPr eaLnBrk="1" hangingPunct="1"/>
              <a:t>1</a:t>
            </a:fld>
            <a:endParaRPr lang="en-US" altLang="it-IT" sz="120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p:txBody>
          <a:bodyPr/>
          <a:lstStyle/>
          <a:p>
            <a:pPr eaLnBrk="1" hangingPunct="1">
              <a:buFontTx/>
              <a:buChar char="•"/>
            </a:pPr>
            <a:r>
              <a:rPr lang="en-US" altLang="ko-KR" smtClean="0">
                <a:latin typeface="Arial" panose="020B0604020202020204" pitchFamily="34" charset="0"/>
                <a:ea typeface="굴림" charset="-127"/>
              </a:rPr>
              <a:t>For “Global Mobile Internet &amp; IPv6-Next Generation Internet Summit 2009”, (April 15-16, 2009) in Beijing, China</a:t>
            </a:r>
          </a:p>
          <a:p>
            <a:pPr eaLnBrk="1" hangingPunct="1"/>
            <a:endParaRPr lang="en-US" altLang="ko-KR" smtClean="0">
              <a:latin typeface="Arial" panose="020B0604020202020204" pitchFamily="34" charset="0"/>
              <a:ea typeface="굴림"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8640D84-EACB-47AE-9CC8-EEACC037C4D3}" type="slidenum">
              <a:rPr lang="en-US" altLang="it-IT" sz="1200"/>
              <a:pPr eaLnBrk="1" hangingPunct="1"/>
              <a:t>10</a:t>
            </a:fld>
            <a:endParaRPr lang="en-US" altLang="it-IT" sz="1200"/>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p:txBody>
          <a:bodyPr/>
          <a:lstStyle/>
          <a:p>
            <a:pPr eaLnBrk="1" hangingPunct="1">
              <a:buFontTx/>
              <a:buChar char="•"/>
            </a:pPr>
            <a:r>
              <a:rPr lang="en-US" altLang="ko-KR" smtClean="0">
                <a:solidFill>
                  <a:srgbClr val="006666"/>
                </a:solidFill>
                <a:latin typeface="Arial" panose="020B0604020202020204" pitchFamily="34" charset="0"/>
                <a:ea typeface="굴림" charset="-127"/>
              </a:rPr>
              <a:t>Current IP addresses are not enough to support seamless mobility for mobile users. </a:t>
            </a:r>
          </a:p>
          <a:p>
            <a:pPr eaLnBrk="1" hangingPunct="1">
              <a:buFontTx/>
              <a:buChar char="•"/>
            </a:pPr>
            <a:r>
              <a:rPr lang="en-US" altLang="ko-KR" smtClean="0">
                <a:solidFill>
                  <a:srgbClr val="006666"/>
                </a:solidFill>
                <a:latin typeface="Arial" panose="020B0604020202020204" pitchFamily="34" charset="0"/>
                <a:ea typeface="굴림" charset="-127"/>
              </a:rPr>
              <a:t>IPv6 makes it possible TCP/IP applications are not aware of mobility or users’ moving: </a:t>
            </a:r>
          </a:p>
          <a:p>
            <a:pPr eaLnBrk="1" hangingPunct="1"/>
            <a:r>
              <a:rPr lang="en-US" altLang="ko-KR" smtClean="0">
                <a:latin typeface="Arial" panose="020B0604020202020204" pitchFamily="34" charset="0"/>
                <a:ea typeface="굴림" charset="-127"/>
              </a:rPr>
              <a:t>    - Large-scale sensor networks (such as Address auto-configuration or Anycast address support),  </a:t>
            </a:r>
          </a:p>
          <a:p>
            <a:pPr eaLnBrk="1" hangingPunct="1"/>
            <a:r>
              <a:rPr lang="en-US" altLang="ko-KR" smtClean="0">
                <a:solidFill>
                  <a:srgbClr val="006666"/>
                </a:solidFill>
                <a:latin typeface="Arial" panose="020B0604020202020204" pitchFamily="34" charset="0"/>
                <a:ea typeface="굴림" charset="-127"/>
              </a:rPr>
              <a:t>    - While IPv6 is necessary, it may not be sufficient for IP security on the Internet. However, IP security technology is better over IPv6 than IPv4.</a:t>
            </a:r>
          </a:p>
          <a:p>
            <a:pPr eaLnBrk="1" hangingPunct="1"/>
            <a:r>
              <a:rPr lang="en-US" altLang="ko-KR" smtClean="0">
                <a:solidFill>
                  <a:srgbClr val="006666"/>
                </a:solidFill>
                <a:latin typeface="Arial" panose="020B0604020202020204" pitchFamily="34" charset="0"/>
                <a:ea typeface="굴림" charset="-127"/>
              </a:rPr>
              <a:t>    - “Route optimization signaling” enables a mobile IPv6 node to inform its correspondent node about its new care-of  address.</a:t>
            </a:r>
          </a:p>
          <a:p>
            <a:pPr eaLnBrk="1" hangingPunct="1"/>
            <a:r>
              <a:rPr lang="en-US" altLang="ko-KR" smtClean="0">
                <a:solidFill>
                  <a:srgbClr val="006666"/>
                </a:solidFill>
                <a:latin typeface="Arial" panose="020B0604020202020204" pitchFamily="34" charset="0"/>
                <a:ea typeface="굴림" charset="-127"/>
              </a:rPr>
              <a:t>    - Most elements of the IP-based Multimedia System (IMS) are based on IPv6 only, so the protocol signaling and media flow are also carried </a:t>
            </a:r>
          </a:p>
          <a:p>
            <a:pPr eaLnBrk="1" hangingPunct="1"/>
            <a:r>
              <a:rPr lang="en-US" altLang="ko-KR" smtClean="0">
                <a:solidFill>
                  <a:srgbClr val="006666"/>
                </a:solidFill>
                <a:latin typeface="Arial" panose="020B0604020202020204" pitchFamily="34" charset="0"/>
                <a:ea typeface="굴림" charset="-127"/>
              </a:rPr>
              <a:t>      only over IPv6</a:t>
            </a:r>
          </a:p>
          <a:p>
            <a:pPr eaLnBrk="1" hangingPunct="1">
              <a:buFontTx/>
              <a:buChar char="•"/>
            </a:pPr>
            <a:r>
              <a:rPr lang="en-US" altLang="ko-KR" smtClean="0">
                <a:latin typeface="Arial" panose="020B0604020202020204" pitchFamily="34" charset="0"/>
                <a:ea typeface="굴림" charset="-127"/>
              </a:rPr>
              <a:t>Current and future challenges of mobile/wireless Internet can only be met by IPv6 both from the users’ and the service provider's perspective</a:t>
            </a:r>
            <a:endParaRPr lang="en-US" altLang="ko-KR" smtClean="0">
              <a:solidFill>
                <a:srgbClr val="006666"/>
              </a:solidFill>
              <a:latin typeface="Arial" panose="020B0604020202020204" pitchFamily="34" charset="0"/>
              <a:ea typeface="굴림" charset="-127"/>
            </a:endParaRPr>
          </a:p>
          <a:p>
            <a:pPr eaLnBrk="1" hangingPunct="1">
              <a:buFontTx/>
              <a:buChar char="•"/>
            </a:pPr>
            <a:r>
              <a:rPr lang="en-US" altLang="ko-KR" smtClean="0">
                <a:solidFill>
                  <a:srgbClr val="006666"/>
                </a:solidFill>
                <a:latin typeface="Arial" panose="020B0604020202020204" pitchFamily="34" charset="0"/>
                <a:ea typeface="굴림" charset="-127"/>
              </a:rPr>
              <a:t>Therefore, it requires fair and equitable policies for the management and allocation on IP addresses to take account of the growth rate for mobile and subsequent increase in Internet access is even more urgent today</a:t>
            </a:r>
            <a:endParaRPr lang="en-US" altLang="ko-KR" b="1" smtClean="0">
              <a:solidFill>
                <a:srgbClr val="006666"/>
              </a:solidFill>
              <a:latin typeface="Arial" panose="020B0604020202020204" pitchFamily="34" charset="0"/>
              <a:ea typeface="굴림"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171E040-9962-41FB-BF33-BB039383A3F2}" type="slidenum">
              <a:rPr lang="en-US" altLang="it-IT" sz="1200"/>
              <a:pPr eaLnBrk="1" hangingPunct="1"/>
              <a:t>11</a:t>
            </a:fld>
            <a:endParaRPr lang="en-US" altLang="it-IT" sz="1200"/>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p:txBody>
          <a:bodyPr/>
          <a:lstStyle/>
          <a:p>
            <a:pPr eaLnBrk="1" hangingPunct="1">
              <a:buFontTx/>
              <a:buChar char="•"/>
              <a:defRPr/>
            </a:pPr>
            <a:endParaRPr lang="en-US" altLang="ko-KR" smtClean="0">
              <a:ea typeface="굴림" charset="0"/>
              <a:cs typeface="굴림"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DCA748E-2469-465D-9418-846C327BE289}" type="slidenum">
              <a:rPr lang="en-US" altLang="it-IT" sz="1200"/>
              <a:pPr eaLnBrk="1" hangingPunct="1"/>
              <a:t>12</a:t>
            </a:fld>
            <a:endParaRPr lang="en-US" altLang="it-IT"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p:txBody>
          <a:bodyPr/>
          <a:lstStyle/>
          <a:p>
            <a:pPr eaLnBrk="1" hangingPunct="1">
              <a:buFontTx/>
              <a:buChar char="•"/>
            </a:pPr>
            <a:r>
              <a:rPr lang="en-US" altLang="ko-KR" smtClean="0">
                <a:latin typeface="Arial" panose="020B0604020202020204" pitchFamily="34" charset="0"/>
                <a:ea typeface="굴림" charset="-127"/>
              </a:rPr>
              <a:t>However, the deployment of IPv6 follows the same route as unbalanced trend of IPv4.</a:t>
            </a:r>
          </a:p>
          <a:p>
            <a:pPr eaLnBrk="1" hangingPunct="1">
              <a:buFontTx/>
              <a:buChar char="•"/>
            </a:pPr>
            <a:r>
              <a:rPr lang="en-US" altLang="ko-KR" smtClean="0">
                <a:latin typeface="Arial" panose="020B0604020202020204" pitchFamily="34" charset="0"/>
                <a:ea typeface="굴림" charset="-127"/>
              </a:rPr>
              <a:t>Although the NRO announced, in the last IGF in India, that the rate of new entrants into the IPv6 routing system has increased by approximately 300 percent over the past two years, the actual implementations are still low and unbalanced.</a:t>
            </a:r>
          </a:p>
          <a:p>
            <a:pPr eaLnBrk="1" hangingPunct="1">
              <a:buFontTx/>
              <a:buChar char="•"/>
            </a:pPr>
            <a:r>
              <a:rPr lang="en-US" altLang="ko-KR" smtClean="0">
                <a:latin typeface="Arial" panose="020B0604020202020204" pitchFamily="34" charset="0"/>
                <a:ea typeface="굴림" charset="-127"/>
              </a:rPr>
              <a:t>It is even worse for developing countries because they don’t have enough capacity to build IPv6 infrastructure.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FBD7B7-D59F-40F9-B6BF-AE2B5BE0F5ED}" type="slidenum">
              <a:rPr lang="en-US" altLang="it-IT" sz="1200"/>
              <a:pPr eaLnBrk="1" hangingPunct="1"/>
              <a:t>13</a:t>
            </a:fld>
            <a:endParaRPr lang="en-US" altLang="it-IT" sz="1200"/>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The graphs show how much has been allocated to the RIRs</a:t>
            </a:r>
          </a:p>
          <a:p>
            <a:pPr eaLnBrk="1" hangingPunct="1">
              <a:defRPr/>
            </a:pPr>
            <a:endParaRPr lang="en-US" smtClean="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450EBE7-344D-4E1F-9EFE-B2BF3C26C211}" type="slidenum">
              <a:rPr lang="en-US" altLang="it-IT" sz="1200"/>
              <a:pPr eaLnBrk="1" hangingPunct="1"/>
              <a:t>14</a:t>
            </a:fld>
            <a:endParaRPr lang="en-US" altLang="it-IT" sz="1200"/>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(Left) It shows how many total allocations have been made by each RIR</a:t>
            </a:r>
          </a:p>
          <a:p>
            <a:pPr eaLnBrk="1" hangingPunct="1">
              <a:buFontTx/>
              <a:buChar char="•"/>
              <a:defRPr/>
            </a:pPr>
            <a:r>
              <a:rPr lang="en-US" altLang="ko-KR" smtClean="0">
                <a:ea typeface="굴림" charset="0"/>
                <a:cs typeface="굴림" charset="0"/>
              </a:rPr>
              <a:t>(Right) It shows, in terms of /32s, how much total space each RIR has allocated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3A9D32-8798-484A-A4B4-D0F6E157AEE6}" type="slidenum">
              <a:rPr lang="en-US" altLang="it-IT" sz="1200"/>
              <a:pPr eaLnBrk="1" hangingPunct="1"/>
              <a:t>15</a:t>
            </a:fld>
            <a:endParaRPr lang="en-US" altLang="it-IT" sz="1200"/>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p:txBody>
          <a:bodyPr/>
          <a:lstStyle/>
          <a:p>
            <a:pPr eaLnBrk="1" hangingPunct="1">
              <a:buFontTx/>
              <a:buChar char="•"/>
            </a:pPr>
            <a:r>
              <a:rPr lang="en-US" altLang="ko-KR" smtClean="0">
                <a:latin typeface="Arial" panose="020B0604020202020204" pitchFamily="34" charset="0"/>
                <a:ea typeface="굴림" charset="-127"/>
              </a:rPr>
              <a:t>IPv6 Dual Systems proposal: TSB Director’s paper “ITU and Internet Governance” in October 2004</a:t>
            </a:r>
          </a:p>
          <a:p>
            <a:pPr eaLnBrk="1" hangingPunct="1">
              <a:buFontTx/>
              <a:buChar char="•"/>
            </a:pPr>
            <a:endParaRPr lang="en-US" altLang="ko-KR" smtClean="0">
              <a:latin typeface="Arial" panose="020B0604020202020204" pitchFamily="34" charset="0"/>
              <a:ea typeface="굴림"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E90CB21-80EB-492A-AD5B-ACFD52687554}" type="slidenum">
              <a:rPr lang="en-US" altLang="it-IT" sz="1200"/>
              <a:pPr eaLnBrk="1" hangingPunct="1"/>
              <a:t>16</a:t>
            </a:fld>
            <a:endParaRPr lang="en-US" altLang="it-IT" sz="1200"/>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p:txBody>
          <a:bodyPr/>
          <a:lstStyle/>
          <a:p>
            <a:pPr eaLnBrk="1" hangingPunct="1">
              <a:buFontTx/>
              <a:buChar char="•"/>
              <a:defRPr/>
            </a:pPr>
            <a:endParaRPr lang="en-US" altLang="ko-KR" smtClean="0">
              <a:ea typeface="굴림" charset="0"/>
              <a:cs typeface="굴림"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67FFB54-69E6-47DE-82BD-9B987A2CB8C8}" type="slidenum">
              <a:rPr lang="en-US" altLang="it-IT" sz="1200"/>
              <a:pPr eaLnBrk="1" hangingPunct="1"/>
              <a:t>17</a:t>
            </a:fld>
            <a:endParaRPr lang="en-US" altLang="it-IT" sz="1200"/>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Technically possible, but many issues need to be addressed including political, economic and technical problems</a:t>
            </a:r>
          </a:p>
          <a:p>
            <a:pPr eaLnBrk="1" hangingPunct="1">
              <a:defRPr/>
            </a:pPr>
            <a:endParaRPr lang="en-US" altLang="ko-KR" smtClean="0">
              <a:ea typeface="굴림" charset="0"/>
              <a:cs typeface="굴림"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2DA276-44DD-48D1-B4BE-D8DFEBCBB5C3}" type="slidenum">
              <a:rPr lang="en-US" altLang="it-IT" sz="1200"/>
              <a:pPr eaLnBrk="1" hangingPunct="1"/>
              <a:t>18</a:t>
            </a:fld>
            <a:endParaRPr lang="en-US" altLang="it-IT" sz="1200"/>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What ITU is and What ITU missions are</a:t>
            </a:r>
          </a:p>
          <a:p>
            <a:pPr eaLnBrk="1" hangingPunct="1">
              <a:defRPr/>
            </a:pPr>
            <a:endParaRPr lang="en-US" altLang="ko-KR" smtClean="0">
              <a:ea typeface="굴림" charset="0"/>
              <a:cs typeface="굴림"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F997775-F230-464E-A2CF-56FEF2B8D104}" type="slidenum">
              <a:rPr lang="en-US" altLang="it-IT" sz="1200"/>
              <a:pPr eaLnBrk="1" hangingPunct="1"/>
              <a:t>19</a:t>
            </a:fld>
            <a:endParaRPr lang="en-US" altLang="it-IT"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Specifically, </a:t>
            </a:r>
            <a:r>
              <a:rPr lang="en-US" altLang="ko-KR" u="sng" smtClean="0">
                <a:ea typeface="굴림" charset="0"/>
                <a:cs typeface="굴림" charset="0"/>
              </a:rPr>
              <a:t>Paragraph 68</a:t>
            </a:r>
            <a:r>
              <a:rPr lang="en-US" altLang="ko-KR" smtClean="0">
                <a:ea typeface="굴림" charset="0"/>
                <a:cs typeface="굴림" charset="0"/>
              </a:rPr>
              <a:t> of the Tunis Agenda for the World Summit on the Information Society (WSIS) in 2005 puts emphasis on the equal role and responsibility of all governments for ensuring the stability, security and continuity of the Internet.</a:t>
            </a:r>
          </a:p>
          <a:p>
            <a:pPr eaLnBrk="1" hangingPunct="1">
              <a:defRPr/>
            </a:pPr>
            <a:endParaRPr lang="en-US" altLang="ko-KR" smtClean="0">
              <a:ea typeface="굴림" charset="0"/>
              <a:cs typeface="굴림"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D6F9281-5509-4101-86D8-EB1D21190CC1}" type="slidenum">
              <a:rPr lang="en-US" altLang="it-IT" sz="1200"/>
              <a:pPr eaLnBrk="1" hangingPunct="1"/>
              <a:t>2</a:t>
            </a:fld>
            <a:endParaRPr lang="en-US" altLang="it-IT" sz="120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p:txBody>
          <a:bodyPr/>
          <a:lstStyle/>
          <a:p>
            <a:pPr eaLnBrk="1" hangingPunct="1">
              <a:buFontTx/>
              <a:buChar char="•"/>
            </a:pPr>
            <a:r>
              <a:rPr lang="en-US" altLang="ko-KR" smtClean="0">
                <a:latin typeface="Arial" panose="020B0604020202020204" pitchFamily="34" charset="0"/>
                <a:ea typeface="굴림" charset="-127"/>
              </a:rPr>
              <a:t>The greater the demand for Internet service , the greater the demand for IP addresses</a:t>
            </a:r>
          </a:p>
          <a:p>
            <a:pPr eaLnBrk="1" hangingPunct="1">
              <a:buFontTx/>
              <a:buChar char="•"/>
            </a:pPr>
            <a:r>
              <a:rPr lang="en-US" altLang="ko-KR" smtClean="0">
                <a:latin typeface="Arial" panose="020B0604020202020204" pitchFamily="34" charset="0"/>
                <a:ea typeface="굴림" charset="-127"/>
              </a:rPr>
              <a:t>IPv6 </a:t>
            </a:r>
            <a:r>
              <a:rPr lang="ko-KR" altLang="en-US" smtClean="0">
                <a:latin typeface="Arial" panose="020B0604020202020204" pitchFamily="34" charset="0"/>
                <a:ea typeface="굴림" charset="-127"/>
              </a:rPr>
              <a:t> </a:t>
            </a:r>
            <a:r>
              <a:rPr lang="en-US" altLang="ko-KR" smtClean="0">
                <a:latin typeface="Arial" panose="020B0604020202020204" pitchFamily="34" charset="0"/>
                <a:ea typeface="굴림" charset="-127"/>
              </a:rPr>
              <a:t>has been developed to provide a vastly expanded address; Potential economic benefits on ubiquity of the Internet. </a:t>
            </a:r>
          </a:p>
          <a:p>
            <a:pPr eaLnBrk="1" hangingPunct="1">
              <a:buFontTx/>
              <a:buChar char="•"/>
            </a:pPr>
            <a:r>
              <a:rPr lang="en-US" altLang="ko-KR" smtClean="0">
                <a:latin typeface="Arial" panose="020B0604020202020204" pitchFamily="34" charset="0"/>
                <a:ea typeface="굴림" charset="-127"/>
              </a:rPr>
              <a:t>Complex integration process from IPv4 to IPv6: 1) Using less IPv4 and more ‘Network Address Translation (NAT)’, 2) </a:t>
            </a:r>
            <a:r>
              <a:rPr lang="en-US" altLang="ko-KR" smtClean="0">
                <a:latin typeface="Arial" panose="020B0604020202020204" pitchFamily="34" charset="0"/>
                <a:ea typeface="굴림" charset="-127"/>
                <a:sym typeface="Wingdings" panose="05000000000000000000" pitchFamily="2" charset="2"/>
              </a:rPr>
              <a:t>Trading IPv4 for re-use, 3) Transitioning to IPv6</a:t>
            </a:r>
            <a:endParaRPr lang="en-US" altLang="ko-KR" smtClean="0">
              <a:latin typeface="Arial" panose="020B0604020202020204" pitchFamily="34" charset="0"/>
              <a:ea typeface="굴림"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DAB8DCA-8126-4EAC-B308-B0D8F85C610A}" type="slidenum">
              <a:rPr lang="en-US" altLang="it-IT" sz="1200"/>
              <a:pPr eaLnBrk="1" hangingPunct="1"/>
              <a:t>20</a:t>
            </a:fld>
            <a:endParaRPr lang="en-US" altLang="it-IT" sz="1200"/>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ITU mandates on IPv6</a:t>
            </a:r>
          </a:p>
          <a:p>
            <a:pPr eaLnBrk="1" hangingPunct="1">
              <a:defRPr/>
            </a:pPr>
            <a:endParaRPr lang="en-US" altLang="ko-KR" smtClean="0">
              <a:ea typeface="굴림" charset="0"/>
              <a:cs typeface="굴림"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BDA4D10-F1E4-4CE8-9D60-DA4185858913}" type="slidenum">
              <a:rPr lang="en-US" altLang="it-IT" sz="1200"/>
              <a:pPr eaLnBrk="1" hangingPunct="1"/>
              <a:t>21</a:t>
            </a:fld>
            <a:endParaRPr lang="en-US" altLang="it-IT"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p:txBody>
          <a:bodyPr/>
          <a:lstStyle/>
          <a:p>
            <a:pPr eaLnBrk="1" hangingPunct="1">
              <a:buFontTx/>
              <a:buChar char="•"/>
            </a:pPr>
            <a:r>
              <a:rPr lang="en-US" altLang="ko-KR" smtClean="0">
                <a:latin typeface="Arial" panose="020B0604020202020204" pitchFamily="34" charset="0"/>
                <a:ea typeface="굴림" charset="-127"/>
              </a:rPr>
              <a:t>Most recently, in October 2008 in Johannesburg,</a:t>
            </a:r>
          </a:p>
          <a:p>
            <a:pPr eaLnBrk="1" hangingPunct="1"/>
            <a:r>
              <a:rPr lang="en-US" altLang="ko-KR" smtClean="0">
                <a:latin typeface="Arial" panose="020B0604020202020204" pitchFamily="34" charset="0"/>
                <a:ea typeface="굴림" charset="-127"/>
              </a:rPr>
              <a:t>   “World Telecommunication Standardization Assembly” (WTSA) adopted the Resolution 64 </a:t>
            </a:r>
          </a:p>
          <a:p>
            <a:pPr eaLnBrk="1" hangingPunct="1"/>
            <a:r>
              <a:rPr lang="en-US" altLang="ko-KR" smtClean="0">
                <a:latin typeface="Arial" panose="020B0604020202020204" pitchFamily="34" charset="0"/>
                <a:ea typeface="굴림" charset="-127"/>
              </a:rPr>
              <a:t>     – IP address allocation and encouraging the deployment of IPv6, and Instructs ITU to do 5 things;</a:t>
            </a:r>
          </a:p>
          <a:p>
            <a:pPr eaLnBrk="1" hangingPunct="1">
              <a:buFontTx/>
              <a:buChar char="•"/>
            </a:pPr>
            <a:endParaRPr lang="en-US" altLang="ko-KR" smtClean="0">
              <a:latin typeface="Arial" panose="020B0604020202020204" pitchFamily="34" charset="0"/>
              <a:ea typeface="굴림"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FFECF47-B735-4C0F-9662-13466F370A81}" type="slidenum">
              <a:rPr lang="en-US" altLang="it-IT" sz="1200"/>
              <a:pPr eaLnBrk="1" hangingPunct="1"/>
              <a:t>22</a:t>
            </a:fld>
            <a:endParaRPr lang="en-US" altLang="it-IT" sz="1200"/>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Furthermore, the World Telecommunication Policy Forum (WTPF) agreed the Draft Opinion 5 on Capacity Building in support of adoption of IPv6 for the next meeting in Lisbon, April 2009, and </a:t>
            </a:r>
          </a:p>
          <a:p>
            <a:pPr eaLnBrk="1" hangingPunct="1">
              <a:buFontTx/>
              <a:buChar char="•"/>
              <a:defRPr/>
            </a:pPr>
            <a:r>
              <a:rPr lang="en-US" altLang="ko-KR" smtClean="0">
                <a:ea typeface="굴림" charset="0"/>
                <a:cs typeface="굴림" charset="0"/>
              </a:rPr>
              <a:t>Invites ITU to 3 things</a:t>
            </a:r>
          </a:p>
          <a:p>
            <a:pPr eaLnBrk="1" hangingPunct="1">
              <a:buFontTx/>
              <a:buChar char="•"/>
              <a:defRPr/>
            </a:pPr>
            <a:endParaRPr lang="en-US" altLang="ko-KR" smtClean="0">
              <a:ea typeface="굴림" charset="0"/>
              <a:cs typeface="굴림"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49721F-DEBF-4F68-BBC3-CE6A907C5A26}" type="slidenum">
              <a:rPr lang="en-US" altLang="it-IT" sz="1200"/>
              <a:pPr eaLnBrk="1" hangingPunct="1"/>
              <a:t>23</a:t>
            </a:fld>
            <a:endParaRPr lang="en-US" altLang="it-IT" sz="1200"/>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p:txBody>
          <a:bodyPr/>
          <a:lstStyle/>
          <a:p>
            <a:pPr eaLnBrk="1" hangingPunct="1">
              <a:buFontTx/>
              <a:buChar char="•"/>
            </a:pPr>
            <a:r>
              <a:rPr lang="en-US" altLang="ko-KR" smtClean="0">
                <a:latin typeface="Arial" panose="020B0604020202020204" pitchFamily="34" charset="0"/>
                <a:ea typeface="굴림" charset="-127"/>
              </a:rPr>
              <a:t>ITU’s activities related to IPv6 in detail</a:t>
            </a:r>
          </a:p>
          <a:p>
            <a:pPr eaLnBrk="1" hangingPunct="1"/>
            <a:endParaRPr lang="en-US" altLang="ko-KR" smtClean="0">
              <a:latin typeface="Arial" panose="020B0604020202020204" pitchFamily="34" charset="0"/>
              <a:ea typeface="굴림"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C179F0C-83DB-4C3F-9B7C-89274CBC9B07}" type="slidenum">
              <a:rPr lang="en-US" altLang="it-IT" sz="1200"/>
              <a:pPr eaLnBrk="1" hangingPunct="1"/>
              <a:t>3</a:t>
            </a:fld>
            <a:endParaRPr lang="en-US" altLang="it-IT" sz="1200"/>
          </a:p>
        </p:txBody>
      </p:sp>
      <p:sp>
        <p:nvSpPr>
          <p:cNvPr id="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9"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IP essentially gives any devices a number and address  to communicate with other devices on the Internet</a:t>
            </a:r>
          </a:p>
          <a:p>
            <a:pPr eaLnBrk="1" hangingPunct="1">
              <a:buFontTx/>
              <a:buChar char="•"/>
              <a:defRPr/>
            </a:pPr>
            <a:r>
              <a:rPr lang="en-US" altLang="ko-KR" smtClean="0">
                <a:ea typeface="굴림" charset="0"/>
                <a:cs typeface="굴림" charset="0"/>
              </a:rPr>
              <a:t>Basically, IP addresses are held by the IANA → large blocks of address are located  to 5 RIRs → (NIR, APNIC region) → smaller blocks to LIR/ISPs → End Users</a:t>
            </a:r>
          </a:p>
          <a:p>
            <a:pPr eaLnBrk="1" hangingPunct="1">
              <a:defRPr/>
            </a:pPr>
            <a:endParaRPr lang="en-US" altLang="ko-KR" smtClean="0">
              <a:ea typeface="굴림" charset="0"/>
              <a:cs typeface="굴림"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D0CCA11-9EF9-4A06-9435-9D4B469B435E}" type="slidenum">
              <a:rPr lang="en-US" altLang="it-IT" sz="1200"/>
              <a:pPr eaLnBrk="1" hangingPunct="1"/>
              <a:t>4</a:t>
            </a:fld>
            <a:endParaRPr lang="en-US" altLang="it-IT" sz="1200"/>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The current structure of IPv4 </a:t>
            </a:r>
          </a:p>
          <a:p>
            <a:pPr eaLnBrk="1" hangingPunct="1">
              <a:defRPr/>
            </a:pPr>
            <a:endParaRPr lang="en-US" altLang="ko-KR" smtClean="0">
              <a:ea typeface="굴림" charset="0"/>
              <a:cs typeface="굴림"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B306F3B-A2E3-44CC-9813-8A6907BBBDB7}" type="slidenum">
              <a:rPr lang="en-US" altLang="it-IT" sz="1200"/>
              <a:pPr eaLnBrk="1" hangingPunct="1"/>
              <a:t>5</a:t>
            </a:fld>
            <a:endParaRPr lang="en-US" altLang="it-IT" sz="1200"/>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p:txBody>
          <a:bodyPr/>
          <a:lstStyle/>
          <a:p>
            <a:pPr eaLnBrk="1" hangingPunct="1"/>
            <a:r>
              <a:rPr lang="en-US" altLang="ko-KR" smtClean="0">
                <a:latin typeface="Arial" panose="020B0604020202020204" pitchFamily="34" charset="0"/>
                <a:ea typeface="굴림" charset="-127"/>
              </a:rPr>
              <a:t>(Source from the Internet Number Resource Status Reports (Number Resource Organization, as of December 2008)</a:t>
            </a:r>
          </a:p>
          <a:p>
            <a:pPr eaLnBrk="1" hangingPunct="1">
              <a:buFontTx/>
              <a:buChar char="•"/>
            </a:pPr>
            <a:r>
              <a:rPr lang="en-US" altLang="ko-KR" smtClean="0">
                <a:latin typeface="Arial" panose="020B0604020202020204" pitchFamily="34" charset="0"/>
                <a:ea typeface="굴림" charset="-127"/>
              </a:rPr>
              <a:t>The “Central registry 91/8s” represents the allocations made prior to the formation of the Regional Internet Registries. This is all done under the US government contract in the early days of the Internet. </a:t>
            </a:r>
          </a:p>
          <a:p>
            <a:pPr eaLnBrk="1" hangingPunct="1">
              <a:buFontTx/>
              <a:buChar char="•"/>
            </a:pPr>
            <a:r>
              <a:rPr lang="en-US" altLang="ko-KR" smtClean="0">
                <a:latin typeface="Arial" panose="020B0604020202020204" pitchFamily="34" charset="0"/>
                <a:ea typeface="굴림" charset="-127"/>
              </a:rPr>
              <a:t>The “Not available 35/8s” is reserved by the technical community for special purpose. IANA will never be able to issue this part to the RIR because of technical reasons.</a:t>
            </a:r>
          </a:p>
          <a:p>
            <a:pPr eaLnBrk="1" hangingPunct="1">
              <a:buFontTx/>
              <a:buChar char="•"/>
            </a:pPr>
            <a:r>
              <a:rPr lang="en-US" altLang="ko-KR" smtClean="0">
                <a:latin typeface="Arial" panose="020B0604020202020204" pitchFamily="34" charset="0"/>
                <a:ea typeface="굴림" charset="-127"/>
              </a:rPr>
              <a:t>The “IANA” reserves 34/8s remaining out of the 256/8s in the total pool. The current statistic is based on the Statistics (December 2008) of the Number Resource Organization. That number just went down from 39 to 34 because IANA issued 5 new /8 to the RIRs: 2 to APNIC, 2 to ARIN, and 1 to AfriNIC. </a:t>
            </a:r>
          </a:p>
          <a:p>
            <a:pPr eaLnBrk="1" hangingPunct="1">
              <a:buFontTx/>
              <a:buChar char="•"/>
            </a:pPr>
            <a:r>
              <a:rPr lang="en-US" altLang="ko-KR" smtClean="0">
                <a:latin typeface="Arial" panose="020B0604020202020204" pitchFamily="34" charset="0"/>
                <a:ea typeface="굴림" charset="-127"/>
                <a:sym typeface="Wingdings" panose="05000000000000000000" pitchFamily="2" charset="2"/>
              </a:rPr>
              <a:t>The “RIR” reserved 96/8s, and the diagram shows the unbalanced distribution of IPv4: lean to ARIN&gt;APNIC&gt;RIPE NCC </a:t>
            </a:r>
          </a:p>
          <a:p>
            <a:pPr algn="ctr" eaLnBrk="1" latinLnBrk="1" hangingPunct="1">
              <a:lnSpc>
                <a:spcPct val="90000"/>
              </a:lnSpc>
              <a:spcBef>
                <a:spcPct val="20000"/>
              </a:spcBef>
              <a:buClr>
                <a:schemeClr val="accent1"/>
              </a:buClr>
              <a:buSzPct val="70000"/>
              <a:buFont typeface="Wingdings 2" panose="05020102010507070707" pitchFamily="18" charset="2"/>
              <a:buNone/>
            </a:pPr>
            <a:endParaRPr lang="en-US" altLang="ko-KR" smtClean="0">
              <a:latin typeface="Arial" panose="020B0604020202020204" pitchFamily="34" charset="0"/>
              <a:ea typeface="굴림" charset="-127"/>
              <a:sym typeface="Wingdings" panose="05000000000000000000" pitchFamily="2" charset="2"/>
            </a:endParaRPr>
          </a:p>
          <a:p>
            <a:pPr eaLnBrk="1" hangingPunct="1">
              <a:buFontTx/>
              <a:buChar char="•"/>
            </a:pPr>
            <a:endParaRPr lang="en-US" altLang="ko-KR" smtClean="0">
              <a:latin typeface="Arial" panose="020B0604020202020204" pitchFamily="34" charset="0"/>
              <a:ea typeface="굴림" charset="-127"/>
            </a:endParaRPr>
          </a:p>
          <a:p>
            <a:pPr eaLnBrk="1" hangingPunct="1">
              <a:buFontTx/>
              <a:buChar char="•"/>
            </a:pPr>
            <a:endParaRPr lang="en-US" altLang="ko-KR" smtClean="0">
              <a:latin typeface="Arial" panose="020B0604020202020204" pitchFamily="34" charset="0"/>
              <a:ea typeface="굴림" charset="-127"/>
            </a:endParaRPr>
          </a:p>
          <a:p>
            <a:pPr eaLnBrk="1" hangingPunct="1"/>
            <a:endParaRPr lang="en-US" altLang="ko-KR" smtClean="0">
              <a:latin typeface="Arial" panose="020B0604020202020204" pitchFamily="34" charset="0"/>
              <a:ea typeface="굴림"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282C2EA-26A0-47B5-A825-E65ADC764FDE}" type="slidenum">
              <a:rPr lang="en-US" altLang="it-IT" sz="1200"/>
              <a:pPr eaLnBrk="1" hangingPunct="1"/>
              <a:t>6</a:t>
            </a:fld>
            <a:endParaRPr lang="en-US" altLang="it-IT" sz="1200"/>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pPr eaLnBrk="1" hangingPunct="1">
              <a:defRPr/>
            </a:pPr>
            <a:r>
              <a:rPr lang="en-US" altLang="ko-KR" smtClean="0">
                <a:ea typeface="굴림" charset="0"/>
                <a:cs typeface="굴림" charset="0"/>
              </a:rPr>
              <a:t>Source from the same report,</a:t>
            </a:r>
          </a:p>
          <a:p>
            <a:pPr eaLnBrk="1" hangingPunct="1">
              <a:buFontTx/>
              <a:buChar char="•"/>
              <a:defRPr/>
            </a:pPr>
            <a:r>
              <a:rPr lang="en-US" altLang="ko-KR" smtClean="0">
                <a:ea typeface="굴림" charset="0"/>
                <a:cs typeface="굴림" charset="0"/>
              </a:rPr>
              <a:t>(Left) In terms of 8/s, the graph shows how much total space has each RIR allocated</a:t>
            </a:r>
          </a:p>
          <a:p>
            <a:pPr eaLnBrk="1" hangingPunct="1">
              <a:buFontTx/>
              <a:buChar char="•"/>
              <a:defRPr/>
            </a:pPr>
            <a:r>
              <a:rPr lang="en-US" altLang="ko-KR" smtClean="0">
                <a:ea typeface="굴림" charset="0"/>
                <a:cs typeface="굴림" charset="0"/>
              </a:rPr>
              <a:t>(Right) In terms of 8/s, the graph shows how much space did each RIR allocate by year</a:t>
            </a:r>
          </a:p>
          <a:p>
            <a:pPr eaLnBrk="1" hangingPunct="1">
              <a:defRPr/>
            </a:pPr>
            <a:endParaRPr lang="en-US" altLang="ko-KR" smtClean="0">
              <a:ea typeface="굴림" charset="0"/>
              <a:cs typeface="굴림" charset="0"/>
            </a:endParaRPr>
          </a:p>
          <a:p>
            <a:pPr eaLnBrk="1" hangingPunct="1">
              <a:buFontTx/>
              <a:buChar char="•"/>
              <a:defRPr/>
            </a:pPr>
            <a:endParaRPr lang="en-US" altLang="ko-KR" smtClean="0">
              <a:ea typeface="굴림" charset="0"/>
              <a:cs typeface="굴림"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FC5873-5D57-41E9-B780-8018220C93E8}" type="slidenum">
              <a:rPr lang="en-US" altLang="it-IT" sz="1200"/>
              <a:pPr eaLnBrk="1" hangingPunct="1"/>
              <a:t>7</a:t>
            </a:fld>
            <a:endParaRPr lang="en-US" altLang="it-IT" sz="1200"/>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p:txBody>
          <a:bodyPr/>
          <a:lstStyle/>
          <a:p>
            <a:pPr eaLnBrk="1" hangingPunct="1">
              <a:buFontTx/>
              <a:buChar char="•"/>
            </a:pPr>
            <a:r>
              <a:rPr lang="en-US" altLang="ko-KR" smtClean="0">
                <a:latin typeface="Arial" panose="020B0604020202020204" pitchFamily="34" charset="0"/>
                <a:ea typeface="굴림" charset="-127"/>
              </a:rPr>
              <a:t>As we notice, most policies relevant to IP Address are from ICANN/IANA and RIRs.</a:t>
            </a:r>
          </a:p>
          <a:p>
            <a:pPr eaLnBrk="1" hangingPunct="1">
              <a:buFontTx/>
              <a:buChar char="•"/>
            </a:pPr>
            <a:r>
              <a:rPr lang="en-US" altLang="ko-KR" smtClean="0">
                <a:latin typeface="Arial" panose="020B0604020202020204" pitchFamily="34" charset="0"/>
                <a:ea typeface="굴림" charset="-127"/>
              </a:rPr>
              <a:t>Most recently, the Address Supporting Organization (Address Council) of ICANN proposed “Global policy for the Allocation of the Remaining IPv4 Address Space”. The ASO is one of the supporting organizations of ICANN to review and develop recommendation on IP address policy.</a:t>
            </a:r>
          </a:p>
          <a:p>
            <a:pPr eaLnBrk="1" hangingPunct="1">
              <a:buFontTx/>
              <a:buChar char="•"/>
            </a:pPr>
            <a:r>
              <a:rPr lang="en-US" altLang="ko-KR" smtClean="0">
                <a:latin typeface="Arial" panose="020B0604020202020204" pitchFamily="34" charset="0"/>
                <a:ea typeface="굴림" charset="-127"/>
              </a:rPr>
              <a:t>It proposed the process for the allocation of the remaining IPv4 space from IANA to the RIRs. When a minimum amount of available space is reached, one /8 will be allocated from IANA to each RIR, replacing the current IPv4 allocation policy.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8C60FEB-327E-4AC5-A0A4-9C932EBAD96F}" type="slidenum">
              <a:rPr lang="en-US" altLang="it-IT" sz="1200"/>
              <a:pPr eaLnBrk="1" hangingPunct="1"/>
              <a:t>8</a:t>
            </a:fld>
            <a:endParaRPr lang="en-US" altLang="it-IT" sz="1200"/>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p:txBody>
          <a:bodyPr/>
          <a:lstStyle/>
          <a:p>
            <a:pPr eaLnBrk="1" hangingPunct="1">
              <a:buFontTx/>
              <a:buChar char="•"/>
              <a:defRPr/>
            </a:pPr>
            <a:r>
              <a:rPr lang="en-US" altLang="ko-KR" smtClean="0">
                <a:ea typeface="굴림" charset="0"/>
                <a:cs typeface="굴림" charset="0"/>
              </a:rPr>
              <a:t>IPv6 is one of the useful delivery protocols for the future fixed and wireless/mobile network environments. </a:t>
            </a:r>
          </a:p>
          <a:p>
            <a:pPr eaLnBrk="1" hangingPunct="1">
              <a:buFontTx/>
              <a:buChar char="•"/>
              <a:defRPr/>
            </a:pPr>
            <a:r>
              <a:rPr lang="en-US" altLang="ko-KR" smtClean="0">
                <a:ea typeface="굴림" charset="0"/>
                <a:cs typeface="굴림" charset="0"/>
              </a:rPr>
              <a:t>The necessity of IPv6 protocol will be more and more increasing for the NGN.</a:t>
            </a:r>
          </a:p>
          <a:p>
            <a:pPr eaLnBrk="1" hangingPunct="1">
              <a:defRPr/>
            </a:pPr>
            <a:endParaRPr lang="en-US" altLang="ko-KR" smtClean="0">
              <a:ea typeface="굴림" charset="0"/>
              <a:cs typeface="굴림"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BD346DB-9B10-4D7B-84B1-92069BEA14BE}" type="slidenum">
              <a:rPr lang="en-US" altLang="it-IT" sz="1200"/>
              <a:pPr eaLnBrk="1" hangingPunct="1"/>
              <a:t>9</a:t>
            </a:fld>
            <a:endParaRPr lang="en-US" altLang="it-IT" sz="1200"/>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buFontTx/>
              <a:buChar char="•"/>
            </a:pPr>
            <a:r>
              <a:rPr lang="en-US" altLang="ko-KR" smtClean="0">
                <a:latin typeface="Arial" panose="020B0604020202020204" pitchFamily="34" charset="0"/>
                <a:ea typeface="굴림" charset="-127"/>
              </a:rPr>
              <a:t>“Digital divide“ can be reduced by extending mobile coverage to developing countries. In many developing countries, especially African countries, there are already clear shift to mobile telecommunication and wireless Internet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B7432B-5E8C-4688-A3AA-54A82FD26025}" type="slidenum">
              <a:rPr lang="en-US" altLang="it-IT"/>
              <a:pPr/>
              <a:t>‹N›</a:t>
            </a:fld>
            <a:endParaRPr lang="en-US" altLang="it-IT"/>
          </a:p>
        </p:txBody>
      </p:sp>
    </p:spTree>
    <p:extLst>
      <p:ext uri="{BB962C8B-B14F-4D97-AF65-F5344CB8AC3E}">
        <p14:creationId xmlns:p14="http://schemas.microsoft.com/office/powerpoint/2010/main" val="332815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26D29E-91E6-4AF9-82FF-122552535E3A}" type="slidenum">
              <a:rPr lang="en-US" altLang="it-IT"/>
              <a:pPr/>
              <a:t>‹N›</a:t>
            </a:fld>
            <a:endParaRPr lang="en-US" altLang="it-IT"/>
          </a:p>
        </p:txBody>
      </p:sp>
    </p:spTree>
    <p:extLst>
      <p:ext uri="{BB962C8B-B14F-4D97-AF65-F5344CB8AC3E}">
        <p14:creationId xmlns:p14="http://schemas.microsoft.com/office/powerpoint/2010/main" val="114465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266E9D-F481-4549-8C4E-DB59F0412036}" type="slidenum">
              <a:rPr lang="en-US" altLang="it-IT"/>
              <a:pPr/>
              <a:t>‹N›</a:t>
            </a:fld>
            <a:endParaRPr lang="en-US" altLang="it-IT"/>
          </a:p>
        </p:txBody>
      </p:sp>
    </p:spTree>
    <p:extLst>
      <p:ext uri="{BB962C8B-B14F-4D97-AF65-F5344CB8AC3E}">
        <p14:creationId xmlns:p14="http://schemas.microsoft.com/office/powerpoint/2010/main" val="323814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7EF1BB-CBF4-497F-8D08-68053A3DD8DB}" type="slidenum">
              <a:rPr lang="en-US" altLang="it-IT"/>
              <a:pPr/>
              <a:t>‹N›</a:t>
            </a:fld>
            <a:endParaRPr lang="en-US" altLang="it-IT"/>
          </a:p>
        </p:txBody>
      </p:sp>
    </p:spTree>
    <p:extLst>
      <p:ext uri="{BB962C8B-B14F-4D97-AF65-F5344CB8AC3E}">
        <p14:creationId xmlns:p14="http://schemas.microsoft.com/office/powerpoint/2010/main" val="185809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60BED1-6A69-49AA-8C31-F875BCACEB15}" type="slidenum">
              <a:rPr lang="en-US" altLang="it-IT"/>
              <a:pPr/>
              <a:t>‹N›</a:t>
            </a:fld>
            <a:endParaRPr lang="en-US" altLang="it-IT"/>
          </a:p>
        </p:txBody>
      </p:sp>
    </p:spTree>
    <p:extLst>
      <p:ext uri="{BB962C8B-B14F-4D97-AF65-F5344CB8AC3E}">
        <p14:creationId xmlns:p14="http://schemas.microsoft.com/office/powerpoint/2010/main" val="216535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8BA371-C221-4BC8-A044-1B80969DC07C}" type="slidenum">
              <a:rPr lang="en-US" altLang="it-IT"/>
              <a:pPr/>
              <a:t>‹N›</a:t>
            </a:fld>
            <a:endParaRPr lang="en-US" altLang="it-IT"/>
          </a:p>
        </p:txBody>
      </p:sp>
    </p:spTree>
    <p:extLst>
      <p:ext uri="{BB962C8B-B14F-4D97-AF65-F5344CB8AC3E}">
        <p14:creationId xmlns:p14="http://schemas.microsoft.com/office/powerpoint/2010/main" val="269231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1ECB1E4-689D-4255-898D-8350BFE367EC}" type="slidenum">
              <a:rPr lang="en-US" altLang="it-IT"/>
              <a:pPr/>
              <a:t>‹N›</a:t>
            </a:fld>
            <a:endParaRPr lang="en-US" altLang="it-IT"/>
          </a:p>
        </p:txBody>
      </p:sp>
    </p:spTree>
    <p:extLst>
      <p:ext uri="{BB962C8B-B14F-4D97-AF65-F5344CB8AC3E}">
        <p14:creationId xmlns:p14="http://schemas.microsoft.com/office/powerpoint/2010/main" val="126064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D8FF198-7356-4D9C-8B44-044117B2DF99}" type="slidenum">
              <a:rPr lang="en-US" altLang="it-IT"/>
              <a:pPr/>
              <a:t>‹N›</a:t>
            </a:fld>
            <a:endParaRPr lang="en-US" altLang="it-IT"/>
          </a:p>
        </p:txBody>
      </p:sp>
    </p:spTree>
    <p:extLst>
      <p:ext uri="{BB962C8B-B14F-4D97-AF65-F5344CB8AC3E}">
        <p14:creationId xmlns:p14="http://schemas.microsoft.com/office/powerpoint/2010/main" val="59515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6D905E5-17A2-4CE0-AA65-248BC63AE4F5}" type="slidenum">
              <a:rPr lang="en-US" altLang="it-IT"/>
              <a:pPr/>
              <a:t>‹N›</a:t>
            </a:fld>
            <a:endParaRPr lang="en-US" altLang="it-IT"/>
          </a:p>
        </p:txBody>
      </p:sp>
    </p:spTree>
    <p:extLst>
      <p:ext uri="{BB962C8B-B14F-4D97-AF65-F5344CB8AC3E}">
        <p14:creationId xmlns:p14="http://schemas.microsoft.com/office/powerpoint/2010/main" val="90965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718151-E311-4E04-8FB3-A0AB3D667A24}" type="slidenum">
              <a:rPr lang="en-US" altLang="it-IT"/>
              <a:pPr/>
              <a:t>‹N›</a:t>
            </a:fld>
            <a:endParaRPr lang="en-US" altLang="it-IT"/>
          </a:p>
        </p:txBody>
      </p:sp>
    </p:spTree>
    <p:extLst>
      <p:ext uri="{BB962C8B-B14F-4D97-AF65-F5344CB8AC3E}">
        <p14:creationId xmlns:p14="http://schemas.microsoft.com/office/powerpoint/2010/main" val="209835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5D60EE-868D-41B5-95D8-7DE73CA666AA}" type="slidenum">
              <a:rPr lang="en-US" altLang="it-IT"/>
              <a:pPr/>
              <a:t>‹N›</a:t>
            </a:fld>
            <a:endParaRPr lang="en-US" altLang="it-IT"/>
          </a:p>
        </p:txBody>
      </p:sp>
    </p:spTree>
    <p:extLst>
      <p:ext uri="{BB962C8B-B14F-4D97-AF65-F5344CB8AC3E}">
        <p14:creationId xmlns:p14="http://schemas.microsoft.com/office/powerpoint/2010/main" val="192818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DC287F9D-D98E-4253-8F3E-F64F04C684F7}" type="slidenum">
              <a:rPr lang="en-US" altLang="it-IT"/>
              <a:pPr/>
              <a:t>‹N›</a:t>
            </a:fld>
            <a:endParaRPr lang="en-US"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www.itu.int/ITU-T/tsb-director/itut-wsis/files/zhao-netgov01.doc"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www.itu.int/wsis/c5/index.html" TargetMode="External"/><Relationship Id="rId4" Type="http://schemas.openxmlformats.org/officeDocument/2006/relationships/hyperlink" Target="http://www.itu.int/wsis/c2/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hyperlink" Target="http://www.icann.org/en/announcements/announcement-2-05feb09-en.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7" descr="Picture2"/>
          <p:cNvPicPr>
            <a:picLocks noChangeAspect="1" noChangeArrowheads="1"/>
          </p:cNvPicPr>
          <p:nvPr/>
        </p:nvPicPr>
        <p:blipFill>
          <a:blip r:embed="rId3">
            <a:extLst>
              <a:ext uri="{28A0092B-C50C-407E-A947-70E740481C1C}">
                <a14:useLocalDpi xmlns:a14="http://schemas.microsoft.com/office/drawing/2010/main" val="0"/>
              </a:ext>
            </a:extLst>
          </a:blip>
          <a:srcRect b="5879"/>
          <a:stretch>
            <a:fillRect/>
          </a:stretch>
        </p:blipFill>
        <p:spPr bwMode="auto">
          <a:xfrm>
            <a:off x="1588" y="404813"/>
            <a:ext cx="91440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ext Box 9"/>
          <p:cNvSpPr txBox="1">
            <a:spLocks noChangeArrowheads="1"/>
          </p:cNvSpPr>
          <p:nvPr/>
        </p:nvSpPr>
        <p:spPr bwMode="auto">
          <a:xfrm>
            <a:off x="1816100" y="40830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en-US" altLang="ko-KR" sz="1800">
              <a:latin typeface="굴림" charset="-127"/>
              <a:ea typeface="굴림" charset="-127"/>
            </a:endParaRPr>
          </a:p>
        </p:txBody>
      </p:sp>
      <p:pic>
        <p:nvPicPr>
          <p:cNvPr id="3075" name="Picture 11" descr="Picture2"/>
          <p:cNvPicPr>
            <a:picLocks noChangeAspect="1" noChangeArrowheads="1"/>
          </p:cNvPicPr>
          <p:nvPr/>
        </p:nvPicPr>
        <p:blipFill>
          <a:blip r:embed="rId3">
            <a:extLst>
              <a:ext uri="{28A0092B-C50C-407E-A947-70E740481C1C}">
                <a14:useLocalDpi xmlns:a14="http://schemas.microsoft.com/office/drawing/2010/main" val="0"/>
              </a:ext>
            </a:extLst>
          </a:blip>
          <a:srcRect b="93729"/>
          <a:stretch>
            <a:fillRect/>
          </a:stretch>
        </p:blipFill>
        <p:spPr bwMode="auto">
          <a:xfrm>
            <a:off x="0" y="-4763"/>
            <a:ext cx="9180513" cy="43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0"/>
          <p:cNvSpPr txBox="1">
            <a:spLocks noChangeArrowheads="1"/>
          </p:cNvSpPr>
          <p:nvPr/>
        </p:nvSpPr>
        <p:spPr bwMode="auto">
          <a:xfrm>
            <a:off x="2093913" y="0"/>
            <a:ext cx="49545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r>
              <a:rPr kumimoji="1" lang="en-US" altLang="ko-KR" sz="6600" b="1">
                <a:solidFill>
                  <a:schemeClr val="bg1"/>
                </a:solidFill>
                <a:latin typeface="Cambria" panose="02040503050406030204" pitchFamily="18" charset="0"/>
                <a:ea typeface="굴림" charset="-127"/>
              </a:rPr>
              <a:t>IPv6 </a:t>
            </a:r>
          </a:p>
          <a:p>
            <a:pPr algn="ctr" eaLnBrk="1" latinLnBrk="1" hangingPunct="1"/>
            <a:r>
              <a:rPr kumimoji="1" lang="en-US" altLang="ko-KR" sz="5400" b="1">
                <a:solidFill>
                  <a:schemeClr val="bg1"/>
                </a:solidFill>
                <a:latin typeface="Cambria" panose="02040503050406030204" pitchFamily="18" charset="0"/>
                <a:ea typeface="굴림" charset="-127"/>
              </a:rPr>
              <a:t>Public Policy</a:t>
            </a:r>
          </a:p>
          <a:p>
            <a:pPr algn="ctr" eaLnBrk="1" latinLnBrk="1" hangingPunct="1"/>
            <a:r>
              <a:rPr kumimoji="1" lang="en-US" altLang="ko-KR" sz="5400" b="1">
                <a:solidFill>
                  <a:schemeClr val="bg1"/>
                </a:solidFill>
                <a:latin typeface="Cambria" panose="02040503050406030204" pitchFamily="18" charset="0"/>
                <a:ea typeface="굴림" charset="-127"/>
              </a:rPr>
              <a:t>Considerations</a:t>
            </a:r>
          </a:p>
        </p:txBody>
      </p:sp>
      <p:sp>
        <p:nvSpPr>
          <p:cNvPr id="3077" name="AutoShape 13"/>
          <p:cNvSpPr>
            <a:spLocks noChangeAspect="1" noChangeArrowheads="1" noTextEdit="1"/>
          </p:cNvSpPr>
          <p:nvPr/>
        </p:nvSpPr>
        <p:spPr bwMode="auto">
          <a:xfrm>
            <a:off x="5724525" y="5805488"/>
            <a:ext cx="20510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8" name="Rectangle 15"/>
          <p:cNvSpPr>
            <a:spLocks noChangeArrowheads="1"/>
          </p:cNvSpPr>
          <p:nvPr/>
        </p:nvSpPr>
        <p:spPr bwMode="auto">
          <a:xfrm>
            <a:off x="3203575" y="5805488"/>
            <a:ext cx="45720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pic>
        <p:nvPicPr>
          <p:cNvPr id="3079" name="Picture 1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702"/>
          <a:stretch>
            <a:fillRect/>
          </a:stretch>
        </p:blipFill>
        <p:spPr bwMode="auto">
          <a:xfrm>
            <a:off x="7402513" y="6159500"/>
            <a:ext cx="16557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8"/>
          <p:cNvSpPr txBox="1">
            <a:spLocks noChangeArrowheads="1"/>
          </p:cNvSpPr>
          <p:nvPr/>
        </p:nvSpPr>
        <p:spPr bwMode="auto">
          <a:xfrm>
            <a:off x="1116013" y="4005263"/>
            <a:ext cx="6869112" cy="163036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lnSpc>
                <a:spcPct val="120000"/>
              </a:lnSpc>
            </a:pPr>
            <a:r>
              <a:rPr kumimoji="1" lang="en-US" altLang="it-IT" sz="2800" b="1" i="1">
                <a:solidFill>
                  <a:srgbClr val="000066"/>
                </a:solidFill>
                <a:ea typeface="굴림" charset="-127"/>
              </a:rPr>
              <a:t>Houlin Zhao</a:t>
            </a:r>
          </a:p>
          <a:p>
            <a:pPr algn="ctr" eaLnBrk="1" latinLnBrk="1" hangingPunct="1">
              <a:lnSpc>
                <a:spcPct val="120000"/>
              </a:lnSpc>
            </a:pPr>
            <a:r>
              <a:rPr kumimoji="1" lang="en-US" altLang="it-IT" sz="2800" b="1" i="1">
                <a:solidFill>
                  <a:srgbClr val="000066"/>
                </a:solidFill>
                <a:ea typeface="굴림" charset="-127"/>
              </a:rPr>
              <a:t>Deputy Secretary-General</a:t>
            </a:r>
          </a:p>
          <a:p>
            <a:pPr algn="ctr" eaLnBrk="1" latinLnBrk="1" hangingPunct="1">
              <a:lnSpc>
                <a:spcPct val="120000"/>
              </a:lnSpc>
            </a:pPr>
            <a:r>
              <a:rPr kumimoji="1" lang="en-US" altLang="it-IT" sz="2800" b="1" i="1">
                <a:solidFill>
                  <a:srgbClr val="000066"/>
                </a:solidFill>
                <a:ea typeface="굴림" charset="-127"/>
              </a:rPr>
              <a:t>International Telecommunication Union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0" y="1557338"/>
            <a:ext cx="8101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ko-KR" sz="2000" b="1">
                <a:solidFill>
                  <a:srgbClr val="006666"/>
                </a:solidFill>
                <a:latin typeface="Cambria" panose="02040503050406030204" pitchFamily="18" charset="0"/>
                <a:ea typeface="굴림" charset="-127"/>
              </a:rPr>
              <a:t>Emergence of mobiles as platform for wireless Internet access especially in developing countries will put more pressure on the IP address space</a:t>
            </a:r>
          </a:p>
        </p:txBody>
      </p:sp>
      <p:sp>
        <p:nvSpPr>
          <p:cNvPr id="21506" name="직사각형 6"/>
          <p:cNvSpPr>
            <a:spLocks noChangeArrowheads="1"/>
          </p:cNvSpPr>
          <p:nvPr/>
        </p:nvSpPr>
        <p:spPr bwMode="auto">
          <a:xfrm>
            <a:off x="611188" y="2781300"/>
            <a:ext cx="8532812" cy="642938"/>
          </a:xfrm>
          <a:prstGeom prst="rect">
            <a:avLst/>
          </a:prstGeom>
          <a:solidFill>
            <a:srgbClr val="FF0066">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marL="80963" indent="-80963"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atinLnBrk="1">
              <a:spcBef>
                <a:spcPct val="20000"/>
              </a:spcBef>
              <a:buClr>
                <a:schemeClr val="accent1"/>
              </a:buClr>
              <a:buSzPct val="70000"/>
              <a:buFont typeface="Wingdings 2" panose="05020102010507070707" pitchFamily="18" charset="2"/>
              <a:buNone/>
            </a:pPr>
            <a:r>
              <a:rPr lang="en-US" altLang="ko-KR" sz="2000">
                <a:solidFill>
                  <a:schemeClr val="bg1"/>
                </a:solidFill>
                <a:latin typeface="Calibri" panose="020F0502020204030204" pitchFamily="34" charset="0"/>
                <a:ea typeface="굴림" charset="-127"/>
              </a:rPr>
              <a:t>Require a larger IP address space to enable wireless networking &amp; mobility</a:t>
            </a:r>
          </a:p>
        </p:txBody>
      </p:sp>
      <p:sp>
        <p:nvSpPr>
          <p:cNvPr id="21507" name="직사각형 6"/>
          <p:cNvSpPr>
            <a:spLocks noChangeArrowheads="1"/>
          </p:cNvSpPr>
          <p:nvPr/>
        </p:nvSpPr>
        <p:spPr bwMode="auto">
          <a:xfrm>
            <a:off x="611188" y="4149725"/>
            <a:ext cx="8532812" cy="936625"/>
          </a:xfrm>
          <a:prstGeom prst="rect">
            <a:avLst/>
          </a:prstGeom>
          <a:solidFill>
            <a:srgbClr val="FF0066">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ko-KR" sz="2000">
                <a:solidFill>
                  <a:schemeClr val="bg1"/>
                </a:solidFill>
                <a:latin typeface="Calibri" panose="020F0502020204030204" pitchFamily="34" charset="0"/>
                <a:ea typeface="굴림" charset="-127"/>
              </a:rPr>
              <a:t>IPv6 is emerging as the preferred platform and is a core component of the wireless Internet architecture (3G &amp; Beyond 3G)</a:t>
            </a:r>
            <a:endParaRPr lang="ko-KR" altLang="en-US" sz="2000">
              <a:solidFill>
                <a:schemeClr val="bg1"/>
              </a:solidFill>
              <a:latin typeface="Calibri" panose="020F0502020204030204" pitchFamily="34" charset="0"/>
              <a:ea typeface="굴림" charset="-127"/>
            </a:endParaRPr>
          </a:p>
        </p:txBody>
      </p:sp>
      <p:sp>
        <p:nvSpPr>
          <p:cNvPr id="21508" name="직사각형 6"/>
          <p:cNvSpPr>
            <a:spLocks noChangeArrowheads="1"/>
          </p:cNvSpPr>
          <p:nvPr/>
        </p:nvSpPr>
        <p:spPr bwMode="auto">
          <a:xfrm>
            <a:off x="611188" y="3357563"/>
            <a:ext cx="8532812" cy="865187"/>
          </a:xfrm>
          <a:prstGeom prst="rect">
            <a:avLst/>
          </a:prstGeom>
          <a:solidFill>
            <a:srgbClr val="66FF66">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ko-KR" sz="2000">
                <a:latin typeface="Calibri" panose="020F0502020204030204" pitchFamily="34" charset="0"/>
                <a:ea typeface="굴림" charset="-127"/>
              </a:rPr>
              <a:t>IPv6 protocol provides the availability &amp; extensibility of IP addresses : </a:t>
            </a:r>
          </a:p>
          <a:p>
            <a:pPr eaLnBrk="1" hangingPunct="1">
              <a:lnSpc>
                <a:spcPct val="90000"/>
              </a:lnSpc>
            </a:pPr>
            <a:r>
              <a:rPr lang="en-US" altLang="ko-KR" sz="2000">
                <a:latin typeface="Calibri" panose="020F0502020204030204" pitchFamily="34" charset="0"/>
                <a:ea typeface="굴림" charset="-127"/>
              </a:rPr>
              <a:t>Large-scale sensor networks,  IP Security, Mobile IPv6, IP-based Multimedia </a:t>
            </a:r>
            <a:endParaRPr kumimoji="1" lang="ko-KR" altLang="en-US" sz="2000">
              <a:latin typeface="Calibri" panose="020F0502020204030204" pitchFamily="34" charset="0"/>
              <a:ea typeface="굴림" charset="-127"/>
            </a:endParaRPr>
          </a:p>
        </p:txBody>
      </p:sp>
      <p:sp>
        <p:nvSpPr>
          <p:cNvPr id="21509" name="직사각형 6"/>
          <p:cNvSpPr>
            <a:spLocks noChangeArrowheads="1"/>
          </p:cNvSpPr>
          <p:nvPr/>
        </p:nvSpPr>
        <p:spPr bwMode="auto">
          <a:xfrm>
            <a:off x="611188" y="5013325"/>
            <a:ext cx="8532812" cy="647700"/>
          </a:xfrm>
          <a:prstGeom prst="rect">
            <a:avLst/>
          </a:prstGeom>
          <a:solidFill>
            <a:srgbClr val="66FF66">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ko-KR" sz="2000">
                <a:latin typeface="Calibri" panose="020F0502020204030204" pitchFamily="34" charset="0"/>
                <a:ea typeface="굴림" charset="-127"/>
              </a:rPr>
              <a:t>Need for fair and equitable policies for the management/allocation on IPv6</a:t>
            </a:r>
            <a:endParaRPr kumimoji="1" lang="ko-KR" altLang="en-US" sz="2000">
              <a:latin typeface="Calibri" panose="020F0502020204030204" pitchFamily="34" charset="0"/>
              <a:ea typeface="굴림" charset="-127"/>
            </a:endParaRPr>
          </a:p>
        </p:txBody>
      </p:sp>
      <p:sp>
        <p:nvSpPr>
          <p:cNvPr id="22535" name="Rectangle 7"/>
          <p:cNvSpPr>
            <a:spLocks noChangeArrowheads="1"/>
          </p:cNvSpPr>
          <p:nvPr/>
        </p:nvSpPr>
        <p:spPr bwMode="auto">
          <a:xfrm>
            <a:off x="250825" y="836613"/>
            <a:ext cx="88931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tLang="ko-KR" sz="2800" b="1" i="1">
                <a:latin typeface="Cambria" charset="0"/>
                <a:ea typeface="굴림" charset="0"/>
                <a:cs typeface="굴림" charset="0"/>
              </a:rPr>
              <a:t>IPv6 Deployment: Essential for wireless Internet</a:t>
            </a:r>
            <a:endParaRPr lang="en-US" sz="2800" b="1" i="1">
              <a:latin typeface="Cambria" charset="0"/>
              <a:ea typeface="ＭＳ Ｐゴシック" charset="0"/>
            </a:endParaRPr>
          </a:p>
        </p:txBody>
      </p:sp>
      <p:sp>
        <p:nvSpPr>
          <p:cNvPr id="22536" name="Rectangle 8"/>
          <p:cNvSpPr>
            <a:spLocks noChangeArrowheads="1"/>
          </p:cNvSpPr>
          <p:nvPr/>
        </p:nvSpPr>
        <p:spPr bwMode="auto">
          <a:xfrm>
            <a:off x="250825" y="5805488"/>
            <a:ext cx="8893175"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tLang="ko-KR" sz="2500" b="1" i="1">
                <a:latin typeface="Cambria" charset="0"/>
                <a:ea typeface="굴림" charset="0"/>
                <a:cs typeface="굴림" charset="0"/>
              </a:rPr>
              <a:t>Current &amp; future challenges of wireless Internet require IPv6</a:t>
            </a:r>
            <a:endParaRPr lang="en-US" sz="2500" b="1" i="1">
              <a:latin typeface="Cambria" charset="0"/>
              <a:ea typeface="ＭＳ Ｐゴシック"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12" descr="White marble"/>
          <p:cNvSpPr>
            <a:spLocks noChangeArrowheads="1"/>
          </p:cNvSpPr>
          <p:nvPr/>
        </p:nvSpPr>
        <p:spPr bwMode="auto">
          <a:xfrm>
            <a:off x="0" y="1916113"/>
            <a:ext cx="8964613" cy="4033837"/>
          </a:xfrm>
          <a:prstGeom prst="homePlate">
            <a:avLst>
              <a:gd name="adj" fmla="val 11225"/>
            </a:avLst>
          </a:prstGeom>
          <a:blipFill dpi="0" rotWithShape="1">
            <a:blip r:embed="rId3">
              <a:alphaModFix amt="5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kumimoji="1" lang="ko-KR" altLang="en-US" sz="1800" b="1">
              <a:latin typeface="Cambria" panose="02040503050406030204" pitchFamily="18" charset="0"/>
              <a:ea typeface="굴림" charset="-127"/>
            </a:endParaRPr>
          </a:p>
        </p:txBody>
      </p:sp>
      <p:sp>
        <p:nvSpPr>
          <p:cNvPr id="23554" name="직사각형 3"/>
          <p:cNvSpPr>
            <a:spLocks noChangeArrowheads="1"/>
          </p:cNvSpPr>
          <p:nvPr/>
        </p:nvSpPr>
        <p:spPr bwMode="auto">
          <a:xfrm>
            <a:off x="0" y="4365625"/>
            <a:ext cx="87487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ko-KR" sz="2500" b="1">
                <a:latin typeface="Cambria" panose="02040503050406030204" pitchFamily="18" charset="0"/>
                <a:ea typeface="굴림" charset="-127"/>
                <a:sym typeface="Wingdings" panose="05000000000000000000" pitchFamily="2" charset="2"/>
              </a:rPr>
              <a:t>Several government initiatives to promote IPv6 adoption and pervasive Internet networks</a:t>
            </a:r>
          </a:p>
        </p:txBody>
      </p:sp>
      <p:sp>
        <p:nvSpPr>
          <p:cNvPr id="23555" name="직사각형 3"/>
          <p:cNvSpPr>
            <a:spLocks noChangeArrowheads="1"/>
          </p:cNvSpPr>
          <p:nvPr/>
        </p:nvSpPr>
        <p:spPr bwMode="auto">
          <a:xfrm>
            <a:off x="0" y="2060575"/>
            <a:ext cx="84248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Tx/>
              <a:buChar char="•"/>
            </a:pPr>
            <a:r>
              <a:rPr lang="en-US" altLang="ko-KR" sz="2500" b="1">
                <a:latin typeface="Cambria" panose="02040503050406030204" pitchFamily="18" charset="0"/>
                <a:ea typeface="굴림" charset="-127"/>
              </a:rPr>
              <a:t> </a:t>
            </a:r>
            <a:r>
              <a:rPr lang="en-US" altLang="ko-KR" sz="2500" b="1">
                <a:solidFill>
                  <a:srgbClr val="FF0066"/>
                </a:solidFill>
                <a:latin typeface="Cambria" panose="02040503050406030204" pitchFamily="18" charset="0"/>
                <a:ea typeface="굴림" charset="-127"/>
              </a:rPr>
              <a:t>Wireless operators</a:t>
            </a:r>
            <a:r>
              <a:rPr lang="en-US" altLang="ko-KR" sz="2500" b="1">
                <a:latin typeface="Cambria" panose="02040503050406030204" pitchFamily="18" charset="0"/>
                <a:ea typeface="굴림" charset="-127"/>
              </a:rPr>
              <a:t> </a:t>
            </a:r>
            <a:r>
              <a:rPr lang="en-US" altLang="ko-KR" sz="2500" b="1">
                <a:solidFill>
                  <a:srgbClr val="FF0066"/>
                </a:solidFill>
                <a:latin typeface="Cambria" panose="02040503050406030204" pitchFamily="18" charset="0"/>
                <a:ea typeface="굴림" charset="-127"/>
              </a:rPr>
              <a:t>and ISPs</a:t>
            </a:r>
            <a:r>
              <a:rPr lang="en-US" altLang="ko-KR" sz="2500" b="1">
                <a:latin typeface="Cambria" panose="02040503050406030204" pitchFamily="18" charset="0"/>
                <a:ea typeface="굴림" charset="-127"/>
              </a:rPr>
              <a:t> as well as </a:t>
            </a:r>
            <a:r>
              <a:rPr lang="en-US" altLang="ko-KR" sz="2500" b="1">
                <a:solidFill>
                  <a:srgbClr val="FF0066"/>
                </a:solidFill>
                <a:latin typeface="Cambria" panose="02040503050406030204" pitchFamily="18" charset="0"/>
                <a:ea typeface="굴림" charset="-127"/>
              </a:rPr>
              <a:t>governments</a:t>
            </a:r>
            <a:r>
              <a:rPr lang="en-US" altLang="ko-KR" sz="2500" b="1">
                <a:latin typeface="Cambria" panose="02040503050406030204" pitchFamily="18" charset="0"/>
                <a:ea typeface="굴림" charset="-127"/>
              </a:rPr>
              <a:t> in   developing countries can derive significant advantages from IPv6 adoption </a:t>
            </a:r>
          </a:p>
          <a:p>
            <a:endParaRPr lang="en-US" altLang="ko-KR" sz="2500" b="1">
              <a:latin typeface="Cambria" panose="02040503050406030204" pitchFamily="18" charset="0"/>
              <a:ea typeface="굴림" charset="-127"/>
            </a:endParaRPr>
          </a:p>
        </p:txBody>
      </p:sp>
      <p:sp>
        <p:nvSpPr>
          <p:cNvPr id="23556" name="Text Box 8"/>
          <p:cNvSpPr txBox="1">
            <a:spLocks noChangeArrowheads="1"/>
          </p:cNvSpPr>
          <p:nvPr/>
        </p:nvSpPr>
        <p:spPr bwMode="auto">
          <a:xfrm>
            <a:off x="0" y="3357563"/>
            <a:ext cx="82153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6225" indent="-2762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Tx/>
              <a:buChar char="•"/>
            </a:pPr>
            <a:r>
              <a:rPr lang="en-US" altLang="ko-KR" sz="2500" b="1">
                <a:latin typeface="Cambria" panose="02040503050406030204" pitchFamily="18" charset="0"/>
                <a:ea typeface="굴림" charset="-127"/>
              </a:rPr>
              <a:t>The </a:t>
            </a:r>
            <a:r>
              <a:rPr lang="en-US" altLang="ko-KR" sz="2500" b="1">
                <a:solidFill>
                  <a:srgbClr val="FF0066"/>
                </a:solidFill>
                <a:latin typeface="Cambria" panose="02040503050406030204" pitchFamily="18" charset="0"/>
                <a:ea typeface="굴림" charset="-127"/>
              </a:rPr>
              <a:t>paradigm shift on the application and usage of IPv6</a:t>
            </a:r>
            <a:r>
              <a:rPr lang="en-US" altLang="ko-KR" sz="2500" b="1">
                <a:latin typeface="Cambria" panose="02040503050406030204" pitchFamily="18" charset="0"/>
                <a:ea typeface="굴림" charset="-127"/>
              </a:rPr>
              <a:t> is already taking place in many countries</a:t>
            </a:r>
            <a:endParaRPr kumimoji="1" lang="en-US" altLang="ko-KR" sz="2500">
              <a:latin typeface="Cambria" panose="02040503050406030204" pitchFamily="18" charset="0"/>
              <a:ea typeface="굴림" charset="-127"/>
            </a:endParaRPr>
          </a:p>
        </p:txBody>
      </p:sp>
      <p:grpSp>
        <p:nvGrpSpPr>
          <p:cNvPr id="23557" name="그룹 11"/>
          <p:cNvGrpSpPr>
            <a:grpSpLocks/>
          </p:cNvGrpSpPr>
          <p:nvPr/>
        </p:nvGrpSpPr>
        <p:grpSpPr bwMode="auto">
          <a:xfrm>
            <a:off x="250825" y="5229225"/>
            <a:ext cx="7164388" cy="792163"/>
            <a:chOff x="811544" y="4000550"/>
            <a:chExt cx="7163534" cy="791652"/>
          </a:xfrm>
        </p:grpSpPr>
        <p:sp>
          <p:nvSpPr>
            <p:cNvPr id="23559" name="TextBox 5"/>
            <p:cNvSpPr txBox="1">
              <a:spLocks noChangeArrowheads="1"/>
            </p:cNvSpPr>
            <p:nvPr/>
          </p:nvSpPr>
          <p:spPr bwMode="auto">
            <a:xfrm>
              <a:off x="1025831" y="4000550"/>
              <a:ext cx="6949247" cy="79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ko-KR" b="1" i="1">
                  <a:latin typeface="Cambria" panose="02040503050406030204" pitchFamily="18" charset="0"/>
                  <a:ea typeface="굴림" charset="-127"/>
                  <a:sym typeface="Wingdings" panose="05000000000000000000" pitchFamily="2" charset="2"/>
                </a:rPr>
                <a:t>China’s Next Generation Internet – 2008 Olympics</a:t>
              </a:r>
              <a:endParaRPr kumimoji="1" lang="ko-KR" altLang="en-US">
                <a:solidFill>
                  <a:srgbClr val="3399FF"/>
                </a:solidFill>
                <a:latin typeface="Cambria" panose="02040503050406030204" pitchFamily="18" charset="0"/>
                <a:ea typeface="굴림" charset="-127"/>
              </a:endParaRPr>
            </a:p>
            <a:p>
              <a:pPr eaLnBrk="1" hangingPunct="1"/>
              <a:r>
                <a:rPr kumimoji="1" lang="en-US" altLang="ko-KR" sz="2200">
                  <a:latin typeface="Cambria" panose="02040503050406030204" pitchFamily="18" charset="0"/>
                  <a:ea typeface="굴림" charset="-127"/>
                </a:rPr>
                <a:t> </a:t>
              </a:r>
            </a:p>
          </p:txBody>
        </p:sp>
        <p:sp>
          <p:nvSpPr>
            <p:cNvPr id="23560" name="오른쪽 화살표 8"/>
            <p:cNvSpPr>
              <a:spLocks noChangeArrowheads="1"/>
            </p:cNvSpPr>
            <p:nvPr/>
          </p:nvSpPr>
          <p:spPr bwMode="auto">
            <a:xfrm>
              <a:off x="811544" y="4149679"/>
              <a:ext cx="188890" cy="299845"/>
            </a:xfrm>
            <a:prstGeom prst="rightArrow">
              <a:avLst>
                <a:gd name="adj1" fmla="val 50000"/>
                <a:gd name="adj2" fmla="val 50000"/>
              </a:avLst>
            </a:prstGeom>
            <a:solidFill>
              <a:srgbClr val="FF0066"/>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ko-KR" altLang="en-US" sz="1800">
                <a:solidFill>
                  <a:srgbClr val="FFFFFF"/>
                </a:solidFill>
                <a:latin typeface="Cambria" panose="02040503050406030204" pitchFamily="18" charset="0"/>
                <a:ea typeface="HY견명조" pitchFamily="18" charset="-127"/>
              </a:endParaRPr>
            </a:p>
          </p:txBody>
        </p:sp>
      </p:grpSp>
      <p:sp>
        <p:nvSpPr>
          <p:cNvPr id="24584" name="Rectangle 8"/>
          <p:cNvSpPr>
            <a:spLocks noChangeArrowheads="1"/>
          </p:cNvSpPr>
          <p:nvPr/>
        </p:nvSpPr>
        <p:spPr bwMode="auto">
          <a:xfrm>
            <a:off x="250825" y="1196975"/>
            <a:ext cx="88931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tLang="ko-KR" sz="2800" b="1" i="1">
                <a:latin typeface="Cambria" charset="0"/>
                <a:ea typeface="굴림" charset="0"/>
                <a:cs typeface="굴림" charset="0"/>
              </a:rPr>
              <a:t>Paradigm shift on IPv6</a:t>
            </a:r>
            <a:endParaRPr lang="en-US" sz="2800" b="1" i="1">
              <a:latin typeface="Cambria" charset="0"/>
              <a:ea typeface="ＭＳ Ｐゴシック"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2" descr="White marble"/>
          <p:cNvSpPr>
            <a:spLocks noChangeArrowheads="1"/>
          </p:cNvSpPr>
          <p:nvPr/>
        </p:nvSpPr>
        <p:spPr bwMode="auto">
          <a:xfrm>
            <a:off x="0" y="1916113"/>
            <a:ext cx="9144000" cy="3817937"/>
          </a:xfrm>
          <a:prstGeom prst="homePlate">
            <a:avLst>
              <a:gd name="adj" fmla="val 12097"/>
            </a:avLst>
          </a:prstGeom>
          <a:blipFill dpi="0" rotWithShape="1">
            <a:blip r:embed="rId3">
              <a:alphaModFix amt="55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kumimoji="1" lang="ko-KR" altLang="en-US" sz="1800" b="1">
              <a:latin typeface="Cambria" panose="02040503050406030204" pitchFamily="18" charset="0"/>
              <a:ea typeface="굴림" charset="-127"/>
            </a:endParaRPr>
          </a:p>
        </p:txBody>
      </p:sp>
      <p:sp>
        <p:nvSpPr>
          <p:cNvPr id="25602" name="Text Box 209"/>
          <p:cNvSpPr txBox="1">
            <a:spLocks noChangeArrowheads="1"/>
          </p:cNvSpPr>
          <p:nvPr/>
        </p:nvSpPr>
        <p:spPr bwMode="auto">
          <a:xfrm>
            <a:off x="250825" y="1268413"/>
            <a:ext cx="80645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lnSpc>
                <a:spcPct val="80000"/>
              </a:lnSpc>
              <a:spcBef>
                <a:spcPct val="20000"/>
              </a:spcBef>
              <a:buClr>
                <a:schemeClr val="accent1"/>
              </a:buClr>
              <a:buSzPct val="70000"/>
            </a:pPr>
            <a:r>
              <a:rPr lang="en-US" altLang="ko-KR" sz="2800" b="1" i="1">
                <a:latin typeface="Cambria" panose="02040503050406030204" pitchFamily="18" charset="0"/>
                <a:ea typeface="굴림" charset="-127"/>
              </a:rPr>
              <a:t>Current deployment of IPv6</a:t>
            </a:r>
            <a:endParaRPr kumimoji="1" lang="en-US" altLang="ko-KR" sz="2800" b="1" i="1">
              <a:latin typeface="Cambria" panose="02040503050406030204" pitchFamily="18" charset="0"/>
              <a:ea typeface="굴림" charset="-127"/>
            </a:endParaRPr>
          </a:p>
        </p:txBody>
      </p:sp>
      <p:sp>
        <p:nvSpPr>
          <p:cNvPr id="25603" name="직사각형 3"/>
          <p:cNvSpPr>
            <a:spLocks noChangeArrowheads="1"/>
          </p:cNvSpPr>
          <p:nvPr/>
        </p:nvSpPr>
        <p:spPr bwMode="auto">
          <a:xfrm>
            <a:off x="0" y="2708275"/>
            <a:ext cx="87487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ko-KR" sz="2800" b="1">
                <a:solidFill>
                  <a:srgbClr val="000000"/>
                </a:solidFill>
                <a:latin typeface="Cambria" panose="02040503050406030204" pitchFamily="18" charset="0"/>
                <a:ea typeface="HY견명조" pitchFamily="18" charset="-127"/>
                <a:sym typeface="Wingdings" panose="05000000000000000000" pitchFamily="2" charset="2"/>
              </a:rPr>
              <a:t>  Actual implementations are fast </a:t>
            </a:r>
            <a:r>
              <a:rPr lang="en-US" altLang="ko-KR" sz="2800" b="1">
                <a:solidFill>
                  <a:srgbClr val="000000"/>
                </a:solidFill>
                <a:latin typeface="Cambria" panose="02040503050406030204" pitchFamily="18" charset="0"/>
                <a:ea typeface="HY견명조" pitchFamily="18" charset="-127"/>
              </a:rPr>
              <a:t>growing, but</a:t>
            </a:r>
          </a:p>
          <a:p>
            <a:pPr eaLnBrk="1" hangingPunct="1"/>
            <a:r>
              <a:rPr lang="en-US" altLang="ko-KR" sz="2800" b="1" i="1">
                <a:solidFill>
                  <a:srgbClr val="0099FF"/>
                </a:solidFill>
                <a:latin typeface="Cambria" panose="02040503050406030204" pitchFamily="18" charset="0"/>
                <a:ea typeface="HY견명조" pitchFamily="18" charset="-127"/>
              </a:rPr>
              <a:t>   </a:t>
            </a:r>
            <a:r>
              <a:rPr lang="en-US" altLang="ko-KR" sz="3200" b="1">
                <a:solidFill>
                  <a:srgbClr val="0099FF"/>
                </a:solidFill>
                <a:latin typeface="Cambria" panose="02040503050406030204" pitchFamily="18" charset="0"/>
                <a:ea typeface="HY견명조" pitchFamily="18" charset="-127"/>
              </a:rPr>
              <a:t>Still </a:t>
            </a:r>
            <a:r>
              <a:rPr lang="en-US" altLang="ko-KR" sz="3200" b="1">
                <a:solidFill>
                  <a:srgbClr val="0099FF"/>
                </a:solidFill>
                <a:latin typeface="Cambria" panose="02040503050406030204" pitchFamily="18" charset="0"/>
                <a:ea typeface="HY견명조" pitchFamily="18" charset="-127"/>
                <a:sym typeface="Wingdings" panose="05000000000000000000" pitchFamily="2" charset="2"/>
              </a:rPr>
              <a:t>low &amp; </a:t>
            </a:r>
            <a:r>
              <a:rPr lang="en-US" altLang="ko-KR" sz="3200" b="1">
                <a:solidFill>
                  <a:srgbClr val="0099FF"/>
                </a:solidFill>
                <a:latin typeface="Cambria" panose="02040503050406030204" pitchFamily="18" charset="0"/>
                <a:ea typeface="HY견명조" pitchFamily="18" charset="-127"/>
              </a:rPr>
              <a:t>unbalanced</a:t>
            </a:r>
            <a:endParaRPr kumimoji="1" lang="ko-KR" altLang="en-US" sz="3200">
              <a:solidFill>
                <a:srgbClr val="0099FF"/>
              </a:solidFill>
              <a:latin typeface="Cambria" panose="02040503050406030204" pitchFamily="18" charset="0"/>
              <a:ea typeface="굴림" charset="-127"/>
            </a:endParaRPr>
          </a:p>
        </p:txBody>
      </p:sp>
      <p:grpSp>
        <p:nvGrpSpPr>
          <p:cNvPr id="25604" name="그룹 10"/>
          <p:cNvGrpSpPr>
            <a:grpSpLocks/>
          </p:cNvGrpSpPr>
          <p:nvPr/>
        </p:nvGrpSpPr>
        <p:grpSpPr bwMode="auto">
          <a:xfrm>
            <a:off x="250825" y="3860800"/>
            <a:ext cx="8253413" cy="457200"/>
            <a:chOff x="811544" y="3285450"/>
            <a:chExt cx="8252120" cy="458635"/>
          </a:xfrm>
        </p:grpSpPr>
        <p:sp>
          <p:nvSpPr>
            <p:cNvPr id="25609" name="TextBox 4"/>
            <p:cNvSpPr txBox="1">
              <a:spLocks noChangeArrowheads="1"/>
            </p:cNvSpPr>
            <p:nvPr/>
          </p:nvSpPr>
          <p:spPr bwMode="auto">
            <a:xfrm>
              <a:off x="954397" y="3285450"/>
              <a:ext cx="8109267" cy="45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2200">
                  <a:latin typeface="Cambria" panose="02040503050406030204" pitchFamily="18" charset="0"/>
                  <a:ea typeface="굴림" charset="-127"/>
                </a:rPr>
                <a:t> </a:t>
              </a:r>
              <a:r>
                <a:rPr kumimoji="1" lang="en-US" altLang="ko-KR">
                  <a:latin typeface="Cambria" panose="02040503050406030204" pitchFamily="18" charset="0"/>
                  <a:ea typeface="굴림" charset="-127"/>
                </a:rPr>
                <a:t>RIPE NCC and APNIC already started large-scale deployment</a:t>
              </a:r>
              <a:endParaRPr kumimoji="1" lang="ko-KR" altLang="en-US">
                <a:latin typeface="Cambria" panose="02040503050406030204" pitchFamily="18" charset="0"/>
                <a:ea typeface="굴림" charset="-127"/>
              </a:endParaRPr>
            </a:p>
          </p:txBody>
        </p:sp>
        <p:sp>
          <p:nvSpPr>
            <p:cNvPr id="8" name="오른쪽 화살표 7"/>
            <p:cNvSpPr/>
            <p:nvPr/>
          </p:nvSpPr>
          <p:spPr>
            <a:xfrm>
              <a:off x="811544" y="3352334"/>
              <a:ext cx="188883" cy="297795"/>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grpSp>
      <p:grpSp>
        <p:nvGrpSpPr>
          <p:cNvPr id="25605" name="그룹 11"/>
          <p:cNvGrpSpPr>
            <a:grpSpLocks/>
          </p:cNvGrpSpPr>
          <p:nvPr/>
        </p:nvGrpSpPr>
        <p:grpSpPr bwMode="auto">
          <a:xfrm>
            <a:off x="250825" y="4437063"/>
            <a:ext cx="8574088" cy="822325"/>
            <a:chOff x="811544" y="4000550"/>
            <a:chExt cx="8573066" cy="821794"/>
          </a:xfrm>
        </p:grpSpPr>
        <p:sp>
          <p:nvSpPr>
            <p:cNvPr id="25607" name="TextBox 5"/>
            <p:cNvSpPr txBox="1">
              <a:spLocks noChangeArrowheads="1"/>
            </p:cNvSpPr>
            <p:nvPr/>
          </p:nvSpPr>
          <p:spPr bwMode="auto">
            <a:xfrm>
              <a:off x="1025831" y="4000550"/>
              <a:ext cx="8358779" cy="82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a:latin typeface="Cambria" panose="02040503050406030204" pitchFamily="18" charset="0"/>
                  <a:ea typeface="굴림" charset="-127"/>
                </a:rPr>
                <a:t>ARIN, LACNIC, AfriNIC are relatively slow</a:t>
              </a:r>
            </a:p>
            <a:p>
              <a:pPr eaLnBrk="1" hangingPunct="1"/>
              <a:r>
                <a:rPr kumimoji="1" lang="en-US" altLang="ko-KR">
                  <a:latin typeface="Cambria" panose="02040503050406030204" pitchFamily="18" charset="0"/>
                  <a:ea typeface="굴림" charset="-127"/>
                </a:rPr>
                <a:t>: more inclined towards evaluating current deployment of IPv6</a:t>
              </a:r>
            </a:p>
          </p:txBody>
        </p:sp>
        <p:sp>
          <p:nvSpPr>
            <p:cNvPr id="9" name="오른쪽 화살표 8"/>
            <p:cNvSpPr/>
            <p:nvPr/>
          </p:nvSpPr>
          <p:spPr>
            <a:xfrm>
              <a:off x="811544" y="4149679"/>
              <a:ext cx="188890" cy="299843"/>
            </a:xfrm>
            <a:prstGeom prs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grpSp>
      <p:sp>
        <p:nvSpPr>
          <p:cNvPr id="25606" name="직사각형 3"/>
          <p:cNvSpPr>
            <a:spLocks noChangeArrowheads="1"/>
          </p:cNvSpPr>
          <p:nvPr/>
        </p:nvSpPr>
        <p:spPr bwMode="auto">
          <a:xfrm>
            <a:off x="0" y="2133600"/>
            <a:ext cx="8748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n-US" altLang="ko-KR" b="1">
                <a:latin typeface="Cambria" panose="02040503050406030204" pitchFamily="18" charset="0"/>
                <a:ea typeface="HY견명조" pitchFamily="18" charset="-127"/>
              </a:rPr>
              <a:t>  </a:t>
            </a:r>
            <a:r>
              <a:rPr lang="en-US" altLang="ko-KR" sz="2800" b="1">
                <a:latin typeface="Cambria" panose="02040503050406030204" pitchFamily="18" charset="0"/>
                <a:ea typeface="HY견명조" pitchFamily="18" charset="-127"/>
              </a:rPr>
              <a:t>Allocation of IPv6 based on similar policy as IPv4</a:t>
            </a:r>
            <a:endParaRPr lang="en-US" altLang="ko-KR" sz="3200" b="1" i="1">
              <a:solidFill>
                <a:srgbClr val="FF0000"/>
              </a:solidFill>
              <a:latin typeface="Cambria" panose="02040503050406030204" pitchFamily="18" charset="0"/>
              <a:ea typeface="HY견명조" pitchFamily="18" charset="-127"/>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Rectangle 4"/>
          <p:cNvPicPr>
            <a:picLocks noChangeArrowheads="1"/>
          </p:cNvPicPr>
          <p:nvPr/>
        </p:nvPicPr>
        <p:blipFill>
          <a:blip r:embed="rId3">
            <a:extLst>
              <a:ext uri="{28A0092B-C50C-407E-A947-70E740481C1C}">
                <a14:useLocalDpi xmlns:a14="http://schemas.microsoft.com/office/drawing/2010/main" val="0"/>
              </a:ext>
            </a:extLst>
          </a:blip>
          <a:srcRect r="38867"/>
          <a:stretch>
            <a:fillRect/>
          </a:stretch>
        </p:blipFill>
        <p:spPr bwMode="auto">
          <a:xfrm>
            <a:off x="1763713" y="404813"/>
            <a:ext cx="5191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타원 9"/>
          <p:cNvSpPr/>
          <p:nvPr/>
        </p:nvSpPr>
        <p:spPr>
          <a:xfrm>
            <a:off x="2643188" y="3049588"/>
            <a:ext cx="857250" cy="785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sp>
        <p:nvSpPr>
          <p:cNvPr id="19" name="타원 18"/>
          <p:cNvSpPr/>
          <p:nvPr/>
        </p:nvSpPr>
        <p:spPr>
          <a:xfrm>
            <a:off x="4678363" y="4643438"/>
            <a:ext cx="1214437"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sp>
        <p:nvSpPr>
          <p:cNvPr id="5" name="타원 4"/>
          <p:cNvSpPr/>
          <p:nvPr/>
        </p:nvSpPr>
        <p:spPr>
          <a:xfrm>
            <a:off x="1192213" y="2060575"/>
            <a:ext cx="619125" cy="571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sp>
        <p:nvSpPr>
          <p:cNvPr id="17607" name="Text Box 209"/>
          <p:cNvSpPr txBox="1">
            <a:spLocks noChangeArrowheads="1"/>
          </p:cNvSpPr>
          <p:nvPr/>
        </p:nvSpPr>
        <p:spPr bwMode="auto">
          <a:xfrm>
            <a:off x="179388" y="6237288"/>
            <a:ext cx="54006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latinLnBrk="1">
              <a:spcBef>
                <a:spcPct val="20000"/>
              </a:spcBef>
              <a:buClr>
                <a:schemeClr val="accent1"/>
              </a:buClr>
              <a:buSzPct val="70000"/>
              <a:buFont typeface="Arial" charset="0"/>
              <a:buNone/>
              <a:defRPr/>
            </a:pPr>
            <a:r>
              <a:rPr lang="en-US" altLang="ko-KR" sz="1600" b="1" smtClean="0">
                <a:solidFill>
                  <a:srgbClr val="000036"/>
                </a:solidFill>
                <a:effectLst>
                  <a:outerShdw blurRad="38100" dist="38100" dir="2700000" algn="tl">
                    <a:srgbClr val="DDDDDD"/>
                  </a:outerShdw>
                </a:effectLst>
                <a:latin typeface="Cambria" charset="0"/>
                <a:ea typeface="HY견명조" charset="0"/>
                <a:cs typeface="HY견명조" charset="0"/>
              </a:rPr>
              <a:t>Source: INR Status Report (NRO,  As of 31 Dec. 2008)</a:t>
            </a:r>
            <a:endParaRPr kumimoji="1" lang="en-US" altLang="ko-KR" sz="1600" b="1" smtClean="0">
              <a:solidFill>
                <a:srgbClr val="000066"/>
              </a:solidFill>
              <a:effectLst>
                <a:outerShdw blurRad="38100" dist="38100" dir="2700000" algn="tl">
                  <a:srgbClr val="DDDDDD"/>
                </a:outerShdw>
              </a:effectLst>
              <a:latin typeface="Cambria" charset="0"/>
              <a:ea typeface="굴림" charset="0"/>
              <a:cs typeface="굴림" charset="0"/>
            </a:endParaRPr>
          </a:p>
        </p:txBody>
      </p:sp>
      <p:pic>
        <p:nvPicPr>
          <p:cNvPr id="276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557338"/>
            <a:ext cx="8151812"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Rectangle 4"/>
          <p:cNvPicPr>
            <a:picLocks noGrp="1" noChangeArrowheads="1"/>
          </p:cNvPicPr>
          <p:nvPr>
            <p:ph type="title" sz="quarter" idx="4294967295"/>
          </p:nvPr>
        </p:nvPicPr>
        <p:blipFill>
          <a:blip r:embed="rId3">
            <a:extLst>
              <a:ext uri="{28A0092B-C50C-407E-A947-70E740481C1C}">
                <a14:useLocalDpi xmlns:a14="http://schemas.microsoft.com/office/drawing/2010/main" val="0"/>
              </a:ext>
            </a:extLst>
          </a:blip>
          <a:srcRect r="39708"/>
          <a:stretch>
            <a:fillRect/>
          </a:stretch>
        </p:blipFill>
        <p:spPr>
          <a:xfrm>
            <a:off x="1998663" y="549275"/>
            <a:ext cx="5119687" cy="846138"/>
          </a:xfrm>
        </p:spPr>
      </p:pic>
      <p:pic>
        <p:nvPicPr>
          <p:cNvPr id="29698" name="Picture 8" descr="joint_stats_v6_pie1.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060575"/>
            <a:ext cx="3960812"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9" descr="joint_stats_v6_pie2.wm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1336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07" name="Text Box 209"/>
          <p:cNvSpPr txBox="1">
            <a:spLocks noChangeArrowheads="1"/>
          </p:cNvSpPr>
          <p:nvPr/>
        </p:nvSpPr>
        <p:spPr bwMode="auto">
          <a:xfrm>
            <a:off x="0" y="4868863"/>
            <a:ext cx="41402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Allocations made by each RIR</a:t>
            </a:r>
          </a:p>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 RIRs to LIRs/ISPs</a:t>
            </a:r>
          </a:p>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(Jan. 1999 – Dec. 2008)</a:t>
            </a:r>
            <a:endParaRPr kumimoji="1" lang="en-US" altLang="ko-KR" sz="2100" b="1">
              <a:solidFill>
                <a:srgbClr val="000036"/>
              </a:solidFill>
              <a:effectLst>
                <a:outerShdw blurRad="38100" dist="38100" dir="2700000" algn="tl">
                  <a:srgbClr val="C0C0C0"/>
                </a:outerShdw>
              </a:effectLst>
              <a:latin typeface="Cambria" panose="02040503050406030204" pitchFamily="18" charset="0"/>
              <a:ea typeface="굴림" charset="-127"/>
            </a:endParaRPr>
          </a:p>
        </p:txBody>
      </p:sp>
      <p:sp>
        <p:nvSpPr>
          <p:cNvPr id="2" name="Text Box 209"/>
          <p:cNvSpPr txBox="1">
            <a:spLocks noChangeArrowheads="1"/>
          </p:cNvSpPr>
          <p:nvPr/>
        </p:nvSpPr>
        <p:spPr bwMode="auto">
          <a:xfrm>
            <a:off x="179388" y="6237288"/>
            <a:ext cx="51133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latinLnBrk="1">
              <a:spcBef>
                <a:spcPct val="20000"/>
              </a:spcBef>
              <a:buClr>
                <a:schemeClr val="accent1"/>
              </a:buClr>
              <a:buSzPct val="70000"/>
              <a:buFont typeface="Arial" charset="0"/>
              <a:buNone/>
              <a:defRPr/>
            </a:pPr>
            <a:r>
              <a:rPr lang="en-US" altLang="ko-KR" sz="1600" b="1" smtClean="0">
                <a:solidFill>
                  <a:srgbClr val="000036"/>
                </a:solidFill>
                <a:effectLst>
                  <a:outerShdw blurRad="38100" dist="38100" dir="2700000" algn="tl">
                    <a:srgbClr val="DDDDDD"/>
                  </a:outerShdw>
                </a:effectLst>
                <a:latin typeface="Cambria" charset="0"/>
                <a:ea typeface="HY견명조" charset="0"/>
                <a:cs typeface="HY견명조" charset="0"/>
              </a:rPr>
              <a:t>Source: INR Status Report (NRO, As of 31 Dec. 2008)</a:t>
            </a:r>
            <a:endParaRPr kumimoji="1" lang="en-US" altLang="ko-KR" sz="1600" b="1" smtClean="0">
              <a:solidFill>
                <a:srgbClr val="000066"/>
              </a:solidFill>
              <a:effectLst>
                <a:outerShdw blurRad="38100" dist="38100" dir="2700000" algn="tl">
                  <a:srgbClr val="DDDDDD"/>
                </a:outerShdw>
              </a:effectLst>
              <a:latin typeface="Cambria" charset="0"/>
              <a:ea typeface="굴림" charset="0"/>
              <a:cs typeface="굴림" charset="0"/>
            </a:endParaRPr>
          </a:p>
        </p:txBody>
      </p:sp>
      <p:sp>
        <p:nvSpPr>
          <p:cNvPr id="3" name="Text Box 209"/>
          <p:cNvSpPr txBox="1">
            <a:spLocks noChangeArrowheads="1"/>
          </p:cNvSpPr>
          <p:nvPr/>
        </p:nvSpPr>
        <p:spPr bwMode="auto">
          <a:xfrm>
            <a:off x="4500563" y="5013325"/>
            <a:ext cx="446405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Total Space each RIR has allocated</a:t>
            </a:r>
          </a:p>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 In terms of /32s</a:t>
            </a:r>
          </a:p>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(Jan. 1999 – Dec. 2008)</a:t>
            </a:r>
            <a:endParaRPr kumimoji="1" lang="en-US" altLang="ko-KR" sz="2100" b="1">
              <a:solidFill>
                <a:srgbClr val="000036"/>
              </a:solidFill>
              <a:effectLst>
                <a:outerShdw blurRad="38100" dist="38100" dir="2700000" algn="tl">
                  <a:srgbClr val="C0C0C0"/>
                </a:outerShdw>
              </a:effectLst>
              <a:latin typeface="Cambria" panose="02040503050406030204" pitchFamily="18" charset="0"/>
              <a:ea typeface="굴림" charset="-127"/>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ChangeArrowheads="1"/>
          </p:cNvSpPr>
          <p:nvPr/>
        </p:nvSpPr>
        <p:spPr bwMode="auto">
          <a:xfrm>
            <a:off x="0" y="692150"/>
            <a:ext cx="91440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ko-KR" sz="2900" b="1">
                <a:solidFill>
                  <a:srgbClr val="000066"/>
                </a:solidFill>
                <a:effectLst>
                  <a:outerShdw blurRad="38100" dist="38100" dir="2700000" algn="tl">
                    <a:srgbClr val="C0C0C0"/>
                  </a:outerShdw>
                </a:effectLst>
                <a:latin typeface="Cambria" panose="02040503050406030204" pitchFamily="18" charset="0"/>
                <a:ea typeface="HY견명조" pitchFamily="18" charset="-127"/>
              </a:rPr>
              <a:t>Potential Allocation Scheme: Dual-Assignment</a:t>
            </a:r>
          </a:p>
        </p:txBody>
      </p:sp>
      <p:sp>
        <p:nvSpPr>
          <p:cNvPr id="31746" name="AutoShape 3"/>
          <p:cNvSpPr>
            <a:spLocks noChangeArrowheads="1"/>
          </p:cNvSpPr>
          <p:nvPr/>
        </p:nvSpPr>
        <p:spPr bwMode="auto">
          <a:xfrm>
            <a:off x="2411413" y="1484313"/>
            <a:ext cx="4248150" cy="720725"/>
          </a:xfrm>
          <a:prstGeom prst="roundRect">
            <a:avLst>
              <a:gd name="adj" fmla="val 50000"/>
            </a:avLst>
          </a:prstGeom>
          <a:solidFill>
            <a:srgbClr val="000066">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99000"/>
              </a:lnSpc>
            </a:pPr>
            <a:r>
              <a:rPr lang="en-US" altLang="ko-KR" sz="2800" b="1">
                <a:solidFill>
                  <a:schemeClr val="bg1"/>
                </a:solidFill>
                <a:latin typeface="Cambria" panose="02040503050406030204" pitchFamily="18" charset="0"/>
                <a:ea typeface="굴림" charset="-127"/>
              </a:rPr>
              <a:t>IPv6 Addresses</a:t>
            </a:r>
            <a:br>
              <a:rPr lang="en-US" altLang="ko-KR" sz="2800" b="1">
                <a:solidFill>
                  <a:schemeClr val="bg1"/>
                </a:solidFill>
                <a:latin typeface="Cambria" panose="02040503050406030204" pitchFamily="18" charset="0"/>
                <a:ea typeface="굴림" charset="-127"/>
              </a:rPr>
            </a:br>
            <a:r>
              <a:rPr lang="en-US" altLang="ko-KR" sz="1600" b="1">
                <a:solidFill>
                  <a:schemeClr val="bg1"/>
                </a:solidFill>
                <a:latin typeface="Cambria" panose="02040503050406030204" pitchFamily="18" charset="0"/>
                <a:ea typeface="굴림" charset="-127"/>
              </a:rPr>
              <a:t>2</a:t>
            </a:r>
            <a:r>
              <a:rPr lang="en-US" altLang="ko-KR" sz="1600" b="1" baseline="30000">
                <a:solidFill>
                  <a:schemeClr val="bg1"/>
                </a:solidFill>
                <a:latin typeface="Cambria" panose="02040503050406030204" pitchFamily="18" charset="0"/>
                <a:ea typeface="굴림" charset="-127"/>
              </a:rPr>
              <a:t>128 </a:t>
            </a:r>
            <a:r>
              <a:rPr lang="en-US" altLang="ko-KR" sz="1600" b="1">
                <a:solidFill>
                  <a:schemeClr val="bg1"/>
                </a:solidFill>
                <a:latin typeface="Cambria" panose="02040503050406030204" pitchFamily="18" charset="0"/>
                <a:ea typeface="굴림" charset="-127"/>
              </a:rPr>
              <a:t> = 3.40282 x 10</a:t>
            </a:r>
            <a:r>
              <a:rPr lang="en-US" altLang="ko-KR" sz="1600" b="1" baseline="30000">
                <a:solidFill>
                  <a:schemeClr val="bg1"/>
                </a:solidFill>
                <a:latin typeface="Cambria" panose="02040503050406030204" pitchFamily="18" charset="0"/>
                <a:ea typeface="굴림" charset="-127"/>
              </a:rPr>
              <a:t>38</a:t>
            </a:r>
            <a:endParaRPr kumimoji="1" lang="en-US" altLang="ko-KR" sz="1800">
              <a:solidFill>
                <a:schemeClr val="bg1"/>
              </a:solidFill>
              <a:latin typeface="Cambria" panose="02040503050406030204" pitchFamily="18" charset="0"/>
              <a:ea typeface="굴림" charset="-127"/>
            </a:endParaRPr>
          </a:p>
        </p:txBody>
      </p:sp>
      <p:sp>
        <p:nvSpPr>
          <p:cNvPr id="31747" name="AutoShape 4"/>
          <p:cNvSpPr>
            <a:spLocks noChangeArrowheads="1"/>
          </p:cNvSpPr>
          <p:nvPr/>
        </p:nvSpPr>
        <p:spPr bwMode="auto">
          <a:xfrm>
            <a:off x="538163" y="2303463"/>
            <a:ext cx="3889375" cy="504825"/>
          </a:xfrm>
          <a:prstGeom prst="roundRect">
            <a:avLst>
              <a:gd name="adj" fmla="val 18500"/>
            </a:avLst>
          </a:prstGeom>
          <a:solidFill>
            <a:srgbClr val="009999">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99000"/>
              </a:lnSpc>
            </a:pPr>
            <a:r>
              <a:rPr lang="en-US" altLang="ko-KR" sz="2100" b="1">
                <a:latin typeface="Cambria" panose="02040503050406030204" pitchFamily="18" charset="0"/>
                <a:ea typeface="굴림" charset="-127"/>
              </a:rPr>
              <a:t>Country-oriented Assignment</a:t>
            </a:r>
          </a:p>
        </p:txBody>
      </p:sp>
      <p:sp>
        <p:nvSpPr>
          <p:cNvPr id="31748" name="AutoShape 5"/>
          <p:cNvSpPr>
            <a:spLocks noChangeArrowheads="1"/>
          </p:cNvSpPr>
          <p:nvPr/>
        </p:nvSpPr>
        <p:spPr bwMode="auto">
          <a:xfrm>
            <a:off x="4716463" y="2276475"/>
            <a:ext cx="3889375" cy="504825"/>
          </a:xfrm>
          <a:prstGeom prst="roundRect">
            <a:avLst>
              <a:gd name="adj" fmla="val 18500"/>
            </a:avLst>
          </a:prstGeom>
          <a:solidFill>
            <a:srgbClr val="FF66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99000"/>
              </a:lnSpc>
            </a:pPr>
            <a:r>
              <a:rPr lang="en-US" altLang="ko-KR" sz="2100" b="1">
                <a:latin typeface="Cambria" panose="02040503050406030204" pitchFamily="18" charset="0"/>
                <a:ea typeface="굴림" charset="-127"/>
              </a:rPr>
              <a:t>Market-oriented Assignment</a:t>
            </a:r>
          </a:p>
        </p:txBody>
      </p:sp>
      <p:sp>
        <p:nvSpPr>
          <p:cNvPr id="31749" name="AutoShape 6" descr="Blue tissue paper"/>
          <p:cNvSpPr>
            <a:spLocks noChangeArrowheads="1"/>
          </p:cNvSpPr>
          <p:nvPr/>
        </p:nvSpPr>
        <p:spPr bwMode="auto">
          <a:xfrm>
            <a:off x="539750" y="2879725"/>
            <a:ext cx="3889375" cy="1054100"/>
          </a:xfrm>
          <a:prstGeom prst="roundRect">
            <a:avLst>
              <a:gd name="adj" fmla="val 5880"/>
            </a:avLst>
          </a:prstGeom>
          <a:blipFill dpi="0" rotWithShape="1">
            <a:blip r:embed="rId3">
              <a:alphaModFix amt="51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19000"/>
              </a:lnSpc>
            </a:pPr>
            <a:r>
              <a:rPr lang="en-US" altLang="ko-KR" sz="1800" b="1">
                <a:latin typeface="Calibri" panose="020F0502020204030204" pitchFamily="34" charset="0"/>
                <a:ea typeface="굴림" charset="-127"/>
              </a:rPr>
              <a:t>ITU reserves a block of addresses,</a:t>
            </a:r>
          </a:p>
          <a:p>
            <a:pPr algn="ctr">
              <a:lnSpc>
                <a:spcPct val="119000"/>
              </a:lnSpc>
            </a:pPr>
            <a:r>
              <a:rPr lang="en-US" altLang="ko-KR" sz="1800" b="1">
                <a:latin typeface="Calibri" panose="020F0502020204030204" pitchFamily="34" charset="0"/>
                <a:ea typeface="굴림" charset="-127"/>
              </a:rPr>
              <a:t>assigns them - free of charge - to</a:t>
            </a:r>
          </a:p>
          <a:p>
            <a:pPr algn="ctr">
              <a:lnSpc>
                <a:spcPct val="119000"/>
              </a:lnSpc>
            </a:pPr>
            <a:r>
              <a:rPr lang="en-US" altLang="ko-KR" sz="1800" b="1">
                <a:latin typeface="Calibri" panose="020F0502020204030204" pitchFamily="34" charset="0"/>
                <a:ea typeface="굴림" charset="-127"/>
              </a:rPr>
              <a:t>National Authority (NA)	</a:t>
            </a:r>
          </a:p>
        </p:txBody>
      </p:sp>
      <p:sp>
        <p:nvSpPr>
          <p:cNvPr id="31750" name="AutoShape 7" descr="Pink tissue paper"/>
          <p:cNvSpPr>
            <a:spLocks noChangeArrowheads="1"/>
          </p:cNvSpPr>
          <p:nvPr/>
        </p:nvSpPr>
        <p:spPr bwMode="auto">
          <a:xfrm>
            <a:off x="4716463" y="2879725"/>
            <a:ext cx="3889375" cy="1054100"/>
          </a:xfrm>
          <a:prstGeom prst="roundRect">
            <a:avLst>
              <a:gd name="adj" fmla="val 5880"/>
            </a:avLst>
          </a:prstGeom>
          <a:blipFill dpi="0" rotWithShape="1">
            <a:blip r:embed="rId4">
              <a:alphaModFix amt="51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19000"/>
              </a:lnSpc>
            </a:pPr>
            <a:r>
              <a:rPr lang="en-US" altLang="ko-KR" sz="2000" b="1">
                <a:latin typeface="Calibri" panose="020F0502020204030204" pitchFamily="34" charset="0"/>
                <a:ea typeface="굴림" charset="-127"/>
              </a:rPr>
              <a:t>    Same as for IPv4</a:t>
            </a:r>
          </a:p>
          <a:p>
            <a:pPr algn="ctr">
              <a:lnSpc>
                <a:spcPct val="119000"/>
              </a:lnSpc>
            </a:pPr>
            <a:r>
              <a:rPr lang="en-US" altLang="ko-KR" sz="2000" b="1">
                <a:latin typeface="Calibri" panose="020F0502020204030204" pitchFamily="34" charset="0"/>
                <a:ea typeface="굴림" charset="-127"/>
              </a:rPr>
              <a:t>    (i.e. through RIRs)</a:t>
            </a:r>
            <a:r>
              <a:rPr lang="en-US" altLang="ko-KR" sz="1800" b="1">
                <a:latin typeface="Calibri" panose="020F0502020204030204" pitchFamily="34" charset="0"/>
                <a:ea typeface="굴림" charset="-127"/>
              </a:rPr>
              <a:t> </a:t>
            </a:r>
          </a:p>
        </p:txBody>
      </p:sp>
      <p:sp>
        <p:nvSpPr>
          <p:cNvPr id="31751" name="AutoShape 8" descr="Blue tissue paper"/>
          <p:cNvSpPr>
            <a:spLocks noChangeArrowheads="1"/>
          </p:cNvSpPr>
          <p:nvPr/>
        </p:nvSpPr>
        <p:spPr bwMode="auto">
          <a:xfrm>
            <a:off x="539750" y="4437063"/>
            <a:ext cx="3889375" cy="698500"/>
          </a:xfrm>
          <a:prstGeom prst="roundRect">
            <a:avLst>
              <a:gd name="adj" fmla="val 5880"/>
            </a:avLst>
          </a:prstGeom>
          <a:blipFill dpi="0" rotWithShape="1">
            <a:blip r:embed="rId3">
              <a:alphaModFix amt="51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19000"/>
              </a:lnSpc>
            </a:pPr>
            <a:r>
              <a:rPr lang="en-US" altLang="ko-KR" b="1">
                <a:latin typeface="Calibri" panose="020F0502020204030204" pitchFamily="34" charset="0"/>
                <a:ea typeface="굴림" charset="-127"/>
              </a:rPr>
              <a:t>NA assigns to LIR/ISPs</a:t>
            </a:r>
          </a:p>
        </p:txBody>
      </p:sp>
      <p:sp>
        <p:nvSpPr>
          <p:cNvPr id="31752" name="AutoShape 9" descr="Pink tissue paper"/>
          <p:cNvSpPr>
            <a:spLocks noChangeArrowheads="1"/>
          </p:cNvSpPr>
          <p:nvPr/>
        </p:nvSpPr>
        <p:spPr bwMode="auto">
          <a:xfrm>
            <a:off x="4714875" y="4437063"/>
            <a:ext cx="3889375" cy="698500"/>
          </a:xfrm>
          <a:prstGeom prst="roundRect">
            <a:avLst>
              <a:gd name="adj" fmla="val 5880"/>
            </a:avLst>
          </a:prstGeom>
          <a:blipFill dpi="0" rotWithShape="1">
            <a:blip r:embed="rId4">
              <a:alphaModFix amt="51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89000"/>
              </a:lnSpc>
            </a:pPr>
            <a:r>
              <a:rPr lang="en-US" altLang="ko-KR" sz="2200" b="1">
                <a:latin typeface="Calibri" panose="020F0502020204030204" pitchFamily="34" charset="0"/>
                <a:ea typeface="굴림" charset="-127"/>
              </a:rPr>
              <a:t>RIR directly assigns to </a:t>
            </a:r>
          </a:p>
          <a:p>
            <a:pPr algn="ctr">
              <a:lnSpc>
                <a:spcPct val="89000"/>
              </a:lnSpc>
            </a:pPr>
            <a:r>
              <a:rPr lang="en-US" altLang="ko-KR" sz="2200" b="1">
                <a:latin typeface="Calibri" panose="020F0502020204030204" pitchFamily="34" charset="0"/>
                <a:ea typeface="굴림" charset="-127"/>
              </a:rPr>
              <a:t>LIR/ISPs of their region</a:t>
            </a:r>
          </a:p>
        </p:txBody>
      </p:sp>
      <p:sp>
        <p:nvSpPr>
          <p:cNvPr id="31753" name="AutoShape 10"/>
          <p:cNvSpPr>
            <a:spLocks noChangeArrowheads="1"/>
          </p:cNvSpPr>
          <p:nvPr/>
        </p:nvSpPr>
        <p:spPr bwMode="auto">
          <a:xfrm>
            <a:off x="2555875" y="3933825"/>
            <a:ext cx="4032250" cy="504825"/>
          </a:xfrm>
          <a:prstGeom prst="leftRightArrow">
            <a:avLst>
              <a:gd name="adj1" fmla="val 60250"/>
              <a:gd name="adj2" fmla="val 63493"/>
            </a:avLst>
          </a:prstGeom>
          <a:solidFill>
            <a:srgbClr val="3333CC">
              <a:alpha val="6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kumimoji="1" lang="ko-KR" altLang="en-US" sz="1800">
              <a:latin typeface="Cambria" panose="02040503050406030204" pitchFamily="18" charset="0"/>
              <a:ea typeface="굴림" charset="-127"/>
            </a:endParaRPr>
          </a:p>
        </p:txBody>
      </p:sp>
      <p:sp>
        <p:nvSpPr>
          <p:cNvPr id="31754" name="Text Box 11"/>
          <p:cNvSpPr txBox="1">
            <a:spLocks noChangeArrowheads="1"/>
          </p:cNvSpPr>
          <p:nvPr/>
        </p:nvSpPr>
        <p:spPr bwMode="auto">
          <a:xfrm>
            <a:off x="2195513" y="4005263"/>
            <a:ext cx="46863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0010" tIns="40005" rIns="80010" bIns="40005">
            <a:spAutoFit/>
          </a:bodyPr>
          <a:lstStyle>
            <a:lvl1pPr defTabSz="8001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001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001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001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001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ko-KR" sz="1800" i="1">
                <a:solidFill>
                  <a:schemeClr val="bg1"/>
                </a:solidFill>
                <a:latin typeface="Times New Roman" panose="02020603050405020304" pitchFamily="18" charset="0"/>
                <a:ea typeface="굴림" charset="-127"/>
              </a:rPr>
              <a:t>Coordination of allocation policies</a:t>
            </a:r>
            <a:endParaRPr lang="en-US" altLang="ko-KR" sz="1800">
              <a:solidFill>
                <a:schemeClr val="bg1"/>
              </a:solidFill>
              <a:latin typeface="Times New Roman" panose="02020603050405020304" pitchFamily="18" charset="0"/>
              <a:ea typeface="굴림" charset="-127"/>
            </a:endParaRPr>
          </a:p>
        </p:txBody>
      </p:sp>
      <p:sp>
        <p:nvSpPr>
          <p:cNvPr id="31755" name="AutoShape 12"/>
          <p:cNvSpPr>
            <a:spLocks noChangeArrowheads="1"/>
          </p:cNvSpPr>
          <p:nvPr/>
        </p:nvSpPr>
        <p:spPr bwMode="auto">
          <a:xfrm>
            <a:off x="1778000" y="5589588"/>
            <a:ext cx="5568950" cy="671512"/>
          </a:xfrm>
          <a:prstGeom prst="roundRect">
            <a:avLst>
              <a:gd name="adj" fmla="val 50000"/>
            </a:avLst>
          </a:prstGeom>
          <a:solidFill>
            <a:srgbClr val="000066">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99000"/>
              </a:lnSpc>
            </a:pPr>
            <a:r>
              <a:rPr lang="en-US" altLang="ko-KR" sz="2800" b="1">
                <a:solidFill>
                  <a:schemeClr val="bg1"/>
                </a:solidFill>
                <a:latin typeface="Cambria" panose="02040503050406030204" pitchFamily="18" charset="0"/>
                <a:ea typeface="굴림" charset="-127"/>
              </a:rPr>
              <a:t>LIR / ISP</a:t>
            </a:r>
            <a:endParaRPr kumimoji="1" lang="en-US" altLang="ko-KR" sz="1800">
              <a:solidFill>
                <a:schemeClr val="bg1"/>
              </a:solidFill>
              <a:latin typeface="Cambria" panose="02040503050406030204" pitchFamily="18" charset="0"/>
              <a:ea typeface="굴림" charset="-127"/>
            </a:endParaRPr>
          </a:p>
        </p:txBody>
      </p:sp>
      <p:sp>
        <p:nvSpPr>
          <p:cNvPr id="31756" name="AutoShape 13"/>
          <p:cNvSpPr>
            <a:spLocks noChangeArrowheads="1"/>
          </p:cNvSpPr>
          <p:nvPr/>
        </p:nvSpPr>
        <p:spPr bwMode="auto">
          <a:xfrm rot="5400000">
            <a:off x="6156325" y="5262563"/>
            <a:ext cx="358775" cy="215900"/>
          </a:xfrm>
          <a:prstGeom prst="leftRightArrow">
            <a:avLst>
              <a:gd name="adj1" fmla="val 50000"/>
              <a:gd name="adj2" fmla="val 40436"/>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kumimoji="1" lang="ko-KR" altLang="en-US" sz="1800">
              <a:latin typeface="Cambria" panose="02040503050406030204" pitchFamily="18" charset="0"/>
              <a:ea typeface="굴림" charset="-127"/>
            </a:endParaRPr>
          </a:p>
        </p:txBody>
      </p:sp>
      <p:sp>
        <p:nvSpPr>
          <p:cNvPr id="31757" name="AutoShape 14"/>
          <p:cNvSpPr>
            <a:spLocks noChangeArrowheads="1"/>
          </p:cNvSpPr>
          <p:nvPr/>
        </p:nvSpPr>
        <p:spPr bwMode="auto">
          <a:xfrm rot="5400000">
            <a:off x="2484437" y="5268913"/>
            <a:ext cx="358775" cy="215900"/>
          </a:xfrm>
          <a:prstGeom prst="leftRightArrow">
            <a:avLst>
              <a:gd name="adj1" fmla="val 50000"/>
              <a:gd name="adj2" fmla="val 40436"/>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kumimoji="1" lang="ko-KR" altLang="en-US" sz="1800">
              <a:latin typeface="Cambria" panose="02040503050406030204" pitchFamily="18" charset="0"/>
              <a:ea typeface="굴림" charset="-127"/>
            </a:endParaRPr>
          </a:p>
        </p:txBody>
      </p:sp>
      <p:sp>
        <p:nvSpPr>
          <p:cNvPr id="31758" name="Text Box 15"/>
          <p:cNvSpPr txBox="1">
            <a:spLocks noChangeArrowheads="1"/>
          </p:cNvSpPr>
          <p:nvPr/>
        </p:nvSpPr>
        <p:spPr bwMode="auto">
          <a:xfrm>
            <a:off x="3635375" y="5292725"/>
            <a:ext cx="184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0010" tIns="40005" rIns="80010" bIns="40005">
            <a:spAutoFit/>
          </a:bodyPr>
          <a:lstStyle>
            <a:lvl1pPr defTabSz="8001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001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001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001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001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ko-KR" sz="1700" b="1">
                <a:latin typeface="Calibri" panose="020F0502020204030204" pitchFamily="34" charset="0"/>
                <a:ea typeface="굴림" charset="-127"/>
              </a:rPr>
              <a:t>(Choice by LIR/ISP)</a:t>
            </a:r>
          </a:p>
        </p:txBody>
      </p:sp>
      <p:sp>
        <p:nvSpPr>
          <p:cNvPr id="31759" name="Text Box 16"/>
          <p:cNvSpPr txBox="1">
            <a:spLocks noChangeArrowheads="1"/>
          </p:cNvSpPr>
          <p:nvPr/>
        </p:nvSpPr>
        <p:spPr bwMode="auto">
          <a:xfrm>
            <a:off x="2960688" y="6319838"/>
            <a:ext cx="5959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0010" tIns="40005" rIns="80010" bIns="40005">
            <a:spAutoFit/>
          </a:bodyPr>
          <a:lstStyle>
            <a:lvl1pPr defTabSz="8001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001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001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001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001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ko-KR" sz="1600" b="1">
                <a:solidFill>
                  <a:srgbClr val="FF0000"/>
                </a:solidFill>
                <a:latin typeface="Times New Roman" panose="02020603050405020304" pitchFamily="18" charset="0"/>
                <a:ea typeface="굴림" charset="-127"/>
              </a:rPr>
              <a:t>“</a:t>
            </a:r>
            <a:r>
              <a:rPr lang="en-US" altLang="ko-KR" sz="1600" b="1">
                <a:solidFill>
                  <a:srgbClr val="FF0000"/>
                </a:solidFill>
                <a:latin typeface="Times New Roman" panose="02020603050405020304" pitchFamily="18" charset="0"/>
                <a:ea typeface="굴림" charset="-127"/>
                <a:hlinkClick r:id="rId5"/>
              </a:rPr>
              <a:t>ITU and Internet Governance</a:t>
            </a:r>
            <a:r>
              <a:rPr lang="en-US" altLang="ko-KR" sz="1600" b="1">
                <a:solidFill>
                  <a:srgbClr val="FF0000"/>
                </a:solidFill>
                <a:latin typeface="Times New Roman" panose="02020603050405020304" pitchFamily="18" charset="0"/>
                <a:ea typeface="굴림" charset="-127"/>
              </a:rPr>
              <a:t>” </a:t>
            </a:r>
            <a:r>
              <a:rPr lang="en-US" altLang="ko-KR" sz="1600" b="1">
                <a:solidFill>
                  <a:srgbClr val="FF0000"/>
                </a:solidFill>
                <a:latin typeface="Times New Roman" panose="02020603050405020304" pitchFamily="18" charset="0"/>
                <a:ea typeface="굴림" charset="-127"/>
                <a:cs typeface="Times New Roman" panose="02020603050405020304" pitchFamily="18" charset="0"/>
              </a:rPr>
              <a:t>H.Zhao (TSB Director) Oct., 2004</a:t>
            </a:r>
            <a:endParaRPr lang="en-US" altLang="ko-KR" sz="1600" b="1">
              <a:solidFill>
                <a:srgbClr val="FF0000"/>
              </a:solidFill>
              <a:latin typeface="Times New Roman" panose="02020603050405020304" pitchFamily="18" charset="0"/>
              <a:ea typeface="굴림" charset="-127"/>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2492375"/>
            <a:ext cx="7812088" cy="708025"/>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en-US" altLang="ko-KR" sz="2000">
                <a:solidFill>
                  <a:schemeClr val="bg1"/>
                </a:solidFill>
                <a:latin typeface="Calibri" charset="0"/>
                <a:ea typeface="굴림" charset="0"/>
                <a:cs typeface="굴림" charset="0"/>
              </a:rPr>
              <a:t>   that national interests are safeguarded</a:t>
            </a:r>
            <a:endParaRPr kumimoji="1" lang="ko-KR" altLang="en-US">
              <a:solidFill>
                <a:srgbClr val="FFFFFF"/>
              </a:solidFill>
              <a:latin typeface="Cambria" charset="0"/>
              <a:ea typeface="HY견명조" charset="0"/>
              <a:cs typeface="HY견명조" charset="0"/>
            </a:endParaRPr>
          </a:p>
        </p:txBody>
      </p:sp>
      <p:sp>
        <p:nvSpPr>
          <p:cNvPr id="33794" name="Text Box 209"/>
          <p:cNvSpPr txBox="1">
            <a:spLocks noChangeArrowheads="1"/>
          </p:cNvSpPr>
          <p:nvPr/>
        </p:nvSpPr>
        <p:spPr bwMode="auto">
          <a:xfrm>
            <a:off x="179388" y="981075"/>
            <a:ext cx="8497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ko-KR" sz="2800" b="1" i="1">
                <a:latin typeface="Cambria" panose="02040503050406030204" pitchFamily="18" charset="0"/>
                <a:ea typeface="굴림" charset="-127"/>
              </a:rPr>
              <a:t>National authority (NA) and IPv6</a:t>
            </a:r>
          </a:p>
        </p:txBody>
      </p:sp>
      <p:sp>
        <p:nvSpPr>
          <p:cNvPr id="33795" name="Text Box 4"/>
          <p:cNvSpPr txBox="1">
            <a:spLocks noChangeArrowheads="1"/>
          </p:cNvSpPr>
          <p:nvPr/>
        </p:nvSpPr>
        <p:spPr bwMode="auto">
          <a:xfrm>
            <a:off x="2124075" y="1628775"/>
            <a:ext cx="7019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ko-KR" sz="2000" b="1">
                <a:solidFill>
                  <a:srgbClr val="333399"/>
                </a:solidFill>
                <a:latin typeface="Cambria" panose="02040503050406030204" pitchFamily="18" charset="0"/>
                <a:ea typeface="굴림" charset="-127"/>
              </a:rPr>
              <a:t>For public resource management, a national authority is needed to assure:</a:t>
            </a:r>
            <a:endParaRPr kumimoji="1" lang="en-US" altLang="ko-KR" sz="1800">
              <a:solidFill>
                <a:srgbClr val="333399"/>
              </a:solidFill>
              <a:latin typeface="Cambria" panose="02040503050406030204" pitchFamily="18" charset="0"/>
              <a:ea typeface="굴림" charset="-127"/>
            </a:endParaRPr>
          </a:p>
        </p:txBody>
      </p:sp>
      <p:sp>
        <p:nvSpPr>
          <p:cNvPr id="33796" name="직사각형 6"/>
          <p:cNvSpPr>
            <a:spLocks noChangeArrowheads="1"/>
          </p:cNvSpPr>
          <p:nvPr/>
        </p:nvSpPr>
        <p:spPr bwMode="auto">
          <a:xfrm>
            <a:off x="0" y="3141663"/>
            <a:ext cx="7812088" cy="792162"/>
          </a:xfrm>
          <a:prstGeom prst="rect">
            <a:avLst/>
          </a:prstGeom>
          <a:solidFill>
            <a:srgbClr val="FFFF66">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2000">
                <a:latin typeface="Calibri" panose="020F0502020204030204" pitchFamily="34" charset="0"/>
                <a:ea typeface="굴림" charset="-127"/>
              </a:rPr>
              <a:t>   that fair and open competition prevail nationally</a:t>
            </a:r>
            <a:endParaRPr kumimoji="1" lang="ko-KR" altLang="en-US" sz="2000">
              <a:latin typeface="Calibri" panose="020F0502020204030204" pitchFamily="34" charset="0"/>
              <a:ea typeface="굴림" charset="-127"/>
            </a:endParaRPr>
          </a:p>
        </p:txBody>
      </p:sp>
      <p:sp>
        <p:nvSpPr>
          <p:cNvPr id="3" name="직사각형 6"/>
          <p:cNvSpPr/>
          <p:nvPr/>
        </p:nvSpPr>
        <p:spPr>
          <a:xfrm>
            <a:off x="0" y="3860800"/>
            <a:ext cx="7812088" cy="792163"/>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r>
              <a:rPr kumimoji="1" lang="en-US" altLang="ko-KR" sz="2000">
                <a:solidFill>
                  <a:schemeClr val="bg1"/>
                </a:solidFill>
                <a:latin typeface="Calibri" charset="0"/>
                <a:ea typeface="굴림" charset="0"/>
                <a:cs typeface="굴림" charset="0"/>
              </a:rPr>
              <a:t>   </a:t>
            </a:r>
            <a:r>
              <a:rPr kumimoji="1" lang="en-US" sz="2000">
                <a:solidFill>
                  <a:schemeClr val="bg1"/>
                </a:solidFill>
                <a:latin typeface="Calibri" charset="0"/>
                <a:ea typeface="굴림" charset="0"/>
                <a:cs typeface="굴림" charset="0"/>
              </a:rPr>
              <a:t>that national developments match national plans regarding </a:t>
            </a:r>
          </a:p>
          <a:p>
            <a:pPr>
              <a:lnSpc>
                <a:spcPct val="90000"/>
              </a:lnSpc>
              <a:defRPr/>
            </a:pPr>
            <a:r>
              <a:rPr kumimoji="1" lang="en-US" sz="2000">
                <a:solidFill>
                  <a:schemeClr val="bg1"/>
                </a:solidFill>
                <a:latin typeface="Calibri" charset="0"/>
                <a:ea typeface="굴림" charset="0"/>
                <a:cs typeface="굴림" charset="0"/>
              </a:rPr>
              <a:t>   interoperability, upgrading services, etc.</a:t>
            </a:r>
            <a:endParaRPr kumimoji="1" lang="ko-KR" altLang="en-US" sz="2000">
              <a:solidFill>
                <a:schemeClr val="bg1"/>
              </a:solidFill>
              <a:latin typeface="Calibri" charset="0"/>
              <a:ea typeface="굴림" charset="0"/>
              <a:cs typeface="굴림" charset="0"/>
            </a:endParaRPr>
          </a:p>
        </p:txBody>
      </p:sp>
      <p:sp>
        <p:nvSpPr>
          <p:cNvPr id="33798" name="직사각형 6"/>
          <p:cNvSpPr>
            <a:spLocks noChangeArrowheads="1"/>
          </p:cNvSpPr>
          <p:nvPr/>
        </p:nvSpPr>
        <p:spPr bwMode="auto">
          <a:xfrm>
            <a:off x="0" y="4581525"/>
            <a:ext cx="7812088" cy="792163"/>
          </a:xfrm>
          <a:prstGeom prst="rect">
            <a:avLst/>
          </a:prstGeom>
          <a:solidFill>
            <a:srgbClr val="FFFF66">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kumimoji="1" lang="en-US" altLang="ko-KR" sz="2000">
                <a:latin typeface="Calibri" panose="020F0502020204030204" pitchFamily="34" charset="0"/>
                <a:ea typeface="굴림" charset="-127"/>
              </a:rPr>
              <a:t>   </a:t>
            </a:r>
            <a:r>
              <a:rPr kumimoji="1" lang="en-US" altLang="it-IT" sz="2000">
                <a:latin typeface="Calibri" panose="020F0502020204030204" pitchFamily="34" charset="0"/>
                <a:ea typeface="굴림" charset="-127"/>
              </a:rPr>
              <a:t>that international operability, such as global roaming be</a:t>
            </a:r>
            <a:br>
              <a:rPr kumimoji="1" lang="en-US" altLang="it-IT" sz="2000">
                <a:latin typeface="Calibri" panose="020F0502020204030204" pitchFamily="34" charset="0"/>
                <a:ea typeface="굴림" charset="-127"/>
              </a:rPr>
            </a:br>
            <a:r>
              <a:rPr kumimoji="1" lang="en-US" altLang="it-IT" sz="2000">
                <a:latin typeface="Calibri" panose="020F0502020204030204" pitchFamily="34" charset="0"/>
                <a:ea typeface="굴림" charset="-127"/>
              </a:rPr>
              <a:t>   assured at the national level</a:t>
            </a:r>
          </a:p>
        </p:txBody>
      </p:sp>
      <p:sp>
        <p:nvSpPr>
          <p:cNvPr id="33799" name="Text Box 8"/>
          <p:cNvSpPr txBox="1">
            <a:spLocks noChangeArrowheads="1"/>
          </p:cNvSpPr>
          <p:nvPr/>
        </p:nvSpPr>
        <p:spPr bwMode="auto">
          <a:xfrm>
            <a:off x="684213" y="5516563"/>
            <a:ext cx="783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ko-KR" b="1" i="1">
                <a:latin typeface="Cambria" panose="02040503050406030204" pitchFamily="18" charset="0"/>
                <a:ea typeface="굴림" charset="-127"/>
              </a:rPr>
              <a:t>National authorities could consider leaving operational </a:t>
            </a:r>
          </a:p>
          <a:p>
            <a:r>
              <a:rPr lang="en-US" altLang="ko-KR" b="1" i="1">
                <a:latin typeface="Cambria" panose="02040503050406030204" pitchFamily="18" charset="0"/>
                <a:ea typeface="굴림" charset="-127"/>
              </a:rPr>
              <a:t>and commercial management to the private sector</a:t>
            </a:r>
            <a:endParaRPr kumimoji="1" lang="en-US" altLang="ko-KR" sz="2000" i="1">
              <a:latin typeface="Cambria" panose="02040503050406030204" pitchFamily="18" charset="0"/>
              <a:ea typeface="굴림" charset="-127"/>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09"/>
          <p:cNvSpPr txBox="1">
            <a:spLocks noChangeArrowheads="1"/>
          </p:cNvSpPr>
          <p:nvPr/>
        </p:nvSpPr>
        <p:spPr bwMode="auto">
          <a:xfrm>
            <a:off x="250825" y="1052513"/>
            <a:ext cx="8353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spcBef>
                <a:spcPct val="20000"/>
              </a:spcBef>
              <a:buClr>
                <a:schemeClr val="accent1"/>
              </a:buClr>
              <a:buSzPct val="70000"/>
            </a:pPr>
            <a:r>
              <a:rPr lang="en-US" altLang="ko-KR" sz="2800" b="1" i="1">
                <a:latin typeface="Cambria" panose="02040503050406030204" pitchFamily="18" charset="0"/>
                <a:ea typeface="굴림" charset="-127"/>
              </a:rPr>
              <a:t>Co-existence of IPv6 allocations</a:t>
            </a:r>
          </a:p>
        </p:txBody>
      </p:sp>
      <p:sp>
        <p:nvSpPr>
          <p:cNvPr id="35842" name="AutoShape 12"/>
          <p:cNvSpPr>
            <a:spLocks noChangeArrowheads="1"/>
          </p:cNvSpPr>
          <p:nvPr/>
        </p:nvSpPr>
        <p:spPr bwMode="auto">
          <a:xfrm>
            <a:off x="0" y="1773238"/>
            <a:ext cx="8316913" cy="576262"/>
          </a:xfrm>
          <a:prstGeom prst="homePlate">
            <a:avLst>
              <a:gd name="adj" fmla="val 72898"/>
            </a:avLst>
          </a:prstGeom>
          <a:solidFill>
            <a:srgbClr val="009999">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          </a:t>
            </a:r>
            <a:r>
              <a:rPr lang="en-US" altLang="ko-KR" sz="2000" b="1">
                <a:latin typeface="Cambria" panose="02040503050406030204" pitchFamily="18" charset="0"/>
                <a:ea typeface="굴림" charset="-127"/>
                <a:cs typeface="Times New Roman" panose="02020603050405020304" pitchFamily="18" charset="0"/>
              </a:rPr>
              <a:t>Technically possible but many issues have to be addressed:</a:t>
            </a:r>
            <a:endParaRPr kumimoji="1" lang="ko-KR" altLang="en-US" sz="1800" b="1">
              <a:latin typeface="Cambria" panose="02040503050406030204" pitchFamily="18" charset="0"/>
              <a:ea typeface="굴림" charset="-127"/>
            </a:endParaRPr>
          </a:p>
        </p:txBody>
      </p:sp>
      <p:sp>
        <p:nvSpPr>
          <p:cNvPr id="35843" name="Text Box 4"/>
          <p:cNvSpPr txBox="1">
            <a:spLocks noChangeArrowheads="1"/>
          </p:cNvSpPr>
          <p:nvPr/>
        </p:nvSpPr>
        <p:spPr bwMode="auto">
          <a:xfrm>
            <a:off x="1547813" y="2349500"/>
            <a:ext cx="54641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ko-KR" sz="1800" b="1">
                <a:latin typeface="Cambria" panose="02040503050406030204" pitchFamily="18" charset="0"/>
                <a:ea typeface="굴림" charset="-127"/>
              </a:rPr>
              <a:t>- </a:t>
            </a:r>
            <a:r>
              <a:rPr lang="en-US" altLang="ko-KR" sz="1600" b="1">
                <a:latin typeface="Cambria" panose="02040503050406030204" pitchFamily="18" charset="0"/>
                <a:ea typeface="굴림" charset="-127"/>
              </a:rPr>
              <a:t>National sovereignty </a:t>
            </a:r>
            <a:r>
              <a:rPr lang="en-US" altLang="ko-KR" sz="1600" b="1">
                <a:solidFill>
                  <a:srgbClr val="6600FF"/>
                </a:solidFill>
                <a:latin typeface="Cambria" panose="02040503050406030204" pitchFamily="18" charset="0"/>
                <a:ea typeface="굴림" charset="-127"/>
              </a:rPr>
              <a:t>vs.</a:t>
            </a:r>
            <a:r>
              <a:rPr lang="en-US" altLang="ko-KR" sz="1600" b="1">
                <a:latin typeface="Cambria" panose="02040503050406030204" pitchFamily="18" charset="0"/>
                <a:ea typeface="굴림" charset="-127"/>
              </a:rPr>
              <a:t> Global management</a:t>
            </a:r>
          </a:p>
          <a:p>
            <a:pPr eaLnBrk="1" hangingPunct="1"/>
            <a:r>
              <a:rPr lang="en-US" altLang="ko-KR" sz="1600" b="1">
                <a:latin typeface="Cambria" panose="02040503050406030204" pitchFamily="18" charset="0"/>
                <a:ea typeface="굴림" charset="-127"/>
              </a:rPr>
              <a:t>- National security </a:t>
            </a:r>
            <a:r>
              <a:rPr lang="en-US" altLang="ko-KR" sz="1600" b="1">
                <a:solidFill>
                  <a:srgbClr val="6600FF"/>
                </a:solidFill>
                <a:latin typeface="Cambria" panose="02040503050406030204" pitchFamily="18" charset="0"/>
                <a:ea typeface="굴림" charset="-127"/>
              </a:rPr>
              <a:t>vs.</a:t>
            </a:r>
            <a:r>
              <a:rPr lang="en-US" altLang="ko-KR" sz="1600" b="1">
                <a:latin typeface="Cambria" panose="02040503050406030204" pitchFamily="18" charset="0"/>
                <a:ea typeface="굴림" charset="-127"/>
              </a:rPr>
              <a:t> Market competition</a:t>
            </a:r>
          </a:p>
          <a:p>
            <a:pPr eaLnBrk="1" hangingPunct="1"/>
            <a:r>
              <a:rPr lang="en-US" altLang="ko-KR" sz="1600" b="1">
                <a:latin typeface="Cambria" panose="02040503050406030204" pitchFamily="18" charset="0"/>
                <a:ea typeface="굴림" charset="-127"/>
              </a:rPr>
              <a:t>- Governments position </a:t>
            </a:r>
            <a:r>
              <a:rPr lang="en-US" altLang="ko-KR" sz="1600" b="1">
                <a:solidFill>
                  <a:srgbClr val="6600FF"/>
                </a:solidFill>
                <a:latin typeface="Cambria" panose="02040503050406030204" pitchFamily="18" charset="0"/>
                <a:ea typeface="굴림" charset="-127"/>
              </a:rPr>
              <a:t>vs.</a:t>
            </a:r>
            <a:r>
              <a:rPr lang="en-US" altLang="ko-KR" sz="1600" b="1">
                <a:latin typeface="Cambria" panose="02040503050406030204" pitchFamily="18" charset="0"/>
                <a:ea typeface="굴림" charset="-127"/>
              </a:rPr>
              <a:t> Market players</a:t>
            </a:r>
          </a:p>
          <a:p>
            <a:pPr eaLnBrk="1" hangingPunct="1"/>
            <a:r>
              <a:rPr lang="en-US" altLang="ko-KR" sz="1600" b="1">
                <a:latin typeface="Cambria" panose="02040503050406030204" pitchFamily="18" charset="0"/>
                <a:ea typeface="굴림" charset="-127"/>
              </a:rPr>
              <a:t>- Developing countries </a:t>
            </a:r>
            <a:r>
              <a:rPr lang="en-US" altLang="ko-KR" sz="1600" b="1">
                <a:solidFill>
                  <a:srgbClr val="6600FF"/>
                </a:solidFill>
                <a:latin typeface="Cambria" panose="02040503050406030204" pitchFamily="18" charset="0"/>
                <a:ea typeface="굴림" charset="-127"/>
              </a:rPr>
              <a:t>vs.</a:t>
            </a:r>
            <a:r>
              <a:rPr lang="en-US" altLang="ko-KR" sz="1600" b="1">
                <a:latin typeface="Cambria" panose="02040503050406030204" pitchFamily="18" charset="0"/>
                <a:ea typeface="굴림" charset="-127"/>
              </a:rPr>
              <a:t> Industrialized countries</a:t>
            </a:r>
          </a:p>
          <a:p>
            <a:pPr eaLnBrk="1" hangingPunct="1">
              <a:lnSpc>
                <a:spcPct val="40000"/>
              </a:lnSpc>
            </a:pPr>
            <a:endParaRPr lang="en-US" altLang="ko-KR" sz="1600" b="1">
              <a:latin typeface="Cambria" panose="02040503050406030204" pitchFamily="18" charset="0"/>
              <a:ea typeface="굴림" charset="-127"/>
            </a:endParaRPr>
          </a:p>
          <a:p>
            <a:pPr eaLnBrk="1" hangingPunct="1"/>
            <a:r>
              <a:rPr lang="en-US" altLang="ko-KR" sz="1600" b="1">
                <a:latin typeface="Cambria" panose="02040503050406030204" pitchFamily="18" charset="0"/>
                <a:ea typeface="굴림" charset="-127"/>
              </a:rPr>
              <a:t>       </a:t>
            </a:r>
            <a:r>
              <a:rPr lang="en-US" altLang="ko-KR" sz="1800" b="1" i="1">
                <a:solidFill>
                  <a:srgbClr val="3333CC"/>
                </a:solidFill>
                <a:latin typeface="Cambria" panose="02040503050406030204" pitchFamily="18" charset="0"/>
                <a:ea typeface="굴림" charset="-127"/>
              </a:rPr>
              <a:t>Balancing Fairness and Efficiency</a:t>
            </a:r>
          </a:p>
        </p:txBody>
      </p:sp>
      <p:sp>
        <p:nvSpPr>
          <p:cNvPr id="35844" name="AutoShape 12"/>
          <p:cNvSpPr>
            <a:spLocks noChangeArrowheads="1"/>
          </p:cNvSpPr>
          <p:nvPr/>
        </p:nvSpPr>
        <p:spPr bwMode="auto">
          <a:xfrm>
            <a:off x="0" y="4003675"/>
            <a:ext cx="7308850" cy="576263"/>
          </a:xfrm>
          <a:prstGeom prst="homePlate">
            <a:avLst>
              <a:gd name="adj" fmla="val 64062"/>
            </a:avLst>
          </a:prstGeom>
          <a:solidFill>
            <a:srgbClr val="009999">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          </a:t>
            </a:r>
            <a:r>
              <a:rPr lang="en-US" altLang="ko-KR" sz="2000" b="1">
                <a:latin typeface="Cambria" panose="02040503050406030204" pitchFamily="18" charset="0"/>
                <a:ea typeface="굴림" charset="-127"/>
              </a:rPr>
              <a:t>Criteria for allocation to countries:</a:t>
            </a:r>
          </a:p>
        </p:txBody>
      </p:sp>
      <p:sp>
        <p:nvSpPr>
          <p:cNvPr id="35845" name="Text Box 7"/>
          <p:cNvSpPr txBox="1">
            <a:spLocks noChangeArrowheads="1"/>
          </p:cNvSpPr>
          <p:nvPr/>
        </p:nvSpPr>
        <p:spPr bwMode="auto">
          <a:xfrm>
            <a:off x="1547813" y="4560888"/>
            <a:ext cx="51879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ko-KR" sz="1600" b="1">
                <a:latin typeface="Cambria" panose="02040503050406030204" pitchFamily="18" charset="0"/>
                <a:ea typeface="굴림" charset="-127"/>
              </a:rPr>
              <a:t>-</a:t>
            </a:r>
            <a:r>
              <a:rPr lang="en-US" altLang="ko-KR" sz="1800" b="1">
                <a:latin typeface="Cambria" panose="02040503050406030204" pitchFamily="18" charset="0"/>
                <a:ea typeface="굴림" charset="-127"/>
              </a:rPr>
              <a:t> </a:t>
            </a:r>
            <a:r>
              <a:rPr lang="en-US" altLang="ko-KR" sz="1600" b="1">
                <a:latin typeface="Cambria" panose="02040503050406030204" pitchFamily="18" charset="0"/>
                <a:ea typeface="굴림" charset="-127"/>
              </a:rPr>
              <a:t>By requests from market players (current practice)?</a:t>
            </a:r>
          </a:p>
          <a:p>
            <a:pPr eaLnBrk="1" hangingPunct="1"/>
            <a:r>
              <a:rPr lang="en-US" altLang="ko-KR" sz="1600" b="1">
                <a:latin typeface="Cambria" panose="02040503050406030204" pitchFamily="18" charset="0"/>
                <a:ea typeface="굴림" charset="-127"/>
              </a:rPr>
              <a:t>- By population?</a:t>
            </a:r>
            <a:r>
              <a:rPr lang="en-US" altLang="ko-KR" sz="1600">
                <a:latin typeface="Cambria" panose="02040503050406030204" pitchFamily="18" charset="0"/>
                <a:ea typeface="굴림" charset="-127"/>
              </a:rPr>
              <a:t> </a:t>
            </a:r>
          </a:p>
          <a:p>
            <a:pPr eaLnBrk="1" hangingPunct="1"/>
            <a:r>
              <a:rPr lang="en-US" altLang="ko-KR" sz="1600" b="1">
                <a:latin typeface="Cambria" panose="02040503050406030204" pitchFamily="18" charset="0"/>
                <a:ea typeface="굴림" charset="-127"/>
              </a:rPr>
              <a:t>- By population and socio-economic development?</a:t>
            </a:r>
          </a:p>
          <a:p>
            <a:pPr eaLnBrk="1" hangingPunct="1"/>
            <a:r>
              <a:rPr lang="en-US" altLang="ko-KR" sz="1600" b="1">
                <a:latin typeface="Cambria" panose="02040503050406030204" pitchFamily="18" charset="0"/>
                <a:ea typeface="굴림" charset="-127"/>
              </a:rPr>
              <a:t>- By socio-economic development (e.g., by GDP)?</a:t>
            </a:r>
          </a:p>
        </p:txBody>
      </p:sp>
      <p:sp>
        <p:nvSpPr>
          <p:cNvPr id="35846" name="AutoShape 9"/>
          <p:cNvSpPr>
            <a:spLocks noChangeArrowheads="1"/>
          </p:cNvSpPr>
          <p:nvPr/>
        </p:nvSpPr>
        <p:spPr bwMode="auto">
          <a:xfrm>
            <a:off x="1663700" y="3500438"/>
            <a:ext cx="215900" cy="288925"/>
          </a:xfrm>
          <a:prstGeom prst="rightArrow">
            <a:avLst>
              <a:gd name="adj1" fmla="val 50000"/>
              <a:gd name="adj2" fmla="val 36727"/>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kumimoji="1" lang="ko-KR" altLang="en-US" sz="1800">
              <a:latin typeface="Cambria" panose="02040503050406030204" pitchFamily="18" charset="0"/>
              <a:ea typeface="굴림" charset="-127"/>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ChangeArrowheads="1"/>
          </p:cNvSpPr>
          <p:nvPr/>
        </p:nvSpPr>
        <p:spPr bwMode="auto">
          <a:xfrm>
            <a:off x="468313" y="476250"/>
            <a:ext cx="8229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ko-KR" sz="4800" b="1">
                <a:solidFill>
                  <a:srgbClr val="003366"/>
                </a:solidFill>
                <a:latin typeface="Cambria" panose="02040503050406030204" pitchFamily="18" charset="0"/>
                <a:ea typeface="HY견명조" pitchFamily="18" charset="-127"/>
              </a:rPr>
              <a:t>III. ITU and IPv6</a:t>
            </a:r>
          </a:p>
        </p:txBody>
      </p:sp>
      <p:pic>
        <p:nvPicPr>
          <p:cNvPr id="5" name="Picture 2"/>
          <p:cNvPicPr>
            <a:picLocks noChangeAspect="1" noChangeArrowheads="1"/>
          </p:cNvPicPr>
          <p:nvPr/>
        </p:nvPicPr>
        <p:blipFill>
          <a:blip r:embed="rId3"/>
          <a:srcRect/>
          <a:stretch>
            <a:fillRect/>
          </a:stretch>
        </p:blipFill>
        <p:spPr bwMode="auto">
          <a:xfrm>
            <a:off x="5921572" y="4857760"/>
            <a:ext cx="3117874" cy="1428760"/>
          </a:xfrm>
          <a:prstGeom prst="ellipse">
            <a:avLst/>
          </a:prstGeom>
          <a:ln>
            <a:noFill/>
          </a:ln>
          <a:effectLst>
            <a:softEdge rad="112500"/>
          </a:effectLst>
        </p:spPr>
      </p:pic>
      <p:sp>
        <p:nvSpPr>
          <p:cNvPr id="6" name="내용 개체 틀 12"/>
          <p:cNvSpPr txBox="1">
            <a:spLocks/>
          </p:cNvSpPr>
          <p:nvPr/>
        </p:nvSpPr>
        <p:spPr bwMode="auto">
          <a:xfrm>
            <a:off x="1658938" y="1628775"/>
            <a:ext cx="7378700" cy="1728788"/>
          </a:xfrm>
          <a:prstGeom prst="rect">
            <a:avLst/>
          </a:prstGeom>
          <a:noFill/>
          <a:ln>
            <a:miter lim="800000"/>
            <a:headEnd/>
            <a:tailEnd/>
          </a:ln>
        </p:spPr>
        <p:txBody>
          <a:bodyPr/>
          <a:lstStyle/>
          <a:p>
            <a:pPr marL="342900" indent="-342900" latinLnBrk="1">
              <a:spcBef>
                <a:spcPct val="20000"/>
              </a:spcBef>
              <a:buClr>
                <a:schemeClr val="accent1"/>
              </a:buClr>
              <a:buSzPct val="70000"/>
              <a:defRPr/>
            </a:pPr>
            <a:r>
              <a:rPr lang="en-US" altLang="ko-KR" sz="2600" b="1" dirty="0">
                <a:latin typeface="+mn-lt"/>
                <a:ea typeface="+mn-ea"/>
              </a:rPr>
              <a:t>International Telecommunication Union (ITU)</a:t>
            </a:r>
          </a:p>
          <a:p>
            <a:pPr marL="342900" indent="-342900" latinLnBrk="1">
              <a:spcBef>
                <a:spcPct val="20000"/>
              </a:spcBef>
              <a:buClr>
                <a:schemeClr val="accent1"/>
              </a:buClr>
              <a:buSzPct val="70000"/>
              <a:defRPr/>
            </a:pPr>
            <a:r>
              <a:rPr lang="en-US" altLang="ko-KR" sz="2000" dirty="0">
                <a:latin typeface="+mn-lt"/>
                <a:ea typeface="+mn-ea"/>
              </a:rPr>
              <a:t>    - Leading UN agency for ICT, Headquarters in Geneva </a:t>
            </a:r>
          </a:p>
          <a:p>
            <a:pPr marL="342900" indent="-342900" latinLnBrk="1">
              <a:spcBef>
                <a:spcPct val="20000"/>
              </a:spcBef>
              <a:buClr>
                <a:schemeClr val="accent1"/>
              </a:buClr>
              <a:buSzPct val="70000"/>
              <a:defRPr/>
            </a:pPr>
            <a:r>
              <a:rPr lang="en-US" altLang="ko-KR" sz="2000" dirty="0">
                <a:latin typeface="+mn-lt"/>
                <a:ea typeface="+mn-ea"/>
              </a:rPr>
              <a:t>    - Global focal point for governments and private sector:</a:t>
            </a:r>
          </a:p>
          <a:p>
            <a:pPr marL="342900" indent="-342900" latinLnBrk="1">
              <a:spcBef>
                <a:spcPct val="20000"/>
              </a:spcBef>
              <a:buClr>
                <a:schemeClr val="accent1"/>
              </a:buClr>
              <a:buSzPct val="70000"/>
              <a:buFont typeface="Wingdings 2" pitchFamily="18" charset="2"/>
              <a:buNone/>
              <a:defRPr/>
            </a:pPr>
            <a:r>
              <a:rPr lang="en-US" altLang="ko-KR" sz="2000" dirty="0">
                <a:latin typeface="+mn-lt"/>
                <a:ea typeface="+mn-ea"/>
              </a:rPr>
              <a:t>       191 Member States, more than 700 Sector Members</a:t>
            </a:r>
          </a:p>
        </p:txBody>
      </p:sp>
      <p:sp>
        <p:nvSpPr>
          <p:cNvPr id="37892" name="내용 개체 틀 12"/>
          <p:cNvSpPr txBox="1">
            <a:spLocks/>
          </p:cNvSpPr>
          <p:nvPr/>
        </p:nvSpPr>
        <p:spPr bwMode="auto">
          <a:xfrm>
            <a:off x="214313" y="3643313"/>
            <a:ext cx="8640762"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spcBef>
                <a:spcPct val="20000"/>
              </a:spcBef>
              <a:buClr>
                <a:schemeClr val="accent1"/>
              </a:buClr>
              <a:buSzPct val="70000"/>
            </a:pPr>
            <a:r>
              <a:rPr lang="en-US" altLang="ko-KR" sz="2600" b="1">
                <a:latin typeface="Cambria" panose="02040503050406030204" pitchFamily="18" charset="0"/>
                <a:ea typeface="HY견명조" pitchFamily="18" charset="-127"/>
              </a:rPr>
              <a:t>ITU Mission</a:t>
            </a:r>
          </a:p>
          <a:p>
            <a:pPr eaLnBrk="1" latinLnBrk="1" hangingPunct="1">
              <a:spcBef>
                <a:spcPct val="20000"/>
              </a:spcBef>
              <a:buClr>
                <a:schemeClr val="accent1"/>
              </a:buClr>
              <a:buSzPct val="70000"/>
            </a:pPr>
            <a:r>
              <a:rPr lang="en-US" altLang="ko-KR" sz="2000">
                <a:latin typeface="Cambria" panose="02040503050406030204" pitchFamily="18" charset="0"/>
                <a:ea typeface="HY견명조" pitchFamily="18" charset="-127"/>
              </a:rPr>
              <a:t>    - Bringing the benefits of ICT to all the world’s inhabitants</a:t>
            </a:r>
          </a:p>
          <a:p>
            <a:pPr eaLnBrk="1" latinLnBrk="1" hangingPunct="1">
              <a:spcBef>
                <a:spcPct val="20000"/>
              </a:spcBef>
              <a:buClr>
                <a:schemeClr val="accent1"/>
              </a:buClr>
              <a:buSzPct val="70000"/>
            </a:pPr>
            <a:r>
              <a:rPr lang="en-US" altLang="ko-KR" sz="2000">
                <a:latin typeface="Cambria" panose="02040503050406030204" pitchFamily="18" charset="0"/>
                <a:ea typeface="HY견명조" pitchFamily="18" charset="-127"/>
              </a:rPr>
              <a:t>    - Lead organizer/manager of the World Summit on the Information Society </a:t>
            </a:r>
          </a:p>
          <a:p>
            <a:pPr eaLnBrk="1" latinLnBrk="1" hangingPunct="1">
              <a:spcBef>
                <a:spcPct val="20000"/>
              </a:spcBef>
              <a:buClr>
                <a:schemeClr val="accent1"/>
              </a:buClr>
              <a:buSzPct val="70000"/>
            </a:pPr>
            <a:r>
              <a:rPr lang="en-US" altLang="ko-KR" sz="2000">
                <a:latin typeface="Cambria" panose="02040503050406030204" pitchFamily="18" charset="0"/>
                <a:ea typeface="HY견명조" pitchFamily="18" charset="-127"/>
              </a:rPr>
              <a:t>       (WSIS; Geneva 2003, Tunis 2005)</a:t>
            </a:r>
          </a:p>
          <a:p>
            <a:pPr eaLnBrk="1" latinLnBrk="1" hangingPunct="1">
              <a:spcBef>
                <a:spcPct val="20000"/>
              </a:spcBef>
              <a:buClr>
                <a:schemeClr val="accent1"/>
              </a:buClr>
              <a:buSzPct val="70000"/>
            </a:pPr>
            <a:endParaRPr lang="en-US" altLang="ko-KR" sz="1000">
              <a:latin typeface="Cambria" panose="02040503050406030204" pitchFamily="18" charset="0"/>
              <a:ea typeface="HY견명조" pitchFamily="18" charset="-127"/>
            </a:endParaRPr>
          </a:p>
          <a:p>
            <a:pPr eaLnBrk="1" latinLnBrk="1" hangingPunct="1">
              <a:spcBef>
                <a:spcPct val="20000"/>
              </a:spcBef>
              <a:buClr>
                <a:schemeClr val="accent1"/>
              </a:buClr>
              <a:buSzPct val="70000"/>
              <a:buFont typeface="Wingdings 2" panose="05020102010507070707" pitchFamily="18" charset="2"/>
              <a:buNone/>
            </a:pPr>
            <a:r>
              <a:rPr lang="en-US" altLang="ko-KR" sz="1600">
                <a:latin typeface="Cambria" panose="02040503050406030204" pitchFamily="18" charset="0"/>
                <a:ea typeface="HY견명조" pitchFamily="18" charset="-127"/>
                <a:hlinkClick r:id="rId4"/>
              </a:rPr>
              <a:t>Action Line C2  “Information &amp; communication infrastructure”,  </a:t>
            </a:r>
            <a:r>
              <a:rPr lang="en-US" altLang="ko-KR" sz="1600">
                <a:latin typeface="Cambria" panose="02040503050406030204" pitchFamily="18" charset="0"/>
                <a:ea typeface="HY견명조" pitchFamily="18" charset="-127"/>
              </a:rPr>
              <a:t>  </a:t>
            </a:r>
          </a:p>
          <a:p>
            <a:pPr eaLnBrk="1" latinLnBrk="1" hangingPunct="1">
              <a:spcBef>
                <a:spcPct val="20000"/>
              </a:spcBef>
              <a:buClr>
                <a:schemeClr val="accent1"/>
              </a:buClr>
              <a:buSzPct val="70000"/>
              <a:buFont typeface="Wingdings 2" panose="05020102010507070707" pitchFamily="18" charset="2"/>
              <a:buNone/>
            </a:pPr>
            <a:r>
              <a:rPr lang="en-US" altLang="ko-KR" sz="1600">
                <a:latin typeface="Cambria" panose="02040503050406030204" pitchFamily="18" charset="0"/>
                <a:ea typeface="HY견명조" pitchFamily="18" charset="-127"/>
                <a:hlinkClick r:id="rId5"/>
              </a:rPr>
              <a:t>Action Line C5  “Building confidence &amp; security in the use of ICT’s ”</a:t>
            </a:r>
            <a:endParaRPr lang="en-US" altLang="ko-KR" sz="1600">
              <a:latin typeface="Cambria" panose="02040503050406030204" pitchFamily="18" charset="0"/>
              <a:ea typeface="HY견명조" pitchFamily="18" charset="-127"/>
            </a:endParaRPr>
          </a:p>
          <a:p>
            <a:pPr eaLnBrk="1" latinLnBrk="1" hangingPunct="1">
              <a:spcBef>
                <a:spcPct val="20000"/>
              </a:spcBef>
              <a:buClr>
                <a:schemeClr val="accent1"/>
              </a:buClr>
              <a:buSzPct val="70000"/>
              <a:buFont typeface="Wingdings 2" panose="05020102010507070707" pitchFamily="18" charset="2"/>
              <a:buNone/>
            </a:pPr>
            <a:endParaRPr lang="en-US" altLang="ko-KR" sz="2000" b="1" i="1">
              <a:latin typeface="Cambria" panose="02040503050406030204" pitchFamily="18" charset="0"/>
              <a:ea typeface="HY견명조" pitchFamily="18" charset="-127"/>
            </a:endParaRPr>
          </a:p>
        </p:txBody>
      </p:sp>
      <p:pic>
        <p:nvPicPr>
          <p:cNvPr id="37893" name="Picture 64" descr="Connect the Worl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100" y="1870075"/>
            <a:ext cx="149383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6"/>
          <p:cNvSpPr txBox="1">
            <a:spLocks noChangeArrowheads="1"/>
          </p:cNvSpPr>
          <p:nvPr/>
        </p:nvSpPr>
        <p:spPr bwMode="auto">
          <a:xfrm>
            <a:off x="1724025" y="520700"/>
            <a:ext cx="56800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10000"/>
              </a:lnSpc>
            </a:pPr>
            <a:r>
              <a:rPr lang="en-US" altLang="ko-KR" b="1">
                <a:solidFill>
                  <a:srgbClr val="3333CC"/>
                </a:solidFill>
                <a:latin typeface="Cambria" panose="02040503050406030204" pitchFamily="18" charset="0"/>
                <a:ea typeface="굴림" charset="-127"/>
              </a:rPr>
              <a:t>Driving Principles for the Management </a:t>
            </a:r>
            <a:br>
              <a:rPr lang="en-US" altLang="ko-KR" b="1">
                <a:solidFill>
                  <a:srgbClr val="3333CC"/>
                </a:solidFill>
                <a:latin typeface="Cambria" panose="02040503050406030204" pitchFamily="18" charset="0"/>
                <a:ea typeface="굴림" charset="-127"/>
              </a:rPr>
            </a:br>
            <a:r>
              <a:rPr lang="en-US" altLang="ko-KR" b="1">
                <a:solidFill>
                  <a:srgbClr val="3333CC"/>
                </a:solidFill>
                <a:latin typeface="Cambria" panose="02040503050406030204" pitchFamily="18" charset="0"/>
                <a:ea typeface="굴림" charset="-127"/>
              </a:rPr>
              <a:t>of Critical Internet Resources: </a:t>
            </a:r>
            <a:br>
              <a:rPr lang="en-US" altLang="ko-KR" b="1">
                <a:solidFill>
                  <a:srgbClr val="3333CC"/>
                </a:solidFill>
                <a:latin typeface="Cambria" panose="02040503050406030204" pitchFamily="18" charset="0"/>
                <a:ea typeface="굴림" charset="-127"/>
              </a:rPr>
            </a:br>
            <a:r>
              <a:rPr lang="en-US" altLang="ko-KR" sz="2000" b="1">
                <a:latin typeface="Cambria" panose="02040503050406030204" pitchFamily="18" charset="0"/>
                <a:ea typeface="굴림" charset="-127"/>
              </a:rPr>
              <a:t>TUNIS AGENDA FOR </a:t>
            </a:r>
            <a:br>
              <a:rPr lang="en-US" altLang="ko-KR" sz="2000" b="1">
                <a:latin typeface="Cambria" panose="02040503050406030204" pitchFamily="18" charset="0"/>
                <a:ea typeface="굴림" charset="-127"/>
              </a:rPr>
            </a:br>
            <a:r>
              <a:rPr lang="en-US" altLang="ko-KR" sz="2000" b="1">
                <a:latin typeface="Cambria" panose="02040503050406030204" pitchFamily="18" charset="0"/>
                <a:ea typeface="굴림" charset="-127"/>
              </a:rPr>
              <a:t>THE INFORMATION SOCIETY (2005)</a:t>
            </a:r>
            <a:endParaRPr kumimoji="1" lang="en-US" altLang="ko-KR" sz="2000">
              <a:latin typeface="Cambria" panose="02040503050406030204" pitchFamily="18" charset="0"/>
              <a:ea typeface="굴림" charset="-127"/>
            </a:endParaRPr>
          </a:p>
        </p:txBody>
      </p:sp>
      <p:sp>
        <p:nvSpPr>
          <p:cNvPr id="39938" name="AutoShape 9" descr="Stationery"/>
          <p:cNvSpPr>
            <a:spLocks noChangeArrowheads="1"/>
          </p:cNvSpPr>
          <p:nvPr/>
        </p:nvSpPr>
        <p:spPr bwMode="auto">
          <a:xfrm>
            <a:off x="468313" y="2122488"/>
            <a:ext cx="8208962" cy="1008062"/>
          </a:xfrm>
          <a:prstGeom prst="roundRect">
            <a:avLst>
              <a:gd name="adj" fmla="val 10505"/>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400" b="1" u="sng">
                <a:latin typeface="Cambria" panose="02040503050406030204" pitchFamily="18" charset="0"/>
                <a:ea typeface="굴림" charset="-127"/>
              </a:rPr>
              <a:t>Paragraph 58.</a:t>
            </a:r>
            <a:r>
              <a:rPr kumimoji="1" lang="en-US" altLang="ko-KR" sz="1400">
                <a:latin typeface="Cambria" panose="02040503050406030204" pitchFamily="18" charset="0"/>
                <a:ea typeface="굴림" charset="-127"/>
              </a:rPr>
              <a:t> </a:t>
            </a:r>
          </a:p>
          <a:p>
            <a:pPr eaLnBrk="1" hangingPunct="1"/>
            <a:r>
              <a:rPr kumimoji="1" lang="en-US" altLang="ko-KR" sz="1400">
                <a:latin typeface="Cambria" panose="02040503050406030204" pitchFamily="18" charset="0"/>
                <a:ea typeface="굴림" charset="-127"/>
              </a:rPr>
              <a:t>We recognize that Internet governance includes more than Internet naming and addressing. It also </a:t>
            </a:r>
          </a:p>
          <a:p>
            <a:pPr eaLnBrk="1" hangingPunct="1"/>
            <a:r>
              <a:rPr kumimoji="1" lang="en-US" altLang="ko-KR" sz="1400">
                <a:latin typeface="Cambria" panose="02040503050406030204" pitchFamily="18" charset="0"/>
                <a:ea typeface="굴림" charset="-127"/>
              </a:rPr>
              <a:t>includes other significant public policy issues such as, inter alia, critical Internet resources, the security </a:t>
            </a:r>
          </a:p>
          <a:p>
            <a:pPr eaLnBrk="1" hangingPunct="1"/>
            <a:r>
              <a:rPr kumimoji="1" lang="en-US" altLang="ko-KR" sz="1400">
                <a:latin typeface="Cambria" panose="02040503050406030204" pitchFamily="18" charset="0"/>
                <a:ea typeface="굴림" charset="-127"/>
              </a:rPr>
              <a:t>and safety of the Internet, and developmental aspects and issues pertaining to the use of the Internet.</a:t>
            </a:r>
          </a:p>
        </p:txBody>
      </p:sp>
      <p:sp>
        <p:nvSpPr>
          <p:cNvPr id="39939" name="AutoShape 10" descr="Stationery"/>
          <p:cNvSpPr>
            <a:spLocks noChangeArrowheads="1"/>
          </p:cNvSpPr>
          <p:nvPr/>
        </p:nvSpPr>
        <p:spPr bwMode="auto">
          <a:xfrm>
            <a:off x="468313" y="3190875"/>
            <a:ext cx="8208962" cy="1057275"/>
          </a:xfrm>
          <a:prstGeom prst="roundRect">
            <a:avLst>
              <a:gd name="adj" fmla="val 10505"/>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kumimoji="1" lang="en-US" altLang="ko-KR" sz="1400" b="1" u="sng">
                <a:latin typeface="Cambria" panose="02040503050406030204" pitchFamily="18" charset="0"/>
                <a:ea typeface="굴림" charset="-127"/>
              </a:rPr>
              <a:t>Paragraph 63.</a:t>
            </a:r>
            <a:r>
              <a:rPr kumimoji="1" lang="en-US" altLang="ko-KR" sz="1400">
                <a:latin typeface="Cambria" panose="02040503050406030204" pitchFamily="18" charset="0"/>
                <a:ea typeface="굴림" charset="-127"/>
              </a:rPr>
              <a:t> </a:t>
            </a:r>
          </a:p>
          <a:p>
            <a:pPr eaLnBrk="1" hangingPunct="1">
              <a:lnSpc>
                <a:spcPct val="90000"/>
              </a:lnSpc>
            </a:pPr>
            <a:r>
              <a:rPr kumimoji="1" lang="en-US" altLang="ko-KR" sz="1400">
                <a:latin typeface="Cambria" panose="02040503050406030204" pitchFamily="18" charset="0"/>
                <a:ea typeface="굴림" charset="-127"/>
              </a:rPr>
              <a:t>Countries should not be involved in decisions regarding another country’s country-code Top-Level </a:t>
            </a:r>
          </a:p>
          <a:p>
            <a:pPr eaLnBrk="1" hangingPunct="1">
              <a:lnSpc>
                <a:spcPct val="90000"/>
              </a:lnSpc>
            </a:pPr>
            <a:r>
              <a:rPr kumimoji="1" lang="en-US" altLang="ko-KR" sz="1400">
                <a:latin typeface="Cambria" panose="02040503050406030204" pitchFamily="18" charset="0"/>
                <a:ea typeface="굴림" charset="-127"/>
              </a:rPr>
              <a:t>Domain (ccTLD). Their legitimate interests, as expressed and defined by each country, in diverse ways, </a:t>
            </a:r>
          </a:p>
          <a:p>
            <a:pPr eaLnBrk="1" hangingPunct="1">
              <a:lnSpc>
                <a:spcPct val="90000"/>
              </a:lnSpc>
            </a:pPr>
            <a:r>
              <a:rPr kumimoji="1" lang="en-US" altLang="ko-KR" sz="1400">
                <a:latin typeface="Cambria" panose="02040503050406030204" pitchFamily="18" charset="0"/>
                <a:ea typeface="굴림" charset="-127"/>
              </a:rPr>
              <a:t>regarding decisions affecting their ccTLDs, need to be respected, upheld and addressed via a flexible </a:t>
            </a:r>
          </a:p>
          <a:p>
            <a:pPr eaLnBrk="1" hangingPunct="1">
              <a:lnSpc>
                <a:spcPct val="90000"/>
              </a:lnSpc>
            </a:pPr>
            <a:r>
              <a:rPr kumimoji="1" lang="en-US" altLang="ko-KR" sz="1400">
                <a:latin typeface="Cambria" panose="02040503050406030204" pitchFamily="18" charset="0"/>
                <a:ea typeface="굴림" charset="-127"/>
              </a:rPr>
              <a:t>and improved framework and mechanisms. </a:t>
            </a:r>
          </a:p>
        </p:txBody>
      </p:sp>
      <p:sp>
        <p:nvSpPr>
          <p:cNvPr id="39940" name="AutoShape 11" descr="Stationery"/>
          <p:cNvSpPr>
            <a:spLocks noChangeArrowheads="1"/>
          </p:cNvSpPr>
          <p:nvPr/>
        </p:nvSpPr>
        <p:spPr bwMode="auto">
          <a:xfrm>
            <a:off x="468313" y="4305300"/>
            <a:ext cx="8208962" cy="984250"/>
          </a:xfrm>
          <a:prstGeom prst="roundRect">
            <a:avLst>
              <a:gd name="adj" fmla="val 10505"/>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400" b="1" u="sng">
                <a:latin typeface="Cambria" panose="02040503050406030204" pitchFamily="18" charset="0"/>
                <a:ea typeface="굴림" charset="-127"/>
              </a:rPr>
              <a:t>Paragraph 68.</a:t>
            </a:r>
            <a:r>
              <a:rPr kumimoji="1" lang="en-US" altLang="ko-KR" sz="1400">
                <a:latin typeface="Cambria" panose="02040503050406030204" pitchFamily="18" charset="0"/>
                <a:ea typeface="굴림" charset="-127"/>
              </a:rPr>
              <a:t> </a:t>
            </a:r>
          </a:p>
          <a:p>
            <a:pPr eaLnBrk="1" hangingPunct="1"/>
            <a:r>
              <a:rPr kumimoji="1" lang="en-US" altLang="ko-KR" sz="1400">
                <a:latin typeface="Cambria" panose="02040503050406030204" pitchFamily="18" charset="0"/>
                <a:ea typeface="굴림" charset="-127"/>
              </a:rPr>
              <a:t>We recognize that all governments should have an equal role and responsibility for international Internet </a:t>
            </a:r>
          </a:p>
          <a:p>
            <a:pPr eaLnBrk="1" hangingPunct="1"/>
            <a:r>
              <a:rPr kumimoji="1" lang="en-US" altLang="ko-KR" sz="1400">
                <a:latin typeface="Cambria" panose="02040503050406030204" pitchFamily="18" charset="0"/>
                <a:ea typeface="굴림" charset="-127"/>
              </a:rPr>
              <a:t>governance and for ensuring the stability, security and continuity of the Internet. We also recognize the </a:t>
            </a:r>
          </a:p>
          <a:p>
            <a:pPr eaLnBrk="1" hangingPunct="1"/>
            <a:r>
              <a:rPr kumimoji="1" lang="en-US" altLang="ko-KR" sz="1400">
                <a:latin typeface="Cambria" panose="02040503050406030204" pitchFamily="18" charset="0"/>
                <a:ea typeface="굴림" charset="-127"/>
              </a:rPr>
              <a:t>need for development of public policy by governments in consultation with all stakeholders.</a:t>
            </a:r>
          </a:p>
        </p:txBody>
      </p:sp>
      <p:sp>
        <p:nvSpPr>
          <p:cNvPr id="39941" name="AutoShape 12" descr="Stationery"/>
          <p:cNvSpPr>
            <a:spLocks noChangeArrowheads="1"/>
          </p:cNvSpPr>
          <p:nvPr/>
        </p:nvSpPr>
        <p:spPr bwMode="auto">
          <a:xfrm>
            <a:off x="468313" y="5362575"/>
            <a:ext cx="8208962" cy="1223963"/>
          </a:xfrm>
          <a:prstGeom prst="roundRect">
            <a:avLst>
              <a:gd name="adj" fmla="val 10505"/>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kumimoji="1" lang="en-US" altLang="ko-KR" sz="1400" b="1" u="sng">
                <a:latin typeface="Cambria" panose="02040503050406030204" pitchFamily="18" charset="0"/>
                <a:ea typeface="굴림" charset="-127"/>
              </a:rPr>
              <a:t>Paragraph 70.</a:t>
            </a:r>
            <a:r>
              <a:rPr kumimoji="1" lang="en-US" altLang="ko-KR" sz="1400">
                <a:latin typeface="Cambria" panose="02040503050406030204" pitchFamily="18" charset="0"/>
                <a:ea typeface="굴림" charset="-127"/>
              </a:rPr>
              <a:t> </a:t>
            </a:r>
          </a:p>
          <a:p>
            <a:pPr eaLnBrk="1" hangingPunct="1">
              <a:lnSpc>
                <a:spcPct val="90000"/>
              </a:lnSpc>
            </a:pPr>
            <a:r>
              <a:rPr kumimoji="1" lang="en-US" altLang="ko-KR" sz="1400">
                <a:latin typeface="Cambria" panose="02040503050406030204" pitchFamily="18" charset="0"/>
                <a:ea typeface="굴림" charset="-127"/>
              </a:rPr>
              <a:t>Using relevant international organizations, such cooperation should include the development of </a:t>
            </a:r>
          </a:p>
          <a:p>
            <a:pPr eaLnBrk="1" hangingPunct="1">
              <a:lnSpc>
                <a:spcPct val="90000"/>
              </a:lnSpc>
            </a:pPr>
            <a:r>
              <a:rPr kumimoji="1" lang="en-US" altLang="ko-KR" sz="1400">
                <a:latin typeface="Cambria" panose="02040503050406030204" pitchFamily="18" charset="0"/>
                <a:ea typeface="굴림" charset="-127"/>
              </a:rPr>
              <a:t>globally-applicable principles on public policy issues associated with the coordination and management </a:t>
            </a:r>
          </a:p>
          <a:p>
            <a:pPr eaLnBrk="1" hangingPunct="1">
              <a:lnSpc>
                <a:spcPct val="90000"/>
              </a:lnSpc>
            </a:pPr>
            <a:r>
              <a:rPr kumimoji="1" lang="en-US" altLang="ko-KR" sz="1400">
                <a:latin typeface="Cambria" panose="02040503050406030204" pitchFamily="18" charset="0"/>
                <a:ea typeface="굴림" charset="-127"/>
              </a:rPr>
              <a:t>of Critical Internet resources. In this regard, we call upon the organizations responsible for essential tasks</a:t>
            </a:r>
          </a:p>
          <a:p>
            <a:pPr eaLnBrk="1" hangingPunct="1">
              <a:lnSpc>
                <a:spcPct val="90000"/>
              </a:lnSpc>
            </a:pPr>
            <a:r>
              <a:rPr kumimoji="1" lang="en-US" altLang="ko-KR" sz="1400">
                <a:latin typeface="Cambria" panose="02040503050406030204" pitchFamily="18" charset="0"/>
                <a:ea typeface="굴림" charset="-127"/>
              </a:rPr>
              <a:t>Associated with the Internet to contribute to creating an environment that facilitates this development </a:t>
            </a:r>
          </a:p>
          <a:p>
            <a:pPr eaLnBrk="1" hangingPunct="1">
              <a:lnSpc>
                <a:spcPct val="90000"/>
              </a:lnSpc>
            </a:pPr>
            <a:r>
              <a:rPr kumimoji="1" lang="en-US" altLang="ko-KR" sz="1400">
                <a:latin typeface="Cambria" panose="02040503050406030204" pitchFamily="18" charset="0"/>
                <a:ea typeface="굴림" charset="-127"/>
              </a:rPr>
              <a:t>of public policy principles.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4"/>
          <p:cNvSpPr txBox="1">
            <a:spLocks noChangeArrowheads="1"/>
          </p:cNvSpPr>
          <p:nvPr/>
        </p:nvSpPr>
        <p:spPr bwMode="auto">
          <a:xfrm>
            <a:off x="179388" y="1341438"/>
            <a:ext cx="5213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2800" b="1" i="1">
                <a:latin typeface="Cambria" panose="02040503050406030204" pitchFamily="18" charset="0"/>
                <a:ea typeface="굴림" charset="-127"/>
              </a:rPr>
              <a:t>Global Shortage of IP addresses</a:t>
            </a:r>
          </a:p>
        </p:txBody>
      </p:sp>
      <p:sp>
        <p:nvSpPr>
          <p:cNvPr id="5122" name="Text Box 5"/>
          <p:cNvSpPr txBox="1">
            <a:spLocks noChangeArrowheads="1"/>
          </p:cNvSpPr>
          <p:nvPr/>
        </p:nvSpPr>
        <p:spPr bwMode="auto">
          <a:xfrm>
            <a:off x="971550" y="3573463"/>
            <a:ext cx="74596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lnSpc>
                <a:spcPct val="90000"/>
              </a:lnSpc>
              <a:spcBef>
                <a:spcPct val="20000"/>
              </a:spcBef>
              <a:buClr>
                <a:schemeClr val="accent1"/>
              </a:buClr>
              <a:buSzPct val="70000"/>
            </a:pPr>
            <a:r>
              <a:rPr lang="en-US" altLang="ko-KR" sz="4000" b="1">
                <a:solidFill>
                  <a:srgbClr val="FF9900"/>
                </a:solidFill>
                <a:latin typeface="Calibri" panose="020F0502020204030204" pitchFamily="34" charset="0"/>
                <a:ea typeface="HY견명조" pitchFamily="18" charset="-127"/>
              </a:rPr>
              <a:t>N</a:t>
            </a:r>
            <a:r>
              <a:rPr lang="en-US" altLang="ko-KR" b="1">
                <a:latin typeface="Calibri" panose="020F0502020204030204" pitchFamily="34" charset="0"/>
                <a:ea typeface="HY견명조" pitchFamily="18" charset="-127"/>
              </a:rPr>
              <a:t>eed a fair and equitable policy for </a:t>
            </a:r>
            <a:r>
              <a:rPr lang="en-US" altLang="ko-KR" sz="2800" b="1">
                <a:solidFill>
                  <a:srgbClr val="CC0099"/>
                </a:solidFill>
                <a:latin typeface="Calibri" panose="020F0502020204030204" pitchFamily="34" charset="0"/>
                <a:ea typeface="HY견명조" pitchFamily="18" charset="-127"/>
              </a:rPr>
              <a:t>allocation of </a:t>
            </a:r>
          </a:p>
          <a:p>
            <a:pPr eaLnBrk="1" latinLnBrk="1" hangingPunct="1">
              <a:lnSpc>
                <a:spcPct val="40000"/>
              </a:lnSpc>
              <a:spcBef>
                <a:spcPct val="20000"/>
              </a:spcBef>
              <a:buClr>
                <a:schemeClr val="accent1"/>
              </a:buClr>
              <a:buSzPct val="70000"/>
            </a:pPr>
            <a:r>
              <a:rPr lang="en-US" altLang="ko-KR" sz="2800" b="1">
                <a:solidFill>
                  <a:srgbClr val="CC0099"/>
                </a:solidFill>
                <a:latin typeface="Calibri" panose="020F0502020204030204" pitchFamily="34" charset="0"/>
                <a:ea typeface="HY견명조" pitchFamily="18" charset="-127"/>
              </a:rPr>
              <a:t>                             the remaining IPv4 address space</a:t>
            </a:r>
          </a:p>
        </p:txBody>
      </p:sp>
      <p:sp>
        <p:nvSpPr>
          <p:cNvPr id="5123" name="Text Box 6"/>
          <p:cNvSpPr txBox="1">
            <a:spLocks noChangeArrowheads="1"/>
          </p:cNvSpPr>
          <p:nvPr/>
        </p:nvSpPr>
        <p:spPr bwMode="auto">
          <a:xfrm>
            <a:off x="815975" y="2112963"/>
            <a:ext cx="71405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lnSpc>
                <a:spcPct val="50000"/>
              </a:lnSpc>
              <a:spcBef>
                <a:spcPct val="20000"/>
              </a:spcBef>
              <a:buClr>
                <a:schemeClr val="accent1"/>
              </a:buClr>
              <a:buSzPct val="70000"/>
            </a:pPr>
            <a:r>
              <a:rPr lang="en-US" altLang="ko-KR" sz="4400" b="1">
                <a:solidFill>
                  <a:srgbClr val="333399"/>
                </a:solidFill>
                <a:latin typeface="Calibri" panose="020F0502020204030204" pitchFamily="34" charset="0"/>
                <a:ea typeface="HY견명조" pitchFamily="18" charset="-127"/>
              </a:rPr>
              <a:t>C</a:t>
            </a:r>
            <a:r>
              <a:rPr lang="en-US" altLang="ko-KR" b="1">
                <a:latin typeface="Calibri" panose="020F0502020204030204" pitchFamily="34" charset="0"/>
                <a:ea typeface="HY견명조" pitchFamily="18" charset="-127"/>
              </a:rPr>
              <a:t>ontinued rapid growth of the Internet, </a:t>
            </a:r>
          </a:p>
          <a:p>
            <a:pPr eaLnBrk="1" latinLnBrk="1" hangingPunct="1">
              <a:lnSpc>
                <a:spcPct val="50000"/>
              </a:lnSpc>
              <a:spcBef>
                <a:spcPct val="20000"/>
              </a:spcBef>
              <a:buClr>
                <a:schemeClr val="accent1"/>
              </a:buClr>
              <a:buSzPct val="70000"/>
            </a:pPr>
            <a:r>
              <a:rPr lang="en-US" altLang="ko-KR" b="1">
                <a:latin typeface="Calibri" panose="020F0502020204030204" pitchFamily="34" charset="0"/>
                <a:ea typeface="HY견명조" pitchFamily="18" charset="-127"/>
              </a:rPr>
              <a:t>                               IP addresses have </a:t>
            </a:r>
            <a:r>
              <a:rPr lang="en-US" altLang="ko-KR" sz="2800" b="1">
                <a:solidFill>
                  <a:srgbClr val="6600CC"/>
                </a:solidFill>
                <a:latin typeface="Calibri" panose="020F0502020204030204" pitchFamily="34" charset="0"/>
                <a:ea typeface="HY견명조" pitchFamily="18" charset="-127"/>
              </a:rPr>
              <a:t>greater demand</a:t>
            </a:r>
            <a:endParaRPr kumimoji="1" lang="en-US" altLang="ko-KR" sz="2800" b="1">
              <a:solidFill>
                <a:srgbClr val="6600CC"/>
              </a:solidFill>
              <a:latin typeface="Calibri" panose="020F0502020204030204" pitchFamily="34" charset="0"/>
              <a:ea typeface="굴림" charset="-127"/>
            </a:endParaRPr>
          </a:p>
        </p:txBody>
      </p:sp>
      <p:sp>
        <p:nvSpPr>
          <p:cNvPr id="5124" name="Text Box 7"/>
          <p:cNvSpPr txBox="1">
            <a:spLocks noChangeArrowheads="1"/>
          </p:cNvSpPr>
          <p:nvPr/>
        </p:nvSpPr>
        <p:spPr bwMode="auto">
          <a:xfrm>
            <a:off x="468313" y="2924175"/>
            <a:ext cx="81359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lnSpc>
                <a:spcPct val="50000"/>
              </a:lnSpc>
              <a:spcBef>
                <a:spcPct val="20000"/>
              </a:spcBef>
              <a:buClr>
                <a:schemeClr val="accent1"/>
              </a:buClr>
              <a:buSzPct val="70000"/>
            </a:pPr>
            <a:r>
              <a:rPr lang="en-US" altLang="ko-KR" sz="4400" b="1">
                <a:solidFill>
                  <a:srgbClr val="669900"/>
                </a:solidFill>
                <a:latin typeface="Calibri" panose="020F0502020204030204" pitchFamily="34" charset="0"/>
                <a:ea typeface="HY견명조" pitchFamily="18" charset="-127"/>
              </a:rPr>
              <a:t>D</a:t>
            </a:r>
            <a:r>
              <a:rPr lang="en-US" altLang="ko-KR" b="1">
                <a:latin typeface="Calibri" panose="020F0502020204030204" pitchFamily="34" charset="0"/>
                <a:ea typeface="HY견명조" pitchFamily="18" charset="-127"/>
              </a:rPr>
              <a:t>espite NAT, IPv4 addresses expected to </a:t>
            </a:r>
          </a:p>
          <a:p>
            <a:pPr eaLnBrk="1" latinLnBrk="1" hangingPunct="1">
              <a:lnSpc>
                <a:spcPct val="50000"/>
              </a:lnSpc>
              <a:spcBef>
                <a:spcPct val="20000"/>
              </a:spcBef>
              <a:buClr>
                <a:schemeClr val="accent1"/>
              </a:buClr>
              <a:buSzPct val="70000"/>
            </a:pPr>
            <a:r>
              <a:rPr lang="en-US" altLang="ko-KR" b="1">
                <a:latin typeface="Calibri" panose="020F0502020204030204" pitchFamily="34" charset="0"/>
                <a:ea typeface="HY견명조" pitchFamily="18" charset="-127"/>
              </a:rPr>
              <a:t>                                          </a:t>
            </a:r>
            <a:r>
              <a:rPr lang="en-US" altLang="ko-KR" sz="2800" b="1">
                <a:solidFill>
                  <a:srgbClr val="009999"/>
                </a:solidFill>
                <a:latin typeface="Calibri" panose="020F0502020204030204" pitchFamily="34" charset="0"/>
                <a:ea typeface="HY견명조" pitchFamily="18" charset="-127"/>
              </a:rPr>
              <a:t>run out in the next few years</a:t>
            </a:r>
            <a:endParaRPr kumimoji="1" lang="en-US" altLang="ko-KR" sz="2800" b="1">
              <a:solidFill>
                <a:srgbClr val="009999"/>
              </a:solidFill>
              <a:latin typeface="Calibri" panose="020F0502020204030204" pitchFamily="34" charset="0"/>
              <a:ea typeface="굴림" charset="-127"/>
            </a:endParaRPr>
          </a:p>
        </p:txBody>
      </p:sp>
      <p:sp>
        <p:nvSpPr>
          <p:cNvPr id="5125" name="Text Box 8"/>
          <p:cNvSpPr txBox="1">
            <a:spLocks noChangeArrowheads="1"/>
          </p:cNvSpPr>
          <p:nvPr/>
        </p:nvSpPr>
        <p:spPr bwMode="auto">
          <a:xfrm>
            <a:off x="112713" y="4672013"/>
            <a:ext cx="85201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lnSpc>
                <a:spcPct val="90000"/>
              </a:lnSpc>
              <a:spcBef>
                <a:spcPct val="20000"/>
              </a:spcBef>
              <a:buClr>
                <a:schemeClr val="accent1"/>
              </a:buClr>
              <a:buSzPct val="70000"/>
            </a:pPr>
            <a:r>
              <a:rPr lang="en-US" altLang="ko-KR" b="1">
                <a:solidFill>
                  <a:srgbClr val="777777"/>
                </a:solidFill>
                <a:latin typeface="Cambria" panose="02040503050406030204" pitchFamily="18" charset="0"/>
                <a:ea typeface="HY견명조" pitchFamily="18" charset="-127"/>
              </a:rPr>
              <a:t>Now, deployment of IPv6 has become an urgent global issue</a:t>
            </a:r>
            <a:endParaRPr kumimoji="1" lang="en-US" altLang="ko-KR" b="1">
              <a:solidFill>
                <a:srgbClr val="777777"/>
              </a:solidFill>
              <a:latin typeface="Cambria" panose="02040503050406030204" pitchFamily="18" charset="0"/>
              <a:ea typeface="굴림" charset="-127"/>
            </a:endParaRPr>
          </a:p>
        </p:txBody>
      </p:sp>
      <p:sp>
        <p:nvSpPr>
          <p:cNvPr id="5126" name="Text Box 9"/>
          <p:cNvSpPr txBox="1">
            <a:spLocks noChangeArrowheads="1"/>
          </p:cNvSpPr>
          <p:nvPr/>
        </p:nvSpPr>
        <p:spPr bwMode="auto">
          <a:xfrm>
            <a:off x="468313" y="5402263"/>
            <a:ext cx="824071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lnSpc>
                <a:spcPct val="70000"/>
              </a:lnSpc>
              <a:spcBef>
                <a:spcPct val="20000"/>
              </a:spcBef>
              <a:buClr>
                <a:schemeClr val="accent1"/>
              </a:buClr>
              <a:buSzPct val="70000"/>
              <a:buFont typeface="Arial" panose="020B0604020202020204" pitchFamily="34" charset="0"/>
              <a:buNone/>
            </a:pPr>
            <a:r>
              <a:rPr lang="en-US" altLang="ko-KR" sz="2600" b="1">
                <a:latin typeface="Cambria" panose="02040503050406030204" pitchFamily="18" charset="0"/>
                <a:ea typeface="HY견명조" pitchFamily="18" charset="-127"/>
              </a:rPr>
              <a:t>Public policy concern on IPv6 is</a:t>
            </a:r>
          </a:p>
          <a:p>
            <a:pPr eaLnBrk="1" latinLnBrk="1" hangingPunct="1">
              <a:lnSpc>
                <a:spcPct val="70000"/>
              </a:lnSpc>
              <a:spcBef>
                <a:spcPct val="20000"/>
              </a:spcBef>
              <a:buClr>
                <a:schemeClr val="accent1"/>
              </a:buClr>
              <a:buSzPct val="70000"/>
              <a:buFont typeface="Arial" panose="020B0604020202020204" pitchFamily="34" charset="0"/>
              <a:buNone/>
            </a:pPr>
            <a:endParaRPr lang="en-US" altLang="ko-KR" sz="500" b="1">
              <a:latin typeface="Cambria" panose="02040503050406030204" pitchFamily="18" charset="0"/>
              <a:ea typeface="HY견명조" pitchFamily="18" charset="-127"/>
            </a:endParaRPr>
          </a:p>
          <a:p>
            <a:pPr eaLnBrk="1" latinLnBrk="1" hangingPunct="1">
              <a:lnSpc>
                <a:spcPct val="70000"/>
              </a:lnSpc>
              <a:spcBef>
                <a:spcPct val="20000"/>
              </a:spcBef>
              <a:buClr>
                <a:schemeClr val="accent1"/>
              </a:buClr>
              <a:buSzPct val="70000"/>
              <a:buFont typeface="Arial" panose="020B0604020202020204" pitchFamily="34" charset="0"/>
              <a:buNone/>
            </a:pPr>
            <a:r>
              <a:rPr lang="en-US" altLang="ko-KR" sz="2600">
                <a:latin typeface="Cambria" panose="02040503050406030204" pitchFamily="18" charset="0"/>
                <a:ea typeface="HY견명조" pitchFamily="18" charset="-127"/>
              </a:rPr>
              <a:t>   </a:t>
            </a:r>
            <a:r>
              <a:rPr lang="en-US" altLang="ko-KR" sz="3200" i="1">
                <a:solidFill>
                  <a:srgbClr val="0066CC"/>
                </a:solidFill>
                <a:latin typeface="Cambria" panose="02040503050406030204" pitchFamily="18" charset="0"/>
                <a:ea typeface="HY견명조" pitchFamily="18" charset="-127"/>
              </a:rPr>
              <a:t>“</a:t>
            </a:r>
            <a:r>
              <a:rPr lang="en-US" altLang="ko-KR" sz="3200" b="1" i="1">
                <a:solidFill>
                  <a:srgbClr val="0066CC"/>
                </a:solidFill>
                <a:latin typeface="Cambria" panose="02040503050406030204" pitchFamily="18" charset="0"/>
                <a:ea typeface="HY견명조" pitchFamily="18" charset="-127"/>
              </a:rPr>
              <a:t>The smooth migration from IPv4 to IPv6”</a:t>
            </a:r>
          </a:p>
        </p:txBody>
      </p:sp>
      <p:sp>
        <p:nvSpPr>
          <p:cNvPr id="9" name="Rectangle 2"/>
          <p:cNvSpPr txBox="1">
            <a:spLocks noChangeArrowheads="1"/>
          </p:cNvSpPr>
          <p:nvPr/>
        </p:nvSpPr>
        <p:spPr bwMode="auto">
          <a:xfrm>
            <a:off x="468313" y="476250"/>
            <a:ext cx="8229600" cy="1138238"/>
          </a:xfrm>
          <a:prstGeom prst="rect">
            <a:avLst/>
          </a:prstGeom>
          <a:noFill/>
          <a:ln>
            <a:miter lim="800000"/>
            <a:headEnd/>
            <a:tailEnd/>
          </a:ln>
        </p:spPr>
        <p:txBody>
          <a:bodyPr/>
          <a:lstStyle/>
          <a:p>
            <a:pPr algn="ctr" eaLnBrk="0" latinLnBrk="1" hangingPunct="0">
              <a:defRPr/>
            </a:pPr>
            <a:r>
              <a:rPr lang="en-US" altLang="ko-KR" sz="4800" b="1" dirty="0">
                <a:solidFill>
                  <a:srgbClr val="003366"/>
                </a:solidFill>
                <a:latin typeface="+mj-lt"/>
                <a:ea typeface="+mj-ea"/>
                <a:cs typeface="+mj-cs"/>
              </a:rPr>
              <a:t>I. Introduction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09"/>
          <p:cNvSpPr txBox="1">
            <a:spLocks noChangeArrowheads="1"/>
          </p:cNvSpPr>
          <p:nvPr/>
        </p:nvSpPr>
        <p:spPr bwMode="auto">
          <a:xfrm>
            <a:off x="357188" y="571500"/>
            <a:ext cx="35131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lnSpc>
                <a:spcPct val="80000"/>
              </a:lnSpc>
              <a:spcBef>
                <a:spcPct val="20000"/>
              </a:spcBef>
              <a:buClr>
                <a:schemeClr val="accent1"/>
              </a:buClr>
              <a:buSzPct val="70000"/>
            </a:pPr>
            <a:r>
              <a:rPr kumimoji="1" lang="en-US" altLang="ko-KR" sz="2800" b="1" i="1">
                <a:latin typeface="Cambria" panose="02040503050406030204" pitchFamily="18" charset="0"/>
                <a:ea typeface="굴림" charset="-127"/>
              </a:rPr>
              <a:t>ITU Mandate on IPv6</a:t>
            </a:r>
          </a:p>
        </p:txBody>
      </p:sp>
      <p:sp>
        <p:nvSpPr>
          <p:cNvPr id="2" name="모서리가 둥근 직사각형 1"/>
          <p:cNvSpPr/>
          <p:nvPr/>
        </p:nvSpPr>
        <p:spPr>
          <a:xfrm rot="206296">
            <a:off x="177461" y="1139233"/>
            <a:ext cx="4361569" cy="5305942"/>
          </a:xfrm>
          <a:prstGeom prst="roundRect">
            <a:avLst>
              <a:gd name="adj" fmla="val 6725"/>
            </a:avLst>
          </a:prstGeom>
          <a:blipFill>
            <a:blip r:embed="rId3"/>
            <a:tile tx="0" ty="0" sx="100000" sy="100000" flip="none" algn="tl"/>
          </a:blipFill>
          <a:ln>
            <a:noFill/>
          </a:ln>
          <a:effectLst>
            <a:outerShdw blurRad="225425" dist="50800" dir="5220000" algn="ctr">
              <a:srgbClr val="000000">
                <a:alpha val="33000"/>
              </a:srgbClr>
            </a:outerShdw>
          </a:effectLst>
          <a:scene3d>
            <a:camera prst="perspectiveFront" fov="3000000">
              <a:rot lat="21379457" lon="20985026" rev="284551"/>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en-US" altLang="ko-KR" sz="1500" dirty="0">
                <a:solidFill>
                  <a:srgbClr val="FF0000"/>
                </a:solidFill>
                <a:ea typeface="굴림" pitchFamily="50" charset="-127"/>
              </a:rPr>
              <a:t>PP. Resolution 101 (Rev. Antalya 2006)</a:t>
            </a:r>
          </a:p>
          <a:p>
            <a:pPr>
              <a:defRPr/>
            </a:pPr>
            <a:r>
              <a:rPr kumimoji="1" lang="en-US" altLang="ko-KR" sz="1500" dirty="0">
                <a:solidFill>
                  <a:schemeClr val="tx1"/>
                </a:solidFill>
                <a:ea typeface="굴림" pitchFamily="50" charset="-127"/>
              </a:rPr>
              <a:t>Internet Protocol-based networks</a:t>
            </a:r>
          </a:p>
          <a:p>
            <a:pPr>
              <a:defRPr/>
            </a:pPr>
            <a:endParaRPr kumimoji="1" lang="en-US" altLang="ko-KR" sz="1500" dirty="0">
              <a:solidFill>
                <a:schemeClr val="tx1"/>
              </a:solidFill>
              <a:ea typeface="굴림" pitchFamily="50" charset="-127"/>
            </a:endParaRPr>
          </a:p>
          <a:p>
            <a:pPr>
              <a:defRPr/>
            </a:pPr>
            <a:r>
              <a:rPr kumimoji="1" lang="en-US" altLang="ko-KR" sz="1500" dirty="0">
                <a:solidFill>
                  <a:srgbClr val="FF0000"/>
                </a:solidFill>
                <a:ea typeface="굴림" pitchFamily="50" charset="-127"/>
              </a:rPr>
              <a:t>PP. Resolution 102 (Rev. Antalya 2006)</a:t>
            </a:r>
          </a:p>
          <a:p>
            <a:pPr>
              <a:defRPr/>
            </a:pPr>
            <a:r>
              <a:rPr kumimoji="1" lang="en-US" altLang="ko-KR" sz="1500" dirty="0">
                <a:solidFill>
                  <a:schemeClr val="tx1"/>
                </a:solidFill>
                <a:ea typeface="굴림" pitchFamily="50" charset="-127"/>
              </a:rPr>
              <a:t>ITU’s role with regard to international public </a:t>
            </a:r>
          </a:p>
          <a:p>
            <a:pPr>
              <a:defRPr/>
            </a:pPr>
            <a:r>
              <a:rPr kumimoji="1" lang="en-US" altLang="ko-KR" sz="1500" dirty="0">
                <a:solidFill>
                  <a:schemeClr val="tx1"/>
                </a:solidFill>
                <a:ea typeface="굴림" pitchFamily="50" charset="-127"/>
              </a:rPr>
              <a:t>policy issues pertaining to the Internet and the management of Internet resources, including </a:t>
            </a:r>
          </a:p>
          <a:p>
            <a:pPr>
              <a:defRPr/>
            </a:pPr>
            <a:r>
              <a:rPr kumimoji="1" lang="en-US" altLang="ko-KR" sz="1500" dirty="0">
                <a:solidFill>
                  <a:schemeClr val="tx1"/>
                </a:solidFill>
                <a:ea typeface="굴림" pitchFamily="50" charset="-127"/>
              </a:rPr>
              <a:t>domain names and addresses</a:t>
            </a:r>
          </a:p>
          <a:p>
            <a:pPr>
              <a:defRPr/>
            </a:pPr>
            <a:endParaRPr kumimoji="1" lang="en-US" altLang="ko-KR" sz="1500" dirty="0">
              <a:solidFill>
                <a:schemeClr val="tx1"/>
              </a:solidFill>
              <a:ea typeface="굴림" pitchFamily="50" charset="-127"/>
            </a:endParaRPr>
          </a:p>
          <a:p>
            <a:pPr>
              <a:defRPr/>
            </a:pPr>
            <a:r>
              <a:rPr kumimoji="1" lang="en-US" altLang="ko-KR" sz="1500" dirty="0">
                <a:solidFill>
                  <a:srgbClr val="FF0000"/>
                </a:solidFill>
                <a:ea typeface="굴림" pitchFamily="50" charset="-127"/>
              </a:rPr>
              <a:t>PP. Resolution 133 (Rev. Antalya 2006)</a:t>
            </a:r>
          </a:p>
          <a:p>
            <a:pPr>
              <a:defRPr/>
            </a:pPr>
            <a:r>
              <a:rPr kumimoji="1" lang="en-US" altLang="ko-KR" sz="1500" dirty="0">
                <a:solidFill>
                  <a:schemeClr val="tx1"/>
                </a:solidFill>
                <a:ea typeface="굴림" pitchFamily="50" charset="-127"/>
              </a:rPr>
              <a:t>Role of administrations of Member States in </a:t>
            </a:r>
          </a:p>
          <a:p>
            <a:pPr>
              <a:defRPr/>
            </a:pPr>
            <a:r>
              <a:rPr kumimoji="1" lang="en-US" altLang="ko-KR" sz="1500" dirty="0">
                <a:solidFill>
                  <a:schemeClr val="tx1"/>
                </a:solidFill>
                <a:ea typeface="굴림" pitchFamily="50" charset="-127"/>
              </a:rPr>
              <a:t>the management of internationalized </a:t>
            </a:r>
          </a:p>
          <a:p>
            <a:pPr>
              <a:defRPr/>
            </a:pPr>
            <a:r>
              <a:rPr kumimoji="1" lang="en-US" altLang="ko-KR" sz="1500" dirty="0">
                <a:solidFill>
                  <a:schemeClr val="tx1"/>
                </a:solidFill>
                <a:ea typeface="굴림" pitchFamily="50" charset="-127"/>
              </a:rPr>
              <a:t>(multilingual) domain names</a:t>
            </a:r>
          </a:p>
          <a:p>
            <a:pPr>
              <a:defRPr/>
            </a:pPr>
            <a:endParaRPr kumimoji="1" lang="en-US" altLang="ko-KR" sz="1500" dirty="0">
              <a:solidFill>
                <a:schemeClr val="tx1"/>
              </a:solidFill>
              <a:ea typeface="굴림" pitchFamily="50" charset="-127"/>
            </a:endParaRPr>
          </a:p>
          <a:p>
            <a:pPr>
              <a:defRPr/>
            </a:pPr>
            <a:r>
              <a:rPr kumimoji="1" lang="en-US" altLang="ko-KR" sz="1500" dirty="0">
                <a:solidFill>
                  <a:srgbClr val="FF0000"/>
                </a:solidFill>
                <a:ea typeface="굴림" pitchFamily="50" charset="-127"/>
              </a:rPr>
              <a:t>ITU Council 2008 Resolution 1282 (Mod)</a:t>
            </a:r>
          </a:p>
          <a:p>
            <a:pPr>
              <a:defRPr/>
            </a:pPr>
            <a:r>
              <a:rPr kumimoji="1" lang="en-US" altLang="ko-KR" sz="1500" dirty="0">
                <a:solidFill>
                  <a:schemeClr val="tx1"/>
                </a:solidFill>
                <a:ea typeface="굴림" pitchFamily="50" charset="-127"/>
              </a:rPr>
              <a:t>ITU’s role in implementing the outcomes of </a:t>
            </a:r>
          </a:p>
          <a:p>
            <a:pPr>
              <a:defRPr/>
            </a:pPr>
            <a:r>
              <a:rPr kumimoji="1" lang="en-US" altLang="ko-KR" sz="1500" dirty="0">
                <a:solidFill>
                  <a:schemeClr val="tx1"/>
                </a:solidFill>
                <a:ea typeface="굴림" pitchFamily="50" charset="-127"/>
              </a:rPr>
              <a:t>the World Summit on the Information society</a:t>
            </a:r>
          </a:p>
          <a:p>
            <a:pPr>
              <a:defRPr/>
            </a:pPr>
            <a:endParaRPr kumimoji="1" lang="en-US" altLang="ko-KR" sz="1500" dirty="0">
              <a:solidFill>
                <a:schemeClr val="tx1"/>
              </a:solidFill>
              <a:ea typeface="굴림" pitchFamily="50" charset="-127"/>
            </a:endParaRPr>
          </a:p>
          <a:p>
            <a:pPr>
              <a:defRPr/>
            </a:pPr>
            <a:r>
              <a:rPr kumimoji="1" lang="en-US" altLang="ko-KR" sz="1500" dirty="0">
                <a:solidFill>
                  <a:srgbClr val="FF0000"/>
                </a:solidFill>
                <a:ea typeface="굴림" pitchFamily="50" charset="-127"/>
              </a:rPr>
              <a:t>WTSA Resolutions 48 (Rev. Johannesburg, 2008)</a:t>
            </a:r>
          </a:p>
          <a:p>
            <a:pPr>
              <a:defRPr/>
            </a:pPr>
            <a:r>
              <a:rPr kumimoji="1" lang="en-US" altLang="ko-KR" sz="1500" dirty="0">
                <a:solidFill>
                  <a:schemeClr val="tx1"/>
                </a:solidFill>
                <a:ea typeface="굴림" pitchFamily="50" charset="-127"/>
              </a:rPr>
              <a:t>Internationalized (multilingual) domain names</a:t>
            </a:r>
          </a:p>
        </p:txBody>
      </p:sp>
      <p:sp>
        <p:nvSpPr>
          <p:cNvPr id="3" name="모서리가 둥근 직사각형 2"/>
          <p:cNvSpPr/>
          <p:nvPr/>
        </p:nvSpPr>
        <p:spPr>
          <a:xfrm rot="206296">
            <a:off x="4416964" y="991679"/>
            <a:ext cx="4580908" cy="5448129"/>
          </a:xfrm>
          <a:prstGeom prst="roundRect">
            <a:avLst>
              <a:gd name="adj" fmla="val 6725"/>
            </a:avLst>
          </a:prstGeom>
          <a:blipFill>
            <a:blip r:embed="rId3"/>
            <a:tile tx="0" ty="0" sx="100000" sy="100000" flip="none" algn="tl"/>
          </a:blipFill>
          <a:ln>
            <a:noFill/>
          </a:ln>
          <a:effectLst>
            <a:outerShdw blurRad="225425" dist="50800" dir="5220000" algn="ctr">
              <a:srgbClr val="000000">
                <a:alpha val="33000"/>
              </a:srgbClr>
            </a:outerShdw>
          </a:effectLst>
          <a:scene3d>
            <a:camera prst="perspectiveFront" fov="3000000">
              <a:rot lat="21279907" lon="886492" rev="164695"/>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en-US" altLang="ko-KR" sz="1500" dirty="0">
                <a:solidFill>
                  <a:srgbClr val="FF0000"/>
                </a:solidFill>
                <a:ea typeface="굴림" pitchFamily="50" charset="-127"/>
              </a:rPr>
              <a:t>WTSA Resolutions 64 (Rev. Johannesburg, 2008)</a:t>
            </a:r>
          </a:p>
          <a:p>
            <a:pPr>
              <a:defRPr/>
            </a:pPr>
            <a:r>
              <a:rPr kumimoji="1" lang="en-US" altLang="ko-KR" sz="1500" dirty="0">
                <a:solidFill>
                  <a:schemeClr val="tx1"/>
                </a:solidFill>
                <a:ea typeface="굴림" pitchFamily="50" charset="-127"/>
              </a:rPr>
              <a:t>IP address allocation and encouraging the deployment of IPv6</a:t>
            </a:r>
          </a:p>
          <a:p>
            <a:pPr>
              <a:lnSpc>
                <a:spcPct val="50000"/>
              </a:lnSpc>
              <a:defRPr/>
            </a:pPr>
            <a:endParaRPr kumimoji="1" lang="en-US" altLang="ko-KR" sz="1500" dirty="0">
              <a:solidFill>
                <a:srgbClr val="FF0000"/>
              </a:solidFill>
              <a:ea typeface="굴림" pitchFamily="50" charset="-127"/>
            </a:endParaRPr>
          </a:p>
          <a:p>
            <a:pPr>
              <a:defRPr/>
            </a:pPr>
            <a:r>
              <a:rPr kumimoji="1" lang="en-US" altLang="ko-KR" sz="1500" dirty="0">
                <a:solidFill>
                  <a:srgbClr val="FF0000"/>
                </a:solidFill>
                <a:ea typeface="굴림" pitchFamily="50" charset="-127"/>
              </a:rPr>
              <a:t>WTSA Resolution 75 (Rev. Johannesburg, 2008)</a:t>
            </a:r>
          </a:p>
          <a:p>
            <a:pPr>
              <a:defRPr/>
            </a:pPr>
            <a:r>
              <a:rPr kumimoji="1" lang="en-US" altLang="ko-KR" sz="1500" dirty="0">
                <a:solidFill>
                  <a:prstClr val="black"/>
                </a:solidFill>
                <a:ea typeface="굴림" pitchFamily="50" charset="-127"/>
              </a:rPr>
              <a:t>ITU-T’s contribution in implementing the outcomes </a:t>
            </a:r>
          </a:p>
          <a:p>
            <a:pPr>
              <a:defRPr/>
            </a:pPr>
            <a:r>
              <a:rPr kumimoji="1" lang="en-US" altLang="ko-KR" sz="1500" dirty="0">
                <a:solidFill>
                  <a:prstClr val="black"/>
                </a:solidFill>
                <a:ea typeface="굴림" pitchFamily="50" charset="-127"/>
              </a:rPr>
              <a:t>of the World Summit on the Information Society, </a:t>
            </a:r>
          </a:p>
          <a:p>
            <a:pPr>
              <a:defRPr/>
            </a:pPr>
            <a:r>
              <a:rPr kumimoji="1" lang="en-US" altLang="ko-KR" sz="1500" dirty="0">
                <a:solidFill>
                  <a:prstClr val="black"/>
                </a:solidFill>
                <a:ea typeface="굴림" pitchFamily="50" charset="-127"/>
              </a:rPr>
              <a:t>and the establishment of  a Dedicated Group on </a:t>
            </a:r>
          </a:p>
          <a:p>
            <a:pPr>
              <a:defRPr/>
            </a:pPr>
            <a:r>
              <a:rPr kumimoji="1" lang="en-US" altLang="ko-KR" sz="1500" dirty="0">
                <a:solidFill>
                  <a:prstClr val="black"/>
                </a:solidFill>
                <a:ea typeface="굴림" pitchFamily="50" charset="-127"/>
              </a:rPr>
              <a:t>Internet related Public Policy Issues as an integral</a:t>
            </a:r>
          </a:p>
          <a:p>
            <a:pPr>
              <a:defRPr/>
            </a:pPr>
            <a:r>
              <a:rPr kumimoji="1" lang="en-US" altLang="ko-KR" sz="1500" dirty="0">
                <a:solidFill>
                  <a:prstClr val="black"/>
                </a:solidFill>
                <a:ea typeface="굴림" pitchFamily="50" charset="-127"/>
              </a:rPr>
              <a:t>part of the Council Working Group on the World </a:t>
            </a:r>
          </a:p>
          <a:p>
            <a:pPr>
              <a:defRPr/>
            </a:pPr>
            <a:r>
              <a:rPr kumimoji="1" lang="en-US" altLang="ko-KR" sz="1500" dirty="0">
                <a:solidFill>
                  <a:prstClr val="black"/>
                </a:solidFill>
                <a:ea typeface="굴림" pitchFamily="50" charset="-127"/>
              </a:rPr>
              <a:t>Summit on the Information Society</a:t>
            </a:r>
          </a:p>
          <a:p>
            <a:pPr>
              <a:lnSpc>
                <a:spcPct val="50000"/>
              </a:lnSpc>
              <a:defRPr/>
            </a:pPr>
            <a:endParaRPr kumimoji="1" lang="en-US" altLang="ko-KR" sz="1500" dirty="0">
              <a:solidFill>
                <a:prstClr val="black"/>
              </a:solidFill>
              <a:ea typeface="굴림" pitchFamily="50" charset="-127"/>
            </a:endParaRPr>
          </a:p>
          <a:p>
            <a:pPr>
              <a:defRPr/>
            </a:pPr>
            <a:r>
              <a:rPr kumimoji="1" lang="en-US" altLang="ko-KR" sz="1500" dirty="0">
                <a:solidFill>
                  <a:srgbClr val="FF0000"/>
                </a:solidFill>
                <a:ea typeface="굴림" pitchFamily="50" charset="-127"/>
              </a:rPr>
              <a:t>WTDC </a:t>
            </a:r>
            <a:r>
              <a:rPr kumimoji="1" lang="en-US" altLang="ko-KR" sz="1500" dirty="0" err="1">
                <a:solidFill>
                  <a:srgbClr val="FF0000"/>
                </a:solidFill>
                <a:ea typeface="굴림" pitchFamily="50" charset="-127"/>
              </a:rPr>
              <a:t>Programme</a:t>
            </a:r>
            <a:r>
              <a:rPr kumimoji="1" lang="en-US" altLang="ko-KR" sz="1500" dirty="0">
                <a:solidFill>
                  <a:srgbClr val="FF0000"/>
                </a:solidFill>
                <a:ea typeface="굴림" pitchFamily="50" charset="-127"/>
              </a:rPr>
              <a:t> 3 (Rev. Doha, 2006)</a:t>
            </a:r>
          </a:p>
          <a:p>
            <a:pPr>
              <a:defRPr/>
            </a:pPr>
            <a:r>
              <a:rPr kumimoji="1" lang="en-US" altLang="ko-KR" sz="1500" dirty="0">
                <a:solidFill>
                  <a:prstClr val="black"/>
                </a:solidFill>
                <a:ea typeface="굴림" pitchFamily="50" charset="-127"/>
              </a:rPr>
              <a:t>E-strategies and ICT applications</a:t>
            </a:r>
          </a:p>
          <a:p>
            <a:pPr>
              <a:lnSpc>
                <a:spcPct val="50000"/>
              </a:lnSpc>
              <a:defRPr/>
            </a:pPr>
            <a:endParaRPr kumimoji="1" lang="en-US" altLang="ko-KR" sz="1500" dirty="0">
              <a:solidFill>
                <a:prstClr val="black"/>
              </a:solidFill>
              <a:ea typeface="굴림" pitchFamily="50" charset="-127"/>
            </a:endParaRPr>
          </a:p>
          <a:p>
            <a:pPr>
              <a:defRPr/>
            </a:pPr>
            <a:r>
              <a:rPr kumimoji="1" lang="en-US" altLang="ko-KR" sz="1500" dirty="0">
                <a:solidFill>
                  <a:srgbClr val="FF0000"/>
                </a:solidFill>
                <a:ea typeface="굴림" pitchFamily="50" charset="-127"/>
              </a:rPr>
              <a:t>WTDC Resolution 20 (</a:t>
            </a:r>
            <a:r>
              <a:rPr kumimoji="1" lang="en-US" altLang="ko-KR" sz="1500" dirty="0" err="1">
                <a:solidFill>
                  <a:srgbClr val="FF0000"/>
                </a:solidFill>
                <a:ea typeface="굴림" pitchFamily="50" charset="-127"/>
              </a:rPr>
              <a:t>Rev.Doha</a:t>
            </a:r>
            <a:r>
              <a:rPr kumimoji="1" lang="en-US" altLang="ko-KR" sz="1500" dirty="0">
                <a:solidFill>
                  <a:srgbClr val="FF0000"/>
                </a:solidFill>
                <a:ea typeface="굴림" pitchFamily="50" charset="-127"/>
              </a:rPr>
              <a:t>, 2006)</a:t>
            </a:r>
          </a:p>
          <a:p>
            <a:pPr>
              <a:defRPr/>
            </a:pPr>
            <a:r>
              <a:rPr kumimoji="1" lang="en-US" altLang="ko-KR" sz="1500" dirty="0">
                <a:solidFill>
                  <a:prstClr val="black"/>
                </a:solidFill>
                <a:ea typeface="굴림" pitchFamily="50" charset="-127"/>
              </a:rPr>
              <a:t>Non-discriminatory access to modern </a:t>
            </a:r>
          </a:p>
          <a:p>
            <a:pPr>
              <a:defRPr/>
            </a:pPr>
            <a:r>
              <a:rPr kumimoji="1" lang="en-US" altLang="ko-KR" sz="1500" dirty="0">
                <a:solidFill>
                  <a:prstClr val="black"/>
                </a:solidFill>
                <a:ea typeface="굴림" pitchFamily="50" charset="-127"/>
              </a:rPr>
              <a:t>telecommunication and information technology </a:t>
            </a:r>
          </a:p>
          <a:p>
            <a:pPr>
              <a:defRPr/>
            </a:pPr>
            <a:r>
              <a:rPr kumimoji="1" lang="en-US" altLang="ko-KR" sz="1500" dirty="0">
                <a:solidFill>
                  <a:prstClr val="black"/>
                </a:solidFill>
                <a:ea typeface="굴림" pitchFamily="50" charset="-127"/>
              </a:rPr>
              <a:t>facilities and services</a:t>
            </a:r>
          </a:p>
          <a:p>
            <a:pPr>
              <a:lnSpc>
                <a:spcPct val="50000"/>
              </a:lnSpc>
              <a:defRPr/>
            </a:pPr>
            <a:endParaRPr kumimoji="1" lang="en-US" altLang="ko-KR" sz="1500" dirty="0">
              <a:solidFill>
                <a:prstClr val="black"/>
              </a:solidFill>
              <a:ea typeface="굴림" pitchFamily="50" charset="-127"/>
            </a:endParaRPr>
          </a:p>
          <a:p>
            <a:pPr>
              <a:defRPr/>
            </a:pPr>
            <a:r>
              <a:rPr kumimoji="1" lang="en-US" altLang="ko-KR" sz="1500" dirty="0">
                <a:solidFill>
                  <a:srgbClr val="FF0000"/>
                </a:solidFill>
                <a:ea typeface="굴림" pitchFamily="50" charset="-127"/>
              </a:rPr>
              <a:t>WTDC RESOLUTION 30 (</a:t>
            </a:r>
            <a:r>
              <a:rPr kumimoji="1" lang="en-US" altLang="ko-KR" sz="1500" dirty="0" err="1">
                <a:solidFill>
                  <a:srgbClr val="FF0000"/>
                </a:solidFill>
                <a:ea typeface="굴림" pitchFamily="50" charset="-127"/>
              </a:rPr>
              <a:t>Rev.Doha</a:t>
            </a:r>
            <a:r>
              <a:rPr kumimoji="1" lang="en-US" altLang="ko-KR" sz="1500" dirty="0">
                <a:solidFill>
                  <a:srgbClr val="FF0000"/>
                </a:solidFill>
                <a:ea typeface="굴림" pitchFamily="50" charset="-127"/>
              </a:rPr>
              <a:t>, 2006)</a:t>
            </a:r>
          </a:p>
          <a:p>
            <a:pPr>
              <a:defRPr/>
            </a:pPr>
            <a:r>
              <a:rPr kumimoji="1" lang="en-US" altLang="ko-KR" sz="1500" dirty="0">
                <a:solidFill>
                  <a:prstClr val="black"/>
                </a:solidFill>
                <a:ea typeface="굴림" pitchFamily="50" charset="-127"/>
              </a:rPr>
              <a:t>Role of the ITU Telecommunication Development </a:t>
            </a:r>
          </a:p>
          <a:p>
            <a:pPr>
              <a:defRPr/>
            </a:pPr>
            <a:r>
              <a:rPr kumimoji="1" lang="en-US" altLang="ko-KR" sz="1500" dirty="0">
                <a:solidFill>
                  <a:prstClr val="black"/>
                </a:solidFill>
                <a:ea typeface="굴림" pitchFamily="50" charset="-127"/>
              </a:rPr>
              <a:t>Sector in implementing the outcomes of the </a:t>
            </a:r>
          </a:p>
          <a:p>
            <a:pPr>
              <a:defRPr/>
            </a:pPr>
            <a:r>
              <a:rPr kumimoji="1" lang="en-US" altLang="ko-KR" sz="1500" dirty="0">
                <a:solidFill>
                  <a:prstClr val="black"/>
                </a:solidFill>
                <a:ea typeface="굴림" pitchFamily="50" charset="-127"/>
              </a:rPr>
              <a:t>World Summit on the Information Society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직사각형 6"/>
          <p:cNvSpPr>
            <a:spLocks noChangeArrowheads="1"/>
          </p:cNvSpPr>
          <p:nvPr/>
        </p:nvSpPr>
        <p:spPr bwMode="auto">
          <a:xfrm>
            <a:off x="1214438" y="2571750"/>
            <a:ext cx="7929562" cy="366553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ko-KR" altLang="en-US" sz="1800">
              <a:solidFill>
                <a:srgbClr val="FFFFFF"/>
              </a:solidFill>
              <a:latin typeface="Cambria" panose="02040503050406030204" pitchFamily="18" charset="0"/>
              <a:ea typeface="HY견명조" pitchFamily="18" charset="-127"/>
            </a:endParaRPr>
          </a:p>
        </p:txBody>
      </p:sp>
      <p:sp>
        <p:nvSpPr>
          <p:cNvPr id="44034" name="내용 개체 틀 12"/>
          <p:cNvSpPr txBox="1">
            <a:spLocks/>
          </p:cNvSpPr>
          <p:nvPr/>
        </p:nvSpPr>
        <p:spPr bwMode="auto">
          <a:xfrm>
            <a:off x="1333500" y="2786063"/>
            <a:ext cx="7715250"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3508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lnSpc>
                <a:spcPct val="30000"/>
              </a:lnSpc>
              <a:spcBef>
                <a:spcPct val="20000"/>
              </a:spcBef>
              <a:buClr>
                <a:schemeClr val="accent1"/>
              </a:buClr>
              <a:buSzPct val="70000"/>
              <a:buFont typeface="Wingdings 2" panose="05020102010507070707" pitchFamily="18" charset="2"/>
              <a:buNone/>
            </a:pPr>
            <a:endParaRPr lang="en-US" altLang="ko-KR" sz="2000">
              <a:latin typeface="Cambria" panose="02040503050406030204" pitchFamily="18" charset="0"/>
              <a:ea typeface="HY견명조" pitchFamily="18" charset="-127"/>
            </a:endParaRPr>
          </a:p>
          <a:p>
            <a:pPr eaLnBrk="1" hangingPunct="1"/>
            <a:r>
              <a:rPr lang="en-US" altLang="ko-KR" sz="2000">
                <a:solidFill>
                  <a:srgbClr val="333333"/>
                </a:solidFill>
                <a:latin typeface="Cambria" panose="02040503050406030204" pitchFamily="18" charset="0"/>
                <a:ea typeface="HY견명조" pitchFamily="18" charset="-127"/>
              </a:rPr>
              <a:t>1. To i</a:t>
            </a:r>
            <a:r>
              <a:rPr lang="en-US" altLang="ko-KR" sz="2000">
                <a:solidFill>
                  <a:srgbClr val="333333"/>
                </a:solidFill>
                <a:latin typeface="Cambria" panose="02040503050406030204" pitchFamily="18" charset="0"/>
                <a:ea typeface="굴림" charset="-127"/>
              </a:rPr>
              <a:t>nstruct Study Groups 2 and 3, each according to its mandate,</a:t>
            </a:r>
          </a:p>
          <a:p>
            <a:pPr eaLnBrk="1" hangingPunct="1"/>
            <a:r>
              <a:rPr lang="en-US" altLang="ko-KR" sz="2000">
                <a:solidFill>
                  <a:srgbClr val="333333"/>
                </a:solidFill>
                <a:latin typeface="Cambria" panose="02040503050406030204" pitchFamily="18" charset="0"/>
                <a:ea typeface="굴림" charset="-127"/>
              </a:rPr>
              <a:t>     to study the allocation and economic aspects of IP addresses.</a:t>
            </a:r>
            <a:endParaRPr lang="en-US" altLang="ko-KR" sz="2000">
              <a:solidFill>
                <a:srgbClr val="333333"/>
              </a:solidFill>
              <a:latin typeface="Cambria" panose="02040503050406030204" pitchFamily="18" charset="0"/>
              <a:ea typeface="HY견명조" pitchFamily="18" charset="-127"/>
            </a:endParaRPr>
          </a:p>
          <a:p>
            <a:pPr eaLnBrk="1" hangingPunct="1"/>
            <a:r>
              <a:rPr lang="en-US" altLang="ko-KR" sz="2000">
                <a:solidFill>
                  <a:srgbClr val="333333"/>
                </a:solidFill>
                <a:latin typeface="Cambria" panose="02040503050406030204" pitchFamily="18" charset="0"/>
                <a:ea typeface="HY견명조" pitchFamily="18" charset="-127"/>
              </a:rPr>
              <a:t>2. To initiate a project to assist developing countries in responding </a:t>
            </a:r>
          </a:p>
          <a:p>
            <a:pPr eaLnBrk="1" latinLnBrk="1" hangingPunct="1">
              <a:spcBef>
                <a:spcPct val="20000"/>
              </a:spcBef>
              <a:buClr>
                <a:schemeClr val="accent1"/>
              </a:buClr>
              <a:buSzPct val="70000"/>
            </a:pPr>
            <a:r>
              <a:rPr lang="en-US" altLang="ko-KR" sz="2000">
                <a:solidFill>
                  <a:srgbClr val="333333"/>
                </a:solidFill>
                <a:latin typeface="Cambria" panose="02040503050406030204" pitchFamily="18" charset="0"/>
                <a:ea typeface="HY견명조" pitchFamily="18" charset="-127"/>
              </a:rPr>
              <a:t>     to their  regional needs</a:t>
            </a:r>
          </a:p>
          <a:p>
            <a:pPr eaLnBrk="1" latinLnBrk="1" hangingPunct="1">
              <a:spcBef>
                <a:spcPct val="20000"/>
              </a:spcBef>
              <a:buClr>
                <a:schemeClr val="accent1"/>
              </a:buClr>
              <a:buSzPct val="70000"/>
            </a:pPr>
            <a:r>
              <a:rPr lang="en-US" altLang="ko-KR" sz="2000">
                <a:solidFill>
                  <a:srgbClr val="333333"/>
                </a:solidFill>
                <a:latin typeface="Cambria" panose="02040503050406030204" pitchFamily="18" charset="0"/>
                <a:ea typeface="HY견명조" pitchFamily="18" charset="-127"/>
              </a:rPr>
              <a:t>3. To establish a website providing information about IPv6</a:t>
            </a:r>
          </a:p>
          <a:p>
            <a:pPr eaLnBrk="1" latinLnBrk="1" hangingPunct="1">
              <a:spcBef>
                <a:spcPct val="20000"/>
              </a:spcBef>
              <a:buClr>
                <a:schemeClr val="accent1"/>
              </a:buClr>
              <a:buSzPct val="70000"/>
            </a:pPr>
            <a:r>
              <a:rPr lang="en-US" altLang="ko-KR" sz="2000">
                <a:solidFill>
                  <a:srgbClr val="333333"/>
                </a:solidFill>
                <a:latin typeface="Cambria" panose="02040503050406030204" pitchFamily="18" charset="0"/>
                <a:ea typeface="HY견명조" pitchFamily="18" charset="-127"/>
              </a:rPr>
              <a:t>4. To promote awareness about the importance of IPv6 deployment</a:t>
            </a:r>
          </a:p>
          <a:p>
            <a:pPr eaLnBrk="1" latinLnBrk="1" hangingPunct="1">
              <a:spcBef>
                <a:spcPct val="20000"/>
              </a:spcBef>
              <a:buClr>
                <a:schemeClr val="accent1"/>
              </a:buClr>
              <a:buSzPct val="70000"/>
            </a:pPr>
            <a:r>
              <a:rPr lang="en-US" altLang="ko-KR" sz="2000">
                <a:solidFill>
                  <a:srgbClr val="333333"/>
                </a:solidFill>
                <a:latin typeface="Cambria" panose="02040503050406030204" pitchFamily="18" charset="0"/>
                <a:ea typeface="HY견명조" pitchFamily="18" charset="-127"/>
              </a:rPr>
              <a:t>5. To study the question of IPv6 address allocation/registration for </a:t>
            </a:r>
          </a:p>
          <a:p>
            <a:pPr eaLnBrk="1" latinLnBrk="1" hangingPunct="1">
              <a:spcBef>
                <a:spcPct val="20000"/>
              </a:spcBef>
              <a:buClr>
                <a:schemeClr val="accent1"/>
              </a:buClr>
              <a:buSzPct val="70000"/>
              <a:buFont typeface="Wingdings 2" panose="05020102010507070707" pitchFamily="18" charset="2"/>
              <a:buNone/>
            </a:pPr>
            <a:r>
              <a:rPr lang="en-US" altLang="ko-KR" sz="2000">
                <a:solidFill>
                  <a:srgbClr val="333333"/>
                </a:solidFill>
                <a:latin typeface="Cambria" panose="02040503050406030204" pitchFamily="18" charset="0"/>
                <a:ea typeface="HY견명조" pitchFamily="18" charset="-127"/>
              </a:rPr>
              <a:t>     interested members (especially developing countries)</a:t>
            </a:r>
          </a:p>
        </p:txBody>
      </p:sp>
      <p:sp>
        <p:nvSpPr>
          <p:cNvPr id="44035" name="TextBox 7"/>
          <p:cNvSpPr txBox="1">
            <a:spLocks noChangeArrowheads="1"/>
          </p:cNvSpPr>
          <p:nvPr/>
        </p:nvSpPr>
        <p:spPr bwMode="auto">
          <a:xfrm>
            <a:off x="33338" y="1571625"/>
            <a:ext cx="90725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b="1">
                <a:latin typeface="Cambria" panose="02040503050406030204" pitchFamily="18" charset="0"/>
                <a:ea typeface="굴림" charset="-127"/>
              </a:rPr>
              <a:t>WTSA Resolution 64 (Johannesburg, 2008) :</a:t>
            </a:r>
          </a:p>
          <a:p>
            <a:pPr eaLnBrk="1" hangingPunct="1"/>
            <a:r>
              <a:rPr kumimoji="1" lang="en-US" altLang="ko-KR" b="1">
                <a:latin typeface="Cambria" panose="02040503050406030204" pitchFamily="18" charset="0"/>
                <a:ea typeface="굴림" charset="-127"/>
              </a:rPr>
              <a:t>  IP-address allocation and encouraging the deployment of IPv6 </a:t>
            </a:r>
          </a:p>
          <a:p>
            <a:pPr eaLnBrk="1" hangingPunct="1"/>
            <a:r>
              <a:rPr kumimoji="1" lang="en-US" altLang="ko-KR" b="1">
                <a:latin typeface="Cambria" panose="02040503050406030204" pitchFamily="18" charset="0"/>
                <a:ea typeface="굴림" charset="-127"/>
              </a:rPr>
              <a:t>  (instructs ITU-T, in close collaboration with  ITU-D)</a:t>
            </a:r>
          </a:p>
        </p:txBody>
      </p:sp>
      <p:sp>
        <p:nvSpPr>
          <p:cNvPr id="44036" name="오른쪽 화살표 8"/>
          <p:cNvSpPr>
            <a:spLocks noChangeArrowheads="1"/>
          </p:cNvSpPr>
          <p:nvPr/>
        </p:nvSpPr>
        <p:spPr bwMode="auto">
          <a:xfrm>
            <a:off x="606425" y="2905125"/>
            <a:ext cx="857250" cy="1357313"/>
          </a:xfrm>
          <a:prstGeom prst="rightArrow">
            <a:avLst>
              <a:gd name="adj1" fmla="val 60778"/>
              <a:gd name="adj2" fmla="val 50000"/>
            </a:avLst>
          </a:prstGeom>
          <a:blipFill dpi="0" rotWithShape="1">
            <a:blip r:embed="rId4"/>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kumimoji="1" lang="ko-KR" altLang="en-US" sz="1800">
              <a:solidFill>
                <a:srgbClr val="FFFFFF"/>
              </a:solidFill>
              <a:latin typeface="Cambria" panose="02040503050406030204" pitchFamily="18" charset="0"/>
              <a:ea typeface="HY견명조" pitchFamily="18" charset="-127"/>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2565400"/>
            <a:ext cx="9144000" cy="1528763"/>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sp>
        <p:nvSpPr>
          <p:cNvPr id="8" name="직사각형 7"/>
          <p:cNvSpPr/>
          <p:nvPr/>
        </p:nvSpPr>
        <p:spPr>
          <a:xfrm>
            <a:off x="0" y="3976688"/>
            <a:ext cx="9144000" cy="107156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sp>
        <p:nvSpPr>
          <p:cNvPr id="9" name="직사각형 8"/>
          <p:cNvSpPr/>
          <p:nvPr/>
        </p:nvSpPr>
        <p:spPr>
          <a:xfrm>
            <a:off x="0" y="4941888"/>
            <a:ext cx="9144000" cy="1295400"/>
          </a:xfrm>
          <a:prstGeom prst="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sp>
        <p:nvSpPr>
          <p:cNvPr id="46084" name="내용 개체 틀 12"/>
          <p:cNvSpPr>
            <a:spLocks/>
          </p:cNvSpPr>
          <p:nvPr/>
        </p:nvSpPr>
        <p:spPr bwMode="auto">
          <a:xfrm>
            <a:off x="369888" y="1143000"/>
            <a:ext cx="86439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3508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chemeClr val="accent1"/>
              </a:buClr>
              <a:buSzPct val="70000"/>
            </a:pPr>
            <a:r>
              <a:rPr lang="en-US" altLang="ko-KR" b="1">
                <a:latin typeface="Cambria" panose="02040503050406030204" pitchFamily="18" charset="0"/>
                <a:ea typeface="HY견명조" pitchFamily="18" charset="-127"/>
              </a:rPr>
              <a:t>WTPF Draft Opinion 5 on Capacity Building</a:t>
            </a:r>
          </a:p>
          <a:p>
            <a:pPr eaLnBrk="1" hangingPunct="1">
              <a:spcBef>
                <a:spcPct val="20000"/>
              </a:spcBef>
              <a:buClr>
                <a:schemeClr val="accent1"/>
              </a:buClr>
              <a:buSzPct val="70000"/>
            </a:pPr>
            <a:r>
              <a:rPr lang="en-US" altLang="ko-KR" b="1">
                <a:latin typeface="Cambria" panose="02040503050406030204" pitchFamily="18" charset="0"/>
                <a:ea typeface="HY견명조" pitchFamily="18" charset="-127"/>
              </a:rPr>
              <a:t>in support of adoption of IPv6 (Lisbon, April 2009) </a:t>
            </a:r>
          </a:p>
          <a:p>
            <a:pPr eaLnBrk="1" hangingPunct="1">
              <a:spcBef>
                <a:spcPct val="20000"/>
              </a:spcBef>
              <a:buClr>
                <a:schemeClr val="accent1"/>
              </a:buClr>
              <a:buSzPct val="70000"/>
            </a:pPr>
            <a:r>
              <a:rPr lang="en-US" altLang="ko-KR" sz="2800" b="1" i="1">
                <a:solidFill>
                  <a:srgbClr val="3333CC"/>
                </a:solidFill>
                <a:latin typeface="Cambria" panose="02040503050406030204" pitchFamily="18" charset="0"/>
                <a:ea typeface="HY견명조" pitchFamily="18" charset="-127"/>
              </a:rPr>
              <a:t>invites the ITU to</a:t>
            </a:r>
          </a:p>
          <a:p>
            <a:pPr eaLnBrk="1" hangingPunct="1">
              <a:lnSpc>
                <a:spcPct val="30000"/>
              </a:lnSpc>
              <a:spcBef>
                <a:spcPct val="20000"/>
              </a:spcBef>
              <a:buClr>
                <a:schemeClr val="accent1"/>
              </a:buClr>
              <a:buSzPct val="70000"/>
            </a:pPr>
            <a:endParaRPr lang="en-US" altLang="ko-KR" b="1">
              <a:latin typeface="Cambria" panose="02040503050406030204" pitchFamily="18" charset="0"/>
              <a:ea typeface="HY견명조" pitchFamily="18" charset="-127"/>
            </a:endParaRPr>
          </a:p>
        </p:txBody>
      </p:sp>
      <p:sp>
        <p:nvSpPr>
          <p:cNvPr id="4" name="내용 개체 틀 12"/>
          <p:cNvSpPr>
            <a:spLocks/>
          </p:cNvSpPr>
          <p:nvPr/>
        </p:nvSpPr>
        <p:spPr bwMode="auto">
          <a:xfrm>
            <a:off x="395288" y="2636838"/>
            <a:ext cx="8358187" cy="1152525"/>
          </a:xfrm>
          <a:prstGeom prst="rect">
            <a:avLst/>
          </a:prstGeom>
          <a:noFill/>
          <a:ln w="9525">
            <a:noFill/>
            <a:miter lim="800000"/>
            <a:headEnd/>
            <a:tailEnd/>
          </a:ln>
        </p:spPr>
        <p:txBody>
          <a:bodyPr/>
          <a:lstStyle/>
          <a:p>
            <a:pPr marL="444500" indent="-350838">
              <a:spcBef>
                <a:spcPct val="20000"/>
              </a:spcBef>
              <a:buClr>
                <a:schemeClr val="accent1"/>
              </a:buClr>
              <a:buSzPct val="70000"/>
              <a:defRPr/>
            </a:pPr>
            <a:r>
              <a:rPr lang="en-US" altLang="ko-KR" sz="2000" dirty="0">
                <a:solidFill>
                  <a:schemeClr val="bg1">
                    <a:lumMod val="95000"/>
                  </a:schemeClr>
                </a:solidFill>
                <a:latin typeface="Cambria" pitchFamily="18" charset="0"/>
                <a:ea typeface="HY견명조" pitchFamily="18" charset="-127"/>
              </a:rPr>
              <a:t>1.   in close collaboration with relevant interested parties, including the technical Internet Community (e.g. IETF, LIR, Internet society) to accelerate activities associated with the implementation of WTSA Resolution 64 (Johannesburg, 2008)</a:t>
            </a:r>
          </a:p>
        </p:txBody>
      </p:sp>
      <p:sp>
        <p:nvSpPr>
          <p:cNvPr id="5" name="내용 개체 틀 12"/>
          <p:cNvSpPr>
            <a:spLocks/>
          </p:cNvSpPr>
          <p:nvPr/>
        </p:nvSpPr>
        <p:spPr bwMode="auto">
          <a:xfrm>
            <a:off x="395288" y="5084763"/>
            <a:ext cx="8359775" cy="1143000"/>
          </a:xfrm>
          <a:prstGeom prst="rect">
            <a:avLst/>
          </a:prstGeom>
          <a:noFill/>
          <a:ln w="9525">
            <a:noFill/>
            <a:miter lim="800000"/>
            <a:headEnd/>
            <a:tailEnd/>
          </a:ln>
        </p:spPr>
        <p:txBody>
          <a:bodyPr/>
          <a:lstStyle/>
          <a:p>
            <a:pPr marL="444500" indent="-350838">
              <a:spcBef>
                <a:spcPct val="20000"/>
              </a:spcBef>
              <a:buClr>
                <a:schemeClr val="accent1"/>
              </a:buClr>
              <a:buSzPct val="70000"/>
              <a:defRPr/>
            </a:pPr>
            <a:r>
              <a:rPr lang="en-US" altLang="ko-KR" sz="2000" dirty="0">
                <a:solidFill>
                  <a:schemeClr val="bg1">
                    <a:lumMod val="95000"/>
                  </a:schemeClr>
                </a:solidFill>
                <a:latin typeface="Cambria" pitchFamily="18" charset="0"/>
                <a:ea typeface="HY견명조" pitchFamily="18" charset="-127"/>
              </a:rPr>
              <a:t>3.   in close consultation with the entities referred to above, to review the circumstances and provide information on options to facilitate the co-existence between IPv4 and IPv6</a:t>
            </a:r>
          </a:p>
        </p:txBody>
      </p:sp>
      <p:sp>
        <p:nvSpPr>
          <p:cNvPr id="6" name="내용 개체 틀 12"/>
          <p:cNvSpPr>
            <a:spLocks/>
          </p:cNvSpPr>
          <p:nvPr/>
        </p:nvSpPr>
        <p:spPr bwMode="auto">
          <a:xfrm>
            <a:off x="392113" y="4119563"/>
            <a:ext cx="8359775" cy="785812"/>
          </a:xfrm>
          <a:prstGeom prst="rect">
            <a:avLst/>
          </a:prstGeom>
          <a:noFill/>
          <a:ln w="9525">
            <a:noFill/>
            <a:miter lim="800000"/>
            <a:headEnd/>
            <a:tailEnd/>
          </a:ln>
        </p:spPr>
        <p:txBody>
          <a:bodyPr/>
          <a:lstStyle/>
          <a:p>
            <a:pPr marL="444500" indent="-350838">
              <a:spcBef>
                <a:spcPct val="20000"/>
              </a:spcBef>
              <a:buClr>
                <a:schemeClr val="accent1"/>
              </a:buClr>
              <a:buSzPct val="70000"/>
              <a:defRPr/>
            </a:pPr>
            <a:r>
              <a:rPr lang="en-US" altLang="ko-KR" sz="2000" dirty="0">
                <a:solidFill>
                  <a:schemeClr val="bg1">
                    <a:lumMod val="95000"/>
                  </a:schemeClr>
                </a:solidFill>
                <a:latin typeface="Cambria" pitchFamily="18" charset="0"/>
                <a:ea typeface="HY견명조" pitchFamily="18" charset="-127"/>
              </a:rPr>
              <a:t>2.   to gather appropriate information for capacity building purposes and promote awareness via the ITU website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ChangeArrowheads="1"/>
          </p:cNvSpPr>
          <p:nvPr/>
        </p:nvSpPr>
        <p:spPr bwMode="auto">
          <a:xfrm>
            <a:off x="468313" y="476250"/>
            <a:ext cx="84963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ko-KR" sz="4400" b="1">
                <a:solidFill>
                  <a:srgbClr val="003366"/>
                </a:solidFill>
                <a:latin typeface="Cambria" panose="02040503050406030204" pitchFamily="18" charset="0"/>
                <a:ea typeface="HY견명조" pitchFamily="18" charset="-127"/>
              </a:rPr>
              <a:t>IV. ITU Activities related to IPv6</a:t>
            </a:r>
          </a:p>
        </p:txBody>
      </p:sp>
      <p:sp>
        <p:nvSpPr>
          <p:cNvPr id="48130" name="내용 개체 틀 2"/>
          <p:cNvSpPr txBox="1">
            <a:spLocks/>
          </p:cNvSpPr>
          <p:nvPr/>
        </p:nvSpPr>
        <p:spPr bwMode="auto">
          <a:xfrm>
            <a:off x="250825" y="1412875"/>
            <a:ext cx="86423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spcBef>
                <a:spcPct val="20000"/>
              </a:spcBef>
              <a:buClr>
                <a:schemeClr val="accent1"/>
              </a:buClr>
              <a:buSzPct val="70000"/>
              <a:buFont typeface="Arial" panose="020B0604020202020204" pitchFamily="34" charset="0"/>
              <a:buNone/>
            </a:pPr>
            <a:endParaRPr lang="en-US" altLang="ko-KR" sz="800" b="1">
              <a:latin typeface="Cambria" panose="02040503050406030204" pitchFamily="18" charset="0"/>
              <a:ea typeface="HY견명조" pitchFamily="18" charset="-127"/>
            </a:endParaRPr>
          </a:p>
          <a:p>
            <a:pPr eaLnBrk="1" latinLnBrk="1" hangingPunct="1">
              <a:spcBef>
                <a:spcPct val="20000"/>
              </a:spcBef>
              <a:buClr>
                <a:schemeClr val="accent1"/>
              </a:buClr>
              <a:buSzPct val="70000"/>
            </a:pPr>
            <a:endParaRPr lang="en-US" altLang="ko-KR" sz="1000">
              <a:latin typeface="Cambria" panose="02040503050406030204" pitchFamily="18" charset="0"/>
              <a:ea typeface="HY견명조" pitchFamily="18" charset="-127"/>
            </a:endParaRPr>
          </a:p>
        </p:txBody>
      </p:sp>
      <p:sp>
        <p:nvSpPr>
          <p:cNvPr id="48131" name="TextBox 11"/>
          <p:cNvSpPr txBox="1">
            <a:spLocks noChangeArrowheads="1"/>
          </p:cNvSpPr>
          <p:nvPr/>
        </p:nvSpPr>
        <p:spPr bwMode="auto">
          <a:xfrm>
            <a:off x="285750" y="5316538"/>
            <a:ext cx="86439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spcBef>
                <a:spcPct val="20000"/>
              </a:spcBef>
              <a:buClr>
                <a:srgbClr val="D87D3A"/>
              </a:buClr>
              <a:buSzPct val="70000"/>
            </a:pPr>
            <a:r>
              <a:rPr lang="en-US" altLang="ko-KR" sz="2000" b="1" i="1">
                <a:solidFill>
                  <a:srgbClr val="0070C0"/>
                </a:solidFill>
                <a:latin typeface="Cambria" panose="02040503050406030204" pitchFamily="18" charset="0"/>
                <a:ea typeface="HY견명조" pitchFamily="18" charset="-127"/>
              </a:rPr>
              <a:t>Specifically, Recommendations based on IP regarding performance (QoS), </a:t>
            </a:r>
          </a:p>
          <a:p>
            <a:pPr algn="ctr" eaLnBrk="1" latinLnBrk="1" hangingPunct="1">
              <a:spcBef>
                <a:spcPct val="20000"/>
              </a:spcBef>
              <a:buClr>
                <a:srgbClr val="D87D3A"/>
              </a:buClr>
              <a:buSzPct val="70000"/>
            </a:pPr>
            <a:r>
              <a:rPr lang="en-US" altLang="ko-KR" sz="2000" b="1" i="1">
                <a:solidFill>
                  <a:srgbClr val="0070C0"/>
                </a:solidFill>
                <a:latin typeface="Cambria" panose="02040503050406030204" pitchFamily="18" charset="0"/>
                <a:ea typeface="HY견명조" pitchFamily="18" charset="-127"/>
              </a:rPr>
              <a:t>IP-based networks (IP CableCome, satellites, NGN), </a:t>
            </a:r>
          </a:p>
          <a:p>
            <a:pPr algn="ctr" eaLnBrk="1" latinLnBrk="1" hangingPunct="1">
              <a:spcBef>
                <a:spcPct val="20000"/>
              </a:spcBef>
              <a:buClr>
                <a:srgbClr val="D87D3A"/>
              </a:buClr>
              <a:buSzPct val="70000"/>
            </a:pPr>
            <a:r>
              <a:rPr lang="en-US" altLang="ko-KR" sz="2000" b="1" i="1">
                <a:solidFill>
                  <a:srgbClr val="0070C0"/>
                </a:solidFill>
                <a:latin typeface="Cambria" panose="02040503050406030204" pitchFamily="18" charset="0"/>
                <a:ea typeface="HY견명조" pitchFamily="18" charset="-127"/>
              </a:rPr>
              <a:t>Multimedia (H.323 system),  Numbering (ENUM), and so on</a:t>
            </a:r>
            <a:endParaRPr kumimoji="1" lang="ko-KR" altLang="en-US" sz="1800" b="1" i="1">
              <a:solidFill>
                <a:srgbClr val="0070C0"/>
              </a:solidFill>
              <a:latin typeface="Cambria" panose="02040503050406030204" pitchFamily="18" charset="0"/>
              <a:ea typeface="굴림" charset="-127"/>
            </a:endParaRPr>
          </a:p>
        </p:txBody>
      </p:sp>
      <p:sp>
        <p:nvSpPr>
          <p:cNvPr id="48132" name="Text Box 209"/>
          <p:cNvSpPr txBox="1">
            <a:spLocks noChangeArrowheads="1"/>
          </p:cNvSpPr>
          <p:nvPr/>
        </p:nvSpPr>
        <p:spPr bwMode="auto">
          <a:xfrm>
            <a:off x="290513" y="1355725"/>
            <a:ext cx="7281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spcBef>
                <a:spcPct val="20000"/>
              </a:spcBef>
              <a:buClr>
                <a:schemeClr val="accent1"/>
              </a:buClr>
              <a:buSzPct val="70000"/>
              <a:buFont typeface="Arial" panose="020B0604020202020204" pitchFamily="34" charset="0"/>
              <a:buNone/>
            </a:pPr>
            <a:r>
              <a:rPr lang="en-US" altLang="ko-KR" sz="2800" b="1" i="1">
                <a:latin typeface="Cambria" panose="02040503050406030204" pitchFamily="18" charset="0"/>
                <a:ea typeface="HY견명조" pitchFamily="18" charset="-127"/>
              </a:rPr>
              <a:t>ITU Technical work (Standardization, ITU-T)</a:t>
            </a:r>
          </a:p>
        </p:txBody>
      </p:sp>
      <p:sp>
        <p:nvSpPr>
          <p:cNvPr id="48133" name="Text Box 11"/>
          <p:cNvSpPr txBox="1">
            <a:spLocks noChangeArrowheads="1"/>
          </p:cNvSpPr>
          <p:nvPr/>
        </p:nvSpPr>
        <p:spPr bwMode="auto">
          <a:xfrm>
            <a:off x="395288" y="1989138"/>
            <a:ext cx="7212012"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ko-KR" sz="1800" b="1">
                <a:latin typeface="Cambria" panose="02040503050406030204" pitchFamily="18" charset="0"/>
                <a:ea typeface="굴림" charset="-127"/>
              </a:rPr>
              <a:t>SG 2 (S</a:t>
            </a:r>
            <a:r>
              <a:rPr lang="en-US" altLang="zh-CN" sz="1800" b="1">
                <a:latin typeface="Cambria" panose="02040503050406030204" pitchFamily="18" charset="0"/>
                <a:ea typeface="굴림" charset="-127"/>
              </a:rPr>
              <a:t>ervice definition, numbering &amp; routing) </a:t>
            </a:r>
            <a:r>
              <a:rPr lang="fr-CH" altLang="zh-CN" sz="1400">
                <a:latin typeface="Cambria" panose="02040503050406030204" pitchFamily="18" charset="0"/>
                <a:ea typeface="굴림" charset="-127"/>
              </a:rPr>
              <a:t>   </a:t>
            </a:r>
          </a:p>
          <a:p>
            <a:pPr eaLnBrk="1" hangingPunct="1"/>
            <a:r>
              <a:rPr lang="fr-CH" altLang="ko-KR" sz="1400">
                <a:latin typeface="Cambria" panose="02040503050406030204" pitchFamily="18" charset="0"/>
                <a:ea typeface="굴림" charset="-127"/>
              </a:rPr>
              <a:t>           Handbook on IP-based networks</a:t>
            </a:r>
            <a:endParaRPr lang="en-US" altLang="zh-CN" sz="1400">
              <a:latin typeface="Cambria" panose="02040503050406030204" pitchFamily="18" charset="0"/>
              <a:ea typeface="굴림" charset="-127"/>
            </a:endParaRPr>
          </a:p>
          <a:p>
            <a:pPr eaLnBrk="1" hangingPunct="1">
              <a:lnSpc>
                <a:spcPct val="40000"/>
              </a:lnSpc>
            </a:pPr>
            <a:endParaRPr lang="en-US" altLang="zh-CN" sz="1800" b="1">
              <a:latin typeface="Cambria" panose="02040503050406030204" pitchFamily="18" charset="0"/>
              <a:ea typeface="굴림" charset="-127"/>
            </a:endParaRPr>
          </a:p>
          <a:p>
            <a:pPr eaLnBrk="1" hangingPunct="1"/>
            <a:r>
              <a:rPr lang="en-US" altLang="zh-CN" sz="1800" b="1">
                <a:latin typeface="Cambria" panose="02040503050406030204" pitchFamily="18" charset="0"/>
                <a:ea typeface="굴림" charset="-127"/>
              </a:rPr>
              <a:t>SG 3 (Telecommunication</a:t>
            </a:r>
            <a:r>
              <a:rPr lang="fr-CH" altLang="ko-KR" sz="1800" b="1">
                <a:latin typeface="Cambria" panose="02040503050406030204" pitchFamily="18" charset="0"/>
                <a:ea typeface="굴림" charset="-127"/>
              </a:rPr>
              <a:t> economic issues) </a:t>
            </a:r>
          </a:p>
          <a:p>
            <a:pPr eaLnBrk="1" hangingPunct="1"/>
            <a:r>
              <a:rPr lang="fr-CH" altLang="ko-KR" sz="1600">
                <a:latin typeface="Cambria" panose="02040503050406030204" pitchFamily="18" charset="0"/>
                <a:ea typeface="굴림" charset="-127"/>
              </a:rPr>
              <a:t>           </a:t>
            </a:r>
            <a:r>
              <a:rPr lang="fr-CH" altLang="ko-KR" sz="1400">
                <a:latin typeface="Cambria" panose="02040503050406030204" pitchFamily="18" charset="0"/>
                <a:ea typeface="굴림" charset="-127"/>
              </a:rPr>
              <a:t>Proposal to consider the economic aspects  of migration from IPv4 to IPv6</a:t>
            </a:r>
            <a:endParaRPr lang="en-US" altLang="ko-KR" sz="1400">
              <a:latin typeface="Cambria" panose="02040503050406030204" pitchFamily="18" charset="0"/>
              <a:ea typeface="굴림" charset="-127"/>
            </a:endParaRPr>
          </a:p>
          <a:p>
            <a:pPr eaLnBrk="1" hangingPunct="1">
              <a:lnSpc>
                <a:spcPct val="50000"/>
              </a:lnSpc>
            </a:pPr>
            <a:endParaRPr lang="fr-CH" altLang="ko-KR" sz="1400" b="1">
              <a:latin typeface="Cambria" panose="02040503050406030204" pitchFamily="18" charset="0"/>
              <a:ea typeface="굴림" charset="-127"/>
            </a:endParaRPr>
          </a:p>
          <a:p>
            <a:pPr eaLnBrk="1" hangingPunct="1"/>
            <a:r>
              <a:rPr lang="fr-CH" altLang="ko-KR" sz="1800" b="1">
                <a:latin typeface="Cambria" panose="02040503050406030204" pitchFamily="18" charset="0"/>
                <a:ea typeface="굴림" charset="-127"/>
              </a:rPr>
              <a:t>SG 13 (Next Generation Networks)</a:t>
            </a:r>
          </a:p>
          <a:p>
            <a:pPr lvl="1" eaLnBrk="1" hangingPunct="1"/>
            <a:r>
              <a:rPr lang="fr-CH" altLang="ko-KR" sz="1400">
                <a:latin typeface="Cambria" panose="02040503050406030204" pitchFamily="18" charset="0"/>
                <a:ea typeface="굴림" charset="-127"/>
              </a:rPr>
              <a:t>A suite of 4 Recommendations was completed in January 2008 on IPv6-based NGN</a:t>
            </a:r>
          </a:p>
          <a:p>
            <a:pPr lvl="1" eaLnBrk="1" hangingPunct="1"/>
            <a:r>
              <a:rPr lang="fr-CH" altLang="ko-KR" sz="1400">
                <a:latin typeface="Cambria" panose="02040503050406030204" pitchFamily="18" charset="0"/>
                <a:ea typeface="굴림" charset="-127"/>
              </a:rPr>
              <a:t>Impact of IPv6 on an NGN has been studied since 2005  </a:t>
            </a:r>
            <a:endParaRPr lang="en-US" altLang="zh-CN" sz="1400">
              <a:latin typeface="Cambria" panose="02040503050406030204" pitchFamily="18" charset="0"/>
              <a:ea typeface="굴림" charset="-127"/>
            </a:endParaRPr>
          </a:p>
          <a:p>
            <a:pPr eaLnBrk="1" hangingPunct="1">
              <a:lnSpc>
                <a:spcPct val="50000"/>
              </a:lnSpc>
            </a:pPr>
            <a:endParaRPr lang="fr-CH" altLang="ko-KR" sz="1400" b="1">
              <a:latin typeface="Cambria" panose="02040503050406030204" pitchFamily="18" charset="0"/>
              <a:ea typeface="굴림" charset="-127"/>
            </a:endParaRPr>
          </a:p>
          <a:p>
            <a:pPr eaLnBrk="1" hangingPunct="1"/>
            <a:r>
              <a:rPr lang="fr-CH" altLang="ko-KR" sz="1800" b="1">
                <a:latin typeface="Cambria" panose="02040503050406030204" pitchFamily="18" charset="0"/>
                <a:ea typeface="굴림" charset="-127"/>
              </a:rPr>
              <a:t>SG 16 (M</a:t>
            </a:r>
            <a:r>
              <a:rPr lang="en-US" altLang="zh-CN" sz="1800" b="1">
                <a:latin typeface="Cambria" panose="02040503050406030204" pitchFamily="18" charset="0"/>
                <a:ea typeface="굴림" charset="-127"/>
              </a:rPr>
              <a:t>multimedia terminals, systems and applications)</a:t>
            </a:r>
          </a:p>
          <a:p>
            <a:pPr lvl="1" eaLnBrk="1" hangingPunct="1"/>
            <a:r>
              <a:rPr lang="fr-CH" altLang="ko-KR" sz="1400">
                <a:latin typeface="Cambria" panose="02040503050406030204" pitchFamily="18" charset="0"/>
                <a:ea typeface="굴림" charset="-127"/>
              </a:rPr>
              <a:t>Evolution of the H.323 system (widely used for VoIP) for compatibility with IPv4/IPv6,</a:t>
            </a:r>
          </a:p>
          <a:p>
            <a:pPr lvl="1" eaLnBrk="1" hangingPunct="1"/>
            <a:r>
              <a:rPr lang="fr-CH" altLang="ko-KR" sz="1400">
                <a:latin typeface="Cambria" panose="02040503050406030204" pitchFamily="18" charset="0"/>
                <a:ea typeface="굴림" charset="-127"/>
              </a:rPr>
              <a:t>Media Gateway Protocol (H.248) operation in IPv6</a:t>
            </a:r>
          </a:p>
          <a:p>
            <a:pPr eaLnBrk="1" hangingPunct="1">
              <a:lnSpc>
                <a:spcPct val="50000"/>
              </a:lnSpc>
            </a:pPr>
            <a:endParaRPr lang="fr-CH" altLang="ko-KR" sz="1800" b="1">
              <a:latin typeface="Cambria" panose="02040503050406030204" pitchFamily="18" charset="0"/>
              <a:ea typeface="굴림" charset="-127"/>
            </a:endParaRPr>
          </a:p>
          <a:p>
            <a:pPr eaLnBrk="1" hangingPunct="1"/>
            <a:r>
              <a:rPr lang="fr-CH" altLang="ko-KR" sz="1800" b="1">
                <a:latin typeface="Cambria" panose="02040503050406030204" pitchFamily="18" charset="0"/>
                <a:ea typeface="굴림" charset="-127"/>
              </a:rPr>
              <a:t>SG 17 (Future networks including mobile and NGN)</a:t>
            </a:r>
            <a:endParaRPr kumimoji="1" lang="en-US" altLang="ko-KR" sz="1800">
              <a:latin typeface="Cambria" panose="02040503050406030204" pitchFamily="18" charset="0"/>
              <a:ea typeface="굴림" charset="-127"/>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Oval 14"/>
          <p:cNvSpPr>
            <a:spLocks noChangeArrowheads="1"/>
          </p:cNvSpPr>
          <p:nvPr/>
        </p:nvSpPr>
        <p:spPr bwMode="auto">
          <a:xfrm>
            <a:off x="827088" y="2349500"/>
            <a:ext cx="3856037" cy="2879725"/>
          </a:xfrm>
          <a:prstGeom prst="ellipse">
            <a:avLst/>
          </a:prstGeom>
          <a:noFill/>
          <a:ln w="28575">
            <a:solidFill>
              <a:srgbClr val="0066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70" name="Oval 4"/>
          <p:cNvSpPr>
            <a:spLocks noChangeArrowheads="1"/>
          </p:cNvSpPr>
          <p:nvPr/>
        </p:nvSpPr>
        <p:spPr bwMode="auto">
          <a:xfrm>
            <a:off x="2051050" y="3068638"/>
            <a:ext cx="1439863" cy="136842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r>
              <a:rPr kumimoji="1" lang="en-US" altLang="ko-KR" sz="1800" b="1">
                <a:solidFill>
                  <a:schemeClr val="bg1"/>
                </a:solidFill>
                <a:latin typeface="Cambria" panose="02040503050406030204" pitchFamily="18" charset="0"/>
                <a:ea typeface="굴림" charset="-127"/>
              </a:rPr>
              <a:t>Internet</a:t>
            </a:r>
          </a:p>
          <a:p>
            <a:pPr algn="ctr" eaLnBrk="1" latinLnBrk="1" hangingPunct="1"/>
            <a:r>
              <a:rPr kumimoji="1" lang="en-US" altLang="ko-KR" sz="1800" b="1">
                <a:solidFill>
                  <a:schemeClr val="bg1"/>
                </a:solidFill>
                <a:latin typeface="Cambria" panose="02040503050406030204" pitchFamily="18" charset="0"/>
                <a:ea typeface="굴림" charset="-127"/>
              </a:rPr>
              <a:t>Protocol</a:t>
            </a:r>
          </a:p>
        </p:txBody>
      </p:sp>
      <p:sp>
        <p:nvSpPr>
          <p:cNvPr id="7171" name="Line 10"/>
          <p:cNvSpPr>
            <a:spLocks noChangeShapeType="1"/>
          </p:cNvSpPr>
          <p:nvPr/>
        </p:nvSpPr>
        <p:spPr bwMode="auto">
          <a:xfrm flipV="1">
            <a:off x="3276600" y="2781300"/>
            <a:ext cx="685800" cy="5461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172" name="Line 11"/>
          <p:cNvSpPr>
            <a:spLocks noChangeShapeType="1"/>
          </p:cNvSpPr>
          <p:nvPr/>
        </p:nvSpPr>
        <p:spPr bwMode="auto">
          <a:xfrm flipH="1" flipV="1">
            <a:off x="3419475" y="4076700"/>
            <a:ext cx="647700" cy="504825"/>
          </a:xfrm>
          <a:prstGeom prst="line">
            <a:avLst/>
          </a:prstGeom>
          <a:noFill/>
          <a:ln w="381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7173" name="Line 12"/>
          <p:cNvSpPr>
            <a:spLocks noChangeShapeType="1"/>
          </p:cNvSpPr>
          <p:nvPr/>
        </p:nvSpPr>
        <p:spPr bwMode="auto">
          <a:xfrm flipV="1">
            <a:off x="1403350" y="4076700"/>
            <a:ext cx="742950" cy="504825"/>
          </a:xfrm>
          <a:prstGeom prst="line">
            <a:avLst/>
          </a:prstGeom>
          <a:noFill/>
          <a:ln w="381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7174" name="Line 13"/>
          <p:cNvSpPr>
            <a:spLocks noChangeShapeType="1"/>
          </p:cNvSpPr>
          <p:nvPr/>
        </p:nvSpPr>
        <p:spPr bwMode="auto">
          <a:xfrm>
            <a:off x="1547813" y="2852738"/>
            <a:ext cx="623887" cy="504825"/>
          </a:xfrm>
          <a:prstGeom prst="line">
            <a:avLst/>
          </a:prstGeom>
          <a:noFill/>
          <a:ln w="38100">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7175" name="Text Box 15"/>
          <p:cNvSpPr txBox="1">
            <a:spLocks noChangeArrowheads="1"/>
          </p:cNvSpPr>
          <p:nvPr/>
        </p:nvSpPr>
        <p:spPr bwMode="auto">
          <a:xfrm>
            <a:off x="1908175" y="4581525"/>
            <a:ext cx="1687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400" b="1">
                <a:solidFill>
                  <a:schemeClr val="tx2"/>
                </a:solidFill>
                <a:latin typeface="Cambria" panose="02040503050406030204" pitchFamily="18" charset="0"/>
                <a:ea typeface="굴림" charset="-127"/>
              </a:rPr>
              <a:t>Number / Address</a:t>
            </a:r>
          </a:p>
        </p:txBody>
      </p:sp>
      <p:sp>
        <p:nvSpPr>
          <p:cNvPr id="7176" name="Text Box 16"/>
          <p:cNvSpPr txBox="1">
            <a:spLocks noChangeArrowheads="1"/>
          </p:cNvSpPr>
          <p:nvPr/>
        </p:nvSpPr>
        <p:spPr bwMode="auto">
          <a:xfrm>
            <a:off x="1908175" y="2636838"/>
            <a:ext cx="1687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400" b="1">
                <a:solidFill>
                  <a:schemeClr val="tx2"/>
                </a:solidFill>
                <a:latin typeface="Cambria" panose="02040503050406030204" pitchFamily="18" charset="0"/>
                <a:ea typeface="굴림" charset="-127"/>
              </a:rPr>
              <a:t>Number / Address</a:t>
            </a:r>
          </a:p>
        </p:txBody>
      </p:sp>
      <p:pic>
        <p:nvPicPr>
          <p:cNvPr id="7177" name="Picture 19"/>
          <p:cNvPicPr>
            <a:picLocks noChangeAspect="1" noChangeArrowheads="1"/>
          </p:cNvPicPr>
          <p:nvPr/>
        </p:nvPicPr>
        <p:blipFill>
          <a:blip r:embed="rId3">
            <a:clrChange>
              <a:clrFrom>
                <a:srgbClr val="FFFFFF"/>
              </a:clrFrom>
              <a:clrTo>
                <a:srgbClr val="FFFFFF">
                  <a:alpha val="0"/>
                </a:srgbClr>
              </a:clrTo>
            </a:clrChange>
            <a:lum bright="42000" contrast="18000"/>
            <a:extLst>
              <a:ext uri="{28A0092B-C50C-407E-A947-70E740481C1C}">
                <a14:useLocalDpi xmlns:a14="http://schemas.microsoft.com/office/drawing/2010/main" val="0"/>
              </a:ext>
            </a:extLst>
          </a:blip>
          <a:srcRect l="7411" t="5067" r="11162" b="8109"/>
          <a:stretch>
            <a:fillRect/>
          </a:stretch>
        </p:blipFill>
        <p:spPr bwMode="auto">
          <a:xfrm>
            <a:off x="5940425" y="1412875"/>
            <a:ext cx="1657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20"/>
          <p:cNvSpPr txBox="1">
            <a:spLocks noChangeArrowheads="1"/>
          </p:cNvSpPr>
          <p:nvPr/>
        </p:nvSpPr>
        <p:spPr bwMode="auto">
          <a:xfrm>
            <a:off x="6227763" y="2900363"/>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b="1">
                <a:latin typeface="Cambria" panose="02040503050406030204" pitchFamily="18" charset="0"/>
                <a:ea typeface="굴림" charset="-127"/>
              </a:rPr>
              <a:t>5 RIRs</a:t>
            </a:r>
          </a:p>
        </p:txBody>
      </p:sp>
      <p:sp>
        <p:nvSpPr>
          <p:cNvPr id="7179" name="Oval 21"/>
          <p:cNvSpPr>
            <a:spLocks noChangeArrowheads="1"/>
          </p:cNvSpPr>
          <p:nvPr/>
        </p:nvSpPr>
        <p:spPr bwMode="auto">
          <a:xfrm>
            <a:off x="5397500" y="2493963"/>
            <a:ext cx="431800" cy="431800"/>
          </a:xfrm>
          <a:prstGeom prst="ellipse">
            <a:avLst/>
          </a:prstGeom>
          <a:gradFill rotWithShape="1">
            <a:gsLst>
              <a:gs pos="0">
                <a:srgbClr val="FFFFFF"/>
              </a:gs>
              <a:gs pos="100000">
                <a:srgbClr val="0066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0" name="Oval 22"/>
          <p:cNvSpPr>
            <a:spLocks noChangeArrowheads="1"/>
          </p:cNvSpPr>
          <p:nvPr/>
        </p:nvSpPr>
        <p:spPr bwMode="auto">
          <a:xfrm>
            <a:off x="5973763" y="2493963"/>
            <a:ext cx="431800" cy="431800"/>
          </a:xfrm>
          <a:prstGeom prst="ellipse">
            <a:avLst/>
          </a:prstGeom>
          <a:gradFill rotWithShape="1">
            <a:gsLst>
              <a:gs pos="0">
                <a:srgbClr val="FFFFFF"/>
              </a:gs>
              <a:gs pos="100000">
                <a:srgbClr val="0066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1" name="Oval 23"/>
          <p:cNvSpPr>
            <a:spLocks noChangeArrowheads="1"/>
          </p:cNvSpPr>
          <p:nvPr/>
        </p:nvSpPr>
        <p:spPr bwMode="auto">
          <a:xfrm>
            <a:off x="6550025" y="2493963"/>
            <a:ext cx="431800" cy="431800"/>
          </a:xfrm>
          <a:prstGeom prst="ellipse">
            <a:avLst/>
          </a:prstGeom>
          <a:gradFill rotWithShape="1">
            <a:gsLst>
              <a:gs pos="0">
                <a:srgbClr val="FFFFFF"/>
              </a:gs>
              <a:gs pos="100000">
                <a:srgbClr val="0066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2" name="Oval 24"/>
          <p:cNvSpPr>
            <a:spLocks noChangeArrowheads="1"/>
          </p:cNvSpPr>
          <p:nvPr/>
        </p:nvSpPr>
        <p:spPr bwMode="auto">
          <a:xfrm>
            <a:off x="7126288" y="2493963"/>
            <a:ext cx="431800" cy="431800"/>
          </a:xfrm>
          <a:prstGeom prst="ellipse">
            <a:avLst/>
          </a:prstGeom>
          <a:gradFill rotWithShape="1">
            <a:gsLst>
              <a:gs pos="0">
                <a:srgbClr val="FFFFFF"/>
              </a:gs>
              <a:gs pos="100000">
                <a:srgbClr val="0066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3" name="Oval 25"/>
          <p:cNvSpPr>
            <a:spLocks noChangeArrowheads="1"/>
          </p:cNvSpPr>
          <p:nvPr/>
        </p:nvSpPr>
        <p:spPr bwMode="auto">
          <a:xfrm>
            <a:off x="7702550" y="2493963"/>
            <a:ext cx="431800" cy="431800"/>
          </a:xfrm>
          <a:prstGeom prst="ellipse">
            <a:avLst/>
          </a:prstGeom>
          <a:gradFill rotWithShape="1">
            <a:gsLst>
              <a:gs pos="0">
                <a:srgbClr val="FFFFFF"/>
              </a:gs>
              <a:gs pos="100000">
                <a:srgbClr val="00669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4" name="Oval 26"/>
          <p:cNvSpPr>
            <a:spLocks noChangeArrowheads="1"/>
          </p:cNvSpPr>
          <p:nvPr/>
        </p:nvSpPr>
        <p:spPr bwMode="auto">
          <a:xfrm>
            <a:off x="5364163" y="400208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5" name="Oval 27"/>
          <p:cNvSpPr>
            <a:spLocks noChangeArrowheads="1"/>
          </p:cNvSpPr>
          <p:nvPr/>
        </p:nvSpPr>
        <p:spPr bwMode="auto">
          <a:xfrm>
            <a:off x="5580063" y="421798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6" name="Oval 28"/>
          <p:cNvSpPr>
            <a:spLocks noChangeArrowheads="1"/>
          </p:cNvSpPr>
          <p:nvPr/>
        </p:nvSpPr>
        <p:spPr bwMode="auto">
          <a:xfrm>
            <a:off x="5751513" y="4422775"/>
            <a:ext cx="287337"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7" name="Oval 29"/>
          <p:cNvSpPr>
            <a:spLocks noChangeArrowheads="1"/>
          </p:cNvSpPr>
          <p:nvPr/>
        </p:nvSpPr>
        <p:spPr bwMode="auto">
          <a:xfrm>
            <a:off x="6710363" y="4062413"/>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8" name="Oval 30"/>
          <p:cNvSpPr>
            <a:spLocks noChangeArrowheads="1"/>
          </p:cNvSpPr>
          <p:nvPr/>
        </p:nvSpPr>
        <p:spPr bwMode="auto">
          <a:xfrm>
            <a:off x="6997700" y="4206875"/>
            <a:ext cx="287338"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89" name="Oval 31"/>
          <p:cNvSpPr>
            <a:spLocks noChangeArrowheads="1"/>
          </p:cNvSpPr>
          <p:nvPr/>
        </p:nvSpPr>
        <p:spPr bwMode="auto">
          <a:xfrm>
            <a:off x="5653088" y="3930650"/>
            <a:ext cx="287337"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0" name="Oval 32"/>
          <p:cNvSpPr>
            <a:spLocks noChangeArrowheads="1"/>
          </p:cNvSpPr>
          <p:nvPr/>
        </p:nvSpPr>
        <p:spPr bwMode="auto">
          <a:xfrm>
            <a:off x="5824538" y="413543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1" name="Oval 33"/>
          <p:cNvSpPr>
            <a:spLocks noChangeArrowheads="1"/>
          </p:cNvSpPr>
          <p:nvPr/>
        </p:nvSpPr>
        <p:spPr bwMode="auto">
          <a:xfrm>
            <a:off x="5991225" y="4351338"/>
            <a:ext cx="287338"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2" name="Oval 34"/>
          <p:cNvSpPr>
            <a:spLocks noChangeArrowheads="1"/>
          </p:cNvSpPr>
          <p:nvPr/>
        </p:nvSpPr>
        <p:spPr bwMode="auto">
          <a:xfrm>
            <a:off x="6205538" y="451643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3" name="Oval 35"/>
          <p:cNvSpPr>
            <a:spLocks noChangeArrowheads="1"/>
          </p:cNvSpPr>
          <p:nvPr/>
        </p:nvSpPr>
        <p:spPr bwMode="auto">
          <a:xfrm>
            <a:off x="6565900" y="3917950"/>
            <a:ext cx="287338"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4" name="Oval 36"/>
          <p:cNvSpPr>
            <a:spLocks noChangeArrowheads="1"/>
          </p:cNvSpPr>
          <p:nvPr/>
        </p:nvSpPr>
        <p:spPr bwMode="auto">
          <a:xfrm>
            <a:off x="5969000" y="3919538"/>
            <a:ext cx="287338"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5" name="Oval 37"/>
          <p:cNvSpPr>
            <a:spLocks noChangeArrowheads="1"/>
          </p:cNvSpPr>
          <p:nvPr/>
        </p:nvSpPr>
        <p:spPr bwMode="auto">
          <a:xfrm>
            <a:off x="6135688" y="413543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6" name="Oval 38"/>
          <p:cNvSpPr>
            <a:spLocks noChangeArrowheads="1"/>
          </p:cNvSpPr>
          <p:nvPr/>
        </p:nvSpPr>
        <p:spPr bwMode="auto">
          <a:xfrm>
            <a:off x="6351588" y="435133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7" name="Oval 39"/>
          <p:cNvSpPr>
            <a:spLocks noChangeArrowheads="1"/>
          </p:cNvSpPr>
          <p:nvPr/>
        </p:nvSpPr>
        <p:spPr bwMode="auto">
          <a:xfrm>
            <a:off x="6565900" y="4494213"/>
            <a:ext cx="287338"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8" name="Oval 40"/>
          <p:cNvSpPr>
            <a:spLocks noChangeArrowheads="1"/>
          </p:cNvSpPr>
          <p:nvPr/>
        </p:nvSpPr>
        <p:spPr bwMode="auto">
          <a:xfrm>
            <a:off x="7286625" y="4135438"/>
            <a:ext cx="287338"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199" name="Oval 41"/>
          <p:cNvSpPr>
            <a:spLocks noChangeArrowheads="1"/>
          </p:cNvSpPr>
          <p:nvPr/>
        </p:nvSpPr>
        <p:spPr bwMode="auto">
          <a:xfrm>
            <a:off x="6278563" y="3917950"/>
            <a:ext cx="287337"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0" name="Oval 42"/>
          <p:cNvSpPr>
            <a:spLocks noChangeArrowheads="1"/>
          </p:cNvSpPr>
          <p:nvPr/>
        </p:nvSpPr>
        <p:spPr bwMode="auto">
          <a:xfrm>
            <a:off x="6494463" y="4133850"/>
            <a:ext cx="287337"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1" name="Oval 43"/>
          <p:cNvSpPr>
            <a:spLocks noChangeArrowheads="1"/>
          </p:cNvSpPr>
          <p:nvPr/>
        </p:nvSpPr>
        <p:spPr bwMode="auto">
          <a:xfrm>
            <a:off x="6710363" y="4349750"/>
            <a:ext cx="287337"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2" name="Oval 44"/>
          <p:cNvSpPr>
            <a:spLocks noChangeArrowheads="1"/>
          </p:cNvSpPr>
          <p:nvPr/>
        </p:nvSpPr>
        <p:spPr bwMode="auto">
          <a:xfrm>
            <a:off x="6926263" y="4494213"/>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3" name="Oval 45"/>
          <p:cNvSpPr>
            <a:spLocks noChangeArrowheads="1"/>
          </p:cNvSpPr>
          <p:nvPr/>
        </p:nvSpPr>
        <p:spPr bwMode="auto">
          <a:xfrm>
            <a:off x="7213600" y="4422775"/>
            <a:ext cx="287338"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4" name="Oval 46"/>
          <p:cNvSpPr>
            <a:spLocks noChangeArrowheads="1"/>
          </p:cNvSpPr>
          <p:nvPr/>
        </p:nvSpPr>
        <p:spPr bwMode="auto">
          <a:xfrm>
            <a:off x="5364163" y="58753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5" name="Oval 47"/>
          <p:cNvSpPr>
            <a:spLocks noChangeArrowheads="1"/>
          </p:cNvSpPr>
          <p:nvPr/>
        </p:nvSpPr>
        <p:spPr bwMode="auto">
          <a:xfrm>
            <a:off x="5437188"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6" name="Oval 48"/>
          <p:cNvSpPr>
            <a:spLocks noChangeArrowheads="1"/>
          </p:cNvSpPr>
          <p:nvPr/>
        </p:nvSpPr>
        <p:spPr bwMode="auto">
          <a:xfrm>
            <a:off x="5591175" y="615315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7" name="Oval 49"/>
          <p:cNvSpPr>
            <a:spLocks noChangeArrowheads="1"/>
          </p:cNvSpPr>
          <p:nvPr/>
        </p:nvSpPr>
        <p:spPr bwMode="auto">
          <a:xfrm>
            <a:off x="7358063" y="3846513"/>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8" name="Oval 50"/>
          <p:cNvSpPr>
            <a:spLocks noChangeArrowheads="1"/>
          </p:cNvSpPr>
          <p:nvPr/>
        </p:nvSpPr>
        <p:spPr bwMode="auto">
          <a:xfrm>
            <a:off x="7142163" y="3917950"/>
            <a:ext cx="287337"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09" name="Oval 51"/>
          <p:cNvSpPr>
            <a:spLocks noChangeArrowheads="1"/>
          </p:cNvSpPr>
          <p:nvPr/>
        </p:nvSpPr>
        <p:spPr bwMode="auto">
          <a:xfrm>
            <a:off x="5437188" y="57324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0" name="Oval 52"/>
          <p:cNvSpPr>
            <a:spLocks noChangeArrowheads="1"/>
          </p:cNvSpPr>
          <p:nvPr/>
        </p:nvSpPr>
        <p:spPr bwMode="auto">
          <a:xfrm>
            <a:off x="7623175" y="4583113"/>
            <a:ext cx="287338"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1" name="Oval 53"/>
          <p:cNvSpPr>
            <a:spLocks noChangeArrowheads="1"/>
          </p:cNvSpPr>
          <p:nvPr/>
        </p:nvSpPr>
        <p:spPr bwMode="auto">
          <a:xfrm>
            <a:off x="5868988" y="61642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2" name="Oval 54"/>
          <p:cNvSpPr>
            <a:spLocks noChangeArrowheads="1"/>
          </p:cNvSpPr>
          <p:nvPr/>
        </p:nvSpPr>
        <p:spPr bwMode="auto">
          <a:xfrm>
            <a:off x="6084888" y="63801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3" name="Oval 55"/>
          <p:cNvSpPr>
            <a:spLocks noChangeArrowheads="1"/>
          </p:cNvSpPr>
          <p:nvPr/>
        </p:nvSpPr>
        <p:spPr bwMode="auto">
          <a:xfrm>
            <a:off x="8005763" y="435133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4" name="Oval 56"/>
          <p:cNvSpPr>
            <a:spLocks noChangeArrowheads="1"/>
          </p:cNvSpPr>
          <p:nvPr/>
        </p:nvSpPr>
        <p:spPr bwMode="auto">
          <a:xfrm>
            <a:off x="7502525" y="3917950"/>
            <a:ext cx="287338"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5" name="Oval 57"/>
          <p:cNvSpPr>
            <a:spLocks noChangeArrowheads="1"/>
          </p:cNvSpPr>
          <p:nvPr/>
        </p:nvSpPr>
        <p:spPr bwMode="auto">
          <a:xfrm>
            <a:off x="7789863" y="3990975"/>
            <a:ext cx="287337"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6" name="Oval 58"/>
          <p:cNvSpPr>
            <a:spLocks noChangeArrowheads="1"/>
          </p:cNvSpPr>
          <p:nvPr/>
        </p:nvSpPr>
        <p:spPr bwMode="auto">
          <a:xfrm>
            <a:off x="6229350" y="61642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7" name="Oval 59"/>
          <p:cNvSpPr>
            <a:spLocks noChangeArrowheads="1"/>
          </p:cNvSpPr>
          <p:nvPr/>
        </p:nvSpPr>
        <p:spPr bwMode="auto">
          <a:xfrm>
            <a:off x="6445250" y="63801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8" name="Oval 60"/>
          <p:cNvSpPr>
            <a:spLocks noChangeArrowheads="1"/>
          </p:cNvSpPr>
          <p:nvPr/>
        </p:nvSpPr>
        <p:spPr bwMode="auto">
          <a:xfrm>
            <a:off x="7429500" y="4351338"/>
            <a:ext cx="287338"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19" name="Oval 61"/>
          <p:cNvSpPr>
            <a:spLocks noChangeArrowheads="1"/>
          </p:cNvSpPr>
          <p:nvPr/>
        </p:nvSpPr>
        <p:spPr bwMode="auto">
          <a:xfrm>
            <a:off x="8005763" y="413543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0" name="Oval 62"/>
          <p:cNvSpPr>
            <a:spLocks noChangeArrowheads="1"/>
          </p:cNvSpPr>
          <p:nvPr/>
        </p:nvSpPr>
        <p:spPr bwMode="auto">
          <a:xfrm>
            <a:off x="7789863" y="4206875"/>
            <a:ext cx="287337"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1" name="Oval 63"/>
          <p:cNvSpPr>
            <a:spLocks noChangeArrowheads="1"/>
          </p:cNvSpPr>
          <p:nvPr/>
        </p:nvSpPr>
        <p:spPr bwMode="auto">
          <a:xfrm>
            <a:off x="7718425" y="4422775"/>
            <a:ext cx="287338" cy="287338"/>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2" name="Oval 64"/>
          <p:cNvSpPr>
            <a:spLocks noChangeArrowheads="1"/>
          </p:cNvSpPr>
          <p:nvPr/>
        </p:nvSpPr>
        <p:spPr bwMode="auto">
          <a:xfrm>
            <a:off x="6926263" y="398938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3" name="Oval 65"/>
          <p:cNvSpPr>
            <a:spLocks noChangeArrowheads="1"/>
          </p:cNvSpPr>
          <p:nvPr/>
        </p:nvSpPr>
        <p:spPr bwMode="auto">
          <a:xfrm>
            <a:off x="7573963" y="4135438"/>
            <a:ext cx="287337" cy="287337"/>
          </a:xfrm>
          <a:prstGeom prst="ellipse">
            <a:avLst/>
          </a:prstGeom>
          <a:gradFill rotWithShape="1">
            <a:gsLst>
              <a:gs pos="0">
                <a:srgbClr val="FFFFFF"/>
              </a:gs>
              <a:gs pos="100000">
                <a:srgbClr val="33CCCC"/>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4" name="Oval 66"/>
          <p:cNvSpPr>
            <a:spLocks noChangeArrowheads="1"/>
          </p:cNvSpPr>
          <p:nvPr/>
        </p:nvSpPr>
        <p:spPr bwMode="auto">
          <a:xfrm>
            <a:off x="6156325"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5" name="Oval 67"/>
          <p:cNvSpPr>
            <a:spLocks noChangeArrowheads="1"/>
          </p:cNvSpPr>
          <p:nvPr/>
        </p:nvSpPr>
        <p:spPr bwMode="auto">
          <a:xfrm>
            <a:off x="6372225" y="58753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6" name="Oval 68"/>
          <p:cNvSpPr>
            <a:spLocks noChangeArrowheads="1"/>
          </p:cNvSpPr>
          <p:nvPr/>
        </p:nvSpPr>
        <p:spPr bwMode="auto">
          <a:xfrm>
            <a:off x="6588125" y="60912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7" name="Oval 69"/>
          <p:cNvSpPr>
            <a:spLocks noChangeArrowheads="1"/>
          </p:cNvSpPr>
          <p:nvPr/>
        </p:nvSpPr>
        <p:spPr bwMode="auto">
          <a:xfrm>
            <a:off x="6445250" y="55880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8" name="Oval 70"/>
          <p:cNvSpPr>
            <a:spLocks noChangeArrowheads="1"/>
          </p:cNvSpPr>
          <p:nvPr/>
        </p:nvSpPr>
        <p:spPr bwMode="auto">
          <a:xfrm>
            <a:off x="6877050"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29" name="Oval 71"/>
          <p:cNvSpPr>
            <a:spLocks noChangeArrowheads="1"/>
          </p:cNvSpPr>
          <p:nvPr/>
        </p:nvSpPr>
        <p:spPr bwMode="auto">
          <a:xfrm>
            <a:off x="7092950" y="6235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0" name="Oval 72"/>
          <p:cNvSpPr>
            <a:spLocks noChangeArrowheads="1"/>
          </p:cNvSpPr>
          <p:nvPr/>
        </p:nvSpPr>
        <p:spPr bwMode="auto">
          <a:xfrm>
            <a:off x="7237413"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1" name="Oval 73"/>
          <p:cNvSpPr>
            <a:spLocks noChangeArrowheads="1"/>
          </p:cNvSpPr>
          <p:nvPr/>
        </p:nvSpPr>
        <p:spPr bwMode="auto">
          <a:xfrm>
            <a:off x="7453313" y="6235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2" name="Oval 74"/>
          <p:cNvSpPr>
            <a:spLocks noChangeArrowheads="1"/>
          </p:cNvSpPr>
          <p:nvPr/>
        </p:nvSpPr>
        <p:spPr bwMode="auto">
          <a:xfrm>
            <a:off x="6754813" y="552608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3" name="Oval 75"/>
          <p:cNvSpPr>
            <a:spLocks noChangeArrowheads="1"/>
          </p:cNvSpPr>
          <p:nvPr/>
        </p:nvSpPr>
        <p:spPr bwMode="auto">
          <a:xfrm>
            <a:off x="7019925"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4" name="Oval 76"/>
          <p:cNvSpPr>
            <a:spLocks noChangeArrowheads="1"/>
          </p:cNvSpPr>
          <p:nvPr/>
        </p:nvSpPr>
        <p:spPr bwMode="auto">
          <a:xfrm>
            <a:off x="7153275" y="5981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5" name="Oval 77"/>
          <p:cNvSpPr>
            <a:spLocks noChangeArrowheads="1"/>
          </p:cNvSpPr>
          <p:nvPr/>
        </p:nvSpPr>
        <p:spPr bwMode="auto">
          <a:xfrm>
            <a:off x="7812088" y="57324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6" name="Oval 78"/>
          <p:cNvSpPr>
            <a:spLocks noChangeArrowheads="1"/>
          </p:cNvSpPr>
          <p:nvPr/>
        </p:nvSpPr>
        <p:spPr bwMode="auto">
          <a:xfrm>
            <a:off x="7524750"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7" name="Oval 79"/>
          <p:cNvSpPr>
            <a:spLocks noChangeArrowheads="1"/>
          </p:cNvSpPr>
          <p:nvPr/>
        </p:nvSpPr>
        <p:spPr bwMode="auto">
          <a:xfrm>
            <a:off x="7740650"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8" name="Oval 80"/>
          <p:cNvSpPr>
            <a:spLocks noChangeArrowheads="1"/>
          </p:cNvSpPr>
          <p:nvPr/>
        </p:nvSpPr>
        <p:spPr bwMode="auto">
          <a:xfrm>
            <a:off x="7885113"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39" name="Oval 81"/>
          <p:cNvSpPr>
            <a:spLocks noChangeArrowheads="1"/>
          </p:cNvSpPr>
          <p:nvPr/>
        </p:nvSpPr>
        <p:spPr bwMode="auto">
          <a:xfrm>
            <a:off x="8027988" y="59483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0" name="Oval 82"/>
          <p:cNvSpPr>
            <a:spLocks noChangeArrowheads="1"/>
          </p:cNvSpPr>
          <p:nvPr/>
        </p:nvSpPr>
        <p:spPr bwMode="auto">
          <a:xfrm>
            <a:off x="5508625" y="58753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1" name="Oval 83"/>
          <p:cNvSpPr>
            <a:spLocks noChangeArrowheads="1"/>
          </p:cNvSpPr>
          <p:nvPr/>
        </p:nvSpPr>
        <p:spPr bwMode="auto">
          <a:xfrm>
            <a:off x="5724525" y="60912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2" name="Oval 84"/>
          <p:cNvSpPr>
            <a:spLocks noChangeArrowheads="1"/>
          </p:cNvSpPr>
          <p:nvPr/>
        </p:nvSpPr>
        <p:spPr bwMode="auto">
          <a:xfrm>
            <a:off x="5940425" y="63071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3" name="Oval 85"/>
          <p:cNvSpPr>
            <a:spLocks noChangeArrowheads="1"/>
          </p:cNvSpPr>
          <p:nvPr/>
        </p:nvSpPr>
        <p:spPr bwMode="auto">
          <a:xfrm>
            <a:off x="5797550"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4" name="Oval 86"/>
          <p:cNvSpPr>
            <a:spLocks noChangeArrowheads="1"/>
          </p:cNvSpPr>
          <p:nvPr/>
        </p:nvSpPr>
        <p:spPr bwMode="auto">
          <a:xfrm>
            <a:off x="6240463" y="63087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5" name="Oval 87"/>
          <p:cNvSpPr>
            <a:spLocks noChangeArrowheads="1"/>
          </p:cNvSpPr>
          <p:nvPr/>
        </p:nvSpPr>
        <p:spPr bwMode="auto">
          <a:xfrm>
            <a:off x="6804025" y="6235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6" name="Oval 88"/>
          <p:cNvSpPr>
            <a:spLocks noChangeArrowheads="1"/>
          </p:cNvSpPr>
          <p:nvPr/>
        </p:nvSpPr>
        <p:spPr bwMode="auto">
          <a:xfrm>
            <a:off x="6589713" y="6235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7" name="Oval 89"/>
          <p:cNvSpPr>
            <a:spLocks noChangeArrowheads="1"/>
          </p:cNvSpPr>
          <p:nvPr/>
        </p:nvSpPr>
        <p:spPr bwMode="auto">
          <a:xfrm>
            <a:off x="6937375" y="557688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8" name="Oval 90"/>
          <p:cNvSpPr>
            <a:spLocks noChangeArrowheads="1"/>
          </p:cNvSpPr>
          <p:nvPr/>
        </p:nvSpPr>
        <p:spPr bwMode="auto">
          <a:xfrm>
            <a:off x="6516688" y="57308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49" name="Oval 91"/>
          <p:cNvSpPr>
            <a:spLocks noChangeArrowheads="1"/>
          </p:cNvSpPr>
          <p:nvPr/>
        </p:nvSpPr>
        <p:spPr bwMode="auto">
          <a:xfrm>
            <a:off x="6732588" y="59467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0" name="Oval 92"/>
          <p:cNvSpPr>
            <a:spLocks noChangeArrowheads="1"/>
          </p:cNvSpPr>
          <p:nvPr/>
        </p:nvSpPr>
        <p:spPr bwMode="auto">
          <a:xfrm>
            <a:off x="6948488" y="61626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1" name="Oval 93"/>
          <p:cNvSpPr>
            <a:spLocks noChangeArrowheads="1"/>
          </p:cNvSpPr>
          <p:nvPr/>
        </p:nvSpPr>
        <p:spPr bwMode="auto">
          <a:xfrm>
            <a:off x="6805613"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2" name="Oval 94"/>
          <p:cNvSpPr>
            <a:spLocks noChangeArrowheads="1"/>
          </p:cNvSpPr>
          <p:nvPr/>
        </p:nvSpPr>
        <p:spPr bwMode="auto">
          <a:xfrm>
            <a:off x="7019925" y="59483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3" name="Oval 95"/>
          <p:cNvSpPr>
            <a:spLocks noChangeArrowheads="1"/>
          </p:cNvSpPr>
          <p:nvPr/>
        </p:nvSpPr>
        <p:spPr bwMode="auto">
          <a:xfrm>
            <a:off x="7451725" y="59483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4" name="Oval 96"/>
          <p:cNvSpPr>
            <a:spLocks noChangeArrowheads="1"/>
          </p:cNvSpPr>
          <p:nvPr/>
        </p:nvSpPr>
        <p:spPr bwMode="auto">
          <a:xfrm>
            <a:off x="7597775" y="60912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5" name="Oval 97"/>
          <p:cNvSpPr>
            <a:spLocks noChangeArrowheads="1"/>
          </p:cNvSpPr>
          <p:nvPr/>
        </p:nvSpPr>
        <p:spPr bwMode="auto">
          <a:xfrm>
            <a:off x="8099425"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6" name="Oval 98"/>
          <p:cNvSpPr>
            <a:spLocks noChangeArrowheads="1"/>
          </p:cNvSpPr>
          <p:nvPr/>
        </p:nvSpPr>
        <p:spPr bwMode="auto">
          <a:xfrm>
            <a:off x="7164388" y="55149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7" name="Oval 99"/>
          <p:cNvSpPr>
            <a:spLocks noChangeArrowheads="1"/>
          </p:cNvSpPr>
          <p:nvPr/>
        </p:nvSpPr>
        <p:spPr bwMode="auto">
          <a:xfrm>
            <a:off x="7380288" y="57308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8" name="Oval 100"/>
          <p:cNvSpPr>
            <a:spLocks noChangeArrowheads="1"/>
          </p:cNvSpPr>
          <p:nvPr/>
        </p:nvSpPr>
        <p:spPr bwMode="auto">
          <a:xfrm>
            <a:off x="7596188" y="59467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59" name="Oval 101"/>
          <p:cNvSpPr>
            <a:spLocks noChangeArrowheads="1"/>
          </p:cNvSpPr>
          <p:nvPr/>
        </p:nvSpPr>
        <p:spPr bwMode="auto">
          <a:xfrm>
            <a:off x="7451725"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0" name="Oval 102"/>
          <p:cNvSpPr>
            <a:spLocks noChangeArrowheads="1"/>
          </p:cNvSpPr>
          <p:nvPr/>
        </p:nvSpPr>
        <p:spPr bwMode="auto">
          <a:xfrm>
            <a:off x="7885113" y="58753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1" name="Oval 103"/>
          <p:cNvSpPr>
            <a:spLocks noChangeArrowheads="1"/>
          </p:cNvSpPr>
          <p:nvPr/>
        </p:nvSpPr>
        <p:spPr bwMode="auto">
          <a:xfrm>
            <a:off x="7883525" y="59483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2" name="Oval 104"/>
          <p:cNvSpPr>
            <a:spLocks noChangeArrowheads="1"/>
          </p:cNvSpPr>
          <p:nvPr/>
        </p:nvSpPr>
        <p:spPr bwMode="auto">
          <a:xfrm>
            <a:off x="7740650" y="58769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3" name="Oval 105"/>
          <p:cNvSpPr>
            <a:spLocks noChangeArrowheads="1"/>
          </p:cNvSpPr>
          <p:nvPr/>
        </p:nvSpPr>
        <p:spPr bwMode="auto">
          <a:xfrm>
            <a:off x="8027988" y="60928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4" name="Oval 106"/>
          <p:cNvSpPr>
            <a:spLocks noChangeArrowheads="1"/>
          </p:cNvSpPr>
          <p:nvPr/>
        </p:nvSpPr>
        <p:spPr bwMode="auto">
          <a:xfrm>
            <a:off x="5797550" y="6235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5" name="Oval 107"/>
          <p:cNvSpPr>
            <a:spLocks noChangeArrowheads="1"/>
          </p:cNvSpPr>
          <p:nvPr/>
        </p:nvSpPr>
        <p:spPr bwMode="auto">
          <a:xfrm>
            <a:off x="5651500"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6" name="Oval 108"/>
          <p:cNvSpPr>
            <a:spLocks noChangeArrowheads="1"/>
          </p:cNvSpPr>
          <p:nvPr/>
        </p:nvSpPr>
        <p:spPr bwMode="auto">
          <a:xfrm>
            <a:off x="5867400"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7" name="Oval 109"/>
          <p:cNvSpPr>
            <a:spLocks noChangeArrowheads="1"/>
          </p:cNvSpPr>
          <p:nvPr/>
        </p:nvSpPr>
        <p:spPr bwMode="auto">
          <a:xfrm>
            <a:off x="6083300" y="6235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8" name="Oval 110"/>
          <p:cNvSpPr>
            <a:spLocks noChangeArrowheads="1"/>
          </p:cNvSpPr>
          <p:nvPr/>
        </p:nvSpPr>
        <p:spPr bwMode="auto">
          <a:xfrm>
            <a:off x="5940425" y="57324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69" name="Oval 111"/>
          <p:cNvSpPr>
            <a:spLocks noChangeArrowheads="1"/>
          </p:cNvSpPr>
          <p:nvPr/>
        </p:nvSpPr>
        <p:spPr bwMode="auto">
          <a:xfrm>
            <a:off x="6443663" y="60928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0" name="Oval 112"/>
          <p:cNvSpPr>
            <a:spLocks noChangeArrowheads="1"/>
          </p:cNvSpPr>
          <p:nvPr/>
        </p:nvSpPr>
        <p:spPr bwMode="auto">
          <a:xfrm>
            <a:off x="6084888" y="63801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1" name="Oval 113"/>
          <p:cNvSpPr>
            <a:spLocks noChangeArrowheads="1"/>
          </p:cNvSpPr>
          <p:nvPr/>
        </p:nvSpPr>
        <p:spPr bwMode="auto">
          <a:xfrm>
            <a:off x="6011863" y="58753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2" name="Oval 114"/>
          <p:cNvSpPr>
            <a:spLocks noChangeArrowheads="1"/>
          </p:cNvSpPr>
          <p:nvPr/>
        </p:nvSpPr>
        <p:spPr bwMode="auto">
          <a:xfrm>
            <a:off x="6156325" y="59483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3" name="Oval 115"/>
          <p:cNvSpPr>
            <a:spLocks noChangeArrowheads="1"/>
          </p:cNvSpPr>
          <p:nvPr/>
        </p:nvSpPr>
        <p:spPr bwMode="auto">
          <a:xfrm>
            <a:off x="6300788"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4" name="Oval 116"/>
          <p:cNvSpPr>
            <a:spLocks noChangeArrowheads="1"/>
          </p:cNvSpPr>
          <p:nvPr/>
        </p:nvSpPr>
        <p:spPr bwMode="auto">
          <a:xfrm>
            <a:off x="6432550" y="6235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5" name="Oval 117"/>
          <p:cNvSpPr>
            <a:spLocks noChangeArrowheads="1"/>
          </p:cNvSpPr>
          <p:nvPr/>
        </p:nvSpPr>
        <p:spPr bwMode="auto">
          <a:xfrm>
            <a:off x="6515100" y="59483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6" name="Oval 118"/>
          <p:cNvSpPr>
            <a:spLocks noChangeArrowheads="1"/>
          </p:cNvSpPr>
          <p:nvPr/>
        </p:nvSpPr>
        <p:spPr bwMode="auto">
          <a:xfrm>
            <a:off x="6083300" y="60928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7" name="Oval 119"/>
          <p:cNvSpPr>
            <a:spLocks noChangeArrowheads="1"/>
          </p:cNvSpPr>
          <p:nvPr/>
        </p:nvSpPr>
        <p:spPr bwMode="auto">
          <a:xfrm>
            <a:off x="6299200"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8" name="Oval 120"/>
          <p:cNvSpPr>
            <a:spLocks noChangeArrowheads="1"/>
          </p:cNvSpPr>
          <p:nvPr/>
        </p:nvSpPr>
        <p:spPr bwMode="auto">
          <a:xfrm>
            <a:off x="6156325"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79" name="Oval 121"/>
          <p:cNvSpPr>
            <a:spLocks noChangeArrowheads="1"/>
          </p:cNvSpPr>
          <p:nvPr/>
        </p:nvSpPr>
        <p:spPr bwMode="auto">
          <a:xfrm>
            <a:off x="5580063"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0" name="Oval 122"/>
          <p:cNvSpPr>
            <a:spLocks noChangeArrowheads="1"/>
          </p:cNvSpPr>
          <p:nvPr/>
        </p:nvSpPr>
        <p:spPr bwMode="auto">
          <a:xfrm>
            <a:off x="5651500" y="59483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1" name="Oval 123"/>
          <p:cNvSpPr>
            <a:spLocks noChangeArrowheads="1"/>
          </p:cNvSpPr>
          <p:nvPr/>
        </p:nvSpPr>
        <p:spPr bwMode="auto">
          <a:xfrm>
            <a:off x="5795963" y="589915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2" name="Oval 124"/>
          <p:cNvSpPr>
            <a:spLocks noChangeArrowheads="1"/>
          </p:cNvSpPr>
          <p:nvPr/>
        </p:nvSpPr>
        <p:spPr bwMode="auto">
          <a:xfrm>
            <a:off x="6013450" y="60198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3" name="Oval 125"/>
          <p:cNvSpPr>
            <a:spLocks noChangeArrowheads="1"/>
          </p:cNvSpPr>
          <p:nvPr/>
        </p:nvSpPr>
        <p:spPr bwMode="auto">
          <a:xfrm>
            <a:off x="6000750" y="61261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4" name="Oval 126"/>
          <p:cNvSpPr>
            <a:spLocks noChangeArrowheads="1"/>
          </p:cNvSpPr>
          <p:nvPr/>
        </p:nvSpPr>
        <p:spPr bwMode="auto">
          <a:xfrm>
            <a:off x="6394450" y="56927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5" name="Oval 127"/>
          <p:cNvSpPr>
            <a:spLocks noChangeArrowheads="1"/>
          </p:cNvSpPr>
          <p:nvPr/>
        </p:nvSpPr>
        <p:spPr bwMode="auto">
          <a:xfrm>
            <a:off x="6465888" y="581501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6" name="Oval 128"/>
          <p:cNvSpPr>
            <a:spLocks noChangeArrowheads="1"/>
          </p:cNvSpPr>
          <p:nvPr/>
        </p:nvSpPr>
        <p:spPr bwMode="auto">
          <a:xfrm>
            <a:off x="6704013" y="615315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7" name="Oval 129"/>
          <p:cNvSpPr>
            <a:spLocks noChangeArrowheads="1"/>
          </p:cNvSpPr>
          <p:nvPr/>
        </p:nvSpPr>
        <p:spPr bwMode="auto">
          <a:xfrm>
            <a:off x="6615113" y="58372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8" name="Oval 130"/>
          <p:cNvSpPr>
            <a:spLocks noChangeArrowheads="1"/>
          </p:cNvSpPr>
          <p:nvPr/>
        </p:nvSpPr>
        <p:spPr bwMode="auto">
          <a:xfrm>
            <a:off x="6638925" y="59594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89" name="Oval 131"/>
          <p:cNvSpPr>
            <a:spLocks noChangeArrowheads="1"/>
          </p:cNvSpPr>
          <p:nvPr/>
        </p:nvSpPr>
        <p:spPr bwMode="auto">
          <a:xfrm>
            <a:off x="6854825" y="58769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0" name="Oval 132"/>
          <p:cNvSpPr>
            <a:spLocks noChangeArrowheads="1"/>
          </p:cNvSpPr>
          <p:nvPr/>
        </p:nvSpPr>
        <p:spPr bwMode="auto">
          <a:xfrm>
            <a:off x="6732588" y="579278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1" name="Oval 133"/>
          <p:cNvSpPr>
            <a:spLocks noChangeArrowheads="1"/>
          </p:cNvSpPr>
          <p:nvPr/>
        </p:nvSpPr>
        <p:spPr bwMode="auto">
          <a:xfrm>
            <a:off x="6875463" y="57324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2" name="Oval 134"/>
          <p:cNvSpPr>
            <a:spLocks noChangeArrowheads="1"/>
          </p:cNvSpPr>
          <p:nvPr/>
        </p:nvSpPr>
        <p:spPr bwMode="auto">
          <a:xfrm>
            <a:off x="6970713"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3" name="Oval 135"/>
          <p:cNvSpPr>
            <a:spLocks noChangeArrowheads="1"/>
          </p:cNvSpPr>
          <p:nvPr/>
        </p:nvSpPr>
        <p:spPr bwMode="auto">
          <a:xfrm>
            <a:off x="7054850" y="60912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4" name="Oval 136"/>
          <p:cNvSpPr>
            <a:spLocks noChangeArrowheads="1"/>
          </p:cNvSpPr>
          <p:nvPr/>
        </p:nvSpPr>
        <p:spPr bwMode="auto">
          <a:xfrm>
            <a:off x="7235825" y="61642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5" name="Oval 137"/>
          <p:cNvSpPr>
            <a:spLocks noChangeArrowheads="1"/>
          </p:cNvSpPr>
          <p:nvPr/>
        </p:nvSpPr>
        <p:spPr bwMode="auto">
          <a:xfrm>
            <a:off x="7380288" y="60928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6" name="Oval 138"/>
          <p:cNvSpPr>
            <a:spLocks noChangeArrowheads="1"/>
          </p:cNvSpPr>
          <p:nvPr/>
        </p:nvSpPr>
        <p:spPr bwMode="auto">
          <a:xfrm>
            <a:off x="7104063" y="57324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7" name="Oval 139"/>
          <p:cNvSpPr>
            <a:spLocks noChangeArrowheads="1"/>
          </p:cNvSpPr>
          <p:nvPr/>
        </p:nvSpPr>
        <p:spPr bwMode="auto">
          <a:xfrm>
            <a:off x="7235825"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8" name="Oval 140"/>
          <p:cNvSpPr>
            <a:spLocks noChangeArrowheads="1"/>
          </p:cNvSpPr>
          <p:nvPr/>
        </p:nvSpPr>
        <p:spPr bwMode="auto">
          <a:xfrm>
            <a:off x="7091363" y="58753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299" name="Oval 141"/>
          <p:cNvSpPr>
            <a:spLocks noChangeArrowheads="1"/>
          </p:cNvSpPr>
          <p:nvPr/>
        </p:nvSpPr>
        <p:spPr bwMode="auto">
          <a:xfrm>
            <a:off x="7351713" y="58769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0" name="Oval 142"/>
          <p:cNvSpPr>
            <a:spLocks noChangeArrowheads="1"/>
          </p:cNvSpPr>
          <p:nvPr/>
        </p:nvSpPr>
        <p:spPr bwMode="auto">
          <a:xfrm>
            <a:off x="7235825"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1" name="Oval 143"/>
          <p:cNvSpPr>
            <a:spLocks noChangeArrowheads="1"/>
          </p:cNvSpPr>
          <p:nvPr/>
        </p:nvSpPr>
        <p:spPr bwMode="auto">
          <a:xfrm>
            <a:off x="6777038" y="60912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2" name="Oval 144"/>
          <p:cNvSpPr>
            <a:spLocks noChangeArrowheads="1"/>
          </p:cNvSpPr>
          <p:nvPr/>
        </p:nvSpPr>
        <p:spPr bwMode="auto">
          <a:xfrm>
            <a:off x="6681788" y="629761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3" name="Oval 145"/>
          <p:cNvSpPr>
            <a:spLocks noChangeArrowheads="1"/>
          </p:cNvSpPr>
          <p:nvPr/>
        </p:nvSpPr>
        <p:spPr bwMode="auto">
          <a:xfrm>
            <a:off x="6332538" y="615315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4" name="Oval 146"/>
          <p:cNvSpPr>
            <a:spLocks noChangeArrowheads="1"/>
          </p:cNvSpPr>
          <p:nvPr/>
        </p:nvSpPr>
        <p:spPr bwMode="auto">
          <a:xfrm>
            <a:off x="6661150"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5" name="Oval 147"/>
          <p:cNvSpPr>
            <a:spLocks noChangeArrowheads="1"/>
          </p:cNvSpPr>
          <p:nvPr/>
        </p:nvSpPr>
        <p:spPr bwMode="auto">
          <a:xfrm>
            <a:off x="6061075" y="574198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6" name="Oval 148"/>
          <p:cNvSpPr>
            <a:spLocks noChangeArrowheads="1"/>
          </p:cNvSpPr>
          <p:nvPr/>
        </p:nvSpPr>
        <p:spPr bwMode="auto">
          <a:xfrm>
            <a:off x="5891213" y="58753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7" name="Oval 149"/>
          <p:cNvSpPr>
            <a:spLocks noChangeArrowheads="1"/>
          </p:cNvSpPr>
          <p:nvPr/>
        </p:nvSpPr>
        <p:spPr bwMode="auto">
          <a:xfrm>
            <a:off x="6278563" y="593725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8" name="Oval 150"/>
          <p:cNvSpPr>
            <a:spLocks noChangeArrowheads="1"/>
          </p:cNvSpPr>
          <p:nvPr/>
        </p:nvSpPr>
        <p:spPr bwMode="auto">
          <a:xfrm>
            <a:off x="6432550" y="59594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09" name="Oval 151"/>
          <p:cNvSpPr>
            <a:spLocks noChangeArrowheads="1"/>
          </p:cNvSpPr>
          <p:nvPr/>
        </p:nvSpPr>
        <p:spPr bwMode="auto">
          <a:xfrm>
            <a:off x="7512050" y="60928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0" name="Oval 152"/>
          <p:cNvSpPr>
            <a:spLocks noChangeArrowheads="1"/>
          </p:cNvSpPr>
          <p:nvPr/>
        </p:nvSpPr>
        <p:spPr bwMode="auto">
          <a:xfrm>
            <a:off x="7596188" y="62357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1" name="Oval 153"/>
          <p:cNvSpPr>
            <a:spLocks noChangeArrowheads="1"/>
          </p:cNvSpPr>
          <p:nvPr/>
        </p:nvSpPr>
        <p:spPr bwMode="auto">
          <a:xfrm>
            <a:off x="7740650" y="61642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2" name="Oval 154"/>
          <p:cNvSpPr>
            <a:spLocks noChangeArrowheads="1"/>
          </p:cNvSpPr>
          <p:nvPr/>
        </p:nvSpPr>
        <p:spPr bwMode="auto">
          <a:xfrm>
            <a:off x="7883525" y="60928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3" name="Oval 155"/>
          <p:cNvSpPr>
            <a:spLocks noChangeArrowheads="1"/>
          </p:cNvSpPr>
          <p:nvPr/>
        </p:nvSpPr>
        <p:spPr bwMode="auto">
          <a:xfrm>
            <a:off x="7667625"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4" name="Oval 156"/>
          <p:cNvSpPr>
            <a:spLocks noChangeArrowheads="1"/>
          </p:cNvSpPr>
          <p:nvPr/>
        </p:nvSpPr>
        <p:spPr bwMode="auto">
          <a:xfrm>
            <a:off x="7307263" y="55880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5" name="Oval 157"/>
          <p:cNvSpPr>
            <a:spLocks noChangeArrowheads="1"/>
          </p:cNvSpPr>
          <p:nvPr/>
        </p:nvSpPr>
        <p:spPr bwMode="auto">
          <a:xfrm>
            <a:off x="7958138"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6" name="Oval 158"/>
          <p:cNvSpPr>
            <a:spLocks noChangeArrowheads="1"/>
          </p:cNvSpPr>
          <p:nvPr/>
        </p:nvSpPr>
        <p:spPr bwMode="auto">
          <a:xfrm>
            <a:off x="8172450" y="587692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7" name="Oval 159"/>
          <p:cNvSpPr>
            <a:spLocks noChangeArrowheads="1"/>
          </p:cNvSpPr>
          <p:nvPr/>
        </p:nvSpPr>
        <p:spPr bwMode="auto">
          <a:xfrm>
            <a:off x="7813675" y="558641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8" name="Oval 160"/>
          <p:cNvSpPr>
            <a:spLocks noChangeArrowheads="1"/>
          </p:cNvSpPr>
          <p:nvPr/>
        </p:nvSpPr>
        <p:spPr bwMode="auto">
          <a:xfrm>
            <a:off x="8027988" y="58039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19" name="Oval 161"/>
          <p:cNvSpPr>
            <a:spLocks noChangeArrowheads="1"/>
          </p:cNvSpPr>
          <p:nvPr/>
        </p:nvSpPr>
        <p:spPr bwMode="auto">
          <a:xfrm>
            <a:off x="7537450" y="558800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20" name="Oval 162"/>
          <p:cNvSpPr>
            <a:spLocks noChangeArrowheads="1"/>
          </p:cNvSpPr>
          <p:nvPr/>
        </p:nvSpPr>
        <p:spPr bwMode="auto">
          <a:xfrm>
            <a:off x="7669213" y="5514975"/>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21" name="Oval 163"/>
          <p:cNvSpPr>
            <a:spLocks noChangeArrowheads="1"/>
          </p:cNvSpPr>
          <p:nvPr/>
        </p:nvSpPr>
        <p:spPr bwMode="auto">
          <a:xfrm>
            <a:off x="7669213"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22" name="Oval 164"/>
          <p:cNvSpPr>
            <a:spLocks noChangeArrowheads="1"/>
          </p:cNvSpPr>
          <p:nvPr/>
        </p:nvSpPr>
        <p:spPr bwMode="auto">
          <a:xfrm>
            <a:off x="8101013" y="5659438"/>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23" name="Oval 165"/>
          <p:cNvSpPr>
            <a:spLocks noChangeArrowheads="1"/>
          </p:cNvSpPr>
          <p:nvPr/>
        </p:nvSpPr>
        <p:spPr bwMode="auto">
          <a:xfrm>
            <a:off x="7453313" y="5516563"/>
            <a:ext cx="142875" cy="144462"/>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24" name="Oval 166"/>
          <p:cNvSpPr>
            <a:spLocks noChangeArrowheads="1"/>
          </p:cNvSpPr>
          <p:nvPr/>
        </p:nvSpPr>
        <p:spPr bwMode="auto">
          <a:xfrm>
            <a:off x="7596188" y="5721350"/>
            <a:ext cx="142875" cy="144463"/>
          </a:xfrm>
          <a:prstGeom prst="ellipse">
            <a:avLst/>
          </a:prstGeom>
          <a:gradFill rotWithShape="1">
            <a:gsLst>
              <a:gs pos="0">
                <a:srgbClr val="FFFFFF"/>
              </a:gs>
              <a:gs pos="100000">
                <a:srgbClr val="99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endParaRPr kumimoji="1" lang="ko-KR" altLang="en-US" sz="1800">
              <a:latin typeface="Cambria" panose="02040503050406030204" pitchFamily="18" charset="0"/>
              <a:ea typeface="굴림" charset="-127"/>
            </a:endParaRPr>
          </a:p>
        </p:txBody>
      </p:sp>
      <p:sp>
        <p:nvSpPr>
          <p:cNvPr id="7325" name="Text Box 167"/>
          <p:cNvSpPr txBox="1">
            <a:spLocks noChangeArrowheads="1"/>
          </p:cNvSpPr>
          <p:nvPr/>
        </p:nvSpPr>
        <p:spPr bwMode="auto">
          <a:xfrm>
            <a:off x="6116638" y="4087813"/>
            <a:ext cx="153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r>
              <a:rPr kumimoji="1" lang="en-US" altLang="ko-KR" b="1">
                <a:latin typeface="Cambria" panose="02040503050406030204" pitchFamily="18" charset="0"/>
                <a:ea typeface="굴림" charset="-127"/>
              </a:rPr>
              <a:t>LIR / ISPs</a:t>
            </a:r>
          </a:p>
        </p:txBody>
      </p:sp>
      <p:sp>
        <p:nvSpPr>
          <p:cNvPr id="7326" name="Text Box 168"/>
          <p:cNvSpPr txBox="1">
            <a:spLocks noChangeArrowheads="1"/>
          </p:cNvSpPr>
          <p:nvPr/>
        </p:nvSpPr>
        <p:spPr bwMode="auto">
          <a:xfrm>
            <a:off x="6035675" y="5761038"/>
            <a:ext cx="1582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r>
              <a:rPr kumimoji="1" lang="en-US" altLang="ko-KR" b="1">
                <a:latin typeface="Cambria" panose="02040503050406030204" pitchFamily="18" charset="0"/>
                <a:ea typeface="굴림" charset="-127"/>
              </a:rPr>
              <a:t>End Users</a:t>
            </a:r>
          </a:p>
        </p:txBody>
      </p:sp>
      <p:sp>
        <p:nvSpPr>
          <p:cNvPr id="7327" name="Line 169"/>
          <p:cNvSpPr>
            <a:spLocks noChangeShapeType="1"/>
          </p:cNvSpPr>
          <p:nvPr/>
        </p:nvSpPr>
        <p:spPr bwMode="auto">
          <a:xfrm flipH="1">
            <a:off x="5867400" y="2062163"/>
            <a:ext cx="576263" cy="358775"/>
          </a:xfrm>
          <a:prstGeom prst="line">
            <a:avLst/>
          </a:prstGeom>
          <a:noFill/>
          <a:ln w="38100">
            <a:solidFill>
              <a:srgbClr val="0066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28" name="Line 170"/>
          <p:cNvSpPr>
            <a:spLocks noChangeShapeType="1"/>
          </p:cNvSpPr>
          <p:nvPr/>
        </p:nvSpPr>
        <p:spPr bwMode="auto">
          <a:xfrm flipH="1">
            <a:off x="6300788" y="2062163"/>
            <a:ext cx="287337" cy="358775"/>
          </a:xfrm>
          <a:prstGeom prst="line">
            <a:avLst/>
          </a:prstGeom>
          <a:noFill/>
          <a:ln w="38100">
            <a:solidFill>
              <a:srgbClr val="0066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29" name="Line 171"/>
          <p:cNvSpPr>
            <a:spLocks noChangeShapeType="1"/>
          </p:cNvSpPr>
          <p:nvPr/>
        </p:nvSpPr>
        <p:spPr bwMode="auto">
          <a:xfrm flipH="1">
            <a:off x="6770688" y="2084388"/>
            <a:ext cx="0" cy="358775"/>
          </a:xfrm>
          <a:prstGeom prst="line">
            <a:avLst/>
          </a:prstGeom>
          <a:noFill/>
          <a:ln w="38100">
            <a:solidFill>
              <a:srgbClr val="0066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0" name="Line 172"/>
          <p:cNvSpPr>
            <a:spLocks noChangeShapeType="1"/>
          </p:cNvSpPr>
          <p:nvPr/>
        </p:nvSpPr>
        <p:spPr bwMode="auto">
          <a:xfrm>
            <a:off x="6967538" y="2073275"/>
            <a:ext cx="288925" cy="358775"/>
          </a:xfrm>
          <a:prstGeom prst="line">
            <a:avLst/>
          </a:prstGeom>
          <a:noFill/>
          <a:ln w="38100">
            <a:solidFill>
              <a:srgbClr val="0066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1" name="Line 173"/>
          <p:cNvSpPr>
            <a:spLocks noChangeShapeType="1"/>
          </p:cNvSpPr>
          <p:nvPr/>
        </p:nvSpPr>
        <p:spPr bwMode="auto">
          <a:xfrm>
            <a:off x="7164388" y="2062163"/>
            <a:ext cx="503237" cy="358775"/>
          </a:xfrm>
          <a:prstGeom prst="line">
            <a:avLst/>
          </a:prstGeom>
          <a:noFill/>
          <a:ln w="38100">
            <a:solidFill>
              <a:srgbClr val="006699"/>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2" name="Line 174"/>
          <p:cNvSpPr>
            <a:spLocks noChangeShapeType="1"/>
          </p:cNvSpPr>
          <p:nvPr/>
        </p:nvSpPr>
        <p:spPr bwMode="auto">
          <a:xfrm>
            <a:off x="5691188" y="3297238"/>
            <a:ext cx="0" cy="576262"/>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3" name="Line 175"/>
          <p:cNvSpPr>
            <a:spLocks noChangeShapeType="1"/>
          </p:cNvSpPr>
          <p:nvPr/>
        </p:nvSpPr>
        <p:spPr bwMode="auto">
          <a:xfrm>
            <a:off x="5851525" y="3292475"/>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4" name="Line 176"/>
          <p:cNvSpPr>
            <a:spLocks noChangeShapeType="1"/>
          </p:cNvSpPr>
          <p:nvPr/>
        </p:nvSpPr>
        <p:spPr bwMode="auto">
          <a:xfrm>
            <a:off x="6016625" y="3298825"/>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5" name="Line 177"/>
          <p:cNvSpPr>
            <a:spLocks noChangeShapeType="1"/>
          </p:cNvSpPr>
          <p:nvPr/>
        </p:nvSpPr>
        <p:spPr bwMode="auto">
          <a:xfrm>
            <a:off x="6165850" y="3298825"/>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6" name="Line 178"/>
          <p:cNvSpPr>
            <a:spLocks noChangeShapeType="1"/>
          </p:cNvSpPr>
          <p:nvPr/>
        </p:nvSpPr>
        <p:spPr bwMode="auto">
          <a:xfrm>
            <a:off x="6319838" y="3294063"/>
            <a:ext cx="0" cy="576262"/>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7" name="Line 184"/>
          <p:cNvSpPr>
            <a:spLocks noChangeShapeType="1"/>
          </p:cNvSpPr>
          <p:nvPr/>
        </p:nvSpPr>
        <p:spPr bwMode="auto">
          <a:xfrm>
            <a:off x="6483350" y="3300413"/>
            <a:ext cx="0" cy="576262"/>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8" name="Line 185"/>
          <p:cNvSpPr>
            <a:spLocks noChangeShapeType="1"/>
          </p:cNvSpPr>
          <p:nvPr/>
        </p:nvSpPr>
        <p:spPr bwMode="auto">
          <a:xfrm>
            <a:off x="6643688" y="3295650"/>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39" name="Line 186"/>
          <p:cNvSpPr>
            <a:spLocks noChangeShapeType="1"/>
          </p:cNvSpPr>
          <p:nvPr/>
        </p:nvSpPr>
        <p:spPr bwMode="auto">
          <a:xfrm>
            <a:off x="6808788" y="3302000"/>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0" name="Line 187"/>
          <p:cNvSpPr>
            <a:spLocks noChangeShapeType="1"/>
          </p:cNvSpPr>
          <p:nvPr/>
        </p:nvSpPr>
        <p:spPr bwMode="auto">
          <a:xfrm>
            <a:off x="6958013" y="3302000"/>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1" name="Line 188"/>
          <p:cNvSpPr>
            <a:spLocks noChangeShapeType="1"/>
          </p:cNvSpPr>
          <p:nvPr/>
        </p:nvSpPr>
        <p:spPr bwMode="auto">
          <a:xfrm>
            <a:off x="7112000" y="3297238"/>
            <a:ext cx="0" cy="576262"/>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2" name="Line 189"/>
          <p:cNvSpPr>
            <a:spLocks noChangeShapeType="1"/>
          </p:cNvSpPr>
          <p:nvPr/>
        </p:nvSpPr>
        <p:spPr bwMode="auto">
          <a:xfrm>
            <a:off x="7256463" y="3300413"/>
            <a:ext cx="0" cy="576262"/>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3" name="Line 190"/>
          <p:cNvSpPr>
            <a:spLocks noChangeShapeType="1"/>
          </p:cNvSpPr>
          <p:nvPr/>
        </p:nvSpPr>
        <p:spPr bwMode="auto">
          <a:xfrm>
            <a:off x="7416800" y="3295650"/>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4" name="Line 191"/>
          <p:cNvSpPr>
            <a:spLocks noChangeShapeType="1"/>
          </p:cNvSpPr>
          <p:nvPr/>
        </p:nvSpPr>
        <p:spPr bwMode="auto">
          <a:xfrm>
            <a:off x="7581900" y="3302000"/>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5" name="Line 192"/>
          <p:cNvSpPr>
            <a:spLocks noChangeShapeType="1"/>
          </p:cNvSpPr>
          <p:nvPr/>
        </p:nvSpPr>
        <p:spPr bwMode="auto">
          <a:xfrm>
            <a:off x="7731125" y="3302000"/>
            <a:ext cx="0" cy="576263"/>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6" name="Line 193"/>
          <p:cNvSpPr>
            <a:spLocks noChangeShapeType="1"/>
          </p:cNvSpPr>
          <p:nvPr/>
        </p:nvSpPr>
        <p:spPr bwMode="auto">
          <a:xfrm>
            <a:off x="7885113" y="3297238"/>
            <a:ext cx="0" cy="576262"/>
          </a:xfrm>
          <a:prstGeom prst="line">
            <a:avLst/>
          </a:prstGeom>
          <a:noFill/>
          <a:ln w="19050" cap="rnd">
            <a:solidFill>
              <a:srgbClr val="33CC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7" name="Line 194"/>
          <p:cNvSpPr>
            <a:spLocks noChangeShapeType="1"/>
          </p:cNvSpPr>
          <p:nvPr/>
        </p:nvSpPr>
        <p:spPr bwMode="auto">
          <a:xfrm>
            <a:off x="5689600" y="4854575"/>
            <a:ext cx="0" cy="576263"/>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8" name="Line 195"/>
          <p:cNvSpPr>
            <a:spLocks noChangeShapeType="1"/>
          </p:cNvSpPr>
          <p:nvPr/>
        </p:nvSpPr>
        <p:spPr bwMode="auto">
          <a:xfrm>
            <a:off x="5849938" y="4849813"/>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49" name="Line 196"/>
          <p:cNvSpPr>
            <a:spLocks noChangeShapeType="1"/>
          </p:cNvSpPr>
          <p:nvPr/>
        </p:nvSpPr>
        <p:spPr bwMode="auto">
          <a:xfrm>
            <a:off x="6015038" y="4856163"/>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0" name="Line 197"/>
          <p:cNvSpPr>
            <a:spLocks noChangeShapeType="1"/>
          </p:cNvSpPr>
          <p:nvPr/>
        </p:nvSpPr>
        <p:spPr bwMode="auto">
          <a:xfrm>
            <a:off x="6164263" y="4856163"/>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1" name="Line 198"/>
          <p:cNvSpPr>
            <a:spLocks noChangeShapeType="1"/>
          </p:cNvSpPr>
          <p:nvPr/>
        </p:nvSpPr>
        <p:spPr bwMode="auto">
          <a:xfrm>
            <a:off x="6318250" y="4851400"/>
            <a:ext cx="0" cy="576263"/>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2" name="Line 199"/>
          <p:cNvSpPr>
            <a:spLocks noChangeShapeType="1"/>
          </p:cNvSpPr>
          <p:nvPr/>
        </p:nvSpPr>
        <p:spPr bwMode="auto">
          <a:xfrm>
            <a:off x="6481763" y="4857750"/>
            <a:ext cx="0" cy="576263"/>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3" name="Line 200"/>
          <p:cNvSpPr>
            <a:spLocks noChangeShapeType="1"/>
          </p:cNvSpPr>
          <p:nvPr/>
        </p:nvSpPr>
        <p:spPr bwMode="auto">
          <a:xfrm>
            <a:off x="6642100" y="4852988"/>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4" name="Line 201"/>
          <p:cNvSpPr>
            <a:spLocks noChangeShapeType="1"/>
          </p:cNvSpPr>
          <p:nvPr/>
        </p:nvSpPr>
        <p:spPr bwMode="auto">
          <a:xfrm>
            <a:off x="6807200" y="4859338"/>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5" name="Line 202"/>
          <p:cNvSpPr>
            <a:spLocks noChangeShapeType="1"/>
          </p:cNvSpPr>
          <p:nvPr/>
        </p:nvSpPr>
        <p:spPr bwMode="auto">
          <a:xfrm>
            <a:off x="6956425" y="4859338"/>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6" name="Line 203"/>
          <p:cNvSpPr>
            <a:spLocks noChangeShapeType="1"/>
          </p:cNvSpPr>
          <p:nvPr/>
        </p:nvSpPr>
        <p:spPr bwMode="auto">
          <a:xfrm>
            <a:off x="7110413" y="4854575"/>
            <a:ext cx="0" cy="576263"/>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7" name="Line 204"/>
          <p:cNvSpPr>
            <a:spLocks noChangeShapeType="1"/>
          </p:cNvSpPr>
          <p:nvPr/>
        </p:nvSpPr>
        <p:spPr bwMode="auto">
          <a:xfrm>
            <a:off x="7254875" y="4857750"/>
            <a:ext cx="0" cy="576263"/>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8" name="Line 205"/>
          <p:cNvSpPr>
            <a:spLocks noChangeShapeType="1"/>
          </p:cNvSpPr>
          <p:nvPr/>
        </p:nvSpPr>
        <p:spPr bwMode="auto">
          <a:xfrm>
            <a:off x="7415213" y="4852988"/>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59" name="Line 206"/>
          <p:cNvSpPr>
            <a:spLocks noChangeShapeType="1"/>
          </p:cNvSpPr>
          <p:nvPr/>
        </p:nvSpPr>
        <p:spPr bwMode="auto">
          <a:xfrm>
            <a:off x="7580313" y="4859338"/>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60" name="Line 207"/>
          <p:cNvSpPr>
            <a:spLocks noChangeShapeType="1"/>
          </p:cNvSpPr>
          <p:nvPr/>
        </p:nvSpPr>
        <p:spPr bwMode="auto">
          <a:xfrm>
            <a:off x="7729538" y="4859338"/>
            <a:ext cx="0" cy="576262"/>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61" name="Line 208"/>
          <p:cNvSpPr>
            <a:spLocks noChangeShapeType="1"/>
          </p:cNvSpPr>
          <p:nvPr/>
        </p:nvSpPr>
        <p:spPr bwMode="auto">
          <a:xfrm>
            <a:off x="7883525" y="4854575"/>
            <a:ext cx="0" cy="576263"/>
          </a:xfrm>
          <a:prstGeom prst="line">
            <a:avLst/>
          </a:prstGeom>
          <a:noFill/>
          <a:ln w="19050" cap="rnd">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362" name="Text Box 209"/>
          <p:cNvSpPr txBox="1">
            <a:spLocks noChangeArrowheads="1"/>
          </p:cNvSpPr>
          <p:nvPr/>
        </p:nvSpPr>
        <p:spPr bwMode="auto">
          <a:xfrm>
            <a:off x="179388" y="1412875"/>
            <a:ext cx="5502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spcBef>
                <a:spcPct val="20000"/>
              </a:spcBef>
              <a:buClr>
                <a:schemeClr val="accent1"/>
              </a:buClr>
              <a:buSzPct val="70000"/>
              <a:buFont typeface="Arial" panose="020B0604020202020204" pitchFamily="34" charset="0"/>
              <a:buNone/>
            </a:pPr>
            <a:r>
              <a:rPr lang="en-US" altLang="ko-KR" sz="2800" b="1" i="1">
                <a:latin typeface="Cambria" panose="02040503050406030204" pitchFamily="18" charset="0"/>
                <a:ea typeface="HY견명조" pitchFamily="18" charset="-127"/>
              </a:rPr>
              <a:t>IP Addresses connect the Internet</a:t>
            </a:r>
            <a:endParaRPr kumimoji="1" lang="en-US" altLang="ko-KR" sz="2800" b="1" i="1">
              <a:latin typeface="Cambria" panose="02040503050406030204" pitchFamily="18" charset="0"/>
              <a:ea typeface="굴림" charset="-127"/>
            </a:endParaRPr>
          </a:p>
        </p:txBody>
      </p:sp>
      <p:sp>
        <p:nvSpPr>
          <p:cNvPr id="7363" name="Rectangle 4"/>
          <p:cNvSpPr>
            <a:spLocks noChangeArrowheads="1"/>
          </p:cNvSpPr>
          <p:nvPr/>
        </p:nvSpPr>
        <p:spPr bwMode="auto">
          <a:xfrm>
            <a:off x="468313" y="476250"/>
            <a:ext cx="8229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ko-KR" sz="4800" b="1">
                <a:solidFill>
                  <a:srgbClr val="003366"/>
                </a:solidFill>
                <a:latin typeface="Cambria" panose="02040503050406030204" pitchFamily="18" charset="0"/>
                <a:ea typeface="HY견명조" pitchFamily="18" charset="-127"/>
              </a:rPr>
              <a:t>II. Internet Addressing</a:t>
            </a:r>
          </a:p>
        </p:txBody>
      </p:sp>
      <p:pic>
        <p:nvPicPr>
          <p:cNvPr id="7364" name="Picture 197" descr="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05038"/>
            <a:ext cx="10795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5" name="Picture 198" descr="com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205038"/>
            <a:ext cx="9318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6" name="Picture 199" descr="comm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581525"/>
            <a:ext cx="5492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7" name="Picture 200" descr="comm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4581525"/>
            <a:ext cx="7985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209"/>
          <p:cNvSpPr txBox="1">
            <a:spLocks noChangeArrowheads="1"/>
          </p:cNvSpPr>
          <p:nvPr/>
        </p:nvSpPr>
        <p:spPr bwMode="auto">
          <a:xfrm>
            <a:off x="250825" y="1341438"/>
            <a:ext cx="5407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spcBef>
                <a:spcPct val="20000"/>
              </a:spcBef>
              <a:buClr>
                <a:schemeClr val="accent1"/>
              </a:buClr>
              <a:buSzPct val="70000"/>
              <a:buFont typeface="Arial" panose="020B0604020202020204" pitchFamily="34" charset="0"/>
              <a:buNone/>
            </a:pPr>
            <a:r>
              <a:rPr lang="en-US" altLang="ko-KR" sz="2800" b="1" i="1">
                <a:latin typeface="Cambria" panose="02040503050406030204" pitchFamily="18" charset="0"/>
                <a:ea typeface="HY견명조" pitchFamily="18" charset="-127"/>
              </a:rPr>
              <a:t>Current IP address version: IPv4 </a:t>
            </a:r>
            <a:endParaRPr kumimoji="1" lang="en-US" altLang="ko-KR" sz="2800" b="1" i="1">
              <a:latin typeface="Cambria" panose="02040503050406030204" pitchFamily="18" charset="0"/>
              <a:ea typeface="굴림" charset="-127"/>
            </a:endParaRPr>
          </a:p>
        </p:txBody>
      </p:sp>
      <p:sp>
        <p:nvSpPr>
          <p:cNvPr id="9218" name="Rectangle 11"/>
          <p:cNvSpPr>
            <a:spLocks noChangeArrowheads="1"/>
          </p:cNvSpPr>
          <p:nvPr/>
        </p:nvSpPr>
        <p:spPr bwMode="auto">
          <a:xfrm>
            <a:off x="0" y="5373688"/>
            <a:ext cx="9144000" cy="1008062"/>
          </a:xfrm>
          <a:prstGeom prst="rect">
            <a:avLst/>
          </a:prstGeom>
          <a:solidFill>
            <a:srgbClr val="003366">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lnSpc>
                <a:spcPct val="90000"/>
              </a:lnSpc>
              <a:spcBef>
                <a:spcPct val="20000"/>
              </a:spcBef>
              <a:buClr>
                <a:schemeClr val="accent1"/>
              </a:buClr>
              <a:buSzPct val="70000"/>
            </a:pPr>
            <a:r>
              <a:rPr lang="en-US" altLang="ko-KR" sz="2000">
                <a:solidFill>
                  <a:schemeClr val="bg1"/>
                </a:solidFill>
                <a:latin typeface="Cambria" panose="02040503050406030204" pitchFamily="18" charset="0"/>
                <a:ea typeface="HY견명조" pitchFamily="18" charset="-127"/>
              </a:rPr>
              <a:t>Distribution of IPv4 : </a:t>
            </a:r>
            <a:r>
              <a:rPr lang="en-US" altLang="ko-KR" sz="2200" b="1" i="1">
                <a:solidFill>
                  <a:schemeClr val="bg1"/>
                </a:solidFill>
                <a:latin typeface="Cambria" panose="02040503050406030204" pitchFamily="18" charset="0"/>
                <a:ea typeface="HY견명조" pitchFamily="18" charset="-127"/>
              </a:rPr>
              <a:t>Serious lack of global balance</a:t>
            </a:r>
          </a:p>
          <a:p>
            <a:pPr algn="ctr" eaLnBrk="1" latinLnBrk="1" hangingPunct="1">
              <a:lnSpc>
                <a:spcPct val="90000"/>
              </a:lnSpc>
              <a:spcBef>
                <a:spcPct val="20000"/>
              </a:spcBef>
              <a:buClr>
                <a:schemeClr val="accent1"/>
              </a:buClr>
              <a:buSzPct val="70000"/>
              <a:buFont typeface="Wingdings 2" panose="05020102010507070707" pitchFamily="18" charset="2"/>
              <a:buNone/>
            </a:pPr>
            <a:r>
              <a:rPr lang="en-US" altLang="ko-KR" sz="2200" b="1" i="1">
                <a:solidFill>
                  <a:schemeClr val="bg1"/>
                </a:solidFill>
                <a:latin typeface="Cambria" panose="02040503050406030204" pitchFamily="18" charset="0"/>
                <a:ea typeface="HY견명조" pitchFamily="18" charset="-127"/>
              </a:rPr>
              <a:t>(leans towards ARIN&gt; APNIC &gt; RIPE NCC)</a:t>
            </a:r>
            <a:endParaRPr lang="ko-KR" altLang="en-US" sz="2200" b="1" i="1">
              <a:solidFill>
                <a:schemeClr val="bg1"/>
              </a:solidFill>
              <a:latin typeface="Cambria" panose="02040503050406030204" pitchFamily="18" charset="0"/>
              <a:ea typeface="HY견명조" pitchFamily="18" charset="-127"/>
            </a:endParaRPr>
          </a:p>
        </p:txBody>
      </p:sp>
      <p:sp>
        <p:nvSpPr>
          <p:cNvPr id="9219" name="AutoShape 12"/>
          <p:cNvSpPr>
            <a:spLocks noChangeArrowheads="1"/>
          </p:cNvSpPr>
          <p:nvPr/>
        </p:nvSpPr>
        <p:spPr bwMode="auto">
          <a:xfrm>
            <a:off x="4763" y="2060575"/>
            <a:ext cx="8604250" cy="647700"/>
          </a:xfrm>
          <a:prstGeom prst="homePlate">
            <a:avLst>
              <a:gd name="adj" fmla="val 39853"/>
            </a:avLst>
          </a:prstGeom>
          <a:solidFill>
            <a:srgbClr val="3333CC">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                     Fixed length,  32 bit scheme,  more than 4 billion (2</a:t>
            </a:r>
            <a:r>
              <a:rPr kumimoji="1" lang="en-US" altLang="ko-KR" sz="1800" b="1" baseline="30000">
                <a:latin typeface="Cambria" panose="02040503050406030204" pitchFamily="18" charset="0"/>
                <a:ea typeface="굴림" charset="-127"/>
              </a:rPr>
              <a:t>32</a:t>
            </a:r>
            <a:r>
              <a:rPr kumimoji="1" lang="en-US" altLang="ko-KR" sz="1800" b="1">
                <a:latin typeface="Cambria" panose="02040503050406030204" pitchFamily="18" charset="0"/>
                <a:ea typeface="굴림" charset="-127"/>
              </a:rPr>
              <a:t>) addresses</a:t>
            </a:r>
            <a:endParaRPr kumimoji="1" lang="ko-KR" altLang="en-US" sz="1800" b="1">
              <a:latin typeface="Cambria" panose="02040503050406030204" pitchFamily="18" charset="0"/>
              <a:ea typeface="굴림" charset="-127"/>
            </a:endParaRPr>
          </a:p>
        </p:txBody>
      </p:sp>
      <p:sp>
        <p:nvSpPr>
          <p:cNvPr id="9220" name="AutoShape 12"/>
          <p:cNvSpPr>
            <a:spLocks noChangeArrowheads="1"/>
          </p:cNvSpPr>
          <p:nvPr/>
        </p:nvSpPr>
        <p:spPr bwMode="auto">
          <a:xfrm flipH="1">
            <a:off x="714375" y="2636838"/>
            <a:ext cx="8429625" cy="647700"/>
          </a:xfrm>
          <a:prstGeom prst="homePlate">
            <a:avLst>
              <a:gd name="adj" fmla="val 39888"/>
            </a:avLst>
          </a:prstGeom>
          <a:solidFill>
            <a:srgbClr val="336699">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             </a:t>
            </a:r>
            <a:r>
              <a:rPr lang="en-US" altLang="ko-KR" sz="1800" b="1">
                <a:solidFill>
                  <a:schemeClr val="bg1"/>
                </a:solidFill>
                <a:latin typeface="Cambria" panose="02040503050406030204" pitchFamily="18" charset="0"/>
                <a:ea typeface="굴림" charset="-127"/>
              </a:rPr>
              <a:t>Management of IPv4 address space by IANA (ICANN), RIRs</a:t>
            </a:r>
          </a:p>
        </p:txBody>
      </p:sp>
      <p:sp>
        <p:nvSpPr>
          <p:cNvPr id="9221" name="AutoShape 12"/>
          <p:cNvSpPr>
            <a:spLocks noChangeArrowheads="1"/>
          </p:cNvSpPr>
          <p:nvPr/>
        </p:nvSpPr>
        <p:spPr bwMode="auto">
          <a:xfrm>
            <a:off x="0" y="3213100"/>
            <a:ext cx="8604250" cy="647700"/>
          </a:xfrm>
          <a:prstGeom prst="homePlate">
            <a:avLst>
              <a:gd name="adj" fmla="val 39853"/>
            </a:avLst>
          </a:prstGeom>
          <a:solidFill>
            <a:srgbClr val="009999">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                 Low Government involvement; need for International cooperation</a:t>
            </a:r>
            <a:endParaRPr kumimoji="1" lang="ko-KR" altLang="en-US" sz="1800" b="1">
              <a:latin typeface="Cambria" panose="02040503050406030204" pitchFamily="18" charset="0"/>
              <a:ea typeface="굴림" charset="-127"/>
            </a:endParaRPr>
          </a:p>
        </p:txBody>
      </p:sp>
      <p:sp>
        <p:nvSpPr>
          <p:cNvPr id="9222" name="AutoShape 12"/>
          <p:cNvSpPr>
            <a:spLocks noChangeArrowheads="1"/>
          </p:cNvSpPr>
          <p:nvPr/>
        </p:nvSpPr>
        <p:spPr bwMode="auto">
          <a:xfrm flipH="1">
            <a:off x="714375" y="3789363"/>
            <a:ext cx="8429625" cy="649287"/>
          </a:xfrm>
          <a:prstGeom prst="homePlate">
            <a:avLst>
              <a:gd name="adj" fmla="val 39790"/>
            </a:avLst>
          </a:prstGeom>
          <a:solidFill>
            <a:srgbClr val="669900">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    </a:t>
            </a:r>
            <a:r>
              <a:rPr lang="en-US" altLang="ko-KR" sz="1800" b="1">
                <a:solidFill>
                  <a:schemeClr val="bg1"/>
                </a:solidFill>
                <a:latin typeface="Cambria" panose="02040503050406030204" pitchFamily="18" charset="0"/>
                <a:ea typeface="굴림" charset="-127"/>
              </a:rPr>
              <a:t>Policy to assign IPv4 addresses was based on  </a:t>
            </a:r>
            <a:r>
              <a:rPr lang="en-US" altLang="ko-KR" sz="1800" b="1" i="1">
                <a:solidFill>
                  <a:schemeClr val="bg1"/>
                </a:solidFill>
                <a:latin typeface="Cambria" panose="02040503050406030204" pitchFamily="18" charset="0"/>
                <a:ea typeface="굴림" charset="-127"/>
              </a:rPr>
              <a:t>First come, First serve</a:t>
            </a:r>
          </a:p>
        </p:txBody>
      </p:sp>
      <p:sp>
        <p:nvSpPr>
          <p:cNvPr id="9223" name="AutoShape 12"/>
          <p:cNvSpPr>
            <a:spLocks noChangeArrowheads="1"/>
          </p:cNvSpPr>
          <p:nvPr/>
        </p:nvSpPr>
        <p:spPr bwMode="auto">
          <a:xfrm>
            <a:off x="0" y="4365625"/>
            <a:ext cx="8604250" cy="823913"/>
          </a:xfrm>
          <a:prstGeom prst="homePlate">
            <a:avLst>
              <a:gd name="adj" fmla="val 36358"/>
            </a:avLst>
          </a:prstGeom>
          <a:solidFill>
            <a:srgbClr val="9966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       P</a:t>
            </a:r>
            <a:r>
              <a:rPr lang="en-US" altLang="ko-KR" sz="1800" b="1">
                <a:latin typeface="Cambria" panose="02040503050406030204" pitchFamily="18" charset="0"/>
                <a:ea typeface="굴림" charset="-127"/>
              </a:rPr>
              <a:t>reoccupancy of substantial amount of IPv4 addresses stockpiled by early </a:t>
            </a:r>
          </a:p>
          <a:p>
            <a:pPr eaLnBrk="1" hangingPunct="1"/>
            <a:r>
              <a:rPr lang="en-US" altLang="ko-KR" sz="1800" b="1">
                <a:latin typeface="Cambria" panose="02040503050406030204" pitchFamily="18" charset="0"/>
                <a:ea typeface="굴림" charset="-127"/>
              </a:rPr>
              <a:t>                entrants and will likely not be available to those who need it</a:t>
            </a:r>
            <a:endParaRPr kumimoji="1" lang="ko-KR" altLang="en-US" sz="1800" b="1">
              <a:latin typeface="Cambria" panose="02040503050406030204" pitchFamily="18" charset="0"/>
              <a:ea typeface="굴림" charset="-127"/>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원형 3"/>
          <p:cNvSpPr/>
          <p:nvPr/>
        </p:nvSpPr>
        <p:spPr>
          <a:xfrm>
            <a:off x="1118108" y="2108165"/>
            <a:ext cx="2265953" cy="1621784"/>
          </a:xfrm>
          <a:prstGeom prst="pie">
            <a:avLst>
              <a:gd name="adj1" fmla="val 9293945"/>
              <a:gd name="adj2" fmla="val 16532821"/>
            </a:avLst>
          </a:prstGeom>
          <a:solidFill>
            <a:srgbClr val="00B0F0"/>
          </a:solidFill>
          <a:ln>
            <a:noFill/>
          </a:ln>
          <a:scene3d>
            <a:camera prst="isometricOffAxis2Top">
              <a:rot lat="18511654" lon="1756903" rev="19680856"/>
            </a:camera>
            <a:lightRig rig="threePt" dir="t"/>
          </a:scene3d>
          <a:sp3d>
            <a:bevelT/>
            <a:bevelB h="146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endParaRPr>
          </a:p>
        </p:txBody>
      </p:sp>
      <p:sp>
        <p:nvSpPr>
          <p:cNvPr id="6" name="원형 5"/>
          <p:cNvSpPr/>
          <p:nvPr/>
        </p:nvSpPr>
        <p:spPr>
          <a:xfrm>
            <a:off x="944212" y="2338196"/>
            <a:ext cx="2679037" cy="1684098"/>
          </a:xfrm>
          <a:prstGeom prst="pie">
            <a:avLst>
              <a:gd name="adj1" fmla="val 16473299"/>
              <a:gd name="adj2" fmla="val 20429759"/>
            </a:avLst>
          </a:prstGeom>
          <a:solidFill>
            <a:srgbClr val="FFFF00"/>
          </a:solidFill>
          <a:ln>
            <a:noFill/>
          </a:ln>
          <a:scene3d>
            <a:camera prst="isometricOffAxis2Top">
              <a:rot lat="18511654" lon="1756903" rev="19680856"/>
            </a:camera>
            <a:lightRig rig="threePt" dir="t"/>
          </a:scene3d>
          <a:sp3d>
            <a:bevelT/>
            <a:bevelB h="146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endParaRPr>
          </a:p>
        </p:txBody>
      </p:sp>
      <p:sp>
        <p:nvSpPr>
          <p:cNvPr id="7" name="원형 6"/>
          <p:cNvSpPr/>
          <p:nvPr/>
        </p:nvSpPr>
        <p:spPr>
          <a:xfrm>
            <a:off x="740997" y="2089640"/>
            <a:ext cx="2622133" cy="1701833"/>
          </a:xfrm>
          <a:prstGeom prst="pie">
            <a:avLst>
              <a:gd name="adj1" fmla="val 20488207"/>
              <a:gd name="adj2" fmla="val 2432206"/>
            </a:avLst>
          </a:prstGeom>
          <a:solidFill>
            <a:srgbClr val="FF6600"/>
          </a:solidFill>
          <a:ln>
            <a:noFill/>
          </a:ln>
          <a:scene3d>
            <a:camera prst="isometricOffAxis2Top">
              <a:rot lat="18511654" lon="1756903" rev="19680856"/>
            </a:camera>
            <a:lightRig rig="threePt" dir="t"/>
          </a:scene3d>
          <a:sp3d>
            <a:bevelT/>
            <a:bevelB h="146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endParaRPr>
          </a:p>
        </p:txBody>
      </p:sp>
      <p:sp>
        <p:nvSpPr>
          <p:cNvPr id="5" name="원형 4"/>
          <p:cNvSpPr/>
          <p:nvPr/>
        </p:nvSpPr>
        <p:spPr>
          <a:xfrm>
            <a:off x="964987" y="1946812"/>
            <a:ext cx="2184213" cy="1606560"/>
          </a:xfrm>
          <a:prstGeom prst="pie">
            <a:avLst>
              <a:gd name="adj1" fmla="val 2501902"/>
              <a:gd name="adj2" fmla="val 9464707"/>
            </a:avLst>
          </a:prstGeom>
          <a:solidFill>
            <a:srgbClr val="FF33CC"/>
          </a:solidFill>
          <a:ln>
            <a:noFill/>
          </a:ln>
          <a:scene3d>
            <a:camera prst="isometricOffAxis2Top">
              <a:rot lat="18643256" lon="1132128" rev="20227724"/>
            </a:camera>
            <a:lightRig rig="threePt" dir="t"/>
          </a:scene3d>
          <a:sp3d>
            <a:bevelT/>
            <a:bevelB w="69850" h="146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endParaRPr>
          </a:p>
        </p:txBody>
      </p:sp>
      <p:sp>
        <p:nvSpPr>
          <p:cNvPr id="11269" name="TextBox 9"/>
          <p:cNvSpPr txBox="1">
            <a:spLocks noChangeArrowheads="1"/>
          </p:cNvSpPr>
          <p:nvPr/>
        </p:nvSpPr>
        <p:spPr bwMode="auto">
          <a:xfrm>
            <a:off x="179388" y="2492375"/>
            <a:ext cx="1878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600" b="1">
                <a:solidFill>
                  <a:srgbClr val="5F5F5F"/>
                </a:solidFill>
                <a:latin typeface="Calibri" panose="020F0502020204030204" pitchFamily="34" charset="0"/>
                <a:ea typeface="굴림" charset="-127"/>
              </a:rPr>
              <a:t>Central Registry : 91</a:t>
            </a:r>
            <a:endParaRPr kumimoji="1" lang="ko-KR" altLang="en-US" sz="1600" b="1">
              <a:solidFill>
                <a:srgbClr val="5F5F5F"/>
              </a:solidFill>
              <a:latin typeface="Calibri" panose="020F0502020204030204" pitchFamily="34" charset="0"/>
              <a:ea typeface="굴림" charset="-127"/>
            </a:endParaRPr>
          </a:p>
        </p:txBody>
      </p:sp>
      <p:sp>
        <p:nvSpPr>
          <p:cNvPr id="11270" name="TextBox 10"/>
          <p:cNvSpPr txBox="1">
            <a:spLocks noChangeArrowheads="1"/>
          </p:cNvSpPr>
          <p:nvPr/>
        </p:nvSpPr>
        <p:spPr bwMode="auto">
          <a:xfrm>
            <a:off x="1373188" y="3008313"/>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600" b="1">
                <a:latin typeface="Calibri" panose="020F0502020204030204" pitchFamily="34" charset="0"/>
                <a:ea typeface="굴림" charset="-127"/>
              </a:rPr>
              <a:t>RIRs : 96</a:t>
            </a:r>
            <a:endParaRPr kumimoji="1" lang="ko-KR" altLang="en-US" sz="1600" b="1">
              <a:latin typeface="Calibri" panose="020F0502020204030204" pitchFamily="34" charset="0"/>
              <a:ea typeface="굴림" charset="-127"/>
            </a:endParaRPr>
          </a:p>
        </p:txBody>
      </p:sp>
      <p:sp>
        <p:nvSpPr>
          <p:cNvPr id="11271" name="TextBox 12"/>
          <p:cNvSpPr txBox="1">
            <a:spLocks noChangeArrowheads="1"/>
          </p:cNvSpPr>
          <p:nvPr/>
        </p:nvSpPr>
        <p:spPr bwMode="auto">
          <a:xfrm>
            <a:off x="2417763" y="2516188"/>
            <a:ext cx="172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600" b="1">
                <a:solidFill>
                  <a:srgbClr val="5F5F5F"/>
                </a:solidFill>
                <a:latin typeface="Calibri" panose="020F0502020204030204" pitchFamily="34" charset="0"/>
                <a:ea typeface="굴림" charset="-127"/>
              </a:rPr>
              <a:t>Not  Available : 35</a:t>
            </a:r>
            <a:endParaRPr kumimoji="1" lang="ko-KR" altLang="en-US" sz="1600" b="1">
              <a:solidFill>
                <a:srgbClr val="5F5F5F"/>
              </a:solidFill>
              <a:latin typeface="Calibri" panose="020F0502020204030204" pitchFamily="34" charset="0"/>
              <a:ea typeface="굴림" charset="-127"/>
            </a:endParaRPr>
          </a:p>
        </p:txBody>
      </p:sp>
      <p:sp>
        <p:nvSpPr>
          <p:cNvPr id="11272" name="TextBox 11"/>
          <p:cNvSpPr txBox="1">
            <a:spLocks noChangeArrowheads="1"/>
          </p:cNvSpPr>
          <p:nvPr/>
        </p:nvSpPr>
        <p:spPr bwMode="auto">
          <a:xfrm>
            <a:off x="2816225" y="2892425"/>
            <a:ext cx="173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600" b="1">
                <a:solidFill>
                  <a:srgbClr val="5F5F5F"/>
                </a:solidFill>
                <a:latin typeface="Calibri" panose="020F0502020204030204" pitchFamily="34" charset="0"/>
                <a:ea typeface="굴림" charset="-127"/>
              </a:rPr>
              <a:t>IANA  Reserve : 34</a:t>
            </a:r>
            <a:endParaRPr kumimoji="1" lang="ko-KR" altLang="en-US" sz="1600" b="1">
              <a:solidFill>
                <a:srgbClr val="5F5F5F"/>
              </a:solidFill>
              <a:latin typeface="Calibri" panose="020F0502020204030204" pitchFamily="34" charset="0"/>
              <a:ea typeface="굴림" charset="-127"/>
            </a:endParaRPr>
          </a:p>
        </p:txBody>
      </p:sp>
      <p:sp>
        <p:nvSpPr>
          <p:cNvPr id="36" name="원형 35"/>
          <p:cNvSpPr/>
          <p:nvPr/>
        </p:nvSpPr>
        <p:spPr>
          <a:xfrm>
            <a:off x="1355725" y="4108450"/>
            <a:ext cx="2295525" cy="2136775"/>
          </a:xfrm>
          <a:prstGeom prst="pie">
            <a:avLst>
              <a:gd name="adj1" fmla="val 8721986"/>
              <a:gd name="adj2" fmla="val 16296477"/>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latin typeface="Cambria" charset="0"/>
              <a:ea typeface="HY견명조" charset="0"/>
              <a:cs typeface="HY견명조" charset="0"/>
            </a:endParaRPr>
          </a:p>
        </p:txBody>
      </p:sp>
      <p:sp>
        <p:nvSpPr>
          <p:cNvPr id="37" name="원형 36"/>
          <p:cNvSpPr/>
          <p:nvPr/>
        </p:nvSpPr>
        <p:spPr>
          <a:xfrm>
            <a:off x="1363663" y="4108450"/>
            <a:ext cx="2295525" cy="2136775"/>
          </a:xfrm>
          <a:prstGeom prst="pie">
            <a:avLst>
              <a:gd name="adj1" fmla="val 16268046"/>
              <a:gd name="adj2" fmla="val 16750164"/>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latin typeface="Cambria" charset="0"/>
              <a:ea typeface="HY견명조" charset="0"/>
              <a:cs typeface="HY견명조" charset="0"/>
            </a:endParaRPr>
          </a:p>
        </p:txBody>
      </p:sp>
      <p:sp>
        <p:nvSpPr>
          <p:cNvPr id="38" name="원형 37"/>
          <p:cNvSpPr/>
          <p:nvPr/>
        </p:nvSpPr>
        <p:spPr>
          <a:xfrm>
            <a:off x="1355725" y="4108450"/>
            <a:ext cx="2295525" cy="2136775"/>
          </a:xfrm>
          <a:prstGeom prst="pie">
            <a:avLst>
              <a:gd name="adj1" fmla="val 18252138"/>
              <a:gd name="adj2" fmla="val 2078384"/>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latin typeface="Cambria" charset="0"/>
              <a:ea typeface="HY견명조" charset="0"/>
              <a:cs typeface="HY견명조" charset="0"/>
            </a:endParaRPr>
          </a:p>
        </p:txBody>
      </p:sp>
      <p:sp>
        <p:nvSpPr>
          <p:cNvPr id="40" name="원형 39"/>
          <p:cNvSpPr/>
          <p:nvPr/>
        </p:nvSpPr>
        <p:spPr>
          <a:xfrm>
            <a:off x="1355725" y="4108450"/>
            <a:ext cx="2295525" cy="2136775"/>
          </a:xfrm>
          <a:prstGeom prst="pie">
            <a:avLst>
              <a:gd name="adj1" fmla="val 2059006"/>
              <a:gd name="adj2" fmla="val 8746293"/>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latin typeface="Cambria" charset="0"/>
              <a:ea typeface="HY견명조" charset="0"/>
              <a:cs typeface="HY견명조" charset="0"/>
            </a:endParaRPr>
          </a:p>
        </p:txBody>
      </p:sp>
      <p:sp>
        <p:nvSpPr>
          <p:cNvPr id="42" name="원형 41"/>
          <p:cNvSpPr/>
          <p:nvPr/>
        </p:nvSpPr>
        <p:spPr>
          <a:xfrm>
            <a:off x="1355725" y="4103688"/>
            <a:ext cx="2295525" cy="2136775"/>
          </a:xfrm>
          <a:prstGeom prst="pie">
            <a:avLst>
              <a:gd name="adj1" fmla="val 16789179"/>
              <a:gd name="adj2" fmla="val 18402027"/>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chemeClr val="tx1"/>
              </a:solidFill>
              <a:latin typeface="Cambria" charset="0"/>
              <a:ea typeface="HY견명조" charset="0"/>
              <a:cs typeface="HY견명조" charset="0"/>
            </a:endParaRPr>
          </a:p>
        </p:txBody>
      </p:sp>
      <p:sp>
        <p:nvSpPr>
          <p:cNvPr id="41" name="타원 40"/>
          <p:cNvSpPr/>
          <p:nvPr/>
        </p:nvSpPr>
        <p:spPr>
          <a:xfrm>
            <a:off x="2009775" y="4721225"/>
            <a:ext cx="1008063" cy="9350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kumimoji="1" lang="ko-KR" altLang="en-US">
              <a:solidFill>
                <a:srgbClr val="FFFFFF"/>
              </a:solidFill>
              <a:latin typeface="Cambria" charset="0"/>
              <a:ea typeface="HY견명조" charset="0"/>
              <a:cs typeface="HY견명조" charset="0"/>
            </a:endParaRPr>
          </a:p>
        </p:txBody>
      </p:sp>
      <p:pic>
        <p:nvPicPr>
          <p:cNvPr id="11279" name="Rectangle 4"/>
          <p:cNvPicPr>
            <a:picLocks noChangeArrowheads="1"/>
          </p:cNvPicPr>
          <p:nvPr/>
        </p:nvPicPr>
        <p:blipFill>
          <a:blip r:embed="rId3">
            <a:extLst>
              <a:ext uri="{28A0092B-C50C-407E-A947-70E740481C1C}">
                <a14:useLocalDpi xmlns:a14="http://schemas.microsoft.com/office/drawing/2010/main" val="0"/>
              </a:ext>
            </a:extLst>
          </a:blip>
          <a:srcRect r="13554"/>
          <a:stretch>
            <a:fillRect/>
          </a:stretch>
        </p:blipFill>
        <p:spPr bwMode="auto">
          <a:xfrm>
            <a:off x="611188" y="549275"/>
            <a:ext cx="73914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77"/>
          <p:cNvSpPr txBox="1">
            <a:spLocks noChangeArrowheads="1"/>
          </p:cNvSpPr>
          <p:nvPr/>
        </p:nvSpPr>
        <p:spPr bwMode="auto">
          <a:xfrm>
            <a:off x="900113" y="4581525"/>
            <a:ext cx="1039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ARIN 31</a:t>
            </a:r>
          </a:p>
        </p:txBody>
      </p:sp>
      <p:sp>
        <p:nvSpPr>
          <p:cNvPr id="11281" name="Text Box 78"/>
          <p:cNvSpPr txBox="1">
            <a:spLocks noChangeArrowheads="1"/>
          </p:cNvSpPr>
          <p:nvPr/>
        </p:nvSpPr>
        <p:spPr bwMode="auto">
          <a:xfrm>
            <a:off x="1835150" y="5949950"/>
            <a:ext cx="1160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APNIC 30</a:t>
            </a:r>
          </a:p>
        </p:txBody>
      </p:sp>
      <p:sp>
        <p:nvSpPr>
          <p:cNvPr id="11282" name="Text Box 80"/>
          <p:cNvSpPr txBox="1">
            <a:spLocks noChangeArrowheads="1"/>
          </p:cNvSpPr>
          <p:nvPr/>
        </p:nvSpPr>
        <p:spPr bwMode="auto">
          <a:xfrm>
            <a:off x="2916238" y="4005263"/>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LACNIC 6</a:t>
            </a:r>
          </a:p>
        </p:txBody>
      </p:sp>
      <p:sp>
        <p:nvSpPr>
          <p:cNvPr id="11283" name="Text Box 81"/>
          <p:cNvSpPr txBox="1">
            <a:spLocks noChangeArrowheads="1"/>
          </p:cNvSpPr>
          <p:nvPr/>
        </p:nvSpPr>
        <p:spPr bwMode="auto">
          <a:xfrm>
            <a:off x="2124075" y="3789363"/>
            <a:ext cx="1065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AfrNIC 3</a:t>
            </a:r>
          </a:p>
        </p:txBody>
      </p:sp>
      <p:sp>
        <p:nvSpPr>
          <p:cNvPr id="11284" name="Text Box 79"/>
          <p:cNvSpPr txBox="1">
            <a:spLocks noChangeArrowheads="1"/>
          </p:cNvSpPr>
          <p:nvPr/>
        </p:nvSpPr>
        <p:spPr bwMode="auto">
          <a:xfrm>
            <a:off x="3132138" y="5157788"/>
            <a:ext cx="1476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kumimoji="1" lang="en-US" altLang="ko-KR" sz="1800" b="1">
                <a:latin typeface="Cambria" panose="02040503050406030204" pitchFamily="18" charset="0"/>
                <a:ea typeface="굴림" charset="-127"/>
              </a:rPr>
              <a:t>RIPE NCC 26</a:t>
            </a:r>
          </a:p>
        </p:txBody>
      </p:sp>
      <p:sp>
        <p:nvSpPr>
          <p:cNvPr id="11285" name="TextBox 9"/>
          <p:cNvSpPr txBox="1">
            <a:spLocks noChangeArrowheads="1"/>
          </p:cNvSpPr>
          <p:nvPr/>
        </p:nvSpPr>
        <p:spPr bwMode="auto">
          <a:xfrm>
            <a:off x="1255713" y="2066925"/>
            <a:ext cx="190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800" b="1">
                <a:solidFill>
                  <a:srgbClr val="3333CC"/>
                </a:solidFill>
                <a:latin typeface="Calibri" panose="020F0502020204030204" pitchFamily="34" charset="0"/>
                <a:ea typeface="굴림" charset="-127"/>
              </a:rPr>
              <a:t>TOTAL IPv4 SPACE</a:t>
            </a:r>
            <a:endParaRPr kumimoji="1" lang="ko-KR" altLang="en-US" sz="1800" b="1">
              <a:solidFill>
                <a:srgbClr val="3333CC"/>
              </a:solidFill>
              <a:latin typeface="Calibri" panose="020F0502020204030204" pitchFamily="34" charset="0"/>
              <a:ea typeface="굴림" charset="-127"/>
            </a:endParaRPr>
          </a:p>
        </p:txBody>
      </p:sp>
      <p:sp>
        <p:nvSpPr>
          <p:cNvPr id="18515" name="Text Box 83"/>
          <p:cNvSpPr txBox="1">
            <a:spLocks noChangeArrowheads="1"/>
          </p:cNvSpPr>
          <p:nvPr/>
        </p:nvSpPr>
        <p:spPr bwMode="auto">
          <a:xfrm>
            <a:off x="4803775" y="4398963"/>
            <a:ext cx="3678238" cy="1406525"/>
          </a:xfrm>
          <a:prstGeom prst="rect">
            <a:avLst/>
          </a:prstGeom>
          <a:noFill/>
          <a:ln>
            <a:noFill/>
          </a:ln>
          <a:effectLst>
            <a:outerShdw dist="28398" dir="1593903" algn="ctr" rotWithShape="0">
              <a:schemeClr val="fo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pPr>
            <a:r>
              <a:rPr kumimoji="1" lang="en-US" altLang="ko-KR" b="1">
                <a:solidFill>
                  <a:srgbClr val="00004C"/>
                </a:solidFill>
                <a:effectLst>
                  <a:outerShdw blurRad="38100" dist="38100" dir="2700000" algn="tl">
                    <a:srgbClr val="C0C0C0"/>
                  </a:outerShdw>
                </a:effectLst>
                <a:latin typeface="Cambria" panose="02040503050406030204" pitchFamily="18" charset="0"/>
                <a:ea typeface="굴림" charset="-127"/>
              </a:rPr>
              <a:t>ARIN 31 &gt; APNIC 30 &gt;</a:t>
            </a:r>
          </a:p>
          <a:p>
            <a:pPr eaLnBrk="1" hangingPunct="1">
              <a:lnSpc>
                <a:spcPct val="120000"/>
              </a:lnSpc>
            </a:pPr>
            <a:r>
              <a:rPr kumimoji="1" lang="en-US" altLang="ko-KR" b="1">
                <a:solidFill>
                  <a:srgbClr val="00004C"/>
                </a:solidFill>
                <a:effectLst>
                  <a:outerShdw blurRad="38100" dist="38100" dir="2700000" algn="tl">
                    <a:srgbClr val="C0C0C0"/>
                  </a:outerShdw>
                </a:effectLst>
                <a:latin typeface="Cambria" panose="02040503050406030204" pitchFamily="18" charset="0"/>
                <a:ea typeface="굴림" charset="-127"/>
              </a:rPr>
              <a:t>RIPE NCC 26 &gt; LACNIC 6&gt;</a:t>
            </a:r>
          </a:p>
          <a:p>
            <a:pPr eaLnBrk="1" hangingPunct="1">
              <a:lnSpc>
                <a:spcPct val="120000"/>
              </a:lnSpc>
            </a:pPr>
            <a:r>
              <a:rPr kumimoji="1" lang="en-US" altLang="ko-KR" b="1">
                <a:solidFill>
                  <a:srgbClr val="00004C"/>
                </a:solidFill>
                <a:effectLst>
                  <a:outerShdw blurRad="38100" dist="38100" dir="2700000" algn="tl">
                    <a:srgbClr val="C0C0C0"/>
                  </a:outerShdw>
                </a:effectLst>
                <a:latin typeface="Cambria" panose="02040503050406030204" pitchFamily="18" charset="0"/>
                <a:ea typeface="굴림" charset="-127"/>
              </a:rPr>
              <a:t>AfrNIC3 (out of RIRs 96)</a:t>
            </a:r>
          </a:p>
        </p:txBody>
      </p:sp>
      <p:sp>
        <p:nvSpPr>
          <p:cNvPr id="14" name="원형 13"/>
          <p:cNvSpPr/>
          <p:nvPr/>
        </p:nvSpPr>
        <p:spPr>
          <a:xfrm>
            <a:off x="6053138" y="2181225"/>
            <a:ext cx="1712912" cy="1579563"/>
          </a:xfrm>
          <a:prstGeom prst="pie">
            <a:avLst>
              <a:gd name="adj1" fmla="val 6415450"/>
              <a:gd name="adj2" fmla="val 16296477"/>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1">
              <a:defRPr/>
            </a:pPr>
            <a:endParaRPr kumimoji="1" lang="ko-KR" altLang="en-US">
              <a:solidFill>
                <a:schemeClr val="tx1"/>
              </a:solidFill>
              <a:latin typeface="Cambria" charset="0"/>
              <a:ea typeface="HY견명조" charset="0"/>
              <a:cs typeface="HY견명조" charset="0"/>
            </a:endParaRPr>
          </a:p>
        </p:txBody>
      </p:sp>
      <p:sp>
        <p:nvSpPr>
          <p:cNvPr id="15" name="원형 14"/>
          <p:cNvSpPr/>
          <p:nvPr/>
        </p:nvSpPr>
        <p:spPr>
          <a:xfrm>
            <a:off x="6057900" y="2181225"/>
            <a:ext cx="1712913" cy="1579563"/>
          </a:xfrm>
          <a:prstGeom prst="pie">
            <a:avLst>
              <a:gd name="adj1" fmla="val 16268046"/>
              <a:gd name="adj2" fmla="val 1722425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1">
              <a:defRPr/>
            </a:pPr>
            <a:endParaRPr kumimoji="1" lang="ko-KR" altLang="en-US">
              <a:solidFill>
                <a:schemeClr val="tx1"/>
              </a:solidFill>
              <a:latin typeface="Cambria" charset="0"/>
              <a:ea typeface="HY견명조" charset="0"/>
              <a:cs typeface="HY견명조" charset="0"/>
            </a:endParaRPr>
          </a:p>
        </p:txBody>
      </p:sp>
      <p:sp>
        <p:nvSpPr>
          <p:cNvPr id="16" name="원형 15"/>
          <p:cNvSpPr/>
          <p:nvPr/>
        </p:nvSpPr>
        <p:spPr>
          <a:xfrm>
            <a:off x="6053138" y="2181225"/>
            <a:ext cx="1712912" cy="1579563"/>
          </a:xfrm>
          <a:prstGeom prst="pie">
            <a:avLst>
              <a:gd name="adj1" fmla="val 17273711"/>
              <a:gd name="adj2" fmla="val 1822995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1">
              <a:defRPr/>
            </a:pPr>
            <a:endParaRPr kumimoji="1" lang="ko-KR" altLang="en-US">
              <a:solidFill>
                <a:schemeClr val="tx1"/>
              </a:solidFill>
              <a:latin typeface="Cambria" charset="0"/>
              <a:ea typeface="HY견명조" charset="0"/>
              <a:cs typeface="HY견명조" charset="0"/>
            </a:endParaRPr>
          </a:p>
        </p:txBody>
      </p:sp>
      <p:sp>
        <p:nvSpPr>
          <p:cNvPr id="17" name="원형 16"/>
          <p:cNvSpPr/>
          <p:nvPr/>
        </p:nvSpPr>
        <p:spPr>
          <a:xfrm>
            <a:off x="6046788" y="2176463"/>
            <a:ext cx="1712912" cy="1579562"/>
          </a:xfrm>
          <a:prstGeom prst="pie">
            <a:avLst>
              <a:gd name="adj1" fmla="val 18230816"/>
              <a:gd name="adj2" fmla="val 18952891"/>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1">
              <a:defRPr/>
            </a:pPr>
            <a:endParaRPr kumimoji="1" lang="ko-KR" altLang="en-US">
              <a:solidFill>
                <a:schemeClr val="tx1"/>
              </a:solidFill>
              <a:latin typeface="Cambria" charset="0"/>
              <a:ea typeface="HY견명조" charset="0"/>
              <a:cs typeface="HY견명조" charset="0"/>
            </a:endParaRPr>
          </a:p>
        </p:txBody>
      </p:sp>
      <p:sp>
        <p:nvSpPr>
          <p:cNvPr id="18" name="원형 17"/>
          <p:cNvSpPr/>
          <p:nvPr/>
        </p:nvSpPr>
        <p:spPr>
          <a:xfrm>
            <a:off x="6042025" y="2181225"/>
            <a:ext cx="1712913" cy="1579563"/>
          </a:xfrm>
          <a:prstGeom prst="pie">
            <a:avLst>
              <a:gd name="adj1" fmla="val 18932186"/>
              <a:gd name="adj2" fmla="val 6407320"/>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1">
              <a:defRPr/>
            </a:pPr>
            <a:endParaRPr kumimoji="1" lang="ko-KR" altLang="en-US">
              <a:solidFill>
                <a:schemeClr val="tx1"/>
              </a:solidFill>
              <a:latin typeface="Cambria" charset="0"/>
              <a:ea typeface="HY견명조" charset="0"/>
              <a:cs typeface="HY견명조" charset="0"/>
            </a:endParaRPr>
          </a:p>
        </p:txBody>
      </p:sp>
      <p:sp>
        <p:nvSpPr>
          <p:cNvPr id="19" name="타원 18"/>
          <p:cNvSpPr/>
          <p:nvPr/>
        </p:nvSpPr>
        <p:spPr>
          <a:xfrm>
            <a:off x="6523038" y="2601913"/>
            <a:ext cx="771525" cy="771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1">
              <a:defRPr/>
            </a:pPr>
            <a:endParaRPr kumimoji="1" lang="ko-KR" altLang="en-US">
              <a:solidFill>
                <a:srgbClr val="FFFFFF"/>
              </a:solidFill>
              <a:latin typeface="Cambria" charset="0"/>
              <a:ea typeface="HY견명조" charset="0"/>
              <a:cs typeface="HY견명조" charset="0"/>
            </a:endParaRPr>
          </a:p>
        </p:txBody>
      </p:sp>
      <p:sp>
        <p:nvSpPr>
          <p:cNvPr id="11293" name="AutoShape 40"/>
          <p:cNvSpPr>
            <a:spLocks noChangeArrowheads="1"/>
          </p:cNvSpPr>
          <p:nvPr/>
        </p:nvSpPr>
        <p:spPr bwMode="auto">
          <a:xfrm>
            <a:off x="4140200" y="4437063"/>
            <a:ext cx="504825" cy="719137"/>
          </a:xfrm>
          <a:prstGeom prst="rightArrow">
            <a:avLst>
              <a:gd name="adj1" fmla="val 50000"/>
              <a:gd name="adj2" fmla="val 25000"/>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kumimoji="1" lang="ko-KR" altLang="en-US" sz="1800">
              <a:latin typeface="Cambria" panose="02040503050406030204" pitchFamily="18" charset="0"/>
              <a:ea typeface="굴림" charset="-127"/>
            </a:endParaRPr>
          </a:p>
        </p:txBody>
      </p:sp>
      <p:sp>
        <p:nvSpPr>
          <p:cNvPr id="11294" name="TextBox 19"/>
          <p:cNvSpPr txBox="1">
            <a:spLocks noChangeArrowheads="1"/>
          </p:cNvSpPr>
          <p:nvPr/>
        </p:nvSpPr>
        <p:spPr bwMode="auto">
          <a:xfrm>
            <a:off x="6186488" y="1938338"/>
            <a:ext cx="1042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200">
                <a:latin typeface="Cambria" panose="02040503050406030204" pitchFamily="18" charset="0"/>
                <a:ea typeface="굴림" charset="-127"/>
              </a:rPr>
              <a:t>Private Use 1</a:t>
            </a:r>
            <a:endParaRPr kumimoji="1" lang="ko-KR" altLang="en-US" sz="1200">
              <a:latin typeface="Cambria" panose="02040503050406030204" pitchFamily="18" charset="0"/>
              <a:ea typeface="굴림" charset="-127"/>
            </a:endParaRPr>
          </a:p>
        </p:txBody>
      </p:sp>
      <p:sp>
        <p:nvSpPr>
          <p:cNvPr id="11295" name="TextBox 20"/>
          <p:cNvSpPr txBox="1">
            <a:spLocks noChangeArrowheads="1"/>
          </p:cNvSpPr>
          <p:nvPr/>
        </p:nvSpPr>
        <p:spPr bwMode="auto">
          <a:xfrm>
            <a:off x="5297488" y="2343150"/>
            <a:ext cx="985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200">
                <a:latin typeface="Cambria" panose="02040503050406030204" pitchFamily="18" charset="0"/>
                <a:ea typeface="굴림" charset="-127"/>
              </a:rPr>
              <a:t>Multicast 16</a:t>
            </a:r>
            <a:endParaRPr kumimoji="1" lang="ko-KR" altLang="en-US" sz="1200">
              <a:latin typeface="Cambria" panose="02040503050406030204" pitchFamily="18" charset="0"/>
              <a:ea typeface="굴림" charset="-127"/>
            </a:endParaRPr>
          </a:p>
        </p:txBody>
      </p:sp>
      <p:sp>
        <p:nvSpPr>
          <p:cNvPr id="11296" name="TextBox 21"/>
          <p:cNvSpPr txBox="1">
            <a:spLocks noChangeArrowheads="1"/>
          </p:cNvSpPr>
          <p:nvPr/>
        </p:nvSpPr>
        <p:spPr bwMode="auto">
          <a:xfrm>
            <a:off x="7158038" y="2084388"/>
            <a:ext cx="935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200">
                <a:latin typeface="Cambria" panose="02040503050406030204" pitchFamily="18" charset="0"/>
                <a:ea typeface="굴림" charset="-127"/>
              </a:rPr>
              <a:t>Loopback 1</a:t>
            </a:r>
            <a:endParaRPr kumimoji="1" lang="ko-KR" altLang="en-US" sz="1200">
              <a:latin typeface="Cambria" panose="02040503050406030204" pitchFamily="18" charset="0"/>
              <a:ea typeface="굴림" charset="-127"/>
            </a:endParaRPr>
          </a:p>
        </p:txBody>
      </p:sp>
      <p:sp>
        <p:nvSpPr>
          <p:cNvPr id="11297" name="TextBox 22"/>
          <p:cNvSpPr txBox="1">
            <a:spLocks noChangeArrowheads="1"/>
          </p:cNvSpPr>
          <p:nvPr/>
        </p:nvSpPr>
        <p:spPr bwMode="auto">
          <a:xfrm>
            <a:off x="7707313" y="2308225"/>
            <a:ext cx="11795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lnSpc>
                <a:spcPct val="90000"/>
              </a:lnSpc>
            </a:pPr>
            <a:r>
              <a:rPr kumimoji="1" lang="en-US" altLang="ko-KR" sz="1200">
                <a:latin typeface="Cambria" panose="02040503050406030204" pitchFamily="18" charset="0"/>
                <a:ea typeface="굴림" charset="-127"/>
              </a:rPr>
              <a:t>Local </a:t>
            </a:r>
          </a:p>
          <a:p>
            <a:pPr eaLnBrk="1" latinLnBrk="1" hangingPunct="1">
              <a:lnSpc>
                <a:spcPct val="90000"/>
              </a:lnSpc>
            </a:pPr>
            <a:r>
              <a:rPr kumimoji="1" lang="en-US" altLang="ko-KR" sz="1200">
                <a:latin typeface="Cambria" panose="02040503050406030204" pitchFamily="18" charset="0"/>
                <a:ea typeface="굴림" charset="-127"/>
              </a:rPr>
              <a:t>Identification 1</a:t>
            </a:r>
            <a:endParaRPr kumimoji="1" lang="ko-KR" altLang="en-US" sz="1200">
              <a:latin typeface="Cambria" panose="02040503050406030204" pitchFamily="18" charset="0"/>
              <a:ea typeface="굴림" charset="-127"/>
            </a:endParaRPr>
          </a:p>
        </p:txBody>
      </p:sp>
      <p:sp>
        <p:nvSpPr>
          <p:cNvPr id="11298" name="TextBox 23"/>
          <p:cNvSpPr txBox="1">
            <a:spLocks noChangeArrowheads="1"/>
          </p:cNvSpPr>
          <p:nvPr/>
        </p:nvSpPr>
        <p:spPr bwMode="auto">
          <a:xfrm>
            <a:off x="7589838" y="3041650"/>
            <a:ext cx="12652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1200">
                <a:latin typeface="Cambria" panose="02040503050406030204" pitchFamily="18" charset="0"/>
                <a:ea typeface="굴림" charset="-127"/>
              </a:rPr>
              <a:t>Experimental 16</a:t>
            </a:r>
            <a:endParaRPr kumimoji="1" lang="ko-KR" altLang="en-US" sz="1200">
              <a:latin typeface="Cambria" panose="02040503050406030204" pitchFamily="18" charset="0"/>
              <a:ea typeface="굴림" charset="-127"/>
            </a:endParaRPr>
          </a:p>
        </p:txBody>
      </p:sp>
      <p:sp>
        <p:nvSpPr>
          <p:cNvPr id="11299" name="Line 46"/>
          <p:cNvSpPr>
            <a:spLocks noChangeShapeType="1"/>
          </p:cNvSpPr>
          <p:nvPr/>
        </p:nvSpPr>
        <p:spPr bwMode="auto">
          <a:xfrm>
            <a:off x="7385050" y="2432050"/>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0" name="TextBox 8"/>
          <p:cNvSpPr txBox="1">
            <a:spLocks noChangeArrowheads="1"/>
          </p:cNvSpPr>
          <p:nvPr/>
        </p:nvSpPr>
        <p:spPr bwMode="auto">
          <a:xfrm>
            <a:off x="179388" y="1484313"/>
            <a:ext cx="5684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r>
              <a:rPr kumimoji="1" lang="en-US" altLang="ko-KR" sz="2600" b="1" i="1">
                <a:latin typeface="Cambria" panose="02040503050406030204" pitchFamily="18" charset="0"/>
                <a:ea typeface="굴림" charset="-127"/>
              </a:rPr>
              <a:t>Status of 256 / 8s IPv4 Address Space</a:t>
            </a:r>
            <a:endParaRPr kumimoji="1" lang="ko-KR" altLang="en-US" sz="2600" b="1" i="1">
              <a:latin typeface="Cambria" panose="02040503050406030204" pitchFamily="18" charset="0"/>
              <a:ea typeface="굴림" charset="-127"/>
            </a:endParaRPr>
          </a:p>
        </p:txBody>
      </p:sp>
      <p:sp>
        <p:nvSpPr>
          <p:cNvPr id="11301" name="Line 46"/>
          <p:cNvSpPr>
            <a:spLocks noChangeShapeType="1"/>
          </p:cNvSpPr>
          <p:nvPr/>
        </p:nvSpPr>
        <p:spPr bwMode="auto">
          <a:xfrm>
            <a:off x="4211638" y="2708275"/>
            <a:ext cx="2305050" cy="1152525"/>
          </a:xfrm>
          <a:prstGeom prst="line">
            <a:avLst/>
          </a:prstGeom>
          <a:noFill/>
          <a:ln w="9525" cap="rnd">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302" name="Line 47"/>
          <p:cNvSpPr>
            <a:spLocks noChangeShapeType="1"/>
          </p:cNvSpPr>
          <p:nvPr/>
        </p:nvSpPr>
        <p:spPr bwMode="auto">
          <a:xfrm flipH="1">
            <a:off x="4211638" y="2276475"/>
            <a:ext cx="1008062" cy="215900"/>
          </a:xfrm>
          <a:prstGeom prst="line">
            <a:avLst/>
          </a:prstGeom>
          <a:noFill/>
          <a:ln w="9525" cap="rnd">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303" name="Line 46"/>
          <p:cNvSpPr>
            <a:spLocks noChangeShapeType="1"/>
          </p:cNvSpPr>
          <p:nvPr/>
        </p:nvSpPr>
        <p:spPr bwMode="auto">
          <a:xfrm flipH="1">
            <a:off x="1403350" y="3573463"/>
            <a:ext cx="215900" cy="647700"/>
          </a:xfrm>
          <a:prstGeom prst="line">
            <a:avLst/>
          </a:prstGeom>
          <a:noFill/>
          <a:ln w="9525" cap="rnd">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1304" name="Line 47"/>
          <p:cNvSpPr>
            <a:spLocks noChangeShapeType="1"/>
          </p:cNvSpPr>
          <p:nvPr/>
        </p:nvSpPr>
        <p:spPr bwMode="auto">
          <a:xfrm flipH="1" flipV="1">
            <a:off x="1908175" y="3573463"/>
            <a:ext cx="287338" cy="215900"/>
          </a:xfrm>
          <a:prstGeom prst="line">
            <a:avLst/>
          </a:prstGeom>
          <a:noFill/>
          <a:ln w="9525" cap="rnd">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7607" name="Text Box 209"/>
          <p:cNvSpPr txBox="1">
            <a:spLocks noChangeArrowheads="1"/>
          </p:cNvSpPr>
          <p:nvPr/>
        </p:nvSpPr>
        <p:spPr bwMode="auto">
          <a:xfrm>
            <a:off x="3635375" y="6092825"/>
            <a:ext cx="5329238"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latinLnBrk="1">
              <a:spcBef>
                <a:spcPct val="20000"/>
              </a:spcBef>
              <a:buClr>
                <a:schemeClr val="accent1"/>
              </a:buClr>
              <a:buSzPct val="70000"/>
              <a:buFont typeface="Arial" charset="0"/>
              <a:buNone/>
              <a:defRPr/>
            </a:pPr>
            <a:r>
              <a:rPr lang="en-US" altLang="ko-KR" sz="1600" b="1" smtClean="0">
                <a:solidFill>
                  <a:srgbClr val="000036"/>
                </a:solidFill>
                <a:effectLst>
                  <a:outerShdw blurRad="38100" dist="38100" dir="2700000" algn="tl">
                    <a:srgbClr val="DDDDDD"/>
                  </a:outerShdw>
                </a:effectLst>
                <a:latin typeface="Cambria" charset="0"/>
                <a:ea typeface="HY견명조" charset="0"/>
                <a:cs typeface="HY견명조" charset="0"/>
              </a:rPr>
              <a:t> Source: Internet Number Resource Status Report                                                              </a:t>
            </a:r>
          </a:p>
          <a:p>
            <a:pPr latinLnBrk="1">
              <a:spcBef>
                <a:spcPct val="20000"/>
              </a:spcBef>
              <a:buClr>
                <a:schemeClr val="accent1"/>
              </a:buClr>
              <a:buSzPct val="70000"/>
              <a:buFont typeface="Arial" charset="0"/>
              <a:buNone/>
              <a:defRPr/>
            </a:pPr>
            <a:r>
              <a:rPr lang="en-US" altLang="ko-KR" sz="1600" b="1" smtClean="0">
                <a:solidFill>
                  <a:srgbClr val="000036"/>
                </a:solidFill>
                <a:effectLst>
                  <a:outerShdw blurRad="38100" dist="38100" dir="2700000" algn="tl">
                    <a:srgbClr val="DDDDDD"/>
                  </a:outerShdw>
                </a:effectLst>
                <a:latin typeface="Cambria" charset="0"/>
                <a:ea typeface="HY견명조" charset="0"/>
                <a:cs typeface="HY견명조" charset="0"/>
              </a:rPr>
              <a:t>(Number Resource Organization,  As of 31 Dec. 2008),</a:t>
            </a:r>
            <a:r>
              <a:rPr lang="en-US" altLang="ko-KR" sz="1400" b="1" smtClean="0">
                <a:solidFill>
                  <a:srgbClr val="000036"/>
                </a:solidFill>
                <a:effectLst>
                  <a:outerShdw blurRad="38100" dist="38100" dir="2700000" algn="tl">
                    <a:srgbClr val="DDDDDD"/>
                  </a:outerShdw>
                </a:effectLst>
                <a:latin typeface="Cambria" charset="0"/>
                <a:ea typeface="HY견명조" charset="0"/>
                <a:cs typeface="HY견명조" charset="0"/>
              </a:rPr>
              <a:t> </a:t>
            </a:r>
            <a:endParaRPr kumimoji="1" lang="en-US" altLang="ko-KR" sz="1400" b="1" smtClean="0">
              <a:solidFill>
                <a:srgbClr val="000066"/>
              </a:solidFill>
              <a:effectLst>
                <a:outerShdw blurRad="38100" dist="38100" dir="2700000" algn="tl">
                  <a:srgbClr val="DDDDDD"/>
                </a:outerShdw>
              </a:effectLst>
              <a:latin typeface="Cambria" charset="0"/>
              <a:ea typeface="굴림" charset="0"/>
              <a:cs typeface="굴림"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타원 12"/>
          <p:cNvSpPr/>
          <p:nvPr/>
        </p:nvSpPr>
        <p:spPr>
          <a:xfrm>
            <a:off x="1708150" y="2560638"/>
            <a:ext cx="97155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solidFill>
                <a:srgbClr val="FFFFFF"/>
              </a:solidFill>
              <a:latin typeface="Cambria" charset="0"/>
              <a:ea typeface="HY견명조" charset="0"/>
              <a:cs typeface="HY견명조" charset="0"/>
            </a:endParaRPr>
          </a:p>
        </p:txBody>
      </p:sp>
      <p:sp>
        <p:nvSpPr>
          <p:cNvPr id="17607" name="Text Box 209"/>
          <p:cNvSpPr txBox="1">
            <a:spLocks noChangeArrowheads="1"/>
          </p:cNvSpPr>
          <p:nvPr/>
        </p:nvSpPr>
        <p:spPr bwMode="auto">
          <a:xfrm>
            <a:off x="250825" y="4868863"/>
            <a:ext cx="41402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IPv4 Address Space Issued</a:t>
            </a:r>
          </a:p>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 RIRs to Customers</a:t>
            </a:r>
          </a:p>
          <a:p>
            <a:pPr algn="ctr" eaLnBrk="1" latinLnBrk="1" hangingPunct="1">
              <a:spcBef>
                <a:spcPct val="20000"/>
              </a:spcBef>
              <a:buClr>
                <a:schemeClr val="accent1"/>
              </a:buClr>
              <a:buSzPct val="70000"/>
              <a:buFont typeface="Arial" panose="020B0604020202020204" pitchFamily="34" charset="0"/>
              <a:buNone/>
            </a:pPr>
            <a:r>
              <a:rPr lang="en-US" altLang="ko-KR" sz="21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(Jan. 1999 – Dec. 2008)</a:t>
            </a:r>
            <a:endParaRPr kumimoji="1" lang="en-US" altLang="ko-KR" sz="2100" b="1">
              <a:solidFill>
                <a:srgbClr val="000036"/>
              </a:solidFill>
              <a:effectLst>
                <a:outerShdw blurRad="38100" dist="38100" dir="2700000" algn="tl">
                  <a:srgbClr val="C0C0C0"/>
                </a:outerShdw>
              </a:effectLst>
              <a:latin typeface="Cambria" panose="02040503050406030204" pitchFamily="18" charset="0"/>
              <a:ea typeface="굴림" charset="-127"/>
            </a:endParaRPr>
          </a:p>
        </p:txBody>
      </p:sp>
      <p:sp>
        <p:nvSpPr>
          <p:cNvPr id="2" name="Text Box 209"/>
          <p:cNvSpPr txBox="1">
            <a:spLocks noChangeArrowheads="1"/>
          </p:cNvSpPr>
          <p:nvPr/>
        </p:nvSpPr>
        <p:spPr bwMode="auto">
          <a:xfrm>
            <a:off x="179388" y="6308725"/>
            <a:ext cx="51133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latinLnBrk="1">
              <a:spcBef>
                <a:spcPct val="20000"/>
              </a:spcBef>
              <a:buClr>
                <a:schemeClr val="accent1"/>
              </a:buClr>
              <a:buSzPct val="70000"/>
              <a:buFont typeface="Arial" charset="0"/>
              <a:buNone/>
              <a:defRPr/>
            </a:pPr>
            <a:r>
              <a:rPr lang="en-US" altLang="ko-KR" sz="1600" b="1" smtClean="0">
                <a:solidFill>
                  <a:srgbClr val="000036"/>
                </a:solidFill>
                <a:effectLst>
                  <a:outerShdw blurRad="38100" dist="38100" dir="2700000" algn="tl">
                    <a:srgbClr val="DDDDDD"/>
                  </a:outerShdw>
                </a:effectLst>
                <a:latin typeface="Cambria" charset="0"/>
                <a:ea typeface="HY견명조" charset="0"/>
                <a:cs typeface="HY견명조" charset="0"/>
              </a:rPr>
              <a:t>Source: INR Status Report (NRO, As of 31 Dec. 2008)</a:t>
            </a:r>
            <a:endParaRPr kumimoji="1" lang="en-US" altLang="ko-KR" sz="1600" b="1" smtClean="0">
              <a:solidFill>
                <a:srgbClr val="000066"/>
              </a:solidFill>
              <a:effectLst>
                <a:outerShdw blurRad="38100" dist="38100" dir="2700000" algn="tl">
                  <a:srgbClr val="DDDDDD"/>
                </a:outerShdw>
              </a:effectLst>
              <a:latin typeface="Cambria" charset="0"/>
              <a:ea typeface="굴림" charset="0"/>
              <a:cs typeface="굴림" charset="0"/>
            </a:endParaRPr>
          </a:p>
        </p:txBody>
      </p:sp>
      <p:pic>
        <p:nvPicPr>
          <p:cNvPr id="13316" name="Picture 6" descr="joint_v4_pie.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4032250"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joint_stats_v4_bar.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25538"/>
            <a:ext cx="43434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09"/>
          <p:cNvSpPr txBox="1">
            <a:spLocks noChangeArrowheads="1"/>
          </p:cNvSpPr>
          <p:nvPr/>
        </p:nvSpPr>
        <p:spPr bwMode="auto">
          <a:xfrm>
            <a:off x="4427538" y="5661025"/>
            <a:ext cx="47164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spcBef>
                <a:spcPct val="20000"/>
              </a:spcBef>
              <a:buClr>
                <a:schemeClr val="accent1"/>
              </a:buClr>
              <a:buSzPct val="70000"/>
              <a:buFont typeface="Arial" panose="020B0604020202020204" pitchFamily="34" charset="0"/>
              <a:buNone/>
            </a:pPr>
            <a:r>
              <a:rPr lang="en-US" altLang="ko-KR" sz="2000" b="1">
                <a:solidFill>
                  <a:srgbClr val="000036"/>
                </a:solidFill>
                <a:effectLst>
                  <a:outerShdw blurRad="38100" dist="38100" dir="2700000" algn="tl">
                    <a:srgbClr val="C0C0C0"/>
                  </a:outerShdw>
                </a:effectLst>
                <a:latin typeface="Cambria" panose="02040503050406030204" pitchFamily="18" charset="0"/>
                <a:ea typeface="HY견명조" pitchFamily="18" charset="-127"/>
              </a:rPr>
              <a:t>IPv4 Address Space Issued by year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모서리가 접힌 도형 7"/>
          <p:cNvSpPr/>
          <p:nvPr/>
        </p:nvSpPr>
        <p:spPr>
          <a:xfrm>
            <a:off x="201756" y="2000240"/>
            <a:ext cx="8643998" cy="4452948"/>
          </a:xfrm>
          <a:prstGeom prst="foldedCorner">
            <a:avLst>
              <a:gd name="adj" fmla="val 1274"/>
            </a:avLst>
          </a:prstGeom>
          <a:blipFill>
            <a:blip r:embed="rId3"/>
            <a:tile tx="0" ty="0" sx="100000" sy="100000" flip="none" algn="tl"/>
          </a:blipFill>
          <a:effectLst>
            <a:outerShdw blurRad="76200" dir="18900000" sy="23000" kx="-1200000" algn="bl" rotWithShape="0">
              <a:prstClr val="black">
                <a:alpha val="20000"/>
              </a:prstClr>
            </a:outerShdw>
            <a:softEdge rad="127000"/>
          </a:effectLst>
          <a:scene3d>
            <a:camera prst="perspectiveFront"/>
            <a:lightRig rig="flood" dir="t">
              <a:rot lat="0" lon="0" rev="1200000"/>
            </a:lightRig>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15362" name="TextBox 6"/>
          <p:cNvSpPr txBox="1">
            <a:spLocks noChangeArrowheads="1"/>
          </p:cNvSpPr>
          <p:nvPr/>
        </p:nvSpPr>
        <p:spPr bwMode="auto">
          <a:xfrm>
            <a:off x="395288" y="2492375"/>
            <a:ext cx="79136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buFont typeface="Arial" panose="020B0604020202020204" pitchFamily="34" charset="0"/>
              <a:buChar char="•"/>
            </a:pPr>
            <a:r>
              <a:rPr lang="en-US" altLang="ko-KR" sz="1800" b="1">
                <a:solidFill>
                  <a:srgbClr val="333333"/>
                </a:solidFill>
                <a:latin typeface="Cambria" panose="02040503050406030204" pitchFamily="18" charset="0"/>
                <a:ea typeface="굴림" charset="-127"/>
              </a:rPr>
              <a:t> Each RIR will be allocated one /8 IPv4 address block when the IANA free </a:t>
            </a:r>
          </a:p>
          <a:p>
            <a:pPr eaLnBrk="1" hangingPunct="1">
              <a:lnSpc>
                <a:spcPct val="120000"/>
              </a:lnSpc>
            </a:pPr>
            <a:r>
              <a:rPr lang="en-US" altLang="ko-KR" sz="1800" b="1">
                <a:solidFill>
                  <a:srgbClr val="333333"/>
                </a:solidFill>
                <a:latin typeface="Cambria" panose="02040503050406030204" pitchFamily="18" charset="0"/>
                <a:ea typeface="굴림" charset="-127"/>
              </a:rPr>
              <a:t>pool of IPv4 address space reaches five remaining /8 blocks</a:t>
            </a:r>
          </a:p>
        </p:txBody>
      </p:sp>
      <p:sp>
        <p:nvSpPr>
          <p:cNvPr id="15363" name="TextBox 8"/>
          <p:cNvSpPr txBox="1">
            <a:spLocks noChangeArrowheads="1"/>
          </p:cNvSpPr>
          <p:nvPr/>
        </p:nvSpPr>
        <p:spPr bwMode="auto">
          <a:xfrm>
            <a:off x="369888" y="3286125"/>
            <a:ext cx="8305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buFont typeface="Arial" panose="020B0604020202020204" pitchFamily="34" charset="0"/>
              <a:buChar char="•"/>
            </a:pPr>
            <a:r>
              <a:rPr lang="en-US" altLang="ko-KR" sz="1800" b="1">
                <a:solidFill>
                  <a:srgbClr val="333333"/>
                </a:solidFill>
                <a:latin typeface="Cambria" panose="02040503050406030204" pitchFamily="18" charset="0"/>
                <a:ea typeface="굴림" charset="-127"/>
              </a:rPr>
              <a:t> Proposed by the Address Supporting Organization Address Council (ASO AC)</a:t>
            </a:r>
          </a:p>
          <a:p>
            <a:pPr eaLnBrk="1" hangingPunct="1">
              <a:lnSpc>
                <a:spcPct val="120000"/>
              </a:lnSpc>
            </a:pPr>
            <a:r>
              <a:rPr lang="en-US" altLang="ko-KR" sz="1800" b="1">
                <a:solidFill>
                  <a:srgbClr val="333333"/>
                </a:solidFill>
                <a:latin typeface="Cambria" panose="02040503050406030204" pitchFamily="18" charset="0"/>
                <a:ea typeface="굴림" charset="-127"/>
              </a:rPr>
              <a:t>for ratification by the ICANN Board </a:t>
            </a:r>
          </a:p>
        </p:txBody>
      </p:sp>
      <p:sp>
        <p:nvSpPr>
          <p:cNvPr id="15364" name="TextBox 9"/>
          <p:cNvSpPr txBox="1">
            <a:spLocks noChangeArrowheads="1"/>
          </p:cNvSpPr>
          <p:nvPr/>
        </p:nvSpPr>
        <p:spPr bwMode="auto">
          <a:xfrm>
            <a:off x="384175" y="4143375"/>
            <a:ext cx="62198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buFont typeface="Arial" panose="020B0604020202020204" pitchFamily="34" charset="0"/>
              <a:buChar char="•"/>
            </a:pPr>
            <a:r>
              <a:rPr lang="en-US" altLang="ko-KR" sz="1800" b="1">
                <a:solidFill>
                  <a:srgbClr val="333333"/>
                </a:solidFill>
                <a:latin typeface="Cambria" panose="02040503050406030204" pitchFamily="18" charset="0"/>
                <a:ea typeface="굴림" charset="-127"/>
              </a:rPr>
              <a:t> All RIRs have formally adopted the proposal (Nov. 2008)</a:t>
            </a:r>
          </a:p>
        </p:txBody>
      </p:sp>
      <p:sp>
        <p:nvSpPr>
          <p:cNvPr id="15365" name="TextBox 10"/>
          <p:cNvSpPr txBox="1">
            <a:spLocks noChangeArrowheads="1"/>
          </p:cNvSpPr>
          <p:nvPr/>
        </p:nvSpPr>
        <p:spPr bwMode="auto">
          <a:xfrm>
            <a:off x="384175" y="4679950"/>
            <a:ext cx="80565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0000"/>
              </a:lnSpc>
              <a:buFont typeface="Arial" panose="020B0604020202020204" pitchFamily="34" charset="0"/>
              <a:buChar char="•"/>
            </a:pPr>
            <a:r>
              <a:rPr lang="en-US" altLang="ko-KR" sz="1800" b="1">
                <a:solidFill>
                  <a:srgbClr val="333333"/>
                </a:solidFill>
                <a:latin typeface="Cambria" panose="02040503050406030204" pitchFamily="18" charset="0"/>
                <a:ea typeface="굴림" charset="-127"/>
              </a:rPr>
              <a:t> Public comments would be open until 26 Feb. 2009 </a:t>
            </a:r>
          </a:p>
          <a:p>
            <a:pPr eaLnBrk="1" hangingPunct="1">
              <a:lnSpc>
                <a:spcPct val="110000"/>
              </a:lnSpc>
            </a:pPr>
            <a:r>
              <a:rPr kumimoji="1" lang="en-US" altLang="ko-KR" sz="1800">
                <a:solidFill>
                  <a:srgbClr val="009999"/>
                </a:solidFill>
                <a:latin typeface="Cambria" panose="02040503050406030204" pitchFamily="18" charset="0"/>
                <a:ea typeface="굴림" charset="-127"/>
              </a:rPr>
              <a:t>   </a:t>
            </a:r>
            <a:r>
              <a:rPr kumimoji="1" lang="en-US" altLang="ko-KR" sz="1800">
                <a:solidFill>
                  <a:srgbClr val="009999"/>
                </a:solidFill>
                <a:latin typeface="Cambria" panose="02040503050406030204" pitchFamily="18" charset="0"/>
                <a:ea typeface="굴림" charset="-127"/>
                <a:hlinkClick r:id="rId4"/>
              </a:rPr>
              <a:t>http://www.icann.org/en/announcements/announcement-2-05feb09-en.htm</a:t>
            </a:r>
            <a:r>
              <a:rPr kumimoji="1" lang="en-US" altLang="ko-KR" sz="1800">
                <a:solidFill>
                  <a:srgbClr val="009999"/>
                </a:solidFill>
                <a:latin typeface="Cambria" panose="02040503050406030204" pitchFamily="18" charset="0"/>
                <a:ea typeface="굴림" charset="-127"/>
              </a:rPr>
              <a:t>  </a:t>
            </a:r>
            <a:endParaRPr lang="en-US" altLang="ko-KR" sz="1800" b="1">
              <a:solidFill>
                <a:srgbClr val="009999"/>
              </a:solidFill>
              <a:latin typeface="Cambria" panose="02040503050406030204" pitchFamily="18" charset="0"/>
              <a:ea typeface="굴림" charset="-127"/>
            </a:endParaRPr>
          </a:p>
        </p:txBody>
      </p:sp>
      <p:sp>
        <p:nvSpPr>
          <p:cNvPr id="15366" name="TextBox 11"/>
          <p:cNvSpPr txBox="1">
            <a:spLocks noChangeArrowheads="1"/>
          </p:cNvSpPr>
          <p:nvPr/>
        </p:nvSpPr>
        <p:spPr bwMode="auto">
          <a:xfrm>
            <a:off x="500063" y="5475288"/>
            <a:ext cx="66024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latinLnBrk="1" hangingPunct="1">
              <a:spcBef>
                <a:spcPct val="20000"/>
              </a:spcBef>
              <a:buClr>
                <a:srgbClr val="D87D3A"/>
              </a:buClr>
              <a:buSzPct val="70000"/>
            </a:pPr>
            <a:r>
              <a:rPr lang="en-US" altLang="ko-KR" sz="2200" b="1" i="1">
                <a:solidFill>
                  <a:srgbClr val="3333CC"/>
                </a:solidFill>
                <a:latin typeface="Cambria" panose="02040503050406030204" pitchFamily="18" charset="0"/>
                <a:ea typeface="HY견명조" pitchFamily="18" charset="-127"/>
              </a:rPr>
              <a:t>Still</a:t>
            </a:r>
            <a:r>
              <a:rPr lang="en-US" altLang="ko-KR" sz="2200" b="1">
                <a:solidFill>
                  <a:srgbClr val="3333CC"/>
                </a:solidFill>
                <a:latin typeface="Cambria" panose="02040503050406030204" pitchFamily="18" charset="0"/>
                <a:ea typeface="HY견명조" pitchFamily="18" charset="-127"/>
              </a:rPr>
              <a:t>, </a:t>
            </a:r>
            <a:r>
              <a:rPr lang="en-US" altLang="ko-KR" sz="2200" b="1" i="1">
                <a:solidFill>
                  <a:srgbClr val="3333CC"/>
                </a:solidFill>
                <a:latin typeface="Cambria" panose="02040503050406030204" pitchFamily="18" charset="0"/>
                <a:ea typeface="굴림" charset="-127"/>
              </a:rPr>
              <a:t>assignment </a:t>
            </a:r>
            <a:r>
              <a:rPr lang="en-US" altLang="ko-KR" sz="2200" b="1" i="1">
                <a:solidFill>
                  <a:srgbClr val="3333CC"/>
                </a:solidFill>
                <a:latin typeface="Cambria" panose="02040503050406030204" pitchFamily="18" charset="0"/>
                <a:ea typeface="HY견명조" pitchFamily="18" charset="-127"/>
              </a:rPr>
              <a:t>not country-oriented, but regional</a:t>
            </a:r>
          </a:p>
          <a:p>
            <a:pPr eaLnBrk="1" latinLnBrk="1" hangingPunct="1">
              <a:spcBef>
                <a:spcPct val="20000"/>
              </a:spcBef>
              <a:buClr>
                <a:srgbClr val="D87D3A"/>
              </a:buClr>
              <a:buSzPct val="70000"/>
            </a:pPr>
            <a:r>
              <a:rPr lang="en-US" altLang="ko-KR" sz="2200" b="1" i="1">
                <a:solidFill>
                  <a:srgbClr val="3333CC"/>
                </a:solidFill>
                <a:latin typeface="Cambria" panose="02040503050406030204" pitchFamily="18" charset="0"/>
                <a:ea typeface="HY견명조" pitchFamily="18" charset="-127"/>
              </a:rPr>
              <a:t>(AfriNIC, APNIC, ARIN, LACNIC, RIPE NCC)</a:t>
            </a:r>
          </a:p>
        </p:txBody>
      </p:sp>
      <p:pic>
        <p:nvPicPr>
          <p:cNvPr id="15367" name="Picture 8"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268413"/>
            <a:ext cx="84709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타원 11"/>
          <p:cNvSpPr/>
          <p:nvPr/>
        </p:nvSpPr>
        <p:spPr>
          <a:xfrm>
            <a:off x="1213633" y="3562353"/>
            <a:ext cx="2928958" cy="2286017"/>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11" name="타원 10"/>
          <p:cNvSpPr/>
          <p:nvPr/>
        </p:nvSpPr>
        <p:spPr>
          <a:xfrm>
            <a:off x="5464470" y="2193917"/>
            <a:ext cx="2928959"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5" name="타원 4"/>
          <p:cNvSpPr/>
          <p:nvPr/>
        </p:nvSpPr>
        <p:spPr>
          <a:xfrm>
            <a:off x="3488238" y="1225284"/>
            <a:ext cx="2143140" cy="1714512"/>
          </a:xfrm>
          <a:prstGeom prst="ellipse">
            <a:avLst/>
          </a:prstGeom>
          <a:solidFill>
            <a:srgbClr val="009999"/>
          </a:solidFill>
          <a:ln>
            <a:noFill/>
          </a:ln>
          <a:effectLst>
            <a:glow rad="139700">
              <a:schemeClr val="accent4">
                <a:satMod val="175000"/>
                <a:alpha val="40000"/>
              </a:schemeClr>
            </a:glow>
          </a:effectLst>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17412" name="Text Box 209"/>
          <p:cNvSpPr txBox="1">
            <a:spLocks noChangeArrowheads="1"/>
          </p:cNvSpPr>
          <p:nvPr/>
        </p:nvSpPr>
        <p:spPr bwMode="auto">
          <a:xfrm>
            <a:off x="2268538" y="1052513"/>
            <a:ext cx="4622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lnSpc>
                <a:spcPct val="80000"/>
              </a:lnSpc>
              <a:spcBef>
                <a:spcPct val="20000"/>
              </a:spcBef>
              <a:buClr>
                <a:schemeClr val="accent1"/>
              </a:buClr>
              <a:buSzPct val="70000"/>
            </a:pPr>
            <a:endParaRPr lang="en-US" altLang="ko-KR" sz="2800" b="1" i="1">
              <a:latin typeface="Cambria" panose="02040503050406030204" pitchFamily="18" charset="0"/>
              <a:ea typeface="굴림" charset="-127"/>
            </a:endParaRPr>
          </a:p>
          <a:p>
            <a:pPr algn="ctr" eaLnBrk="1" latinLnBrk="1" hangingPunct="1">
              <a:lnSpc>
                <a:spcPct val="80000"/>
              </a:lnSpc>
              <a:spcBef>
                <a:spcPct val="20000"/>
              </a:spcBef>
              <a:buClr>
                <a:schemeClr val="accent1"/>
              </a:buClr>
              <a:buSzPct val="70000"/>
            </a:pPr>
            <a:endParaRPr lang="en-US" altLang="ko-KR" b="1" i="1">
              <a:latin typeface="Cambria" panose="02040503050406030204" pitchFamily="18" charset="0"/>
              <a:ea typeface="굴림" charset="-127"/>
            </a:endParaRPr>
          </a:p>
          <a:p>
            <a:pPr algn="ctr" eaLnBrk="1" latinLnBrk="1" hangingPunct="1">
              <a:lnSpc>
                <a:spcPct val="80000"/>
              </a:lnSpc>
              <a:spcBef>
                <a:spcPct val="20000"/>
              </a:spcBef>
              <a:buClr>
                <a:schemeClr val="accent1"/>
              </a:buClr>
              <a:buSzPct val="70000"/>
            </a:pPr>
            <a:r>
              <a:rPr lang="en-US" altLang="ko-KR" sz="3200" b="1" i="1">
                <a:latin typeface="Cambria" panose="02040503050406030204" pitchFamily="18" charset="0"/>
                <a:ea typeface="굴림" charset="-127"/>
              </a:rPr>
              <a:t> </a:t>
            </a:r>
            <a:r>
              <a:rPr lang="en-US" altLang="ko-KR" sz="3300" b="1" i="1">
                <a:solidFill>
                  <a:srgbClr val="FFFF00"/>
                </a:solidFill>
                <a:latin typeface="Cambria" panose="02040503050406030204" pitchFamily="18" charset="0"/>
                <a:ea typeface="굴림" charset="-127"/>
              </a:rPr>
              <a:t>IPv6</a:t>
            </a:r>
            <a:r>
              <a:rPr lang="en-US" altLang="ko-KR" sz="3300" b="1" i="1">
                <a:latin typeface="Cambria" panose="02040503050406030204" pitchFamily="18" charset="0"/>
                <a:ea typeface="HY견명조" pitchFamily="18" charset="-127"/>
              </a:rPr>
              <a:t> </a:t>
            </a:r>
            <a:endParaRPr kumimoji="1" lang="en-US" altLang="ko-KR" sz="3300" b="1" i="1">
              <a:latin typeface="Cambria" panose="02040503050406030204" pitchFamily="18" charset="0"/>
              <a:ea typeface="굴림" charset="-127"/>
            </a:endParaRPr>
          </a:p>
        </p:txBody>
      </p:sp>
      <p:sp>
        <p:nvSpPr>
          <p:cNvPr id="6" name="타원 5"/>
          <p:cNvSpPr/>
          <p:nvPr/>
        </p:nvSpPr>
        <p:spPr>
          <a:xfrm>
            <a:off x="246381" y="1974668"/>
            <a:ext cx="2928958"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17414" name="TextBox 7"/>
          <p:cNvSpPr txBox="1">
            <a:spLocks noChangeArrowheads="1"/>
          </p:cNvSpPr>
          <p:nvPr/>
        </p:nvSpPr>
        <p:spPr bwMode="auto">
          <a:xfrm>
            <a:off x="539750" y="2349500"/>
            <a:ext cx="2727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ko-KR" b="1">
                <a:latin typeface="Cambria" panose="02040503050406030204" pitchFamily="18" charset="0"/>
                <a:ea typeface="굴림" charset="-127"/>
              </a:rPr>
              <a:t>Greatly expanded </a:t>
            </a:r>
          </a:p>
          <a:p>
            <a:pPr algn="ctr" eaLnBrk="1" hangingPunct="1"/>
            <a:r>
              <a:rPr lang="en-US" altLang="ko-KR" b="1">
                <a:latin typeface="Cambria" panose="02040503050406030204" pitchFamily="18" charset="0"/>
                <a:ea typeface="굴림" charset="-127"/>
              </a:rPr>
              <a:t>address space </a:t>
            </a:r>
            <a:br>
              <a:rPr lang="en-US" altLang="ko-KR" b="1">
                <a:latin typeface="Cambria" panose="02040503050406030204" pitchFamily="18" charset="0"/>
                <a:ea typeface="굴림" charset="-127"/>
              </a:rPr>
            </a:br>
            <a:r>
              <a:rPr lang="en-US" altLang="ko-KR" b="1">
                <a:latin typeface="Cambria" panose="02040503050406030204" pitchFamily="18" charset="0"/>
                <a:ea typeface="굴림" charset="-127"/>
              </a:rPr>
              <a:t>(2</a:t>
            </a:r>
            <a:r>
              <a:rPr lang="en-US" altLang="ko-KR" b="1" baseline="50000">
                <a:latin typeface="Cambria" panose="02040503050406030204" pitchFamily="18" charset="0"/>
                <a:ea typeface="굴림" charset="-127"/>
              </a:rPr>
              <a:t>128</a:t>
            </a:r>
            <a:r>
              <a:rPr lang="en-US" altLang="ko-KR" b="1">
                <a:latin typeface="Cambria" panose="02040503050406030204" pitchFamily="18" charset="0"/>
                <a:ea typeface="굴림" charset="-127"/>
              </a:rPr>
              <a:t>)</a:t>
            </a:r>
          </a:p>
        </p:txBody>
      </p:sp>
      <p:sp>
        <p:nvSpPr>
          <p:cNvPr id="17415" name="TextBox 8"/>
          <p:cNvSpPr txBox="1">
            <a:spLocks noChangeArrowheads="1"/>
          </p:cNvSpPr>
          <p:nvPr/>
        </p:nvSpPr>
        <p:spPr bwMode="auto">
          <a:xfrm>
            <a:off x="5057775" y="2636838"/>
            <a:ext cx="4086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ko-KR" b="1">
                <a:latin typeface="Cambria" panose="02040503050406030204" pitchFamily="18" charset="0"/>
                <a:ea typeface="굴림" charset="-127"/>
              </a:rPr>
              <a:t>More attractive for</a:t>
            </a:r>
          </a:p>
          <a:p>
            <a:pPr algn="ctr" eaLnBrk="1" hangingPunct="1"/>
            <a:r>
              <a:rPr lang="en-US" altLang="ko-KR" b="1">
                <a:latin typeface="Cambria" panose="02040503050406030204" pitchFamily="18" charset="0"/>
                <a:ea typeface="굴림" charset="-127"/>
              </a:rPr>
              <a:t>future Internet applications</a:t>
            </a:r>
          </a:p>
          <a:p>
            <a:pPr algn="ctr" eaLnBrk="1" hangingPunct="1"/>
            <a:r>
              <a:rPr lang="en-US" altLang="ko-KR" b="1">
                <a:latin typeface="Cambria" panose="02040503050406030204" pitchFamily="18" charset="0"/>
                <a:ea typeface="굴림" charset="-127"/>
              </a:rPr>
              <a:t>compared to IPv4</a:t>
            </a:r>
          </a:p>
        </p:txBody>
      </p:sp>
      <p:sp>
        <p:nvSpPr>
          <p:cNvPr id="17416" name="TextBox 9"/>
          <p:cNvSpPr txBox="1">
            <a:spLocks noChangeArrowheads="1"/>
          </p:cNvSpPr>
          <p:nvPr/>
        </p:nvSpPr>
        <p:spPr bwMode="auto">
          <a:xfrm>
            <a:off x="0" y="4149725"/>
            <a:ext cx="54546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latinLnBrk="1" hangingPunct="1">
              <a:lnSpc>
                <a:spcPct val="80000"/>
              </a:lnSpc>
              <a:spcBef>
                <a:spcPct val="20000"/>
              </a:spcBef>
              <a:buClr>
                <a:schemeClr val="accent1"/>
              </a:buClr>
              <a:buSzPct val="70000"/>
            </a:pPr>
            <a:r>
              <a:rPr lang="en-US" altLang="ko-KR" b="1">
                <a:latin typeface="Cambria" panose="02040503050406030204" pitchFamily="18" charset="0"/>
                <a:ea typeface="굴림" charset="-127"/>
              </a:rPr>
              <a:t>Potential socio-economic</a:t>
            </a:r>
          </a:p>
          <a:p>
            <a:pPr algn="ctr" eaLnBrk="1" latinLnBrk="1" hangingPunct="1">
              <a:lnSpc>
                <a:spcPct val="80000"/>
              </a:lnSpc>
              <a:spcBef>
                <a:spcPct val="20000"/>
              </a:spcBef>
              <a:buClr>
                <a:schemeClr val="accent1"/>
              </a:buClr>
              <a:buSzPct val="70000"/>
            </a:pPr>
            <a:r>
              <a:rPr lang="en-US" altLang="ko-KR" b="1">
                <a:latin typeface="Cambria" panose="02040503050406030204" pitchFamily="18" charset="0"/>
                <a:ea typeface="굴림" charset="-127"/>
              </a:rPr>
              <a:t> benefits for</a:t>
            </a:r>
          </a:p>
          <a:p>
            <a:pPr algn="ctr" eaLnBrk="1" latinLnBrk="1" hangingPunct="1">
              <a:lnSpc>
                <a:spcPct val="80000"/>
              </a:lnSpc>
              <a:spcBef>
                <a:spcPct val="20000"/>
              </a:spcBef>
              <a:buClr>
                <a:schemeClr val="accent1"/>
              </a:buClr>
              <a:buSzPct val="70000"/>
            </a:pPr>
            <a:r>
              <a:rPr lang="en-US" altLang="ko-KR" b="1">
                <a:latin typeface="Cambria" panose="02040503050406030204" pitchFamily="18" charset="0"/>
                <a:ea typeface="굴림" charset="-127"/>
              </a:rPr>
              <a:t>ubiquity of the Internet ;</a:t>
            </a:r>
          </a:p>
          <a:p>
            <a:pPr algn="ctr" eaLnBrk="1" latinLnBrk="1" hangingPunct="1">
              <a:lnSpc>
                <a:spcPct val="120000"/>
              </a:lnSpc>
              <a:spcBef>
                <a:spcPct val="20000"/>
              </a:spcBef>
              <a:buClr>
                <a:schemeClr val="accent1"/>
              </a:buClr>
              <a:buSzPct val="70000"/>
            </a:pPr>
            <a:r>
              <a:rPr lang="en-US" altLang="ko-KR" sz="1800" b="1">
                <a:latin typeface="Cambria" panose="02040503050406030204" pitchFamily="18" charset="0"/>
                <a:ea typeface="굴림" charset="-127"/>
                <a:sym typeface="Wingdings" panose="05000000000000000000" pitchFamily="2" charset="2"/>
              </a:rPr>
              <a:t>China’s Next Generation Internet – 2008 Olympics </a:t>
            </a:r>
          </a:p>
        </p:txBody>
      </p:sp>
      <p:sp>
        <p:nvSpPr>
          <p:cNvPr id="13" name="자유형 12"/>
          <p:cNvSpPr/>
          <p:nvPr/>
        </p:nvSpPr>
        <p:spPr>
          <a:xfrm>
            <a:off x="3059113" y="2500313"/>
            <a:ext cx="1071562" cy="568325"/>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ko-KR" altLang="en-US">
              <a:latin typeface="Cambria" charset="0"/>
              <a:ea typeface="HY견명조" charset="0"/>
              <a:cs typeface="HY견명조" charset="0"/>
            </a:endParaRPr>
          </a:p>
        </p:txBody>
      </p:sp>
      <p:sp>
        <p:nvSpPr>
          <p:cNvPr id="14" name="자유형 13"/>
          <p:cNvSpPr/>
          <p:nvPr/>
        </p:nvSpPr>
        <p:spPr>
          <a:xfrm flipH="1">
            <a:off x="4783138" y="2500313"/>
            <a:ext cx="796925" cy="496887"/>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ko-KR" altLang="en-US">
              <a:latin typeface="Cambria" charset="0"/>
              <a:ea typeface="HY견명조" charset="0"/>
              <a:cs typeface="HY견명조" charset="0"/>
            </a:endParaRPr>
          </a:p>
        </p:txBody>
      </p:sp>
      <p:sp>
        <p:nvSpPr>
          <p:cNvPr id="15" name="자유형 14"/>
          <p:cNvSpPr/>
          <p:nvPr/>
        </p:nvSpPr>
        <p:spPr>
          <a:xfrm>
            <a:off x="3924300" y="2565400"/>
            <a:ext cx="360363" cy="1511300"/>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ko-KR" altLang="en-US">
              <a:latin typeface="Cambria" charset="0"/>
              <a:ea typeface="HY견명조" charset="0"/>
              <a:cs typeface="HY견명조" charset="0"/>
            </a:endParaRPr>
          </a:p>
        </p:txBody>
      </p:sp>
      <p:sp>
        <p:nvSpPr>
          <p:cNvPr id="2" name="타원 10"/>
          <p:cNvSpPr/>
          <p:nvPr/>
        </p:nvSpPr>
        <p:spPr>
          <a:xfrm>
            <a:off x="5537495" y="3994142"/>
            <a:ext cx="2928959"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3" name="자유형 13"/>
          <p:cNvSpPr/>
          <p:nvPr/>
        </p:nvSpPr>
        <p:spPr>
          <a:xfrm flipH="1">
            <a:off x="4572000" y="2565400"/>
            <a:ext cx="936625" cy="1800225"/>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ko-KR" altLang="en-US">
              <a:latin typeface="Cambria" charset="0"/>
              <a:ea typeface="HY견명조" charset="0"/>
              <a:cs typeface="HY견명조" charset="0"/>
            </a:endParaRPr>
          </a:p>
        </p:txBody>
      </p:sp>
      <p:sp>
        <p:nvSpPr>
          <p:cNvPr id="17422" name="TextBox 8"/>
          <p:cNvSpPr txBox="1">
            <a:spLocks noChangeArrowheads="1"/>
          </p:cNvSpPr>
          <p:nvPr/>
        </p:nvSpPr>
        <p:spPr bwMode="auto">
          <a:xfrm>
            <a:off x="5292725" y="4508500"/>
            <a:ext cx="3448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ko-KR" b="1">
                <a:latin typeface="Cambria" panose="02040503050406030204" pitchFamily="18" charset="0"/>
                <a:ea typeface="굴림" charset="-127"/>
              </a:rPr>
              <a:t>Multi Access: </a:t>
            </a:r>
          </a:p>
          <a:p>
            <a:pPr algn="ctr" eaLnBrk="1" hangingPunct="1"/>
            <a:r>
              <a:rPr lang="en-US" altLang="ko-KR" b="1">
                <a:latin typeface="Cambria" panose="02040503050406030204" pitchFamily="18" charset="0"/>
                <a:ea typeface="굴림" charset="-127"/>
              </a:rPr>
              <a:t>Enhanced life mobility</a:t>
            </a:r>
          </a:p>
        </p:txBody>
      </p:sp>
      <p:sp>
        <p:nvSpPr>
          <p:cNvPr id="18448" name="Rectangle 16"/>
          <p:cNvSpPr>
            <a:spLocks noChangeArrowheads="1"/>
          </p:cNvSpPr>
          <p:nvPr/>
        </p:nvSpPr>
        <p:spPr bwMode="auto">
          <a:xfrm>
            <a:off x="1187450" y="765175"/>
            <a:ext cx="66897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ko-KR" sz="4000" b="1">
                <a:solidFill>
                  <a:srgbClr val="00004C"/>
                </a:solidFill>
                <a:effectLst>
                  <a:outerShdw blurRad="38100" dist="38100" dir="2700000" algn="tl">
                    <a:srgbClr val="DDDDDD"/>
                  </a:outerShdw>
                </a:effectLst>
                <a:latin typeface="Cambria" charset="0"/>
                <a:ea typeface="굴림" charset="0"/>
                <a:cs typeface="굴림" charset="0"/>
              </a:rPr>
              <a:t>IP Next Generation Protocol</a:t>
            </a:r>
            <a:endParaRPr lang="en-US" sz="4000" b="1">
              <a:solidFill>
                <a:srgbClr val="00004C"/>
              </a:solidFill>
              <a:effectLst>
                <a:outerShdw blurRad="38100" dist="38100" dir="2700000" algn="tl">
                  <a:srgbClr val="DDDDDD"/>
                </a:outerShdw>
              </a:effectLst>
              <a:latin typeface="Cambria" charset="0"/>
              <a:ea typeface="ＭＳ Ｐゴシック"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09"/>
          <p:cNvSpPr txBox="1">
            <a:spLocks noChangeArrowheads="1"/>
          </p:cNvSpPr>
          <p:nvPr/>
        </p:nvSpPr>
        <p:spPr bwMode="auto">
          <a:xfrm>
            <a:off x="250825" y="836613"/>
            <a:ext cx="8893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ko-KR" sz="2800" b="1" i="1">
                <a:latin typeface="Cambria" panose="02040503050406030204" pitchFamily="18" charset="0"/>
                <a:ea typeface="굴림" charset="-127"/>
              </a:rPr>
              <a:t>IPv6 Deployment: Vital to Bridging the Digital Divide</a:t>
            </a:r>
          </a:p>
        </p:txBody>
      </p:sp>
      <p:sp>
        <p:nvSpPr>
          <p:cNvPr id="19458" name="직사각형 6"/>
          <p:cNvSpPr>
            <a:spLocks noChangeArrowheads="1"/>
          </p:cNvSpPr>
          <p:nvPr/>
        </p:nvSpPr>
        <p:spPr bwMode="auto">
          <a:xfrm>
            <a:off x="0" y="3357563"/>
            <a:ext cx="8459788" cy="719137"/>
          </a:xfrm>
          <a:prstGeom prst="rect">
            <a:avLst/>
          </a:prstGeom>
          <a:solidFill>
            <a:srgbClr val="9933FF">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marL="80963" indent="-80963"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atinLnBrk="1">
              <a:spcBef>
                <a:spcPct val="20000"/>
              </a:spcBef>
              <a:buClr>
                <a:schemeClr val="accent1"/>
              </a:buClr>
              <a:buSzPct val="70000"/>
              <a:buFont typeface="Wingdings 2" panose="05020102010507070707" pitchFamily="18" charset="2"/>
              <a:buNone/>
            </a:pPr>
            <a:r>
              <a:rPr lang="en-US" altLang="ko-KR" sz="2000">
                <a:solidFill>
                  <a:schemeClr val="bg1"/>
                </a:solidFill>
                <a:latin typeface="Calibri" panose="020F0502020204030204" pitchFamily="34" charset="0"/>
                <a:ea typeface="굴림" charset="-127"/>
              </a:rPr>
              <a:t> Mobile/Wireless growing at a much faster rate than fixed networks </a:t>
            </a:r>
            <a:endParaRPr lang="ko-KR" altLang="en-US" sz="2000">
              <a:solidFill>
                <a:schemeClr val="bg1"/>
              </a:solidFill>
              <a:latin typeface="Calibri" panose="020F0502020204030204" pitchFamily="34" charset="0"/>
              <a:ea typeface="굴림" charset="-127"/>
            </a:endParaRPr>
          </a:p>
        </p:txBody>
      </p:sp>
      <p:sp>
        <p:nvSpPr>
          <p:cNvPr id="19459" name="직사각형 6"/>
          <p:cNvSpPr>
            <a:spLocks noChangeArrowheads="1"/>
          </p:cNvSpPr>
          <p:nvPr/>
        </p:nvSpPr>
        <p:spPr bwMode="auto">
          <a:xfrm>
            <a:off x="0" y="4797425"/>
            <a:ext cx="8459788" cy="863600"/>
          </a:xfrm>
          <a:prstGeom prst="rect">
            <a:avLst/>
          </a:prstGeom>
          <a:solidFill>
            <a:srgbClr val="9933FF">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ko-KR" sz="2000">
                <a:solidFill>
                  <a:schemeClr val="bg1"/>
                </a:solidFill>
                <a:latin typeface="Calibri" panose="020F0502020204030204" pitchFamily="34" charset="0"/>
                <a:ea typeface="굴림" charset="-127"/>
              </a:rPr>
              <a:t> Internet access using mobile networks:  Lower Cost, Higher speed of   deployment than fixed networks </a:t>
            </a:r>
            <a:endParaRPr kumimoji="1" lang="ko-KR" altLang="en-US" sz="2000" i="1">
              <a:solidFill>
                <a:schemeClr val="bg1"/>
              </a:solidFill>
              <a:latin typeface="Calibri" panose="020F0502020204030204" pitchFamily="34" charset="0"/>
              <a:ea typeface="굴림" charset="-127"/>
            </a:endParaRPr>
          </a:p>
        </p:txBody>
      </p:sp>
      <p:sp>
        <p:nvSpPr>
          <p:cNvPr id="19460" name="직사각형 6"/>
          <p:cNvSpPr>
            <a:spLocks noChangeArrowheads="1"/>
          </p:cNvSpPr>
          <p:nvPr/>
        </p:nvSpPr>
        <p:spPr bwMode="auto">
          <a:xfrm>
            <a:off x="0" y="2636838"/>
            <a:ext cx="8459788" cy="792162"/>
          </a:xfrm>
          <a:prstGeom prst="rect">
            <a:avLst/>
          </a:prstGeom>
          <a:solidFill>
            <a:srgbClr val="FFCC00">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marL="80963" indent="-80963"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atinLnBrk="1">
              <a:spcBef>
                <a:spcPct val="20000"/>
              </a:spcBef>
              <a:buClr>
                <a:schemeClr val="accent1"/>
              </a:buClr>
              <a:buSzPct val="70000"/>
              <a:buFont typeface="Wingdings 2" panose="05020102010507070707" pitchFamily="18" charset="2"/>
              <a:buNone/>
            </a:pPr>
            <a:r>
              <a:rPr lang="en-US" altLang="ko-KR" sz="2000">
                <a:latin typeface="Calibri" panose="020F0502020204030204" pitchFamily="34" charset="0"/>
                <a:ea typeface="굴림" charset="-127"/>
              </a:rPr>
              <a:t> Developing Countries have shown</a:t>
            </a:r>
            <a:r>
              <a:rPr lang="en-US" altLang="ko-KR" sz="1800">
                <a:latin typeface="Cambria" panose="02040503050406030204" pitchFamily="18" charset="0"/>
                <a:ea typeface="굴림" charset="-127"/>
              </a:rPr>
              <a:t> </a:t>
            </a:r>
            <a:r>
              <a:rPr lang="en-US" altLang="ko-KR" sz="2000">
                <a:latin typeface="Calibri" panose="020F0502020204030204" pitchFamily="34" charset="0"/>
                <a:ea typeface="굴림" charset="-127"/>
              </a:rPr>
              <a:t>significant improvement in ICT but still lag behind in Internet access </a:t>
            </a:r>
            <a:endParaRPr lang="ko-KR" altLang="en-US" sz="2000">
              <a:latin typeface="Calibri" panose="020F0502020204030204" pitchFamily="34" charset="0"/>
              <a:ea typeface="굴림" charset="-127"/>
            </a:endParaRPr>
          </a:p>
        </p:txBody>
      </p:sp>
      <p:sp>
        <p:nvSpPr>
          <p:cNvPr id="20486" name="Rectangle 6"/>
          <p:cNvSpPr>
            <a:spLocks noChangeArrowheads="1"/>
          </p:cNvSpPr>
          <p:nvPr/>
        </p:nvSpPr>
        <p:spPr bwMode="auto">
          <a:xfrm>
            <a:off x="323850" y="5764213"/>
            <a:ext cx="882015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tLang="ko-KR" sz="2500" b="1" i="1">
                <a:latin typeface="Cambria" charset="0"/>
                <a:ea typeface="굴림" charset="0"/>
                <a:cs typeface="굴림" charset="0"/>
              </a:rPr>
              <a:t>Digital Divide may be reduced by extending mobile networks</a:t>
            </a:r>
            <a:endParaRPr lang="en-US" sz="2500" b="1" i="1">
              <a:latin typeface="Cambria" charset="0"/>
              <a:ea typeface="굴림" charset="0"/>
              <a:cs typeface="굴림" charset="0"/>
            </a:endParaRPr>
          </a:p>
        </p:txBody>
      </p:sp>
      <p:sp>
        <p:nvSpPr>
          <p:cNvPr id="19462" name="직사각형 6"/>
          <p:cNvSpPr>
            <a:spLocks noChangeArrowheads="1"/>
          </p:cNvSpPr>
          <p:nvPr/>
        </p:nvSpPr>
        <p:spPr bwMode="auto">
          <a:xfrm>
            <a:off x="0" y="4005263"/>
            <a:ext cx="8459788" cy="863600"/>
          </a:xfrm>
          <a:prstGeom prst="rect">
            <a:avLst/>
          </a:prstGeom>
          <a:solidFill>
            <a:srgbClr val="FFCC00">
              <a:alpha val="59999"/>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marL="80963" indent="-80963"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atinLnBrk="1">
              <a:spcBef>
                <a:spcPct val="20000"/>
              </a:spcBef>
              <a:buClr>
                <a:schemeClr val="accent1"/>
              </a:buClr>
              <a:buSzPct val="70000"/>
              <a:buFont typeface="Wingdings 2" panose="05020102010507070707" pitchFamily="18" charset="2"/>
              <a:buNone/>
            </a:pPr>
            <a:r>
              <a:rPr lang="en-US" altLang="ko-KR" sz="2000">
                <a:latin typeface="Calibri" panose="020F0502020204030204" pitchFamily="34" charset="0"/>
                <a:ea typeface="굴림" charset="-127"/>
              </a:rPr>
              <a:t> Relatively greater availability of mobile/wireless networks in many developing and emerging economies </a:t>
            </a:r>
            <a:endParaRPr lang="ko-KR" altLang="en-US" sz="2000">
              <a:solidFill>
                <a:srgbClr val="CC0066"/>
              </a:solidFill>
              <a:latin typeface="Calibri" panose="020F0502020204030204" pitchFamily="34" charset="0"/>
              <a:ea typeface="굴림" charset="-127"/>
            </a:endParaRPr>
          </a:p>
        </p:txBody>
      </p:sp>
      <p:sp>
        <p:nvSpPr>
          <p:cNvPr id="19463" name="Text Box 4"/>
          <p:cNvSpPr txBox="1">
            <a:spLocks noChangeArrowheads="1"/>
          </p:cNvSpPr>
          <p:nvPr/>
        </p:nvSpPr>
        <p:spPr bwMode="auto">
          <a:xfrm>
            <a:off x="1042988" y="1484313"/>
            <a:ext cx="81010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ko-KR" sz="2000" b="1">
                <a:solidFill>
                  <a:srgbClr val="FF0066"/>
                </a:solidFill>
                <a:latin typeface="Cambria" panose="02040503050406030204" pitchFamily="18" charset="0"/>
                <a:ea typeface="굴림" charset="-127"/>
              </a:rPr>
              <a:t>Internet is now a critical global infrastructure for socio-economic development and growing faster in developing countries : </a:t>
            </a:r>
            <a:endParaRPr lang="en-US" altLang="ko-KR" sz="1800" b="1" i="1">
              <a:solidFill>
                <a:srgbClr val="FF0066"/>
              </a:solidFill>
              <a:latin typeface="Cambria" panose="02040503050406030204" pitchFamily="18" charset="0"/>
              <a:ea typeface="굴림" charset="-127"/>
            </a:endParaRPr>
          </a:p>
          <a:p>
            <a:r>
              <a:rPr lang="en-US" altLang="ko-KR" sz="2000" b="1">
                <a:solidFill>
                  <a:srgbClr val="FF0066"/>
                </a:solidFill>
                <a:latin typeface="Cambria" panose="02040503050406030204" pitchFamily="18" charset="0"/>
                <a:ea typeface="굴림" charset="-127"/>
              </a:rPr>
              <a:t>It is necessary to take account of the needs of developing countries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TotalTime>
  <Words>3139</Words>
  <Application>Microsoft Office PowerPoint</Application>
  <PresentationFormat>Presentazione su schermo (4:3)</PresentationFormat>
  <Paragraphs>347</Paragraphs>
  <Slides>23</Slides>
  <Notes>23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23</vt:i4>
      </vt:variant>
    </vt:vector>
  </HeadingPairs>
  <TitlesOfParts>
    <vt:vector size="33" baseType="lpstr">
      <vt:lpstr>Arial</vt:lpstr>
      <vt:lpstr>MS PGothic</vt:lpstr>
      <vt:lpstr>굴림</vt:lpstr>
      <vt:lpstr>Cambria</vt:lpstr>
      <vt:lpstr>Calibri</vt:lpstr>
      <vt:lpstr>HY견명조</vt:lpstr>
      <vt:lpstr>Wingdings 2</vt:lpstr>
      <vt:lpstr>Wingdings</vt:lpstr>
      <vt:lpstr>Times New Roman</vt:lpstr>
      <vt:lpstr>Default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 Presentation</dc:title>
  <dc:subject>IPv6 Presentation</dc:subject>
  <dc:creator>ITU</dc:creator>
  <cp:lastModifiedBy>Fulvio Frati</cp:lastModifiedBy>
  <cp:revision>7</cp:revision>
  <dcterms:created xsi:type="dcterms:W3CDTF">2009-04-06T19:25:13Z</dcterms:created>
  <dcterms:modified xsi:type="dcterms:W3CDTF">2017-04-04T16:18:29Z</dcterms:modified>
</cp:coreProperties>
</file>