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09" r:id="rId2"/>
  </p:sldMasterIdLst>
  <p:notesMasterIdLst>
    <p:notesMasterId r:id="rId29"/>
  </p:notesMasterIdLst>
  <p:handoutMasterIdLst>
    <p:handoutMasterId r:id="rId30"/>
  </p:handoutMasterIdLst>
  <p:sldIdLst>
    <p:sldId id="627" r:id="rId3"/>
    <p:sldId id="622" r:id="rId4"/>
    <p:sldId id="623" r:id="rId5"/>
    <p:sldId id="573" r:id="rId6"/>
    <p:sldId id="585" r:id="rId7"/>
    <p:sldId id="590" r:id="rId8"/>
    <p:sldId id="576" r:id="rId9"/>
    <p:sldId id="624" r:id="rId10"/>
    <p:sldId id="604" r:id="rId11"/>
    <p:sldId id="458" r:id="rId12"/>
    <p:sldId id="617" r:id="rId13"/>
    <p:sldId id="612" r:id="rId14"/>
    <p:sldId id="555" r:id="rId15"/>
    <p:sldId id="530" r:id="rId16"/>
    <p:sldId id="602" r:id="rId17"/>
    <p:sldId id="621" r:id="rId18"/>
    <p:sldId id="625" r:id="rId19"/>
    <p:sldId id="614" r:id="rId20"/>
    <p:sldId id="615" r:id="rId21"/>
    <p:sldId id="606" r:id="rId22"/>
    <p:sldId id="608" r:id="rId23"/>
    <p:sldId id="609" r:id="rId24"/>
    <p:sldId id="611" r:id="rId25"/>
    <p:sldId id="626" r:id="rId26"/>
    <p:sldId id="620" r:id="rId27"/>
    <p:sldId id="568" r:id="rId28"/>
  </p:sldIdLst>
  <p:sldSz cx="9144000" cy="6858000" type="screen4x3"/>
  <p:notesSz cx="7099300" cy="102235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orient="horz" pos="527" userDrawn="1">
          <p15:clr>
            <a:srgbClr val="A4A3A4"/>
          </p15:clr>
        </p15:guide>
        <p15:guide id="3" orient="horz" pos="768">
          <p15:clr>
            <a:srgbClr val="A4A3A4"/>
          </p15:clr>
        </p15:guide>
        <p15:guide id="4" orient="horz" pos="1008">
          <p15:clr>
            <a:srgbClr val="A4A3A4"/>
          </p15:clr>
        </p15:guide>
        <p15:guide id="5" orient="horz" pos="2928">
          <p15:clr>
            <a:srgbClr val="A4A3A4"/>
          </p15:clr>
        </p15:guide>
        <p15:guide id="6" orient="horz" pos="3888">
          <p15:clr>
            <a:srgbClr val="A4A3A4"/>
          </p15:clr>
        </p15:guide>
        <p15:guide id="7" pos="2880">
          <p15:clr>
            <a:srgbClr val="A4A3A4"/>
          </p15:clr>
        </p15:guide>
        <p15:guide id="8" pos="5520">
          <p15:clr>
            <a:srgbClr val="A4A3A4"/>
          </p15:clr>
        </p15:guide>
        <p15:guide id="9" pos="240">
          <p15:clr>
            <a:srgbClr val="A4A3A4"/>
          </p15:clr>
        </p15:guide>
      </p15:sldGuideLst>
    </p:ext>
    <p:ext uri="{2D200454-40CA-4A62-9FC3-DE9A4176ACB9}">
      <p15:notesGuideLst xmlns:p15="http://schemas.microsoft.com/office/powerpoint/2012/main">
        <p15:guide id="1" orient="horz" pos="322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99"/>
    <a:srgbClr val="C9C2BB"/>
    <a:srgbClr val="F1F0EE"/>
    <a:srgbClr val="E9E7E7"/>
    <a:srgbClr val="D1D2D4"/>
    <a:srgbClr val="000000"/>
    <a:srgbClr val="00787B"/>
    <a:srgbClr val="007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1410" y="108"/>
      </p:cViewPr>
      <p:guideLst>
        <p:guide orient="horz" pos="2208"/>
        <p:guide orient="horz" pos="527"/>
        <p:guide orient="horz" pos="768"/>
        <p:guide orient="horz" pos="1008"/>
        <p:guide orient="horz" pos="2928"/>
        <p:guide orient="horz" pos="3888"/>
        <p:guide pos="2880"/>
        <p:guide pos="552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680" y="1650"/>
      </p:cViewPr>
      <p:guideLst>
        <p:guide orient="horz" pos="3221"/>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4988"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t" anchorCtr="0" compatLnSpc="1">
            <a:prstTxWarp prst="textNoShape">
              <a:avLst/>
            </a:prstTxWarp>
          </a:bodyPr>
          <a:lstStyle>
            <a:lvl1pPr defTabSz="954088" eaLnBrk="0" hangingPunct="0">
              <a:spcBef>
                <a:spcPct val="0"/>
              </a:spcBef>
              <a:defRPr sz="1300" smtClean="0">
                <a:latin typeface="Arial" charset="0"/>
                <a:ea typeface="ＭＳ Ｐゴシック" charset="0"/>
              </a:defRPr>
            </a:lvl1pPr>
          </a:lstStyle>
          <a:p>
            <a:pPr>
              <a:defRPr/>
            </a:pPr>
            <a:r>
              <a:rPr lang="en-US"/>
              <a:t>LTE the next generation of mobile internet </a:t>
            </a:r>
          </a:p>
        </p:txBody>
      </p:sp>
      <p:sp>
        <p:nvSpPr>
          <p:cNvPr id="39939" name="Rectangle 3"/>
          <p:cNvSpPr>
            <a:spLocks noGrp="1" noChangeArrowheads="1"/>
          </p:cNvSpPr>
          <p:nvPr>
            <p:ph type="dt" sz="quarter" idx="1"/>
          </p:nvPr>
        </p:nvSpPr>
        <p:spPr bwMode="auto">
          <a:xfrm>
            <a:off x="4024313" y="0"/>
            <a:ext cx="3074987"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t" anchorCtr="0" compatLnSpc="1">
            <a:prstTxWarp prst="textNoShape">
              <a:avLst/>
            </a:prstTxWarp>
          </a:bodyPr>
          <a:lstStyle>
            <a:lvl1pPr algn="r" defTabSz="954088" eaLnBrk="0" hangingPunct="0">
              <a:spcBef>
                <a:spcPct val="0"/>
              </a:spcBef>
              <a:defRPr sz="1300" smtClean="0">
                <a:latin typeface="Arial" charset="0"/>
                <a:ea typeface="ＭＳ Ｐゴシック" charset="0"/>
              </a:defRPr>
            </a:lvl1pPr>
          </a:lstStyle>
          <a:p>
            <a:pPr>
              <a:defRPr/>
            </a:pPr>
            <a:r>
              <a:rPr lang="en-US"/>
              <a:t>Israel Internet Association 2012 </a:t>
            </a:r>
          </a:p>
        </p:txBody>
      </p:sp>
      <p:sp>
        <p:nvSpPr>
          <p:cNvPr id="39940" name="Rectangle 4"/>
          <p:cNvSpPr>
            <a:spLocks noGrp="1" noChangeArrowheads="1"/>
          </p:cNvSpPr>
          <p:nvPr>
            <p:ph type="ftr" sz="quarter" idx="2"/>
          </p:nvPr>
        </p:nvSpPr>
        <p:spPr bwMode="auto">
          <a:xfrm>
            <a:off x="0" y="9712325"/>
            <a:ext cx="3074988"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b" anchorCtr="0" compatLnSpc="1">
            <a:prstTxWarp prst="textNoShape">
              <a:avLst/>
            </a:prstTxWarp>
          </a:bodyPr>
          <a:lstStyle>
            <a:lvl1pPr defTabSz="954088" eaLnBrk="0" hangingPunct="0">
              <a:spcBef>
                <a:spcPct val="0"/>
              </a:spcBef>
              <a:defRPr sz="1300" smtClean="0">
                <a:latin typeface="Arial" charset="0"/>
                <a:ea typeface="ＭＳ Ｐゴシック" charset="0"/>
              </a:defRPr>
            </a:lvl1pPr>
          </a:lstStyle>
          <a:p>
            <a:pPr>
              <a:defRPr/>
            </a:pPr>
            <a:r>
              <a:rPr lang="en-US"/>
              <a:t>Ericsson AB 2012 </a:t>
            </a:r>
          </a:p>
        </p:txBody>
      </p:sp>
      <p:sp>
        <p:nvSpPr>
          <p:cNvPr id="39941" name="Rectangle 5"/>
          <p:cNvSpPr>
            <a:spLocks noGrp="1" noChangeArrowheads="1"/>
          </p:cNvSpPr>
          <p:nvPr>
            <p:ph type="sldNum" sz="quarter" idx="3"/>
          </p:nvPr>
        </p:nvSpPr>
        <p:spPr bwMode="auto">
          <a:xfrm>
            <a:off x="4024313" y="9712325"/>
            <a:ext cx="3074987"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b" anchorCtr="0" compatLnSpc="1">
            <a:prstTxWarp prst="textNoShape">
              <a:avLst/>
            </a:prstTxWarp>
          </a:bodyPr>
          <a:lstStyle>
            <a:lvl1pPr algn="r" defTabSz="954088" eaLnBrk="0" hangingPunct="0">
              <a:spcBef>
                <a:spcPct val="0"/>
              </a:spcBef>
              <a:defRPr sz="1300"/>
            </a:lvl1pPr>
          </a:lstStyle>
          <a:p>
            <a:fld id="{2EA34435-233A-4026-856E-0730210B61C4}" type="slidenum">
              <a:rPr lang="en-US" altLang="it-IT"/>
              <a:pPr/>
              <a:t>‹N›</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4988"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t" anchorCtr="0" compatLnSpc="1">
            <a:prstTxWarp prst="textNoShape">
              <a:avLst/>
            </a:prstTxWarp>
          </a:bodyPr>
          <a:lstStyle>
            <a:lvl1pPr defTabSz="954088" eaLnBrk="0" hangingPunct="0">
              <a:spcBef>
                <a:spcPct val="0"/>
              </a:spcBef>
              <a:defRPr sz="1300" smtClean="0">
                <a:latin typeface="Arial" charset="0"/>
                <a:ea typeface="ＭＳ Ｐゴシック" charset="0"/>
              </a:defRPr>
            </a:lvl1pPr>
          </a:lstStyle>
          <a:p>
            <a:pPr>
              <a:defRPr/>
            </a:pPr>
            <a:r>
              <a:rPr lang="en-US"/>
              <a:t>LTE the next generation of mobile internet </a:t>
            </a:r>
          </a:p>
        </p:txBody>
      </p:sp>
      <p:sp>
        <p:nvSpPr>
          <p:cNvPr id="36867" name="Rectangle 3"/>
          <p:cNvSpPr>
            <a:spLocks noGrp="1" noChangeArrowheads="1"/>
          </p:cNvSpPr>
          <p:nvPr>
            <p:ph type="dt" idx="1"/>
          </p:nvPr>
        </p:nvSpPr>
        <p:spPr bwMode="auto">
          <a:xfrm>
            <a:off x="4024313" y="0"/>
            <a:ext cx="3074987"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t" anchorCtr="0" compatLnSpc="1">
            <a:prstTxWarp prst="textNoShape">
              <a:avLst/>
            </a:prstTxWarp>
          </a:bodyPr>
          <a:lstStyle>
            <a:lvl1pPr algn="r" defTabSz="954088" eaLnBrk="0" hangingPunct="0">
              <a:spcBef>
                <a:spcPct val="0"/>
              </a:spcBef>
              <a:defRPr sz="1300" smtClean="0">
                <a:latin typeface="Arial" charset="0"/>
                <a:ea typeface="ＭＳ Ｐゴシック" charset="0"/>
              </a:defRPr>
            </a:lvl1pPr>
          </a:lstStyle>
          <a:p>
            <a:pPr>
              <a:defRPr/>
            </a:pPr>
            <a:r>
              <a:rPr lang="en-US"/>
              <a:t>Israel Internet Association 2012 </a:t>
            </a:r>
          </a:p>
        </p:txBody>
      </p:sp>
      <p:sp>
        <p:nvSpPr>
          <p:cNvPr id="36868"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946150" y="4856163"/>
            <a:ext cx="5207000" cy="460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445" tIns="47723" rIns="95445" bIns="477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709613" y="4856163"/>
            <a:ext cx="5680075" cy="4600575"/>
          </a:xfrm>
        </p:spPr>
        <p:txBody>
          <a:bodyPr lIns="98973" tIns="49486" rIns="98973" bIns="49486"/>
          <a:lstStyle/>
          <a:p>
            <a:pPr eaLnBrk="1" hangingPunct="1">
              <a:defRPr/>
            </a:pPr>
            <a:endParaRPr lang="sv-SE">
              <a:ea typeface="Genev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38338" name="Rectangle 2"/>
          <p:cNvSpPr>
            <a:spLocks noGrp="1" noRot="1" noChangeAspect="1" noChangeArrowheads="1" noTextEdit="1"/>
          </p:cNvSpPr>
          <p:nvPr>
            <p:ph type="sldImg"/>
          </p:nvPr>
        </p:nvSpPr>
        <p:spPr>
          <a:xfrm>
            <a:off x="1125538" y="766763"/>
            <a:ext cx="4303712" cy="3227387"/>
          </a:xfrm>
          <a:ln/>
          <a:extLst>
            <a:ext uri="{FAA26D3D-D897-4be2-8F04-BA451C77F1D7}">
              <ma14:placeholderFlag xmlns:ma14="http://schemas.microsoft.com/office/mac/drawingml/2011/main" xmlns="" val="1"/>
            </a:ext>
          </a:extLst>
        </p:spPr>
      </p:sp>
      <p:sp>
        <p:nvSpPr>
          <p:cNvPr id="1038339" name="Rectangle 3"/>
          <p:cNvSpPr>
            <a:spLocks noGrp="1" noChangeArrowheads="1"/>
          </p:cNvSpPr>
          <p:nvPr>
            <p:ph type="body" idx="1"/>
          </p:nvPr>
        </p:nvSpPr>
        <p:spPr>
          <a:xfrm>
            <a:off x="384175" y="4292600"/>
            <a:ext cx="6405563" cy="5164138"/>
          </a:xfrm>
        </p:spPr>
        <p:txBody>
          <a:bodyPr/>
          <a:lstStyle/>
          <a:p>
            <a:pPr eaLnBrk="1" hangingPunct="1"/>
            <a:r>
              <a:rPr lang="en-US" altLang="it-IT" smtClean="0">
                <a:latin typeface="Arial" panose="020B0604020202020204" pitchFamily="34" charset="0"/>
              </a:rPr>
              <a:t>The cost efficiency is also a driving factor for LTE. </a:t>
            </a:r>
          </a:p>
          <a:p>
            <a:pPr eaLnBrk="1" hangingPunct="1"/>
            <a:r>
              <a:rPr lang="en-US" altLang="it-IT" smtClean="0">
                <a:latin typeface="Arial" panose="020B0604020202020204" pitchFamily="34" charset="0"/>
              </a:rPr>
              <a:t>You have seen this earlier we have the wider pipe advantage or higher capacity which means that there will be lower cost per delivered bit.</a:t>
            </a:r>
          </a:p>
          <a:p>
            <a:pPr eaLnBrk="1" hangingPunct="1"/>
            <a:r>
              <a:rPr lang="en-US" altLang="it-IT" smtClean="0">
                <a:latin typeface="Arial" panose="020B0604020202020204" pitchFamily="34" charset="0"/>
              </a:rPr>
              <a:t>We have the High degree of Self-Configuration, Self-Healing and Self-Optimization SON functionality  driving down the OPEX by advanced features such as Auto Integration of RBS and Automated Neighbor Relations.</a:t>
            </a:r>
          </a:p>
          <a:p>
            <a:pPr eaLnBrk="1" hangingPunct="1"/>
            <a:r>
              <a:rPr lang="en-US" altLang="it-IT" smtClean="0">
                <a:latin typeface="Arial" panose="020B0604020202020204" pitchFamily="34" charset="0"/>
              </a:rPr>
              <a:t>We have the All IP-based flat network architecture which brings down the number of NW elements and reduces the cost of the NW interface, the architecture is as you know also  integrated with 2G/3G networks which brings down the cost of implementing LTE since much of the already existing infrastructure can be reused.</a:t>
            </a:r>
          </a:p>
          <a:p>
            <a:pPr eaLnBrk="1" hangingPunct="1"/>
            <a:r>
              <a:rPr lang="en-US" altLang="it-IT" smtClean="0">
                <a:latin typeface="Arial" panose="020B0604020202020204" pitchFamily="34" charset="0"/>
              </a:rPr>
              <a:t>What is maybe new in this picture is the Economies of Scale which is also an important factor.</a:t>
            </a:r>
          </a:p>
          <a:p>
            <a:pPr eaLnBrk="1" hangingPunct="1"/>
            <a:r>
              <a:rPr lang="sv-SE" altLang="it-IT" smtClean="0">
                <a:latin typeface="Arial" panose="020B0604020202020204" pitchFamily="34" charset="0"/>
              </a:rPr>
              <a:t>A strong industry support secures the availability and price preasure on system equipment as well as user equipment.</a:t>
            </a:r>
          </a:p>
          <a:p>
            <a:pPr eaLnBrk="1" hangingPunct="1"/>
            <a:r>
              <a:rPr lang="en-US" altLang="it-IT" smtClean="0">
                <a:latin typeface="Arial" panose="020B0604020202020204" pitchFamily="34" charset="0"/>
              </a:rPr>
              <a:t>The Eco-system will be built upon the success and volumes established for HSPA.</a:t>
            </a:r>
          </a:p>
          <a:p>
            <a:pPr eaLnBrk="1" hangingPunct="1"/>
            <a:r>
              <a:rPr lang="en-US" altLang="it-IT" smtClean="0">
                <a:latin typeface="Arial" panose="020B0604020202020204" pitchFamily="34" charset="0"/>
              </a:rPr>
              <a:t>A clear example of this are the terminals that Verizon are offering, just a few moths after launch. </a:t>
            </a:r>
          </a:p>
          <a:p>
            <a:pPr eaLnBrk="1" hangingPunct="1"/>
            <a:r>
              <a:rPr lang="en-US" altLang="it-IT" smtClean="0">
                <a:latin typeface="Arial" panose="020B0604020202020204" pitchFamily="34" charset="0"/>
              </a:rPr>
              <a:t>The Global harmonization also means that some regions and operators can  leverage on the global ecosystem in a way that hasn’t been possible with earlier systems, terminal availability for China for example which for 3G were using TD-SCDMA.</a:t>
            </a:r>
          </a:p>
          <a:p>
            <a:pPr eaLnBrk="1" hangingPunct="1"/>
            <a:r>
              <a:rPr lang="en-US" altLang="it-IT" smtClean="0">
                <a:latin typeface="Arial" panose="020B0604020202020204" pitchFamily="34" charset="0"/>
              </a:rPr>
              <a:t>The global harmonization of (spectrum and) standard will ease cross-border coordination and operation (between countries) and increase and ease the Global roaming capabilities</a:t>
            </a:r>
          </a:p>
          <a:p>
            <a:pPr eaLnBrk="1" hangingPunct="1"/>
            <a:endParaRPr lang="en-US" altLang="it-IT"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12"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29699" name="Rectangle 2"/>
          <p:cNvSpPr txBox="1">
            <a:spLocks noGrp="1" noChangeArrowheads="1"/>
          </p:cNvSpPr>
          <p:nvPr/>
        </p:nvSpPr>
        <p:spPr bwMode="auto">
          <a:xfrm>
            <a:off x="0"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it-IT" sz="1100">
                <a:cs typeface="Arial" panose="020B0604020202020204" pitchFamily="34" charset="0"/>
              </a:rPr>
              <a:t>3GSM RAN PPM in Kista 20083GSM RAN PPM in Kista 2008</a:t>
            </a:r>
          </a:p>
        </p:txBody>
      </p:sp>
      <p:sp>
        <p:nvSpPr>
          <p:cNvPr id="29700" name="Rectangle 6"/>
          <p:cNvSpPr txBox="1">
            <a:spLocks noGrp="1" noChangeArrowheads="1"/>
          </p:cNvSpPr>
          <p:nvPr/>
        </p:nvSpPr>
        <p:spPr bwMode="auto">
          <a:xfrm>
            <a:off x="0" y="9712325"/>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nchor="b"/>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it-IT" sz="1100">
                <a:cs typeface="Arial" panose="020B0604020202020204" pitchFamily="34" charset="0"/>
              </a:rPr>
              <a:t>168/221 09 - FGB 101 220 Uen  Rev B168/221 09 - FGB 101 220 Uen  Rev A</a:t>
            </a:r>
          </a:p>
        </p:txBody>
      </p:sp>
      <p:sp>
        <p:nvSpPr>
          <p:cNvPr id="29701" name="Rectangle 7"/>
          <p:cNvSpPr txBox="1">
            <a:spLocks noGrp="1" noChangeArrowheads="1"/>
          </p:cNvSpPr>
          <p:nvPr/>
        </p:nvSpPr>
        <p:spPr bwMode="auto">
          <a:xfrm>
            <a:off x="4024313" y="9712325"/>
            <a:ext cx="3074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nchor="b"/>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a:spcBef>
                <a:spcPct val="0"/>
              </a:spcBef>
            </a:pPr>
            <a:fld id="{F74C1042-566B-4937-97E9-626BBA9BDA57}" type="slidenum">
              <a:rPr lang="en-US" altLang="it-IT" sz="1100">
                <a:cs typeface="Arial" panose="020B0604020202020204" pitchFamily="34" charset="0"/>
              </a:rPr>
              <a:pPr algn="r">
                <a:spcBef>
                  <a:spcPct val="0"/>
                </a:spcBef>
              </a:pPr>
              <a:t>13</a:t>
            </a:fld>
            <a:endParaRPr lang="en-US" altLang="it-IT" sz="1100">
              <a:cs typeface="Arial" panose="020B0604020202020204" pitchFamily="34" charset="0"/>
            </a:endParaRPr>
          </a:p>
        </p:txBody>
      </p:sp>
      <p:sp>
        <p:nvSpPr>
          <p:cNvPr id="29702" name="Rectangle 2"/>
          <p:cNvSpPr txBox="1">
            <a:spLocks noGrp="1" noChangeArrowheads="1"/>
          </p:cNvSpPr>
          <p:nvPr/>
        </p:nvSpPr>
        <p:spPr bwMode="auto">
          <a:xfrm>
            <a:off x="0"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it-IT" sz="1100">
                <a:cs typeface="Arial" panose="020B0604020202020204" pitchFamily="34" charset="0"/>
              </a:rPr>
              <a:t>3GSM RAN PPM in Kista 2008</a:t>
            </a:r>
          </a:p>
        </p:txBody>
      </p:sp>
      <p:sp>
        <p:nvSpPr>
          <p:cNvPr id="29703" name="Rectangle 3"/>
          <p:cNvSpPr txBox="1">
            <a:spLocks noGrp="1" noChangeArrowheads="1"/>
          </p:cNvSpPr>
          <p:nvPr/>
        </p:nvSpPr>
        <p:spPr bwMode="auto">
          <a:xfrm>
            <a:off x="4024313" y="0"/>
            <a:ext cx="3074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a:spcBef>
                <a:spcPct val="0"/>
              </a:spcBef>
            </a:pPr>
            <a:r>
              <a:rPr lang="en-US" altLang="it-IT" sz="1100">
                <a:cs typeface="Arial" panose="020B0604020202020204" pitchFamily="34" charset="0"/>
              </a:rPr>
              <a:t>2008-05-19</a:t>
            </a:r>
          </a:p>
        </p:txBody>
      </p:sp>
      <p:sp>
        <p:nvSpPr>
          <p:cNvPr id="29704" name="Rectangle 6"/>
          <p:cNvSpPr txBox="1">
            <a:spLocks noGrp="1" noChangeArrowheads="1"/>
          </p:cNvSpPr>
          <p:nvPr/>
        </p:nvSpPr>
        <p:spPr bwMode="auto">
          <a:xfrm>
            <a:off x="0" y="9712325"/>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nchor="b"/>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it-IT" sz="1100">
                <a:cs typeface="Arial" panose="020B0604020202020204" pitchFamily="34" charset="0"/>
              </a:rPr>
              <a:t>168/221 09 - FGB 101 220 Uen  Rev A</a:t>
            </a:r>
          </a:p>
        </p:txBody>
      </p:sp>
      <p:sp>
        <p:nvSpPr>
          <p:cNvPr id="29705" name="Rectangle 7"/>
          <p:cNvSpPr txBox="1">
            <a:spLocks noGrp="1" noChangeArrowheads="1"/>
          </p:cNvSpPr>
          <p:nvPr/>
        </p:nvSpPr>
        <p:spPr bwMode="auto">
          <a:xfrm>
            <a:off x="4024313" y="9712325"/>
            <a:ext cx="3074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6" tIns="45824" rIns="91646" bIns="45824" anchor="b"/>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a:spcBef>
                <a:spcPct val="0"/>
              </a:spcBef>
            </a:pPr>
            <a:fld id="{0AF43AC7-7A87-4A40-99E6-DC00163C8550}" type="slidenum">
              <a:rPr lang="en-US" altLang="it-IT" sz="1100">
                <a:cs typeface="Arial" panose="020B0604020202020204" pitchFamily="34" charset="0"/>
              </a:rPr>
              <a:pPr algn="r">
                <a:spcBef>
                  <a:spcPct val="0"/>
                </a:spcBef>
              </a:pPr>
              <a:t>13</a:t>
            </a:fld>
            <a:endParaRPr lang="en-US" altLang="it-IT" sz="1100">
              <a:cs typeface="Arial" panose="020B0604020202020204" pitchFamily="34" charset="0"/>
            </a:endParaRPr>
          </a:p>
        </p:txBody>
      </p:sp>
      <p:sp>
        <p:nvSpPr>
          <p:cNvPr id="91751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7514" name="Rectangle 3"/>
          <p:cNvSpPr>
            <a:spLocks noGrp="1" noChangeArrowheads="1"/>
          </p:cNvSpPr>
          <p:nvPr>
            <p:ph type="body" idx="1"/>
          </p:nvPr>
        </p:nvSpPr>
        <p:spPr>
          <a:xfrm>
            <a:off x="947738" y="4859338"/>
            <a:ext cx="5203825" cy="4598987"/>
          </a:xfrm>
        </p:spPr>
        <p:txBody>
          <a:bodyPr lIns="91646" tIns="45824" rIns="91646" bIns="45824"/>
          <a:lstStyle/>
          <a:p>
            <a:pPr eaLnBrk="1" hangingPunct="1"/>
            <a:r>
              <a:rPr lang="sv-SE" altLang="it-IT" smtClean="0">
                <a:latin typeface="Arial" panose="020B0604020202020204" pitchFamily="34" charset="0"/>
              </a:rPr>
              <a:t>MME: Mobility Management Entity</a:t>
            </a:r>
          </a:p>
          <a:p>
            <a:pPr eaLnBrk="1" hangingPunct="1"/>
            <a:r>
              <a:rPr lang="sv-SE" altLang="it-IT" smtClean="0">
                <a:latin typeface="Arial" panose="020B0604020202020204" pitchFamily="34" charset="0"/>
              </a:rPr>
              <a:t>GW: GateWay</a:t>
            </a:r>
          </a:p>
          <a:p>
            <a:pPr eaLnBrk="1" hangingPunct="1"/>
            <a:endParaRPr lang="sv-SE" altLang="it-IT" smtClean="0">
              <a:latin typeface="Arial" panose="020B0604020202020204" pitchFamily="34" charset="0"/>
            </a:endParaRPr>
          </a:p>
          <a:p>
            <a:pPr eaLnBrk="1" hangingPunct="1"/>
            <a:r>
              <a:rPr lang="sv-SE" altLang="it-IT" smtClean="0">
                <a:latin typeface="Arial" panose="020B0604020202020204" pitchFamily="34" charset="0"/>
              </a:rPr>
              <a:t>The logical interface from the eNode B to the core network is called S1 and the logical interface between eNode Bs is called X2. The RNC that is used in WCDMA does not exist in LTE. Some of the functionality is moved to the eNode B and other functionality is moved to the core network.</a:t>
            </a:r>
            <a:endParaRPr lang="en-US" altLang="it-IT" smtClean="0">
              <a:latin typeface="Arial" panose="020B0604020202020204" pitchFamily="34" charset="0"/>
            </a:endParaRPr>
          </a:p>
          <a:p>
            <a:pPr eaLnBrk="1" hangingPunct="1"/>
            <a:endParaRPr lang="en-US" altLang="it-IT"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86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7331" name="Rectangle 3"/>
          <p:cNvSpPr>
            <a:spLocks noGrp="1" noChangeArrowheads="1"/>
          </p:cNvSpPr>
          <p:nvPr>
            <p:ph type="body" idx="1"/>
          </p:nvPr>
        </p:nvSpPr>
        <p:spPr>
          <a:xfrm>
            <a:off x="709613" y="4856163"/>
            <a:ext cx="5680075"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13"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33795" name="Rectangle 2"/>
          <p:cNvSpPr txBox="1">
            <a:spLocks noGrp="1" noChangeArrowheads="1"/>
          </p:cNvSpPr>
          <p:nvPr/>
        </p:nvSpPr>
        <p:spPr bwMode="auto">
          <a:xfrm>
            <a:off x="0"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8" tIns="45175" rIns="90348" bIns="45175"/>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100">
                <a:cs typeface="Arial" panose="020B0604020202020204" pitchFamily="34" charset="0"/>
              </a:rPr>
              <a:t> </a:t>
            </a:r>
          </a:p>
        </p:txBody>
      </p:sp>
      <p:sp>
        <p:nvSpPr>
          <p:cNvPr id="33796" name="Rectangle 3"/>
          <p:cNvSpPr txBox="1">
            <a:spLocks noGrp="1" noChangeArrowheads="1"/>
          </p:cNvSpPr>
          <p:nvPr/>
        </p:nvSpPr>
        <p:spPr bwMode="auto">
          <a:xfrm>
            <a:off x="4022725"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8" tIns="45175" rIns="90348" bIns="45175"/>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n-US" altLang="it-IT" sz="1100">
                <a:cs typeface="Arial" panose="020B0604020202020204" pitchFamily="34" charset="0"/>
              </a:rPr>
              <a:t>2011-09-06 </a:t>
            </a:r>
          </a:p>
        </p:txBody>
      </p:sp>
      <p:sp>
        <p:nvSpPr>
          <p:cNvPr id="33797" name="Rectangle 6"/>
          <p:cNvSpPr txBox="1">
            <a:spLocks noGrp="1" noChangeArrowheads="1"/>
          </p:cNvSpPr>
          <p:nvPr/>
        </p:nvSpPr>
        <p:spPr bwMode="auto">
          <a:xfrm>
            <a:off x="0" y="9710738"/>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8" tIns="45175" rIns="90348" bIns="45175" anchor="b"/>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100">
                <a:cs typeface="Arial" panose="020B0604020202020204" pitchFamily="34" charset="0"/>
              </a:rPr>
              <a:t> </a:t>
            </a:r>
          </a:p>
        </p:txBody>
      </p:sp>
      <p:sp>
        <p:nvSpPr>
          <p:cNvPr id="33798" name="Rectangle 7"/>
          <p:cNvSpPr txBox="1">
            <a:spLocks noGrp="1" noChangeArrowheads="1"/>
          </p:cNvSpPr>
          <p:nvPr/>
        </p:nvSpPr>
        <p:spPr bwMode="auto">
          <a:xfrm>
            <a:off x="4022725" y="9710738"/>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8" tIns="45175" rIns="90348" bIns="45175" anchor="b"/>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3182209B-4F85-4744-8F3A-B2A44708A152}" type="slidenum">
              <a:rPr lang="en-US" altLang="it-IT" sz="1100">
                <a:cs typeface="Arial" panose="020B0604020202020204" pitchFamily="34" charset="0"/>
              </a:rPr>
              <a:pPr algn="r" eaLnBrk="1" hangingPunct="1"/>
              <a:t>15</a:t>
            </a:fld>
            <a:endParaRPr lang="en-US" altLang="it-IT" sz="1100">
              <a:cs typeface="Arial" panose="020B0604020202020204" pitchFamily="34" charset="0"/>
            </a:endParaRPr>
          </a:p>
        </p:txBody>
      </p:sp>
      <p:sp>
        <p:nvSpPr>
          <p:cNvPr id="33799" name="Rectangle 2"/>
          <p:cNvSpPr txBox="1">
            <a:spLocks noGrp="1" noChangeArrowheads="1"/>
          </p:cNvSpPr>
          <p:nvPr/>
        </p:nvSpPr>
        <p:spPr bwMode="auto">
          <a:xfrm>
            <a:off x="0"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100"/>
              <a:t> </a:t>
            </a:r>
          </a:p>
        </p:txBody>
      </p:sp>
      <p:sp>
        <p:nvSpPr>
          <p:cNvPr id="33800" name="Rectangle 3"/>
          <p:cNvSpPr txBox="1">
            <a:spLocks noGrp="1" noChangeArrowheads="1"/>
          </p:cNvSpPr>
          <p:nvPr/>
        </p:nvSpPr>
        <p:spPr bwMode="auto">
          <a:xfrm>
            <a:off x="4022725" y="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r>
              <a:rPr lang="en-US" altLang="it-IT" sz="1100"/>
              <a:t>2011-03-09 </a:t>
            </a:r>
          </a:p>
        </p:txBody>
      </p:sp>
      <p:sp>
        <p:nvSpPr>
          <p:cNvPr id="33801" name="Rectangle 6"/>
          <p:cNvSpPr txBox="1">
            <a:spLocks noGrp="1" noChangeArrowheads="1"/>
          </p:cNvSpPr>
          <p:nvPr/>
        </p:nvSpPr>
        <p:spPr bwMode="auto">
          <a:xfrm>
            <a:off x="0" y="9710738"/>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nchor="b"/>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100"/>
              <a:t> </a:t>
            </a:r>
          </a:p>
        </p:txBody>
      </p:sp>
      <p:sp>
        <p:nvSpPr>
          <p:cNvPr id="33802" name="Rectangle 7"/>
          <p:cNvSpPr txBox="1">
            <a:spLocks noGrp="1" noChangeArrowheads="1"/>
          </p:cNvSpPr>
          <p:nvPr/>
        </p:nvSpPr>
        <p:spPr bwMode="auto">
          <a:xfrm>
            <a:off x="4022725" y="9710738"/>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1" rIns="91441" bIns="45721" anchor="b"/>
          <a:lstStyle>
            <a:lvl1pPr defTabSz="9032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032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032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032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032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032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4B3DE370-BA42-41EB-9B92-50BCE0C68B51}" type="slidenum">
              <a:rPr lang="en-US" altLang="it-IT" sz="1100"/>
              <a:pPr algn="r" eaLnBrk="1" hangingPunct="1">
                <a:spcBef>
                  <a:spcPct val="0"/>
                </a:spcBef>
              </a:pPr>
              <a:t>15</a:t>
            </a:fld>
            <a:endParaRPr lang="en-US" altLang="it-IT" sz="1100"/>
          </a:p>
        </p:txBody>
      </p:sp>
      <p:sp>
        <p:nvSpPr>
          <p:cNvPr id="1019914" name="Rectangle 6"/>
          <p:cNvSpPr>
            <a:spLocks noGrp="1" noRot="1" noChangeAspect="1" noChangeArrowheads="1" noTextEdit="1"/>
          </p:cNvSpPr>
          <p:nvPr>
            <p:ph type="sldImg"/>
          </p:nvPr>
        </p:nvSpPr>
        <p:spPr>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1019915" name="Rectangle 7"/>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48" tIns="45175" rIns="90348" bIns="45175"/>
          <a:lstStyle/>
          <a:p>
            <a:pPr eaLnBrk="1" hangingPunct="1">
              <a:defRPr/>
            </a:pPr>
            <a:endParaRPr lang="sv-SE" smtClean="0">
              <a:ea typeface="ＭＳ Ｐゴシック" charset="0"/>
            </a:endParaRPr>
          </a:p>
          <a:p>
            <a:pPr eaLnBrk="1" hangingPunct="1">
              <a:defRPr/>
            </a:pPr>
            <a:endParaRPr lang="en-US" smtClean="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60866" name="Rectangle 2"/>
          <p:cNvSpPr>
            <a:spLocks noGrp="1" noRot="1" noChangeAspect="1" noChangeArrowheads="1" noTextEdit="1"/>
          </p:cNvSpPr>
          <p:nvPr>
            <p:ph type="sldImg"/>
          </p:nvPr>
        </p:nvSpPr>
        <p:spPr>
          <a:xfrm>
            <a:off x="995363" y="766763"/>
            <a:ext cx="5111750" cy="3833812"/>
          </a:xfrm>
          <a:ln/>
          <a:extLst>
            <a:ext uri="{FAA26D3D-D897-4be2-8F04-BA451C77F1D7}">
              <ma14:placeholderFlag xmlns:ma14="http://schemas.microsoft.com/office/mac/drawingml/2011/main" xmlns="" val="1"/>
            </a:ext>
          </a:extLst>
        </p:spPr>
      </p:sp>
      <p:sp>
        <p:nvSpPr>
          <p:cNvPr id="1060867" name="Rectangle 3"/>
          <p:cNvSpPr>
            <a:spLocks noGrp="1" noChangeArrowheads="1"/>
          </p:cNvSpPr>
          <p:nvPr>
            <p:ph type="body" idx="1"/>
          </p:nvPr>
        </p:nvSpPr>
        <p:spPr>
          <a:xfrm>
            <a:off x="709613" y="4856163"/>
            <a:ext cx="5680075" cy="4600575"/>
          </a:xfrm>
        </p:spPr>
        <p:txBody>
          <a:bodyPr/>
          <a:lstStyle/>
          <a:p>
            <a:pPr eaLnBrk="1" hangingPunct="1">
              <a:defRPr/>
            </a:pPr>
            <a:endParaRPr lang="en-GB" smtClean="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709613" y="4856163"/>
            <a:ext cx="5680075" cy="4600575"/>
          </a:xfrm>
        </p:spPr>
        <p:txBody>
          <a:bodyPr lIns="98973" tIns="49486" rIns="98973" bIns="49486"/>
          <a:lstStyle/>
          <a:p>
            <a:pPr eaLnBrk="1" hangingPunct="1">
              <a:defRPr/>
            </a:pPr>
            <a:endParaRPr lang="sv-SE">
              <a:ea typeface="Genev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4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42435" name="Rectangle 3"/>
          <p:cNvSpPr>
            <a:spLocks noGrp="1" noChangeArrowheads="1"/>
          </p:cNvSpPr>
          <p:nvPr>
            <p:ph type="body" idx="1"/>
          </p:nvPr>
        </p:nvSpPr>
        <p:spPr>
          <a:xfrm>
            <a:off x="709613" y="4856163"/>
            <a:ext cx="5680075" cy="4600575"/>
          </a:xfrm>
        </p:spPr>
        <p:txBody>
          <a:bodyPr/>
          <a:lstStyle/>
          <a:p>
            <a:pPr eaLnBrk="1" hangingPunct="1">
              <a:defRPr/>
            </a:pPr>
            <a:r>
              <a:rPr lang="sv-SE" smtClean="0">
                <a:ea typeface="ＭＳ Ｐゴシック" charset="0"/>
              </a:rPr>
              <a:t>Ncells</a:t>
            </a:r>
          </a:p>
          <a:p>
            <a:pPr eaLnBrk="1" hangingPunct="1">
              <a:defRPr/>
            </a:pPr>
            <a:r>
              <a:rPr lang="sv-SE" smtClean="0">
                <a:ea typeface="ＭＳ Ｐゴシック" charset="0"/>
              </a:rPr>
              <a:t>PCI</a:t>
            </a:r>
          </a:p>
          <a:p>
            <a:pPr eaLnBrk="1" hangingPunct="1">
              <a:defRPr/>
            </a:pPr>
            <a:endParaRPr lang="sv-SE" smtClean="0">
              <a:ea typeface="ＭＳ Ｐゴシック" charset="0"/>
            </a:endParaRPr>
          </a:p>
          <a:p>
            <a:pPr eaLnBrk="1" hangingPunct="1">
              <a:defRPr/>
            </a:pPr>
            <a:endParaRPr lang="sv-SE" smtClean="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28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8099" name="Rectangle 3"/>
          <p:cNvSpPr>
            <a:spLocks noGrp="1" noChangeArrowheads="1"/>
          </p:cNvSpPr>
          <p:nvPr>
            <p:ph type="body" idx="1"/>
          </p:nvPr>
        </p:nvSpPr>
        <p:spPr>
          <a:xfrm>
            <a:off x="709613" y="4856163"/>
            <a:ext cx="5680075"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709613" y="4856163"/>
            <a:ext cx="5680075" cy="4600575"/>
          </a:xfrm>
        </p:spPr>
        <p:txBody>
          <a:bodyPr lIns="98973" tIns="49486" rIns="98973" bIns="49486"/>
          <a:lstStyle/>
          <a:p>
            <a:pPr eaLnBrk="1" hangingPunct="1">
              <a:defRPr/>
            </a:pPr>
            <a:endParaRPr lang="sv-SE">
              <a:ea typeface="Genev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5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6771" name="Rectangle 3"/>
          <p:cNvSpPr>
            <a:spLocks noGrp="1" noChangeArrowheads="1"/>
          </p:cNvSpPr>
          <p:nvPr>
            <p:ph type="body" idx="1"/>
          </p:nvPr>
        </p:nvSpPr>
        <p:spPr>
          <a:xfrm>
            <a:off x="936625" y="4856163"/>
            <a:ext cx="5205413"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709613" y="4856163"/>
            <a:ext cx="5680075" cy="4600575"/>
          </a:xfrm>
        </p:spPr>
        <p:txBody>
          <a:bodyPr lIns="98973" tIns="49486" rIns="98973" bIns="49486"/>
          <a:lstStyle/>
          <a:p>
            <a:pPr eaLnBrk="1" hangingPunct="1">
              <a:defRPr/>
            </a:pPr>
            <a:endParaRPr lang="sv-SE">
              <a:ea typeface="Genev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8"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52227" name="Rectangle 2"/>
          <p:cNvSpPr txBox="1">
            <a:spLocks noGrp="1" noChangeArrowheads="1"/>
          </p:cNvSpPr>
          <p:nvPr/>
        </p:nvSpPr>
        <p:spPr bwMode="auto">
          <a:xfrm>
            <a:off x="0" y="0"/>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300">
                <a:cs typeface="Arial" panose="020B0604020202020204" pitchFamily="34" charset="0"/>
              </a:rPr>
              <a:t>RAN PPM 2010 RAN PPM 2010 RAN PPM 2010 CONTINUED LEADERSHIP IN RADIO </a:t>
            </a:r>
          </a:p>
        </p:txBody>
      </p:sp>
      <p:sp>
        <p:nvSpPr>
          <p:cNvPr id="52228" name="Rectangle 6"/>
          <p:cNvSpPr txBox="1">
            <a:spLocks noGrp="1" noChangeArrowheads="1"/>
          </p:cNvSpPr>
          <p:nvPr/>
        </p:nvSpPr>
        <p:spPr bwMode="auto">
          <a:xfrm>
            <a:off x="0" y="9712325"/>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nchor="b"/>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300">
                <a:cs typeface="Arial" panose="020B0604020202020204" pitchFamily="34" charset="0"/>
              </a:rPr>
              <a:t>Ericsson AB 2010 Ericsson AB 2010 Ericsson AB 2010 Ericsson AB 2010 </a:t>
            </a:r>
          </a:p>
        </p:txBody>
      </p:sp>
      <p:sp>
        <p:nvSpPr>
          <p:cNvPr id="52229" name="Rectangle 7"/>
          <p:cNvSpPr txBox="1">
            <a:spLocks noGrp="1" noChangeArrowheads="1"/>
          </p:cNvSpPr>
          <p:nvPr/>
        </p:nvSpPr>
        <p:spPr bwMode="auto">
          <a:xfrm>
            <a:off x="4024313" y="9712325"/>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nchor="b"/>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074BBABA-8B02-449A-95E3-EE97D98D95E4}" type="slidenum">
              <a:rPr lang="en-US" altLang="it-IT" sz="1300">
                <a:cs typeface="Arial" panose="020B0604020202020204" pitchFamily="34" charset="0"/>
              </a:rPr>
              <a:pPr algn="r" eaLnBrk="1" hangingPunct="1">
                <a:spcBef>
                  <a:spcPct val="0"/>
                </a:spcBef>
              </a:pPr>
              <a:t>26</a:t>
            </a:fld>
            <a:endParaRPr lang="en-US" altLang="it-IT" sz="1300">
              <a:cs typeface="Arial" panose="020B0604020202020204" pitchFamily="34" charset="0"/>
            </a:endParaRPr>
          </a:p>
        </p:txBody>
      </p:sp>
      <p:sp>
        <p:nvSpPr>
          <p:cNvPr id="94413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44134" name="Rectangle 3"/>
          <p:cNvSpPr>
            <a:spLocks noGrp="1" noChangeArrowheads="1"/>
          </p:cNvSpPr>
          <p:nvPr>
            <p:ph type="body" idx="1"/>
          </p:nvPr>
        </p:nvSpPr>
        <p:spPr>
          <a:xfrm>
            <a:off x="709613" y="4856163"/>
            <a:ext cx="5680075" cy="4600575"/>
          </a:xfrm>
        </p:spPr>
        <p:txBody>
          <a:bodyPr/>
          <a:lstStyle/>
          <a:p>
            <a:pPr eaLnBrk="1" hangingPunct="1">
              <a:lnSpc>
                <a:spcPct val="80000"/>
              </a:lnSpc>
            </a:pPr>
            <a:r>
              <a:rPr lang="en-US" altLang="it-IT" sz="900" b="1" smtClean="0">
                <a:solidFill>
                  <a:srgbClr val="000000"/>
                </a:solidFill>
                <a:latin typeface="Arial" panose="020B0604020202020204" pitchFamily="34" charset="0"/>
              </a:rPr>
              <a:t>Key messages: Ericsson has vision of 50 billion connected devices by the year 2020</a:t>
            </a:r>
            <a:endParaRPr lang="en-US" altLang="it-IT" sz="900" smtClean="0">
              <a:solidFill>
                <a:srgbClr val="000000"/>
              </a:solidFill>
              <a:latin typeface="Arial" panose="020B0604020202020204" pitchFamily="34" charset="0"/>
            </a:endParaRPr>
          </a:p>
          <a:p>
            <a:pPr eaLnBrk="1" hangingPunct="1">
              <a:lnSpc>
                <a:spcPct val="80000"/>
              </a:lnSpc>
            </a:pPr>
            <a:r>
              <a:rPr lang="en-US" altLang="it-IT" sz="900" smtClean="0">
                <a:solidFill>
                  <a:srgbClr val="000000"/>
                </a:solidFill>
                <a:latin typeface="Arial" panose="020B0604020202020204" pitchFamily="34" charset="0"/>
              </a:rPr>
              <a:t>************************************************</a:t>
            </a:r>
            <a:endParaRPr lang="en-US" altLang="it-IT" sz="900" b="1" smtClean="0">
              <a:solidFill>
                <a:srgbClr val="000000"/>
              </a:solidFill>
              <a:latin typeface="Arial" panose="020B0604020202020204" pitchFamily="34" charset="0"/>
            </a:endParaRPr>
          </a:p>
          <a:p>
            <a:pPr eaLnBrk="1" hangingPunct="1">
              <a:lnSpc>
                <a:spcPct val="80000"/>
              </a:lnSpc>
            </a:pPr>
            <a:r>
              <a:rPr lang="en-US" altLang="it-IT" sz="900" b="1" smtClean="0">
                <a:solidFill>
                  <a:srgbClr val="000000"/>
                </a:solidFill>
                <a:latin typeface="Arial" panose="020B0604020202020204" pitchFamily="34" charset="0"/>
              </a:rPr>
              <a:t>Slide owner:</a:t>
            </a:r>
            <a:r>
              <a:rPr lang="en-US" altLang="it-IT" sz="900" smtClean="0">
                <a:solidFill>
                  <a:srgbClr val="000000"/>
                </a:solidFill>
                <a:latin typeface="Arial" panose="020B0604020202020204" pitchFamily="34" charset="0"/>
              </a:rPr>
              <a:t> 50 billion marketing program</a:t>
            </a:r>
          </a:p>
          <a:p>
            <a:pPr eaLnBrk="1" hangingPunct="1">
              <a:lnSpc>
                <a:spcPct val="80000"/>
              </a:lnSpc>
            </a:pPr>
            <a:r>
              <a:rPr lang="en-US" altLang="it-IT" sz="900" b="1" smtClean="0">
                <a:solidFill>
                  <a:srgbClr val="000000"/>
                </a:solidFill>
                <a:latin typeface="Arial" panose="020B0604020202020204" pitchFamily="34" charset="0"/>
              </a:rPr>
              <a:t>Latest update:</a:t>
            </a:r>
            <a:r>
              <a:rPr lang="en-US" altLang="it-IT" sz="900" smtClean="0">
                <a:solidFill>
                  <a:srgbClr val="000000"/>
                </a:solidFill>
                <a:latin typeface="Arial" panose="020B0604020202020204" pitchFamily="34" charset="0"/>
              </a:rPr>
              <a:t> December 2009</a:t>
            </a:r>
          </a:p>
          <a:p>
            <a:pPr eaLnBrk="1" hangingPunct="1">
              <a:lnSpc>
                <a:spcPct val="80000"/>
              </a:lnSpc>
            </a:pPr>
            <a:r>
              <a:rPr lang="en-US" altLang="it-IT" sz="900" b="1" smtClean="0">
                <a:solidFill>
                  <a:srgbClr val="000000"/>
                </a:solidFill>
                <a:latin typeface="Arial" panose="020B0604020202020204" pitchFamily="34" charset="0"/>
              </a:rPr>
              <a:t>Best before:</a:t>
            </a:r>
            <a:r>
              <a:rPr lang="en-US" altLang="it-IT" sz="900" smtClean="0">
                <a:solidFill>
                  <a:srgbClr val="000000"/>
                </a:solidFill>
                <a:latin typeface="Arial" panose="020B0604020202020204" pitchFamily="34" charset="0"/>
              </a:rPr>
              <a:t> December 2010</a:t>
            </a:r>
          </a:p>
          <a:p>
            <a:pPr eaLnBrk="1" hangingPunct="1">
              <a:lnSpc>
                <a:spcPct val="80000"/>
              </a:lnSpc>
            </a:pPr>
            <a:r>
              <a:rPr lang="en-US" altLang="it-IT" sz="900" smtClean="0">
                <a:solidFill>
                  <a:srgbClr val="000000"/>
                </a:solidFill>
                <a:latin typeface="Arial" panose="020B0604020202020204" pitchFamily="34" charset="0"/>
              </a:rPr>
              <a:t>************************************************</a:t>
            </a:r>
          </a:p>
          <a:p>
            <a:pPr eaLnBrk="1" hangingPunct="1">
              <a:lnSpc>
                <a:spcPct val="80000"/>
              </a:lnSpc>
            </a:pPr>
            <a:r>
              <a:rPr lang="en-US" altLang="it-IT" sz="800" smtClean="0">
                <a:latin typeface="Arial" panose="020B0604020202020204" pitchFamily="34" charset="0"/>
              </a:rPr>
              <a:t>World population will grow to ~7.7 billion by 2020 (according to UN). Growth markets will contribute to the rise of the middle class (growing by 1 billion in 10 years). There is a high variation in the estimated size of the middle class, but it will be brought to the range of 2.2-4.0</a:t>
            </a:r>
            <a:r>
              <a:rPr lang="en-US" altLang="it-IT" sz="800" smtClean="0">
                <a:solidFill>
                  <a:schemeClr val="accent1"/>
                </a:solidFill>
                <a:latin typeface="Arial" panose="020B0604020202020204" pitchFamily="34" charset="0"/>
              </a:rPr>
              <a:t> billion people</a:t>
            </a:r>
            <a:r>
              <a:rPr lang="en-US" altLang="it-IT" sz="800" smtClean="0">
                <a:latin typeface="Arial" panose="020B0604020202020204" pitchFamily="34" charset="0"/>
              </a:rPr>
              <a:t> worldwide by 2020. The middle class will be surrounded by digital devices. Already in 2014, in the US, it will be around 2.2 billion digital consumer electronic devices, computers, and mobile phones. This is about 7 devices per person, of which 5 will be connected by 2014. And this do not include intelligent cars, home alarms and home appliances, connected terminals in point of sale, automated industrial infrastructures, and not even office equipment.</a:t>
            </a:r>
          </a:p>
          <a:p>
            <a:pPr eaLnBrk="1" hangingPunct="1">
              <a:lnSpc>
                <a:spcPct val="80000"/>
              </a:lnSpc>
            </a:pPr>
            <a:r>
              <a:rPr lang="en-US" altLang="it-IT" sz="800" smtClean="0">
                <a:latin typeface="Arial" panose="020B0604020202020204" pitchFamily="34" charset="0"/>
              </a:rPr>
              <a:t>Important to note are drastic declines in poverty rates, with only about 10% living in poverty 2020, which means that a majority will have mobile phones and possibly other digital devices.</a:t>
            </a:r>
          </a:p>
          <a:p>
            <a:pPr eaLnBrk="1" hangingPunct="1">
              <a:lnSpc>
                <a:spcPct val="80000"/>
              </a:lnSpc>
            </a:pPr>
            <a:r>
              <a:rPr lang="en-US" altLang="it-IT" sz="800" smtClean="0">
                <a:latin typeface="Arial" panose="020B0604020202020204" pitchFamily="34" charset="0"/>
              </a:rPr>
              <a:t>At an incredible pace, connectivity now becomes an essential element of any digital device. It will eventually grow to </a:t>
            </a:r>
            <a:r>
              <a:rPr lang="en-US" altLang="it-IT" sz="800" smtClean="0">
                <a:solidFill>
                  <a:schemeClr val="accent1"/>
                </a:solidFill>
                <a:latin typeface="Arial" panose="020B0604020202020204" pitchFamily="34" charset="0"/>
              </a:rPr>
              <a:t>10-12 connected devices per person </a:t>
            </a:r>
            <a:r>
              <a:rPr lang="en-US" altLang="it-IT" sz="800" smtClean="0">
                <a:solidFill>
                  <a:schemeClr val="hlink"/>
                </a:solidFill>
                <a:latin typeface="Arial" panose="020B0604020202020204" pitchFamily="34" charset="0"/>
              </a:rPr>
              <a:t>(for middle class),</a:t>
            </a:r>
            <a:r>
              <a:rPr lang="en-US" altLang="it-IT" sz="800" smtClean="0">
                <a:latin typeface="Arial" panose="020B0604020202020204" pitchFamily="34" charset="0"/>
              </a:rPr>
              <a:t> thus bringing the total number of connected devices to 22-50 billion. </a:t>
            </a:r>
          </a:p>
          <a:p>
            <a:pPr eaLnBrk="1" hangingPunct="1">
              <a:lnSpc>
                <a:spcPct val="80000"/>
              </a:lnSpc>
            </a:pPr>
            <a:r>
              <a:rPr lang="en-US" altLang="it-IT" sz="800" smtClean="0">
                <a:latin typeface="Arial" panose="020B0604020202020204" pitchFamily="34" charset="0"/>
              </a:rPr>
              <a:t>Furthermore, we should look at the number of embedded processors to be used in different types of devices. The number of shipped embedded processors have grown from below 2 billion in 2005 (excluding PCs) to 4 billion in 2009, and will continue to grow to 6 billion in 2012. With this pace it will be a cumulative 90 billion processors shipped between 2009 and 2020 (NB: rough estimate). Using the analogy with one of the first personal devices with a processor – the PC – eventually all these devices will be connected. </a:t>
            </a:r>
          </a:p>
          <a:p>
            <a:pPr eaLnBrk="1" hangingPunct="1">
              <a:lnSpc>
                <a:spcPct val="80000"/>
              </a:lnSpc>
            </a:pPr>
            <a:r>
              <a:rPr lang="en-US" altLang="it-IT" sz="900" smtClean="0">
                <a:latin typeface="Arial" panose="020B0604020202020204" pitchFamily="34" charset="0"/>
              </a:rPr>
              <a:t>In 2008, there were 1,698 million electricity meters, 767 million utility or billing water meters, and 395 million gas consumers in the world, according to ABS Energy Research's latest world meter reports on the three sectors (METERING.COM, June 12, 2009). In total, 2.9 billion utility meters. </a:t>
            </a:r>
          </a:p>
          <a:p>
            <a:pPr eaLnBrk="1" hangingPunct="1">
              <a:lnSpc>
                <a:spcPct val="80000"/>
              </a:lnSpc>
            </a:pPr>
            <a:r>
              <a:rPr lang="en-US" altLang="it-IT" sz="900" smtClean="0">
                <a:latin typeface="Arial" panose="020B0604020202020204" pitchFamily="34" charset="0"/>
              </a:rPr>
              <a:t>Today there are approximately 800 million private and 90 million commercial vehicles in use world wide (Bergh Insight, 2009), with most vehicle growth in emerging markets. Some say we will see 2 billion cars in 20 years time (</a:t>
            </a:r>
            <a:r>
              <a:rPr lang="en-US" altLang="it-IT" smtClean="0">
                <a:latin typeface="Arial" panose="020B0604020202020204" pitchFamily="34" charset="0"/>
              </a:rPr>
              <a:t>http://e360.yale.edu/content/feature.msp?id=2128)</a:t>
            </a:r>
            <a:r>
              <a:rPr lang="en-US" altLang="it-IT" sz="900" smtClean="0">
                <a:latin typeface="Arial" panose="020B0604020202020204" pitchFamily="34" charset="0"/>
              </a:rPr>
              <a:t>. It is projected 150 million vehicles to have on-board telematics systems by 2014. </a:t>
            </a:r>
          </a:p>
          <a:p>
            <a:pPr eaLnBrk="1" hangingPunct="1">
              <a:lnSpc>
                <a:spcPct val="80000"/>
              </a:lnSpc>
            </a:pPr>
            <a:endParaRPr lang="sv-SE" altLang="it-IT" sz="80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954370" name="Slide Image Placeholder 1"/>
          <p:cNvSpPr>
            <a:spLocks noGrp="1" noRot="1" noChangeAspect="1" noTextEdit="1"/>
          </p:cNvSpPr>
          <p:nvPr>
            <p:ph type="sldImg"/>
          </p:nvPr>
        </p:nvSpPr>
        <p:spPr>
          <a:xfrm>
            <a:off x="993775" y="765175"/>
            <a:ext cx="5111750" cy="3833813"/>
          </a:xfrm>
          <a:ln/>
          <a:extLst>
            <a:ext uri="{FAA26D3D-D897-4be2-8F04-BA451C77F1D7}">
              <ma14:placeholderFlag xmlns:ma14="http://schemas.microsoft.com/office/mac/drawingml/2011/main" xmlns="" val="1"/>
            </a:ext>
          </a:extLst>
        </p:spPr>
      </p:sp>
      <p:sp>
        <p:nvSpPr>
          <p:cNvPr id="954371" name="Rectangle 3"/>
          <p:cNvSpPr>
            <a:spLocks noGrp="1" noChangeArrowheads="1"/>
          </p:cNvSpPr>
          <p:nvPr>
            <p:ph type="body" idx="1"/>
          </p:nvPr>
        </p:nvSpPr>
        <p:spPr>
          <a:xfrm>
            <a:off x="709613" y="4791075"/>
            <a:ext cx="5680075"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99226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2262" name="Rectangle 3"/>
          <p:cNvSpPr>
            <a:spLocks noGrp="1" noChangeArrowheads="1"/>
          </p:cNvSpPr>
          <p:nvPr>
            <p:ph type="body" idx="1"/>
          </p:nvPr>
        </p:nvSpPr>
        <p:spPr>
          <a:xfrm>
            <a:off x="709613" y="4856163"/>
            <a:ext cx="5680075"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00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0451" name="Rectangle 3"/>
          <p:cNvSpPr>
            <a:spLocks noGrp="1" noChangeArrowheads="1"/>
          </p:cNvSpPr>
          <p:nvPr>
            <p:ph type="body" idx="1"/>
          </p:nvPr>
        </p:nvSpPr>
        <p:spPr>
          <a:xfrm>
            <a:off x="709613" y="4856163"/>
            <a:ext cx="5680075" cy="4600575"/>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9"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18435"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300"/>
              <a:t>   Sweat your Assets - Long version (with financials) </a:t>
            </a:r>
          </a:p>
        </p:txBody>
      </p:sp>
      <p:sp>
        <p:nvSpPr>
          <p:cNvPr id="18436" name="Rectangle 3"/>
          <p:cNvSpPr txBox="1">
            <a:spLocks noGrp="1" noChangeArrowheads="1"/>
          </p:cNvSpPr>
          <p:nvPr/>
        </p:nvSpPr>
        <p:spPr bwMode="auto">
          <a:xfrm>
            <a:off x="4019550" y="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r>
              <a:rPr lang="en-US" altLang="it-IT" sz="1300"/>
              <a:t>  </a:t>
            </a:r>
          </a:p>
        </p:txBody>
      </p:sp>
      <p:sp>
        <p:nvSpPr>
          <p:cNvPr id="18437" name="Rectangle 6"/>
          <p:cNvSpPr txBox="1">
            <a:spLocks noGrp="1" noChangeArrowheads="1"/>
          </p:cNvSpPr>
          <p:nvPr/>
        </p:nvSpPr>
        <p:spPr bwMode="auto">
          <a:xfrm>
            <a:off x="0" y="97107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nchor="b"/>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it-IT" sz="1300"/>
              <a:t>Ericsson AB 2010 </a:t>
            </a:r>
          </a:p>
        </p:txBody>
      </p:sp>
      <p:sp>
        <p:nvSpPr>
          <p:cNvPr id="18438" name="Rectangle 7"/>
          <p:cNvSpPr txBox="1">
            <a:spLocks noGrp="1" noChangeArrowheads="1"/>
          </p:cNvSpPr>
          <p:nvPr/>
        </p:nvSpPr>
        <p:spPr bwMode="auto">
          <a:xfrm>
            <a:off x="4019550" y="9710738"/>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5" tIns="47723" rIns="95445" bIns="47723" anchor="b"/>
          <a:lstStyle>
            <a:lvl1pPr defTabSz="9540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40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40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40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4088"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40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94888B27-AC43-42AB-A4CC-311D94CAB538}" type="slidenum">
              <a:rPr lang="en-US" altLang="it-IT" sz="1300"/>
              <a:pPr algn="r" eaLnBrk="1" hangingPunct="1">
                <a:spcBef>
                  <a:spcPct val="0"/>
                </a:spcBef>
              </a:pPr>
              <a:t>7</a:t>
            </a:fld>
            <a:endParaRPr lang="en-US" altLang="it-IT" sz="1300"/>
          </a:p>
        </p:txBody>
      </p:sp>
      <p:sp>
        <p:nvSpPr>
          <p:cNvPr id="960518" name="Rectangle 2"/>
          <p:cNvSpPr>
            <a:spLocks noGrp="1" noRot="1" noChangeAspect="1" noChangeArrowheads="1" noTextEdit="1"/>
          </p:cNvSpPr>
          <p:nvPr>
            <p:ph type="sldImg"/>
          </p:nvPr>
        </p:nvSpPr>
        <p:spPr>
          <a:xfrm>
            <a:off x="995363" y="766763"/>
            <a:ext cx="5110162" cy="3832225"/>
          </a:xfrm>
          <a:ln/>
          <a:extLst>
            <a:ext uri="{FAA26D3D-D897-4be2-8F04-BA451C77F1D7}">
              <ma14:placeholderFlag xmlns:ma14="http://schemas.microsoft.com/office/mac/drawingml/2011/main" xmlns="" val="1"/>
            </a:ext>
          </a:extLst>
        </p:spPr>
      </p:sp>
      <p:sp>
        <p:nvSpPr>
          <p:cNvPr id="960519" name="Rectangle 3"/>
          <p:cNvSpPr>
            <a:spLocks noGrp="1" noChangeArrowheads="1"/>
          </p:cNvSpPr>
          <p:nvPr>
            <p:ph type="body" idx="1"/>
          </p:nvPr>
        </p:nvSpPr>
        <p:spPr>
          <a:xfrm>
            <a:off x="709613" y="4856163"/>
            <a:ext cx="5680075" cy="4600575"/>
          </a:xfrm>
        </p:spPr>
        <p:txBody>
          <a:bodyPr/>
          <a:lstStyle/>
          <a:p>
            <a:pPr eaLnBrk="1" hangingPunct="1">
              <a:lnSpc>
                <a:spcPct val="80000"/>
              </a:lnSpc>
              <a:defRPr/>
            </a:pPr>
            <a:endParaRPr lang="en-US" sz="800" smtClean="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709613" y="4856163"/>
            <a:ext cx="5680075" cy="4600575"/>
          </a:xfrm>
        </p:spPr>
        <p:txBody>
          <a:bodyPr lIns="98973" tIns="49486" rIns="98973" bIns="49486"/>
          <a:lstStyle/>
          <a:p>
            <a:pPr eaLnBrk="1" hangingPunct="1">
              <a:defRPr/>
            </a:pPr>
            <a:endParaRPr lang="sv-SE">
              <a:ea typeface="Genev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718850" name="Rectangle 2"/>
          <p:cNvSpPr>
            <a:spLocks noGrp="1" noRot="1" noChangeAspect="1" noChangeArrowheads="1" noTextEdit="1"/>
          </p:cNvSpPr>
          <p:nvPr>
            <p:ph type="sldImg"/>
          </p:nvPr>
        </p:nvSpPr>
        <p:spPr>
          <a:xfrm>
            <a:off x="996950" y="766763"/>
            <a:ext cx="5111750" cy="3833812"/>
          </a:xfrm>
          <a:ln/>
          <a:extLst>
            <a:ext uri="{FAA26D3D-D897-4be2-8F04-BA451C77F1D7}">
              <ma14:placeholderFlag xmlns:ma14="http://schemas.microsoft.com/office/mac/drawingml/2011/main" xmlns="" val="1"/>
            </a:ext>
          </a:extLst>
        </p:spPr>
      </p:sp>
      <p:sp>
        <p:nvSpPr>
          <p:cNvPr id="718851" name="Rectangle 3"/>
          <p:cNvSpPr>
            <a:spLocks noGrp="1" noChangeArrowheads="1"/>
          </p:cNvSpPr>
          <p:nvPr>
            <p:ph type="body" idx="1"/>
          </p:nvPr>
        </p:nvSpPr>
        <p:spPr>
          <a:xfrm>
            <a:off x="949325" y="4857750"/>
            <a:ext cx="5200650" cy="4598988"/>
          </a:xfrm>
        </p:spPr>
        <p:txBody>
          <a:bodyPr/>
          <a:lstStyle/>
          <a:p>
            <a:pPr eaLnBrk="1" hangingPunct="1">
              <a:defRPr/>
            </a:pPr>
            <a:endParaRPr lang="en-US" smtClean="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LTE the next generation of mobile internet </a:t>
            </a:r>
          </a:p>
        </p:txBody>
      </p:sp>
      <p:sp>
        <p:nvSpPr>
          <p:cNvPr id="6"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Israel Internet Association 2012 </a:t>
            </a:r>
          </a:p>
        </p:txBody>
      </p:sp>
      <p:sp>
        <p:nvSpPr>
          <p:cNvPr id="2560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8" tIns="47609" rIns="95218" bIns="47609"/>
          <a:lstStyle>
            <a:lvl1pPr defTabSz="952500"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52500"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52500"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52500"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52500" eaLnBrk="0" hangingPunct="0">
              <a:defRPr sz="2000">
                <a:solidFill>
                  <a:schemeClr val="tx1"/>
                </a:solidFill>
                <a:latin typeface="Arial" panose="020B0604020202020204" pitchFamily="34" charset="0"/>
                <a:ea typeface="MS PGothic" panose="020B0600070205080204" pitchFamily="34" charset="-128"/>
              </a:defRPr>
            </a:lvl5pPr>
            <a:lvl6pPr marL="2514600" indent="-228600" defTabSz="9525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525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525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525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sv-SE" altLang="it-IT" sz="1300"/>
              <a:t> </a:t>
            </a:r>
          </a:p>
        </p:txBody>
      </p:sp>
      <p:sp>
        <p:nvSpPr>
          <p:cNvPr id="1050627" name="Rectangle 2"/>
          <p:cNvSpPr>
            <a:spLocks noGrp="1" noRot="1" noChangeAspect="1" noChangeArrowheads="1" noTextEdit="1"/>
          </p:cNvSpPr>
          <p:nvPr>
            <p:ph type="sldImg"/>
          </p:nvPr>
        </p:nvSpPr>
        <p:spPr>
          <a:xfrm>
            <a:off x="974725" y="755650"/>
            <a:ext cx="5111750" cy="3833813"/>
          </a:xfrm>
          <a:ln/>
          <a:extLst>
            <a:ext uri="{FAA26D3D-D897-4be2-8F04-BA451C77F1D7}">
              <ma14:placeholderFlag xmlns:ma14="http://schemas.microsoft.com/office/mac/drawingml/2011/main" xmlns="" val="1"/>
            </a:ext>
          </a:extLst>
        </p:spPr>
      </p:sp>
      <p:sp>
        <p:nvSpPr>
          <p:cNvPr id="1050628" name="Rectangle 3"/>
          <p:cNvSpPr>
            <a:spLocks noGrp="1" noChangeArrowheads="1"/>
          </p:cNvSpPr>
          <p:nvPr>
            <p:ph type="body" idx="1"/>
          </p:nvPr>
        </p:nvSpPr>
        <p:spPr>
          <a:xfrm>
            <a:off x="709613" y="4857750"/>
            <a:ext cx="5680075" cy="4598988"/>
          </a:xfrm>
        </p:spPr>
        <p:txBody>
          <a:bodyPr lIns="95218" tIns="47609" rIns="95218" bIns="47609"/>
          <a:lstStyle/>
          <a:p>
            <a:pPr eaLnBrk="1" hangingPunct="1">
              <a:defRPr/>
            </a:pPr>
            <a:endParaRPr lang="en-US" smtClean="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1000" y="2057400"/>
            <a:ext cx="8424863" cy="895350"/>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it-IT" sz="2400" smtClean="0">
                <a:latin typeface="Verdana" pitchFamily="34" charset="0"/>
              </a:rPr>
              <a:t>Reti di</a:t>
            </a:r>
            <a:r>
              <a:rPr lang="it-IT" smtClean="0"/>
              <a:t> </a:t>
            </a:r>
            <a:r>
              <a:rPr lang="it-IT" sz="2400" smtClean="0">
                <a:latin typeface="Verdana" pitchFamily="34" charset="0"/>
              </a:rPr>
              <a:t>calcolatori</a:t>
            </a:r>
            <a:endParaRPr lang="en-US" sz="2400" smtClean="0">
              <a:latin typeface="Verdana" pitchFamily="34" charset="0"/>
            </a:endParaRPr>
          </a:p>
          <a:p>
            <a:pPr eaLnBrk="1" hangingPunct="1">
              <a:spcBef>
                <a:spcPct val="20000"/>
              </a:spcBef>
              <a:defRPr/>
            </a:pPr>
            <a:endParaRPr lang="en-US" sz="2400" smtClean="0">
              <a:latin typeface="Verdana" pitchFamily="34" charset="0"/>
            </a:endParaRPr>
          </a:p>
        </p:txBody>
      </p:sp>
      <p:sp>
        <p:nvSpPr>
          <p:cNvPr id="3" name="Text Box 6"/>
          <p:cNvSpPr txBox="1">
            <a:spLocks noChangeArrowheads="1"/>
          </p:cNvSpPr>
          <p:nvPr/>
        </p:nvSpPr>
        <p:spPr bwMode="auto">
          <a:xfrm>
            <a:off x="395288" y="3141663"/>
            <a:ext cx="8424862" cy="895350"/>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2288" indent="-1792288">
              <a:defRPr>
                <a:solidFill>
                  <a:schemeClr val="tx1"/>
                </a:solidFill>
                <a:latin typeface="Arial" charset="0"/>
              </a:defRPr>
            </a:lvl1pPr>
            <a:lvl2pPr marL="1971675">
              <a:defRPr>
                <a:solidFill>
                  <a:schemeClr val="tx1"/>
                </a:solidFill>
                <a:latin typeface="Arial" charset="0"/>
              </a:defRPr>
            </a:lvl2pPr>
            <a:lvl3pPr marL="2151063">
              <a:defRPr>
                <a:solidFill>
                  <a:schemeClr val="tx1"/>
                </a:solidFill>
                <a:latin typeface="Arial" charset="0"/>
              </a:defRPr>
            </a:lvl3pPr>
            <a:lvl4pPr marL="2330450">
              <a:defRPr>
                <a:solidFill>
                  <a:schemeClr val="tx1"/>
                </a:solidFill>
                <a:latin typeface="Arial" charset="0"/>
              </a:defRPr>
            </a:lvl4pPr>
            <a:lvl5pPr marL="2509838">
              <a:defRPr>
                <a:solidFill>
                  <a:schemeClr val="tx1"/>
                </a:solidFill>
                <a:latin typeface="Arial" charset="0"/>
              </a:defRPr>
            </a:lvl5pPr>
            <a:lvl6pPr marL="2967038" fontAlgn="base">
              <a:spcBef>
                <a:spcPct val="0"/>
              </a:spcBef>
              <a:spcAft>
                <a:spcPct val="0"/>
              </a:spcAft>
              <a:defRPr>
                <a:solidFill>
                  <a:schemeClr val="tx1"/>
                </a:solidFill>
                <a:latin typeface="Arial" charset="0"/>
              </a:defRPr>
            </a:lvl6pPr>
            <a:lvl7pPr marL="3424238" fontAlgn="base">
              <a:spcBef>
                <a:spcPct val="0"/>
              </a:spcBef>
              <a:spcAft>
                <a:spcPct val="0"/>
              </a:spcAft>
              <a:defRPr>
                <a:solidFill>
                  <a:schemeClr val="tx1"/>
                </a:solidFill>
                <a:latin typeface="Arial" charset="0"/>
              </a:defRPr>
            </a:lvl7pPr>
            <a:lvl8pPr marL="3881438" fontAlgn="base">
              <a:spcBef>
                <a:spcPct val="0"/>
              </a:spcBef>
              <a:spcAft>
                <a:spcPct val="0"/>
              </a:spcAft>
              <a:defRPr>
                <a:solidFill>
                  <a:schemeClr val="tx1"/>
                </a:solidFill>
                <a:latin typeface="Arial" charset="0"/>
              </a:defRPr>
            </a:lvl8pPr>
            <a:lvl9pPr marL="4338638" fontAlgn="base">
              <a:spcBef>
                <a:spcPct val="0"/>
              </a:spcBef>
              <a:spcAft>
                <a:spcPct val="0"/>
              </a:spcAft>
              <a:defRPr>
                <a:solidFill>
                  <a:schemeClr val="tx1"/>
                </a:solidFill>
                <a:latin typeface="Arial" charset="0"/>
              </a:defRPr>
            </a:lvl9pPr>
          </a:lstStyle>
          <a:p>
            <a:pPr>
              <a:spcBef>
                <a:spcPct val="20000"/>
              </a:spcBef>
              <a:defRPr/>
            </a:pPr>
            <a:r>
              <a:rPr lang="it-IT" sz="2400" dirty="0" smtClean="0">
                <a:latin typeface="Verdana" pitchFamily="34" charset="0"/>
              </a:rPr>
              <a:t>Modulo 2 -	Protocolli di rete TCP/IP </a:t>
            </a:r>
          </a:p>
          <a:p>
            <a:pPr>
              <a:spcBef>
                <a:spcPct val="20000"/>
              </a:spcBef>
              <a:defRPr/>
            </a:pPr>
            <a:endParaRPr lang="it-IT" sz="2400" dirty="0" smtClean="0">
              <a:latin typeface="Verdana" pitchFamily="34" charset="0"/>
            </a:endParaRPr>
          </a:p>
        </p:txBody>
      </p:sp>
      <p:sp>
        <p:nvSpPr>
          <p:cNvPr id="4" name="Text Box 7"/>
          <p:cNvSpPr txBox="1">
            <a:spLocks noChangeArrowheads="1"/>
          </p:cNvSpPr>
          <p:nvPr/>
        </p:nvSpPr>
        <p:spPr bwMode="auto">
          <a:xfrm>
            <a:off x="395288" y="4221163"/>
            <a:ext cx="8424862" cy="904863"/>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59100" indent="-2959100">
              <a:defRPr>
                <a:solidFill>
                  <a:schemeClr val="tx1"/>
                </a:solidFill>
                <a:latin typeface="Arial" charset="0"/>
              </a:defRPr>
            </a:lvl1pPr>
            <a:lvl2pPr marL="3317875">
              <a:defRPr>
                <a:solidFill>
                  <a:schemeClr val="tx1"/>
                </a:solidFill>
                <a:latin typeface="Arial" charset="0"/>
              </a:defRPr>
            </a:lvl2pPr>
            <a:lvl3pPr marL="3497263">
              <a:defRPr>
                <a:solidFill>
                  <a:schemeClr val="tx1"/>
                </a:solidFill>
                <a:latin typeface="Arial" charset="0"/>
              </a:defRPr>
            </a:lvl3pPr>
            <a:lvl4pPr marL="3676650">
              <a:defRPr>
                <a:solidFill>
                  <a:schemeClr val="tx1"/>
                </a:solidFill>
                <a:latin typeface="Arial" charset="0"/>
              </a:defRPr>
            </a:lvl4pPr>
            <a:lvl5pPr marL="3856038">
              <a:defRPr>
                <a:solidFill>
                  <a:schemeClr val="tx1"/>
                </a:solidFill>
                <a:latin typeface="Arial" charset="0"/>
              </a:defRPr>
            </a:lvl5pPr>
            <a:lvl6pPr marL="4313238" fontAlgn="base">
              <a:spcBef>
                <a:spcPct val="0"/>
              </a:spcBef>
              <a:spcAft>
                <a:spcPct val="0"/>
              </a:spcAft>
              <a:defRPr>
                <a:solidFill>
                  <a:schemeClr val="tx1"/>
                </a:solidFill>
                <a:latin typeface="Arial" charset="0"/>
              </a:defRPr>
            </a:lvl6pPr>
            <a:lvl7pPr marL="4770438" fontAlgn="base">
              <a:spcBef>
                <a:spcPct val="0"/>
              </a:spcBef>
              <a:spcAft>
                <a:spcPct val="0"/>
              </a:spcAft>
              <a:defRPr>
                <a:solidFill>
                  <a:schemeClr val="tx1"/>
                </a:solidFill>
                <a:latin typeface="Arial" charset="0"/>
              </a:defRPr>
            </a:lvl7pPr>
            <a:lvl8pPr marL="5227638" fontAlgn="base">
              <a:spcBef>
                <a:spcPct val="0"/>
              </a:spcBef>
              <a:spcAft>
                <a:spcPct val="0"/>
              </a:spcAft>
              <a:defRPr>
                <a:solidFill>
                  <a:schemeClr val="tx1"/>
                </a:solidFill>
                <a:latin typeface="Arial" charset="0"/>
              </a:defRPr>
            </a:lvl8pPr>
            <a:lvl9pPr marL="5684838" fontAlgn="base">
              <a:spcBef>
                <a:spcPct val="0"/>
              </a:spcBef>
              <a:spcAft>
                <a:spcPct val="0"/>
              </a:spcAft>
              <a:defRPr>
                <a:solidFill>
                  <a:schemeClr val="tx1"/>
                </a:solidFill>
                <a:latin typeface="Arial" charset="0"/>
              </a:defRPr>
            </a:lvl9pPr>
          </a:lstStyle>
          <a:p>
            <a:pPr>
              <a:spcBef>
                <a:spcPct val="20000"/>
              </a:spcBef>
              <a:defRPr/>
            </a:pPr>
            <a:r>
              <a:rPr lang="it-IT" sz="2400" dirty="0" smtClean="0">
                <a:latin typeface="Verdana" pitchFamily="34" charset="0"/>
              </a:rPr>
              <a:t>Complementi</a:t>
            </a:r>
          </a:p>
          <a:p>
            <a:pPr>
              <a:spcBef>
                <a:spcPct val="20000"/>
              </a:spcBef>
              <a:defRPr/>
            </a:pPr>
            <a:endParaRPr lang="en-US" sz="2400" dirty="0" smtClean="0">
              <a:latin typeface="Verdana" pitchFamily="34" charset="0"/>
            </a:endParaRPr>
          </a:p>
        </p:txBody>
      </p:sp>
      <p:sp>
        <p:nvSpPr>
          <p:cNvPr id="5" name="Text Box 8"/>
          <p:cNvSpPr txBox="1">
            <a:spLocks noChangeArrowheads="1"/>
          </p:cNvSpPr>
          <p:nvPr/>
        </p:nvSpPr>
        <p:spPr bwMode="auto">
          <a:xfrm>
            <a:off x="395288" y="5516563"/>
            <a:ext cx="84248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it-IT" sz="2000" b="1" smtClean="0">
                <a:latin typeface="Verdana" pitchFamily="34" charset="0"/>
              </a:rPr>
              <a:t>Ernesto Damiani</a:t>
            </a:r>
          </a:p>
        </p:txBody>
      </p:sp>
      <p:sp>
        <p:nvSpPr>
          <p:cNvPr id="6" name="Text Box 9"/>
          <p:cNvSpPr txBox="1">
            <a:spLocks noChangeArrowheads="1"/>
          </p:cNvSpPr>
          <p:nvPr/>
        </p:nvSpPr>
        <p:spPr bwMode="auto">
          <a:xfrm>
            <a:off x="2246313" y="6135688"/>
            <a:ext cx="46212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defRPr/>
            </a:pPr>
            <a:r>
              <a:rPr lang="it-IT" dirty="0" smtClean="0">
                <a:latin typeface="Verdana" pitchFamily="34" charset="0"/>
              </a:rPr>
              <a:t>Università degli Studi di Milano - SSRI</a:t>
            </a:r>
          </a:p>
        </p:txBody>
      </p:sp>
      <p:sp>
        <p:nvSpPr>
          <p:cNvPr id="7" name="Rectangle 10"/>
          <p:cNvSpPr>
            <a:spLocks noChangeArrowheads="1"/>
          </p:cNvSpPr>
          <p:nvPr/>
        </p:nvSpPr>
        <p:spPr bwMode="auto">
          <a:xfrm>
            <a:off x="395288" y="5949950"/>
            <a:ext cx="8424862" cy="71438"/>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it-IT">
              <a:solidFill>
                <a:srgbClr val="FF9900"/>
              </a:solidFill>
            </a:endParaRPr>
          </a:p>
        </p:txBody>
      </p:sp>
      <p:sp>
        <p:nvSpPr>
          <p:cNvPr id="8" name="Text Box 13"/>
          <p:cNvSpPr txBox="1">
            <a:spLocks noChangeArrowheads="1"/>
          </p:cNvSpPr>
          <p:nvPr/>
        </p:nvSpPr>
        <p:spPr bwMode="auto">
          <a:xfrm>
            <a:off x="395288" y="765175"/>
            <a:ext cx="8424862"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defRPr/>
            </a:pPr>
            <a:r>
              <a:rPr lang="it-IT" sz="3200" b="1" dirty="0" smtClean="0">
                <a:solidFill>
                  <a:schemeClr val="tx2"/>
                </a:solidFill>
                <a:latin typeface="Verdana" pitchFamily="34" charset="0"/>
              </a:rPr>
              <a:t>Mobile Internet</a:t>
            </a:r>
            <a:endParaRPr lang="it-IT" sz="3200" b="1" dirty="0" smtClean="0">
              <a:solidFill>
                <a:schemeClr val="tx2"/>
              </a:solidFill>
              <a:latin typeface="Verdana" pitchFamily="34" charset="0"/>
            </a:endParaRPr>
          </a:p>
        </p:txBody>
      </p:sp>
    </p:spTree>
    <p:extLst>
      <p:ext uri="{BB962C8B-B14F-4D97-AF65-F5344CB8AC3E}">
        <p14:creationId xmlns:p14="http://schemas.microsoft.com/office/powerpoint/2010/main" val="411816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fld id="{5C26D29E-91E6-4AF9-82FF-122552535E3A}" type="slidenum">
              <a:rPr lang="en-US" altLang="it-IT" smtClean="0"/>
              <a:pPr/>
              <a:t>‹N›</a:t>
            </a:fld>
            <a:endParaRPr lang="en-US" altLang="it-IT"/>
          </a:p>
        </p:txBody>
      </p:sp>
    </p:spTree>
    <p:extLst>
      <p:ext uri="{BB962C8B-B14F-4D97-AF65-F5344CB8AC3E}">
        <p14:creationId xmlns:p14="http://schemas.microsoft.com/office/powerpoint/2010/main" val="2170887228"/>
      </p:ext>
    </p:extLst>
  </p:cSld>
  <p:clrMapOvr>
    <a:masterClrMapping/>
  </p:clrMapOvr>
  <p:transition spd="slow">
    <p:cover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4975" y="274638"/>
            <a:ext cx="2108200" cy="58912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175375" cy="5891212"/>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226459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435975" cy="56197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050925"/>
            <a:ext cx="4141788" cy="51149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51388" y="1050925"/>
            <a:ext cx="4141787" cy="51149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245251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2133600"/>
            <a:ext cx="7772400" cy="3962400"/>
          </a:xfrm>
        </p:spPr>
        <p:txBody>
          <a:bodyPr/>
          <a:lstStyle/>
          <a:p>
            <a:pPr lvl="0"/>
            <a:r>
              <a:rPr lang="it-IT" noProof="0" smtClean="0"/>
              <a:t>Fare clic sull'icona per inserire una tabella</a:t>
            </a:r>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2749296921"/>
      </p:ext>
    </p:extLst>
  </p:cSld>
  <p:clrMapOvr>
    <a:masterClrMapping/>
  </p:clrMapOvr>
  <p:transition spd="slow" advClick="0" advTm="6000">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685800" y="2133600"/>
            <a:ext cx="3810000" cy="3962400"/>
          </a:xfrm>
        </p:spPr>
        <p:txBody>
          <a:bodyPr/>
          <a:lstStyle/>
          <a:p>
            <a:pPr lvl="0"/>
            <a:r>
              <a:rPr lang="it-IT" noProof="0" smtClean="0"/>
              <a:t>Fare clic sull'icona per aggiungere un'immagine online</a:t>
            </a:r>
            <a:endParaRPr lang="it-IT" noProof="0" smtClean="0"/>
          </a:p>
        </p:txBody>
      </p:sp>
      <p:sp>
        <p:nvSpPr>
          <p:cNvPr id="4" name="Segnaposto testo 3"/>
          <p:cNvSpPr>
            <a:spLocks noGrp="1"/>
          </p:cNvSpPr>
          <p:nvPr>
            <p:ph type="body" sz="half" idx="2"/>
          </p:nvPr>
        </p:nvSpPr>
        <p:spPr>
          <a:xfrm>
            <a:off x="4648200" y="2133600"/>
            <a:ext cx="3810000" cy="39624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2692769854"/>
      </p:ext>
    </p:extLst>
  </p:cSld>
  <p:clrMapOvr>
    <a:masterClrMapping/>
  </p:clrMapOvr>
  <p:transition spd="slow" advClick="0" advTm="6000">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ftr" sz="quarter"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fld id="{4D1B3478-32B4-49D2-BBA7-665180002784}" type="slidenum">
              <a:rPr lang="it-IT" altLang="it-IT"/>
              <a:pPr/>
              <a:t>‹N›</a:t>
            </a:fld>
            <a:endParaRPr lang="it-IT" altLang="it-IT"/>
          </a:p>
        </p:txBody>
      </p:sp>
    </p:spTree>
    <p:extLst>
      <p:ext uri="{BB962C8B-B14F-4D97-AF65-F5344CB8AC3E}">
        <p14:creationId xmlns:p14="http://schemas.microsoft.com/office/powerpoint/2010/main" val="401875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fld id="{F038B40C-ACA6-4711-930C-2407E60FB0D5}" type="slidenum">
              <a:rPr lang="it-IT" altLang="it-IT"/>
              <a:pPr/>
              <a:t>‹N›</a:t>
            </a:fld>
            <a:endParaRPr lang="it-IT" altLang="it-IT"/>
          </a:p>
        </p:txBody>
      </p:sp>
    </p:spTree>
    <p:extLst>
      <p:ext uri="{BB962C8B-B14F-4D97-AF65-F5344CB8AC3E}">
        <p14:creationId xmlns:p14="http://schemas.microsoft.com/office/powerpoint/2010/main" val="404893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Modifica gli stili del testo dello schema</a:t>
            </a:r>
          </a:p>
        </p:txBody>
      </p:sp>
      <p:sp>
        <p:nvSpPr>
          <p:cNvPr id="4" name="Rectangle 4"/>
          <p:cNvSpPr>
            <a:spLocks noGrp="1" noChangeArrowheads="1"/>
          </p:cNvSpPr>
          <p:nvPr>
            <p:ph type="ftr" sz="quarter"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fld id="{800F3AAE-EF7E-45FB-8980-E1D28C146E2D}" type="slidenum">
              <a:rPr lang="it-IT" altLang="it-IT"/>
              <a:pPr/>
              <a:t>‹N›</a:t>
            </a:fld>
            <a:endParaRPr lang="it-IT" altLang="it-IT"/>
          </a:p>
        </p:txBody>
      </p:sp>
    </p:spTree>
    <p:extLst>
      <p:ext uri="{BB962C8B-B14F-4D97-AF65-F5344CB8AC3E}">
        <p14:creationId xmlns:p14="http://schemas.microsoft.com/office/powerpoint/2010/main" val="311095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050925"/>
            <a:ext cx="4141788"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51388" y="1050925"/>
            <a:ext cx="4141787"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ftr" sz="quarter"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fld id="{43D8199F-E0EF-43AB-84EC-C43CD638DE36}" type="slidenum">
              <a:rPr lang="it-IT" altLang="it-IT"/>
              <a:pPr/>
              <a:t>‹N›</a:t>
            </a:fld>
            <a:endParaRPr lang="it-IT" altLang="it-IT"/>
          </a:p>
        </p:txBody>
      </p:sp>
    </p:spTree>
    <p:extLst>
      <p:ext uri="{BB962C8B-B14F-4D97-AF65-F5344CB8AC3E}">
        <p14:creationId xmlns:p14="http://schemas.microsoft.com/office/powerpoint/2010/main" val="268327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ftr" sz="quarter" idx="10"/>
          </p:nvPr>
        </p:nvSpPr>
        <p:spPr>
          <a:ln/>
        </p:spPr>
        <p:txBody>
          <a:bodyPr/>
          <a:lstStyle>
            <a:lvl1pPr>
              <a:defRPr/>
            </a:lvl1pPr>
          </a:lstStyle>
          <a:p>
            <a:pPr>
              <a:defRPr/>
            </a:pPr>
            <a:endParaRPr lang="it-IT"/>
          </a:p>
        </p:txBody>
      </p:sp>
      <p:sp>
        <p:nvSpPr>
          <p:cNvPr id="8" name="Rectangle 5"/>
          <p:cNvSpPr>
            <a:spLocks noGrp="1" noChangeArrowheads="1"/>
          </p:cNvSpPr>
          <p:nvPr>
            <p:ph type="sldNum" sz="quarter" idx="11"/>
          </p:nvPr>
        </p:nvSpPr>
        <p:spPr>
          <a:ln/>
        </p:spPr>
        <p:txBody>
          <a:bodyPr/>
          <a:lstStyle>
            <a:lvl1pPr>
              <a:defRPr/>
            </a:lvl1pPr>
          </a:lstStyle>
          <a:p>
            <a:fld id="{3E1CDDC5-47D9-4179-BED1-931926F6B9F2}" type="slidenum">
              <a:rPr lang="it-IT" altLang="it-IT"/>
              <a:pPr/>
              <a:t>‹N›</a:t>
            </a:fld>
            <a:endParaRPr lang="it-IT" altLang="it-IT"/>
          </a:p>
        </p:txBody>
      </p:sp>
    </p:spTree>
    <p:extLst>
      <p:ext uri="{BB962C8B-B14F-4D97-AF65-F5344CB8AC3E}">
        <p14:creationId xmlns:p14="http://schemas.microsoft.com/office/powerpoint/2010/main" val="110458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fld id="{BA7EF1BB-CBF4-497F-8D08-68053A3DD8DB}" type="slidenum">
              <a:rPr lang="en-US" altLang="it-IT" smtClean="0"/>
              <a:pPr/>
              <a:t>‹N›</a:t>
            </a:fld>
            <a:endParaRPr lang="en-US" altLang="it-IT"/>
          </a:p>
        </p:txBody>
      </p:sp>
    </p:spTree>
    <p:extLst>
      <p:ext uri="{BB962C8B-B14F-4D97-AF65-F5344CB8AC3E}">
        <p14:creationId xmlns:p14="http://schemas.microsoft.com/office/powerpoint/2010/main" val="2185945029"/>
      </p:ext>
    </p:extLst>
  </p:cSld>
  <p:clrMapOvr>
    <a:masterClrMapping/>
  </p:clrMapOvr>
  <p:transition spd="slow">
    <p:cover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Rectangle 4"/>
          <p:cNvSpPr>
            <a:spLocks noGrp="1" noChangeArrowheads="1"/>
          </p:cNvSpPr>
          <p:nvPr>
            <p:ph type="ftr" sz="quarter" idx="10"/>
          </p:nvPr>
        </p:nvSpPr>
        <p:spPr>
          <a:ln/>
        </p:spPr>
        <p:txBody>
          <a:bodyPr/>
          <a:lstStyle>
            <a:lvl1pPr>
              <a:defRPr/>
            </a:lvl1pPr>
          </a:lstStyle>
          <a:p>
            <a:pPr>
              <a:defRPr/>
            </a:pPr>
            <a:endParaRPr lang="it-IT"/>
          </a:p>
        </p:txBody>
      </p:sp>
      <p:sp>
        <p:nvSpPr>
          <p:cNvPr id="4" name="Rectangle 5"/>
          <p:cNvSpPr>
            <a:spLocks noGrp="1" noChangeArrowheads="1"/>
          </p:cNvSpPr>
          <p:nvPr>
            <p:ph type="sldNum" sz="quarter" idx="11"/>
          </p:nvPr>
        </p:nvSpPr>
        <p:spPr>
          <a:ln/>
        </p:spPr>
        <p:txBody>
          <a:bodyPr/>
          <a:lstStyle>
            <a:lvl1pPr>
              <a:defRPr/>
            </a:lvl1pPr>
          </a:lstStyle>
          <a:p>
            <a:fld id="{64BECC2C-1C68-4A8F-BDC8-AAE4FF4E9308}" type="slidenum">
              <a:rPr lang="it-IT" altLang="it-IT"/>
              <a:pPr/>
              <a:t>‹N›</a:t>
            </a:fld>
            <a:endParaRPr lang="it-IT" altLang="it-IT"/>
          </a:p>
        </p:txBody>
      </p:sp>
    </p:spTree>
    <p:extLst>
      <p:ext uri="{BB962C8B-B14F-4D97-AF65-F5344CB8AC3E}">
        <p14:creationId xmlns:p14="http://schemas.microsoft.com/office/powerpoint/2010/main" val="114552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it-IT"/>
          </a:p>
        </p:txBody>
      </p:sp>
      <p:sp>
        <p:nvSpPr>
          <p:cNvPr id="3" name="Rectangle 5"/>
          <p:cNvSpPr>
            <a:spLocks noGrp="1" noChangeArrowheads="1"/>
          </p:cNvSpPr>
          <p:nvPr>
            <p:ph type="sldNum" sz="quarter" idx="11"/>
          </p:nvPr>
        </p:nvSpPr>
        <p:spPr>
          <a:ln/>
        </p:spPr>
        <p:txBody>
          <a:bodyPr/>
          <a:lstStyle>
            <a:lvl1pPr>
              <a:defRPr/>
            </a:lvl1pPr>
          </a:lstStyle>
          <a:p>
            <a:fld id="{FA4BBAA0-4E6D-4605-A0ED-6616AFFCD79F}" type="slidenum">
              <a:rPr lang="it-IT" altLang="it-IT"/>
              <a:pPr/>
              <a:t>‹N›</a:t>
            </a:fld>
            <a:endParaRPr lang="it-IT" altLang="it-IT"/>
          </a:p>
        </p:txBody>
      </p:sp>
    </p:spTree>
    <p:extLst>
      <p:ext uri="{BB962C8B-B14F-4D97-AF65-F5344CB8AC3E}">
        <p14:creationId xmlns:p14="http://schemas.microsoft.com/office/powerpoint/2010/main" val="1638603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Rectangle 4"/>
          <p:cNvSpPr>
            <a:spLocks noGrp="1" noChangeArrowheads="1"/>
          </p:cNvSpPr>
          <p:nvPr>
            <p:ph type="ftr" sz="quarter"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fld id="{E9DE7492-9410-4C4E-8C4A-6F613D40177E}" type="slidenum">
              <a:rPr lang="it-IT" altLang="it-IT"/>
              <a:pPr/>
              <a:t>‹N›</a:t>
            </a:fld>
            <a:endParaRPr lang="it-IT" altLang="it-IT"/>
          </a:p>
        </p:txBody>
      </p:sp>
    </p:spTree>
    <p:extLst>
      <p:ext uri="{BB962C8B-B14F-4D97-AF65-F5344CB8AC3E}">
        <p14:creationId xmlns:p14="http://schemas.microsoft.com/office/powerpoint/2010/main" val="326173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Rectangle 4"/>
          <p:cNvSpPr>
            <a:spLocks noGrp="1" noChangeArrowheads="1"/>
          </p:cNvSpPr>
          <p:nvPr>
            <p:ph type="ftr" sz="quarter"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fld id="{8967C652-DDF3-4518-81CB-44A1C1EB12BF}" type="slidenum">
              <a:rPr lang="it-IT" altLang="it-IT"/>
              <a:pPr/>
              <a:t>‹N›</a:t>
            </a:fld>
            <a:endParaRPr lang="it-IT" altLang="it-IT"/>
          </a:p>
        </p:txBody>
      </p:sp>
    </p:spTree>
    <p:extLst>
      <p:ext uri="{BB962C8B-B14F-4D97-AF65-F5344CB8AC3E}">
        <p14:creationId xmlns:p14="http://schemas.microsoft.com/office/powerpoint/2010/main" val="3100072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fld id="{EF8F237A-2572-4816-A44B-30B8CD5C26DA}" type="slidenum">
              <a:rPr lang="it-IT" altLang="it-IT"/>
              <a:pPr/>
              <a:t>‹N›</a:t>
            </a:fld>
            <a:endParaRPr lang="it-IT" altLang="it-IT"/>
          </a:p>
        </p:txBody>
      </p:sp>
    </p:spTree>
    <p:extLst>
      <p:ext uri="{BB962C8B-B14F-4D97-AF65-F5344CB8AC3E}">
        <p14:creationId xmlns:p14="http://schemas.microsoft.com/office/powerpoint/2010/main" val="483213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4975" y="274638"/>
            <a:ext cx="2108200" cy="5891212"/>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175375" cy="5891212"/>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fld id="{88F9361E-EC7A-43BC-9740-9B0E631B1685}" type="slidenum">
              <a:rPr lang="it-IT" altLang="it-IT"/>
              <a:pPr/>
              <a:t>‹N›</a:t>
            </a:fld>
            <a:endParaRPr lang="it-IT" altLang="it-IT"/>
          </a:p>
        </p:txBody>
      </p:sp>
    </p:spTree>
    <p:extLst>
      <p:ext uri="{BB962C8B-B14F-4D97-AF65-F5344CB8AC3E}">
        <p14:creationId xmlns:p14="http://schemas.microsoft.com/office/powerpoint/2010/main" val="5005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Modifica gli stili del testo dello schema</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fld id="{7A60BED1-6A69-49AA-8C31-F875BCACEB15}" type="slidenum">
              <a:rPr lang="en-US" altLang="it-IT" smtClean="0"/>
              <a:pPr/>
              <a:t>‹N›</a:t>
            </a:fld>
            <a:endParaRPr lang="en-US" altLang="it-IT"/>
          </a:p>
        </p:txBody>
      </p:sp>
    </p:spTree>
    <p:extLst>
      <p:ext uri="{BB962C8B-B14F-4D97-AF65-F5344CB8AC3E}">
        <p14:creationId xmlns:p14="http://schemas.microsoft.com/office/powerpoint/2010/main" val="1149264184"/>
      </p:ext>
    </p:extLst>
  </p:cSld>
  <p:clrMapOvr>
    <a:masterClrMapping/>
  </p:clrMapOvr>
  <p:transition spd="slow">
    <p:cover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050925"/>
            <a:ext cx="4141788"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51388" y="1050925"/>
            <a:ext cx="4141787"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366732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fld id="{E1ECB1E4-689D-4255-898D-8350BFE367EC}" type="slidenum">
              <a:rPr lang="en-US" altLang="it-IT" smtClean="0"/>
              <a:pPr/>
              <a:t>‹N›</a:t>
            </a:fld>
            <a:endParaRPr lang="en-US" altLang="it-IT"/>
          </a:p>
        </p:txBody>
      </p:sp>
    </p:spTree>
    <p:extLst>
      <p:ext uri="{BB962C8B-B14F-4D97-AF65-F5344CB8AC3E}">
        <p14:creationId xmlns:p14="http://schemas.microsoft.com/office/powerpoint/2010/main" val="2050276047"/>
      </p:ext>
    </p:extLst>
  </p:cSld>
  <p:clrMapOvr>
    <a:masterClrMapping/>
  </p:clrMapOvr>
  <p:transition spd="slow">
    <p:cover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fld id="{3D8FF198-7356-4D9C-8B44-044117B2DF99}" type="slidenum">
              <a:rPr lang="en-US" altLang="it-IT" smtClean="0"/>
              <a:pPr/>
              <a:t>‹N›</a:t>
            </a:fld>
            <a:endParaRPr lang="en-US" altLang="it-IT"/>
          </a:p>
        </p:txBody>
      </p:sp>
    </p:spTree>
    <p:extLst>
      <p:ext uri="{BB962C8B-B14F-4D97-AF65-F5344CB8AC3E}">
        <p14:creationId xmlns:p14="http://schemas.microsoft.com/office/powerpoint/2010/main" val="700665696"/>
      </p:ext>
    </p:extLst>
  </p:cSld>
  <p:clrMapOvr>
    <a:masterClrMapping/>
  </p:clrMapOvr>
  <p:transition spd="slow">
    <p:cover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fld id="{DC287F9D-D98E-4253-8F3E-F64F04C684F7}" type="slidenum">
              <a:rPr lang="en-US" altLang="it-IT" smtClean="0"/>
              <a:pPr/>
              <a:t>‹N›</a:t>
            </a:fld>
            <a:endParaRPr lang="en-US" altLang="it-IT"/>
          </a:p>
        </p:txBody>
      </p:sp>
    </p:spTree>
    <p:extLst>
      <p:ext uri="{BB962C8B-B14F-4D97-AF65-F5344CB8AC3E}">
        <p14:creationId xmlns:p14="http://schemas.microsoft.com/office/powerpoint/2010/main" val="35612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fld id="{85718151-E311-4E04-8FB3-A0AB3D667A24}" type="slidenum">
              <a:rPr lang="en-US" altLang="it-IT" smtClean="0"/>
              <a:pPr/>
              <a:t>‹N›</a:t>
            </a:fld>
            <a:endParaRPr lang="en-US" altLang="it-IT"/>
          </a:p>
        </p:txBody>
      </p:sp>
    </p:spTree>
    <p:extLst>
      <p:ext uri="{BB962C8B-B14F-4D97-AF65-F5344CB8AC3E}">
        <p14:creationId xmlns:p14="http://schemas.microsoft.com/office/powerpoint/2010/main" val="2691224240"/>
      </p:ext>
    </p:extLst>
  </p:cSld>
  <p:clrMapOvr>
    <a:masterClrMapping/>
  </p:clrMapOvr>
  <p:transition spd="slow">
    <p:cover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fld id="{C45D60EE-868D-41B5-95D8-7DE73CA666AA}" type="slidenum">
              <a:rPr lang="en-US" altLang="it-IT" smtClean="0"/>
              <a:pPr/>
              <a:t>‹N›</a:t>
            </a:fld>
            <a:endParaRPr lang="en-US" altLang="it-IT"/>
          </a:p>
        </p:txBody>
      </p:sp>
    </p:spTree>
    <p:extLst>
      <p:ext uri="{BB962C8B-B14F-4D97-AF65-F5344CB8AC3E}">
        <p14:creationId xmlns:p14="http://schemas.microsoft.com/office/powerpoint/2010/main" val="794194058"/>
      </p:ext>
    </p:extLst>
  </p:cSld>
  <p:clrMapOvr>
    <a:masterClrMapping/>
  </p:clrMapOvr>
  <p:transition spd="slow">
    <p:cover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4359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Titolo slide</a:t>
            </a:r>
          </a:p>
        </p:txBody>
      </p:sp>
      <p:sp>
        <p:nvSpPr>
          <p:cNvPr id="1027" name="Rectangle 3"/>
          <p:cNvSpPr>
            <a:spLocks noGrp="1" noChangeArrowheads="1"/>
          </p:cNvSpPr>
          <p:nvPr>
            <p:ph type="body" idx="1"/>
          </p:nvPr>
        </p:nvSpPr>
        <p:spPr bwMode="auto">
          <a:xfrm>
            <a:off x="457200" y="1050925"/>
            <a:ext cx="84359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Testo livello 1</a:t>
            </a:r>
          </a:p>
          <a:p>
            <a:pPr lvl="1"/>
            <a:r>
              <a:rPr lang="it-IT" altLang="it-IT" smtClean="0"/>
              <a:t>Testo livello 2</a:t>
            </a:r>
          </a:p>
          <a:p>
            <a:pPr lvl="2"/>
            <a:r>
              <a:rPr lang="it-IT" altLang="it-IT" smtClean="0"/>
              <a:t> Testo livello 3</a:t>
            </a:r>
          </a:p>
          <a:p>
            <a:pPr lvl="3"/>
            <a:r>
              <a:rPr lang="it-IT" altLang="it-IT" smtClean="0"/>
              <a:t>Testo livello 4</a:t>
            </a:r>
          </a:p>
          <a:p>
            <a:pPr lvl="3"/>
            <a:endParaRPr lang="it-IT" altLang="it-IT" smtClean="0"/>
          </a:p>
        </p:txBody>
      </p:sp>
      <p:sp>
        <p:nvSpPr>
          <p:cNvPr id="37896" name="Rectangle 8"/>
          <p:cNvSpPr>
            <a:spLocks noGrp="1" noChangeArrowheads="1"/>
          </p:cNvSpPr>
          <p:nvPr>
            <p:ph type="ftr" sz="quarter" idx="3"/>
          </p:nvPr>
        </p:nvSpPr>
        <p:spPr bwMode="auto">
          <a:xfrm>
            <a:off x="468313" y="6245225"/>
            <a:ext cx="77041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37897" name="Rectangle 9"/>
          <p:cNvSpPr>
            <a:spLocks noGrp="1" noChangeArrowheads="1"/>
          </p:cNvSpPr>
          <p:nvPr>
            <p:ph type="sldNum" sz="quarter" idx="4"/>
          </p:nvPr>
        </p:nvSpPr>
        <p:spPr bwMode="auto">
          <a:xfrm>
            <a:off x="8243888" y="6237288"/>
            <a:ext cx="6842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C287F9D-D98E-4253-8F3E-F64F04C684F7}" type="slidenum">
              <a:rPr lang="en-US" altLang="it-IT" smtClean="0"/>
              <a:pPr/>
              <a:t>‹N›</a:t>
            </a:fld>
            <a:endParaRPr lang="en-US" altLang="it-IT"/>
          </a:p>
        </p:txBody>
      </p:sp>
      <p:sp>
        <p:nvSpPr>
          <p:cNvPr id="6" name="Line 4"/>
          <p:cNvSpPr>
            <a:spLocks noChangeShapeType="1"/>
          </p:cNvSpPr>
          <p:nvPr/>
        </p:nvSpPr>
        <p:spPr bwMode="auto">
          <a:xfrm>
            <a:off x="0" y="685800"/>
            <a:ext cx="9144000" cy="0"/>
          </a:xfrm>
          <a:prstGeom prst="line">
            <a:avLst/>
          </a:prstGeom>
          <a:noFill/>
          <a:ln w="10795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grpSp>
        <p:nvGrpSpPr>
          <p:cNvPr id="7" name="Group 7"/>
          <p:cNvGrpSpPr>
            <a:grpSpLocks/>
          </p:cNvGrpSpPr>
          <p:nvPr/>
        </p:nvGrpSpPr>
        <p:grpSpPr bwMode="auto">
          <a:xfrm>
            <a:off x="0" y="0"/>
            <a:ext cx="9144000" cy="6858000"/>
            <a:chOff x="0" y="0"/>
            <a:chExt cx="5760" cy="4320"/>
          </a:xfrm>
        </p:grpSpPr>
        <p:sp>
          <p:nvSpPr>
            <p:cNvPr id="8" name="Line 8"/>
            <p:cNvSpPr>
              <a:spLocks noChangeShapeType="1"/>
            </p:cNvSpPr>
            <p:nvPr/>
          </p:nvSpPr>
          <p:spPr bwMode="auto">
            <a:xfrm>
              <a:off x="0" y="192"/>
              <a:ext cx="5760" cy="0"/>
            </a:xfrm>
            <a:prstGeom prst="line">
              <a:avLst/>
            </a:prstGeom>
            <a:noFill/>
            <a:ln w="762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Times New Roman" charset="0"/>
                <a:ea typeface="ＭＳ Ｐゴシック" charset="0"/>
              </a:endParaRPr>
            </a:p>
          </p:txBody>
        </p:sp>
        <p:sp>
          <p:nvSpPr>
            <p:cNvPr id="9" name="Line 9"/>
            <p:cNvSpPr>
              <a:spLocks noChangeShapeType="1"/>
            </p:cNvSpPr>
            <p:nvPr/>
          </p:nvSpPr>
          <p:spPr bwMode="auto">
            <a:xfrm flipV="1">
              <a:off x="5519" y="0"/>
              <a:ext cx="1" cy="4320"/>
            </a:xfrm>
            <a:prstGeom prst="line">
              <a:avLst/>
            </a:prstGeom>
            <a:noFill/>
            <a:ln w="762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Times New Roman" charset="0"/>
                <a:ea typeface="ＭＳ Ｐゴシック" charset="0"/>
              </a:endParaRPr>
            </a:p>
          </p:txBody>
        </p:sp>
        <p:sp>
          <p:nvSpPr>
            <p:cNvPr id="10" name="Line 10"/>
            <p:cNvSpPr>
              <a:spLocks noChangeShapeType="1"/>
            </p:cNvSpPr>
            <p:nvPr/>
          </p:nvSpPr>
          <p:spPr bwMode="auto">
            <a:xfrm flipH="1" flipV="1">
              <a:off x="231" y="0"/>
              <a:ext cx="0" cy="4320"/>
            </a:xfrm>
            <a:prstGeom prst="line">
              <a:avLst/>
            </a:prstGeom>
            <a:noFill/>
            <a:ln w="762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Times New Roman" charset="0"/>
                <a:ea typeface="ＭＳ Ｐゴシック" charset="0"/>
              </a:endParaRPr>
            </a:p>
          </p:txBody>
        </p:sp>
        <p:sp>
          <p:nvSpPr>
            <p:cNvPr id="11" name="Rectangle 11"/>
            <p:cNvSpPr>
              <a:spLocks noChangeArrowheads="1"/>
            </p:cNvSpPr>
            <p:nvPr/>
          </p:nvSpPr>
          <p:spPr bwMode="auto">
            <a:xfrm>
              <a:off x="5541" y="0"/>
              <a:ext cx="219" cy="18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New Roman" charset="0"/>
                <a:ea typeface="ＭＳ Ｐゴシック" charset="0"/>
              </a:endParaRPr>
            </a:p>
          </p:txBody>
        </p:sp>
        <p:sp>
          <p:nvSpPr>
            <p:cNvPr id="12" name="Line 12"/>
            <p:cNvSpPr>
              <a:spLocks noChangeShapeType="1"/>
            </p:cNvSpPr>
            <p:nvPr/>
          </p:nvSpPr>
          <p:spPr bwMode="auto">
            <a:xfrm>
              <a:off x="0" y="4137"/>
              <a:ext cx="5760" cy="0"/>
            </a:xfrm>
            <a:prstGeom prst="line">
              <a:avLst/>
            </a:prstGeom>
            <a:noFill/>
            <a:ln w="762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Times New Roman" charset="0"/>
                <a:ea typeface="ＭＳ Ｐゴシック" charset="0"/>
              </a:endParaRPr>
            </a:p>
          </p:txBody>
        </p:sp>
        <p:sp>
          <p:nvSpPr>
            <p:cNvPr id="13" name="Rectangle 13"/>
            <p:cNvSpPr>
              <a:spLocks noChangeArrowheads="1"/>
            </p:cNvSpPr>
            <p:nvPr/>
          </p:nvSpPr>
          <p:spPr bwMode="auto">
            <a:xfrm>
              <a:off x="0" y="4137"/>
              <a:ext cx="219" cy="18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New Roman" charset="0"/>
                <a:ea typeface="ＭＳ Ｐゴシック" charset="0"/>
              </a:endParaRPr>
            </a:p>
          </p:txBody>
        </p:sp>
        <p:sp>
          <p:nvSpPr>
            <p:cNvPr id="14" name="Rectangle 14"/>
            <p:cNvSpPr>
              <a:spLocks noChangeArrowheads="1"/>
            </p:cNvSpPr>
            <p:nvPr/>
          </p:nvSpPr>
          <p:spPr bwMode="auto">
            <a:xfrm>
              <a:off x="0" y="0"/>
              <a:ext cx="219" cy="18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New Roman" charset="0"/>
                <a:ea typeface="ＭＳ Ｐゴシック" charset="0"/>
              </a:endParaRPr>
            </a:p>
          </p:txBody>
        </p:sp>
        <p:sp>
          <p:nvSpPr>
            <p:cNvPr id="15" name="Rectangle 15"/>
            <p:cNvSpPr>
              <a:spLocks noChangeArrowheads="1"/>
            </p:cNvSpPr>
            <p:nvPr/>
          </p:nvSpPr>
          <p:spPr bwMode="auto">
            <a:xfrm>
              <a:off x="5541" y="4137"/>
              <a:ext cx="219" cy="18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New Roman" charset="0"/>
                <a:ea typeface="ＭＳ Ｐゴシック" charset="0"/>
              </a:endParaRPr>
            </a:p>
          </p:txBody>
        </p:sp>
      </p:grpSp>
    </p:spTree>
    <p:extLst>
      <p:ext uri="{BB962C8B-B14F-4D97-AF65-F5344CB8AC3E}">
        <p14:creationId xmlns:p14="http://schemas.microsoft.com/office/powerpoint/2010/main" val="33695465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Lst>
  <p:transition spd="slow">
    <p:cover dir="u"/>
  </p:transition>
  <p:timing>
    <p:tnLst>
      <p:par>
        <p:cTn id="1" dur="indefinite" restart="never" nodeType="tmRoot"/>
      </p:par>
    </p:tnLst>
  </p:timing>
  <p:txStyles>
    <p:titleStyle>
      <a:lvl1pPr algn="r" rtl="0" eaLnBrk="1" fontAlgn="base" hangingPunct="1">
        <a:spcBef>
          <a:spcPct val="0"/>
        </a:spcBef>
        <a:spcAft>
          <a:spcPct val="0"/>
        </a:spcAft>
        <a:defRPr sz="2800" b="1">
          <a:solidFill>
            <a:schemeClr val="tx2"/>
          </a:solidFill>
          <a:latin typeface="+mj-lt"/>
          <a:ea typeface="+mj-ea"/>
          <a:cs typeface="+mj-cs"/>
        </a:defRPr>
      </a:lvl1pPr>
      <a:lvl2pPr algn="r" rtl="0" eaLnBrk="1" fontAlgn="base" hangingPunct="1">
        <a:spcBef>
          <a:spcPct val="0"/>
        </a:spcBef>
        <a:spcAft>
          <a:spcPct val="0"/>
        </a:spcAft>
        <a:defRPr sz="2800" b="1">
          <a:solidFill>
            <a:schemeClr val="tx2"/>
          </a:solidFill>
          <a:latin typeface="Verdana" pitchFamily="34" charset="0"/>
        </a:defRPr>
      </a:lvl2pPr>
      <a:lvl3pPr algn="r" rtl="0" eaLnBrk="1" fontAlgn="base" hangingPunct="1">
        <a:spcBef>
          <a:spcPct val="0"/>
        </a:spcBef>
        <a:spcAft>
          <a:spcPct val="0"/>
        </a:spcAft>
        <a:defRPr sz="2800" b="1">
          <a:solidFill>
            <a:schemeClr val="tx2"/>
          </a:solidFill>
          <a:latin typeface="Verdana" pitchFamily="34" charset="0"/>
        </a:defRPr>
      </a:lvl3pPr>
      <a:lvl4pPr algn="r" rtl="0" eaLnBrk="1" fontAlgn="base" hangingPunct="1">
        <a:spcBef>
          <a:spcPct val="0"/>
        </a:spcBef>
        <a:spcAft>
          <a:spcPct val="0"/>
        </a:spcAft>
        <a:defRPr sz="2800" b="1">
          <a:solidFill>
            <a:schemeClr val="tx2"/>
          </a:solidFill>
          <a:latin typeface="Verdana" pitchFamily="34" charset="0"/>
        </a:defRPr>
      </a:lvl4pPr>
      <a:lvl5pPr algn="r" rtl="0" eaLnBrk="1" fontAlgn="base" hangingPunct="1">
        <a:spcBef>
          <a:spcPct val="0"/>
        </a:spcBef>
        <a:spcAft>
          <a:spcPct val="0"/>
        </a:spcAft>
        <a:defRPr sz="2800" b="1">
          <a:solidFill>
            <a:schemeClr val="tx2"/>
          </a:solidFill>
          <a:latin typeface="Verdana" pitchFamily="34" charset="0"/>
        </a:defRPr>
      </a:lvl5pPr>
      <a:lvl6pPr marL="457200" algn="r" rtl="0" eaLnBrk="1" fontAlgn="base" hangingPunct="1">
        <a:spcBef>
          <a:spcPct val="0"/>
        </a:spcBef>
        <a:spcAft>
          <a:spcPct val="0"/>
        </a:spcAft>
        <a:defRPr sz="2800" b="1">
          <a:solidFill>
            <a:schemeClr val="tx2"/>
          </a:solidFill>
          <a:latin typeface="Verdana" pitchFamily="34" charset="0"/>
        </a:defRPr>
      </a:lvl6pPr>
      <a:lvl7pPr marL="914400" algn="r" rtl="0" eaLnBrk="1" fontAlgn="base" hangingPunct="1">
        <a:spcBef>
          <a:spcPct val="0"/>
        </a:spcBef>
        <a:spcAft>
          <a:spcPct val="0"/>
        </a:spcAft>
        <a:defRPr sz="2800" b="1">
          <a:solidFill>
            <a:schemeClr val="tx2"/>
          </a:solidFill>
          <a:latin typeface="Verdana" pitchFamily="34" charset="0"/>
        </a:defRPr>
      </a:lvl7pPr>
      <a:lvl8pPr marL="1371600" algn="r" rtl="0" eaLnBrk="1" fontAlgn="base" hangingPunct="1">
        <a:spcBef>
          <a:spcPct val="0"/>
        </a:spcBef>
        <a:spcAft>
          <a:spcPct val="0"/>
        </a:spcAft>
        <a:defRPr sz="2800" b="1">
          <a:solidFill>
            <a:schemeClr val="tx2"/>
          </a:solidFill>
          <a:latin typeface="Verdana" pitchFamily="34" charset="0"/>
        </a:defRPr>
      </a:lvl8pPr>
      <a:lvl9pPr marL="1828800" algn="r" rtl="0" eaLnBrk="1" fontAlgn="base" hangingPunct="1">
        <a:spcBef>
          <a:spcPct val="0"/>
        </a:spcBef>
        <a:spcAft>
          <a:spcPct val="0"/>
        </a:spcAft>
        <a:defRPr sz="2800" b="1">
          <a:solidFill>
            <a:schemeClr val="tx2"/>
          </a:solidFill>
          <a:latin typeface="Verdana" pitchFamily="34" charset="0"/>
        </a:defRPr>
      </a:lvl9pPr>
    </p:titleStyle>
    <p:bodyStyle>
      <a:lvl1pPr marL="342900" indent="-342900" algn="l" rtl="0" eaLnBrk="1" fontAlgn="base" hangingPunct="1">
        <a:lnSpc>
          <a:spcPct val="120000"/>
        </a:lnSpc>
        <a:spcBef>
          <a:spcPts val="200"/>
        </a:spcBef>
        <a:spcAft>
          <a:spcPts val="600"/>
        </a:spcAft>
        <a:defRPr sz="2400" b="1">
          <a:solidFill>
            <a:srgbClr val="000000"/>
          </a:solidFill>
          <a:latin typeface="+mn-lt"/>
          <a:ea typeface="+mn-ea"/>
          <a:cs typeface="+mn-cs"/>
        </a:defRPr>
      </a:lvl1pPr>
      <a:lvl2pPr marL="533400" indent="-269875" algn="l" rtl="0" eaLnBrk="1" fontAlgn="base" hangingPunct="1">
        <a:spcBef>
          <a:spcPts val="200"/>
        </a:spcBef>
        <a:spcAft>
          <a:spcPts val="600"/>
        </a:spcAft>
        <a:buChar char="•"/>
        <a:defRPr sz="2400">
          <a:solidFill>
            <a:schemeClr val="tx1"/>
          </a:solidFill>
          <a:latin typeface="+mn-lt"/>
        </a:defRPr>
      </a:lvl2pPr>
      <a:lvl3pPr marL="806450" indent="-87313" algn="l" rtl="0" eaLnBrk="1" fontAlgn="base" hangingPunct="1">
        <a:spcBef>
          <a:spcPts val="200"/>
        </a:spcBef>
        <a:spcAft>
          <a:spcPts val="600"/>
        </a:spcAft>
        <a:buFont typeface="Verdana" panose="020B0604030504040204" pitchFamily="34" charset="0"/>
        <a:buChar char="–"/>
        <a:defRPr sz="2000">
          <a:solidFill>
            <a:schemeClr val="tx1"/>
          </a:solidFill>
          <a:latin typeface="+mn-lt"/>
        </a:defRPr>
      </a:lvl3pPr>
      <a:lvl4pPr marL="1660525" indent="-228600" algn="l" rtl="0" eaLnBrk="1" fontAlgn="base" hangingPunct="1">
        <a:spcBef>
          <a:spcPct val="20000"/>
        </a:spcBef>
        <a:spcAft>
          <a:spcPct val="0"/>
        </a:spcAft>
        <a:buFont typeface="Wingdings" panose="05000000000000000000" pitchFamily="2" charset="2"/>
        <a:buChar char="§"/>
        <a:defRPr>
          <a:solidFill>
            <a:schemeClr val="tx1"/>
          </a:solidFill>
          <a:latin typeface="+mn-lt"/>
        </a:defRPr>
      </a:lvl4pPr>
      <a:lvl5pPr marL="2068513" indent="-228600" algn="l" rtl="0" eaLnBrk="1" fontAlgn="base" hangingPunct="1">
        <a:spcBef>
          <a:spcPct val="20000"/>
        </a:spcBef>
        <a:spcAft>
          <a:spcPct val="0"/>
        </a:spcAft>
        <a:buChar char="»"/>
        <a:defRPr sz="2400">
          <a:solidFill>
            <a:schemeClr val="tx1"/>
          </a:solidFill>
          <a:latin typeface="+mn-lt"/>
        </a:defRPr>
      </a:lvl5pPr>
      <a:lvl6pPr marL="2525713" indent="-228600" algn="l" rtl="0" eaLnBrk="1" fontAlgn="base" hangingPunct="1">
        <a:spcBef>
          <a:spcPct val="20000"/>
        </a:spcBef>
        <a:spcAft>
          <a:spcPct val="0"/>
        </a:spcAft>
        <a:buChar char="»"/>
        <a:defRPr sz="2400">
          <a:solidFill>
            <a:schemeClr val="tx1"/>
          </a:solidFill>
          <a:latin typeface="+mn-lt"/>
        </a:defRPr>
      </a:lvl6pPr>
      <a:lvl7pPr marL="2982913" indent="-228600" algn="l" rtl="0" eaLnBrk="1" fontAlgn="base" hangingPunct="1">
        <a:spcBef>
          <a:spcPct val="20000"/>
        </a:spcBef>
        <a:spcAft>
          <a:spcPct val="0"/>
        </a:spcAft>
        <a:buChar char="»"/>
        <a:defRPr sz="2400">
          <a:solidFill>
            <a:schemeClr val="tx1"/>
          </a:solidFill>
          <a:latin typeface="+mn-lt"/>
        </a:defRPr>
      </a:lvl7pPr>
      <a:lvl8pPr marL="3440113" indent="-228600" algn="l" rtl="0" eaLnBrk="1" fontAlgn="base" hangingPunct="1">
        <a:spcBef>
          <a:spcPct val="20000"/>
        </a:spcBef>
        <a:spcAft>
          <a:spcPct val="0"/>
        </a:spcAft>
        <a:buChar char="»"/>
        <a:defRPr sz="2400">
          <a:solidFill>
            <a:schemeClr val="tx1"/>
          </a:solidFill>
          <a:latin typeface="+mn-lt"/>
        </a:defRPr>
      </a:lvl8pPr>
      <a:lvl9pPr marL="3897313" indent="-228600" algn="l" rtl="0" eaLnBrk="1" fontAlgn="base" hangingPunct="1">
        <a:spcBef>
          <a:spcPct val="20000"/>
        </a:spcBef>
        <a:spcAft>
          <a:spcPct val="0"/>
        </a:spcAft>
        <a:buChar char="»"/>
        <a:defRPr sz="2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50925"/>
            <a:ext cx="84359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Primo argomento</a:t>
            </a:r>
          </a:p>
          <a:p>
            <a:pPr lvl="0"/>
            <a:r>
              <a:rPr lang="it-IT" altLang="it-IT" smtClean="0"/>
              <a:t>Secondo argomento</a:t>
            </a:r>
          </a:p>
          <a:p>
            <a:pPr lvl="1"/>
            <a:endParaRPr lang="it-IT" altLang="it-IT" smtClean="0"/>
          </a:p>
          <a:p>
            <a:pPr lvl="3"/>
            <a:endParaRPr lang="it-IT" altLang="it-IT" smtClean="0"/>
          </a:p>
        </p:txBody>
      </p:sp>
      <p:sp>
        <p:nvSpPr>
          <p:cNvPr id="398340" name="Rectangle 4"/>
          <p:cNvSpPr>
            <a:spLocks noGrp="1" noChangeArrowheads="1"/>
          </p:cNvSpPr>
          <p:nvPr>
            <p:ph type="ftr" sz="quarter" idx="3"/>
          </p:nvPr>
        </p:nvSpPr>
        <p:spPr bwMode="auto">
          <a:xfrm>
            <a:off x="468313" y="6245225"/>
            <a:ext cx="77041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it-IT"/>
          </a:p>
        </p:txBody>
      </p:sp>
      <p:sp>
        <p:nvSpPr>
          <p:cNvPr id="398341" name="Rectangle 5"/>
          <p:cNvSpPr>
            <a:spLocks noGrp="1" noChangeArrowheads="1"/>
          </p:cNvSpPr>
          <p:nvPr>
            <p:ph type="sldNum" sz="quarter" idx="4"/>
          </p:nvPr>
        </p:nvSpPr>
        <p:spPr bwMode="auto">
          <a:xfrm>
            <a:off x="8243888" y="6237288"/>
            <a:ext cx="6842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07384BB-FD2F-4F4E-9221-D2EA160571DA}" type="slidenum">
              <a:rPr lang="it-IT" altLang="it-IT"/>
              <a:pPr/>
              <a:t>‹N›</a:t>
            </a:fld>
            <a:endParaRPr lang="it-IT" altLang="it-IT"/>
          </a:p>
        </p:txBody>
      </p:sp>
      <p:sp>
        <p:nvSpPr>
          <p:cNvPr id="2053" name="Rectangle 7"/>
          <p:cNvSpPr>
            <a:spLocks noChangeArrowheads="1"/>
          </p:cNvSpPr>
          <p:nvPr/>
        </p:nvSpPr>
        <p:spPr bwMode="auto">
          <a:xfrm>
            <a:off x="457200" y="274638"/>
            <a:ext cx="84359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it-IT" sz="2800" b="1">
                <a:solidFill>
                  <a:schemeClr val="tx2"/>
                </a:solidFill>
                <a:latin typeface="Verdana" panose="020B0604030504040204" pitchFamily="34" charset="0"/>
              </a:rPr>
              <a:t>In sintesi</a:t>
            </a:r>
          </a:p>
        </p:txBody>
      </p:sp>
      <p:grpSp>
        <p:nvGrpSpPr>
          <p:cNvPr id="2054" name="Group 8"/>
          <p:cNvGrpSpPr>
            <a:grpSpLocks/>
          </p:cNvGrpSpPr>
          <p:nvPr/>
        </p:nvGrpSpPr>
        <p:grpSpPr bwMode="auto">
          <a:xfrm>
            <a:off x="7502525" y="5661025"/>
            <a:ext cx="1317625" cy="566738"/>
            <a:chOff x="4694" y="3815"/>
            <a:chExt cx="830" cy="357"/>
          </a:xfrm>
        </p:grpSpPr>
        <p:pic>
          <p:nvPicPr>
            <p:cNvPr id="2055" name="Picture 9" descr="bandiere"/>
            <p:cNvPicPr>
              <a:picLocks noChangeAspect="1" noChangeArrowheads="1"/>
            </p:cNvPicPr>
            <p:nvPr/>
          </p:nvPicPr>
          <p:blipFill>
            <a:blip r:embed="rId13">
              <a:extLst>
                <a:ext uri="{28A0092B-C50C-407E-A947-70E740481C1C}">
                  <a14:useLocalDpi xmlns:a14="http://schemas.microsoft.com/office/drawing/2010/main" val="0"/>
                </a:ext>
              </a:extLst>
            </a:blip>
            <a:srcRect l="-5435"/>
            <a:stretch>
              <a:fillRect/>
            </a:stretch>
          </p:blipFill>
          <p:spPr bwMode="auto">
            <a:xfrm>
              <a:off x="4694" y="3884"/>
              <a:ext cx="8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0"/>
            <p:cNvSpPr txBox="1">
              <a:spLocks noChangeArrowheads="1"/>
            </p:cNvSpPr>
            <p:nvPr/>
          </p:nvSpPr>
          <p:spPr bwMode="auto">
            <a:xfrm>
              <a:off x="4897" y="3815"/>
              <a:ext cx="4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200" b="1" smtClean="0">
                  <a:solidFill>
                    <a:srgbClr val="0099CC"/>
                  </a:solidFill>
                  <a:latin typeface="Verdana" pitchFamily="34" charset="0"/>
                </a:rPr>
                <a:t>FINE</a:t>
              </a:r>
            </a:p>
          </p:txBody>
        </p:sp>
      </p:grpSp>
    </p:spTree>
    <p:extLst>
      <p:ext uri="{BB962C8B-B14F-4D97-AF65-F5344CB8AC3E}">
        <p14:creationId xmlns:p14="http://schemas.microsoft.com/office/powerpoint/2010/main" val="16169908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r" rtl="0" eaLnBrk="1" fontAlgn="base" hangingPunct="1">
        <a:spcBef>
          <a:spcPct val="0"/>
        </a:spcBef>
        <a:spcAft>
          <a:spcPct val="0"/>
        </a:spcAft>
        <a:defRPr sz="2800" b="1">
          <a:solidFill>
            <a:schemeClr val="tx2"/>
          </a:solidFill>
          <a:latin typeface="+mj-lt"/>
          <a:ea typeface="+mj-ea"/>
          <a:cs typeface="+mj-cs"/>
        </a:defRPr>
      </a:lvl1pPr>
      <a:lvl2pPr algn="r" rtl="0" eaLnBrk="1" fontAlgn="base" hangingPunct="1">
        <a:spcBef>
          <a:spcPct val="0"/>
        </a:spcBef>
        <a:spcAft>
          <a:spcPct val="0"/>
        </a:spcAft>
        <a:defRPr sz="2800" b="1">
          <a:solidFill>
            <a:schemeClr val="tx2"/>
          </a:solidFill>
          <a:latin typeface="Verdana" pitchFamily="34" charset="0"/>
        </a:defRPr>
      </a:lvl2pPr>
      <a:lvl3pPr algn="r" rtl="0" eaLnBrk="1" fontAlgn="base" hangingPunct="1">
        <a:spcBef>
          <a:spcPct val="0"/>
        </a:spcBef>
        <a:spcAft>
          <a:spcPct val="0"/>
        </a:spcAft>
        <a:defRPr sz="2800" b="1">
          <a:solidFill>
            <a:schemeClr val="tx2"/>
          </a:solidFill>
          <a:latin typeface="Verdana" pitchFamily="34" charset="0"/>
        </a:defRPr>
      </a:lvl3pPr>
      <a:lvl4pPr algn="r" rtl="0" eaLnBrk="1" fontAlgn="base" hangingPunct="1">
        <a:spcBef>
          <a:spcPct val="0"/>
        </a:spcBef>
        <a:spcAft>
          <a:spcPct val="0"/>
        </a:spcAft>
        <a:defRPr sz="2800" b="1">
          <a:solidFill>
            <a:schemeClr val="tx2"/>
          </a:solidFill>
          <a:latin typeface="Verdana" pitchFamily="34" charset="0"/>
        </a:defRPr>
      </a:lvl4pPr>
      <a:lvl5pPr algn="r" rtl="0" eaLnBrk="1" fontAlgn="base" hangingPunct="1">
        <a:spcBef>
          <a:spcPct val="0"/>
        </a:spcBef>
        <a:spcAft>
          <a:spcPct val="0"/>
        </a:spcAft>
        <a:defRPr sz="2800" b="1">
          <a:solidFill>
            <a:schemeClr val="tx2"/>
          </a:solidFill>
          <a:latin typeface="Verdana" pitchFamily="34" charset="0"/>
        </a:defRPr>
      </a:lvl5pPr>
      <a:lvl6pPr marL="457200" algn="r" rtl="0" eaLnBrk="1" fontAlgn="base" hangingPunct="1">
        <a:spcBef>
          <a:spcPct val="0"/>
        </a:spcBef>
        <a:spcAft>
          <a:spcPct val="0"/>
        </a:spcAft>
        <a:defRPr sz="2800" b="1">
          <a:solidFill>
            <a:schemeClr val="tx2"/>
          </a:solidFill>
          <a:latin typeface="Verdana" pitchFamily="34" charset="0"/>
        </a:defRPr>
      </a:lvl6pPr>
      <a:lvl7pPr marL="914400" algn="r" rtl="0" eaLnBrk="1" fontAlgn="base" hangingPunct="1">
        <a:spcBef>
          <a:spcPct val="0"/>
        </a:spcBef>
        <a:spcAft>
          <a:spcPct val="0"/>
        </a:spcAft>
        <a:defRPr sz="2800" b="1">
          <a:solidFill>
            <a:schemeClr val="tx2"/>
          </a:solidFill>
          <a:latin typeface="Verdana" pitchFamily="34" charset="0"/>
        </a:defRPr>
      </a:lvl7pPr>
      <a:lvl8pPr marL="1371600" algn="r" rtl="0" eaLnBrk="1" fontAlgn="base" hangingPunct="1">
        <a:spcBef>
          <a:spcPct val="0"/>
        </a:spcBef>
        <a:spcAft>
          <a:spcPct val="0"/>
        </a:spcAft>
        <a:defRPr sz="2800" b="1">
          <a:solidFill>
            <a:schemeClr val="tx2"/>
          </a:solidFill>
          <a:latin typeface="Verdana" pitchFamily="34" charset="0"/>
        </a:defRPr>
      </a:lvl8pPr>
      <a:lvl9pPr marL="1828800" algn="r" rtl="0" eaLnBrk="1" fontAlgn="base" hangingPunct="1">
        <a:spcBef>
          <a:spcPct val="0"/>
        </a:spcBef>
        <a:spcAft>
          <a:spcPct val="0"/>
        </a:spcAft>
        <a:defRPr sz="2800" b="1">
          <a:solidFill>
            <a:schemeClr val="tx2"/>
          </a:solidFill>
          <a:latin typeface="Verdana" pitchFamily="34" charset="0"/>
        </a:defRPr>
      </a:lvl9pPr>
    </p:titleStyle>
    <p:bodyStyle>
      <a:lvl1pPr marL="536575" indent="-274638" algn="l" rtl="0" eaLnBrk="1" fontAlgn="base" hangingPunct="1">
        <a:spcBef>
          <a:spcPts val="200"/>
        </a:spcBef>
        <a:spcAft>
          <a:spcPts val="600"/>
        </a:spcAft>
        <a:buChar char="•"/>
        <a:tabLst>
          <a:tab pos="2147888" algn="l"/>
        </a:tabLst>
        <a:defRPr sz="2400" b="1">
          <a:solidFill>
            <a:srgbClr val="000000"/>
          </a:solidFill>
          <a:latin typeface="+mn-lt"/>
          <a:ea typeface="+mn-ea"/>
          <a:cs typeface="+mn-cs"/>
        </a:defRPr>
      </a:lvl1pPr>
      <a:lvl2pPr marL="985838" indent="-269875" algn="l" rtl="0" eaLnBrk="1" fontAlgn="base" hangingPunct="1">
        <a:lnSpc>
          <a:spcPts val="2800"/>
        </a:lnSpc>
        <a:spcBef>
          <a:spcPts val="200"/>
        </a:spcBef>
        <a:spcAft>
          <a:spcPts val="600"/>
        </a:spcAft>
        <a:tabLst>
          <a:tab pos="2147888" algn="l"/>
        </a:tabLst>
        <a:defRPr sz="2400">
          <a:solidFill>
            <a:schemeClr val="tx1"/>
          </a:solidFill>
          <a:latin typeface="+mn-lt"/>
        </a:defRPr>
      </a:lvl2pPr>
      <a:lvl3pPr marL="1252538" indent="-87313" algn="l" rtl="0" eaLnBrk="1" fontAlgn="base" hangingPunct="1">
        <a:lnSpc>
          <a:spcPts val="2800"/>
        </a:lnSpc>
        <a:spcBef>
          <a:spcPts val="200"/>
        </a:spcBef>
        <a:spcAft>
          <a:spcPts val="600"/>
        </a:spcAft>
        <a:buFont typeface="Verdana" panose="020B0604030504040204" pitchFamily="34" charset="0"/>
        <a:buChar char="–"/>
        <a:tabLst>
          <a:tab pos="2147888" algn="l"/>
        </a:tabLst>
        <a:defRPr sz="2000">
          <a:solidFill>
            <a:schemeClr val="tx1"/>
          </a:solidFill>
          <a:latin typeface="+mn-lt"/>
        </a:defRPr>
      </a:lvl3pPr>
      <a:lvl4pPr marL="1660525" indent="-228600" algn="l" rtl="0" eaLnBrk="1" fontAlgn="base" hangingPunct="1">
        <a:spcBef>
          <a:spcPct val="20000"/>
        </a:spcBef>
        <a:spcAft>
          <a:spcPct val="0"/>
        </a:spcAft>
        <a:buFont typeface="Wingdings" panose="05000000000000000000" pitchFamily="2" charset="2"/>
        <a:buChar char="§"/>
        <a:tabLst>
          <a:tab pos="2147888" algn="l"/>
        </a:tabLst>
        <a:defRPr>
          <a:solidFill>
            <a:schemeClr val="tx1"/>
          </a:solidFill>
          <a:latin typeface="+mn-lt"/>
        </a:defRPr>
      </a:lvl4pPr>
      <a:lvl5pPr marL="2068513" indent="-228600" algn="l" rtl="0" eaLnBrk="1" fontAlgn="base" hangingPunct="1">
        <a:spcBef>
          <a:spcPct val="20000"/>
        </a:spcBef>
        <a:spcAft>
          <a:spcPct val="0"/>
        </a:spcAft>
        <a:buChar char="»"/>
        <a:tabLst>
          <a:tab pos="2147888" algn="l"/>
        </a:tabLst>
        <a:defRPr sz="2400">
          <a:solidFill>
            <a:schemeClr val="tx1"/>
          </a:solidFill>
          <a:latin typeface="+mn-lt"/>
        </a:defRPr>
      </a:lvl5pPr>
      <a:lvl6pPr marL="2525713" indent="-228600" algn="l" rtl="0" eaLnBrk="1" fontAlgn="base" hangingPunct="1">
        <a:spcBef>
          <a:spcPct val="20000"/>
        </a:spcBef>
        <a:spcAft>
          <a:spcPct val="0"/>
        </a:spcAft>
        <a:buChar char="»"/>
        <a:tabLst>
          <a:tab pos="2147888" algn="l"/>
        </a:tabLst>
        <a:defRPr sz="2400">
          <a:solidFill>
            <a:schemeClr val="tx1"/>
          </a:solidFill>
          <a:latin typeface="+mn-lt"/>
        </a:defRPr>
      </a:lvl6pPr>
      <a:lvl7pPr marL="2982913" indent="-228600" algn="l" rtl="0" eaLnBrk="1" fontAlgn="base" hangingPunct="1">
        <a:spcBef>
          <a:spcPct val="20000"/>
        </a:spcBef>
        <a:spcAft>
          <a:spcPct val="0"/>
        </a:spcAft>
        <a:buChar char="»"/>
        <a:tabLst>
          <a:tab pos="2147888" algn="l"/>
        </a:tabLst>
        <a:defRPr sz="2400">
          <a:solidFill>
            <a:schemeClr val="tx1"/>
          </a:solidFill>
          <a:latin typeface="+mn-lt"/>
        </a:defRPr>
      </a:lvl7pPr>
      <a:lvl8pPr marL="3440113" indent="-228600" algn="l" rtl="0" eaLnBrk="1" fontAlgn="base" hangingPunct="1">
        <a:spcBef>
          <a:spcPct val="20000"/>
        </a:spcBef>
        <a:spcAft>
          <a:spcPct val="0"/>
        </a:spcAft>
        <a:buChar char="»"/>
        <a:tabLst>
          <a:tab pos="2147888" algn="l"/>
        </a:tabLst>
        <a:defRPr sz="2400">
          <a:solidFill>
            <a:schemeClr val="tx1"/>
          </a:solidFill>
          <a:latin typeface="+mn-lt"/>
        </a:defRPr>
      </a:lvl8pPr>
      <a:lvl9pPr marL="3897313" indent="-228600" algn="l" rtl="0" eaLnBrk="1" fontAlgn="base" hangingPunct="1">
        <a:spcBef>
          <a:spcPct val="20000"/>
        </a:spcBef>
        <a:spcAft>
          <a:spcPct val="0"/>
        </a:spcAft>
        <a:buChar char="»"/>
        <a:tabLst>
          <a:tab pos="2147888" algn="l"/>
        </a:tabLst>
        <a:defRPr sz="2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se/imgres?imgurl=http://images.techtree.com/ttimages/story/XFX-Executioner-gamepad.jpg&amp;imgrefurl=http://www.techtree.com/techtree/jsp/article.jsp?article_id=52928&amp;cat_id=544&amp;h=311&amp;w=450&amp;sz=113&amp;hl=sv&amp;start=6&amp;tbnid=ZiwZL6JC8qEs4M:&amp;tbnh=88&amp;tbnw=127&amp;prev=/images?q=gamepad&amp;svnum=10&amp;hl=sv&amp;lr=&amp;sa=G"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blog.laptopmag.com/is-4g-good-enough-to-replace-your-home-internet#axzz17VFMTuW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image" Target="../media/image9.png"/><Relationship Id="rId21" Type="http://schemas.openxmlformats.org/officeDocument/2006/relationships/tags" Target="../tags/tag20.xml"/><Relationship Id="rId34" Type="http://schemas.openxmlformats.org/officeDocument/2006/relationships/notesSlide" Target="../notesSlides/notesSlide5.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slideLayout" Target="../slideLayouts/slideLayout2.xml"/><Relationship Id="rId38" Type="http://schemas.openxmlformats.org/officeDocument/2006/relationships/image" Target="../media/image8.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image" Target="../media/image7.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oleObject" Target="../embeddings/oleObject2.bin"/><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oleObject" Target="../embeddings/oleObject1.bin"/><Relationship Id="rId8" Type="http://schemas.openxmlformats.org/officeDocument/2006/relationships/tags" Target="../tags/tag7.xml"/><Relationship Id="rId3"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tags" Target="../tags/tag33.xml"/><Relationship Id="rId21" Type="http://schemas.openxmlformats.org/officeDocument/2006/relationships/image" Target="../media/image20.jpeg"/><Relationship Id="rId7" Type="http://schemas.openxmlformats.org/officeDocument/2006/relationships/tags" Target="../tags/tag37.xml"/><Relationship Id="rId12" Type="http://schemas.openxmlformats.org/officeDocument/2006/relationships/oleObject" Target="../embeddings/oleObject3.bin"/><Relationship Id="rId17" Type="http://schemas.openxmlformats.org/officeDocument/2006/relationships/image" Target="../media/image16.jpeg"/><Relationship Id="rId2" Type="http://schemas.openxmlformats.org/officeDocument/2006/relationships/tags" Target="../tags/tag32.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vmlDrawing" Target="../drawings/vmlDrawing2.vml"/><Relationship Id="rId6" Type="http://schemas.openxmlformats.org/officeDocument/2006/relationships/tags" Target="../tags/tag36.xml"/><Relationship Id="rId11" Type="http://schemas.openxmlformats.org/officeDocument/2006/relationships/image" Target="../media/image11.wmf"/><Relationship Id="rId5" Type="http://schemas.openxmlformats.org/officeDocument/2006/relationships/tags" Target="../tags/tag35.xml"/><Relationship Id="rId15" Type="http://schemas.openxmlformats.org/officeDocument/2006/relationships/image" Target="../media/image14.png"/><Relationship Id="rId10" Type="http://schemas.openxmlformats.org/officeDocument/2006/relationships/image" Target="../media/image10.wmf"/><Relationship Id="rId19" Type="http://schemas.openxmlformats.org/officeDocument/2006/relationships/image" Target="../media/image18.jpeg"/><Relationship Id="rId4" Type="http://schemas.openxmlformats.org/officeDocument/2006/relationships/tags" Target="../tags/tag34.xml"/><Relationship Id="rId9" Type="http://schemas.openxmlformats.org/officeDocument/2006/relationships/notesSlide" Target="../notesSlides/notesSlide6.xml"/><Relationship Id="rId14" Type="http://schemas.openxmlformats.org/officeDocument/2006/relationships/image" Target="../media/image13.jpeg"/><Relationship Id="rId22"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02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ext Box 3"/>
          <p:cNvSpPr txBox="1">
            <a:spLocks noChangeArrowheads="1"/>
          </p:cNvSpPr>
          <p:nvPr/>
        </p:nvSpPr>
        <p:spPr bwMode="auto">
          <a:xfrm>
            <a:off x="0" y="5827713"/>
            <a:ext cx="9144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defRPr/>
            </a:pPr>
            <a:endParaRPr lang="en-US" sz="1800">
              <a:latin typeface="Arial" charset="0"/>
              <a:ea typeface="ＭＳ Ｐゴシック" charset="0"/>
              <a:cs typeface="Times New Roman" charset="0"/>
            </a:endParaRPr>
          </a:p>
        </p:txBody>
      </p:sp>
      <p:sp>
        <p:nvSpPr>
          <p:cNvPr id="22530" name="Rectangle 4"/>
          <p:cNvSpPr>
            <a:spLocks noGrp="1" noChangeArrowheads="1"/>
          </p:cNvSpPr>
          <p:nvPr>
            <p:ph type="title"/>
          </p:nvPr>
        </p:nvSpPr>
        <p:spPr/>
        <p:txBody>
          <a:bodyPr/>
          <a:lstStyle/>
          <a:p>
            <a:pPr eaLnBrk="1" hangingPunct="1"/>
            <a:r>
              <a:rPr lang="en-GB" altLang="it-IT" smtClean="0"/>
              <a:t>3GPP LTE Performance Targets</a:t>
            </a:r>
          </a:p>
        </p:txBody>
      </p:sp>
      <p:sp>
        <p:nvSpPr>
          <p:cNvPr id="22537" name="Rectangle 11"/>
          <p:cNvSpPr>
            <a:spLocks noGrp="1" noChangeArrowheads="1"/>
          </p:cNvSpPr>
          <p:nvPr>
            <p:ph idx="1"/>
          </p:nvPr>
        </p:nvSpPr>
        <p:spPr/>
        <p:txBody>
          <a:bodyPr/>
          <a:lstStyle/>
          <a:p>
            <a:pPr marL="381000" indent="-381000" eaLnBrk="1" hangingPunct="1"/>
            <a:r>
              <a:rPr lang="en-GB" altLang="it-IT" b="1" dirty="0" smtClean="0"/>
              <a:t>High data rates</a:t>
            </a:r>
            <a:endParaRPr lang="en-GB" altLang="it-IT" dirty="0" smtClean="0"/>
          </a:p>
          <a:p>
            <a:pPr marL="1047750" lvl="1" indent="-290513" eaLnBrk="1" hangingPunct="1"/>
            <a:r>
              <a:rPr lang="en-GB" altLang="it-IT" sz="1800" dirty="0" smtClean="0"/>
              <a:t>Downlink: &gt;100 Mbps</a:t>
            </a:r>
          </a:p>
          <a:p>
            <a:pPr marL="1047750" lvl="1" indent="-290513" eaLnBrk="1" hangingPunct="1"/>
            <a:r>
              <a:rPr lang="en-GB" altLang="it-IT" sz="1800" dirty="0" smtClean="0"/>
              <a:t>Uplink: &gt;50 Mbps</a:t>
            </a:r>
          </a:p>
          <a:p>
            <a:pPr marL="1047750" lvl="1" indent="-290513" eaLnBrk="1" hangingPunct="1"/>
            <a:endParaRPr lang="en-GB" altLang="it-IT" dirty="0" smtClean="0"/>
          </a:p>
          <a:p>
            <a:pPr marL="381000" indent="-381000" eaLnBrk="1" hangingPunct="1"/>
            <a:r>
              <a:rPr lang="en-GB" altLang="it-IT" b="1" dirty="0" smtClean="0"/>
              <a:t>Low delay/latency</a:t>
            </a:r>
            <a:r>
              <a:rPr lang="en-GB" altLang="it-IT" dirty="0" smtClean="0"/>
              <a:t> </a:t>
            </a:r>
          </a:p>
          <a:p>
            <a:pPr marL="1047750" lvl="1" indent="-290513" eaLnBrk="1" hangingPunct="1"/>
            <a:r>
              <a:rPr lang="en-GB" altLang="it-IT" sz="1800" dirty="0" smtClean="0"/>
              <a:t>User plane RTT: &lt;10 </a:t>
            </a:r>
            <a:r>
              <a:rPr lang="en-GB" altLang="it-IT" sz="1800" dirty="0" err="1" smtClean="0"/>
              <a:t>ms</a:t>
            </a:r>
            <a:endParaRPr lang="en-GB" altLang="it-IT" sz="1800" dirty="0" smtClean="0"/>
          </a:p>
          <a:p>
            <a:pPr marL="1047750" lvl="1" indent="-290513" eaLnBrk="1" hangingPunct="1"/>
            <a:r>
              <a:rPr lang="en-GB" altLang="it-IT" sz="1800" dirty="0" smtClean="0"/>
              <a:t>Channel set-up: &lt;100 </a:t>
            </a:r>
            <a:r>
              <a:rPr lang="en-GB" altLang="it-IT" sz="1800" dirty="0" err="1" smtClean="0"/>
              <a:t>ms</a:t>
            </a:r>
            <a:endParaRPr lang="en-GB" altLang="it-IT" dirty="0" smtClean="0"/>
          </a:p>
          <a:p>
            <a:pPr marL="1047750" lvl="1" indent="-290513" eaLnBrk="1" hangingPunct="1">
              <a:buFont typeface="Ericsson Capital TT" pitchFamily="2" charset="0"/>
              <a:buNone/>
            </a:pPr>
            <a:endParaRPr lang="en-GB" altLang="it-IT" b="1" dirty="0" smtClean="0">
              <a:sym typeface="Wingdings 3" panose="05040102010807070707" pitchFamily="18" charset="2"/>
            </a:endParaRPr>
          </a:p>
          <a:p>
            <a:pPr marL="381000" indent="-381000" eaLnBrk="1" hangingPunct="1"/>
            <a:r>
              <a:rPr lang="en-US" altLang="it-IT" b="1" dirty="0" smtClean="0">
                <a:sym typeface="Wingdings 3" panose="05040102010807070707" pitchFamily="18" charset="2"/>
              </a:rPr>
              <a:t>Cost-effective </a:t>
            </a:r>
            <a:r>
              <a:rPr lang="en-US" altLang="it-IT" dirty="0">
                <a:sym typeface="Wingdings 3" panose="05040102010807070707" pitchFamily="18" charset="2"/>
              </a:rPr>
              <a:t/>
            </a:r>
            <a:br>
              <a:rPr lang="en-US" altLang="it-IT" dirty="0">
                <a:sym typeface="Wingdings 3" panose="05040102010807070707" pitchFamily="18" charset="2"/>
              </a:rPr>
            </a:br>
            <a:r>
              <a:rPr lang="en-US" altLang="it-IT" b="1" dirty="0" smtClean="0">
                <a:sym typeface="Wingdings 3" panose="05040102010807070707" pitchFamily="18" charset="2"/>
              </a:rPr>
              <a:t>migration</a:t>
            </a:r>
            <a:endParaRPr lang="en-GB" altLang="it-IT" dirty="0" smtClean="0">
              <a:sym typeface="Wingdings 3" panose="05040102010807070707" pitchFamily="18" charset="2"/>
            </a:endParaRPr>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400"/>
            <a:ext cx="5181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990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p:cNvPicPr>
            <a:picLocks noChangeAspect="1" noChangeArrowheads="1"/>
          </p:cNvPicPr>
          <p:nvPr/>
        </p:nvPicPr>
        <p:blipFill>
          <a:blip r:embed="rId5">
            <a:extLst>
              <a:ext uri="{28A0092B-C50C-407E-A947-70E740481C1C}">
                <a14:useLocalDpi xmlns:a14="http://schemas.microsoft.com/office/drawing/2010/main" val="0"/>
              </a:ext>
            </a:extLst>
          </a:blip>
          <a:srcRect r="16667"/>
          <a:stretch>
            <a:fillRect/>
          </a:stretch>
        </p:blipFill>
        <p:spPr bwMode="auto">
          <a:xfrm>
            <a:off x="8001000" y="2819400"/>
            <a:ext cx="1143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6">
            <a:extLst>
              <a:ext uri="{28A0092B-C50C-407E-A947-70E740481C1C}">
                <a14:useLocalDpi xmlns:a14="http://schemas.microsoft.com/office/drawing/2010/main" val="0"/>
              </a:ext>
            </a:extLst>
          </a:blip>
          <a:srcRect b="9091"/>
          <a:stretch>
            <a:fillRect/>
          </a:stretch>
        </p:blipFill>
        <p:spPr bwMode="auto">
          <a:xfrm>
            <a:off x="5422900" y="2590800"/>
            <a:ext cx="661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286000"/>
            <a:ext cx="8604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descr="XFX-Executioner-gamepa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038600"/>
            <a:ext cx="711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GB" altLang="it-IT" smtClean="0"/>
              <a:t>Key LTE radio access features</a:t>
            </a:r>
          </a:p>
        </p:txBody>
      </p:sp>
      <p:grpSp>
        <p:nvGrpSpPr>
          <p:cNvPr id="1049603" name="Group 3"/>
          <p:cNvGrpSpPr>
            <a:grpSpLocks/>
          </p:cNvGrpSpPr>
          <p:nvPr/>
        </p:nvGrpSpPr>
        <p:grpSpPr bwMode="auto">
          <a:xfrm>
            <a:off x="393700" y="2824163"/>
            <a:ext cx="8628063" cy="1598612"/>
            <a:chOff x="248" y="1779"/>
            <a:chExt cx="5435" cy="1007"/>
          </a:xfrm>
        </p:grpSpPr>
        <p:sp>
          <p:nvSpPr>
            <p:cNvPr id="24709" name="Freeform 4" descr="bpct-blend3"/>
            <p:cNvSpPr>
              <a:spLocks noChangeAspect="1"/>
            </p:cNvSpPr>
            <p:nvPr/>
          </p:nvSpPr>
          <p:spPr bwMode="auto">
            <a:xfrm>
              <a:off x="248" y="1779"/>
              <a:ext cx="2799" cy="950"/>
            </a:xfrm>
            <a:custGeom>
              <a:avLst/>
              <a:gdLst>
                <a:gd name="T0" fmla="*/ 2780 w 1661"/>
                <a:gd name="T1" fmla="*/ 426 h 439"/>
                <a:gd name="T2" fmla="*/ 2637 w 1661"/>
                <a:gd name="T3" fmla="*/ 45 h 439"/>
                <a:gd name="T4" fmla="*/ 2593 w 1661"/>
                <a:gd name="T5" fmla="*/ 0 h 439"/>
                <a:gd name="T6" fmla="*/ 35 w 1661"/>
                <a:gd name="T7" fmla="*/ 0 h 439"/>
                <a:gd name="T8" fmla="*/ 0 w 1661"/>
                <a:gd name="T9" fmla="*/ 45 h 439"/>
                <a:gd name="T10" fmla="*/ 0 w 1661"/>
                <a:gd name="T11" fmla="*/ 905 h 439"/>
                <a:gd name="T12" fmla="*/ 35 w 1661"/>
                <a:gd name="T13" fmla="*/ 950 h 439"/>
                <a:gd name="T14" fmla="*/ 2593 w 1661"/>
                <a:gd name="T15" fmla="*/ 950 h 439"/>
                <a:gd name="T16" fmla="*/ 2637 w 1661"/>
                <a:gd name="T17" fmla="*/ 905 h 439"/>
                <a:gd name="T18" fmla="*/ 2780 w 1661"/>
                <a:gd name="T19" fmla="*/ 524 h 439"/>
                <a:gd name="T20" fmla="*/ 2780 w 1661"/>
                <a:gd name="T21" fmla="*/ 426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1" h="439">
                  <a:moveTo>
                    <a:pt x="1650" y="197"/>
                  </a:moveTo>
                  <a:cubicBezTo>
                    <a:pt x="1565" y="21"/>
                    <a:pt x="1565" y="21"/>
                    <a:pt x="1565" y="21"/>
                  </a:cubicBezTo>
                  <a:cubicBezTo>
                    <a:pt x="1565" y="21"/>
                    <a:pt x="1555" y="0"/>
                    <a:pt x="1539" y="0"/>
                  </a:cubicBezTo>
                  <a:cubicBezTo>
                    <a:pt x="1534" y="0"/>
                    <a:pt x="21" y="0"/>
                    <a:pt x="21" y="0"/>
                  </a:cubicBezTo>
                  <a:cubicBezTo>
                    <a:pt x="9" y="0"/>
                    <a:pt x="0" y="9"/>
                    <a:pt x="0" y="21"/>
                  </a:cubicBezTo>
                  <a:cubicBezTo>
                    <a:pt x="0" y="418"/>
                    <a:pt x="0" y="418"/>
                    <a:pt x="0" y="418"/>
                  </a:cubicBezTo>
                  <a:cubicBezTo>
                    <a:pt x="0" y="430"/>
                    <a:pt x="9" y="439"/>
                    <a:pt x="21" y="439"/>
                  </a:cubicBezTo>
                  <a:cubicBezTo>
                    <a:pt x="21" y="439"/>
                    <a:pt x="1534" y="439"/>
                    <a:pt x="1539" y="439"/>
                  </a:cubicBezTo>
                  <a:cubicBezTo>
                    <a:pt x="1554" y="439"/>
                    <a:pt x="1565" y="418"/>
                    <a:pt x="1565" y="418"/>
                  </a:cubicBezTo>
                  <a:cubicBezTo>
                    <a:pt x="1565" y="418"/>
                    <a:pt x="1638" y="266"/>
                    <a:pt x="1650" y="242"/>
                  </a:cubicBezTo>
                  <a:cubicBezTo>
                    <a:pt x="1661" y="218"/>
                    <a:pt x="1650" y="197"/>
                    <a:pt x="1650" y="197"/>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24710" name="Group 130"/>
            <p:cNvGrpSpPr>
              <a:grpSpLocks/>
            </p:cNvGrpSpPr>
            <p:nvPr/>
          </p:nvGrpSpPr>
          <p:grpSpPr bwMode="auto">
            <a:xfrm>
              <a:off x="3542" y="1934"/>
              <a:ext cx="2038" cy="798"/>
              <a:chOff x="3542" y="2105"/>
              <a:chExt cx="2038" cy="798"/>
            </a:xfrm>
          </p:grpSpPr>
          <p:sp>
            <p:nvSpPr>
              <p:cNvPr id="24713" name="Line 131"/>
              <p:cNvSpPr>
                <a:spLocks noChangeAspect="1" noChangeShapeType="1"/>
              </p:cNvSpPr>
              <p:nvPr/>
            </p:nvSpPr>
            <p:spPr bwMode="auto">
              <a:xfrm>
                <a:off x="4978" y="2424"/>
                <a:ext cx="279" cy="0"/>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714" name="Line 132"/>
              <p:cNvSpPr>
                <a:spLocks noChangeAspect="1" noChangeShapeType="1"/>
              </p:cNvSpPr>
              <p:nvPr/>
            </p:nvSpPr>
            <p:spPr bwMode="auto">
              <a:xfrm>
                <a:off x="4978" y="2497"/>
                <a:ext cx="279" cy="0"/>
              </a:xfrm>
              <a:prstGeom prst="line">
                <a:avLst/>
              </a:prstGeom>
              <a:noFill/>
              <a:ln w="38100">
                <a:solidFill>
                  <a:schemeClr val="hlink"/>
                </a:solidFill>
                <a:round/>
                <a:headEnd/>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715" name="Line 133"/>
              <p:cNvSpPr>
                <a:spLocks noChangeAspect="1" noChangeShapeType="1"/>
              </p:cNvSpPr>
              <p:nvPr/>
            </p:nvSpPr>
            <p:spPr bwMode="auto">
              <a:xfrm>
                <a:off x="4978" y="2571"/>
                <a:ext cx="279" cy="0"/>
              </a:xfrm>
              <a:prstGeom prst="line">
                <a:avLst/>
              </a:prstGeom>
              <a:noFill/>
              <a:ln w="38100">
                <a:solidFill>
                  <a:schemeClr val="tx2"/>
                </a:solidFill>
                <a:round/>
                <a:headEnd/>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716" name="Line 134"/>
              <p:cNvSpPr>
                <a:spLocks noChangeAspect="1" noChangeShapeType="1"/>
              </p:cNvSpPr>
              <p:nvPr/>
            </p:nvSpPr>
            <p:spPr bwMode="auto">
              <a:xfrm>
                <a:off x="4978" y="2644"/>
                <a:ext cx="279" cy="0"/>
              </a:xfrm>
              <a:prstGeom prst="line">
                <a:avLst/>
              </a:prstGeom>
              <a:noFill/>
              <a:ln w="38100">
                <a:solidFill>
                  <a:schemeClr val="accent1"/>
                </a:solidFill>
                <a:round/>
                <a:headEnd/>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717" name="Rectangle 135"/>
              <p:cNvSpPr>
                <a:spLocks noChangeAspect="1" noChangeArrowheads="1"/>
              </p:cNvSpPr>
              <p:nvPr/>
            </p:nvSpPr>
            <p:spPr bwMode="auto">
              <a:xfrm>
                <a:off x="3542" y="2390"/>
                <a:ext cx="199" cy="299"/>
              </a:xfrm>
              <a:prstGeom prst="rect">
                <a:avLst/>
              </a:prstGeom>
              <a:solidFill>
                <a:srgbClr val="C9C2BB"/>
              </a:solidFill>
              <a:ln w="9525">
                <a:miter lim="800000"/>
                <a:headEnd/>
                <a:tailEnd/>
              </a:ln>
              <a:scene3d>
                <a:camera prst="legacyObliqueTopLeft"/>
                <a:lightRig rig="legacyFlat3" dir="t"/>
              </a:scene3d>
              <a:sp3d extrusionH="303200" prstMaterial="legacyMatte">
                <a:bevelT w="13500" h="13500" prst="angle"/>
                <a:bevelB w="13500" h="13500" prst="angle"/>
                <a:extrusionClr>
                  <a:srgbClr val="C9C2BB"/>
                </a:extrusionClr>
                <a:contourClr>
                  <a:srgbClr val="C9C2BB"/>
                </a:contourClr>
              </a:sp3d>
            </p:spPr>
            <p:txBody>
              <a:bodyPr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GB" altLang="it-IT" sz="1200">
                    <a:solidFill>
                      <a:schemeClr val="bg1"/>
                    </a:solidFill>
                  </a:rPr>
                  <a:t>TX</a:t>
                </a:r>
                <a:endParaRPr lang="sv-SE" altLang="it-IT" sz="1200">
                  <a:solidFill>
                    <a:schemeClr val="bg1"/>
                  </a:solidFill>
                </a:endParaRPr>
              </a:p>
            </p:txBody>
          </p:sp>
          <p:sp>
            <p:nvSpPr>
              <p:cNvPr id="24718" name="Freeform 136"/>
              <p:cNvSpPr>
                <a:spLocks noChangeAspect="1"/>
              </p:cNvSpPr>
              <p:nvPr/>
            </p:nvSpPr>
            <p:spPr bwMode="auto">
              <a:xfrm>
                <a:off x="3744" y="2366"/>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19" name="Freeform 137"/>
              <p:cNvSpPr>
                <a:spLocks noChangeAspect="1"/>
              </p:cNvSpPr>
              <p:nvPr/>
            </p:nvSpPr>
            <p:spPr bwMode="auto">
              <a:xfrm>
                <a:off x="3744" y="2440"/>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20" name="Freeform 138"/>
              <p:cNvSpPr>
                <a:spLocks noChangeAspect="1"/>
              </p:cNvSpPr>
              <p:nvPr/>
            </p:nvSpPr>
            <p:spPr bwMode="auto">
              <a:xfrm>
                <a:off x="3744" y="2515"/>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21" name="Freeform 139"/>
              <p:cNvSpPr>
                <a:spLocks noChangeAspect="1"/>
              </p:cNvSpPr>
              <p:nvPr/>
            </p:nvSpPr>
            <p:spPr bwMode="auto">
              <a:xfrm>
                <a:off x="3744" y="2589"/>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22" name="Freeform 140"/>
              <p:cNvSpPr>
                <a:spLocks noChangeAspect="1"/>
              </p:cNvSpPr>
              <p:nvPr/>
            </p:nvSpPr>
            <p:spPr bwMode="auto">
              <a:xfrm>
                <a:off x="3854" y="2117"/>
                <a:ext cx="397" cy="299"/>
              </a:xfrm>
              <a:custGeom>
                <a:avLst/>
                <a:gdLst>
                  <a:gd name="T0" fmla="*/ 0 w 672"/>
                  <a:gd name="T1" fmla="*/ 1 h 576"/>
                  <a:gd name="T2" fmla="*/ 1 w 672"/>
                  <a:gd name="T3" fmla="*/ 0 h 576"/>
                  <a:gd name="T4" fmla="*/ 1 w 672"/>
                  <a:gd name="T5" fmla="*/ 1 h 576"/>
                  <a:gd name="T6" fmla="*/ 0 w 672"/>
                  <a:gd name="T7" fmla="*/ 1 h 576"/>
                  <a:gd name="T8" fmla="*/ 0 w 672"/>
                  <a:gd name="T9" fmla="*/ 1 h 576"/>
                  <a:gd name="T10" fmla="*/ 0 60000 65536"/>
                  <a:gd name="T11" fmla="*/ 0 60000 65536"/>
                  <a:gd name="T12" fmla="*/ 0 60000 65536"/>
                  <a:gd name="T13" fmla="*/ 0 60000 65536"/>
                  <a:gd name="T14" fmla="*/ 0 60000 65536"/>
                  <a:gd name="T15" fmla="*/ 0 w 672"/>
                  <a:gd name="T16" fmla="*/ 0 h 576"/>
                  <a:gd name="T17" fmla="*/ 672 w 672"/>
                  <a:gd name="T18" fmla="*/ 576 h 576"/>
                </a:gdLst>
                <a:ahLst/>
                <a:cxnLst>
                  <a:cxn ang="T10">
                    <a:pos x="T0" y="T1"/>
                  </a:cxn>
                  <a:cxn ang="T11">
                    <a:pos x="T2" y="T3"/>
                  </a:cxn>
                  <a:cxn ang="T12">
                    <a:pos x="T4" y="T5"/>
                  </a:cxn>
                  <a:cxn ang="T13">
                    <a:pos x="T6" y="T7"/>
                  </a:cxn>
                  <a:cxn ang="T14">
                    <a:pos x="T8" y="T9"/>
                  </a:cxn>
                </a:cxnLst>
                <a:rect l="T15" t="T16" r="T17" b="T18"/>
                <a:pathLst>
                  <a:path w="672" h="576">
                    <a:moveTo>
                      <a:pt x="0" y="528"/>
                    </a:moveTo>
                    <a:lnTo>
                      <a:pt x="672" y="0"/>
                    </a:lnTo>
                    <a:lnTo>
                      <a:pt x="672" y="336"/>
                    </a:lnTo>
                    <a:lnTo>
                      <a:pt x="0" y="576"/>
                    </a:lnTo>
                    <a:lnTo>
                      <a:pt x="0" y="528"/>
                    </a:lnTo>
                    <a:close/>
                  </a:path>
                </a:pathLst>
              </a:custGeom>
              <a:gradFill rotWithShape="0">
                <a:gsLst>
                  <a:gs pos="0">
                    <a:schemeClr val="accent2"/>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723" name="Freeform 141"/>
              <p:cNvSpPr>
                <a:spLocks noChangeAspect="1"/>
              </p:cNvSpPr>
              <p:nvPr/>
            </p:nvSpPr>
            <p:spPr bwMode="auto">
              <a:xfrm>
                <a:off x="3854" y="2328"/>
                <a:ext cx="397" cy="149"/>
              </a:xfrm>
              <a:custGeom>
                <a:avLst/>
                <a:gdLst>
                  <a:gd name="T0" fmla="*/ 0 w 672"/>
                  <a:gd name="T1" fmla="*/ 1 h 288"/>
                  <a:gd name="T2" fmla="*/ 1 w 672"/>
                  <a:gd name="T3" fmla="*/ 0 h 288"/>
                  <a:gd name="T4" fmla="*/ 1 w 672"/>
                  <a:gd name="T5" fmla="*/ 1 h 288"/>
                  <a:gd name="T6" fmla="*/ 0 w 672"/>
                  <a:gd name="T7" fmla="*/ 1 h 288"/>
                  <a:gd name="T8" fmla="*/ 0 w 672"/>
                  <a:gd name="T9" fmla="*/ 1 h 288"/>
                  <a:gd name="T10" fmla="*/ 0 60000 65536"/>
                  <a:gd name="T11" fmla="*/ 0 60000 65536"/>
                  <a:gd name="T12" fmla="*/ 0 60000 65536"/>
                  <a:gd name="T13" fmla="*/ 0 60000 65536"/>
                  <a:gd name="T14" fmla="*/ 0 60000 65536"/>
                  <a:gd name="T15" fmla="*/ 0 w 672"/>
                  <a:gd name="T16" fmla="*/ 0 h 288"/>
                  <a:gd name="T17" fmla="*/ 672 w 672"/>
                  <a:gd name="T18" fmla="*/ 288 h 288"/>
                </a:gdLst>
                <a:ahLst/>
                <a:cxnLst>
                  <a:cxn ang="T10">
                    <a:pos x="T0" y="T1"/>
                  </a:cxn>
                  <a:cxn ang="T11">
                    <a:pos x="T2" y="T3"/>
                  </a:cxn>
                  <a:cxn ang="T12">
                    <a:pos x="T4" y="T5"/>
                  </a:cxn>
                  <a:cxn ang="T13">
                    <a:pos x="T6" y="T7"/>
                  </a:cxn>
                  <a:cxn ang="T14">
                    <a:pos x="T8" y="T9"/>
                  </a:cxn>
                </a:cxnLst>
                <a:rect l="T15" t="T16" r="T17" b="T18"/>
                <a:pathLst>
                  <a:path w="672" h="288">
                    <a:moveTo>
                      <a:pt x="0" y="240"/>
                    </a:moveTo>
                    <a:lnTo>
                      <a:pt x="672" y="0"/>
                    </a:lnTo>
                    <a:lnTo>
                      <a:pt x="672" y="288"/>
                    </a:lnTo>
                    <a:lnTo>
                      <a:pt x="0" y="288"/>
                    </a:lnTo>
                    <a:lnTo>
                      <a:pt x="0" y="240"/>
                    </a:lnTo>
                    <a:close/>
                  </a:path>
                </a:pathLst>
              </a:custGeom>
              <a:gradFill rotWithShape="0">
                <a:gsLst>
                  <a:gs pos="0">
                    <a:schemeClr val="hlink"/>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724" name="Freeform 142"/>
              <p:cNvSpPr>
                <a:spLocks noChangeAspect="1"/>
              </p:cNvSpPr>
              <p:nvPr/>
            </p:nvSpPr>
            <p:spPr bwMode="auto">
              <a:xfrm>
                <a:off x="3854" y="2512"/>
                <a:ext cx="397" cy="199"/>
              </a:xfrm>
              <a:custGeom>
                <a:avLst/>
                <a:gdLst>
                  <a:gd name="T0" fmla="*/ 0 w 672"/>
                  <a:gd name="T1" fmla="*/ 0 h 384"/>
                  <a:gd name="T2" fmla="*/ 1 w 672"/>
                  <a:gd name="T3" fmla="*/ 0 h 384"/>
                  <a:gd name="T4" fmla="*/ 1 w 672"/>
                  <a:gd name="T5" fmla="*/ 1 h 384"/>
                  <a:gd name="T6" fmla="*/ 0 w 672"/>
                  <a:gd name="T7" fmla="*/ 1 h 384"/>
                  <a:gd name="T8" fmla="*/ 0 w 672"/>
                  <a:gd name="T9" fmla="*/ 0 h 384"/>
                  <a:gd name="T10" fmla="*/ 0 60000 65536"/>
                  <a:gd name="T11" fmla="*/ 0 60000 65536"/>
                  <a:gd name="T12" fmla="*/ 0 60000 65536"/>
                  <a:gd name="T13" fmla="*/ 0 60000 65536"/>
                  <a:gd name="T14" fmla="*/ 0 60000 65536"/>
                  <a:gd name="T15" fmla="*/ 0 w 672"/>
                  <a:gd name="T16" fmla="*/ 0 h 384"/>
                  <a:gd name="T17" fmla="*/ 672 w 672"/>
                  <a:gd name="T18" fmla="*/ 384 h 384"/>
                </a:gdLst>
                <a:ahLst/>
                <a:cxnLst>
                  <a:cxn ang="T10">
                    <a:pos x="T0" y="T1"/>
                  </a:cxn>
                  <a:cxn ang="T11">
                    <a:pos x="T2" y="T3"/>
                  </a:cxn>
                  <a:cxn ang="T12">
                    <a:pos x="T4" y="T5"/>
                  </a:cxn>
                  <a:cxn ang="T13">
                    <a:pos x="T6" y="T7"/>
                  </a:cxn>
                  <a:cxn ang="T14">
                    <a:pos x="T8" y="T9"/>
                  </a:cxn>
                </a:cxnLst>
                <a:rect l="T15" t="T16" r="T17" b="T18"/>
                <a:pathLst>
                  <a:path w="672" h="384">
                    <a:moveTo>
                      <a:pt x="0" y="0"/>
                    </a:moveTo>
                    <a:lnTo>
                      <a:pt x="672" y="0"/>
                    </a:lnTo>
                    <a:lnTo>
                      <a:pt x="672" y="384"/>
                    </a:lnTo>
                    <a:lnTo>
                      <a:pt x="0" y="48"/>
                    </a:lnTo>
                    <a:lnTo>
                      <a:pt x="0" y="0"/>
                    </a:lnTo>
                    <a:close/>
                  </a:path>
                </a:pathLst>
              </a:custGeom>
              <a:gradFill rotWithShape="0">
                <a:gsLst>
                  <a:gs pos="0">
                    <a:schemeClr val="tx2"/>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725" name="Freeform 143"/>
              <p:cNvSpPr>
                <a:spLocks noChangeAspect="1"/>
              </p:cNvSpPr>
              <p:nvPr/>
            </p:nvSpPr>
            <p:spPr bwMode="auto">
              <a:xfrm>
                <a:off x="3854" y="2580"/>
                <a:ext cx="397" cy="323"/>
              </a:xfrm>
              <a:custGeom>
                <a:avLst/>
                <a:gdLst>
                  <a:gd name="T0" fmla="*/ 0 w 672"/>
                  <a:gd name="T1" fmla="*/ 0 h 624"/>
                  <a:gd name="T2" fmla="*/ 1 w 672"/>
                  <a:gd name="T3" fmla="*/ 1 h 624"/>
                  <a:gd name="T4" fmla="*/ 1 w 672"/>
                  <a:gd name="T5" fmla="*/ 1 h 624"/>
                  <a:gd name="T6" fmla="*/ 0 w 672"/>
                  <a:gd name="T7" fmla="*/ 1 h 624"/>
                  <a:gd name="T8" fmla="*/ 0 w 672"/>
                  <a:gd name="T9" fmla="*/ 0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0"/>
                    </a:moveTo>
                    <a:lnTo>
                      <a:pt x="672" y="336"/>
                    </a:lnTo>
                    <a:lnTo>
                      <a:pt x="672" y="624"/>
                    </a:lnTo>
                    <a:lnTo>
                      <a:pt x="0" y="48"/>
                    </a:lnTo>
                    <a:lnTo>
                      <a:pt x="0" y="0"/>
                    </a:lnTo>
                    <a:close/>
                  </a:path>
                </a:pathLst>
              </a:custGeom>
              <a:gradFill rotWithShape="0">
                <a:gsLst>
                  <a:gs pos="0">
                    <a:schemeClr val="accent1"/>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726" name="Rectangle 144"/>
              <p:cNvSpPr>
                <a:spLocks noChangeAspect="1" noChangeArrowheads="1"/>
              </p:cNvSpPr>
              <p:nvPr/>
            </p:nvSpPr>
            <p:spPr bwMode="auto">
              <a:xfrm>
                <a:off x="4659" y="2390"/>
                <a:ext cx="199" cy="299"/>
              </a:xfrm>
              <a:prstGeom prst="rect">
                <a:avLst/>
              </a:prstGeom>
              <a:solidFill>
                <a:srgbClr val="C9C2BB"/>
              </a:solidFill>
              <a:ln w="9525">
                <a:miter lim="800000"/>
                <a:headEnd/>
                <a:tailEnd/>
              </a:ln>
              <a:scene3d>
                <a:camera prst="legacyObliqueTopLeft"/>
                <a:lightRig rig="legacyFlat3" dir="t"/>
              </a:scene3d>
              <a:sp3d extrusionH="303200" prstMaterial="legacyMatte">
                <a:bevelT w="13500" h="13500" prst="angle"/>
                <a:bevelB w="13500" h="13500" prst="angle"/>
                <a:extrusionClr>
                  <a:srgbClr val="C9C2BB"/>
                </a:extrusionClr>
                <a:contourClr>
                  <a:srgbClr val="C9C2BB"/>
                </a:contourClr>
              </a:sp3d>
            </p:spPr>
            <p:txBody>
              <a:bodyPr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GB" altLang="it-IT" sz="1200">
                    <a:solidFill>
                      <a:schemeClr val="bg1"/>
                    </a:solidFill>
                  </a:rPr>
                  <a:t>TX</a:t>
                </a:r>
                <a:endParaRPr lang="sv-SE" altLang="it-IT" sz="1200">
                  <a:solidFill>
                    <a:schemeClr val="bg1"/>
                  </a:solidFill>
                </a:endParaRPr>
              </a:p>
            </p:txBody>
          </p:sp>
          <p:sp>
            <p:nvSpPr>
              <p:cNvPr id="24727" name="Freeform 145"/>
              <p:cNvSpPr>
                <a:spLocks noChangeAspect="1"/>
              </p:cNvSpPr>
              <p:nvPr/>
            </p:nvSpPr>
            <p:spPr bwMode="auto">
              <a:xfrm>
                <a:off x="4861" y="2366"/>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28" name="Freeform 146"/>
              <p:cNvSpPr>
                <a:spLocks noChangeAspect="1"/>
              </p:cNvSpPr>
              <p:nvPr/>
            </p:nvSpPr>
            <p:spPr bwMode="auto">
              <a:xfrm>
                <a:off x="4861" y="2440"/>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29" name="Freeform 147"/>
              <p:cNvSpPr>
                <a:spLocks noChangeAspect="1"/>
              </p:cNvSpPr>
              <p:nvPr/>
            </p:nvSpPr>
            <p:spPr bwMode="auto">
              <a:xfrm>
                <a:off x="4861" y="2515"/>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730" name="Freeform 148"/>
              <p:cNvSpPr>
                <a:spLocks noChangeAspect="1"/>
              </p:cNvSpPr>
              <p:nvPr/>
            </p:nvSpPr>
            <p:spPr bwMode="auto">
              <a:xfrm>
                <a:off x="4861" y="2589"/>
                <a:ext cx="85" cy="50"/>
              </a:xfrm>
              <a:custGeom>
                <a:avLst/>
                <a:gdLst>
                  <a:gd name="T0" fmla="*/ 0 w 144"/>
                  <a:gd name="T1" fmla="*/ 1 h 96"/>
                  <a:gd name="T2" fmla="*/ 1 w 144"/>
                  <a:gd name="T3" fmla="*/ 1 h 96"/>
                  <a:gd name="T4" fmla="*/ 1 w 144"/>
                  <a:gd name="T5" fmla="*/ 1 h 96"/>
                  <a:gd name="T6" fmla="*/ 1 w 144"/>
                  <a:gd name="T7" fmla="*/ 0 h 96"/>
                  <a:gd name="T8" fmla="*/ 1 w 144"/>
                  <a:gd name="T9" fmla="*/ 0 h 96"/>
                  <a:gd name="T10" fmla="*/ 1 w 144"/>
                  <a:gd name="T11" fmla="*/ 1 h 96"/>
                  <a:gd name="T12" fmla="*/ 0 60000 65536"/>
                  <a:gd name="T13" fmla="*/ 0 60000 65536"/>
                  <a:gd name="T14" fmla="*/ 0 60000 65536"/>
                  <a:gd name="T15" fmla="*/ 0 60000 65536"/>
                  <a:gd name="T16" fmla="*/ 0 60000 65536"/>
                  <a:gd name="T17" fmla="*/ 0 60000 65536"/>
                  <a:gd name="T18" fmla="*/ 0 w 144"/>
                  <a:gd name="T19" fmla="*/ 0 h 96"/>
                  <a:gd name="T20" fmla="*/ 144 w 14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4" h="96">
                    <a:moveTo>
                      <a:pt x="0" y="96"/>
                    </a:moveTo>
                    <a:lnTo>
                      <a:pt x="96" y="96"/>
                    </a:lnTo>
                    <a:lnTo>
                      <a:pt x="96" y="48"/>
                    </a:lnTo>
                    <a:lnTo>
                      <a:pt x="48" y="0"/>
                    </a:lnTo>
                    <a:lnTo>
                      <a:pt x="144" y="0"/>
                    </a:lnTo>
                    <a:lnTo>
                      <a:pt x="96" y="48"/>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pic>
            <p:nvPicPr>
              <p:cNvPr id="24731"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 y="2468"/>
                <a:ext cx="27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32"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 y="2105"/>
                <a:ext cx="27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33"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 y="2644"/>
                <a:ext cx="21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711" name="Rectangle 4"/>
            <p:cNvSpPr>
              <a:spLocks noChangeArrowheads="1"/>
            </p:cNvSpPr>
            <p:nvPr/>
          </p:nvSpPr>
          <p:spPr bwMode="auto">
            <a:xfrm>
              <a:off x="306" y="1869"/>
              <a:ext cx="2499"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rgbClr val="00A9D4"/>
                </a:buClr>
                <a:buFont typeface="Arial" panose="020B0604020202020204" pitchFamily="34" charset="0"/>
                <a:buNone/>
              </a:pPr>
              <a:r>
                <a:rPr lang="en-GB" altLang="it-IT">
                  <a:solidFill>
                    <a:schemeClr val="bg1"/>
                  </a:solidFill>
                </a:rPr>
                <a:t>Advanced antenna solutions</a:t>
              </a:r>
            </a:p>
            <a:p>
              <a:pPr eaLnBrk="1" hangingPunct="1">
                <a:spcBef>
                  <a:spcPct val="20000"/>
                </a:spcBef>
                <a:buClr>
                  <a:srgbClr val="00A9D4"/>
                </a:buClr>
                <a:buFont typeface="Arial" panose="020B0604020202020204" pitchFamily="34" charset="0"/>
                <a:buNone/>
              </a:pPr>
              <a:r>
                <a:rPr lang="en-GB" altLang="it-IT" sz="1600">
                  <a:solidFill>
                    <a:schemeClr val="bg1"/>
                  </a:solidFill>
                </a:rPr>
                <a:t>Diversity</a:t>
              </a:r>
            </a:p>
            <a:p>
              <a:pPr eaLnBrk="1" hangingPunct="1">
                <a:spcBef>
                  <a:spcPct val="20000"/>
                </a:spcBef>
                <a:buClr>
                  <a:srgbClr val="00A9D4"/>
                </a:buClr>
                <a:buFont typeface="Arial" panose="020B0604020202020204" pitchFamily="34" charset="0"/>
                <a:buNone/>
              </a:pPr>
              <a:r>
                <a:rPr lang="en-GB" altLang="it-IT" sz="1600">
                  <a:solidFill>
                    <a:schemeClr val="bg1"/>
                  </a:solidFill>
                </a:rPr>
                <a:t>Beam-forming</a:t>
              </a:r>
            </a:p>
            <a:p>
              <a:pPr eaLnBrk="1" hangingPunct="1">
                <a:spcBef>
                  <a:spcPct val="20000"/>
                </a:spcBef>
                <a:buClr>
                  <a:srgbClr val="00A9D4"/>
                </a:buClr>
                <a:buFont typeface="Arial" panose="020B0604020202020204" pitchFamily="34" charset="0"/>
                <a:buNone/>
              </a:pPr>
              <a:r>
                <a:rPr lang="en-GB" altLang="it-IT" sz="1600">
                  <a:solidFill>
                    <a:schemeClr val="bg1"/>
                  </a:solidFill>
                </a:rPr>
                <a:t>Multi-layer transmission (MIMO)</a:t>
              </a:r>
            </a:p>
          </p:txBody>
        </p:sp>
        <p:sp>
          <p:nvSpPr>
            <p:cNvPr id="24712" name="Freeform 28"/>
            <p:cNvSpPr>
              <a:spLocks noChangeAspect="1"/>
            </p:cNvSpPr>
            <p:nvPr/>
          </p:nvSpPr>
          <p:spPr bwMode="auto">
            <a:xfrm>
              <a:off x="3290" y="1806"/>
              <a:ext cx="2393" cy="980"/>
            </a:xfrm>
            <a:custGeom>
              <a:avLst/>
              <a:gdLst>
                <a:gd name="T0" fmla="*/ 44 w 1671"/>
                <a:gd name="T1" fmla="*/ 980 h 684"/>
                <a:gd name="T2" fmla="*/ 0 w 1671"/>
                <a:gd name="T3" fmla="*/ 936 h 684"/>
                <a:gd name="T4" fmla="*/ 0 w 1671"/>
                <a:gd name="T5" fmla="*/ 936 h 684"/>
                <a:gd name="T6" fmla="*/ 0 w 1671"/>
                <a:gd name="T7" fmla="*/ 44 h 684"/>
                <a:gd name="T8" fmla="*/ 44 w 1671"/>
                <a:gd name="T9" fmla="*/ 0 h 684"/>
                <a:gd name="T10" fmla="*/ 44 w 1671"/>
                <a:gd name="T11" fmla="*/ 0 h 684"/>
                <a:gd name="T12" fmla="*/ 2350 w 1671"/>
                <a:gd name="T13" fmla="*/ 0 h 684"/>
                <a:gd name="T14" fmla="*/ 2393 w 1671"/>
                <a:gd name="T15" fmla="*/ 44 h 684"/>
                <a:gd name="T16" fmla="*/ 2393 w 1671"/>
                <a:gd name="T17" fmla="*/ 44 h 684"/>
                <a:gd name="T18" fmla="*/ 2393 w 1671"/>
                <a:gd name="T19" fmla="*/ 76 h 684"/>
                <a:gd name="T20" fmla="*/ 2382 w 1671"/>
                <a:gd name="T21" fmla="*/ 87 h 684"/>
                <a:gd name="T22" fmla="*/ 2382 w 1671"/>
                <a:gd name="T23" fmla="*/ 87 h 684"/>
                <a:gd name="T24" fmla="*/ 2370 w 1671"/>
                <a:gd name="T25" fmla="*/ 76 h 684"/>
                <a:gd name="T26" fmla="*/ 2370 w 1671"/>
                <a:gd name="T27" fmla="*/ 76 h 684"/>
                <a:gd name="T28" fmla="*/ 2370 w 1671"/>
                <a:gd name="T29" fmla="*/ 44 h 684"/>
                <a:gd name="T30" fmla="*/ 2350 w 1671"/>
                <a:gd name="T31" fmla="*/ 23 h 684"/>
                <a:gd name="T32" fmla="*/ 2350 w 1671"/>
                <a:gd name="T33" fmla="*/ 23 h 684"/>
                <a:gd name="T34" fmla="*/ 44 w 1671"/>
                <a:gd name="T35" fmla="*/ 23 h 684"/>
                <a:gd name="T36" fmla="*/ 23 w 1671"/>
                <a:gd name="T37" fmla="*/ 44 h 684"/>
                <a:gd name="T38" fmla="*/ 23 w 1671"/>
                <a:gd name="T39" fmla="*/ 44 h 684"/>
                <a:gd name="T40" fmla="*/ 23 w 1671"/>
                <a:gd name="T41" fmla="*/ 936 h 684"/>
                <a:gd name="T42" fmla="*/ 44 w 1671"/>
                <a:gd name="T43" fmla="*/ 957 h 684"/>
                <a:gd name="T44" fmla="*/ 44 w 1671"/>
                <a:gd name="T45" fmla="*/ 957 h 684"/>
                <a:gd name="T46" fmla="*/ 2350 w 1671"/>
                <a:gd name="T47" fmla="*/ 957 h 684"/>
                <a:gd name="T48" fmla="*/ 2370 w 1671"/>
                <a:gd name="T49" fmla="*/ 936 h 684"/>
                <a:gd name="T50" fmla="*/ 2370 w 1671"/>
                <a:gd name="T51" fmla="*/ 936 h 684"/>
                <a:gd name="T52" fmla="*/ 2370 w 1671"/>
                <a:gd name="T53" fmla="*/ 119 h 684"/>
                <a:gd name="T54" fmla="*/ 2382 w 1671"/>
                <a:gd name="T55" fmla="*/ 107 h 684"/>
                <a:gd name="T56" fmla="*/ 2382 w 1671"/>
                <a:gd name="T57" fmla="*/ 107 h 684"/>
                <a:gd name="T58" fmla="*/ 2393 w 1671"/>
                <a:gd name="T59" fmla="*/ 119 h 684"/>
                <a:gd name="T60" fmla="*/ 2393 w 1671"/>
                <a:gd name="T61" fmla="*/ 119 h 684"/>
                <a:gd name="T62" fmla="*/ 2393 w 1671"/>
                <a:gd name="T63" fmla="*/ 936 h 684"/>
                <a:gd name="T64" fmla="*/ 2350 w 1671"/>
                <a:gd name="T65" fmla="*/ 980 h 684"/>
                <a:gd name="T66" fmla="*/ 2350 w 1671"/>
                <a:gd name="T67" fmla="*/ 980 h 684"/>
                <a:gd name="T68" fmla="*/ 44 w 1671"/>
                <a:gd name="T69" fmla="*/ 980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71"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1641" y="0"/>
                    <a:pt x="1641" y="0"/>
                    <a:pt x="1641" y="0"/>
                  </a:cubicBezTo>
                  <a:cubicBezTo>
                    <a:pt x="1658" y="0"/>
                    <a:pt x="1671" y="14"/>
                    <a:pt x="1671" y="31"/>
                  </a:cubicBezTo>
                  <a:cubicBezTo>
                    <a:pt x="1671" y="31"/>
                    <a:pt x="1671" y="31"/>
                    <a:pt x="1671" y="31"/>
                  </a:cubicBezTo>
                  <a:cubicBezTo>
                    <a:pt x="1671" y="53"/>
                    <a:pt x="1671" y="53"/>
                    <a:pt x="1671" y="53"/>
                  </a:cubicBezTo>
                  <a:cubicBezTo>
                    <a:pt x="1671" y="57"/>
                    <a:pt x="1668" y="61"/>
                    <a:pt x="1663" y="61"/>
                  </a:cubicBezTo>
                  <a:cubicBezTo>
                    <a:pt x="1663" y="61"/>
                    <a:pt x="1663" y="61"/>
                    <a:pt x="1663" y="61"/>
                  </a:cubicBezTo>
                  <a:cubicBezTo>
                    <a:pt x="1659" y="61"/>
                    <a:pt x="1655" y="57"/>
                    <a:pt x="1655" y="53"/>
                  </a:cubicBezTo>
                  <a:cubicBezTo>
                    <a:pt x="1655" y="53"/>
                    <a:pt x="1655" y="53"/>
                    <a:pt x="1655" y="53"/>
                  </a:cubicBezTo>
                  <a:cubicBezTo>
                    <a:pt x="1655" y="31"/>
                    <a:pt x="1655" y="31"/>
                    <a:pt x="1655" y="31"/>
                  </a:cubicBezTo>
                  <a:cubicBezTo>
                    <a:pt x="1655" y="23"/>
                    <a:pt x="1649" y="16"/>
                    <a:pt x="1641" y="16"/>
                  </a:cubicBezTo>
                  <a:cubicBezTo>
                    <a:pt x="1641" y="16"/>
                    <a:pt x="1641" y="16"/>
                    <a:pt x="1641"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1641" y="668"/>
                    <a:pt x="1641" y="668"/>
                    <a:pt x="1641" y="668"/>
                  </a:cubicBezTo>
                  <a:cubicBezTo>
                    <a:pt x="1649" y="668"/>
                    <a:pt x="1655" y="661"/>
                    <a:pt x="1655" y="653"/>
                  </a:cubicBezTo>
                  <a:cubicBezTo>
                    <a:pt x="1655" y="653"/>
                    <a:pt x="1655" y="653"/>
                    <a:pt x="1655" y="653"/>
                  </a:cubicBezTo>
                  <a:cubicBezTo>
                    <a:pt x="1655" y="83"/>
                    <a:pt x="1655" y="83"/>
                    <a:pt x="1655" y="83"/>
                  </a:cubicBezTo>
                  <a:cubicBezTo>
                    <a:pt x="1655" y="78"/>
                    <a:pt x="1659" y="75"/>
                    <a:pt x="1663" y="75"/>
                  </a:cubicBezTo>
                  <a:cubicBezTo>
                    <a:pt x="1663" y="75"/>
                    <a:pt x="1663" y="75"/>
                    <a:pt x="1663" y="75"/>
                  </a:cubicBezTo>
                  <a:cubicBezTo>
                    <a:pt x="1668" y="75"/>
                    <a:pt x="1671" y="78"/>
                    <a:pt x="1671" y="83"/>
                  </a:cubicBezTo>
                  <a:cubicBezTo>
                    <a:pt x="1671" y="83"/>
                    <a:pt x="1671" y="83"/>
                    <a:pt x="1671" y="83"/>
                  </a:cubicBezTo>
                  <a:cubicBezTo>
                    <a:pt x="1671" y="653"/>
                    <a:pt x="1671" y="653"/>
                    <a:pt x="1671" y="653"/>
                  </a:cubicBezTo>
                  <a:cubicBezTo>
                    <a:pt x="1671" y="670"/>
                    <a:pt x="1658" y="684"/>
                    <a:pt x="1641" y="684"/>
                  </a:cubicBezTo>
                  <a:cubicBezTo>
                    <a:pt x="1641" y="684"/>
                    <a:pt x="1641" y="684"/>
                    <a:pt x="1641" y="684"/>
                  </a:cubicBezTo>
                  <a:cubicBezTo>
                    <a:pt x="31" y="684"/>
                    <a:pt x="31" y="684"/>
                    <a:pt x="31" y="684"/>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049629" name="Group 29"/>
          <p:cNvGrpSpPr>
            <a:grpSpLocks/>
          </p:cNvGrpSpPr>
          <p:nvPr/>
        </p:nvGrpSpPr>
        <p:grpSpPr bwMode="auto">
          <a:xfrm>
            <a:off x="393700" y="4508500"/>
            <a:ext cx="8628063" cy="1555750"/>
            <a:chOff x="248" y="2840"/>
            <a:chExt cx="5435" cy="980"/>
          </a:xfrm>
        </p:grpSpPr>
        <p:sp>
          <p:nvSpPr>
            <p:cNvPr id="24675" name="Freeform 30" descr="bpct-blend3"/>
            <p:cNvSpPr>
              <a:spLocks noChangeAspect="1"/>
            </p:cNvSpPr>
            <p:nvPr/>
          </p:nvSpPr>
          <p:spPr bwMode="auto">
            <a:xfrm>
              <a:off x="248" y="2844"/>
              <a:ext cx="2799" cy="950"/>
            </a:xfrm>
            <a:custGeom>
              <a:avLst/>
              <a:gdLst>
                <a:gd name="T0" fmla="*/ 2780 w 1661"/>
                <a:gd name="T1" fmla="*/ 426 h 439"/>
                <a:gd name="T2" fmla="*/ 2637 w 1661"/>
                <a:gd name="T3" fmla="*/ 45 h 439"/>
                <a:gd name="T4" fmla="*/ 2593 w 1661"/>
                <a:gd name="T5" fmla="*/ 0 h 439"/>
                <a:gd name="T6" fmla="*/ 35 w 1661"/>
                <a:gd name="T7" fmla="*/ 0 h 439"/>
                <a:gd name="T8" fmla="*/ 0 w 1661"/>
                <a:gd name="T9" fmla="*/ 45 h 439"/>
                <a:gd name="T10" fmla="*/ 0 w 1661"/>
                <a:gd name="T11" fmla="*/ 905 h 439"/>
                <a:gd name="T12" fmla="*/ 35 w 1661"/>
                <a:gd name="T13" fmla="*/ 950 h 439"/>
                <a:gd name="T14" fmla="*/ 2593 w 1661"/>
                <a:gd name="T15" fmla="*/ 950 h 439"/>
                <a:gd name="T16" fmla="*/ 2637 w 1661"/>
                <a:gd name="T17" fmla="*/ 905 h 439"/>
                <a:gd name="T18" fmla="*/ 2780 w 1661"/>
                <a:gd name="T19" fmla="*/ 524 h 439"/>
                <a:gd name="T20" fmla="*/ 2780 w 1661"/>
                <a:gd name="T21" fmla="*/ 426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1" h="439">
                  <a:moveTo>
                    <a:pt x="1650" y="197"/>
                  </a:moveTo>
                  <a:cubicBezTo>
                    <a:pt x="1565" y="21"/>
                    <a:pt x="1565" y="21"/>
                    <a:pt x="1565" y="21"/>
                  </a:cubicBezTo>
                  <a:cubicBezTo>
                    <a:pt x="1565" y="21"/>
                    <a:pt x="1555" y="0"/>
                    <a:pt x="1539" y="0"/>
                  </a:cubicBezTo>
                  <a:cubicBezTo>
                    <a:pt x="1534" y="0"/>
                    <a:pt x="21" y="0"/>
                    <a:pt x="21" y="0"/>
                  </a:cubicBezTo>
                  <a:cubicBezTo>
                    <a:pt x="9" y="0"/>
                    <a:pt x="0" y="9"/>
                    <a:pt x="0" y="21"/>
                  </a:cubicBezTo>
                  <a:cubicBezTo>
                    <a:pt x="0" y="418"/>
                    <a:pt x="0" y="418"/>
                    <a:pt x="0" y="418"/>
                  </a:cubicBezTo>
                  <a:cubicBezTo>
                    <a:pt x="0" y="430"/>
                    <a:pt x="9" y="439"/>
                    <a:pt x="21" y="439"/>
                  </a:cubicBezTo>
                  <a:cubicBezTo>
                    <a:pt x="21" y="439"/>
                    <a:pt x="1534" y="439"/>
                    <a:pt x="1539" y="439"/>
                  </a:cubicBezTo>
                  <a:cubicBezTo>
                    <a:pt x="1554" y="439"/>
                    <a:pt x="1565" y="418"/>
                    <a:pt x="1565" y="418"/>
                  </a:cubicBezTo>
                  <a:cubicBezTo>
                    <a:pt x="1565" y="418"/>
                    <a:pt x="1638" y="266"/>
                    <a:pt x="1650" y="242"/>
                  </a:cubicBezTo>
                  <a:cubicBezTo>
                    <a:pt x="1661" y="218"/>
                    <a:pt x="1650" y="197"/>
                    <a:pt x="1650" y="197"/>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76" name="Line 8"/>
            <p:cNvSpPr>
              <a:spLocks noChangeShapeType="1"/>
            </p:cNvSpPr>
            <p:nvPr/>
          </p:nvSpPr>
          <p:spPr bwMode="auto">
            <a:xfrm>
              <a:off x="4618" y="3250"/>
              <a:ext cx="889" cy="0"/>
            </a:xfrm>
            <a:prstGeom prst="line">
              <a:avLst/>
            </a:prstGeom>
            <a:noFill/>
            <a:ln w="9525">
              <a:solidFill>
                <a:schemeClr val="tx1"/>
              </a:solidFill>
              <a:prstDash val="dash"/>
              <a:round/>
              <a:headEnd type="triangle" w="sm" len="sm"/>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677" name="Text Box 9"/>
            <p:cNvSpPr txBox="1">
              <a:spLocks noChangeArrowheads="1"/>
            </p:cNvSpPr>
            <p:nvPr/>
          </p:nvSpPr>
          <p:spPr bwMode="auto">
            <a:xfrm>
              <a:off x="4681" y="3287"/>
              <a:ext cx="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1800" b="1"/>
                <a:t>20 MHz</a:t>
              </a:r>
              <a:endParaRPr lang="en-GB" altLang="it-IT" sz="1800" b="1"/>
            </a:p>
          </p:txBody>
        </p:sp>
        <p:sp>
          <p:nvSpPr>
            <p:cNvPr id="24678" name="Line 10"/>
            <p:cNvSpPr>
              <a:spLocks noChangeShapeType="1"/>
            </p:cNvSpPr>
            <p:nvPr/>
          </p:nvSpPr>
          <p:spPr bwMode="auto">
            <a:xfrm>
              <a:off x="3955" y="3250"/>
              <a:ext cx="222" cy="0"/>
            </a:xfrm>
            <a:prstGeom prst="line">
              <a:avLst/>
            </a:prstGeom>
            <a:noFill/>
            <a:ln w="9525">
              <a:solidFill>
                <a:schemeClr val="tx1"/>
              </a:solidFill>
              <a:prstDash val="dash"/>
              <a:round/>
              <a:headEnd type="triangle" w="sm" len="sm"/>
              <a:tailEnd type="triangle" w="sm" len="sm"/>
            </a:ln>
            <a:extLst>
              <a:ext uri="{909E8E84-426E-40DD-AFC4-6F175D3DCCD1}">
                <a14:hiddenFill xmlns:a14="http://schemas.microsoft.com/office/drawing/2010/main">
                  <a:noFill/>
                </a14:hiddenFill>
              </a:ext>
            </a:extLst>
          </p:spPr>
          <p:txBody>
            <a:bodyPr/>
            <a:lstStyle/>
            <a:p>
              <a:endParaRPr lang="it-IT"/>
            </a:p>
          </p:txBody>
        </p:sp>
        <p:sp>
          <p:nvSpPr>
            <p:cNvPr id="24679" name="Text Box 11"/>
            <p:cNvSpPr txBox="1">
              <a:spLocks noChangeArrowheads="1"/>
            </p:cNvSpPr>
            <p:nvPr/>
          </p:nvSpPr>
          <p:spPr bwMode="auto">
            <a:xfrm>
              <a:off x="3722" y="3287"/>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1800" b="1"/>
                <a:t>1.4 MHz</a:t>
              </a:r>
              <a:endParaRPr lang="en-GB" altLang="it-IT" sz="1800" b="1"/>
            </a:p>
          </p:txBody>
        </p:sp>
        <p:sp>
          <p:nvSpPr>
            <p:cNvPr id="24680" name="Line 12"/>
            <p:cNvSpPr>
              <a:spLocks noChangeShapeType="1"/>
            </p:cNvSpPr>
            <p:nvPr/>
          </p:nvSpPr>
          <p:spPr bwMode="auto">
            <a:xfrm>
              <a:off x="4196" y="3122"/>
              <a:ext cx="39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a:p>
          </p:txBody>
        </p:sp>
        <p:sp>
          <p:nvSpPr>
            <p:cNvPr id="24681" name="Rectangle 13"/>
            <p:cNvSpPr>
              <a:spLocks noChangeArrowheads="1"/>
            </p:cNvSpPr>
            <p:nvPr/>
          </p:nvSpPr>
          <p:spPr bwMode="auto">
            <a:xfrm>
              <a:off x="4697" y="3565"/>
              <a:ext cx="77"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2" name="Rectangle 14"/>
            <p:cNvSpPr>
              <a:spLocks noChangeArrowheads="1"/>
            </p:cNvSpPr>
            <p:nvPr/>
          </p:nvSpPr>
          <p:spPr bwMode="auto">
            <a:xfrm>
              <a:off x="4774" y="3564"/>
              <a:ext cx="154" cy="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3" name="Rectangle 15"/>
            <p:cNvSpPr>
              <a:spLocks noChangeArrowheads="1"/>
            </p:cNvSpPr>
            <p:nvPr/>
          </p:nvSpPr>
          <p:spPr bwMode="auto">
            <a:xfrm>
              <a:off x="4928" y="3565"/>
              <a:ext cx="153"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4" name="Rectangle 16"/>
            <p:cNvSpPr>
              <a:spLocks noChangeArrowheads="1"/>
            </p:cNvSpPr>
            <p:nvPr/>
          </p:nvSpPr>
          <p:spPr bwMode="auto">
            <a:xfrm>
              <a:off x="5081" y="3564"/>
              <a:ext cx="154" cy="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5" name="Rectangle 17"/>
            <p:cNvSpPr>
              <a:spLocks noChangeArrowheads="1"/>
            </p:cNvSpPr>
            <p:nvPr/>
          </p:nvSpPr>
          <p:spPr bwMode="auto">
            <a:xfrm>
              <a:off x="4774" y="3565"/>
              <a:ext cx="154" cy="3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6" name="Rectangle 18"/>
            <p:cNvSpPr>
              <a:spLocks noChangeArrowheads="1"/>
            </p:cNvSpPr>
            <p:nvPr/>
          </p:nvSpPr>
          <p:spPr bwMode="auto">
            <a:xfrm>
              <a:off x="5081" y="3565"/>
              <a:ext cx="154" cy="3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7" name="Rectangle 19"/>
            <p:cNvSpPr>
              <a:spLocks noChangeArrowheads="1"/>
            </p:cNvSpPr>
            <p:nvPr/>
          </p:nvSpPr>
          <p:spPr bwMode="auto">
            <a:xfrm>
              <a:off x="4928" y="3565"/>
              <a:ext cx="153"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8" name="Rectangle 20"/>
            <p:cNvSpPr>
              <a:spLocks noChangeArrowheads="1"/>
            </p:cNvSpPr>
            <p:nvPr/>
          </p:nvSpPr>
          <p:spPr bwMode="auto">
            <a:xfrm>
              <a:off x="4697" y="3565"/>
              <a:ext cx="77"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89" name="Line 21"/>
            <p:cNvSpPr>
              <a:spLocks noChangeShapeType="1"/>
            </p:cNvSpPr>
            <p:nvPr/>
          </p:nvSpPr>
          <p:spPr bwMode="auto">
            <a:xfrm>
              <a:off x="4881" y="3438"/>
              <a:ext cx="0" cy="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0" name="Line 22"/>
            <p:cNvSpPr>
              <a:spLocks noChangeShapeType="1"/>
            </p:cNvSpPr>
            <p:nvPr/>
          </p:nvSpPr>
          <p:spPr bwMode="auto">
            <a:xfrm>
              <a:off x="4804" y="3438"/>
              <a:ext cx="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1" name="Line 23"/>
            <p:cNvSpPr>
              <a:spLocks noChangeShapeType="1"/>
            </p:cNvSpPr>
            <p:nvPr/>
          </p:nvSpPr>
          <p:spPr bwMode="auto">
            <a:xfrm>
              <a:off x="4804" y="3477"/>
              <a:ext cx="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2" name="Rectangle 24"/>
            <p:cNvSpPr>
              <a:spLocks noChangeArrowheads="1"/>
            </p:cNvSpPr>
            <p:nvPr/>
          </p:nvSpPr>
          <p:spPr bwMode="auto">
            <a:xfrm>
              <a:off x="5235" y="3565"/>
              <a:ext cx="154"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93" name="Rectangle 25"/>
            <p:cNvSpPr>
              <a:spLocks noChangeArrowheads="1"/>
            </p:cNvSpPr>
            <p:nvPr/>
          </p:nvSpPr>
          <p:spPr bwMode="auto">
            <a:xfrm>
              <a:off x="5235" y="3565"/>
              <a:ext cx="154"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94" name="Rectangle 26"/>
            <p:cNvSpPr>
              <a:spLocks noChangeArrowheads="1"/>
            </p:cNvSpPr>
            <p:nvPr/>
          </p:nvSpPr>
          <p:spPr bwMode="auto">
            <a:xfrm>
              <a:off x="5389" y="3564"/>
              <a:ext cx="77" cy="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95" name="Rectangle 27"/>
            <p:cNvSpPr>
              <a:spLocks noChangeArrowheads="1"/>
            </p:cNvSpPr>
            <p:nvPr/>
          </p:nvSpPr>
          <p:spPr bwMode="auto">
            <a:xfrm>
              <a:off x="5389" y="3565"/>
              <a:ext cx="77" cy="3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696" name="Line 28"/>
            <p:cNvSpPr>
              <a:spLocks noChangeShapeType="1"/>
            </p:cNvSpPr>
            <p:nvPr/>
          </p:nvSpPr>
          <p:spPr bwMode="auto">
            <a:xfrm>
              <a:off x="5496" y="3438"/>
              <a:ext cx="0" cy="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7" name="Line 29"/>
            <p:cNvSpPr>
              <a:spLocks noChangeShapeType="1"/>
            </p:cNvSpPr>
            <p:nvPr/>
          </p:nvSpPr>
          <p:spPr bwMode="auto">
            <a:xfrm>
              <a:off x="5496" y="3438"/>
              <a:ext cx="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8" name="Line 30"/>
            <p:cNvSpPr>
              <a:spLocks noChangeShapeType="1"/>
            </p:cNvSpPr>
            <p:nvPr/>
          </p:nvSpPr>
          <p:spPr bwMode="auto">
            <a:xfrm>
              <a:off x="5496" y="3477"/>
              <a:ext cx="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699" name="Rectangle 31"/>
            <p:cNvSpPr>
              <a:spLocks noChangeArrowheads="1"/>
            </p:cNvSpPr>
            <p:nvPr/>
          </p:nvSpPr>
          <p:spPr bwMode="auto">
            <a:xfrm>
              <a:off x="3682" y="3513"/>
              <a:ext cx="761"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0" name="Rectangle 32"/>
            <p:cNvSpPr>
              <a:spLocks noChangeArrowheads="1"/>
            </p:cNvSpPr>
            <p:nvPr/>
          </p:nvSpPr>
          <p:spPr bwMode="auto">
            <a:xfrm>
              <a:off x="3682" y="3618"/>
              <a:ext cx="761" cy="3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1" name="Line 33"/>
            <p:cNvSpPr>
              <a:spLocks noChangeAspect="1" noChangeShapeType="1"/>
            </p:cNvSpPr>
            <p:nvPr/>
          </p:nvSpPr>
          <p:spPr bwMode="auto">
            <a:xfrm>
              <a:off x="3962" y="3188"/>
              <a:ext cx="234" cy="0"/>
            </a:xfrm>
            <a:prstGeom prst="line">
              <a:avLst/>
            </a:prstGeom>
            <a:noFill/>
            <a:ln w="9525">
              <a:solidFill>
                <a:schemeClr val="bg2"/>
              </a:solidFill>
              <a:round/>
              <a:headEnd/>
              <a:tailEnd/>
            </a:ln>
            <a:scene3d>
              <a:camera prst="legacyObliqueTopLeft"/>
              <a:lightRig rig="legacyFlat3" dir="t"/>
            </a:scene3d>
            <a:sp3d extrusionH="746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it-IT"/>
            </a:p>
          </p:txBody>
        </p:sp>
        <p:sp>
          <p:nvSpPr>
            <p:cNvPr id="24702" name="AutoShape 34"/>
            <p:cNvSpPr>
              <a:spLocks noChangeAspect="1" noChangeArrowheads="1"/>
            </p:cNvSpPr>
            <p:nvPr/>
          </p:nvSpPr>
          <p:spPr bwMode="auto">
            <a:xfrm rot="-5400000">
              <a:off x="3996" y="3020"/>
              <a:ext cx="168" cy="167"/>
            </a:xfrm>
            <a:prstGeom prst="flowChartDelay">
              <a:avLst/>
            </a:prstGeom>
            <a:solidFill>
              <a:schemeClr val="hlink"/>
            </a:solidFill>
            <a:ln w="9525">
              <a:miter lim="800000"/>
              <a:headEnd/>
              <a:tailEnd/>
            </a:ln>
            <a:scene3d>
              <a:camera prst="legacyObliqueTopLeft"/>
              <a:lightRig rig="legacyFlat3" dir="t"/>
            </a:scene3d>
            <a:sp3d extrusionH="1000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3" name="AutoShape 35"/>
            <p:cNvSpPr>
              <a:spLocks noChangeAspect="1" noChangeArrowheads="1"/>
            </p:cNvSpPr>
            <p:nvPr/>
          </p:nvSpPr>
          <p:spPr bwMode="auto">
            <a:xfrm rot="-5400000">
              <a:off x="3996" y="3020"/>
              <a:ext cx="168" cy="167"/>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4" name="Line 36"/>
            <p:cNvSpPr>
              <a:spLocks noChangeAspect="1" noChangeShapeType="1"/>
            </p:cNvSpPr>
            <p:nvPr/>
          </p:nvSpPr>
          <p:spPr bwMode="auto">
            <a:xfrm>
              <a:off x="4616" y="3188"/>
              <a:ext cx="892" cy="0"/>
            </a:xfrm>
            <a:prstGeom prst="line">
              <a:avLst/>
            </a:prstGeom>
            <a:noFill/>
            <a:ln w="9525">
              <a:solidFill>
                <a:schemeClr val="bg2"/>
              </a:solidFill>
              <a:round/>
              <a:headEnd/>
              <a:tailEnd/>
            </a:ln>
            <a:scene3d>
              <a:camera prst="legacyObliqueTopLeft"/>
              <a:lightRig rig="legacyFlat3" dir="t"/>
            </a:scene3d>
            <a:sp3d extrusionH="746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it-IT"/>
            </a:p>
          </p:txBody>
        </p:sp>
        <p:sp>
          <p:nvSpPr>
            <p:cNvPr id="24705" name="AutoShape 37"/>
            <p:cNvSpPr>
              <a:spLocks noChangeAspect="1" noChangeArrowheads="1"/>
            </p:cNvSpPr>
            <p:nvPr/>
          </p:nvSpPr>
          <p:spPr bwMode="auto">
            <a:xfrm rot="-5400000">
              <a:off x="4979" y="2691"/>
              <a:ext cx="168" cy="825"/>
            </a:xfrm>
            <a:prstGeom prst="flowChartDelay">
              <a:avLst/>
            </a:prstGeom>
            <a:solidFill>
              <a:schemeClr val="hlink"/>
            </a:solidFill>
            <a:ln w="9525">
              <a:miter lim="800000"/>
              <a:headEnd/>
              <a:tailEnd/>
            </a:ln>
            <a:scene3d>
              <a:camera prst="legacyObliqueTopLeft"/>
              <a:lightRig rig="legacyFlat3" dir="t"/>
            </a:scene3d>
            <a:sp3d extrusionH="1000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6" name="AutoShape 38"/>
            <p:cNvSpPr>
              <a:spLocks noChangeAspect="1" noChangeArrowheads="1"/>
            </p:cNvSpPr>
            <p:nvPr/>
          </p:nvSpPr>
          <p:spPr bwMode="auto">
            <a:xfrm rot="-5400000">
              <a:off x="4979" y="2691"/>
              <a:ext cx="168" cy="825"/>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400"/>
            </a:p>
          </p:txBody>
        </p:sp>
        <p:sp>
          <p:nvSpPr>
            <p:cNvPr id="24707" name="Rectangle 4"/>
            <p:cNvSpPr>
              <a:spLocks noChangeArrowheads="1"/>
            </p:cNvSpPr>
            <p:nvPr/>
          </p:nvSpPr>
          <p:spPr bwMode="auto">
            <a:xfrm>
              <a:off x="306" y="2912"/>
              <a:ext cx="2499"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rgbClr val="00A9D4"/>
                </a:buClr>
                <a:buFont typeface="Arial" panose="020B0604020202020204" pitchFamily="34" charset="0"/>
                <a:buNone/>
              </a:pPr>
              <a:r>
                <a:rPr lang="en-GB" altLang="it-IT">
                  <a:solidFill>
                    <a:schemeClr val="bg1"/>
                  </a:solidFill>
                </a:rPr>
                <a:t>Spectrum flexibility</a:t>
              </a:r>
            </a:p>
            <a:p>
              <a:pPr eaLnBrk="1" hangingPunct="1">
                <a:spcBef>
                  <a:spcPct val="20000"/>
                </a:spcBef>
                <a:buClr>
                  <a:srgbClr val="00A9D4"/>
                </a:buClr>
                <a:buFont typeface="Arial" panose="020B0604020202020204" pitchFamily="34" charset="0"/>
                <a:buNone/>
              </a:pPr>
              <a:r>
                <a:rPr lang="en-GB" altLang="it-IT" sz="1600">
                  <a:solidFill>
                    <a:schemeClr val="bg1"/>
                  </a:solidFill>
                </a:rPr>
                <a:t>Flexible bandwidth</a:t>
              </a:r>
            </a:p>
            <a:p>
              <a:pPr eaLnBrk="1" hangingPunct="1">
                <a:spcBef>
                  <a:spcPct val="20000"/>
                </a:spcBef>
                <a:buClr>
                  <a:srgbClr val="00A9D4"/>
                </a:buClr>
                <a:buFont typeface="Arial" panose="020B0604020202020204" pitchFamily="34" charset="0"/>
                <a:buNone/>
              </a:pPr>
              <a:r>
                <a:rPr lang="en-GB" altLang="it-IT" sz="1600">
                  <a:solidFill>
                    <a:schemeClr val="bg1"/>
                  </a:solidFill>
                </a:rPr>
                <a:t>New and existing bands</a:t>
              </a:r>
            </a:p>
            <a:p>
              <a:pPr eaLnBrk="1" hangingPunct="1">
                <a:spcBef>
                  <a:spcPct val="20000"/>
                </a:spcBef>
                <a:buClr>
                  <a:srgbClr val="00A9D4"/>
                </a:buClr>
                <a:buFont typeface="Arial" panose="020B0604020202020204" pitchFamily="34" charset="0"/>
                <a:buNone/>
              </a:pPr>
              <a:r>
                <a:rPr lang="en-GB" altLang="it-IT" sz="1600">
                  <a:solidFill>
                    <a:schemeClr val="bg1"/>
                  </a:solidFill>
                </a:rPr>
                <a:t>Duplex flexibility: FDD and TDD</a:t>
              </a:r>
            </a:p>
          </p:txBody>
        </p:sp>
        <p:sp>
          <p:nvSpPr>
            <p:cNvPr id="24708" name="Freeform 63"/>
            <p:cNvSpPr>
              <a:spLocks noChangeAspect="1"/>
            </p:cNvSpPr>
            <p:nvPr/>
          </p:nvSpPr>
          <p:spPr bwMode="auto">
            <a:xfrm>
              <a:off x="3290" y="2840"/>
              <a:ext cx="2393" cy="980"/>
            </a:xfrm>
            <a:custGeom>
              <a:avLst/>
              <a:gdLst>
                <a:gd name="T0" fmla="*/ 44 w 1671"/>
                <a:gd name="T1" fmla="*/ 980 h 684"/>
                <a:gd name="T2" fmla="*/ 0 w 1671"/>
                <a:gd name="T3" fmla="*/ 936 h 684"/>
                <a:gd name="T4" fmla="*/ 0 w 1671"/>
                <a:gd name="T5" fmla="*/ 936 h 684"/>
                <a:gd name="T6" fmla="*/ 0 w 1671"/>
                <a:gd name="T7" fmla="*/ 44 h 684"/>
                <a:gd name="T8" fmla="*/ 44 w 1671"/>
                <a:gd name="T9" fmla="*/ 0 h 684"/>
                <a:gd name="T10" fmla="*/ 44 w 1671"/>
                <a:gd name="T11" fmla="*/ 0 h 684"/>
                <a:gd name="T12" fmla="*/ 2350 w 1671"/>
                <a:gd name="T13" fmla="*/ 0 h 684"/>
                <a:gd name="T14" fmla="*/ 2393 w 1671"/>
                <a:gd name="T15" fmla="*/ 44 h 684"/>
                <a:gd name="T16" fmla="*/ 2393 w 1671"/>
                <a:gd name="T17" fmla="*/ 44 h 684"/>
                <a:gd name="T18" fmla="*/ 2393 w 1671"/>
                <a:gd name="T19" fmla="*/ 76 h 684"/>
                <a:gd name="T20" fmla="*/ 2382 w 1671"/>
                <a:gd name="T21" fmla="*/ 87 h 684"/>
                <a:gd name="T22" fmla="*/ 2382 w 1671"/>
                <a:gd name="T23" fmla="*/ 87 h 684"/>
                <a:gd name="T24" fmla="*/ 2370 w 1671"/>
                <a:gd name="T25" fmla="*/ 76 h 684"/>
                <a:gd name="T26" fmla="*/ 2370 w 1671"/>
                <a:gd name="T27" fmla="*/ 76 h 684"/>
                <a:gd name="T28" fmla="*/ 2370 w 1671"/>
                <a:gd name="T29" fmla="*/ 44 h 684"/>
                <a:gd name="T30" fmla="*/ 2350 w 1671"/>
                <a:gd name="T31" fmla="*/ 23 h 684"/>
                <a:gd name="T32" fmla="*/ 2350 w 1671"/>
                <a:gd name="T33" fmla="*/ 23 h 684"/>
                <a:gd name="T34" fmla="*/ 44 w 1671"/>
                <a:gd name="T35" fmla="*/ 23 h 684"/>
                <a:gd name="T36" fmla="*/ 23 w 1671"/>
                <a:gd name="T37" fmla="*/ 44 h 684"/>
                <a:gd name="T38" fmla="*/ 23 w 1671"/>
                <a:gd name="T39" fmla="*/ 44 h 684"/>
                <a:gd name="T40" fmla="*/ 23 w 1671"/>
                <a:gd name="T41" fmla="*/ 936 h 684"/>
                <a:gd name="T42" fmla="*/ 44 w 1671"/>
                <a:gd name="T43" fmla="*/ 957 h 684"/>
                <a:gd name="T44" fmla="*/ 44 w 1671"/>
                <a:gd name="T45" fmla="*/ 957 h 684"/>
                <a:gd name="T46" fmla="*/ 2350 w 1671"/>
                <a:gd name="T47" fmla="*/ 957 h 684"/>
                <a:gd name="T48" fmla="*/ 2370 w 1671"/>
                <a:gd name="T49" fmla="*/ 936 h 684"/>
                <a:gd name="T50" fmla="*/ 2370 w 1671"/>
                <a:gd name="T51" fmla="*/ 936 h 684"/>
                <a:gd name="T52" fmla="*/ 2370 w 1671"/>
                <a:gd name="T53" fmla="*/ 119 h 684"/>
                <a:gd name="T54" fmla="*/ 2382 w 1671"/>
                <a:gd name="T55" fmla="*/ 107 h 684"/>
                <a:gd name="T56" fmla="*/ 2382 w 1671"/>
                <a:gd name="T57" fmla="*/ 107 h 684"/>
                <a:gd name="T58" fmla="*/ 2393 w 1671"/>
                <a:gd name="T59" fmla="*/ 119 h 684"/>
                <a:gd name="T60" fmla="*/ 2393 w 1671"/>
                <a:gd name="T61" fmla="*/ 119 h 684"/>
                <a:gd name="T62" fmla="*/ 2393 w 1671"/>
                <a:gd name="T63" fmla="*/ 936 h 684"/>
                <a:gd name="T64" fmla="*/ 2350 w 1671"/>
                <a:gd name="T65" fmla="*/ 980 h 684"/>
                <a:gd name="T66" fmla="*/ 2350 w 1671"/>
                <a:gd name="T67" fmla="*/ 980 h 684"/>
                <a:gd name="T68" fmla="*/ 44 w 1671"/>
                <a:gd name="T69" fmla="*/ 980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71"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1641" y="0"/>
                    <a:pt x="1641" y="0"/>
                    <a:pt x="1641" y="0"/>
                  </a:cubicBezTo>
                  <a:cubicBezTo>
                    <a:pt x="1658" y="0"/>
                    <a:pt x="1671" y="14"/>
                    <a:pt x="1671" y="31"/>
                  </a:cubicBezTo>
                  <a:cubicBezTo>
                    <a:pt x="1671" y="31"/>
                    <a:pt x="1671" y="31"/>
                    <a:pt x="1671" y="31"/>
                  </a:cubicBezTo>
                  <a:cubicBezTo>
                    <a:pt x="1671" y="53"/>
                    <a:pt x="1671" y="53"/>
                    <a:pt x="1671" y="53"/>
                  </a:cubicBezTo>
                  <a:cubicBezTo>
                    <a:pt x="1671" y="57"/>
                    <a:pt x="1668" y="61"/>
                    <a:pt x="1663" y="61"/>
                  </a:cubicBezTo>
                  <a:cubicBezTo>
                    <a:pt x="1663" y="61"/>
                    <a:pt x="1663" y="61"/>
                    <a:pt x="1663" y="61"/>
                  </a:cubicBezTo>
                  <a:cubicBezTo>
                    <a:pt x="1659" y="61"/>
                    <a:pt x="1655" y="57"/>
                    <a:pt x="1655" y="53"/>
                  </a:cubicBezTo>
                  <a:cubicBezTo>
                    <a:pt x="1655" y="53"/>
                    <a:pt x="1655" y="53"/>
                    <a:pt x="1655" y="53"/>
                  </a:cubicBezTo>
                  <a:cubicBezTo>
                    <a:pt x="1655" y="31"/>
                    <a:pt x="1655" y="31"/>
                    <a:pt x="1655" y="31"/>
                  </a:cubicBezTo>
                  <a:cubicBezTo>
                    <a:pt x="1655" y="23"/>
                    <a:pt x="1649" y="16"/>
                    <a:pt x="1641" y="16"/>
                  </a:cubicBezTo>
                  <a:cubicBezTo>
                    <a:pt x="1641" y="16"/>
                    <a:pt x="1641" y="16"/>
                    <a:pt x="1641"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1641" y="668"/>
                    <a:pt x="1641" y="668"/>
                    <a:pt x="1641" y="668"/>
                  </a:cubicBezTo>
                  <a:cubicBezTo>
                    <a:pt x="1649" y="668"/>
                    <a:pt x="1655" y="661"/>
                    <a:pt x="1655" y="653"/>
                  </a:cubicBezTo>
                  <a:cubicBezTo>
                    <a:pt x="1655" y="653"/>
                    <a:pt x="1655" y="653"/>
                    <a:pt x="1655" y="653"/>
                  </a:cubicBezTo>
                  <a:cubicBezTo>
                    <a:pt x="1655" y="83"/>
                    <a:pt x="1655" y="83"/>
                    <a:pt x="1655" y="83"/>
                  </a:cubicBezTo>
                  <a:cubicBezTo>
                    <a:pt x="1655" y="78"/>
                    <a:pt x="1659" y="75"/>
                    <a:pt x="1663" y="75"/>
                  </a:cubicBezTo>
                  <a:cubicBezTo>
                    <a:pt x="1663" y="75"/>
                    <a:pt x="1663" y="75"/>
                    <a:pt x="1663" y="75"/>
                  </a:cubicBezTo>
                  <a:cubicBezTo>
                    <a:pt x="1668" y="75"/>
                    <a:pt x="1671" y="78"/>
                    <a:pt x="1671" y="83"/>
                  </a:cubicBezTo>
                  <a:cubicBezTo>
                    <a:pt x="1671" y="83"/>
                    <a:pt x="1671" y="83"/>
                    <a:pt x="1671" y="83"/>
                  </a:cubicBezTo>
                  <a:cubicBezTo>
                    <a:pt x="1671" y="653"/>
                    <a:pt x="1671" y="653"/>
                    <a:pt x="1671" y="653"/>
                  </a:cubicBezTo>
                  <a:cubicBezTo>
                    <a:pt x="1671" y="670"/>
                    <a:pt x="1658" y="684"/>
                    <a:pt x="1641" y="684"/>
                  </a:cubicBezTo>
                  <a:cubicBezTo>
                    <a:pt x="1641" y="684"/>
                    <a:pt x="1641" y="684"/>
                    <a:pt x="1641" y="684"/>
                  </a:cubicBezTo>
                  <a:cubicBezTo>
                    <a:pt x="31" y="684"/>
                    <a:pt x="31" y="684"/>
                    <a:pt x="31" y="684"/>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049664" name="Group 64"/>
          <p:cNvGrpSpPr>
            <a:grpSpLocks/>
          </p:cNvGrpSpPr>
          <p:nvPr/>
        </p:nvGrpSpPr>
        <p:grpSpPr bwMode="auto">
          <a:xfrm>
            <a:off x="384175" y="1230313"/>
            <a:ext cx="8628063" cy="1555750"/>
            <a:chOff x="242" y="775"/>
            <a:chExt cx="5435" cy="980"/>
          </a:xfrm>
        </p:grpSpPr>
        <p:sp>
          <p:nvSpPr>
            <p:cNvPr id="24581" name="Freeform 65" descr="bpct-blend3"/>
            <p:cNvSpPr>
              <a:spLocks noChangeAspect="1"/>
            </p:cNvSpPr>
            <p:nvPr/>
          </p:nvSpPr>
          <p:spPr bwMode="auto">
            <a:xfrm>
              <a:off x="242" y="816"/>
              <a:ext cx="2799" cy="854"/>
            </a:xfrm>
            <a:custGeom>
              <a:avLst/>
              <a:gdLst>
                <a:gd name="T0" fmla="*/ 2780 w 1661"/>
                <a:gd name="T1" fmla="*/ 383 h 439"/>
                <a:gd name="T2" fmla="*/ 2637 w 1661"/>
                <a:gd name="T3" fmla="*/ 41 h 439"/>
                <a:gd name="T4" fmla="*/ 2593 w 1661"/>
                <a:gd name="T5" fmla="*/ 0 h 439"/>
                <a:gd name="T6" fmla="*/ 35 w 1661"/>
                <a:gd name="T7" fmla="*/ 0 h 439"/>
                <a:gd name="T8" fmla="*/ 0 w 1661"/>
                <a:gd name="T9" fmla="*/ 41 h 439"/>
                <a:gd name="T10" fmla="*/ 0 w 1661"/>
                <a:gd name="T11" fmla="*/ 813 h 439"/>
                <a:gd name="T12" fmla="*/ 35 w 1661"/>
                <a:gd name="T13" fmla="*/ 854 h 439"/>
                <a:gd name="T14" fmla="*/ 2593 w 1661"/>
                <a:gd name="T15" fmla="*/ 854 h 439"/>
                <a:gd name="T16" fmla="*/ 2637 w 1661"/>
                <a:gd name="T17" fmla="*/ 813 h 439"/>
                <a:gd name="T18" fmla="*/ 2780 w 1661"/>
                <a:gd name="T19" fmla="*/ 471 h 439"/>
                <a:gd name="T20" fmla="*/ 2780 w 1661"/>
                <a:gd name="T21" fmla="*/ 383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1" h="439">
                  <a:moveTo>
                    <a:pt x="1650" y="197"/>
                  </a:moveTo>
                  <a:cubicBezTo>
                    <a:pt x="1565" y="21"/>
                    <a:pt x="1565" y="21"/>
                    <a:pt x="1565" y="21"/>
                  </a:cubicBezTo>
                  <a:cubicBezTo>
                    <a:pt x="1565" y="21"/>
                    <a:pt x="1555" y="0"/>
                    <a:pt x="1539" y="0"/>
                  </a:cubicBezTo>
                  <a:cubicBezTo>
                    <a:pt x="1534" y="0"/>
                    <a:pt x="21" y="0"/>
                    <a:pt x="21" y="0"/>
                  </a:cubicBezTo>
                  <a:cubicBezTo>
                    <a:pt x="9" y="0"/>
                    <a:pt x="0" y="9"/>
                    <a:pt x="0" y="21"/>
                  </a:cubicBezTo>
                  <a:cubicBezTo>
                    <a:pt x="0" y="418"/>
                    <a:pt x="0" y="418"/>
                    <a:pt x="0" y="418"/>
                  </a:cubicBezTo>
                  <a:cubicBezTo>
                    <a:pt x="0" y="430"/>
                    <a:pt x="9" y="439"/>
                    <a:pt x="21" y="439"/>
                  </a:cubicBezTo>
                  <a:cubicBezTo>
                    <a:pt x="21" y="439"/>
                    <a:pt x="1534" y="439"/>
                    <a:pt x="1539" y="439"/>
                  </a:cubicBezTo>
                  <a:cubicBezTo>
                    <a:pt x="1554" y="439"/>
                    <a:pt x="1565" y="418"/>
                    <a:pt x="1565" y="418"/>
                  </a:cubicBezTo>
                  <a:cubicBezTo>
                    <a:pt x="1565" y="418"/>
                    <a:pt x="1638" y="266"/>
                    <a:pt x="1650" y="242"/>
                  </a:cubicBezTo>
                  <a:cubicBezTo>
                    <a:pt x="1661" y="218"/>
                    <a:pt x="1650" y="197"/>
                    <a:pt x="1650" y="197"/>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24582" name="Group 66"/>
            <p:cNvGrpSpPr>
              <a:grpSpLocks/>
            </p:cNvGrpSpPr>
            <p:nvPr/>
          </p:nvGrpSpPr>
          <p:grpSpPr bwMode="auto">
            <a:xfrm>
              <a:off x="3284" y="775"/>
              <a:ext cx="2393" cy="980"/>
              <a:chOff x="3290" y="769"/>
              <a:chExt cx="2393" cy="980"/>
            </a:xfrm>
          </p:grpSpPr>
          <p:sp>
            <p:nvSpPr>
              <p:cNvPr id="24584" name="Text Box 40"/>
              <p:cNvSpPr txBox="1">
                <a:spLocks noChangeArrowheads="1"/>
              </p:cNvSpPr>
              <p:nvPr/>
            </p:nvSpPr>
            <p:spPr bwMode="auto">
              <a:xfrm>
                <a:off x="3312" y="1287"/>
                <a:ext cx="7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a:spcBef>
                    <a:spcPct val="0"/>
                  </a:spcBef>
                </a:pPr>
                <a:r>
                  <a:rPr lang="en-GB" altLang="it-IT" sz="1800" b="1"/>
                  <a:t>SC-FDMA</a:t>
                </a:r>
              </a:p>
            </p:txBody>
          </p:sp>
          <p:sp>
            <p:nvSpPr>
              <p:cNvPr id="24585" name="Text Box 41"/>
              <p:cNvSpPr txBox="1">
                <a:spLocks noChangeArrowheads="1"/>
              </p:cNvSpPr>
              <p:nvPr/>
            </p:nvSpPr>
            <p:spPr bwMode="auto">
              <a:xfrm>
                <a:off x="3448" y="989"/>
                <a:ext cx="6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a:spcBef>
                    <a:spcPct val="0"/>
                  </a:spcBef>
                </a:pPr>
                <a:r>
                  <a:rPr lang="en-GB" altLang="it-IT" sz="1800" b="1"/>
                  <a:t>OFDMA</a:t>
                </a:r>
              </a:p>
            </p:txBody>
          </p:sp>
          <p:sp>
            <p:nvSpPr>
              <p:cNvPr id="24586" name="Line 42"/>
              <p:cNvSpPr>
                <a:spLocks noChangeAspect="1" noChangeShapeType="1"/>
              </p:cNvSpPr>
              <p:nvPr/>
            </p:nvSpPr>
            <p:spPr bwMode="auto">
              <a:xfrm>
                <a:off x="4112" y="1176"/>
                <a:ext cx="1408" cy="0"/>
              </a:xfrm>
              <a:prstGeom prst="line">
                <a:avLst/>
              </a:prstGeom>
              <a:noFill/>
              <a:ln w="9525">
                <a:solidFill>
                  <a:schemeClr val="bg2"/>
                </a:solidFill>
                <a:round/>
                <a:headEnd/>
                <a:tailEnd/>
              </a:ln>
              <a:scene3d>
                <a:camera prst="legacyObliqueTopLeft"/>
                <a:lightRig rig="legacyFlat3" dir="t"/>
              </a:scene3d>
              <a:sp3d extrusionH="746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it-IT"/>
              </a:p>
            </p:txBody>
          </p:sp>
          <p:sp>
            <p:nvSpPr>
              <p:cNvPr id="24587" name="AutoShape 43"/>
              <p:cNvSpPr>
                <a:spLocks noChangeAspect="1" noChangeArrowheads="1"/>
              </p:cNvSpPr>
              <p:nvPr/>
            </p:nvSpPr>
            <p:spPr bwMode="auto">
              <a:xfrm rot="-5400000">
                <a:off x="5386" y="1075"/>
                <a:ext cx="168" cy="33"/>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88" name="AutoShape 44"/>
              <p:cNvSpPr>
                <a:spLocks noChangeAspect="1" noChangeArrowheads="1"/>
              </p:cNvSpPr>
              <p:nvPr/>
            </p:nvSpPr>
            <p:spPr bwMode="auto">
              <a:xfrm rot="-5400000">
                <a:off x="5386" y="1075"/>
                <a:ext cx="168" cy="33"/>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89" name="AutoShape 45"/>
              <p:cNvSpPr>
                <a:spLocks noChangeAspect="1" noChangeArrowheads="1"/>
              </p:cNvSpPr>
              <p:nvPr/>
            </p:nvSpPr>
            <p:spPr bwMode="auto">
              <a:xfrm rot="-5400000">
                <a:off x="5352" y="1075"/>
                <a:ext cx="168" cy="34"/>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0" name="AutoShape 46"/>
              <p:cNvSpPr>
                <a:spLocks noChangeAspect="1" noChangeArrowheads="1"/>
              </p:cNvSpPr>
              <p:nvPr/>
            </p:nvSpPr>
            <p:spPr bwMode="auto">
              <a:xfrm rot="-5400000">
                <a:off x="5352" y="1075"/>
                <a:ext cx="168" cy="34"/>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1" name="AutoShape 47"/>
              <p:cNvSpPr>
                <a:spLocks noChangeAspect="1" noChangeArrowheads="1"/>
              </p:cNvSpPr>
              <p:nvPr/>
            </p:nvSpPr>
            <p:spPr bwMode="auto">
              <a:xfrm rot="-5400000">
                <a:off x="5319" y="1075"/>
                <a:ext cx="168" cy="33"/>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2" name="AutoShape 48"/>
              <p:cNvSpPr>
                <a:spLocks noChangeAspect="1" noChangeArrowheads="1"/>
              </p:cNvSpPr>
              <p:nvPr/>
            </p:nvSpPr>
            <p:spPr bwMode="auto">
              <a:xfrm rot="-5400000">
                <a:off x="5319" y="1075"/>
                <a:ext cx="168" cy="33"/>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3" name="AutoShape 49"/>
              <p:cNvSpPr>
                <a:spLocks noChangeAspect="1" noChangeArrowheads="1"/>
              </p:cNvSpPr>
              <p:nvPr/>
            </p:nvSpPr>
            <p:spPr bwMode="auto">
              <a:xfrm rot="-5400000">
                <a:off x="5285" y="1075"/>
                <a:ext cx="168" cy="34"/>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4" name="AutoShape 50"/>
              <p:cNvSpPr>
                <a:spLocks noChangeAspect="1" noChangeArrowheads="1"/>
              </p:cNvSpPr>
              <p:nvPr/>
            </p:nvSpPr>
            <p:spPr bwMode="auto">
              <a:xfrm rot="-5400000">
                <a:off x="5285" y="1075"/>
                <a:ext cx="168" cy="34"/>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5" name="AutoShape 51"/>
              <p:cNvSpPr>
                <a:spLocks noChangeAspect="1" noChangeArrowheads="1"/>
              </p:cNvSpPr>
              <p:nvPr/>
            </p:nvSpPr>
            <p:spPr bwMode="auto">
              <a:xfrm rot="-5400000">
                <a:off x="5252" y="1075"/>
                <a:ext cx="168" cy="33"/>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6" name="AutoShape 52"/>
              <p:cNvSpPr>
                <a:spLocks noChangeAspect="1" noChangeArrowheads="1"/>
              </p:cNvSpPr>
              <p:nvPr/>
            </p:nvSpPr>
            <p:spPr bwMode="auto">
              <a:xfrm rot="-5400000">
                <a:off x="5252" y="1075"/>
                <a:ext cx="168" cy="33"/>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7" name="AutoShape 53"/>
              <p:cNvSpPr>
                <a:spLocks noChangeAspect="1" noChangeArrowheads="1"/>
              </p:cNvSpPr>
              <p:nvPr/>
            </p:nvSpPr>
            <p:spPr bwMode="auto">
              <a:xfrm rot="-5400000">
                <a:off x="5218" y="1075"/>
                <a:ext cx="168" cy="34"/>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8" name="AutoShape 54"/>
              <p:cNvSpPr>
                <a:spLocks noChangeAspect="1" noChangeArrowheads="1"/>
              </p:cNvSpPr>
              <p:nvPr/>
            </p:nvSpPr>
            <p:spPr bwMode="auto">
              <a:xfrm rot="-5400000">
                <a:off x="5218" y="1075"/>
                <a:ext cx="168" cy="34"/>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599" name="AutoShape 55"/>
              <p:cNvSpPr>
                <a:spLocks noChangeAspect="1" noChangeArrowheads="1"/>
              </p:cNvSpPr>
              <p:nvPr/>
            </p:nvSpPr>
            <p:spPr bwMode="auto">
              <a:xfrm rot="-5400000">
                <a:off x="5185" y="1075"/>
                <a:ext cx="168" cy="33"/>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0" name="AutoShape 56"/>
              <p:cNvSpPr>
                <a:spLocks noChangeAspect="1" noChangeArrowheads="1"/>
              </p:cNvSpPr>
              <p:nvPr/>
            </p:nvSpPr>
            <p:spPr bwMode="auto">
              <a:xfrm rot="-5400000">
                <a:off x="5185" y="1075"/>
                <a:ext cx="168" cy="33"/>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1" name="AutoShape 57"/>
              <p:cNvSpPr>
                <a:spLocks noChangeAspect="1" noChangeArrowheads="1"/>
              </p:cNvSpPr>
              <p:nvPr/>
            </p:nvSpPr>
            <p:spPr bwMode="auto">
              <a:xfrm rot="-5400000">
                <a:off x="5151" y="1075"/>
                <a:ext cx="168" cy="34"/>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2" name="AutoShape 58"/>
              <p:cNvSpPr>
                <a:spLocks noChangeAspect="1" noChangeArrowheads="1"/>
              </p:cNvSpPr>
              <p:nvPr/>
            </p:nvSpPr>
            <p:spPr bwMode="auto">
              <a:xfrm rot="-5400000">
                <a:off x="5151" y="1075"/>
                <a:ext cx="168" cy="34"/>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3" name="AutoShape 59"/>
              <p:cNvSpPr>
                <a:spLocks noChangeAspect="1" noChangeArrowheads="1"/>
              </p:cNvSpPr>
              <p:nvPr/>
            </p:nvSpPr>
            <p:spPr bwMode="auto">
              <a:xfrm rot="-5400000">
                <a:off x="5118" y="1075"/>
                <a:ext cx="168" cy="33"/>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4" name="AutoShape 60"/>
              <p:cNvSpPr>
                <a:spLocks noChangeAspect="1" noChangeArrowheads="1"/>
              </p:cNvSpPr>
              <p:nvPr/>
            </p:nvSpPr>
            <p:spPr bwMode="auto">
              <a:xfrm rot="-5400000">
                <a:off x="5118" y="1075"/>
                <a:ext cx="168" cy="33"/>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5" name="AutoShape 61"/>
              <p:cNvSpPr>
                <a:spLocks noChangeAspect="1" noChangeArrowheads="1"/>
              </p:cNvSpPr>
              <p:nvPr/>
            </p:nvSpPr>
            <p:spPr bwMode="auto">
              <a:xfrm rot="-5400000">
                <a:off x="5084" y="1075"/>
                <a:ext cx="168" cy="34"/>
              </a:xfrm>
              <a:prstGeom prst="flowChartDelay">
                <a:avLst/>
              </a:prstGeom>
              <a:solidFill>
                <a:schemeClr val="hlink"/>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6" name="AutoShape 62"/>
              <p:cNvSpPr>
                <a:spLocks noChangeAspect="1" noChangeArrowheads="1"/>
              </p:cNvSpPr>
              <p:nvPr/>
            </p:nvSpPr>
            <p:spPr bwMode="auto">
              <a:xfrm rot="-5400000">
                <a:off x="5084" y="1075"/>
                <a:ext cx="168" cy="34"/>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7" name="AutoShape 63"/>
              <p:cNvSpPr>
                <a:spLocks noChangeAspect="1" noChangeArrowheads="1"/>
              </p:cNvSpPr>
              <p:nvPr/>
            </p:nvSpPr>
            <p:spPr bwMode="auto">
              <a:xfrm rot="-5400000">
                <a:off x="5051" y="1075"/>
                <a:ext cx="168" cy="33"/>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8" name="AutoShape 64"/>
              <p:cNvSpPr>
                <a:spLocks noChangeAspect="1" noChangeArrowheads="1"/>
              </p:cNvSpPr>
              <p:nvPr/>
            </p:nvSpPr>
            <p:spPr bwMode="auto">
              <a:xfrm rot="-5400000">
                <a:off x="5051" y="1075"/>
                <a:ext cx="168" cy="33"/>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09" name="AutoShape 65"/>
              <p:cNvSpPr>
                <a:spLocks noChangeAspect="1" noChangeArrowheads="1"/>
              </p:cNvSpPr>
              <p:nvPr/>
            </p:nvSpPr>
            <p:spPr bwMode="auto">
              <a:xfrm rot="-5400000">
                <a:off x="5017"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0" name="AutoShape 66"/>
              <p:cNvSpPr>
                <a:spLocks noChangeAspect="1" noChangeArrowheads="1"/>
              </p:cNvSpPr>
              <p:nvPr/>
            </p:nvSpPr>
            <p:spPr bwMode="auto">
              <a:xfrm rot="-5400000">
                <a:off x="5017"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1" name="AutoShape 67"/>
              <p:cNvSpPr>
                <a:spLocks noChangeAspect="1" noChangeArrowheads="1"/>
              </p:cNvSpPr>
              <p:nvPr/>
            </p:nvSpPr>
            <p:spPr bwMode="auto">
              <a:xfrm rot="-5400000">
                <a:off x="4984" y="1075"/>
                <a:ext cx="168" cy="33"/>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2" name="AutoShape 68"/>
              <p:cNvSpPr>
                <a:spLocks noChangeAspect="1" noChangeArrowheads="1"/>
              </p:cNvSpPr>
              <p:nvPr/>
            </p:nvSpPr>
            <p:spPr bwMode="auto">
              <a:xfrm rot="-5400000">
                <a:off x="4984" y="1075"/>
                <a:ext cx="168" cy="33"/>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3" name="AutoShape 69"/>
              <p:cNvSpPr>
                <a:spLocks noChangeAspect="1" noChangeArrowheads="1"/>
              </p:cNvSpPr>
              <p:nvPr/>
            </p:nvSpPr>
            <p:spPr bwMode="auto">
              <a:xfrm rot="-5400000">
                <a:off x="4950"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4" name="AutoShape 70"/>
              <p:cNvSpPr>
                <a:spLocks noChangeAspect="1" noChangeArrowheads="1"/>
              </p:cNvSpPr>
              <p:nvPr/>
            </p:nvSpPr>
            <p:spPr bwMode="auto">
              <a:xfrm rot="-5400000">
                <a:off x="4950"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5" name="AutoShape 71"/>
              <p:cNvSpPr>
                <a:spLocks noChangeAspect="1" noChangeArrowheads="1"/>
              </p:cNvSpPr>
              <p:nvPr/>
            </p:nvSpPr>
            <p:spPr bwMode="auto">
              <a:xfrm rot="-5400000">
                <a:off x="4917" y="1075"/>
                <a:ext cx="168" cy="33"/>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6" name="AutoShape 72"/>
              <p:cNvSpPr>
                <a:spLocks noChangeAspect="1" noChangeArrowheads="1"/>
              </p:cNvSpPr>
              <p:nvPr/>
            </p:nvSpPr>
            <p:spPr bwMode="auto">
              <a:xfrm rot="-5400000">
                <a:off x="4917" y="1075"/>
                <a:ext cx="168" cy="33"/>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7" name="AutoShape 73"/>
              <p:cNvSpPr>
                <a:spLocks noChangeAspect="1" noChangeArrowheads="1"/>
              </p:cNvSpPr>
              <p:nvPr/>
            </p:nvSpPr>
            <p:spPr bwMode="auto">
              <a:xfrm rot="-5400000">
                <a:off x="4883"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8" name="AutoShape 74"/>
              <p:cNvSpPr>
                <a:spLocks noChangeAspect="1" noChangeArrowheads="1"/>
              </p:cNvSpPr>
              <p:nvPr/>
            </p:nvSpPr>
            <p:spPr bwMode="auto">
              <a:xfrm rot="-5400000">
                <a:off x="4883"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19" name="AutoShape 75"/>
              <p:cNvSpPr>
                <a:spLocks noChangeAspect="1" noChangeArrowheads="1"/>
              </p:cNvSpPr>
              <p:nvPr/>
            </p:nvSpPr>
            <p:spPr bwMode="auto">
              <a:xfrm rot="-5400000">
                <a:off x="4850" y="1075"/>
                <a:ext cx="168" cy="33"/>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0" name="AutoShape 76"/>
              <p:cNvSpPr>
                <a:spLocks noChangeAspect="1" noChangeArrowheads="1"/>
              </p:cNvSpPr>
              <p:nvPr/>
            </p:nvSpPr>
            <p:spPr bwMode="auto">
              <a:xfrm rot="-5400000">
                <a:off x="4850" y="1075"/>
                <a:ext cx="168" cy="33"/>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1" name="AutoShape 77"/>
              <p:cNvSpPr>
                <a:spLocks noChangeAspect="1" noChangeArrowheads="1"/>
              </p:cNvSpPr>
              <p:nvPr/>
            </p:nvSpPr>
            <p:spPr bwMode="auto">
              <a:xfrm rot="-5400000">
                <a:off x="4816"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2" name="AutoShape 78"/>
              <p:cNvSpPr>
                <a:spLocks noChangeAspect="1" noChangeArrowheads="1"/>
              </p:cNvSpPr>
              <p:nvPr/>
            </p:nvSpPr>
            <p:spPr bwMode="auto">
              <a:xfrm rot="-5400000">
                <a:off x="4816"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3" name="AutoShape 79"/>
              <p:cNvSpPr>
                <a:spLocks noChangeAspect="1" noChangeArrowheads="1"/>
              </p:cNvSpPr>
              <p:nvPr/>
            </p:nvSpPr>
            <p:spPr bwMode="auto">
              <a:xfrm rot="-5400000">
                <a:off x="4783" y="1075"/>
                <a:ext cx="168" cy="33"/>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4" name="AutoShape 80"/>
              <p:cNvSpPr>
                <a:spLocks noChangeAspect="1" noChangeArrowheads="1"/>
              </p:cNvSpPr>
              <p:nvPr/>
            </p:nvSpPr>
            <p:spPr bwMode="auto">
              <a:xfrm rot="-5400000">
                <a:off x="4783" y="1075"/>
                <a:ext cx="168" cy="33"/>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5" name="AutoShape 81"/>
              <p:cNvSpPr>
                <a:spLocks noChangeAspect="1" noChangeArrowheads="1"/>
              </p:cNvSpPr>
              <p:nvPr/>
            </p:nvSpPr>
            <p:spPr bwMode="auto">
              <a:xfrm rot="-5400000">
                <a:off x="4749"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6" name="AutoShape 82"/>
              <p:cNvSpPr>
                <a:spLocks noChangeAspect="1" noChangeArrowheads="1"/>
              </p:cNvSpPr>
              <p:nvPr/>
            </p:nvSpPr>
            <p:spPr bwMode="auto">
              <a:xfrm rot="-5400000">
                <a:off x="4749"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7" name="AutoShape 83"/>
              <p:cNvSpPr>
                <a:spLocks noChangeAspect="1" noChangeArrowheads="1"/>
              </p:cNvSpPr>
              <p:nvPr/>
            </p:nvSpPr>
            <p:spPr bwMode="auto">
              <a:xfrm rot="-5400000">
                <a:off x="4715" y="1075"/>
                <a:ext cx="168" cy="34"/>
              </a:xfrm>
              <a:prstGeom prst="flowChartDelay">
                <a:avLst/>
              </a:prstGeom>
              <a:solidFill>
                <a:schemeClr val="accent1"/>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8" name="AutoShape 84"/>
              <p:cNvSpPr>
                <a:spLocks noChangeAspect="1" noChangeArrowheads="1"/>
              </p:cNvSpPr>
              <p:nvPr/>
            </p:nvSpPr>
            <p:spPr bwMode="auto">
              <a:xfrm rot="-5400000">
                <a:off x="4715" y="1075"/>
                <a:ext cx="168" cy="34"/>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29" name="AutoShape 85"/>
              <p:cNvSpPr>
                <a:spLocks noChangeAspect="1" noChangeArrowheads="1"/>
              </p:cNvSpPr>
              <p:nvPr/>
            </p:nvSpPr>
            <p:spPr bwMode="auto">
              <a:xfrm rot="-5400000">
                <a:off x="4682"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0" name="AutoShape 86"/>
              <p:cNvSpPr>
                <a:spLocks noChangeAspect="1" noChangeArrowheads="1"/>
              </p:cNvSpPr>
              <p:nvPr/>
            </p:nvSpPr>
            <p:spPr bwMode="auto">
              <a:xfrm rot="-5400000">
                <a:off x="4682"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1" name="AutoShape 87"/>
              <p:cNvSpPr>
                <a:spLocks noChangeAspect="1" noChangeArrowheads="1"/>
              </p:cNvSpPr>
              <p:nvPr/>
            </p:nvSpPr>
            <p:spPr bwMode="auto">
              <a:xfrm rot="-5400000">
                <a:off x="4648"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2" name="AutoShape 88"/>
              <p:cNvSpPr>
                <a:spLocks noChangeAspect="1" noChangeArrowheads="1"/>
              </p:cNvSpPr>
              <p:nvPr/>
            </p:nvSpPr>
            <p:spPr bwMode="auto">
              <a:xfrm rot="-5400000">
                <a:off x="4648"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3" name="AutoShape 89"/>
              <p:cNvSpPr>
                <a:spLocks noChangeAspect="1" noChangeArrowheads="1"/>
              </p:cNvSpPr>
              <p:nvPr/>
            </p:nvSpPr>
            <p:spPr bwMode="auto">
              <a:xfrm rot="-5400000">
                <a:off x="4615"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4" name="AutoShape 90"/>
              <p:cNvSpPr>
                <a:spLocks noChangeAspect="1" noChangeArrowheads="1"/>
              </p:cNvSpPr>
              <p:nvPr/>
            </p:nvSpPr>
            <p:spPr bwMode="auto">
              <a:xfrm rot="-5400000">
                <a:off x="4615"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5" name="AutoShape 91"/>
              <p:cNvSpPr>
                <a:spLocks noChangeAspect="1" noChangeArrowheads="1"/>
              </p:cNvSpPr>
              <p:nvPr/>
            </p:nvSpPr>
            <p:spPr bwMode="auto">
              <a:xfrm rot="-5400000">
                <a:off x="4581"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6" name="AutoShape 92"/>
              <p:cNvSpPr>
                <a:spLocks noChangeAspect="1" noChangeArrowheads="1"/>
              </p:cNvSpPr>
              <p:nvPr/>
            </p:nvSpPr>
            <p:spPr bwMode="auto">
              <a:xfrm rot="-5400000">
                <a:off x="4581"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7" name="AutoShape 93"/>
              <p:cNvSpPr>
                <a:spLocks noChangeAspect="1" noChangeArrowheads="1"/>
              </p:cNvSpPr>
              <p:nvPr/>
            </p:nvSpPr>
            <p:spPr bwMode="auto">
              <a:xfrm rot="-5400000">
                <a:off x="4548"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8" name="AutoShape 94"/>
              <p:cNvSpPr>
                <a:spLocks noChangeAspect="1" noChangeArrowheads="1"/>
              </p:cNvSpPr>
              <p:nvPr/>
            </p:nvSpPr>
            <p:spPr bwMode="auto">
              <a:xfrm rot="-5400000">
                <a:off x="4548"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39" name="AutoShape 95"/>
              <p:cNvSpPr>
                <a:spLocks noChangeAspect="1" noChangeArrowheads="1"/>
              </p:cNvSpPr>
              <p:nvPr/>
            </p:nvSpPr>
            <p:spPr bwMode="auto">
              <a:xfrm rot="-5400000">
                <a:off x="4514"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0" name="AutoShape 96"/>
              <p:cNvSpPr>
                <a:spLocks noChangeAspect="1" noChangeArrowheads="1"/>
              </p:cNvSpPr>
              <p:nvPr/>
            </p:nvSpPr>
            <p:spPr bwMode="auto">
              <a:xfrm rot="-5400000">
                <a:off x="4514"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1" name="AutoShape 97"/>
              <p:cNvSpPr>
                <a:spLocks noChangeAspect="1" noChangeArrowheads="1"/>
              </p:cNvSpPr>
              <p:nvPr/>
            </p:nvSpPr>
            <p:spPr bwMode="auto">
              <a:xfrm rot="-5400000">
                <a:off x="4481"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2" name="AutoShape 98"/>
              <p:cNvSpPr>
                <a:spLocks noChangeAspect="1" noChangeArrowheads="1"/>
              </p:cNvSpPr>
              <p:nvPr/>
            </p:nvSpPr>
            <p:spPr bwMode="auto">
              <a:xfrm rot="-5400000">
                <a:off x="4481"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3" name="AutoShape 99"/>
              <p:cNvSpPr>
                <a:spLocks noChangeAspect="1" noChangeArrowheads="1"/>
              </p:cNvSpPr>
              <p:nvPr/>
            </p:nvSpPr>
            <p:spPr bwMode="auto">
              <a:xfrm rot="-5400000">
                <a:off x="4447"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4" name="AutoShape 100"/>
              <p:cNvSpPr>
                <a:spLocks noChangeAspect="1" noChangeArrowheads="1"/>
              </p:cNvSpPr>
              <p:nvPr/>
            </p:nvSpPr>
            <p:spPr bwMode="auto">
              <a:xfrm rot="-5400000">
                <a:off x="4447"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5" name="AutoShape 101"/>
              <p:cNvSpPr>
                <a:spLocks noChangeAspect="1" noChangeArrowheads="1"/>
              </p:cNvSpPr>
              <p:nvPr/>
            </p:nvSpPr>
            <p:spPr bwMode="auto">
              <a:xfrm rot="-5400000">
                <a:off x="4414"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6" name="AutoShape 102"/>
              <p:cNvSpPr>
                <a:spLocks noChangeAspect="1" noChangeArrowheads="1"/>
              </p:cNvSpPr>
              <p:nvPr/>
            </p:nvSpPr>
            <p:spPr bwMode="auto">
              <a:xfrm rot="-5400000">
                <a:off x="4414"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7" name="AutoShape 103"/>
              <p:cNvSpPr>
                <a:spLocks noChangeAspect="1" noChangeArrowheads="1"/>
              </p:cNvSpPr>
              <p:nvPr/>
            </p:nvSpPr>
            <p:spPr bwMode="auto">
              <a:xfrm rot="-5400000">
                <a:off x="4380"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8" name="AutoShape 104"/>
              <p:cNvSpPr>
                <a:spLocks noChangeAspect="1" noChangeArrowheads="1"/>
              </p:cNvSpPr>
              <p:nvPr/>
            </p:nvSpPr>
            <p:spPr bwMode="auto">
              <a:xfrm rot="-5400000">
                <a:off x="4380"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49" name="AutoShape 105"/>
              <p:cNvSpPr>
                <a:spLocks noChangeAspect="1" noChangeArrowheads="1"/>
              </p:cNvSpPr>
              <p:nvPr/>
            </p:nvSpPr>
            <p:spPr bwMode="auto">
              <a:xfrm rot="-5400000">
                <a:off x="4347"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0" name="AutoShape 106"/>
              <p:cNvSpPr>
                <a:spLocks noChangeAspect="1" noChangeArrowheads="1"/>
              </p:cNvSpPr>
              <p:nvPr/>
            </p:nvSpPr>
            <p:spPr bwMode="auto">
              <a:xfrm rot="-5400000">
                <a:off x="4347"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1" name="AutoShape 107"/>
              <p:cNvSpPr>
                <a:spLocks noChangeAspect="1" noChangeArrowheads="1"/>
              </p:cNvSpPr>
              <p:nvPr/>
            </p:nvSpPr>
            <p:spPr bwMode="auto">
              <a:xfrm rot="-5400000">
                <a:off x="4313"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2" name="AutoShape 108"/>
              <p:cNvSpPr>
                <a:spLocks noChangeAspect="1" noChangeArrowheads="1"/>
              </p:cNvSpPr>
              <p:nvPr/>
            </p:nvSpPr>
            <p:spPr bwMode="auto">
              <a:xfrm rot="-5400000">
                <a:off x="4313"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3" name="AutoShape 109"/>
              <p:cNvSpPr>
                <a:spLocks noChangeAspect="1" noChangeArrowheads="1"/>
              </p:cNvSpPr>
              <p:nvPr/>
            </p:nvSpPr>
            <p:spPr bwMode="auto">
              <a:xfrm rot="-5400000">
                <a:off x="4280"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4" name="AutoShape 110"/>
              <p:cNvSpPr>
                <a:spLocks noChangeAspect="1" noChangeArrowheads="1"/>
              </p:cNvSpPr>
              <p:nvPr/>
            </p:nvSpPr>
            <p:spPr bwMode="auto">
              <a:xfrm rot="-5400000">
                <a:off x="4280"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5" name="AutoShape 111"/>
              <p:cNvSpPr>
                <a:spLocks noChangeAspect="1" noChangeArrowheads="1"/>
              </p:cNvSpPr>
              <p:nvPr/>
            </p:nvSpPr>
            <p:spPr bwMode="auto">
              <a:xfrm rot="-5400000">
                <a:off x="4246"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6" name="AutoShape 112"/>
              <p:cNvSpPr>
                <a:spLocks noChangeAspect="1" noChangeArrowheads="1"/>
              </p:cNvSpPr>
              <p:nvPr/>
            </p:nvSpPr>
            <p:spPr bwMode="auto">
              <a:xfrm rot="-5400000">
                <a:off x="4246"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7" name="AutoShape 113"/>
              <p:cNvSpPr>
                <a:spLocks noChangeAspect="1" noChangeArrowheads="1"/>
              </p:cNvSpPr>
              <p:nvPr/>
            </p:nvSpPr>
            <p:spPr bwMode="auto">
              <a:xfrm rot="-5400000">
                <a:off x="4213"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8" name="AutoShape 114"/>
              <p:cNvSpPr>
                <a:spLocks noChangeAspect="1" noChangeArrowheads="1"/>
              </p:cNvSpPr>
              <p:nvPr/>
            </p:nvSpPr>
            <p:spPr bwMode="auto">
              <a:xfrm rot="-5400000">
                <a:off x="4213"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59" name="AutoShape 115"/>
              <p:cNvSpPr>
                <a:spLocks noChangeAspect="1" noChangeArrowheads="1"/>
              </p:cNvSpPr>
              <p:nvPr/>
            </p:nvSpPr>
            <p:spPr bwMode="auto">
              <a:xfrm rot="-5400000">
                <a:off x="4179"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0" name="AutoShape 116"/>
              <p:cNvSpPr>
                <a:spLocks noChangeAspect="1" noChangeArrowheads="1"/>
              </p:cNvSpPr>
              <p:nvPr/>
            </p:nvSpPr>
            <p:spPr bwMode="auto">
              <a:xfrm rot="-5400000">
                <a:off x="4179"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1" name="AutoShape 117"/>
              <p:cNvSpPr>
                <a:spLocks noChangeAspect="1" noChangeArrowheads="1"/>
              </p:cNvSpPr>
              <p:nvPr/>
            </p:nvSpPr>
            <p:spPr bwMode="auto">
              <a:xfrm rot="-5400000">
                <a:off x="4146"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2" name="AutoShape 118"/>
              <p:cNvSpPr>
                <a:spLocks noChangeAspect="1" noChangeArrowheads="1"/>
              </p:cNvSpPr>
              <p:nvPr/>
            </p:nvSpPr>
            <p:spPr bwMode="auto">
              <a:xfrm rot="-5400000">
                <a:off x="4146"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3" name="AutoShape 119"/>
              <p:cNvSpPr>
                <a:spLocks noChangeAspect="1" noChangeArrowheads="1"/>
              </p:cNvSpPr>
              <p:nvPr/>
            </p:nvSpPr>
            <p:spPr bwMode="auto">
              <a:xfrm rot="-5400000">
                <a:off x="4112" y="1075"/>
                <a:ext cx="168" cy="34"/>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4" name="AutoShape 120"/>
              <p:cNvSpPr>
                <a:spLocks noChangeAspect="1" noChangeArrowheads="1"/>
              </p:cNvSpPr>
              <p:nvPr/>
            </p:nvSpPr>
            <p:spPr bwMode="auto">
              <a:xfrm rot="-5400000">
                <a:off x="4112" y="1075"/>
                <a:ext cx="168" cy="34"/>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5" name="AutoShape 121"/>
              <p:cNvSpPr>
                <a:spLocks noChangeAspect="1" noChangeArrowheads="1"/>
              </p:cNvSpPr>
              <p:nvPr/>
            </p:nvSpPr>
            <p:spPr bwMode="auto">
              <a:xfrm rot="-5400000">
                <a:off x="4079" y="1075"/>
                <a:ext cx="168" cy="33"/>
              </a:xfrm>
              <a:prstGeom prst="flowChartDelay">
                <a:avLst/>
              </a:prstGeom>
              <a:solidFill>
                <a:schemeClr val="accent2"/>
              </a:solidFill>
              <a:ln w="9525">
                <a:miter lim="800000"/>
                <a:headEnd/>
                <a:tailEnd/>
              </a:ln>
              <a:scene3d>
                <a:camera prst="legacyObliqueTopLeft"/>
                <a:lightRig rig="legacyFlat3" dir="t"/>
              </a:scene3d>
              <a:sp3d extrusionH="746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6" name="AutoShape 122"/>
              <p:cNvSpPr>
                <a:spLocks noChangeAspect="1" noChangeArrowheads="1"/>
              </p:cNvSpPr>
              <p:nvPr/>
            </p:nvSpPr>
            <p:spPr bwMode="auto">
              <a:xfrm rot="-5400000">
                <a:off x="4079" y="1075"/>
                <a:ext cx="168" cy="33"/>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7" name="Line 123"/>
              <p:cNvSpPr>
                <a:spLocks noChangeAspect="1" noChangeShapeType="1"/>
              </p:cNvSpPr>
              <p:nvPr/>
            </p:nvSpPr>
            <p:spPr bwMode="auto">
              <a:xfrm>
                <a:off x="4112" y="1462"/>
                <a:ext cx="1408" cy="0"/>
              </a:xfrm>
              <a:prstGeom prst="line">
                <a:avLst/>
              </a:prstGeom>
              <a:noFill/>
              <a:ln w="9525">
                <a:solidFill>
                  <a:schemeClr val="bg2"/>
                </a:solidFill>
                <a:round/>
                <a:headEnd/>
                <a:tailEnd/>
              </a:ln>
              <a:scene3d>
                <a:camera prst="legacyObliqueTopLeft"/>
                <a:lightRig rig="legacyFlat3" dir="t"/>
              </a:scene3d>
              <a:sp3d extrusionH="746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it-IT"/>
              </a:p>
            </p:txBody>
          </p:sp>
          <p:sp>
            <p:nvSpPr>
              <p:cNvPr id="24668" name="AutoShape 124"/>
              <p:cNvSpPr>
                <a:spLocks noChangeAspect="1" noChangeArrowheads="1"/>
              </p:cNvSpPr>
              <p:nvPr/>
            </p:nvSpPr>
            <p:spPr bwMode="auto">
              <a:xfrm rot="-5400000">
                <a:off x="5235" y="1210"/>
                <a:ext cx="168" cy="335"/>
              </a:xfrm>
              <a:prstGeom prst="flowChartDelay">
                <a:avLst/>
              </a:prstGeom>
              <a:solidFill>
                <a:schemeClr val="hlink"/>
              </a:solidFill>
              <a:ln w="9525">
                <a:miter lim="800000"/>
                <a:headEnd/>
                <a:tailEnd/>
              </a:ln>
              <a:scene3d>
                <a:camera prst="legacyObliqueTopLeft"/>
                <a:lightRig rig="legacyFlat3" dir="t"/>
              </a:scene3d>
              <a:sp3d extrusionH="100000" prstMaterial="legacyMatte">
                <a:bevelT w="13500" h="13500" prst="angle"/>
                <a:bevelB w="13500" h="13500" prst="angle"/>
                <a:extrusionClr>
                  <a:schemeClr val="hlink"/>
                </a:extrusionClr>
                <a:contourClr>
                  <a:schemeClr val="hlink"/>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69" name="AutoShape 125"/>
              <p:cNvSpPr>
                <a:spLocks noChangeAspect="1" noChangeArrowheads="1"/>
              </p:cNvSpPr>
              <p:nvPr/>
            </p:nvSpPr>
            <p:spPr bwMode="auto">
              <a:xfrm rot="-5400000">
                <a:off x="5235" y="1210"/>
                <a:ext cx="168" cy="335"/>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70" name="AutoShape 126"/>
              <p:cNvSpPr>
                <a:spLocks noChangeAspect="1" noChangeArrowheads="1"/>
              </p:cNvSpPr>
              <p:nvPr/>
            </p:nvSpPr>
            <p:spPr bwMode="auto">
              <a:xfrm rot="-5400000">
                <a:off x="4900" y="1210"/>
                <a:ext cx="168" cy="335"/>
              </a:xfrm>
              <a:prstGeom prst="flowChartDelay">
                <a:avLst/>
              </a:prstGeom>
              <a:solidFill>
                <a:schemeClr val="accent1"/>
              </a:solidFill>
              <a:ln w="9525">
                <a:miter lim="800000"/>
                <a:headEnd/>
                <a:tailEnd/>
              </a:ln>
              <a:scene3d>
                <a:camera prst="legacyObliqueTopLeft"/>
                <a:lightRig rig="legacyFlat3" dir="t"/>
              </a:scene3d>
              <a:sp3d extrusionH="100000" prstMaterial="legacyMatte">
                <a:bevelT w="13500" h="13500" prst="angle"/>
                <a:bevelB w="13500" h="13500" prst="angle"/>
                <a:extrusionClr>
                  <a:schemeClr val="accent1"/>
                </a:extrusionClr>
                <a:contourClr>
                  <a:schemeClr val="accent1"/>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71" name="AutoShape 127"/>
              <p:cNvSpPr>
                <a:spLocks noChangeAspect="1" noChangeArrowheads="1"/>
              </p:cNvSpPr>
              <p:nvPr/>
            </p:nvSpPr>
            <p:spPr bwMode="auto">
              <a:xfrm rot="-5400000">
                <a:off x="4900" y="1210"/>
                <a:ext cx="168" cy="335"/>
              </a:xfrm>
              <a:prstGeom prst="flowChartDelay">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US" altLang="it-IT" sz="2800">
                  <a:solidFill>
                    <a:schemeClr val="bg1"/>
                  </a:solidFill>
                </a:endParaRPr>
              </a:p>
            </p:txBody>
          </p:sp>
          <p:sp>
            <p:nvSpPr>
              <p:cNvPr id="24672" name="AutoShape 128"/>
              <p:cNvSpPr>
                <a:spLocks noChangeAspect="1" noChangeArrowheads="1"/>
              </p:cNvSpPr>
              <p:nvPr/>
            </p:nvSpPr>
            <p:spPr bwMode="auto">
              <a:xfrm rot="-5400000">
                <a:off x="4397" y="1043"/>
                <a:ext cx="168" cy="670"/>
              </a:xfrm>
              <a:prstGeom prst="flowChartDelay">
                <a:avLst/>
              </a:prstGeom>
              <a:solidFill>
                <a:schemeClr val="accent2"/>
              </a:solidFill>
              <a:ln w="9525">
                <a:miter lim="800000"/>
                <a:headEnd/>
                <a:tailEnd/>
              </a:ln>
              <a:scene3d>
                <a:camera prst="legacyObliqueTopLeft"/>
                <a:lightRig rig="legacyFlat3" dir="t"/>
              </a:scene3d>
              <a:sp3d extrusionH="100000" prstMaterial="legacyMatte">
                <a:bevelT w="13500" h="13500" prst="angle"/>
                <a:bevelB w="13500" h="13500" prst="angle"/>
                <a:extrusionClr>
                  <a:schemeClr val="accent2"/>
                </a:extrusionClr>
                <a:contourClr>
                  <a:schemeClr val="accent2"/>
                </a:contourClr>
              </a:sp3d>
            </p:spPr>
            <p:txBody>
              <a:bodyPr vert="eaVert" wrap="none" anchor="ctr">
                <a:flatTx/>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73" name="AutoShape 129"/>
              <p:cNvSpPr>
                <a:spLocks noChangeAspect="1" noChangeArrowheads="1"/>
              </p:cNvSpPr>
              <p:nvPr/>
            </p:nvSpPr>
            <p:spPr bwMode="auto">
              <a:xfrm rot="-5400000">
                <a:off x="4397" y="1043"/>
                <a:ext cx="168" cy="670"/>
              </a:xfrm>
              <a:prstGeom prst="flowChartDelay">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ct val="0"/>
                  </a:spcBef>
                  <a:buFontTx/>
                  <a:buChar char="•"/>
                </a:pPr>
                <a:endParaRPr lang="en-US" altLang="it-IT" sz="2800"/>
              </a:p>
            </p:txBody>
          </p:sp>
          <p:sp>
            <p:nvSpPr>
              <p:cNvPr id="24674" name="Freeform 157"/>
              <p:cNvSpPr>
                <a:spLocks noChangeAspect="1"/>
              </p:cNvSpPr>
              <p:nvPr/>
            </p:nvSpPr>
            <p:spPr bwMode="auto">
              <a:xfrm>
                <a:off x="3290" y="769"/>
                <a:ext cx="2393" cy="980"/>
              </a:xfrm>
              <a:custGeom>
                <a:avLst/>
                <a:gdLst>
                  <a:gd name="T0" fmla="*/ 44 w 1671"/>
                  <a:gd name="T1" fmla="*/ 980 h 684"/>
                  <a:gd name="T2" fmla="*/ 0 w 1671"/>
                  <a:gd name="T3" fmla="*/ 936 h 684"/>
                  <a:gd name="T4" fmla="*/ 0 w 1671"/>
                  <a:gd name="T5" fmla="*/ 936 h 684"/>
                  <a:gd name="T6" fmla="*/ 0 w 1671"/>
                  <a:gd name="T7" fmla="*/ 44 h 684"/>
                  <a:gd name="T8" fmla="*/ 44 w 1671"/>
                  <a:gd name="T9" fmla="*/ 0 h 684"/>
                  <a:gd name="T10" fmla="*/ 44 w 1671"/>
                  <a:gd name="T11" fmla="*/ 0 h 684"/>
                  <a:gd name="T12" fmla="*/ 2350 w 1671"/>
                  <a:gd name="T13" fmla="*/ 0 h 684"/>
                  <a:gd name="T14" fmla="*/ 2393 w 1671"/>
                  <a:gd name="T15" fmla="*/ 44 h 684"/>
                  <a:gd name="T16" fmla="*/ 2393 w 1671"/>
                  <a:gd name="T17" fmla="*/ 44 h 684"/>
                  <a:gd name="T18" fmla="*/ 2393 w 1671"/>
                  <a:gd name="T19" fmla="*/ 76 h 684"/>
                  <a:gd name="T20" fmla="*/ 2382 w 1671"/>
                  <a:gd name="T21" fmla="*/ 87 h 684"/>
                  <a:gd name="T22" fmla="*/ 2382 w 1671"/>
                  <a:gd name="T23" fmla="*/ 87 h 684"/>
                  <a:gd name="T24" fmla="*/ 2370 w 1671"/>
                  <a:gd name="T25" fmla="*/ 76 h 684"/>
                  <a:gd name="T26" fmla="*/ 2370 w 1671"/>
                  <a:gd name="T27" fmla="*/ 76 h 684"/>
                  <a:gd name="T28" fmla="*/ 2370 w 1671"/>
                  <a:gd name="T29" fmla="*/ 44 h 684"/>
                  <a:gd name="T30" fmla="*/ 2350 w 1671"/>
                  <a:gd name="T31" fmla="*/ 23 h 684"/>
                  <a:gd name="T32" fmla="*/ 2350 w 1671"/>
                  <a:gd name="T33" fmla="*/ 23 h 684"/>
                  <a:gd name="T34" fmla="*/ 44 w 1671"/>
                  <a:gd name="T35" fmla="*/ 23 h 684"/>
                  <a:gd name="T36" fmla="*/ 23 w 1671"/>
                  <a:gd name="T37" fmla="*/ 44 h 684"/>
                  <a:gd name="T38" fmla="*/ 23 w 1671"/>
                  <a:gd name="T39" fmla="*/ 44 h 684"/>
                  <a:gd name="T40" fmla="*/ 23 w 1671"/>
                  <a:gd name="T41" fmla="*/ 936 h 684"/>
                  <a:gd name="T42" fmla="*/ 44 w 1671"/>
                  <a:gd name="T43" fmla="*/ 957 h 684"/>
                  <a:gd name="T44" fmla="*/ 44 w 1671"/>
                  <a:gd name="T45" fmla="*/ 957 h 684"/>
                  <a:gd name="T46" fmla="*/ 2350 w 1671"/>
                  <a:gd name="T47" fmla="*/ 957 h 684"/>
                  <a:gd name="T48" fmla="*/ 2370 w 1671"/>
                  <a:gd name="T49" fmla="*/ 936 h 684"/>
                  <a:gd name="T50" fmla="*/ 2370 w 1671"/>
                  <a:gd name="T51" fmla="*/ 936 h 684"/>
                  <a:gd name="T52" fmla="*/ 2370 w 1671"/>
                  <a:gd name="T53" fmla="*/ 119 h 684"/>
                  <a:gd name="T54" fmla="*/ 2382 w 1671"/>
                  <a:gd name="T55" fmla="*/ 107 h 684"/>
                  <a:gd name="T56" fmla="*/ 2382 w 1671"/>
                  <a:gd name="T57" fmla="*/ 107 h 684"/>
                  <a:gd name="T58" fmla="*/ 2393 w 1671"/>
                  <a:gd name="T59" fmla="*/ 119 h 684"/>
                  <a:gd name="T60" fmla="*/ 2393 w 1671"/>
                  <a:gd name="T61" fmla="*/ 119 h 684"/>
                  <a:gd name="T62" fmla="*/ 2393 w 1671"/>
                  <a:gd name="T63" fmla="*/ 936 h 684"/>
                  <a:gd name="T64" fmla="*/ 2350 w 1671"/>
                  <a:gd name="T65" fmla="*/ 980 h 684"/>
                  <a:gd name="T66" fmla="*/ 2350 w 1671"/>
                  <a:gd name="T67" fmla="*/ 980 h 684"/>
                  <a:gd name="T68" fmla="*/ 44 w 1671"/>
                  <a:gd name="T69" fmla="*/ 980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71"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1641" y="0"/>
                      <a:pt x="1641" y="0"/>
                      <a:pt x="1641" y="0"/>
                    </a:cubicBezTo>
                    <a:cubicBezTo>
                      <a:pt x="1658" y="0"/>
                      <a:pt x="1671" y="14"/>
                      <a:pt x="1671" y="31"/>
                    </a:cubicBezTo>
                    <a:cubicBezTo>
                      <a:pt x="1671" y="31"/>
                      <a:pt x="1671" y="31"/>
                      <a:pt x="1671" y="31"/>
                    </a:cubicBezTo>
                    <a:cubicBezTo>
                      <a:pt x="1671" y="53"/>
                      <a:pt x="1671" y="53"/>
                      <a:pt x="1671" y="53"/>
                    </a:cubicBezTo>
                    <a:cubicBezTo>
                      <a:pt x="1671" y="57"/>
                      <a:pt x="1668" y="61"/>
                      <a:pt x="1663" y="61"/>
                    </a:cubicBezTo>
                    <a:cubicBezTo>
                      <a:pt x="1663" y="61"/>
                      <a:pt x="1663" y="61"/>
                      <a:pt x="1663" y="61"/>
                    </a:cubicBezTo>
                    <a:cubicBezTo>
                      <a:pt x="1659" y="61"/>
                      <a:pt x="1655" y="57"/>
                      <a:pt x="1655" y="53"/>
                    </a:cubicBezTo>
                    <a:cubicBezTo>
                      <a:pt x="1655" y="53"/>
                      <a:pt x="1655" y="53"/>
                      <a:pt x="1655" y="53"/>
                    </a:cubicBezTo>
                    <a:cubicBezTo>
                      <a:pt x="1655" y="31"/>
                      <a:pt x="1655" y="31"/>
                      <a:pt x="1655" y="31"/>
                    </a:cubicBezTo>
                    <a:cubicBezTo>
                      <a:pt x="1655" y="23"/>
                      <a:pt x="1649" y="16"/>
                      <a:pt x="1641" y="16"/>
                    </a:cubicBezTo>
                    <a:cubicBezTo>
                      <a:pt x="1641" y="16"/>
                      <a:pt x="1641" y="16"/>
                      <a:pt x="1641"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1641" y="668"/>
                      <a:pt x="1641" y="668"/>
                      <a:pt x="1641" y="668"/>
                    </a:cubicBezTo>
                    <a:cubicBezTo>
                      <a:pt x="1649" y="668"/>
                      <a:pt x="1655" y="661"/>
                      <a:pt x="1655" y="653"/>
                    </a:cubicBezTo>
                    <a:cubicBezTo>
                      <a:pt x="1655" y="653"/>
                      <a:pt x="1655" y="653"/>
                      <a:pt x="1655" y="653"/>
                    </a:cubicBezTo>
                    <a:cubicBezTo>
                      <a:pt x="1655" y="83"/>
                      <a:pt x="1655" y="83"/>
                      <a:pt x="1655" y="83"/>
                    </a:cubicBezTo>
                    <a:cubicBezTo>
                      <a:pt x="1655" y="78"/>
                      <a:pt x="1659" y="75"/>
                      <a:pt x="1663" y="75"/>
                    </a:cubicBezTo>
                    <a:cubicBezTo>
                      <a:pt x="1663" y="75"/>
                      <a:pt x="1663" y="75"/>
                      <a:pt x="1663" y="75"/>
                    </a:cubicBezTo>
                    <a:cubicBezTo>
                      <a:pt x="1668" y="75"/>
                      <a:pt x="1671" y="78"/>
                      <a:pt x="1671" y="83"/>
                    </a:cubicBezTo>
                    <a:cubicBezTo>
                      <a:pt x="1671" y="83"/>
                      <a:pt x="1671" y="83"/>
                      <a:pt x="1671" y="83"/>
                    </a:cubicBezTo>
                    <a:cubicBezTo>
                      <a:pt x="1671" y="653"/>
                      <a:pt x="1671" y="653"/>
                      <a:pt x="1671" y="653"/>
                    </a:cubicBezTo>
                    <a:cubicBezTo>
                      <a:pt x="1671" y="670"/>
                      <a:pt x="1658" y="684"/>
                      <a:pt x="1641" y="684"/>
                    </a:cubicBezTo>
                    <a:cubicBezTo>
                      <a:pt x="1641" y="684"/>
                      <a:pt x="1641" y="684"/>
                      <a:pt x="1641" y="684"/>
                    </a:cubicBezTo>
                    <a:cubicBezTo>
                      <a:pt x="31" y="684"/>
                      <a:pt x="31" y="684"/>
                      <a:pt x="31" y="684"/>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4583" name="Rectangle 4"/>
            <p:cNvSpPr>
              <a:spLocks noChangeArrowheads="1"/>
            </p:cNvSpPr>
            <p:nvPr/>
          </p:nvSpPr>
          <p:spPr bwMode="auto">
            <a:xfrm>
              <a:off x="268" y="865"/>
              <a:ext cx="2499"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1588"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rgbClr val="00A9D4"/>
                </a:buClr>
                <a:buFont typeface="Arial" panose="020B0604020202020204" pitchFamily="34" charset="0"/>
                <a:buNone/>
              </a:pPr>
              <a:r>
                <a:rPr lang="en-GB" altLang="it-IT">
                  <a:solidFill>
                    <a:schemeClr val="bg1"/>
                  </a:solidFill>
                </a:rPr>
                <a:t>LTE radio access</a:t>
              </a:r>
            </a:p>
            <a:p>
              <a:pPr eaLnBrk="1" hangingPunct="1">
                <a:spcBef>
                  <a:spcPct val="20000"/>
                </a:spcBef>
                <a:buClr>
                  <a:schemeClr val="bg1"/>
                </a:buClr>
                <a:buFont typeface="Arial" panose="020B0604020202020204" pitchFamily="34" charset="0"/>
                <a:buNone/>
              </a:pPr>
              <a:r>
                <a:rPr lang="en-GB" altLang="it-IT" sz="1600">
                  <a:solidFill>
                    <a:schemeClr val="bg1"/>
                  </a:solidFill>
                </a:rPr>
                <a:t>Downlink: OFDM</a:t>
              </a:r>
            </a:p>
            <a:p>
              <a:pPr lvl="1" eaLnBrk="1" hangingPunct="1">
                <a:spcBef>
                  <a:spcPct val="20000"/>
                </a:spcBef>
                <a:buClr>
                  <a:schemeClr val="bg1"/>
                </a:buClr>
                <a:buFont typeface="Ericsson Capital TT" pitchFamily="2" charset="0"/>
                <a:buNone/>
              </a:pPr>
              <a:r>
                <a:rPr lang="en-GB" altLang="it-IT" sz="1600">
                  <a:solidFill>
                    <a:schemeClr val="bg1"/>
                  </a:solidFill>
                </a:rPr>
                <a:t>Uplink: SC-FDMA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49664"/>
                                        </p:tgtEl>
                                        <p:attrNameLst>
                                          <p:attrName>style.visibility</p:attrName>
                                        </p:attrNameLst>
                                      </p:cBhvr>
                                      <p:to>
                                        <p:strVal val="visible"/>
                                      </p:to>
                                    </p:set>
                                    <p:animEffect transition="in" filter="wipe(up)">
                                      <p:cBhvr>
                                        <p:cTn id="7" dur="500"/>
                                        <p:tgtEl>
                                          <p:spTgt spid="1049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49603"/>
                                        </p:tgtEl>
                                        <p:attrNameLst>
                                          <p:attrName>style.visibility</p:attrName>
                                        </p:attrNameLst>
                                      </p:cBhvr>
                                      <p:to>
                                        <p:strVal val="visible"/>
                                      </p:to>
                                    </p:set>
                                    <p:animEffect transition="in" filter="wipe(up)">
                                      <p:cBhvr>
                                        <p:cTn id="12" dur="500"/>
                                        <p:tgtEl>
                                          <p:spTgt spid="1049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49629"/>
                                        </p:tgtEl>
                                        <p:attrNameLst>
                                          <p:attrName>style.visibility</p:attrName>
                                        </p:attrNameLst>
                                      </p:cBhvr>
                                      <p:to>
                                        <p:strVal val="visible"/>
                                      </p:to>
                                    </p:set>
                                    <p:animEffect transition="in" filter="wipe(up)">
                                      <p:cBhvr>
                                        <p:cTn id="17" dur="500"/>
                                        <p:tgtEl>
                                          <p:spTgt spid="1049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sv-SE" altLang="it-IT" smtClean="0"/>
              <a:t>LTE </a:t>
            </a:r>
            <a:r>
              <a:rPr lang="ja-JP" altLang="sv-SE" smtClean="0">
                <a:latin typeface="Arial" panose="020B0604020202020204" pitchFamily="34" charset="0"/>
              </a:rPr>
              <a:t>”</a:t>
            </a:r>
            <a:r>
              <a:rPr lang="sv-SE" altLang="ja-JP" smtClean="0"/>
              <a:t>cost efficiency</a:t>
            </a:r>
            <a:r>
              <a:rPr lang="ja-JP" altLang="sv-SE" smtClean="0">
                <a:latin typeface="Arial" panose="020B0604020202020204" pitchFamily="34" charset="0"/>
              </a:rPr>
              <a:t>”</a:t>
            </a:r>
            <a:endParaRPr lang="sv-SE" altLang="it-IT" smtClean="0"/>
          </a:p>
        </p:txBody>
      </p:sp>
      <p:sp>
        <p:nvSpPr>
          <p:cNvPr id="26626" name="Rectangle 9"/>
          <p:cNvSpPr>
            <a:spLocks noChangeArrowheads="1"/>
          </p:cNvSpPr>
          <p:nvPr/>
        </p:nvSpPr>
        <p:spPr bwMode="auto">
          <a:xfrm>
            <a:off x="179388" y="2066925"/>
            <a:ext cx="209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20000"/>
              </a:spcBef>
              <a:buClr>
                <a:srgbClr val="0094D2"/>
              </a:buClr>
              <a:buFont typeface="Times New Roman" panose="02020603050405020304" pitchFamily="18" charset="0"/>
              <a:buNone/>
            </a:pPr>
            <a:r>
              <a:rPr lang="en-US" altLang="it-IT" sz="1800">
                <a:solidFill>
                  <a:schemeClr val="tx2"/>
                </a:solidFill>
                <a:cs typeface="Arial" panose="020B0604020202020204" pitchFamily="34" charset="0"/>
              </a:rPr>
              <a:t>Wider pipe advantage</a:t>
            </a:r>
            <a:endParaRPr lang="en-US" altLang="it-IT" sz="1800" b="1">
              <a:solidFill>
                <a:schemeClr val="tx2"/>
              </a:solidFill>
              <a:cs typeface="Arial" panose="020B0604020202020204" pitchFamily="34" charset="0"/>
            </a:endParaRPr>
          </a:p>
        </p:txBody>
      </p:sp>
      <p:grpSp>
        <p:nvGrpSpPr>
          <p:cNvPr id="26627" name="Group 4"/>
          <p:cNvGrpSpPr>
            <a:grpSpLocks/>
          </p:cNvGrpSpPr>
          <p:nvPr/>
        </p:nvGrpSpPr>
        <p:grpSpPr bwMode="auto">
          <a:xfrm>
            <a:off x="2422525" y="2066925"/>
            <a:ext cx="2005013" cy="2551113"/>
            <a:chOff x="1526" y="1574"/>
            <a:chExt cx="1263" cy="1607"/>
          </a:xfrm>
        </p:grpSpPr>
        <p:sp>
          <p:nvSpPr>
            <p:cNvPr id="26642" name="Rectangle 7"/>
            <p:cNvSpPr>
              <a:spLocks noChangeArrowheads="1"/>
            </p:cNvSpPr>
            <p:nvPr/>
          </p:nvSpPr>
          <p:spPr bwMode="auto">
            <a:xfrm>
              <a:off x="1565" y="1574"/>
              <a:ext cx="122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20000"/>
                </a:spcBef>
                <a:buClr>
                  <a:srgbClr val="0094D2"/>
                </a:buClr>
                <a:buFont typeface="Times New Roman" panose="02020603050405020304" pitchFamily="18" charset="0"/>
                <a:buNone/>
              </a:pPr>
              <a:r>
                <a:rPr lang="en-US" altLang="it-IT" sz="1800">
                  <a:solidFill>
                    <a:schemeClr val="tx2"/>
                  </a:solidFill>
                  <a:cs typeface="Arial" panose="020B0604020202020204" pitchFamily="34" charset="0"/>
                </a:rPr>
                <a:t>Self Organizing</a:t>
              </a:r>
            </a:p>
            <a:p>
              <a:pPr algn="ctr">
                <a:spcBef>
                  <a:spcPct val="20000"/>
                </a:spcBef>
                <a:buClr>
                  <a:srgbClr val="0094D2"/>
                </a:buClr>
                <a:buFont typeface="Times New Roman" panose="02020603050405020304" pitchFamily="18" charset="0"/>
                <a:buNone/>
              </a:pPr>
              <a:r>
                <a:rPr lang="en-US" altLang="it-IT" sz="1800">
                  <a:solidFill>
                    <a:schemeClr val="tx2"/>
                  </a:solidFill>
                  <a:cs typeface="Arial" panose="020B0604020202020204" pitchFamily="34" charset="0"/>
                </a:rPr>
                <a:t>Networks</a:t>
              </a:r>
              <a:endParaRPr lang="en-US" altLang="it-IT" sz="1800" b="1">
                <a:solidFill>
                  <a:schemeClr val="tx2"/>
                </a:solidFill>
                <a:cs typeface="Arial" panose="020B0604020202020204" pitchFamily="34" charset="0"/>
              </a:endParaRPr>
            </a:p>
          </p:txBody>
        </p:sp>
        <p:sp>
          <p:nvSpPr>
            <p:cNvPr id="26643" name="Freeform 6" descr="bpct-blend3"/>
            <p:cNvSpPr>
              <a:spLocks noEditPoints="1"/>
            </p:cNvSpPr>
            <p:nvPr/>
          </p:nvSpPr>
          <p:spPr bwMode="auto">
            <a:xfrm>
              <a:off x="1526" y="2118"/>
              <a:ext cx="1127" cy="1063"/>
            </a:xfrm>
            <a:custGeom>
              <a:avLst/>
              <a:gdLst>
                <a:gd name="T0" fmla="*/ 561 w 221"/>
                <a:gd name="T1" fmla="*/ 0 h 222"/>
                <a:gd name="T2" fmla="*/ 0 w 221"/>
                <a:gd name="T3" fmla="*/ 532 h 222"/>
                <a:gd name="T4" fmla="*/ 561 w 221"/>
                <a:gd name="T5" fmla="*/ 1063 h 222"/>
                <a:gd name="T6" fmla="*/ 1127 w 221"/>
                <a:gd name="T7" fmla="*/ 532 h 222"/>
                <a:gd name="T8" fmla="*/ 561 w 221"/>
                <a:gd name="T9" fmla="*/ 0 h 222"/>
                <a:gd name="T10" fmla="*/ 1045 w 221"/>
                <a:gd name="T11" fmla="*/ 532 h 222"/>
                <a:gd name="T12" fmla="*/ 1045 w 221"/>
                <a:gd name="T13" fmla="*/ 532 h 222"/>
                <a:gd name="T14" fmla="*/ 561 w 221"/>
                <a:gd name="T15" fmla="*/ 532 h 222"/>
                <a:gd name="T16" fmla="*/ 561 w 221"/>
                <a:gd name="T17" fmla="*/ 77 h 222"/>
                <a:gd name="T18" fmla="*/ 1045 w 221"/>
                <a:gd name="T19" fmla="*/ 532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 h="222">
                  <a:moveTo>
                    <a:pt x="110" y="0"/>
                  </a:moveTo>
                  <a:cubicBezTo>
                    <a:pt x="49" y="0"/>
                    <a:pt x="0" y="50"/>
                    <a:pt x="0" y="111"/>
                  </a:cubicBezTo>
                  <a:cubicBezTo>
                    <a:pt x="0" y="172"/>
                    <a:pt x="49" y="222"/>
                    <a:pt x="110" y="222"/>
                  </a:cubicBezTo>
                  <a:cubicBezTo>
                    <a:pt x="171" y="222"/>
                    <a:pt x="221" y="172"/>
                    <a:pt x="221" y="111"/>
                  </a:cubicBezTo>
                  <a:cubicBezTo>
                    <a:pt x="221" y="50"/>
                    <a:pt x="171" y="0"/>
                    <a:pt x="110" y="0"/>
                  </a:cubicBezTo>
                  <a:close/>
                  <a:moveTo>
                    <a:pt x="205" y="111"/>
                  </a:moveTo>
                  <a:cubicBezTo>
                    <a:pt x="205" y="111"/>
                    <a:pt x="205" y="111"/>
                    <a:pt x="205" y="111"/>
                  </a:cubicBezTo>
                  <a:cubicBezTo>
                    <a:pt x="110" y="111"/>
                    <a:pt x="110" y="111"/>
                    <a:pt x="110" y="111"/>
                  </a:cubicBezTo>
                  <a:cubicBezTo>
                    <a:pt x="110" y="16"/>
                    <a:pt x="110" y="16"/>
                    <a:pt x="110" y="16"/>
                  </a:cubicBezTo>
                  <a:cubicBezTo>
                    <a:pt x="162" y="16"/>
                    <a:pt x="205" y="59"/>
                    <a:pt x="205" y="111"/>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4" name="Freeform 3"/>
            <p:cNvSpPr>
              <a:spLocks noChangeAspect="1" noEditPoints="1"/>
            </p:cNvSpPr>
            <p:nvPr/>
          </p:nvSpPr>
          <p:spPr bwMode="auto">
            <a:xfrm>
              <a:off x="1832" y="2732"/>
              <a:ext cx="281" cy="175"/>
            </a:xfrm>
            <a:custGeom>
              <a:avLst/>
              <a:gdLst>
                <a:gd name="T0" fmla="*/ 1021658 w 451"/>
                <a:gd name="T1" fmla="*/ 554097 h 296"/>
                <a:gd name="T2" fmla="*/ 1021658 w 451"/>
                <a:gd name="T3" fmla="*/ 551880 h 296"/>
                <a:gd name="T4" fmla="*/ 984252 w 451"/>
                <a:gd name="T5" fmla="*/ 551880 h 296"/>
                <a:gd name="T6" fmla="*/ 984252 w 451"/>
                <a:gd name="T7" fmla="*/ 549664 h 296"/>
                <a:gd name="T8" fmla="*/ 984252 w 451"/>
                <a:gd name="T9" fmla="*/ 155147 h 296"/>
                <a:gd name="T10" fmla="*/ 965549 w 451"/>
                <a:gd name="T11" fmla="*/ 137416 h 296"/>
                <a:gd name="T12" fmla="*/ 946845 w 451"/>
                <a:gd name="T13" fmla="*/ 155147 h 296"/>
                <a:gd name="T14" fmla="*/ 946845 w 451"/>
                <a:gd name="T15" fmla="*/ 549664 h 296"/>
                <a:gd name="T16" fmla="*/ 946845 w 451"/>
                <a:gd name="T17" fmla="*/ 551880 h 296"/>
                <a:gd name="T18" fmla="*/ 107543 w 451"/>
                <a:gd name="T19" fmla="*/ 551880 h 296"/>
                <a:gd name="T20" fmla="*/ 107543 w 451"/>
                <a:gd name="T21" fmla="*/ 507553 h 296"/>
                <a:gd name="T22" fmla="*/ 107543 w 451"/>
                <a:gd name="T23" fmla="*/ 467657 h 296"/>
                <a:gd name="T24" fmla="*/ 107543 w 451"/>
                <a:gd name="T25" fmla="*/ 35462 h 296"/>
                <a:gd name="T26" fmla="*/ 946845 w 451"/>
                <a:gd name="T27" fmla="*/ 35462 h 296"/>
                <a:gd name="T28" fmla="*/ 946845 w 451"/>
                <a:gd name="T29" fmla="*/ 84223 h 296"/>
                <a:gd name="T30" fmla="*/ 965549 w 451"/>
                <a:gd name="T31" fmla="*/ 101953 h 296"/>
                <a:gd name="T32" fmla="*/ 984252 w 451"/>
                <a:gd name="T33" fmla="*/ 84223 h 296"/>
                <a:gd name="T34" fmla="*/ 984252 w 451"/>
                <a:gd name="T35" fmla="*/ 31029 h 296"/>
                <a:gd name="T36" fmla="*/ 951521 w 451"/>
                <a:gd name="T37" fmla="*/ 0 h 296"/>
                <a:gd name="T38" fmla="*/ 102867 w 451"/>
                <a:gd name="T39" fmla="*/ 0 h 296"/>
                <a:gd name="T40" fmla="*/ 70137 w 451"/>
                <a:gd name="T41" fmla="*/ 31029 h 296"/>
                <a:gd name="T42" fmla="*/ 70137 w 451"/>
                <a:gd name="T43" fmla="*/ 467657 h 296"/>
                <a:gd name="T44" fmla="*/ 70137 w 451"/>
                <a:gd name="T45" fmla="*/ 507553 h 296"/>
                <a:gd name="T46" fmla="*/ 70137 w 451"/>
                <a:gd name="T47" fmla="*/ 551880 h 296"/>
                <a:gd name="T48" fmla="*/ 32731 w 451"/>
                <a:gd name="T49" fmla="*/ 551880 h 296"/>
                <a:gd name="T50" fmla="*/ 0 w 451"/>
                <a:gd name="T51" fmla="*/ 582910 h 296"/>
                <a:gd name="T52" fmla="*/ 0 w 451"/>
                <a:gd name="T53" fmla="*/ 625021 h 296"/>
                <a:gd name="T54" fmla="*/ 32731 w 451"/>
                <a:gd name="T55" fmla="*/ 656050 h 296"/>
                <a:gd name="T56" fmla="*/ 1021658 w 451"/>
                <a:gd name="T57" fmla="*/ 656050 h 296"/>
                <a:gd name="T58" fmla="*/ 1054389 w 451"/>
                <a:gd name="T59" fmla="*/ 625021 h 296"/>
                <a:gd name="T60" fmla="*/ 1054389 w 451"/>
                <a:gd name="T61" fmla="*/ 582910 h 296"/>
                <a:gd name="T62" fmla="*/ 1021658 w 451"/>
                <a:gd name="T63" fmla="*/ 554097 h 296"/>
                <a:gd name="T64" fmla="*/ 1016983 w 451"/>
                <a:gd name="T65" fmla="*/ 620588 h 296"/>
                <a:gd name="T66" fmla="*/ 37406 w 451"/>
                <a:gd name="T67" fmla="*/ 620588 h 296"/>
                <a:gd name="T68" fmla="*/ 37406 w 451"/>
                <a:gd name="T69" fmla="*/ 587342 h 296"/>
                <a:gd name="T70" fmla="*/ 427834 w 451"/>
                <a:gd name="T71" fmla="*/ 587342 h 296"/>
                <a:gd name="T72" fmla="*/ 444199 w 451"/>
                <a:gd name="T73" fmla="*/ 600641 h 296"/>
                <a:gd name="T74" fmla="*/ 607852 w 451"/>
                <a:gd name="T75" fmla="*/ 600641 h 296"/>
                <a:gd name="T76" fmla="*/ 624217 w 451"/>
                <a:gd name="T77" fmla="*/ 587342 h 296"/>
                <a:gd name="T78" fmla="*/ 1016983 w 451"/>
                <a:gd name="T79" fmla="*/ 589558 h 296"/>
                <a:gd name="T80" fmla="*/ 1016983 w 451"/>
                <a:gd name="T81" fmla="*/ 620588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1"/>
                <a:gd name="T124" fmla="*/ 0 h 296"/>
                <a:gd name="T125" fmla="*/ 451 w 451"/>
                <a:gd name="T126" fmla="*/ 296 h 2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1" h="296">
                  <a:moveTo>
                    <a:pt x="437" y="250"/>
                  </a:moveTo>
                  <a:cubicBezTo>
                    <a:pt x="437" y="249"/>
                    <a:pt x="437" y="249"/>
                    <a:pt x="437" y="249"/>
                  </a:cubicBezTo>
                  <a:cubicBezTo>
                    <a:pt x="421" y="249"/>
                    <a:pt x="421" y="249"/>
                    <a:pt x="421" y="249"/>
                  </a:cubicBezTo>
                  <a:cubicBezTo>
                    <a:pt x="421" y="249"/>
                    <a:pt x="421" y="249"/>
                    <a:pt x="421" y="248"/>
                  </a:cubicBezTo>
                  <a:cubicBezTo>
                    <a:pt x="421" y="70"/>
                    <a:pt x="421" y="70"/>
                    <a:pt x="421" y="70"/>
                  </a:cubicBezTo>
                  <a:cubicBezTo>
                    <a:pt x="421" y="66"/>
                    <a:pt x="417" y="62"/>
                    <a:pt x="413" y="62"/>
                  </a:cubicBezTo>
                  <a:cubicBezTo>
                    <a:pt x="408" y="62"/>
                    <a:pt x="405" y="66"/>
                    <a:pt x="405" y="70"/>
                  </a:cubicBezTo>
                  <a:cubicBezTo>
                    <a:pt x="405" y="248"/>
                    <a:pt x="405" y="248"/>
                    <a:pt x="405" y="248"/>
                  </a:cubicBezTo>
                  <a:cubicBezTo>
                    <a:pt x="405" y="249"/>
                    <a:pt x="405" y="249"/>
                    <a:pt x="405" y="249"/>
                  </a:cubicBezTo>
                  <a:cubicBezTo>
                    <a:pt x="46" y="249"/>
                    <a:pt x="46" y="249"/>
                    <a:pt x="46" y="249"/>
                  </a:cubicBezTo>
                  <a:cubicBezTo>
                    <a:pt x="46" y="229"/>
                    <a:pt x="46" y="229"/>
                    <a:pt x="46" y="229"/>
                  </a:cubicBezTo>
                  <a:cubicBezTo>
                    <a:pt x="46" y="211"/>
                    <a:pt x="46" y="211"/>
                    <a:pt x="46" y="211"/>
                  </a:cubicBezTo>
                  <a:cubicBezTo>
                    <a:pt x="46" y="16"/>
                    <a:pt x="46" y="16"/>
                    <a:pt x="46" y="16"/>
                  </a:cubicBezTo>
                  <a:cubicBezTo>
                    <a:pt x="405" y="16"/>
                    <a:pt x="405" y="16"/>
                    <a:pt x="405" y="16"/>
                  </a:cubicBezTo>
                  <a:cubicBezTo>
                    <a:pt x="405" y="38"/>
                    <a:pt x="405" y="38"/>
                    <a:pt x="405" y="38"/>
                  </a:cubicBezTo>
                  <a:cubicBezTo>
                    <a:pt x="405" y="42"/>
                    <a:pt x="408" y="46"/>
                    <a:pt x="413" y="46"/>
                  </a:cubicBezTo>
                  <a:cubicBezTo>
                    <a:pt x="417" y="46"/>
                    <a:pt x="421" y="42"/>
                    <a:pt x="421" y="38"/>
                  </a:cubicBezTo>
                  <a:cubicBezTo>
                    <a:pt x="421" y="14"/>
                    <a:pt x="421" y="14"/>
                    <a:pt x="421" y="14"/>
                  </a:cubicBezTo>
                  <a:cubicBezTo>
                    <a:pt x="421" y="7"/>
                    <a:pt x="415" y="0"/>
                    <a:pt x="407" y="0"/>
                  </a:cubicBezTo>
                  <a:cubicBezTo>
                    <a:pt x="44" y="0"/>
                    <a:pt x="44" y="0"/>
                    <a:pt x="44" y="0"/>
                  </a:cubicBezTo>
                  <a:cubicBezTo>
                    <a:pt x="36" y="0"/>
                    <a:pt x="30" y="7"/>
                    <a:pt x="30" y="14"/>
                  </a:cubicBezTo>
                  <a:cubicBezTo>
                    <a:pt x="30" y="211"/>
                    <a:pt x="30" y="211"/>
                    <a:pt x="30" y="211"/>
                  </a:cubicBezTo>
                  <a:cubicBezTo>
                    <a:pt x="30" y="229"/>
                    <a:pt x="30" y="229"/>
                    <a:pt x="30" y="229"/>
                  </a:cubicBezTo>
                  <a:cubicBezTo>
                    <a:pt x="30" y="249"/>
                    <a:pt x="30" y="249"/>
                    <a:pt x="30" y="249"/>
                  </a:cubicBezTo>
                  <a:cubicBezTo>
                    <a:pt x="14" y="249"/>
                    <a:pt x="14" y="249"/>
                    <a:pt x="14" y="249"/>
                  </a:cubicBezTo>
                  <a:cubicBezTo>
                    <a:pt x="6" y="250"/>
                    <a:pt x="0" y="256"/>
                    <a:pt x="0" y="263"/>
                  </a:cubicBezTo>
                  <a:cubicBezTo>
                    <a:pt x="0" y="282"/>
                    <a:pt x="0" y="282"/>
                    <a:pt x="0" y="282"/>
                  </a:cubicBezTo>
                  <a:cubicBezTo>
                    <a:pt x="0" y="290"/>
                    <a:pt x="6" y="296"/>
                    <a:pt x="14" y="296"/>
                  </a:cubicBezTo>
                  <a:cubicBezTo>
                    <a:pt x="437" y="296"/>
                    <a:pt x="437" y="296"/>
                    <a:pt x="437" y="296"/>
                  </a:cubicBezTo>
                  <a:cubicBezTo>
                    <a:pt x="445" y="296"/>
                    <a:pt x="451" y="290"/>
                    <a:pt x="451" y="282"/>
                  </a:cubicBezTo>
                  <a:cubicBezTo>
                    <a:pt x="451" y="263"/>
                    <a:pt x="451" y="263"/>
                    <a:pt x="451" y="263"/>
                  </a:cubicBezTo>
                  <a:cubicBezTo>
                    <a:pt x="451" y="256"/>
                    <a:pt x="445" y="250"/>
                    <a:pt x="437" y="250"/>
                  </a:cubicBezTo>
                  <a:close/>
                  <a:moveTo>
                    <a:pt x="435" y="280"/>
                  </a:moveTo>
                  <a:cubicBezTo>
                    <a:pt x="16" y="280"/>
                    <a:pt x="16" y="280"/>
                    <a:pt x="16" y="280"/>
                  </a:cubicBezTo>
                  <a:cubicBezTo>
                    <a:pt x="16" y="265"/>
                    <a:pt x="16" y="265"/>
                    <a:pt x="16" y="265"/>
                  </a:cubicBezTo>
                  <a:cubicBezTo>
                    <a:pt x="183" y="265"/>
                    <a:pt x="183" y="265"/>
                    <a:pt x="183" y="265"/>
                  </a:cubicBezTo>
                  <a:cubicBezTo>
                    <a:pt x="184" y="269"/>
                    <a:pt x="187" y="271"/>
                    <a:pt x="190" y="271"/>
                  </a:cubicBezTo>
                  <a:cubicBezTo>
                    <a:pt x="260" y="271"/>
                    <a:pt x="260" y="271"/>
                    <a:pt x="260" y="271"/>
                  </a:cubicBezTo>
                  <a:cubicBezTo>
                    <a:pt x="263" y="271"/>
                    <a:pt x="266" y="269"/>
                    <a:pt x="267" y="265"/>
                  </a:cubicBezTo>
                  <a:cubicBezTo>
                    <a:pt x="435" y="266"/>
                    <a:pt x="435" y="266"/>
                    <a:pt x="435" y="266"/>
                  </a:cubicBezTo>
                  <a:lnTo>
                    <a:pt x="435" y="2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5" name="Freeform 3"/>
            <p:cNvSpPr>
              <a:spLocks noChangeAspect="1" noEditPoints="1"/>
            </p:cNvSpPr>
            <p:nvPr/>
          </p:nvSpPr>
          <p:spPr bwMode="auto">
            <a:xfrm>
              <a:off x="1687" y="2337"/>
              <a:ext cx="187" cy="201"/>
            </a:xfrm>
            <a:custGeom>
              <a:avLst/>
              <a:gdLst>
                <a:gd name="T0" fmla="*/ 591543 w 327"/>
                <a:gd name="T1" fmla="*/ 30592 h 370"/>
                <a:gd name="T2" fmla="*/ 591543 w 327"/>
                <a:gd name="T3" fmla="*/ 401773 h 370"/>
                <a:gd name="T4" fmla="*/ 700850 w 327"/>
                <a:gd name="T5" fmla="*/ 203945 h 370"/>
                <a:gd name="T6" fmla="*/ 533675 w 327"/>
                <a:gd name="T7" fmla="*/ 322234 h 370"/>
                <a:gd name="T8" fmla="*/ 557250 w 327"/>
                <a:gd name="T9" fmla="*/ 344668 h 370"/>
                <a:gd name="T10" fmla="*/ 533675 w 327"/>
                <a:gd name="T11" fmla="*/ 63223 h 370"/>
                <a:gd name="T12" fmla="*/ 475806 w 327"/>
                <a:gd name="T13" fmla="*/ 289603 h 370"/>
                <a:gd name="T14" fmla="*/ 535818 w 327"/>
                <a:gd name="T15" fmla="*/ 203945 h 370"/>
                <a:gd name="T16" fmla="*/ 475806 w 327"/>
                <a:gd name="T17" fmla="*/ 140722 h 370"/>
                <a:gd name="T18" fmla="*/ 475806 w 327"/>
                <a:gd name="T19" fmla="*/ 289603 h 370"/>
                <a:gd name="T20" fmla="*/ 109307 w 327"/>
                <a:gd name="T21" fmla="*/ 30592 h 370"/>
                <a:gd name="T22" fmla="*/ 85731 w 327"/>
                <a:gd name="T23" fmla="*/ 8158 h 370"/>
                <a:gd name="T24" fmla="*/ 98591 w 327"/>
                <a:gd name="T25" fmla="*/ 405852 h 370"/>
                <a:gd name="T26" fmla="*/ 143599 w 327"/>
                <a:gd name="T27" fmla="*/ 344668 h 370"/>
                <a:gd name="T28" fmla="*/ 167175 w 327"/>
                <a:gd name="T29" fmla="*/ 322234 h 370"/>
                <a:gd name="T30" fmla="*/ 167175 w 327"/>
                <a:gd name="T31" fmla="*/ 63223 h 370"/>
                <a:gd name="T32" fmla="*/ 143599 w 327"/>
                <a:gd name="T33" fmla="*/ 344668 h 370"/>
                <a:gd name="T34" fmla="*/ 227187 w 327"/>
                <a:gd name="T35" fmla="*/ 289603 h 370"/>
                <a:gd name="T36" fmla="*/ 227187 w 327"/>
                <a:gd name="T37" fmla="*/ 140722 h 370"/>
                <a:gd name="T38" fmla="*/ 165032 w 327"/>
                <a:gd name="T39" fmla="*/ 203945 h 370"/>
                <a:gd name="T40" fmla="*/ 469376 w 327"/>
                <a:gd name="T41" fmla="*/ 550654 h 370"/>
                <a:gd name="T42" fmla="*/ 379359 w 327"/>
                <a:gd name="T43" fmla="*/ 297761 h 370"/>
                <a:gd name="T44" fmla="*/ 422224 w 327"/>
                <a:gd name="T45" fmla="*/ 157038 h 370"/>
                <a:gd name="T46" fmla="*/ 351497 w 327"/>
                <a:gd name="T47" fmla="*/ 269209 h 370"/>
                <a:gd name="T48" fmla="*/ 379359 w 327"/>
                <a:gd name="T49" fmla="*/ 144801 h 370"/>
                <a:gd name="T50" fmla="*/ 394362 w 327"/>
                <a:gd name="T51" fmla="*/ 116249 h 370"/>
                <a:gd name="T52" fmla="*/ 321491 w 327"/>
                <a:gd name="T53" fmla="*/ 297761 h 370"/>
                <a:gd name="T54" fmla="*/ 231473 w 327"/>
                <a:gd name="T55" fmla="*/ 552693 h 370"/>
                <a:gd name="T56" fmla="*/ 115736 w 327"/>
                <a:gd name="T57" fmla="*/ 724007 h 370"/>
                <a:gd name="T58" fmla="*/ 124310 w 327"/>
                <a:gd name="T59" fmla="*/ 754599 h 370"/>
                <a:gd name="T60" fmla="*/ 349353 w 327"/>
                <a:gd name="T61" fmla="*/ 675060 h 370"/>
                <a:gd name="T62" fmla="*/ 574397 w 327"/>
                <a:gd name="T63" fmla="*/ 754599 h 370"/>
                <a:gd name="T64" fmla="*/ 587256 w 327"/>
                <a:gd name="T65" fmla="*/ 728086 h 370"/>
                <a:gd name="T66" fmla="*/ 392218 w 327"/>
                <a:gd name="T67" fmla="*/ 464996 h 370"/>
                <a:gd name="T68" fmla="*/ 349353 w 327"/>
                <a:gd name="T69" fmla="*/ 324274 h 370"/>
                <a:gd name="T70" fmla="*/ 407221 w 327"/>
                <a:gd name="T71" fmla="*/ 499667 h 370"/>
                <a:gd name="T72" fmla="*/ 280769 w 327"/>
                <a:gd name="T73" fmla="*/ 530259 h 370"/>
                <a:gd name="T74" fmla="*/ 349353 w 327"/>
                <a:gd name="T75" fmla="*/ 554732 h 370"/>
                <a:gd name="T76" fmla="*/ 349353 w 327"/>
                <a:gd name="T77" fmla="*/ 581245 h 370"/>
                <a:gd name="T78" fmla="*/ 501525 w 327"/>
                <a:gd name="T79" fmla="*/ 721968 h 370"/>
                <a:gd name="T80" fmla="*/ 160745 w 327"/>
                <a:gd name="T81" fmla="*/ 721968 h 370"/>
                <a:gd name="T82" fmla="*/ 349353 w 327"/>
                <a:gd name="T83" fmla="*/ 613877 h 370"/>
                <a:gd name="T84" fmla="*/ 537961 w 327"/>
                <a:gd name="T85" fmla="*/ 721968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6" name="Freeform 3"/>
            <p:cNvSpPr>
              <a:spLocks noChangeAspect="1" noEditPoints="1"/>
            </p:cNvSpPr>
            <p:nvPr/>
          </p:nvSpPr>
          <p:spPr bwMode="auto">
            <a:xfrm>
              <a:off x="1704" y="2591"/>
              <a:ext cx="75" cy="146"/>
            </a:xfrm>
            <a:custGeom>
              <a:avLst/>
              <a:gdLst>
                <a:gd name="T0" fmla="*/ 266315 w 292"/>
                <a:gd name="T1" fmla="*/ 488395 h 444"/>
                <a:gd name="T2" fmla="*/ 15439 w 292"/>
                <a:gd name="T3" fmla="*/ 488395 h 444"/>
                <a:gd name="T4" fmla="*/ 15439 w 292"/>
                <a:gd name="T5" fmla="*/ 99899 h 444"/>
                <a:gd name="T6" fmla="*/ 266315 w 292"/>
                <a:gd name="T7" fmla="*/ 99899 h 444"/>
                <a:gd name="T8" fmla="*/ 281754 w 292"/>
                <a:gd name="T9" fmla="*/ 143065 h 444"/>
                <a:gd name="T10" fmla="*/ 256666 w 292"/>
                <a:gd name="T11" fmla="*/ 19733 h 444"/>
                <a:gd name="T12" fmla="*/ 198772 w 292"/>
                <a:gd name="T13" fmla="*/ 19733 h 444"/>
                <a:gd name="T14" fmla="*/ 0 w 292"/>
                <a:gd name="T15" fmla="*/ 99899 h 444"/>
                <a:gd name="T16" fmla="*/ 0 w 292"/>
                <a:gd name="T17" fmla="*/ 488395 h 444"/>
                <a:gd name="T18" fmla="*/ 281754 w 292"/>
                <a:gd name="T19" fmla="*/ 488395 h 444"/>
                <a:gd name="T20" fmla="*/ 255701 w 292"/>
                <a:gd name="T21" fmla="*/ 241731 h 444"/>
                <a:gd name="T22" fmla="*/ 224824 w 292"/>
                <a:gd name="T23" fmla="*/ 71532 h 444"/>
                <a:gd name="T24" fmla="*/ 26053 w 292"/>
                <a:gd name="T25" fmla="*/ 110999 h 444"/>
                <a:gd name="T26" fmla="*/ 57895 w 292"/>
                <a:gd name="T27" fmla="*/ 281197 h 444"/>
                <a:gd name="T28" fmla="*/ 255701 w 292"/>
                <a:gd name="T29" fmla="*/ 241731 h 444"/>
                <a:gd name="T30" fmla="*/ 224824 w 292"/>
                <a:gd name="T31" fmla="*/ 261464 h 444"/>
                <a:gd name="T32" fmla="*/ 41491 w 292"/>
                <a:gd name="T33" fmla="*/ 241731 h 444"/>
                <a:gd name="T34" fmla="*/ 57895 w 292"/>
                <a:gd name="T35" fmla="*/ 91266 h 444"/>
                <a:gd name="T36" fmla="*/ 240263 w 292"/>
                <a:gd name="T37" fmla="*/ 110999 h 444"/>
                <a:gd name="T38" fmla="*/ 115789 w 292"/>
                <a:gd name="T39" fmla="*/ 515528 h 444"/>
                <a:gd name="T40" fmla="*/ 109035 w 292"/>
                <a:gd name="T41" fmla="*/ 506895 h 444"/>
                <a:gd name="T42" fmla="*/ 148596 w 292"/>
                <a:gd name="T43" fmla="*/ 506895 h 444"/>
                <a:gd name="T44" fmla="*/ 166930 w 292"/>
                <a:gd name="T45" fmla="*/ 515528 h 444"/>
                <a:gd name="T46" fmla="*/ 159210 w 292"/>
                <a:gd name="T47" fmla="*/ 506895 h 444"/>
                <a:gd name="T48" fmla="*/ 81053 w 292"/>
                <a:gd name="T49" fmla="*/ 302163 h 444"/>
                <a:gd name="T50" fmla="*/ 39561 w 292"/>
                <a:gd name="T51" fmla="*/ 332997 h 444"/>
                <a:gd name="T52" fmla="*/ 96491 w 292"/>
                <a:gd name="T53" fmla="*/ 332997 h 444"/>
                <a:gd name="T54" fmla="*/ 155351 w 292"/>
                <a:gd name="T55" fmla="*/ 352730 h 444"/>
                <a:gd name="T56" fmla="*/ 155351 w 292"/>
                <a:gd name="T57" fmla="*/ 302163 h 444"/>
                <a:gd name="T58" fmla="*/ 112895 w 292"/>
                <a:gd name="T59" fmla="*/ 332997 h 444"/>
                <a:gd name="T60" fmla="*/ 229649 w 292"/>
                <a:gd name="T61" fmla="*/ 302163 h 444"/>
                <a:gd name="T62" fmla="*/ 187193 w 292"/>
                <a:gd name="T63" fmla="*/ 332997 h 444"/>
                <a:gd name="T64" fmla="*/ 245088 w 292"/>
                <a:gd name="T65" fmla="*/ 332997 h 444"/>
                <a:gd name="T66" fmla="*/ 81053 w 292"/>
                <a:gd name="T67" fmla="*/ 366296 h 444"/>
                <a:gd name="T68" fmla="*/ 39561 w 292"/>
                <a:gd name="T69" fmla="*/ 397129 h 444"/>
                <a:gd name="T70" fmla="*/ 96491 w 292"/>
                <a:gd name="T71" fmla="*/ 397129 h 444"/>
                <a:gd name="T72" fmla="*/ 128333 w 292"/>
                <a:gd name="T73" fmla="*/ 416862 h 444"/>
                <a:gd name="T74" fmla="*/ 170789 w 292"/>
                <a:gd name="T75" fmla="*/ 386029 h 444"/>
                <a:gd name="T76" fmla="*/ 112895 w 292"/>
                <a:gd name="T77" fmla="*/ 386029 h 444"/>
                <a:gd name="T78" fmla="*/ 229649 w 292"/>
                <a:gd name="T79" fmla="*/ 366296 h 444"/>
                <a:gd name="T80" fmla="*/ 187193 w 292"/>
                <a:gd name="T81" fmla="*/ 397129 h 444"/>
                <a:gd name="T82" fmla="*/ 245088 w 292"/>
                <a:gd name="T83" fmla="*/ 397129 h 444"/>
                <a:gd name="T84" fmla="*/ 55000 w 292"/>
                <a:gd name="T85" fmla="*/ 430429 h 444"/>
                <a:gd name="T86" fmla="*/ 55000 w 292"/>
                <a:gd name="T87" fmla="*/ 480995 h 444"/>
                <a:gd name="T88" fmla="*/ 96491 w 292"/>
                <a:gd name="T89" fmla="*/ 450162 h 444"/>
                <a:gd name="T90" fmla="*/ 170789 w 292"/>
                <a:gd name="T91" fmla="*/ 450162 h 444"/>
                <a:gd name="T92" fmla="*/ 112895 w 292"/>
                <a:gd name="T93" fmla="*/ 450162 h 444"/>
                <a:gd name="T94" fmla="*/ 155351 w 292"/>
                <a:gd name="T95" fmla="*/ 480995 h 444"/>
                <a:gd name="T96" fmla="*/ 202632 w 292"/>
                <a:gd name="T97" fmla="*/ 430429 h 444"/>
                <a:gd name="T98" fmla="*/ 202632 w 292"/>
                <a:gd name="T99" fmla="*/ 480995 h 444"/>
                <a:gd name="T100" fmla="*/ 245088 w 292"/>
                <a:gd name="T101" fmla="*/ 450162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bg1"/>
            </a:solidFill>
            <a:ln>
              <a:noFill/>
            </a:ln>
            <a:extLst>
              <a:ext uri="{91240B29-F687-4F45-9708-019B960494DF}">
                <a14:hiddenLine xmlns:a14="http://schemas.microsoft.com/office/drawing/2010/main" w="9525">
                  <a:solidFill>
                    <a:schemeClr val="hlink"/>
                  </a:solidFill>
                  <a:round/>
                  <a:headEnd/>
                  <a:tailEnd/>
                </a14:hiddenLine>
              </a:ext>
            </a:extLst>
          </p:spPr>
          <p:txBody>
            <a:bodyPr/>
            <a:lstStyle/>
            <a:p>
              <a:endParaRPr lang="it-IT"/>
            </a:p>
          </p:txBody>
        </p:sp>
        <p:sp>
          <p:nvSpPr>
            <p:cNvPr id="26647" name="Freeform 3"/>
            <p:cNvSpPr>
              <a:spLocks noChangeAspect="1" noEditPoints="1"/>
            </p:cNvSpPr>
            <p:nvPr/>
          </p:nvSpPr>
          <p:spPr bwMode="auto">
            <a:xfrm>
              <a:off x="2187" y="2799"/>
              <a:ext cx="187" cy="201"/>
            </a:xfrm>
            <a:custGeom>
              <a:avLst/>
              <a:gdLst>
                <a:gd name="T0" fmla="*/ 591543 w 327"/>
                <a:gd name="T1" fmla="*/ 30592 h 370"/>
                <a:gd name="T2" fmla="*/ 591543 w 327"/>
                <a:gd name="T3" fmla="*/ 401773 h 370"/>
                <a:gd name="T4" fmla="*/ 700850 w 327"/>
                <a:gd name="T5" fmla="*/ 203945 h 370"/>
                <a:gd name="T6" fmla="*/ 533675 w 327"/>
                <a:gd name="T7" fmla="*/ 322234 h 370"/>
                <a:gd name="T8" fmla="*/ 557250 w 327"/>
                <a:gd name="T9" fmla="*/ 344668 h 370"/>
                <a:gd name="T10" fmla="*/ 533675 w 327"/>
                <a:gd name="T11" fmla="*/ 63223 h 370"/>
                <a:gd name="T12" fmla="*/ 475806 w 327"/>
                <a:gd name="T13" fmla="*/ 289603 h 370"/>
                <a:gd name="T14" fmla="*/ 535818 w 327"/>
                <a:gd name="T15" fmla="*/ 203945 h 370"/>
                <a:gd name="T16" fmla="*/ 475806 w 327"/>
                <a:gd name="T17" fmla="*/ 140722 h 370"/>
                <a:gd name="T18" fmla="*/ 475806 w 327"/>
                <a:gd name="T19" fmla="*/ 289603 h 370"/>
                <a:gd name="T20" fmla="*/ 109307 w 327"/>
                <a:gd name="T21" fmla="*/ 30592 h 370"/>
                <a:gd name="T22" fmla="*/ 85731 w 327"/>
                <a:gd name="T23" fmla="*/ 8158 h 370"/>
                <a:gd name="T24" fmla="*/ 98591 w 327"/>
                <a:gd name="T25" fmla="*/ 405852 h 370"/>
                <a:gd name="T26" fmla="*/ 143599 w 327"/>
                <a:gd name="T27" fmla="*/ 344668 h 370"/>
                <a:gd name="T28" fmla="*/ 167175 w 327"/>
                <a:gd name="T29" fmla="*/ 322234 h 370"/>
                <a:gd name="T30" fmla="*/ 167175 w 327"/>
                <a:gd name="T31" fmla="*/ 63223 h 370"/>
                <a:gd name="T32" fmla="*/ 143599 w 327"/>
                <a:gd name="T33" fmla="*/ 344668 h 370"/>
                <a:gd name="T34" fmla="*/ 227187 w 327"/>
                <a:gd name="T35" fmla="*/ 289603 h 370"/>
                <a:gd name="T36" fmla="*/ 227187 w 327"/>
                <a:gd name="T37" fmla="*/ 140722 h 370"/>
                <a:gd name="T38" fmla="*/ 165032 w 327"/>
                <a:gd name="T39" fmla="*/ 203945 h 370"/>
                <a:gd name="T40" fmla="*/ 469376 w 327"/>
                <a:gd name="T41" fmla="*/ 550654 h 370"/>
                <a:gd name="T42" fmla="*/ 379359 w 327"/>
                <a:gd name="T43" fmla="*/ 297761 h 370"/>
                <a:gd name="T44" fmla="*/ 422224 w 327"/>
                <a:gd name="T45" fmla="*/ 157038 h 370"/>
                <a:gd name="T46" fmla="*/ 351497 w 327"/>
                <a:gd name="T47" fmla="*/ 269209 h 370"/>
                <a:gd name="T48" fmla="*/ 379359 w 327"/>
                <a:gd name="T49" fmla="*/ 144801 h 370"/>
                <a:gd name="T50" fmla="*/ 394362 w 327"/>
                <a:gd name="T51" fmla="*/ 116249 h 370"/>
                <a:gd name="T52" fmla="*/ 321491 w 327"/>
                <a:gd name="T53" fmla="*/ 297761 h 370"/>
                <a:gd name="T54" fmla="*/ 231473 w 327"/>
                <a:gd name="T55" fmla="*/ 552693 h 370"/>
                <a:gd name="T56" fmla="*/ 115736 w 327"/>
                <a:gd name="T57" fmla="*/ 724007 h 370"/>
                <a:gd name="T58" fmla="*/ 124310 w 327"/>
                <a:gd name="T59" fmla="*/ 754599 h 370"/>
                <a:gd name="T60" fmla="*/ 349353 w 327"/>
                <a:gd name="T61" fmla="*/ 675060 h 370"/>
                <a:gd name="T62" fmla="*/ 574397 w 327"/>
                <a:gd name="T63" fmla="*/ 754599 h 370"/>
                <a:gd name="T64" fmla="*/ 587256 w 327"/>
                <a:gd name="T65" fmla="*/ 728086 h 370"/>
                <a:gd name="T66" fmla="*/ 392218 w 327"/>
                <a:gd name="T67" fmla="*/ 464996 h 370"/>
                <a:gd name="T68" fmla="*/ 349353 w 327"/>
                <a:gd name="T69" fmla="*/ 324274 h 370"/>
                <a:gd name="T70" fmla="*/ 407221 w 327"/>
                <a:gd name="T71" fmla="*/ 499667 h 370"/>
                <a:gd name="T72" fmla="*/ 280769 w 327"/>
                <a:gd name="T73" fmla="*/ 530259 h 370"/>
                <a:gd name="T74" fmla="*/ 349353 w 327"/>
                <a:gd name="T75" fmla="*/ 554732 h 370"/>
                <a:gd name="T76" fmla="*/ 349353 w 327"/>
                <a:gd name="T77" fmla="*/ 581245 h 370"/>
                <a:gd name="T78" fmla="*/ 501525 w 327"/>
                <a:gd name="T79" fmla="*/ 721968 h 370"/>
                <a:gd name="T80" fmla="*/ 160745 w 327"/>
                <a:gd name="T81" fmla="*/ 721968 h 370"/>
                <a:gd name="T82" fmla="*/ 349353 w 327"/>
                <a:gd name="T83" fmla="*/ 613877 h 370"/>
                <a:gd name="T84" fmla="*/ 537961 w 327"/>
                <a:gd name="T85" fmla="*/ 721968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8" name="Freeform 3"/>
            <p:cNvSpPr>
              <a:spLocks noChangeAspect="1" noEditPoints="1"/>
            </p:cNvSpPr>
            <p:nvPr/>
          </p:nvSpPr>
          <p:spPr bwMode="auto">
            <a:xfrm>
              <a:off x="1880" y="2217"/>
              <a:ext cx="75" cy="147"/>
            </a:xfrm>
            <a:custGeom>
              <a:avLst/>
              <a:gdLst>
                <a:gd name="T0" fmla="*/ 266315 w 292"/>
                <a:gd name="T1" fmla="*/ 491740 h 444"/>
                <a:gd name="T2" fmla="*/ 15439 w 292"/>
                <a:gd name="T3" fmla="*/ 491740 h 444"/>
                <a:gd name="T4" fmla="*/ 15439 w 292"/>
                <a:gd name="T5" fmla="*/ 100583 h 444"/>
                <a:gd name="T6" fmla="*/ 266315 w 292"/>
                <a:gd name="T7" fmla="*/ 100583 h 444"/>
                <a:gd name="T8" fmla="*/ 281754 w 292"/>
                <a:gd name="T9" fmla="*/ 144045 h 444"/>
                <a:gd name="T10" fmla="*/ 256666 w 292"/>
                <a:gd name="T11" fmla="*/ 19868 h 444"/>
                <a:gd name="T12" fmla="*/ 198772 w 292"/>
                <a:gd name="T13" fmla="*/ 19868 h 444"/>
                <a:gd name="T14" fmla="*/ 0 w 292"/>
                <a:gd name="T15" fmla="*/ 100583 h 444"/>
                <a:gd name="T16" fmla="*/ 0 w 292"/>
                <a:gd name="T17" fmla="*/ 491740 h 444"/>
                <a:gd name="T18" fmla="*/ 281754 w 292"/>
                <a:gd name="T19" fmla="*/ 491740 h 444"/>
                <a:gd name="T20" fmla="*/ 255701 w 292"/>
                <a:gd name="T21" fmla="*/ 243387 h 444"/>
                <a:gd name="T22" fmla="*/ 224824 w 292"/>
                <a:gd name="T23" fmla="*/ 72022 h 444"/>
                <a:gd name="T24" fmla="*/ 26053 w 292"/>
                <a:gd name="T25" fmla="*/ 111759 h 444"/>
                <a:gd name="T26" fmla="*/ 57895 w 292"/>
                <a:gd name="T27" fmla="*/ 283123 h 444"/>
                <a:gd name="T28" fmla="*/ 255701 w 292"/>
                <a:gd name="T29" fmla="*/ 243387 h 444"/>
                <a:gd name="T30" fmla="*/ 224824 w 292"/>
                <a:gd name="T31" fmla="*/ 263255 h 444"/>
                <a:gd name="T32" fmla="*/ 41491 w 292"/>
                <a:gd name="T33" fmla="*/ 243387 h 444"/>
                <a:gd name="T34" fmla="*/ 57895 w 292"/>
                <a:gd name="T35" fmla="*/ 91891 h 444"/>
                <a:gd name="T36" fmla="*/ 240263 w 292"/>
                <a:gd name="T37" fmla="*/ 111759 h 444"/>
                <a:gd name="T38" fmla="*/ 115789 w 292"/>
                <a:gd name="T39" fmla="*/ 519059 h 444"/>
                <a:gd name="T40" fmla="*/ 109035 w 292"/>
                <a:gd name="T41" fmla="*/ 510367 h 444"/>
                <a:gd name="T42" fmla="*/ 148596 w 292"/>
                <a:gd name="T43" fmla="*/ 510367 h 444"/>
                <a:gd name="T44" fmla="*/ 166930 w 292"/>
                <a:gd name="T45" fmla="*/ 519059 h 444"/>
                <a:gd name="T46" fmla="*/ 159210 w 292"/>
                <a:gd name="T47" fmla="*/ 510367 h 444"/>
                <a:gd name="T48" fmla="*/ 81053 w 292"/>
                <a:gd name="T49" fmla="*/ 304233 h 444"/>
                <a:gd name="T50" fmla="*/ 39561 w 292"/>
                <a:gd name="T51" fmla="*/ 335278 h 444"/>
                <a:gd name="T52" fmla="*/ 96491 w 292"/>
                <a:gd name="T53" fmla="*/ 335278 h 444"/>
                <a:gd name="T54" fmla="*/ 155351 w 292"/>
                <a:gd name="T55" fmla="*/ 355146 h 444"/>
                <a:gd name="T56" fmla="*/ 155351 w 292"/>
                <a:gd name="T57" fmla="*/ 304233 h 444"/>
                <a:gd name="T58" fmla="*/ 112895 w 292"/>
                <a:gd name="T59" fmla="*/ 335278 h 444"/>
                <a:gd name="T60" fmla="*/ 229649 w 292"/>
                <a:gd name="T61" fmla="*/ 304233 h 444"/>
                <a:gd name="T62" fmla="*/ 187193 w 292"/>
                <a:gd name="T63" fmla="*/ 335278 h 444"/>
                <a:gd name="T64" fmla="*/ 245088 w 292"/>
                <a:gd name="T65" fmla="*/ 335278 h 444"/>
                <a:gd name="T66" fmla="*/ 81053 w 292"/>
                <a:gd name="T67" fmla="*/ 368805 h 444"/>
                <a:gd name="T68" fmla="*/ 39561 w 292"/>
                <a:gd name="T69" fmla="*/ 399849 h 444"/>
                <a:gd name="T70" fmla="*/ 96491 w 292"/>
                <a:gd name="T71" fmla="*/ 399849 h 444"/>
                <a:gd name="T72" fmla="*/ 128333 w 292"/>
                <a:gd name="T73" fmla="*/ 419717 h 444"/>
                <a:gd name="T74" fmla="*/ 170789 w 292"/>
                <a:gd name="T75" fmla="*/ 388673 h 444"/>
                <a:gd name="T76" fmla="*/ 112895 w 292"/>
                <a:gd name="T77" fmla="*/ 388673 h 444"/>
                <a:gd name="T78" fmla="*/ 229649 w 292"/>
                <a:gd name="T79" fmla="*/ 368805 h 444"/>
                <a:gd name="T80" fmla="*/ 187193 w 292"/>
                <a:gd name="T81" fmla="*/ 399849 h 444"/>
                <a:gd name="T82" fmla="*/ 245088 w 292"/>
                <a:gd name="T83" fmla="*/ 399849 h 444"/>
                <a:gd name="T84" fmla="*/ 55000 w 292"/>
                <a:gd name="T85" fmla="*/ 433377 h 444"/>
                <a:gd name="T86" fmla="*/ 55000 w 292"/>
                <a:gd name="T87" fmla="*/ 484290 h 444"/>
                <a:gd name="T88" fmla="*/ 96491 w 292"/>
                <a:gd name="T89" fmla="*/ 453245 h 444"/>
                <a:gd name="T90" fmla="*/ 170789 w 292"/>
                <a:gd name="T91" fmla="*/ 453245 h 444"/>
                <a:gd name="T92" fmla="*/ 112895 w 292"/>
                <a:gd name="T93" fmla="*/ 453245 h 444"/>
                <a:gd name="T94" fmla="*/ 155351 w 292"/>
                <a:gd name="T95" fmla="*/ 484290 h 444"/>
                <a:gd name="T96" fmla="*/ 202632 w 292"/>
                <a:gd name="T97" fmla="*/ 433377 h 444"/>
                <a:gd name="T98" fmla="*/ 202632 w 292"/>
                <a:gd name="T99" fmla="*/ 484290 h 444"/>
                <a:gd name="T100" fmla="*/ 245088 w 292"/>
                <a:gd name="T101" fmla="*/ 453245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bg1"/>
            </a:solidFill>
            <a:ln>
              <a:noFill/>
            </a:ln>
            <a:extLst>
              <a:ext uri="{91240B29-F687-4F45-9708-019B960494DF}">
                <a14:hiddenLine xmlns:a14="http://schemas.microsoft.com/office/drawing/2010/main" w="9525">
                  <a:solidFill>
                    <a:schemeClr val="hlink"/>
                  </a:solidFill>
                  <a:round/>
                  <a:headEnd/>
                  <a:tailEnd/>
                </a14:hiddenLine>
              </a:ext>
            </a:extLst>
          </p:spPr>
          <p:txBody>
            <a:bodyPr/>
            <a:lstStyle/>
            <a:p>
              <a:endParaRPr lang="it-IT"/>
            </a:p>
          </p:txBody>
        </p:sp>
      </p:grpSp>
      <p:sp>
        <p:nvSpPr>
          <p:cNvPr id="26628" name="Freeform 12" descr="bpct-blend3"/>
          <p:cNvSpPr>
            <a:spLocks noChangeAspect="1" noEditPoints="1"/>
          </p:cNvSpPr>
          <p:nvPr/>
        </p:nvSpPr>
        <p:spPr bwMode="auto">
          <a:xfrm rot="5400000" flipV="1">
            <a:off x="324643" y="2831307"/>
            <a:ext cx="1477963" cy="1771650"/>
          </a:xfrm>
          <a:custGeom>
            <a:avLst/>
            <a:gdLst>
              <a:gd name="T0" fmla="*/ 1468711 w 1278"/>
              <a:gd name="T1" fmla="*/ 1727556 h 1125"/>
              <a:gd name="T2" fmla="*/ 1156466 w 1278"/>
              <a:gd name="T3" fmla="*/ 990549 h 1125"/>
              <a:gd name="T4" fmla="*/ 1156466 w 1278"/>
              <a:gd name="T5" fmla="*/ 990549 h 1125"/>
              <a:gd name="T6" fmla="*/ 1096329 w 1278"/>
              <a:gd name="T7" fmla="*/ 941730 h 1125"/>
              <a:gd name="T8" fmla="*/ 381634 w 1278"/>
              <a:gd name="T9" fmla="*/ 941730 h 1125"/>
              <a:gd name="T10" fmla="*/ 321497 w 1278"/>
              <a:gd name="T11" fmla="*/ 990549 h 1125"/>
              <a:gd name="T12" fmla="*/ 9252 w 1278"/>
              <a:gd name="T13" fmla="*/ 1727556 h 1125"/>
              <a:gd name="T14" fmla="*/ 37007 w 1278"/>
              <a:gd name="T15" fmla="*/ 1771650 h 1125"/>
              <a:gd name="T16" fmla="*/ 1440956 w 1278"/>
              <a:gd name="T17" fmla="*/ 1771650 h 1125"/>
              <a:gd name="T18" fmla="*/ 1468711 w 1278"/>
              <a:gd name="T19" fmla="*/ 1727556 h 1125"/>
              <a:gd name="T20" fmla="*/ 434831 w 1278"/>
              <a:gd name="T21" fmla="*/ 834644 h 1125"/>
              <a:gd name="T22" fmla="*/ 1043132 w 1278"/>
              <a:gd name="T23" fmla="*/ 834644 h 1125"/>
              <a:gd name="T24" fmla="*/ 1070887 w 1278"/>
              <a:gd name="T25" fmla="*/ 788975 h 1125"/>
              <a:gd name="T26" fmla="*/ 762111 w 1278"/>
              <a:gd name="T27" fmla="*/ 61417 h 1125"/>
              <a:gd name="T28" fmla="*/ 715852 w 1278"/>
              <a:gd name="T29" fmla="*/ 61417 h 1125"/>
              <a:gd name="T30" fmla="*/ 407076 w 1278"/>
              <a:gd name="T31" fmla="*/ 788975 h 1125"/>
              <a:gd name="T32" fmla="*/ 434831 w 1278"/>
              <a:gd name="T33" fmla="*/ 834644 h 1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8" h="1125">
                <a:moveTo>
                  <a:pt x="1270" y="1097"/>
                </a:moveTo>
                <a:cubicBezTo>
                  <a:pt x="1000" y="629"/>
                  <a:pt x="1000" y="629"/>
                  <a:pt x="1000" y="629"/>
                </a:cubicBezTo>
                <a:cubicBezTo>
                  <a:pt x="1000" y="629"/>
                  <a:pt x="1000" y="629"/>
                  <a:pt x="1000" y="629"/>
                </a:cubicBezTo>
                <a:cubicBezTo>
                  <a:pt x="982" y="598"/>
                  <a:pt x="948" y="598"/>
                  <a:pt x="948" y="598"/>
                </a:cubicBezTo>
                <a:cubicBezTo>
                  <a:pt x="330" y="598"/>
                  <a:pt x="330" y="598"/>
                  <a:pt x="330" y="598"/>
                </a:cubicBezTo>
                <a:cubicBezTo>
                  <a:pt x="330" y="598"/>
                  <a:pt x="296" y="598"/>
                  <a:pt x="278" y="629"/>
                </a:cubicBezTo>
                <a:cubicBezTo>
                  <a:pt x="215" y="738"/>
                  <a:pt x="10" y="1093"/>
                  <a:pt x="8" y="1097"/>
                </a:cubicBezTo>
                <a:cubicBezTo>
                  <a:pt x="3" y="1107"/>
                  <a:pt x="0" y="1125"/>
                  <a:pt x="32" y="1125"/>
                </a:cubicBezTo>
                <a:cubicBezTo>
                  <a:pt x="43" y="1125"/>
                  <a:pt x="1246" y="1125"/>
                  <a:pt x="1246" y="1125"/>
                </a:cubicBezTo>
                <a:cubicBezTo>
                  <a:pt x="1278" y="1125"/>
                  <a:pt x="1275" y="1107"/>
                  <a:pt x="1270" y="1097"/>
                </a:cubicBezTo>
                <a:close/>
                <a:moveTo>
                  <a:pt x="376" y="530"/>
                </a:moveTo>
                <a:cubicBezTo>
                  <a:pt x="378" y="530"/>
                  <a:pt x="900" y="530"/>
                  <a:pt x="902" y="530"/>
                </a:cubicBezTo>
                <a:cubicBezTo>
                  <a:pt x="936" y="530"/>
                  <a:pt x="931" y="511"/>
                  <a:pt x="926" y="501"/>
                </a:cubicBezTo>
                <a:cubicBezTo>
                  <a:pt x="924" y="498"/>
                  <a:pt x="659" y="39"/>
                  <a:pt x="659" y="39"/>
                </a:cubicBezTo>
                <a:cubicBezTo>
                  <a:pt x="659" y="39"/>
                  <a:pt x="641" y="0"/>
                  <a:pt x="619" y="39"/>
                </a:cubicBezTo>
                <a:cubicBezTo>
                  <a:pt x="604" y="65"/>
                  <a:pt x="354" y="498"/>
                  <a:pt x="352" y="501"/>
                </a:cubicBezTo>
                <a:cubicBezTo>
                  <a:pt x="347" y="511"/>
                  <a:pt x="342" y="530"/>
                  <a:pt x="376" y="53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26629" name="Group 13"/>
          <p:cNvGrpSpPr>
            <a:grpSpLocks/>
          </p:cNvGrpSpPr>
          <p:nvPr/>
        </p:nvGrpSpPr>
        <p:grpSpPr bwMode="auto">
          <a:xfrm>
            <a:off x="4635500" y="2066925"/>
            <a:ext cx="2043113" cy="2657475"/>
            <a:chOff x="2920" y="1574"/>
            <a:chExt cx="1287" cy="1674"/>
          </a:xfrm>
        </p:grpSpPr>
        <p:sp>
          <p:nvSpPr>
            <p:cNvPr id="26635" name="Rectangle 8"/>
            <p:cNvSpPr>
              <a:spLocks noChangeArrowheads="1"/>
            </p:cNvSpPr>
            <p:nvPr/>
          </p:nvSpPr>
          <p:spPr bwMode="auto">
            <a:xfrm>
              <a:off x="3016" y="1574"/>
              <a:ext cx="119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20000"/>
                </a:spcBef>
                <a:buClr>
                  <a:srgbClr val="0094D2"/>
                </a:buClr>
                <a:buFont typeface="Times New Roman" panose="02020603050405020304" pitchFamily="18" charset="0"/>
                <a:buNone/>
              </a:pPr>
              <a:r>
                <a:rPr lang="en-US" altLang="it-IT" sz="1800">
                  <a:solidFill>
                    <a:schemeClr val="tx2"/>
                  </a:solidFill>
                  <a:cs typeface="Arial" panose="020B0604020202020204" pitchFamily="34" charset="0"/>
                </a:rPr>
                <a:t>All-IP architecture</a:t>
              </a:r>
              <a:endParaRPr lang="en-US" altLang="it-IT" sz="1800" b="1">
                <a:solidFill>
                  <a:schemeClr val="tx2"/>
                </a:solidFill>
                <a:cs typeface="Arial" panose="020B0604020202020204" pitchFamily="34" charset="0"/>
              </a:endParaRPr>
            </a:p>
          </p:txBody>
        </p:sp>
        <p:sp>
          <p:nvSpPr>
            <p:cNvPr id="1037327" name="AutoShape 15" descr="bpct-blend3"/>
            <p:cNvSpPr>
              <a:spLocks noChangeArrowheads="1"/>
            </p:cNvSpPr>
            <p:nvPr/>
          </p:nvSpPr>
          <p:spPr bwMode="auto">
            <a:xfrm>
              <a:off x="2920" y="1979"/>
              <a:ext cx="1185" cy="1269"/>
            </a:xfrm>
            <a:prstGeom prst="roundRect">
              <a:avLst>
                <a:gd name="adj" fmla="val 18644"/>
              </a:avLst>
            </a:prstGeom>
            <a:blipFill dpi="0" rotWithShape="0">
              <a:blip r:embed="rId3"/>
              <a:srcRect/>
              <a:stretch>
                <a:fillRect/>
              </a:stretch>
            </a:blip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defRPr/>
              </a:pPr>
              <a:endParaRPr lang="en-US" sz="2800">
                <a:solidFill>
                  <a:schemeClr val="tx2"/>
                </a:solidFill>
                <a:latin typeface="Arial" charset="0"/>
                <a:ea typeface="ＭＳ Ｐゴシック" charset="0"/>
              </a:endParaRPr>
            </a:p>
          </p:txBody>
        </p:sp>
        <p:sp>
          <p:nvSpPr>
            <p:cNvPr id="26637" name="Freeform 3"/>
            <p:cNvSpPr>
              <a:spLocks noChangeAspect="1" noEditPoints="1"/>
            </p:cNvSpPr>
            <p:nvPr/>
          </p:nvSpPr>
          <p:spPr bwMode="auto">
            <a:xfrm>
              <a:off x="3223" y="2102"/>
              <a:ext cx="531" cy="596"/>
            </a:xfrm>
            <a:custGeom>
              <a:avLst/>
              <a:gdLst>
                <a:gd name="T0" fmla="*/ 1661657 w 320"/>
                <a:gd name="T1" fmla="*/ 595423 h 379"/>
                <a:gd name="T2" fmla="*/ 329842 w 320"/>
                <a:gd name="T3" fmla="*/ 595423 h 379"/>
                <a:gd name="T4" fmla="*/ 280054 w 320"/>
                <a:gd name="T5" fmla="*/ 642585 h 379"/>
                <a:gd name="T6" fmla="*/ 329842 w 320"/>
                <a:gd name="T7" fmla="*/ 689748 h 379"/>
                <a:gd name="T8" fmla="*/ 1661657 w 320"/>
                <a:gd name="T9" fmla="*/ 689748 h 379"/>
                <a:gd name="T10" fmla="*/ 1711445 w 320"/>
                <a:gd name="T11" fmla="*/ 642585 h 379"/>
                <a:gd name="T12" fmla="*/ 1661657 w 320"/>
                <a:gd name="T13" fmla="*/ 595423 h 379"/>
                <a:gd name="T14" fmla="*/ 1661657 w 320"/>
                <a:gd name="T15" fmla="*/ 1067046 h 379"/>
                <a:gd name="T16" fmla="*/ 329842 w 320"/>
                <a:gd name="T17" fmla="*/ 1067046 h 379"/>
                <a:gd name="T18" fmla="*/ 280054 w 320"/>
                <a:gd name="T19" fmla="*/ 1114209 h 379"/>
                <a:gd name="T20" fmla="*/ 329842 w 320"/>
                <a:gd name="T21" fmla="*/ 1161370 h 379"/>
                <a:gd name="T22" fmla="*/ 1661657 w 320"/>
                <a:gd name="T23" fmla="*/ 1161370 h 379"/>
                <a:gd name="T24" fmla="*/ 1711445 w 320"/>
                <a:gd name="T25" fmla="*/ 1114209 h 379"/>
                <a:gd name="T26" fmla="*/ 1661657 w 320"/>
                <a:gd name="T27" fmla="*/ 1067046 h 379"/>
                <a:gd name="T28" fmla="*/ 1661657 w 320"/>
                <a:gd name="T29" fmla="*/ 1538668 h 379"/>
                <a:gd name="T30" fmla="*/ 329842 w 320"/>
                <a:gd name="T31" fmla="*/ 1538668 h 379"/>
                <a:gd name="T32" fmla="*/ 280054 w 320"/>
                <a:gd name="T33" fmla="*/ 1585830 h 379"/>
                <a:gd name="T34" fmla="*/ 329842 w 320"/>
                <a:gd name="T35" fmla="*/ 1632993 h 379"/>
                <a:gd name="T36" fmla="*/ 1661657 w 320"/>
                <a:gd name="T37" fmla="*/ 1632993 h 379"/>
                <a:gd name="T38" fmla="*/ 1711445 w 320"/>
                <a:gd name="T39" fmla="*/ 1585830 h 379"/>
                <a:gd name="T40" fmla="*/ 1661657 w 320"/>
                <a:gd name="T41" fmla="*/ 1538668 h 379"/>
                <a:gd name="T42" fmla="*/ 1941711 w 320"/>
                <a:gd name="T43" fmla="*/ 436250 h 379"/>
                <a:gd name="T44" fmla="*/ 1891925 w 320"/>
                <a:gd name="T45" fmla="*/ 483413 h 379"/>
                <a:gd name="T46" fmla="*/ 1891925 w 320"/>
                <a:gd name="T47" fmla="*/ 483413 h 379"/>
                <a:gd name="T48" fmla="*/ 1891925 w 320"/>
                <a:gd name="T49" fmla="*/ 2086929 h 379"/>
                <a:gd name="T50" fmla="*/ 1835913 w 320"/>
                <a:gd name="T51" fmla="*/ 2139986 h 379"/>
                <a:gd name="T52" fmla="*/ 155586 w 320"/>
                <a:gd name="T53" fmla="*/ 2139986 h 379"/>
                <a:gd name="T54" fmla="*/ 99576 w 320"/>
                <a:gd name="T55" fmla="*/ 2086929 h 379"/>
                <a:gd name="T56" fmla="*/ 99576 w 320"/>
                <a:gd name="T57" fmla="*/ 141486 h 379"/>
                <a:gd name="T58" fmla="*/ 155586 w 320"/>
                <a:gd name="T59" fmla="*/ 94325 h 379"/>
                <a:gd name="T60" fmla="*/ 1835913 w 320"/>
                <a:gd name="T61" fmla="*/ 94325 h 379"/>
                <a:gd name="T62" fmla="*/ 1891925 w 320"/>
                <a:gd name="T63" fmla="*/ 141486 h 379"/>
                <a:gd name="T64" fmla="*/ 1891925 w 320"/>
                <a:gd name="T65" fmla="*/ 300659 h 379"/>
                <a:gd name="T66" fmla="*/ 1941711 w 320"/>
                <a:gd name="T67" fmla="*/ 347822 h 379"/>
                <a:gd name="T68" fmla="*/ 1991499 w 320"/>
                <a:gd name="T69" fmla="*/ 300659 h 379"/>
                <a:gd name="T70" fmla="*/ 1991499 w 320"/>
                <a:gd name="T71" fmla="*/ 141486 h 379"/>
                <a:gd name="T72" fmla="*/ 1835913 w 320"/>
                <a:gd name="T73" fmla="*/ 0 h 379"/>
                <a:gd name="T74" fmla="*/ 155586 w 320"/>
                <a:gd name="T75" fmla="*/ 0 h 379"/>
                <a:gd name="T76" fmla="*/ 0 w 320"/>
                <a:gd name="T77" fmla="*/ 141486 h 379"/>
                <a:gd name="T78" fmla="*/ 0 w 320"/>
                <a:gd name="T79" fmla="*/ 2086929 h 379"/>
                <a:gd name="T80" fmla="*/ 155586 w 320"/>
                <a:gd name="T81" fmla="*/ 2234311 h 379"/>
                <a:gd name="T82" fmla="*/ 1835913 w 320"/>
                <a:gd name="T83" fmla="*/ 2234311 h 379"/>
                <a:gd name="T84" fmla="*/ 1991499 w 320"/>
                <a:gd name="T85" fmla="*/ 2086929 h 379"/>
                <a:gd name="T86" fmla="*/ 1991499 w 320"/>
                <a:gd name="T87" fmla="*/ 483413 h 379"/>
                <a:gd name="T88" fmla="*/ 1941711 w 320"/>
                <a:gd name="T89" fmla="*/ 436250 h 3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0"/>
                <a:gd name="T136" fmla="*/ 0 h 379"/>
                <a:gd name="T137" fmla="*/ 320 w 320"/>
                <a:gd name="T138" fmla="*/ 379 h 3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0" h="379">
                  <a:moveTo>
                    <a:pt x="267" y="101"/>
                  </a:moveTo>
                  <a:cubicBezTo>
                    <a:pt x="53" y="101"/>
                    <a:pt x="53" y="101"/>
                    <a:pt x="53" y="101"/>
                  </a:cubicBezTo>
                  <a:cubicBezTo>
                    <a:pt x="48" y="101"/>
                    <a:pt x="45" y="105"/>
                    <a:pt x="45" y="109"/>
                  </a:cubicBezTo>
                  <a:cubicBezTo>
                    <a:pt x="45" y="114"/>
                    <a:pt x="48" y="117"/>
                    <a:pt x="53" y="117"/>
                  </a:cubicBezTo>
                  <a:cubicBezTo>
                    <a:pt x="267" y="117"/>
                    <a:pt x="267" y="117"/>
                    <a:pt x="267" y="117"/>
                  </a:cubicBezTo>
                  <a:cubicBezTo>
                    <a:pt x="272" y="117"/>
                    <a:pt x="275" y="114"/>
                    <a:pt x="275" y="109"/>
                  </a:cubicBezTo>
                  <a:cubicBezTo>
                    <a:pt x="275" y="105"/>
                    <a:pt x="272" y="101"/>
                    <a:pt x="267" y="101"/>
                  </a:cubicBezTo>
                  <a:close/>
                  <a:moveTo>
                    <a:pt x="267" y="181"/>
                  </a:moveTo>
                  <a:cubicBezTo>
                    <a:pt x="53" y="181"/>
                    <a:pt x="53" y="181"/>
                    <a:pt x="53" y="181"/>
                  </a:cubicBezTo>
                  <a:cubicBezTo>
                    <a:pt x="48" y="181"/>
                    <a:pt x="45" y="185"/>
                    <a:pt x="45" y="189"/>
                  </a:cubicBezTo>
                  <a:cubicBezTo>
                    <a:pt x="45" y="194"/>
                    <a:pt x="48" y="197"/>
                    <a:pt x="53" y="197"/>
                  </a:cubicBezTo>
                  <a:cubicBezTo>
                    <a:pt x="267" y="197"/>
                    <a:pt x="267" y="197"/>
                    <a:pt x="267" y="197"/>
                  </a:cubicBezTo>
                  <a:cubicBezTo>
                    <a:pt x="272" y="197"/>
                    <a:pt x="275" y="194"/>
                    <a:pt x="275" y="189"/>
                  </a:cubicBezTo>
                  <a:cubicBezTo>
                    <a:pt x="275" y="185"/>
                    <a:pt x="272" y="181"/>
                    <a:pt x="267" y="181"/>
                  </a:cubicBezTo>
                  <a:close/>
                  <a:moveTo>
                    <a:pt x="267" y="261"/>
                  </a:moveTo>
                  <a:cubicBezTo>
                    <a:pt x="53" y="261"/>
                    <a:pt x="53" y="261"/>
                    <a:pt x="53" y="261"/>
                  </a:cubicBezTo>
                  <a:cubicBezTo>
                    <a:pt x="48" y="261"/>
                    <a:pt x="45" y="265"/>
                    <a:pt x="45" y="269"/>
                  </a:cubicBezTo>
                  <a:cubicBezTo>
                    <a:pt x="45" y="274"/>
                    <a:pt x="48" y="277"/>
                    <a:pt x="53" y="277"/>
                  </a:cubicBezTo>
                  <a:cubicBezTo>
                    <a:pt x="267" y="277"/>
                    <a:pt x="267" y="277"/>
                    <a:pt x="267" y="277"/>
                  </a:cubicBezTo>
                  <a:cubicBezTo>
                    <a:pt x="272" y="277"/>
                    <a:pt x="275" y="274"/>
                    <a:pt x="275" y="269"/>
                  </a:cubicBezTo>
                  <a:cubicBezTo>
                    <a:pt x="275" y="265"/>
                    <a:pt x="272" y="261"/>
                    <a:pt x="267" y="261"/>
                  </a:cubicBezTo>
                  <a:close/>
                  <a:moveTo>
                    <a:pt x="312" y="74"/>
                  </a:moveTo>
                  <a:cubicBezTo>
                    <a:pt x="307" y="74"/>
                    <a:pt x="304" y="78"/>
                    <a:pt x="304" y="82"/>
                  </a:cubicBezTo>
                  <a:cubicBezTo>
                    <a:pt x="304" y="82"/>
                    <a:pt x="304" y="82"/>
                    <a:pt x="304" y="82"/>
                  </a:cubicBezTo>
                  <a:cubicBezTo>
                    <a:pt x="304" y="354"/>
                    <a:pt x="304" y="354"/>
                    <a:pt x="304" y="354"/>
                  </a:cubicBezTo>
                  <a:cubicBezTo>
                    <a:pt x="304" y="359"/>
                    <a:pt x="300" y="363"/>
                    <a:pt x="295" y="363"/>
                  </a:cubicBezTo>
                  <a:cubicBezTo>
                    <a:pt x="25" y="363"/>
                    <a:pt x="25" y="363"/>
                    <a:pt x="25" y="363"/>
                  </a:cubicBezTo>
                  <a:cubicBezTo>
                    <a:pt x="20" y="363"/>
                    <a:pt x="16" y="359"/>
                    <a:pt x="16" y="354"/>
                  </a:cubicBezTo>
                  <a:cubicBezTo>
                    <a:pt x="16" y="24"/>
                    <a:pt x="16" y="24"/>
                    <a:pt x="16" y="24"/>
                  </a:cubicBezTo>
                  <a:cubicBezTo>
                    <a:pt x="16" y="20"/>
                    <a:pt x="20" y="16"/>
                    <a:pt x="25" y="16"/>
                  </a:cubicBezTo>
                  <a:cubicBezTo>
                    <a:pt x="295" y="16"/>
                    <a:pt x="295" y="16"/>
                    <a:pt x="295" y="16"/>
                  </a:cubicBezTo>
                  <a:cubicBezTo>
                    <a:pt x="300" y="16"/>
                    <a:pt x="304" y="20"/>
                    <a:pt x="304" y="24"/>
                  </a:cubicBezTo>
                  <a:cubicBezTo>
                    <a:pt x="304" y="51"/>
                    <a:pt x="304" y="51"/>
                    <a:pt x="304" y="51"/>
                  </a:cubicBezTo>
                  <a:cubicBezTo>
                    <a:pt x="304" y="56"/>
                    <a:pt x="307" y="59"/>
                    <a:pt x="312" y="59"/>
                  </a:cubicBezTo>
                  <a:cubicBezTo>
                    <a:pt x="316" y="59"/>
                    <a:pt x="320" y="56"/>
                    <a:pt x="320" y="51"/>
                  </a:cubicBezTo>
                  <a:cubicBezTo>
                    <a:pt x="320" y="24"/>
                    <a:pt x="320" y="24"/>
                    <a:pt x="320" y="24"/>
                  </a:cubicBezTo>
                  <a:cubicBezTo>
                    <a:pt x="320" y="11"/>
                    <a:pt x="309" y="0"/>
                    <a:pt x="295" y="0"/>
                  </a:cubicBezTo>
                  <a:cubicBezTo>
                    <a:pt x="25" y="0"/>
                    <a:pt x="25" y="0"/>
                    <a:pt x="25" y="0"/>
                  </a:cubicBezTo>
                  <a:cubicBezTo>
                    <a:pt x="11" y="0"/>
                    <a:pt x="0" y="11"/>
                    <a:pt x="0" y="24"/>
                  </a:cubicBezTo>
                  <a:cubicBezTo>
                    <a:pt x="0" y="354"/>
                    <a:pt x="0" y="354"/>
                    <a:pt x="0" y="354"/>
                  </a:cubicBezTo>
                  <a:cubicBezTo>
                    <a:pt x="0" y="368"/>
                    <a:pt x="11" y="379"/>
                    <a:pt x="25" y="379"/>
                  </a:cubicBezTo>
                  <a:cubicBezTo>
                    <a:pt x="295" y="379"/>
                    <a:pt x="295" y="379"/>
                    <a:pt x="295" y="379"/>
                  </a:cubicBezTo>
                  <a:cubicBezTo>
                    <a:pt x="309" y="379"/>
                    <a:pt x="320" y="368"/>
                    <a:pt x="320" y="354"/>
                  </a:cubicBezTo>
                  <a:cubicBezTo>
                    <a:pt x="320" y="82"/>
                    <a:pt x="320" y="82"/>
                    <a:pt x="320" y="82"/>
                  </a:cubicBezTo>
                  <a:cubicBezTo>
                    <a:pt x="320" y="78"/>
                    <a:pt x="316" y="74"/>
                    <a:pt x="312" y="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38" name="Freeform 3"/>
            <p:cNvSpPr>
              <a:spLocks noChangeAspect="1" noEditPoints="1"/>
            </p:cNvSpPr>
            <p:nvPr/>
          </p:nvSpPr>
          <p:spPr bwMode="auto">
            <a:xfrm>
              <a:off x="3503" y="2766"/>
              <a:ext cx="126" cy="248"/>
            </a:xfrm>
            <a:custGeom>
              <a:avLst/>
              <a:gdLst>
                <a:gd name="T0" fmla="*/ 447410 w 292"/>
                <a:gd name="T1" fmla="*/ 829602 h 444"/>
                <a:gd name="T2" fmla="*/ 25937 w 292"/>
                <a:gd name="T3" fmla="*/ 829602 h 444"/>
                <a:gd name="T4" fmla="*/ 25937 w 292"/>
                <a:gd name="T5" fmla="*/ 169691 h 444"/>
                <a:gd name="T6" fmla="*/ 447410 w 292"/>
                <a:gd name="T7" fmla="*/ 169691 h 444"/>
                <a:gd name="T8" fmla="*/ 473347 w 292"/>
                <a:gd name="T9" fmla="*/ 243015 h 444"/>
                <a:gd name="T10" fmla="*/ 431200 w 292"/>
                <a:gd name="T11" fmla="*/ 33519 h 444"/>
                <a:gd name="T12" fmla="*/ 333937 w 292"/>
                <a:gd name="T13" fmla="*/ 33519 h 444"/>
                <a:gd name="T14" fmla="*/ 0 w 292"/>
                <a:gd name="T15" fmla="*/ 169691 h 444"/>
                <a:gd name="T16" fmla="*/ 0 w 292"/>
                <a:gd name="T17" fmla="*/ 829602 h 444"/>
                <a:gd name="T18" fmla="*/ 473347 w 292"/>
                <a:gd name="T19" fmla="*/ 829602 h 444"/>
                <a:gd name="T20" fmla="*/ 429578 w 292"/>
                <a:gd name="T21" fmla="*/ 410611 h 444"/>
                <a:gd name="T22" fmla="*/ 377705 w 292"/>
                <a:gd name="T23" fmla="*/ 121507 h 444"/>
                <a:gd name="T24" fmla="*/ 43769 w 292"/>
                <a:gd name="T25" fmla="*/ 188546 h 444"/>
                <a:gd name="T26" fmla="*/ 97263 w 292"/>
                <a:gd name="T27" fmla="*/ 477650 h 444"/>
                <a:gd name="T28" fmla="*/ 429578 w 292"/>
                <a:gd name="T29" fmla="*/ 410611 h 444"/>
                <a:gd name="T30" fmla="*/ 377705 w 292"/>
                <a:gd name="T31" fmla="*/ 444131 h 444"/>
                <a:gd name="T32" fmla="*/ 69705 w 292"/>
                <a:gd name="T33" fmla="*/ 410611 h 444"/>
                <a:gd name="T34" fmla="*/ 97263 w 292"/>
                <a:gd name="T35" fmla="*/ 155027 h 444"/>
                <a:gd name="T36" fmla="*/ 403642 w 292"/>
                <a:gd name="T37" fmla="*/ 188546 h 444"/>
                <a:gd name="T38" fmla="*/ 194526 w 292"/>
                <a:gd name="T39" fmla="*/ 875691 h 444"/>
                <a:gd name="T40" fmla="*/ 183179 w 292"/>
                <a:gd name="T41" fmla="*/ 861027 h 444"/>
                <a:gd name="T42" fmla="*/ 249642 w 292"/>
                <a:gd name="T43" fmla="*/ 861027 h 444"/>
                <a:gd name="T44" fmla="*/ 280442 w 292"/>
                <a:gd name="T45" fmla="*/ 875691 h 444"/>
                <a:gd name="T46" fmla="*/ 267473 w 292"/>
                <a:gd name="T47" fmla="*/ 861027 h 444"/>
                <a:gd name="T48" fmla="*/ 136168 w 292"/>
                <a:gd name="T49" fmla="*/ 513264 h 444"/>
                <a:gd name="T50" fmla="*/ 66463 w 292"/>
                <a:gd name="T51" fmla="*/ 565638 h 444"/>
                <a:gd name="T52" fmla="*/ 162105 w 292"/>
                <a:gd name="T53" fmla="*/ 565638 h 444"/>
                <a:gd name="T54" fmla="*/ 260989 w 292"/>
                <a:gd name="T55" fmla="*/ 599157 h 444"/>
                <a:gd name="T56" fmla="*/ 260989 w 292"/>
                <a:gd name="T57" fmla="*/ 513264 h 444"/>
                <a:gd name="T58" fmla="*/ 189663 w 292"/>
                <a:gd name="T59" fmla="*/ 565638 h 444"/>
                <a:gd name="T60" fmla="*/ 385810 w 292"/>
                <a:gd name="T61" fmla="*/ 513264 h 444"/>
                <a:gd name="T62" fmla="*/ 314484 w 292"/>
                <a:gd name="T63" fmla="*/ 565638 h 444"/>
                <a:gd name="T64" fmla="*/ 411747 w 292"/>
                <a:gd name="T65" fmla="*/ 565638 h 444"/>
                <a:gd name="T66" fmla="*/ 136168 w 292"/>
                <a:gd name="T67" fmla="*/ 622202 h 444"/>
                <a:gd name="T68" fmla="*/ 66463 w 292"/>
                <a:gd name="T69" fmla="*/ 674576 h 444"/>
                <a:gd name="T70" fmla="*/ 162105 w 292"/>
                <a:gd name="T71" fmla="*/ 674576 h 444"/>
                <a:gd name="T72" fmla="*/ 215600 w 292"/>
                <a:gd name="T73" fmla="*/ 708095 h 444"/>
                <a:gd name="T74" fmla="*/ 286926 w 292"/>
                <a:gd name="T75" fmla="*/ 655721 h 444"/>
                <a:gd name="T76" fmla="*/ 189663 w 292"/>
                <a:gd name="T77" fmla="*/ 655721 h 444"/>
                <a:gd name="T78" fmla="*/ 385810 w 292"/>
                <a:gd name="T79" fmla="*/ 622202 h 444"/>
                <a:gd name="T80" fmla="*/ 314484 w 292"/>
                <a:gd name="T81" fmla="*/ 674576 h 444"/>
                <a:gd name="T82" fmla="*/ 411747 w 292"/>
                <a:gd name="T83" fmla="*/ 674576 h 444"/>
                <a:gd name="T84" fmla="*/ 92400 w 292"/>
                <a:gd name="T85" fmla="*/ 731140 h 444"/>
                <a:gd name="T86" fmla="*/ 92400 w 292"/>
                <a:gd name="T87" fmla="*/ 817033 h 444"/>
                <a:gd name="T88" fmla="*/ 162105 w 292"/>
                <a:gd name="T89" fmla="*/ 764659 h 444"/>
                <a:gd name="T90" fmla="*/ 286926 w 292"/>
                <a:gd name="T91" fmla="*/ 764659 h 444"/>
                <a:gd name="T92" fmla="*/ 189663 w 292"/>
                <a:gd name="T93" fmla="*/ 764659 h 444"/>
                <a:gd name="T94" fmla="*/ 260989 w 292"/>
                <a:gd name="T95" fmla="*/ 817033 h 444"/>
                <a:gd name="T96" fmla="*/ 340421 w 292"/>
                <a:gd name="T97" fmla="*/ 731140 h 444"/>
                <a:gd name="T98" fmla="*/ 340421 w 292"/>
                <a:gd name="T99" fmla="*/ 817033 h 444"/>
                <a:gd name="T100" fmla="*/ 411747 w 292"/>
                <a:gd name="T101" fmla="*/ 764659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bg1"/>
            </a:solidFill>
            <a:ln>
              <a:noFill/>
            </a:ln>
            <a:extLst>
              <a:ext uri="{91240B29-F687-4F45-9708-019B960494DF}">
                <a14:hiddenLine xmlns:a14="http://schemas.microsoft.com/office/drawing/2010/main" w="9525">
                  <a:solidFill>
                    <a:schemeClr val="hlink"/>
                  </a:solidFill>
                  <a:round/>
                  <a:headEnd/>
                  <a:tailEnd/>
                </a14:hiddenLine>
              </a:ext>
            </a:extLst>
          </p:spPr>
          <p:txBody>
            <a:bodyPr/>
            <a:lstStyle/>
            <a:p>
              <a:endParaRPr lang="it-IT"/>
            </a:p>
          </p:txBody>
        </p:sp>
        <p:sp>
          <p:nvSpPr>
            <p:cNvPr id="26639" name="Freeform 3"/>
            <p:cNvSpPr>
              <a:spLocks noChangeAspect="1" noEditPoints="1"/>
            </p:cNvSpPr>
            <p:nvPr/>
          </p:nvSpPr>
          <p:spPr bwMode="auto">
            <a:xfrm>
              <a:off x="2998" y="2863"/>
              <a:ext cx="144" cy="192"/>
            </a:xfrm>
            <a:custGeom>
              <a:avLst/>
              <a:gdLst>
                <a:gd name="T0" fmla="*/ 300126 w 292"/>
                <a:gd name="T1" fmla="*/ 650016 h 411"/>
                <a:gd name="T2" fmla="*/ 242695 w 292"/>
                <a:gd name="T3" fmla="*/ 650016 h 411"/>
                <a:gd name="T4" fmla="*/ 450189 w 292"/>
                <a:gd name="T5" fmla="*/ 282083 h 411"/>
                <a:gd name="T6" fmla="*/ 461305 w 292"/>
                <a:gd name="T7" fmla="*/ 259306 h 411"/>
                <a:gd name="T8" fmla="*/ 81516 w 292"/>
                <a:gd name="T9" fmla="*/ 259306 h 411"/>
                <a:gd name="T10" fmla="*/ 101895 w 292"/>
                <a:gd name="T11" fmla="*/ 278578 h 411"/>
                <a:gd name="T12" fmla="*/ 439073 w 292"/>
                <a:gd name="T13" fmla="*/ 278578 h 411"/>
                <a:gd name="T14" fmla="*/ 396463 w 292"/>
                <a:gd name="T15" fmla="*/ 332892 h 411"/>
                <a:gd name="T16" fmla="*/ 407579 w 292"/>
                <a:gd name="T17" fmla="*/ 310116 h 411"/>
                <a:gd name="T18" fmla="*/ 135242 w 292"/>
                <a:gd name="T19" fmla="*/ 310116 h 411"/>
                <a:gd name="T20" fmla="*/ 155621 w 292"/>
                <a:gd name="T21" fmla="*/ 329388 h 411"/>
                <a:gd name="T22" fmla="*/ 385347 w 292"/>
                <a:gd name="T23" fmla="*/ 329388 h 411"/>
                <a:gd name="T24" fmla="*/ 342737 w 292"/>
                <a:gd name="T25" fmla="*/ 383702 h 411"/>
                <a:gd name="T26" fmla="*/ 353852 w 292"/>
                <a:gd name="T27" fmla="*/ 360925 h 411"/>
                <a:gd name="T28" fmla="*/ 188968 w 292"/>
                <a:gd name="T29" fmla="*/ 360925 h 411"/>
                <a:gd name="T30" fmla="*/ 209347 w 292"/>
                <a:gd name="T31" fmla="*/ 380198 h 411"/>
                <a:gd name="T32" fmla="*/ 331621 w 292"/>
                <a:gd name="T33" fmla="*/ 380198 h 411"/>
                <a:gd name="T34" fmla="*/ 237136 w 292"/>
                <a:gd name="T35" fmla="*/ 418744 h 411"/>
                <a:gd name="T36" fmla="*/ 303832 w 292"/>
                <a:gd name="T37" fmla="*/ 481818 h 411"/>
                <a:gd name="T38" fmla="*/ 237136 w 292"/>
                <a:gd name="T39" fmla="*/ 418744 h 411"/>
                <a:gd name="T40" fmla="*/ 511326 w 292"/>
                <a:gd name="T41" fmla="*/ 203240 h 411"/>
                <a:gd name="T42" fmla="*/ 29642 w 292"/>
                <a:gd name="T43" fmla="*/ 579934 h 411"/>
                <a:gd name="T44" fmla="*/ 29642 w 292"/>
                <a:gd name="T45" fmla="*/ 487074 h 411"/>
                <a:gd name="T46" fmla="*/ 511326 w 292"/>
                <a:gd name="T47" fmla="*/ 113884 h 411"/>
                <a:gd name="T48" fmla="*/ 526147 w 292"/>
                <a:gd name="T49" fmla="*/ 159438 h 411"/>
                <a:gd name="T50" fmla="*/ 540968 w 292"/>
                <a:gd name="T51" fmla="*/ 84099 h 411"/>
                <a:gd name="T52" fmla="*/ 90779 w 292"/>
                <a:gd name="T53" fmla="*/ 0 h 411"/>
                <a:gd name="T54" fmla="*/ 0 w 292"/>
                <a:gd name="T55" fmla="*/ 487074 h 411"/>
                <a:gd name="T56" fmla="*/ 0 w 292"/>
                <a:gd name="T57" fmla="*/ 636000 h 411"/>
                <a:gd name="T58" fmla="*/ 452042 w 292"/>
                <a:gd name="T59" fmla="*/ 720099 h 411"/>
                <a:gd name="T60" fmla="*/ 540968 w 292"/>
                <a:gd name="T61" fmla="*/ 203240 h 411"/>
                <a:gd name="T62" fmla="*/ 29642 w 292"/>
                <a:gd name="T63" fmla="*/ 84099 h 411"/>
                <a:gd name="T64" fmla="*/ 452042 w 292"/>
                <a:gd name="T65" fmla="*/ 28033 h 411"/>
                <a:gd name="T66" fmla="*/ 511326 w 292"/>
                <a:gd name="T67" fmla="*/ 85851 h 411"/>
                <a:gd name="T68" fmla="*/ 29642 w 292"/>
                <a:gd name="T69" fmla="*/ 84099 h 411"/>
                <a:gd name="T70" fmla="*/ 452042 w 292"/>
                <a:gd name="T71" fmla="*/ 692066 h 411"/>
                <a:gd name="T72" fmla="*/ 29642 w 292"/>
                <a:gd name="T73" fmla="*/ 636000 h 411"/>
                <a:gd name="T74" fmla="*/ 511326 w 292"/>
                <a:gd name="T75" fmla="*/ 607967 h 411"/>
                <a:gd name="T76" fmla="*/ 222316 w 292"/>
                <a:gd name="T77" fmla="*/ 43802 h 411"/>
                <a:gd name="T78" fmla="*/ 222316 w 292"/>
                <a:gd name="T79" fmla="*/ 70083 h 411"/>
                <a:gd name="T80" fmla="*/ 222316 w 292"/>
                <a:gd name="T81" fmla="*/ 43802 h 411"/>
                <a:gd name="T82" fmla="*/ 257515 w 292"/>
                <a:gd name="T83" fmla="*/ 56066 h 411"/>
                <a:gd name="T84" fmla="*/ 285305 w 292"/>
                <a:gd name="T85" fmla="*/ 56066 h 411"/>
                <a:gd name="T86" fmla="*/ 320505 w 292"/>
                <a:gd name="T87" fmla="*/ 43802 h 411"/>
                <a:gd name="T88" fmla="*/ 320505 w 292"/>
                <a:gd name="T89" fmla="*/ 70083 h 411"/>
                <a:gd name="T90" fmla="*/ 320505 w 292"/>
                <a:gd name="T91" fmla="*/ 43802 h 4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411"/>
                <a:gd name="T140" fmla="*/ 292 w 292"/>
                <a:gd name="T141" fmla="*/ 411 h 4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411">
                  <a:moveTo>
                    <a:pt x="146" y="387"/>
                  </a:moveTo>
                  <a:cubicBezTo>
                    <a:pt x="155" y="387"/>
                    <a:pt x="162" y="380"/>
                    <a:pt x="162" y="371"/>
                  </a:cubicBezTo>
                  <a:cubicBezTo>
                    <a:pt x="162" y="363"/>
                    <a:pt x="155" y="356"/>
                    <a:pt x="146" y="356"/>
                  </a:cubicBezTo>
                  <a:cubicBezTo>
                    <a:pt x="138" y="356"/>
                    <a:pt x="131" y="363"/>
                    <a:pt x="131" y="371"/>
                  </a:cubicBezTo>
                  <a:cubicBezTo>
                    <a:pt x="131" y="380"/>
                    <a:pt x="138" y="387"/>
                    <a:pt x="146" y="387"/>
                  </a:cubicBezTo>
                  <a:close/>
                  <a:moveTo>
                    <a:pt x="243" y="161"/>
                  </a:moveTo>
                  <a:cubicBezTo>
                    <a:pt x="245" y="161"/>
                    <a:pt x="247" y="161"/>
                    <a:pt x="249" y="159"/>
                  </a:cubicBezTo>
                  <a:cubicBezTo>
                    <a:pt x="252" y="156"/>
                    <a:pt x="252" y="151"/>
                    <a:pt x="249" y="148"/>
                  </a:cubicBezTo>
                  <a:cubicBezTo>
                    <a:pt x="220" y="119"/>
                    <a:pt x="183" y="105"/>
                    <a:pt x="146" y="105"/>
                  </a:cubicBezTo>
                  <a:cubicBezTo>
                    <a:pt x="109" y="105"/>
                    <a:pt x="72" y="119"/>
                    <a:pt x="44" y="148"/>
                  </a:cubicBezTo>
                  <a:cubicBezTo>
                    <a:pt x="41" y="151"/>
                    <a:pt x="41" y="156"/>
                    <a:pt x="44" y="159"/>
                  </a:cubicBezTo>
                  <a:cubicBezTo>
                    <a:pt x="47" y="162"/>
                    <a:pt x="52" y="162"/>
                    <a:pt x="55" y="159"/>
                  </a:cubicBezTo>
                  <a:cubicBezTo>
                    <a:pt x="80" y="134"/>
                    <a:pt x="113" y="121"/>
                    <a:pt x="146" y="121"/>
                  </a:cubicBezTo>
                  <a:cubicBezTo>
                    <a:pt x="179" y="121"/>
                    <a:pt x="212" y="134"/>
                    <a:pt x="237" y="159"/>
                  </a:cubicBezTo>
                  <a:cubicBezTo>
                    <a:pt x="239" y="161"/>
                    <a:pt x="241" y="161"/>
                    <a:pt x="243" y="161"/>
                  </a:cubicBezTo>
                  <a:close/>
                  <a:moveTo>
                    <a:pt x="214" y="190"/>
                  </a:moveTo>
                  <a:cubicBezTo>
                    <a:pt x="216" y="190"/>
                    <a:pt x="218" y="190"/>
                    <a:pt x="220" y="188"/>
                  </a:cubicBezTo>
                  <a:cubicBezTo>
                    <a:pt x="223" y="185"/>
                    <a:pt x="223" y="180"/>
                    <a:pt x="220" y="177"/>
                  </a:cubicBezTo>
                  <a:cubicBezTo>
                    <a:pt x="200" y="156"/>
                    <a:pt x="173" y="146"/>
                    <a:pt x="146" y="146"/>
                  </a:cubicBezTo>
                  <a:cubicBezTo>
                    <a:pt x="120" y="146"/>
                    <a:pt x="93" y="156"/>
                    <a:pt x="73" y="177"/>
                  </a:cubicBezTo>
                  <a:cubicBezTo>
                    <a:pt x="70" y="180"/>
                    <a:pt x="70" y="185"/>
                    <a:pt x="73" y="188"/>
                  </a:cubicBezTo>
                  <a:cubicBezTo>
                    <a:pt x="76" y="191"/>
                    <a:pt x="81" y="191"/>
                    <a:pt x="84" y="188"/>
                  </a:cubicBezTo>
                  <a:cubicBezTo>
                    <a:pt x="101" y="171"/>
                    <a:pt x="124" y="162"/>
                    <a:pt x="146" y="162"/>
                  </a:cubicBezTo>
                  <a:cubicBezTo>
                    <a:pt x="169" y="162"/>
                    <a:pt x="191" y="171"/>
                    <a:pt x="208" y="188"/>
                  </a:cubicBezTo>
                  <a:cubicBezTo>
                    <a:pt x="210" y="190"/>
                    <a:pt x="212" y="190"/>
                    <a:pt x="214" y="190"/>
                  </a:cubicBezTo>
                  <a:close/>
                  <a:moveTo>
                    <a:pt x="185" y="219"/>
                  </a:moveTo>
                  <a:cubicBezTo>
                    <a:pt x="187" y="219"/>
                    <a:pt x="189" y="219"/>
                    <a:pt x="191" y="217"/>
                  </a:cubicBezTo>
                  <a:cubicBezTo>
                    <a:pt x="194" y="214"/>
                    <a:pt x="194" y="209"/>
                    <a:pt x="191" y="206"/>
                  </a:cubicBezTo>
                  <a:cubicBezTo>
                    <a:pt x="179" y="193"/>
                    <a:pt x="162" y="187"/>
                    <a:pt x="146" y="187"/>
                  </a:cubicBezTo>
                  <a:cubicBezTo>
                    <a:pt x="130" y="187"/>
                    <a:pt x="114" y="193"/>
                    <a:pt x="102" y="206"/>
                  </a:cubicBezTo>
                  <a:cubicBezTo>
                    <a:pt x="99" y="209"/>
                    <a:pt x="99" y="214"/>
                    <a:pt x="102" y="217"/>
                  </a:cubicBezTo>
                  <a:cubicBezTo>
                    <a:pt x="105" y="220"/>
                    <a:pt x="110" y="220"/>
                    <a:pt x="113" y="217"/>
                  </a:cubicBezTo>
                  <a:cubicBezTo>
                    <a:pt x="122" y="208"/>
                    <a:pt x="134" y="203"/>
                    <a:pt x="146" y="203"/>
                  </a:cubicBezTo>
                  <a:cubicBezTo>
                    <a:pt x="158" y="203"/>
                    <a:pt x="170" y="208"/>
                    <a:pt x="179" y="217"/>
                  </a:cubicBezTo>
                  <a:cubicBezTo>
                    <a:pt x="181" y="219"/>
                    <a:pt x="183" y="219"/>
                    <a:pt x="185" y="219"/>
                  </a:cubicBezTo>
                  <a:close/>
                  <a:moveTo>
                    <a:pt x="128" y="239"/>
                  </a:moveTo>
                  <a:cubicBezTo>
                    <a:pt x="118" y="249"/>
                    <a:pt x="118" y="265"/>
                    <a:pt x="128" y="275"/>
                  </a:cubicBezTo>
                  <a:cubicBezTo>
                    <a:pt x="138" y="285"/>
                    <a:pt x="154" y="285"/>
                    <a:pt x="164" y="275"/>
                  </a:cubicBezTo>
                  <a:cubicBezTo>
                    <a:pt x="174" y="265"/>
                    <a:pt x="174" y="249"/>
                    <a:pt x="164" y="239"/>
                  </a:cubicBezTo>
                  <a:cubicBezTo>
                    <a:pt x="154" y="229"/>
                    <a:pt x="138" y="229"/>
                    <a:pt x="128" y="239"/>
                  </a:cubicBezTo>
                  <a:close/>
                  <a:moveTo>
                    <a:pt x="284" y="108"/>
                  </a:moveTo>
                  <a:cubicBezTo>
                    <a:pt x="280" y="108"/>
                    <a:pt x="276" y="111"/>
                    <a:pt x="276" y="116"/>
                  </a:cubicBezTo>
                  <a:cubicBezTo>
                    <a:pt x="276" y="331"/>
                    <a:pt x="276" y="331"/>
                    <a:pt x="276" y="331"/>
                  </a:cubicBezTo>
                  <a:cubicBezTo>
                    <a:pt x="16" y="331"/>
                    <a:pt x="16" y="331"/>
                    <a:pt x="16" y="331"/>
                  </a:cubicBezTo>
                  <a:cubicBezTo>
                    <a:pt x="16" y="300"/>
                    <a:pt x="16" y="300"/>
                    <a:pt x="16" y="300"/>
                  </a:cubicBezTo>
                  <a:cubicBezTo>
                    <a:pt x="16" y="278"/>
                    <a:pt x="16" y="278"/>
                    <a:pt x="16" y="278"/>
                  </a:cubicBezTo>
                  <a:cubicBezTo>
                    <a:pt x="16" y="65"/>
                    <a:pt x="16" y="65"/>
                    <a:pt x="16" y="65"/>
                  </a:cubicBezTo>
                  <a:cubicBezTo>
                    <a:pt x="276" y="65"/>
                    <a:pt x="276" y="65"/>
                    <a:pt x="276" y="65"/>
                  </a:cubicBezTo>
                  <a:cubicBezTo>
                    <a:pt x="276" y="83"/>
                    <a:pt x="276" y="83"/>
                    <a:pt x="276" y="83"/>
                  </a:cubicBezTo>
                  <a:cubicBezTo>
                    <a:pt x="276" y="88"/>
                    <a:pt x="280" y="91"/>
                    <a:pt x="284" y="91"/>
                  </a:cubicBezTo>
                  <a:cubicBezTo>
                    <a:pt x="289" y="91"/>
                    <a:pt x="292" y="88"/>
                    <a:pt x="292" y="83"/>
                  </a:cubicBezTo>
                  <a:cubicBezTo>
                    <a:pt x="292" y="48"/>
                    <a:pt x="292" y="48"/>
                    <a:pt x="292" y="48"/>
                  </a:cubicBezTo>
                  <a:cubicBezTo>
                    <a:pt x="292" y="22"/>
                    <a:pt x="271" y="0"/>
                    <a:pt x="244" y="0"/>
                  </a:cubicBezTo>
                  <a:cubicBezTo>
                    <a:pt x="49" y="0"/>
                    <a:pt x="49" y="0"/>
                    <a:pt x="49" y="0"/>
                  </a:cubicBezTo>
                  <a:cubicBezTo>
                    <a:pt x="22" y="0"/>
                    <a:pt x="0" y="22"/>
                    <a:pt x="0" y="48"/>
                  </a:cubicBezTo>
                  <a:cubicBezTo>
                    <a:pt x="0" y="278"/>
                    <a:pt x="0" y="278"/>
                    <a:pt x="0" y="278"/>
                  </a:cubicBezTo>
                  <a:cubicBezTo>
                    <a:pt x="0" y="300"/>
                    <a:pt x="0" y="300"/>
                    <a:pt x="0" y="300"/>
                  </a:cubicBezTo>
                  <a:cubicBezTo>
                    <a:pt x="0" y="363"/>
                    <a:pt x="0" y="363"/>
                    <a:pt x="0" y="363"/>
                  </a:cubicBezTo>
                  <a:cubicBezTo>
                    <a:pt x="0" y="390"/>
                    <a:pt x="22" y="411"/>
                    <a:pt x="49" y="411"/>
                  </a:cubicBezTo>
                  <a:cubicBezTo>
                    <a:pt x="244" y="411"/>
                    <a:pt x="244" y="411"/>
                    <a:pt x="244" y="411"/>
                  </a:cubicBezTo>
                  <a:cubicBezTo>
                    <a:pt x="271" y="411"/>
                    <a:pt x="292" y="390"/>
                    <a:pt x="292" y="363"/>
                  </a:cubicBezTo>
                  <a:cubicBezTo>
                    <a:pt x="292" y="116"/>
                    <a:pt x="292" y="116"/>
                    <a:pt x="292" y="116"/>
                  </a:cubicBezTo>
                  <a:cubicBezTo>
                    <a:pt x="292" y="111"/>
                    <a:pt x="289" y="108"/>
                    <a:pt x="284" y="108"/>
                  </a:cubicBezTo>
                  <a:close/>
                  <a:moveTo>
                    <a:pt x="16" y="48"/>
                  </a:moveTo>
                  <a:cubicBezTo>
                    <a:pt x="16" y="30"/>
                    <a:pt x="31" y="16"/>
                    <a:pt x="49" y="16"/>
                  </a:cubicBezTo>
                  <a:cubicBezTo>
                    <a:pt x="244" y="16"/>
                    <a:pt x="244" y="16"/>
                    <a:pt x="244" y="16"/>
                  </a:cubicBezTo>
                  <a:cubicBezTo>
                    <a:pt x="262" y="16"/>
                    <a:pt x="276" y="30"/>
                    <a:pt x="276" y="48"/>
                  </a:cubicBezTo>
                  <a:cubicBezTo>
                    <a:pt x="276" y="49"/>
                    <a:pt x="276" y="49"/>
                    <a:pt x="276" y="49"/>
                  </a:cubicBezTo>
                  <a:cubicBezTo>
                    <a:pt x="16" y="49"/>
                    <a:pt x="16" y="49"/>
                    <a:pt x="16" y="49"/>
                  </a:cubicBezTo>
                  <a:lnTo>
                    <a:pt x="16" y="48"/>
                  </a:lnTo>
                  <a:close/>
                  <a:moveTo>
                    <a:pt x="276" y="363"/>
                  </a:moveTo>
                  <a:cubicBezTo>
                    <a:pt x="276" y="381"/>
                    <a:pt x="262" y="395"/>
                    <a:pt x="244" y="395"/>
                  </a:cubicBezTo>
                  <a:cubicBezTo>
                    <a:pt x="49" y="395"/>
                    <a:pt x="49" y="395"/>
                    <a:pt x="49" y="395"/>
                  </a:cubicBezTo>
                  <a:cubicBezTo>
                    <a:pt x="31" y="395"/>
                    <a:pt x="16" y="381"/>
                    <a:pt x="16" y="363"/>
                  </a:cubicBezTo>
                  <a:cubicBezTo>
                    <a:pt x="16" y="347"/>
                    <a:pt x="16" y="347"/>
                    <a:pt x="16" y="347"/>
                  </a:cubicBezTo>
                  <a:cubicBezTo>
                    <a:pt x="276" y="347"/>
                    <a:pt x="276" y="347"/>
                    <a:pt x="276" y="347"/>
                  </a:cubicBezTo>
                  <a:lnTo>
                    <a:pt x="276" y="363"/>
                  </a:lnTo>
                  <a:close/>
                  <a:moveTo>
                    <a:pt x="120" y="25"/>
                  </a:moveTo>
                  <a:cubicBezTo>
                    <a:pt x="116" y="25"/>
                    <a:pt x="113" y="28"/>
                    <a:pt x="113" y="32"/>
                  </a:cubicBezTo>
                  <a:cubicBezTo>
                    <a:pt x="113" y="36"/>
                    <a:pt x="116" y="40"/>
                    <a:pt x="120" y="40"/>
                  </a:cubicBezTo>
                  <a:cubicBezTo>
                    <a:pt x="124" y="40"/>
                    <a:pt x="127" y="36"/>
                    <a:pt x="127" y="32"/>
                  </a:cubicBezTo>
                  <a:cubicBezTo>
                    <a:pt x="127" y="28"/>
                    <a:pt x="124" y="25"/>
                    <a:pt x="120" y="25"/>
                  </a:cubicBezTo>
                  <a:close/>
                  <a:moveTo>
                    <a:pt x="146" y="25"/>
                  </a:moveTo>
                  <a:cubicBezTo>
                    <a:pt x="142" y="25"/>
                    <a:pt x="139" y="28"/>
                    <a:pt x="139" y="32"/>
                  </a:cubicBezTo>
                  <a:cubicBezTo>
                    <a:pt x="139" y="36"/>
                    <a:pt x="142" y="40"/>
                    <a:pt x="146" y="40"/>
                  </a:cubicBezTo>
                  <a:cubicBezTo>
                    <a:pt x="150" y="40"/>
                    <a:pt x="154" y="36"/>
                    <a:pt x="154" y="32"/>
                  </a:cubicBezTo>
                  <a:cubicBezTo>
                    <a:pt x="154" y="28"/>
                    <a:pt x="150" y="25"/>
                    <a:pt x="146" y="25"/>
                  </a:cubicBezTo>
                  <a:close/>
                  <a:moveTo>
                    <a:pt x="173" y="25"/>
                  </a:moveTo>
                  <a:cubicBezTo>
                    <a:pt x="169" y="25"/>
                    <a:pt x="165" y="28"/>
                    <a:pt x="165" y="32"/>
                  </a:cubicBezTo>
                  <a:cubicBezTo>
                    <a:pt x="165" y="36"/>
                    <a:pt x="169" y="40"/>
                    <a:pt x="173" y="40"/>
                  </a:cubicBezTo>
                  <a:cubicBezTo>
                    <a:pt x="177" y="40"/>
                    <a:pt x="180" y="36"/>
                    <a:pt x="180" y="32"/>
                  </a:cubicBezTo>
                  <a:cubicBezTo>
                    <a:pt x="180" y="28"/>
                    <a:pt x="177" y="25"/>
                    <a:pt x="17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0" name="Freeform 3"/>
            <p:cNvSpPr>
              <a:spLocks noChangeAspect="1" noEditPoints="1"/>
            </p:cNvSpPr>
            <p:nvPr/>
          </p:nvSpPr>
          <p:spPr bwMode="auto">
            <a:xfrm>
              <a:off x="3706" y="2924"/>
              <a:ext cx="325" cy="202"/>
            </a:xfrm>
            <a:custGeom>
              <a:avLst/>
              <a:gdLst>
                <a:gd name="T0" fmla="*/ 886900 w 451"/>
                <a:gd name="T1" fmla="*/ 250717 h 296"/>
                <a:gd name="T2" fmla="*/ 608392 w 451"/>
                <a:gd name="T3" fmla="*/ 112567 h 296"/>
                <a:gd name="T4" fmla="*/ 332588 w 451"/>
                <a:gd name="T5" fmla="*/ 250717 h 296"/>
                <a:gd name="T6" fmla="*/ 362332 w 451"/>
                <a:gd name="T7" fmla="*/ 250717 h 296"/>
                <a:gd name="T8" fmla="*/ 857157 w 451"/>
                <a:gd name="T9" fmla="*/ 250717 h 296"/>
                <a:gd name="T10" fmla="*/ 792262 w 451"/>
                <a:gd name="T11" fmla="*/ 330026 h 296"/>
                <a:gd name="T12" fmla="*/ 808486 w 451"/>
                <a:gd name="T13" fmla="*/ 296768 h 296"/>
                <a:gd name="T14" fmla="*/ 411002 w 451"/>
                <a:gd name="T15" fmla="*/ 296768 h 296"/>
                <a:gd name="T16" fmla="*/ 440746 w 451"/>
                <a:gd name="T17" fmla="*/ 324909 h 296"/>
                <a:gd name="T18" fmla="*/ 608392 w 451"/>
                <a:gd name="T19" fmla="*/ 258393 h 296"/>
                <a:gd name="T20" fmla="*/ 792262 w 451"/>
                <a:gd name="T21" fmla="*/ 330026 h 296"/>
                <a:gd name="T22" fmla="*/ 730071 w 451"/>
                <a:gd name="T23" fmla="*/ 399102 h 296"/>
                <a:gd name="T24" fmla="*/ 608392 w 451"/>
                <a:gd name="T25" fmla="*/ 322351 h 296"/>
                <a:gd name="T26" fmla="*/ 489418 w 451"/>
                <a:gd name="T27" fmla="*/ 399102 h 296"/>
                <a:gd name="T28" fmla="*/ 608392 w 451"/>
                <a:gd name="T29" fmla="*/ 363285 h 296"/>
                <a:gd name="T30" fmla="*/ 713847 w 451"/>
                <a:gd name="T31" fmla="*/ 404218 h 296"/>
                <a:gd name="T32" fmla="*/ 559721 w 451"/>
                <a:gd name="T33" fmla="*/ 547486 h 296"/>
                <a:gd name="T34" fmla="*/ 657064 w 451"/>
                <a:gd name="T35" fmla="*/ 455385 h 296"/>
                <a:gd name="T36" fmla="*/ 1181633 w 451"/>
                <a:gd name="T37" fmla="*/ 639586 h 296"/>
                <a:gd name="T38" fmla="*/ 1138370 w 451"/>
                <a:gd name="T39" fmla="*/ 637027 h 296"/>
                <a:gd name="T40" fmla="*/ 1138370 w 451"/>
                <a:gd name="T41" fmla="*/ 179084 h 296"/>
                <a:gd name="T42" fmla="*/ 1095106 w 451"/>
                <a:gd name="T43" fmla="*/ 179084 h 296"/>
                <a:gd name="T44" fmla="*/ 1095106 w 451"/>
                <a:gd name="T45" fmla="*/ 637027 h 296"/>
                <a:gd name="T46" fmla="*/ 124383 w 451"/>
                <a:gd name="T47" fmla="*/ 585861 h 296"/>
                <a:gd name="T48" fmla="*/ 124383 w 451"/>
                <a:gd name="T49" fmla="*/ 40934 h 296"/>
                <a:gd name="T50" fmla="*/ 1095106 w 451"/>
                <a:gd name="T51" fmla="*/ 97217 h 296"/>
                <a:gd name="T52" fmla="*/ 1138370 w 451"/>
                <a:gd name="T53" fmla="*/ 97217 h 296"/>
                <a:gd name="T54" fmla="*/ 1100514 w 451"/>
                <a:gd name="T55" fmla="*/ 0 h 296"/>
                <a:gd name="T56" fmla="*/ 81119 w 451"/>
                <a:gd name="T57" fmla="*/ 35817 h 296"/>
                <a:gd name="T58" fmla="*/ 81119 w 451"/>
                <a:gd name="T59" fmla="*/ 585861 h 296"/>
                <a:gd name="T60" fmla="*/ 37856 w 451"/>
                <a:gd name="T61" fmla="*/ 637027 h 296"/>
                <a:gd name="T62" fmla="*/ 0 w 451"/>
                <a:gd name="T63" fmla="*/ 721453 h 296"/>
                <a:gd name="T64" fmla="*/ 1181633 w 451"/>
                <a:gd name="T65" fmla="*/ 757269 h 296"/>
                <a:gd name="T66" fmla="*/ 1219489 w 451"/>
                <a:gd name="T67" fmla="*/ 672844 h 296"/>
                <a:gd name="T68" fmla="*/ 1176225 w 451"/>
                <a:gd name="T69" fmla="*/ 716336 h 296"/>
                <a:gd name="T70" fmla="*/ 43263 w 451"/>
                <a:gd name="T71" fmla="*/ 677960 h 296"/>
                <a:gd name="T72" fmla="*/ 513754 w 451"/>
                <a:gd name="T73" fmla="*/ 693311 h 296"/>
                <a:gd name="T74" fmla="*/ 721959 w 451"/>
                <a:gd name="T75" fmla="*/ 677960 h 296"/>
                <a:gd name="T76" fmla="*/ 1176225 w 451"/>
                <a:gd name="T77" fmla="*/ 716336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1"/>
                <a:gd name="T118" fmla="*/ 0 h 296"/>
                <a:gd name="T119" fmla="*/ 451 w 451"/>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1" h="296">
                  <a:moveTo>
                    <a:pt x="322" y="100"/>
                  </a:moveTo>
                  <a:cubicBezTo>
                    <a:pt x="324" y="100"/>
                    <a:pt x="326" y="99"/>
                    <a:pt x="328" y="98"/>
                  </a:cubicBezTo>
                  <a:cubicBezTo>
                    <a:pt x="331" y="95"/>
                    <a:pt x="331" y="90"/>
                    <a:pt x="328" y="87"/>
                  </a:cubicBezTo>
                  <a:cubicBezTo>
                    <a:pt x="300" y="58"/>
                    <a:pt x="262" y="44"/>
                    <a:pt x="225" y="44"/>
                  </a:cubicBezTo>
                  <a:cubicBezTo>
                    <a:pt x="188" y="44"/>
                    <a:pt x="151" y="58"/>
                    <a:pt x="123" y="87"/>
                  </a:cubicBezTo>
                  <a:cubicBezTo>
                    <a:pt x="120" y="90"/>
                    <a:pt x="120" y="95"/>
                    <a:pt x="123" y="98"/>
                  </a:cubicBezTo>
                  <a:cubicBezTo>
                    <a:pt x="126" y="101"/>
                    <a:pt x="131" y="101"/>
                    <a:pt x="134" y="98"/>
                  </a:cubicBezTo>
                  <a:cubicBezTo>
                    <a:pt x="134" y="98"/>
                    <a:pt x="134" y="98"/>
                    <a:pt x="134" y="98"/>
                  </a:cubicBezTo>
                  <a:cubicBezTo>
                    <a:pt x="160" y="73"/>
                    <a:pt x="192" y="60"/>
                    <a:pt x="225" y="60"/>
                  </a:cubicBezTo>
                  <a:cubicBezTo>
                    <a:pt x="258" y="60"/>
                    <a:pt x="291" y="73"/>
                    <a:pt x="317" y="98"/>
                  </a:cubicBezTo>
                  <a:cubicBezTo>
                    <a:pt x="318" y="99"/>
                    <a:pt x="320" y="100"/>
                    <a:pt x="322" y="100"/>
                  </a:cubicBezTo>
                  <a:close/>
                  <a:moveTo>
                    <a:pt x="293" y="129"/>
                  </a:moveTo>
                  <a:cubicBezTo>
                    <a:pt x="295" y="129"/>
                    <a:pt x="297" y="128"/>
                    <a:pt x="299" y="127"/>
                  </a:cubicBezTo>
                  <a:cubicBezTo>
                    <a:pt x="302" y="124"/>
                    <a:pt x="302" y="119"/>
                    <a:pt x="299" y="116"/>
                  </a:cubicBezTo>
                  <a:cubicBezTo>
                    <a:pt x="279" y="95"/>
                    <a:pt x="252" y="85"/>
                    <a:pt x="225" y="85"/>
                  </a:cubicBezTo>
                  <a:cubicBezTo>
                    <a:pt x="199" y="85"/>
                    <a:pt x="172" y="95"/>
                    <a:pt x="152" y="116"/>
                  </a:cubicBezTo>
                  <a:cubicBezTo>
                    <a:pt x="149" y="119"/>
                    <a:pt x="149" y="124"/>
                    <a:pt x="152" y="127"/>
                  </a:cubicBezTo>
                  <a:cubicBezTo>
                    <a:pt x="155" y="130"/>
                    <a:pt x="160" y="130"/>
                    <a:pt x="163" y="127"/>
                  </a:cubicBezTo>
                  <a:cubicBezTo>
                    <a:pt x="163" y="127"/>
                    <a:pt x="163" y="127"/>
                    <a:pt x="163" y="127"/>
                  </a:cubicBezTo>
                  <a:cubicBezTo>
                    <a:pt x="181" y="110"/>
                    <a:pt x="203" y="101"/>
                    <a:pt x="225" y="101"/>
                  </a:cubicBezTo>
                  <a:cubicBezTo>
                    <a:pt x="248" y="101"/>
                    <a:pt x="270" y="110"/>
                    <a:pt x="288" y="127"/>
                  </a:cubicBezTo>
                  <a:cubicBezTo>
                    <a:pt x="289" y="128"/>
                    <a:pt x="291" y="129"/>
                    <a:pt x="293" y="129"/>
                  </a:cubicBezTo>
                  <a:close/>
                  <a:moveTo>
                    <a:pt x="264" y="158"/>
                  </a:moveTo>
                  <a:cubicBezTo>
                    <a:pt x="266" y="158"/>
                    <a:pt x="268" y="157"/>
                    <a:pt x="270" y="156"/>
                  </a:cubicBezTo>
                  <a:cubicBezTo>
                    <a:pt x="273" y="153"/>
                    <a:pt x="273" y="148"/>
                    <a:pt x="270" y="144"/>
                  </a:cubicBezTo>
                  <a:cubicBezTo>
                    <a:pt x="258" y="132"/>
                    <a:pt x="242" y="126"/>
                    <a:pt x="225" y="126"/>
                  </a:cubicBezTo>
                  <a:cubicBezTo>
                    <a:pt x="209" y="126"/>
                    <a:pt x="193" y="132"/>
                    <a:pt x="181" y="144"/>
                  </a:cubicBezTo>
                  <a:cubicBezTo>
                    <a:pt x="178" y="148"/>
                    <a:pt x="178" y="153"/>
                    <a:pt x="181" y="156"/>
                  </a:cubicBezTo>
                  <a:cubicBezTo>
                    <a:pt x="184" y="159"/>
                    <a:pt x="189" y="159"/>
                    <a:pt x="192" y="156"/>
                  </a:cubicBezTo>
                  <a:cubicBezTo>
                    <a:pt x="201" y="147"/>
                    <a:pt x="213" y="142"/>
                    <a:pt x="225" y="142"/>
                  </a:cubicBezTo>
                  <a:cubicBezTo>
                    <a:pt x="237" y="142"/>
                    <a:pt x="249" y="147"/>
                    <a:pt x="259" y="156"/>
                  </a:cubicBezTo>
                  <a:cubicBezTo>
                    <a:pt x="260" y="157"/>
                    <a:pt x="262" y="158"/>
                    <a:pt x="264" y="158"/>
                  </a:cubicBezTo>
                  <a:close/>
                  <a:moveTo>
                    <a:pt x="207" y="178"/>
                  </a:moveTo>
                  <a:cubicBezTo>
                    <a:pt x="197" y="188"/>
                    <a:pt x="197" y="204"/>
                    <a:pt x="207" y="214"/>
                  </a:cubicBezTo>
                  <a:cubicBezTo>
                    <a:pt x="217" y="224"/>
                    <a:pt x="234" y="224"/>
                    <a:pt x="243" y="214"/>
                  </a:cubicBezTo>
                  <a:cubicBezTo>
                    <a:pt x="253" y="204"/>
                    <a:pt x="253" y="188"/>
                    <a:pt x="243" y="178"/>
                  </a:cubicBezTo>
                  <a:cubicBezTo>
                    <a:pt x="234" y="168"/>
                    <a:pt x="217" y="168"/>
                    <a:pt x="207" y="178"/>
                  </a:cubicBezTo>
                  <a:close/>
                  <a:moveTo>
                    <a:pt x="437" y="250"/>
                  </a:moveTo>
                  <a:cubicBezTo>
                    <a:pt x="437" y="249"/>
                    <a:pt x="437" y="249"/>
                    <a:pt x="437" y="249"/>
                  </a:cubicBezTo>
                  <a:cubicBezTo>
                    <a:pt x="421" y="249"/>
                    <a:pt x="421" y="249"/>
                    <a:pt x="421" y="249"/>
                  </a:cubicBezTo>
                  <a:cubicBezTo>
                    <a:pt x="421" y="249"/>
                    <a:pt x="421" y="249"/>
                    <a:pt x="421" y="248"/>
                  </a:cubicBezTo>
                  <a:cubicBezTo>
                    <a:pt x="421" y="70"/>
                    <a:pt x="421" y="70"/>
                    <a:pt x="421" y="70"/>
                  </a:cubicBezTo>
                  <a:cubicBezTo>
                    <a:pt x="421" y="66"/>
                    <a:pt x="417" y="62"/>
                    <a:pt x="413" y="62"/>
                  </a:cubicBezTo>
                  <a:cubicBezTo>
                    <a:pt x="408" y="62"/>
                    <a:pt x="405" y="66"/>
                    <a:pt x="405" y="70"/>
                  </a:cubicBezTo>
                  <a:cubicBezTo>
                    <a:pt x="405" y="248"/>
                    <a:pt x="405" y="248"/>
                    <a:pt x="405" y="248"/>
                  </a:cubicBezTo>
                  <a:cubicBezTo>
                    <a:pt x="405" y="249"/>
                    <a:pt x="405" y="249"/>
                    <a:pt x="405" y="249"/>
                  </a:cubicBezTo>
                  <a:cubicBezTo>
                    <a:pt x="46" y="249"/>
                    <a:pt x="46" y="249"/>
                    <a:pt x="46" y="249"/>
                  </a:cubicBezTo>
                  <a:cubicBezTo>
                    <a:pt x="46" y="229"/>
                    <a:pt x="46" y="229"/>
                    <a:pt x="46" y="229"/>
                  </a:cubicBezTo>
                  <a:cubicBezTo>
                    <a:pt x="46" y="211"/>
                    <a:pt x="46" y="211"/>
                    <a:pt x="46" y="211"/>
                  </a:cubicBezTo>
                  <a:cubicBezTo>
                    <a:pt x="46" y="16"/>
                    <a:pt x="46" y="16"/>
                    <a:pt x="46" y="16"/>
                  </a:cubicBezTo>
                  <a:cubicBezTo>
                    <a:pt x="405" y="16"/>
                    <a:pt x="405" y="16"/>
                    <a:pt x="405" y="16"/>
                  </a:cubicBezTo>
                  <a:cubicBezTo>
                    <a:pt x="405" y="38"/>
                    <a:pt x="405" y="38"/>
                    <a:pt x="405" y="38"/>
                  </a:cubicBezTo>
                  <a:cubicBezTo>
                    <a:pt x="405" y="42"/>
                    <a:pt x="408" y="46"/>
                    <a:pt x="413" y="46"/>
                  </a:cubicBezTo>
                  <a:cubicBezTo>
                    <a:pt x="417" y="46"/>
                    <a:pt x="421" y="42"/>
                    <a:pt x="421" y="38"/>
                  </a:cubicBezTo>
                  <a:cubicBezTo>
                    <a:pt x="421" y="14"/>
                    <a:pt x="421" y="14"/>
                    <a:pt x="421" y="14"/>
                  </a:cubicBezTo>
                  <a:cubicBezTo>
                    <a:pt x="421" y="7"/>
                    <a:pt x="415" y="0"/>
                    <a:pt x="407" y="0"/>
                  </a:cubicBezTo>
                  <a:cubicBezTo>
                    <a:pt x="44" y="0"/>
                    <a:pt x="44" y="0"/>
                    <a:pt x="44" y="0"/>
                  </a:cubicBezTo>
                  <a:cubicBezTo>
                    <a:pt x="36" y="0"/>
                    <a:pt x="30" y="7"/>
                    <a:pt x="30" y="14"/>
                  </a:cubicBezTo>
                  <a:cubicBezTo>
                    <a:pt x="30" y="211"/>
                    <a:pt x="30" y="211"/>
                    <a:pt x="30" y="211"/>
                  </a:cubicBezTo>
                  <a:cubicBezTo>
                    <a:pt x="30" y="229"/>
                    <a:pt x="30" y="229"/>
                    <a:pt x="30" y="229"/>
                  </a:cubicBezTo>
                  <a:cubicBezTo>
                    <a:pt x="30" y="249"/>
                    <a:pt x="30" y="249"/>
                    <a:pt x="30" y="249"/>
                  </a:cubicBezTo>
                  <a:cubicBezTo>
                    <a:pt x="14" y="249"/>
                    <a:pt x="14" y="249"/>
                    <a:pt x="14" y="249"/>
                  </a:cubicBezTo>
                  <a:cubicBezTo>
                    <a:pt x="6" y="250"/>
                    <a:pt x="0" y="256"/>
                    <a:pt x="0" y="263"/>
                  </a:cubicBezTo>
                  <a:cubicBezTo>
                    <a:pt x="0" y="282"/>
                    <a:pt x="0" y="282"/>
                    <a:pt x="0" y="282"/>
                  </a:cubicBezTo>
                  <a:cubicBezTo>
                    <a:pt x="0" y="290"/>
                    <a:pt x="6" y="296"/>
                    <a:pt x="14" y="296"/>
                  </a:cubicBezTo>
                  <a:cubicBezTo>
                    <a:pt x="437" y="296"/>
                    <a:pt x="437" y="296"/>
                    <a:pt x="437" y="296"/>
                  </a:cubicBezTo>
                  <a:cubicBezTo>
                    <a:pt x="445" y="296"/>
                    <a:pt x="451" y="290"/>
                    <a:pt x="451" y="282"/>
                  </a:cubicBezTo>
                  <a:cubicBezTo>
                    <a:pt x="451" y="263"/>
                    <a:pt x="451" y="263"/>
                    <a:pt x="451" y="263"/>
                  </a:cubicBezTo>
                  <a:cubicBezTo>
                    <a:pt x="451" y="256"/>
                    <a:pt x="445" y="250"/>
                    <a:pt x="437" y="250"/>
                  </a:cubicBezTo>
                  <a:close/>
                  <a:moveTo>
                    <a:pt x="435" y="280"/>
                  </a:moveTo>
                  <a:cubicBezTo>
                    <a:pt x="16" y="280"/>
                    <a:pt x="16" y="280"/>
                    <a:pt x="16" y="280"/>
                  </a:cubicBezTo>
                  <a:cubicBezTo>
                    <a:pt x="16" y="265"/>
                    <a:pt x="16" y="265"/>
                    <a:pt x="16" y="265"/>
                  </a:cubicBezTo>
                  <a:cubicBezTo>
                    <a:pt x="183" y="265"/>
                    <a:pt x="183" y="265"/>
                    <a:pt x="183" y="265"/>
                  </a:cubicBezTo>
                  <a:cubicBezTo>
                    <a:pt x="184" y="269"/>
                    <a:pt x="187" y="271"/>
                    <a:pt x="190" y="271"/>
                  </a:cubicBezTo>
                  <a:cubicBezTo>
                    <a:pt x="260" y="271"/>
                    <a:pt x="260" y="271"/>
                    <a:pt x="260" y="271"/>
                  </a:cubicBezTo>
                  <a:cubicBezTo>
                    <a:pt x="263" y="271"/>
                    <a:pt x="266" y="269"/>
                    <a:pt x="267" y="265"/>
                  </a:cubicBezTo>
                  <a:cubicBezTo>
                    <a:pt x="435" y="266"/>
                    <a:pt x="435" y="266"/>
                    <a:pt x="435" y="266"/>
                  </a:cubicBezTo>
                  <a:lnTo>
                    <a:pt x="435"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41" name="Freeform 8"/>
            <p:cNvSpPr>
              <a:spLocks noChangeAspect="1" noEditPoints="1"/>
            </p:cNvSpPr>
            <p:nvPr/>
          </p:nvSpPr>
          <p:spPr bwMode="auto">
            <a:xfrm>
              <a:off x="3188" y="2862"/>
              <a:ext cx="409" cy="349"/>
            </a:xfrm>
            <a:custGeom>
              <a:avLst/>
              <a:gdLst>
                <a:gd name="T0" fmla="*/ 1947496256 w 451"/>
                <a:gd name="T1" fmla="*/ 1841454036 h 407"/>
                <a:gd name="T2" fmla="*/ 1947496256 w 451"/>
                <a:gd name="T3" fmla="*/ 1841454036 h 407"/>
                <a:gd name="T4" fmla="*/ 1947496256 w 451"/>
                <a:gd name="T5" fmla="*/ 36219971 h 407"/>
                <a:gd name="T6" fmla="*/ 1947496256 w 451"/>
                <a:gd name="T7" fmla="*/ 1841454036 h 407"/>
                <a:gd name="T8" fmla="*/ 1947496256 w 451"/>
                <a:gd name="T9" fmla="*/ 1841454036 h 407"/>
                <a:gd name="T10" fmla="*/ 1947496256 w 451"/>
                <a:gd name="T11" fmla="*/ 362193252 h 407"/>
                <a:gd name="T12" fmla="*/ 1947496256 w 451"/>
                <a:gd name="T13" fmla="*/ 1714385368 h 407"/>
                <a:gd name="T14" fmla="*/ 1947496256 w 451"/>
                <a:gd name="T15" fmla="*/ 1195239733 h 407"/>
                <a:gd name="T16" fmla="*/ 1947496256 w 451"/>
                <a:gd name="T17" fmla="*/ 833046380 h 407"/>
                <a:gd name="T18" fmla="*/ 1947496256 w 451"/>
                <a:gd name="T19" fmla="*/ 1714385368 h 407"/>
                <a:gd name="T20" fmla="*/ 663954808 w 451"/>
                <a:gd name="T21" fmla="*/ 36219971 h 407"/>
                <a:gd name="T22" fmla="*/ 510735302 w 451"/>
                <a:gd name="T23" fmla="*/ 1841454036 h 407"/>
                <a:gd name="T24" fmla="*/ 663954808 w 451"/>
                <a:gd name="T25" fmla="*/ 1841454036 h 407"/>
                <a:gd name="T26" fmla="*/ 1008703163 w 451"/>
                <a:gd name="T27" fmla="*/ 494997723 h 407"/>
                <a:gd name="T28" fmla="*/ 497967861 w 451"/>
                <a:gd name="T29" fmla="*/ 1195239733 h 407"/>
                <a:gd name="T30" fmla="*/ 1008703163 w 451"/>
                <a:gd name="T31" fmla="*/ 1841454036 h 407"/>
                <a:gd name="T32" fmla="*/ 1353447902 w 451"/>
                <a:gd name="T33" fmla="*/ 688169763 h 407"/>
                <a:gd name="T34" fmla="*/ 1212995837 w 451"/>
                <a:gd name="T35" fmla="*/ 1714385368 h 407"/>
                <a:gd name="T36" fmla="*/ 1353447902 w 451"/>
                <a:gd name="T37" fmla="*/ 1569505131 h 407"/>
                <a:gd name="T38" fmla="*/ 1353447902 w 451"/>
                <a:gd name="T39" fmla="*/ 688169763 h 407"/>
                <a:gd name="T40" fmla="*/ 1947496256 w 451"/>
                <a:gd name="T41" fmla="*/ 1841454036 h 407"/>
                <a:gd name="T42" fmla="*/ 1947496256 w 451"/>
                <a:gd name="T43" fmla="*/ 1841454036 h 407"/>
                <a:gd name="T44" fmla="*/ 1947496256 w 451"/>
                <a:gd name="T45" fmla="*/ 1841454036 h 407"/>
                <a:gd name="T46" fmla="*/ 1947496256 w 451"/>
                <a:gd name="T47" fmla="*/ 1841454036 h 407"/>
                <a:gd name="T48" fmla="*/ 1947496256 w 451"/>
                <a:gd name="T49" fmla="*/ 1841454036 h 407"/>
                <a:gd name="T50" fmla="*/ 1947496256 w 451"/>
                <a:gd name="T51" fmla="*/ 1841454036 h 407"/>
                <a:gd name="T52" fmla="*/ 1947496256 w 451"/>
                <a:gd name="T53" fmla="*/ 1841454036 h 407"/>
                <a:gd name="T54" fmla="*/ 1947496256 w 451"/>
                <a:gd name="T55" fmla="*/ 1841454036 h 407"/>
                <a:gd name="T56" fmla="*/ 1947496256 w 451"/>
                <a:gd name="T57" fmla="*/ 1841454036 h 407"/>
                <a:gd name="T58" fmla="*/ 1947496256 w 451"/>
                <a:gd name="T59" fmla="*/ 1841454036 h 407"/>
                <a:gd name="T60" fmla="*/ 1947496256 w 451"/>
                <a:gd name="T61" fmla="*/ 1841454036 h 407"/>
                <a:gd name="T62" fmla="*/ 1947496256 w 451"/>
                <a:gd name="T63" fmla="*/ 1841454036 h 407"/>
                <a:gd name="T64" fmla="*/ 1947496256 w 451"/>
                <a:gd name="T65" fmla="*/ 1841454036 h 407"/>
                <a:gd name="T66" fmla="*/ 1947496256 w 451"/>
                <a:gd name="T67" fmla="*/ 1841454036 h 407"/>
                <a:gd name="T68" fmla="*/ 1947496256 w 451"/>
                <a:gd name="T69" fmla="*/ 1841454036 h 407"/>
                <a:gd name="T70" fmla="*/ 1947496256 w 451"/>
                <a:gd name="T71" fmla="*/ 1841454036 h 407"/>
                <a:gd name="T72" fmla="*/ 1947496256 w 451"/>
                <a:gd name="T73" fmla="*/ 1841454036 h 407"/>
                <a:gd name="T74" fmla="*/ 1947496256 w 451"/>
                <a:gd name="T75" fmla="*/ 1841454036 h 407"/>
                <a:gd name="T76" fmla="*/ 1947496256 w 451"/>
                <a:gd name="T77" fmla="*/ 1841454036 h 407"/>
                <a:gd name="T78" fmla="*/ 1864183416 w 451"/>
                <a:gd name="T79" fmla="*/ 1841454036 h 407"/>
                <a:gd name="T80" fmla="*/ 1659886914 w 451"/>
                <a:gd name="T81" fmla="*/ 1219387445 h 407"/>
                <a:gd name="T82" fmla="*/ 1659886914 w 451"/>
                <a:gd name="T83" fmla="*/ 1841454036 h 407"/>
                <a:gd name="T84" fmla="*/ 1947496256 w 451"/>
                <a:gd name="T85" fmla="*/ 1841454036 h 407"/>
                <a:gd name="T86" fmla="*/ 1947496256 w 451"/>
                <a:gd name="T87" fmla="*/ 1841454036 h 407"/>
                <a:gd name="T88" fmla="*/ 1864183416 w 451"/>
                <a:gd name="T89" fmla="*/ 1841454036 h 407"/>
                <a:gd name="T90" fmla="*/ 1947496256 w 451"/>
                <a:gd name="T91" fmla="*/ 1841454036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1"/>
                <a:gd name="T139" fmla="*/ 0 h 407"/>
                <a:gd name="T140" fmla="*/ 451 w 451"/>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1" h="407">
                  <a:moveTo>
                    <a:pt x="227" y="14"/>
                  </a:moveTo>
                  <a:cubicBezTo>
                    <a:pt x="251" y="38"/>
                    <a:pt x="263" y="69"/>
                    <a:pt x="263" y="99"/>
                  </a:cubicBezTo>
                  <a:cubicBezTo>
                    <a:pt x="263" y="130"/>
                    <a:pt x="251" y="161"/>
                    <a:pt x="227" y="185"/>
                  </a:cubicBezTo>
                  <a:cubicBezTo>
                    <a:pt x="224" y="188"/>
                    <a:pt x="224" y="193"/>
                    <a:pt x="227" y="196"/>
                  </a:cubicBezTo>
                  <a:cubicBezTo>
                    <a:pt x="229" y="198"/>
                    <a:pt x="231" y="198"/>
                    <a:pt x="233" y="198"/>
                  </a:cubicBezTo>
                  <a:cubicBezTo>
                    <a:pt x="235" y="198"/>
                    <a:pt x="237" y="198"/>
                    <a:pt x="239" y="196"/>
                  </a:cubicBezTo>
                  <a:cubicBezTo>
                    <a:pt x="265" y="169"/>
                    <a:pt x="279" y="134"/>
                    <a:pt x="279" y="99"/>
                  </a:cubicBezTo>
                  <a:cubicBezTo>
                    <a:pt x="279" y="65"/>
                    <a:pt x="265" y="30"/>
                    <a:pt x="239" y="3"/>
                  </a:cubicBezTo>
                  <a:cubicBezTo>
                    <a:pt x="236" y="0"/>
                    <a:pt x="230" y="0"/>
                    <a:pt x="227" y="3"/>
                  </a:cubicBezTo>
                  <a:cubicBezTo>
                    <a:pt x="224" y="6"/>
                    <a:pt x="224" y="11"/>
                    <a:pt x="227" y="14"/>
                  </a:cubicBezTo>
                  <a:close/>
                  <a:moveTo>
                    <a:pt x="224" y="99"/>
                  </a:moveTo>
                  <a:cubicBezTo>
                    <a:pt x="224" y="120"/>
                    <a:pt x="216" y="141"/>
                    <a:pt x="200" y="157"/>
                  </a:cubicBezTo>
                  <a:cubicBezTo>
                    <a:pt x="197" y="161"/>
                    <a:pt x="197" y="166"/>
                    <a:pt x="200" y="169"/>
                  </a:cubicBezTo>
                  <a:cubicBezTo>
                    <a:pt x="202" y="170"/>
                    <a:pt x="204" y="171"/>
                    <a:pt x="206" y="171"/>
                  </a:cubicBezTo>
                  <a:cubicBezTo>
                    <a:pt x="208" y="171"/>
                    <a:pt x="210" y="170"/>
                    <a:pt x="211" y="169"/>
                  </a:cubicBezTo>
                  <a:cubicBezTo>
                    <a:pt x="231" y="150"/>
                    <a:pt x="240" y="125"/>
                    <a:pt x="240" y="99"/>
                  </a:cubicBezTo>
                  <a:cubicBezTo>
                    <a:pt x="240" y="74"/>
                    <a:pt x="231" y="49"/>
                    <a:pt x="211" y="30"/>
                  </a:cubicBezTo>
                  <a:cubicBezTo>
                    <a:pt x="208" y="27"/>
                    <a:pt x="203" y="27"/>
                    <a:pt x="200" y="30"/>
                  </a:cubicBezTo>
                  <a:cubicBezTo>
                    <a:pt x="197" y="33"/>
                    <a:pt x="197" y="38"/>
                    <a:pt x="200" y="41"/>
                  </a:cubicBezTo>
                  <a:cubicBezTo>
                    <a:pt x="216" y="57"/>
                    <a:pt x="224" y="78"/>
                    <a:pt x="224" y="99"/>
                  </a:cubicBezTo>
                  <a:close/>
                  <a:moveTo>
                    <a:pt x="173" y="142"/>
                  </a:moveTo>
                  <a:cubicBezTo>
                    <a:pt x="174" y="143"/>
                    <a:pt x="176" y="144"/>
                    <a:pt x="179" y="144"/>
                  </a:cubicBezTo>
                  <a:cubicBezTo>
                    <a:pt x="181" y="144"/>
                    <a:pt x="183" y="143"/>
                    <a:pt x="184" y="142"/>
                  </a:cubicBezTo>
                  <a:cubicBezTo>
                    <a:pt x="196" y="130"/>
                    <a:pt x="202" y="115"/>
                    <a:pt x="202" y="99"/>
                  </a:cubicBezTo>
                  <a:cubicBezTo>
                    <a:pt x="202" y="84"/>
                    <a:pt x="196" y="69"/>
                    <a:pt x="184" y="57"/>
                  </a:cubicBezTo>
                  <a:cubicBezTo>
                    <a:pt x="181" y="54"/>
                    <a:pt x="176" y="54"/>
                    <a:pt x="173" y="57"/>
                  </a:cubicBezTo>
                  <a:cubicBezTo>
                    <a:pt x="170" y="60"/>
                    <a:pt x="170" y="66"/>
                    <a:pt x="173" y="69"/>
                  </a:cubicBezTo>
                  <a:cubicBezTo>
                    <a:pt x="181" y="77"/>
                    <a:pt x="186" y="88"/>
                    <a:pt x="186" y="99"/>
                  </a:cubicBezTo>
                  <a:cubicBezTo>
                    <a:pt x="186" y="111"/>
                    <a:pt x="181" y="122"/>
                    <a:pt x="173" y="130"/>
                  </a:cubicBezTo>
                  <a:cubicBezTo>
                    <a:pt x="170" y="133"/>
                    <a:pt x="170" y="138"/>
                    <a:pt x="173" y="142"/>
                  </a:cubicBezTo>
                  <a:close/>
                  <a:moveTo>
                    <a:pt x="16" y="99"/>
                  </a:moveTo>
                  <a:cubicBezTo>
                    <a:pt x="16" y="69"/>
                    <a:pt x="28" y="38"/>
                    <a:pt x="52" y="14"/>
                  </a:cubicBezTo>
                  <a:cubicBezTo>
                    <a:pt x="55" y="11"/>
                    <a:pt x="55" y="6"/>
                    <a:pt x="52" y="3"/>
                  </a:cubicBezTo>
                  <a:cubicBezTo>
                    <a:pt x="49" y="0"/>
                    <a:pt x="44" y="0"/>
                    <a:pt x="40" y="3"/>
                  </a:cubicBezTo>
                  <a:cubicBezTo>
                    <a:pt x="14" y="30"/>
                    <a:pt x="0" y="65"/>
                    <a:pt x="0" y="99"/>
                  </a:cubicBezTo>
                  <a:cubicBezTo>
                    <a:pt x="0" y="134"/>
                    <a:pt x="14" y="169"/>
                    <a:pt x="40" y="196"/>
                  </a:cubicBezTo>
                  <a:cubicBezTo>
                    <a:pt x="42" y="198"/>
                    <a:pt x="44" y="198"/>
                    <a:pt x="46" y="198"/>
                  </a:cubicBezTo>
                  <a:cubicBezTo>
                    <a:pt x="48" y="198"/>
                    <a:pt x="50" y="198"/>
                    <a:pt x="52" y="196"/>
                  </a:cubicBezTo>
                  <a:cubicBezTo>
                    <a:pt x="55" y="193"/>
                    <a:pt x="55" y="188"/>
                    <a:pt x="52" y="185"/>
                  </a:cubicBezTo>
                  <a:cubicBezTo>
                    <a:pt x="28" y="161"/>
                    <a:pt x="16" y="130"/>
                    <a:pt x="16" y="99"/>
                  </a:cubicBezTo>
                  <a:close/>
                  <a:moveTo>
                    <a:pt x="55" y="99"/>
                  </a:moveTo>
                  <a:cubicBezTo>
                    <a:pt x="55" y="78"/>
                    <a:pt x="63" y="57"/>
                    <a:pt x="79" y="41"/>
                  </a:cubicBezTo>
                  <a:cubicBezTo>
                    <a:pt x="82" y="38"/>
                    <a:pt x="82" y="33"/>
                    <a:pt x="79" y="30"/>
                  </a:cubicBezTo>
                  <a:cubicBezTo>
                    <a:pt x="76" y="27"/>
                    <a:pt x="71" y="27"/>
                    <a:pt x="68" y="30"/>
                  </a:cubicBezTo>
                  <a:cubicBezTo>
                    <a:pt x="49" y="49"/>
                    <a:pt x="39" y="74"/>
                    <a:pt x="39" y="99"/>
                  </a:cubicBezTo>
                  <a:cubicBezTo>
                    <a:pt x="39" y="124"/>
                    <a:pt x="49" y="150"/>
                    <a:pt x="68" y="169"/>
                  </a:cubicBezTo>
                  <a:cubicBezTo>
                    <a:pt x="69" y="170"/>
                    <a:pt x="71" y="171"/>
                    <a:pt x="73" y="171"/>
                  </a:cubicBezTo>
                  <a:cubicBezTo>
                    <a:pt x="75" y="171"/>
                    <a:pt x="77" y="170"/>
                    <a:pt x="79" y="169"/>
                  </a:cubicBezTo>
                  <a:cubicBezTo>
                    <a:pt x="82" y="166"/>
                    <a:pt x="82" y="161"/>
                    <a:pt x="79" y="157"/>
                  </a:cubicBezTo>
                  <a:cubicBezTo>
                    <a:pt x="63" y="141"/>
                    <a:pt x="55" y="120"/>
                    <a:pt x="55" y="99"/>
                  </a:cubicBezTo>
                  <a:close/>
                  <a:moveTo>
                    <a:pt x="106" y="57"/>
                  </a:moveTo>
                  <a:cubicBezTo>
                    <a:pt x="103" y="54"/>
                    <a:pt x="98" y="54"/>
                    <a:pt x="95" y="57"/>
                  </a:cubicBezTo>
                  <a:cubicBezTo>
                    <a:pt x="83" y="69"/>
                    <a:pt x="77" y="84"/>
                    <a:pt x="77" y="99"/>
                  </a:cubicBezTo>
                  <a:cubicBezTo>
                    <a:pt x="77" y="115"/>
                    <a:pt x="83" y="130"/>
                    <a:pt x="95" y="142"/>
                  </a:cubicBezTo>
                  <a:cubicBezTo>
                    <a:pt x="96" y="143"/>
                    <a:pt x="98" y="144"/>
                    <a:pt x="101" y="144"/>
                  </a:cubicBezTo>
                  <a:cubicBezTo>
                    <a:pt x="103" y="144"/>
                    <a:pt x="105" y="143"/>
                    <a:pt x="106" y="142"/>
                  </a:cubicBezTo>
                  <a:cubicBezTo>
                    <a:pt x="109" y="138"/>
                    <a:pt x="109" y="133"/>
                    <a:pt x="106" y="130"/>
                  </a:cubicBezTo>
                  <a:cubicBezTo>
                    <a:pt x="98" y="122"/>
                    <a:pt x="93" y="111"/>
                    <a:pt x="93" y="99"/>
                  </a:cubicBezTo>
                  <a:cubicBezTo>
                    <a:pt x="93" y="88"/>
                    <a:pt x="98" y="77"/>
                    <a:pt x="106" y="69"/>
                  </a:cubicBezTo>
                  <a:cubicBezTo>
                    <a:pt x="109" y="66"/>
                    <a:pt x="109" y="60"/>
                    <a:pt x="106" y="57"/>
                  </a:cubicBezTo>
                  <a:close/>
                  <a:moveTo>
                    <a:pt x="164" y="332"/>
                  </a:moveTo>
                  <a:cubicBezTo>
                    <a:pt x="164" y="375"/>
                    <a:pt x="164" y="375"/>
                    <a:pt x="164" y="375"/>
                  </a:cubicBezTo>
                  <a:cubicBezTo>
                    <a:pt x="164" y="379"/>
                    <a:pt x="168" y="383"/>
                    <a:pt x="172" y="383"/>
                  </a:cubicBezTo>
                  <a:cubicBezTo>
                    <a:pt x="177" y="383"/>
                    <a:pt x="180" y="379"/>
                    <a:pt x="180" y="375"/>
                  </a:cubicBezTo>
                  <a:cubicBezTo>
                    <a:pt x="180" y="332"/>
                    <a:pt x="180" y="332"/>
                    <a:pt x="180" y="332"/>
                  </a:cubicBezTo>
                  <a:cubicBezTo>
                    <a:pt x="180" y="327"/>
                    <a:pt x="177" y="324"/>
                    <a:pt x="172" y="324"/>
                  </a:cubicBezTo>
                  <a:cubicBezTo>
                    <a:pt x="168" y="324"/>
                    <a:pt x="164" y="327"/>
                    <a:pt x="164" y="332"/>
                  </a:cubicBezTo>
                  <a:close/>
                  <a:moveTo>
                    <a:pt x="190" y="332"/>
                  </a:moveTo>
                  <a:cubicBezTo>
                    <a:pt x="190" y="375"/>
                    <a:pt x="190" y="375"/>
                    <a:pt x="190" y="375"/>
                  </a:cubicBezTo>
                  <a:cubicBezTo>
                    <a:pt x="190" y="379"/>
                    <a:pt x="194" y="383"/>
                    <a:pt x="198" y="383"/>
                  </a:cubicBezTo>
                  <a:cubicBezTo>
                    <a:pt x="203" y="383"/>
                    <a:pt x="206" y="379"/>
                    <a:pt x="206" y="375"/>
                  </a:cubicBezTo>
                  <a:cubicBezTo>
                    <a:pt x="206" y="332"/>
                    <a:pt x="206" y="332"/>
                    <a:pt x="206" y="332"/>
                  </a:cubicBezTo>
                  <a:cubicBezTo>
                    <a:pt x="206" y="327"/>
                    <a:pt x="203" y="324"/>
                    <a:pt x="198" y="324"/>
                  </a:cubicBezTo>
                  <a:cubicBezTo>
                    <a:pt x="194" y="324"/>
                    <a:pt x="190" y="327"/>
                    <a:pt x="190" y="332"/>
                  </a:cubicBezTo>
                  <a:close/>
                  <a:moveTo>
                    <a:pt x="216" y="332"/>
                  </a:moveTo>
                  <a:cubicBezTo>
                    <a:pt x="216" y="375"/>
                    <a:pt x="216" y="375"/>
                    <a:pt x="216" y="375"/>
                  </a:cubicBezTo>
                  <a:cubicBezTo>
                    <a:pt x="216" y="379"/>
                    <a:pt x="220" y="383"/>
                    <a:pt x="224" y="383"/>
                  </a:cubicBezTo>
                  <a:cubicBezTo>
                    <a:pt x="229" y="383"/>
                    <a:pt x="232" y="379"/>
                    <a:pt x="232" y="375"/>
                  </a:cubicBezTo>
                  <a:cubicBezTo>
                    <a:pt x="232" y="332"/>
                    <a:pt x="232" y="332"/>
                    <a:pt x="232" y="332"/>
                  </a:cubicBezTo>
                  <a:cubicBezTo>
                    <a:pt x="232" y="327"/>
                    <a:pt x="229" y="324"/>
                    <a:pt x="224" y="324"/>
                  </a:cubicBezTo>
                  <a:cubicBezTo>
                    <a:pt x="220" y="324"/>
                    <a:pt x="216" y="327"/>
                    <a:pt x="216" y="332"/>
                  </a:cubicBezTo>
                  <a:close/>
                  <a:moveTo>
                    <a:pt x="242" y="332"/>
                  </a:moveTo>
                  <a:cubicBezTo>
                    <a:pt x="242" y="375"/>
                    <a:pt x="242" y="375"/>
                    <a:pt x="242" y="375"/>
                  </a:cubicBezTo>
                  <a:cubicBezTo>
                    <a:pt x="242" y="379"/>
                    <a:pt x="246" y="383"/>
                    <a:pt x="250" y="383"/>
                  </a:cubicBezTo>
                  <a:cubicBezTo>
                    <a:pt x="255" y="383"/>
                    <a:pt x="258" y="379"/>
                    <a:pt x="258" y="375"/>
                  </a:cubicBezTo>
                  <a:cubicBezTo>
                    <a:pt x="258" y="332"/>
                    <a:pt x="258" y="332"/>
                    <a:pt x="258" y="332"/>
                  </a:cubicBezTo>
                  <a:cubicBezTo>
                    <a:pt x="258" y="327"/>
                    <a:pt x="255" y="324"/>
                    <a:pt x="250" y="324"/>
                  </a:cubicBezTo>
                  <a:cubicBezTo>
                    <a:pt x="246" y="324"/>
                    <a:pt x="242" y="327"/>
                    <a:pt x="242" y="332"/>
                  </a:cubicBezTo>
                  <a:close/>
                  <a:moveTo>
                    <a:pt x="276" y="324"/>
                  </a:moveTo>
                  <a:cubicBezTo>
                    <a:pt x="272" y="324"/>
                    <a:pt x="268" y="328"/>
                    <a:pt x="268" y="332"/>
                  </a:cubicBezTo>
                  <a:cubicBezTo>
                    <a:pt x="268" y="374"/>
                    <a:pt x="268" y="374"/>
                    <a:pt x="268" y="374"/>
                  </a:cubicBezTo>
                  <a:cubicBezTo>
                    <a:pt x="268" y="378"/>
                    <a:pt x="272" y="382"/>
                    <a:pt x="276" y="382"/>
                  </a:cubicBezTo>
                  <a:cubicBezTo>
                    <a:pt x="306" y="382"/>
                    <a:pt x="306" y="382"/>
                    <a:pt x="306" y="382"/>
                  </a:cubicBezTo>
                  <a:cubicBezTo>
                    <a:pt x="311" y="382"/>
                    <a:pt x="314" y="378"/>
                    <a:pt x="314" y="374"/>
                  </a:cubicBezTo>
                  <a:cubicBezTo>
                    <a:pt x="314" y="332"/>
                    <a:pt x="314" y="332"/>
                    <a:pt x="314" y="332"/>
                  </a:cubicBezTo>
                  <a:cubicBezTo>
                    <a:pt x="314" y="328"/>
                    <a:pt x="311" y="324"/>
                    <a:pt x="306" y="324"/>
                  </a:cubicBezTo>
                  <a:lnTo>
                    <a:pt x="276" y="324"/>
                  </a:lnTo>
                  <a:close/>
                  <a:moveTo>
                    <a:pt x="331" y="324"/>
                  </a:moveTo>
                  <a:cubicBezTo>
                    <a:pt x="327" y="324"/>
                    <a:pt x="323" y="328"/>
                    <a:pt x="323" y="332"/>
                  </a:cubicBezTo>
                  <a:cubicBezTo>
                    <a:pt x="323" y="374"/>
                    <a:pt x="323" y="374"/>
                    <a:pt x="323" y="374"/>
                  </a:cubicBezTo>
                  <a:cubicBezTo>
                    <a:pt x="323" y="378"/>
                    <a:pt x="327" y="382"/>
                    <a:pt x="331" y="382"/>
                  </a:cubicBezTo>
                  <a:cubicBezTo>
                    <a:pt x="361" y="382"/>
                    <a:pt x="361" y="382"/>
                    <a:pt x="361" y="382"/>
                  </a:cubicBezTo>
                  <a:cubicBezTo>
                    <a:pt x="366" y="382"/>
                    <a:pt x="369" y="378"/>
                    <a:pt x="369" y="374"/>
                  </a:cubicBezTo>
                  <a:cubicBezTo>
                    <a:pt x="369" y="332"/>
                    <a:pt x="369" y="332"/>
                    <a:pt x="369" y="332"/>
                  </a:cubicBezTo>
                  <a:cubicBezTo>
                    <a:pt x="369" y="328"/>
                    <a:pt x="366" y="324"/>
                    <a:pt x="361" y="324"/>
                  </a:cubicBezTo>
                  <a:lnTo>
                    <a:pt x="331" y="324"/>
                  </a:lnTo>
                  <a:close/>
                  <a:moveTo>
                    <a:pt x="386" y="324"/>
                  </a:moveTo>
                  <a:cubicBezTo>
                    <a:pt x="382" y="324"/>
                    <a:pt x="378" y="328"/>
                    <a:pt x="378" y="332"/>
                  </a:cubicBezTo>
                  <a:cubicBezTo>
                    <a:pt x="378" y="374"/>
                    <a:pt x="378" y="374"/>
                    <a:pt x="378" y="374"/>
                  </a:cubicBezTo>
                  <a:cubicBezTo>
                    <a:pt x="378" y="378"/>
                    <a:pt x="382" y="382"/>
                    <a:pt x="386" y="382"/>
                  </a:cubicBezTo>
                  <a:cubicBezTo>
                    <a:pt x="416" y="382"/>
                    <a:pt x="416" y="382"/>
                    <a:pt x="416" y="382"/>
                  </a:cubicBezTo>
                  <a:cubicBezTo>
                    <a:pt x="421" y="382"/>
                    <a:pt x="424" y="378"/>
                    <a:pt x="424" y="374"/>
                  </a:cubicBezTo>
                  <a:cubicBezTo>
                    <a:pt x="424" y="332"/>
                    <a:pt x="424" y="332"/>
                    <a:pt x="424" y="332"/>
                  </a:cubicBezTo>
                  <a:cubicBezTo>
                    <a:pt x="424" y="328"/>
                    <a:pt x="421" y="324"/>
                    <a:pt x="416" y="324"/>
                  </a:cubicBezTo>
                  <a:lnTo>
                    <a:pt x="386" y="324"/>
                  </a:lnTo>
                  <a:close/>
                  <a:moveTo>
                    <a:pt x="443" y="349"/>
                  </a:moveTo>
                  <a:cubicBezTo>
                    <a:pt x="448" y="349"/>
                    <a:pt x="451" y="345"/>
                    <a:pt x="451" y="341"/>
                  </a:cubicBezTo>
                  <a:cubicBezTo>
                    <a:pt x="451" y="315"/>
                    <a:pt x="451" y="315"/>
                    <a:pt x="451" y="315"/>
                  </a:cubicBezTo>
                  <a:cubicBezTo>
                    <a:pt x="451" y="306"/>
                    <a:pt x="445" y="300"/>
                    <a:pt x="436" y="300"/>
                  </a:cubicBezTo>
                  <a:cubicBezTo>
                    <a:pt x="146" y="300"/>
                    <a:pt x="146" y="300"/>
                    <a:pt x="146" y="300"/>
                  </a:cubicBezTo>
                  <a:cubicBezTo>
                    <a:pt x="146" y="101"/>
                    <a:pt x="146" y="101"/>
                    <a:pt x="146" y="101"/>
                  </a:cubicBezTo>
                  <a:cubicBezTo>
                    <a:pt x="146" y="97"/>
                    <a:pt x="142" y="93"/>
                    <a:pt x="138" y="93"/>
                  </a:cubicBezTo>
                  <a:cubicBezTo>
                    <a:pt x="133" y="93"/>
                    <a:pt x="130" y="97"/>
                    <a:pt x="130" y="101"/>
                  </a:cubicBezTo>
                  <a:cubicBezTo>
                    <a:pt x="130" y="370"/>
                    <a:pt x="130" y="370"/>
                    <a:pt x="130" y="370"/>
                  </a:cubicBezTo>
                  <a:cubicBezTo>
                    <a:pt x="130" y="370"/>
                    <a:pt x="130" y="370"/>
                    <a:pt x="130" y="370"/>
                  </a:cubicBezTo>
                  <a:cubicBezTo>
                    <a:pt x="130" y="392"/>
                    <a:pt x="130" y="392"/>
                    <a:pt x="130" y="392"/>
                  </a:cubicBezTo>
                  <a:cubicBezTo>
                    <a:pt x="130" y="400"/>
                    <a:pt x="136" y="407"/>
                    <a:pt x="145" y="407"/>
                  </a:cubicBezTo>
                  <a:cubicBezTo>
                    <a:pt x="436" y="407"/>
                    <a:pt x="436" y="407"/>
                    <a:pt x="436" y="407"/>
                  </a:cubicBezTo>
                  <a:cubicBezTo>
                    <a:pt x="445" y="407"/>
                    <a:pt x="451" y="400"/>
                    <a:pt x="451" y="392"/>
                  </a:cubicBezTo>
                  <a:cubicBezTo>
                    <a:pt x="451" y="369"/>
                    <a:pt x="451" y="369"/>
                    <a:pt x="451" y="369"/>
                  </a:cubicBezTo>
                  <a:cubicBezTo>
                    <a:pt x="451" y="364"/>
                    <a:pt x="448" y="361"/>
                    <a:pt x="443" y="361"/>
                  </a:cubicBezTo>
                  <a:cubicBezTo>
                    <a:pt x="439" y="361"/>
                    <a:pt x="435" y="364"/>
                    <a:pt x="435" y="369"/>
                  </a:cubicBezTo>
                  <a:cubicBezTo>
                    <a:pt x="435" y="391"/>
                    <a:pt x="435" y="391"/>
                    <a:pt x="435" y="391"/>
                  </a:cubicBezTo>
                  <a:cubicBezTo>
                    <a:pt x="146" y="391"/>
                    <a:pt x="146" y="391"/>
                    <a:pt x="146" y="391"/>
                  </a:cubicBezTo>
                  <a:cubicBezTo>
                    <a:pt x="146" y="370"/>
                    <a:pt x="146" y="370"/>
                    <a:pt x="146" y="370"/>
                  </a:cubicBezTo>
                  <a:cubicBezTo>
                    <a:pt x="146" y="370"/>
                    <a:pt x="146" y="370"/>
                    <a:pt x="146" y="370"/>
                  </a:cubicBezTo>
                  <a:cubicBezTo>
                    <a:pt x="146" y="316"/>
                    <a:pt x="146" y="316"/>
                    <a:pt x="146" y="316"/>
                  </a:cubicBezTo>
                  <a:cubicBezTo>
                    <a:pt x="435" y="316"/>
                    <a:pt x="435" y="316"/>
                    <a:pt x="435" y="316"/>
                  </a:cubicBezTo>
                  <a:cubicBezTo>
                    <a:pt x="435" y="341"/>
                    <a:pt x="435" y="341"/>
                    <a:pt x="435" y="341"/>
                  </a:cubicBezTo>
                  <a:cubicBezTo>
                    <a:pt x="435" y="345"/>
                    <a:pt x="439" y="349"/>
                    <a:pt x="443" y="3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6630" name="Freeform 4" descr="bpct-blend3"/>
          <p:cNvSpPr>
            <a:spLocks noChangeAspect="1" noEditPoints="1"/>
          </p:cNvSpPr>
          <p:nvPr/>
        </p:nvSpPr>
        <p:spPr bwMode="auto">
          <a:xfrm>
            <a:off x="7161213" y="3068638"/>
            <a:ext cx="1443037" cy="1443037"/>
          </a:xfrm>
          <a:custGeom>
            <a:avLst/>
            <a:gdLst>
              <a:gd name="T0" fmla="*/ 2147483647 w 385"/>
              <a:gd name="T1" fmla="*/ 2147483647 h 385"/>
              <a:gd name="T2" fmla="*/ 2147483647 w 385"/>
              <a:gd name="T3" fmla="*/ 2147483647 h 385"/>
              <a:gd name="T4" fmla="*/ 2147483647 w 385"/>
              <a:gd name="T5" fmla="*/ 1938707091 h 385"/>
              <a:gd name="T6" fmla="*/ 2147483647 w 385"/>
              <a:gd name="T7" fmla="*/ 1840366931 h 385"/>
              <a:gd name="T8" fmla="*/ 2147483647 w 385"/>
              <a:gd name="T9" fmla="*/ 1095793572 h 385"/>
              <a:gd name="T10" fmla="*/ 2147483647 w 385"/>
              <a:gd name="T11" fmla="*/ 1868466796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051099058 w 385"/>
              <a:gd name="T37" fmla="*/ 2147483647 h 385"/>
              <a:gd name="T38" fmla="*/ 1756078577 w 385"/>
              <a:gd name="T39" fmla="*/ 2147483647 h 385"/>
              <a:gd name="T40" fmla="*/ 2147483647 w 385"/>
              <a:gd name="T41" fmla="*/ 2147483647 h 385"/>
              <a:gd name="T42" fmla="*/ 2147483647 w 385"/>
              <a:gd name="T43" fmla="*/ 2147483647 h 385"/>
              <a:gd name="T44" fmla="*/ 2147483647 w 385"/>
              <a:gd name="T45" fmla="*/ 1938707091 h 385"/>
              <a:gd name="T46" fmla="*/ 2147483647 w 385"/>
              <a:gd name="T47" fmla="*/ 1713930652 h 385"/>
              <a:gd name="T48" fmla="*/ 1966806957 w 385"/>
              <a:gd name="T49" fmla="*/ 1868466796 h 385"/>
              <a:gd name="T50" fmla="*/ 2093243235 w 385"/>
              <a:gd name="T51" fmla="*/ 1278422086 h 385"/>
              <a:gd name="T52" fmla="*/ 1699882593 w 385"/>
              <a:gd name="T53" fmla="*/ 927209369 h 385"/>
              <a:gd name="T54" fmla="*/ 1250325968 w 385"/>
              <a:gd name="T55" fmla="*/ 1334618069 h 385"/>
              <a:gd name="T56" fmla="*/ 941257428 w 385"/>
              <a:gd name="T57" fmla="*/ 955305487 h 385"/>
              <a:gd name="T58" fmla="*/ 1910610973 w 385"/>
              <a:gd name="T59" fmla="*/ 716480989 h 385"/>
              <a:gd name="T60" fmla="*/ 2147483647 w 385"/>
              <a:gd name="T61" fmla="*/ 1067693706 h 385"/>
              <a:gd name="T62" fmla="*/ 2147483647 w 385"/>
              <a:gd name="T63" fmla="*/ 983401604 h 385"/>
              <a:gd name="T64" fmla="*/ 2147483647 w 385"/>
              <a:gd name="T65" fmla="*/ 927209369 h 385"/>
              <a:gd name="T66" fmla="*/ 2147483647 w 385"/>
              <a:gd name="T67" fmla="*/ 1334618069 h 385"/>
              <a:gd name="T68" fmla="*/ 2147483647 w 385"/>
              <a:gd name="T69" fmla="*/ 1629638551 h 385"/>
              <a:gd name="T70" fmla="*/ 2147483647 w 385"/>
              <a:gd name="T71" fmla="*/ 1432958230 h 385"/>
              <a:gd name="T72" fmla="*/ 2147483647 w 385"/>
              <a:gd name="T73" fmla="*/ 1208181791 h 385"/>
              <a:gd name="T74" fmla="*/ 2147483647 w 385"/>
              <a:gd name="T75" fmla="*/ 575992904 h 385"/>
              <a:gd name="T76" fmla="*/ 2147483647 w 385"/>
              <a:gd name="T77" fmla="*/ 604089022 h 385"/>
              <a:gd name="T78" fmla="*/ 2147483647 w 385"/>
              <a:gd name="T79" fmla="*/ 2147483647 h 385"/>
              <a:gd name="T80" fmla="*/ 2147483647 w 385"/>
              <a:gd name="T81" fmla="*/ 1798222754 h 385"/>
              <a:gd name="T82" fmla="*/ 2147483647 w 385"/>
              <a:gd name="T83" fmla="*/ 1447006289 h 385"/>
              <a:gd name="T84" fmla="*/ 2147483647 w 385"/>
              <a:gd name="T85" fmla="*/ 2147483647 h 385"/>
              <a:gd name="T86" fmla="*/ 941257428 w 385"/>
              <a:gd name="T87" fmla="*/ 2147483647 h 385"/>
              <a:gd name="T88" fmla="*/ 744577107 w 385"/>
              <a:gd name="T89" fmla="*/ 2037047251 h 385"/>
              <a:gd name="T90" fmla="*/ 1053645647 w 385"/>
              <a:gd name="T91" fmla="*/ 2147483647 h 385"/>
              <a:gd name="T92" fmla="*/ 2107295042 w 385"/>
              <a:gd name="T93" fmla="*/ 2147483647 h 385"/>
              <a:gd name="T94" fmla="*/ 2121343101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31" name="Rectangle 9"/>
          <p:cNvSpPr>
            <a:spLocks noChangeArrowheads="1"/>
          </p:cNvSpPr>
          <p:nvPr/>
        </p:nvSpPr>
        <p:spPr bwMode="auto">
          <a:xfrm>
            <a:off x="6877050" y="2060575"/>
            <a:ext cx="209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20000"/>
              </a:spcBef>
              <a:buClr>
                <a:srgbClr val="0094D2"/>
              </a:buClr>
              <a:buFont typeface="Times New Roman" panose="02020603050405020304" pitchFamily="18" charset="0"/>
              <a:buNone/>
            </a:pPr>
            <a:r>
              <a:rPr lang="en-US" altLang="it-IT" sz="1800">
                <a:solidFill>
                  <a:schemeClr val="tx2"/>
                </a:solidFill>
                <a:cs typeface="Arial" panose="020B0604020202020204" pitchFamily="34" charset="0"/>
              </a:rPr>
              <a:t>Economies of Scale</a:t>
            </a:r>
            <a:endParaRPr lang="en-US" altLang="it-IT" sz="1800" b="1">
              <a:solidFill>
                <a:schemeClr val="tx2"/>
              </a:solidFill>
              <a:cs typeface="Arial" panose="020B0604020202020204" pitchFamily="34" charset="0"/>
            </a:endParaRPr>
          </a:p>
        </p:txBody>
      </p:sp>
      <p:sp>
        <p:nvSpPr>
          <p:cNvPr id="26632" name="Freeform 23"/>
          <p:cNvSpPr>
            <a:spLocks noChangeAspect="1"/>
          </p:cNvSpPr>
          <p:nvPr/>
        </p:nvSpPr>
        <p:spPr bwMode="auto">
          <a:xfrm>
            <a:off x="2700338" y="5589588"/>
            <a:ext cx="273050" cy="852487"/>
          </a:xfrm>
          <a:custGeom>
            <a:avLst/>
            <a:gdLst>
              <a:gd name="T0" fmla="*/ 108472 w 73"/>
              <a:gd name="T1" fmla="*/ 852487 h 227"/>
              <a:gd name="T2" fmla="*/ 0 w 73"/>
              <a:gd name="T3" fmla="*/ 743579 h 227"/>
              <a:gd name="T4" fmla="*/ 0 w 73"/>
              <a:gd name="T5" fmla="*/ 743579 h 227"/>
              <a:gd name="T6" fmla="*/ 0 w 73"/>
              <a:gd name="T7" fmla="*/ 108908 h 227"/>
              <a:gd name="T8" fmla="*/ 108472 w 73"/>
              <a:gd name="T9" fmla="*/ 0 h 227"/>
              <a:gd name="T10" fmla="*/ 108472 w 73"/>
              <a:gd name="T11" fmla="*/ 0 h 227"/>
              <a:gd name="T12" fmla="*/ 243127 w 73"/>
              <a:gd name="T13" fmla="*/ 0 h 227"/>
              <a:gd name="T14" fmla="*/ 243127 w 73"/>
              <a:gd name="T15" fmla="*/ 0 h 227"/>
              <a:gd name="T16" fmla="*/ 243127 w 73"/>
              <a:gd name="T17" fmla="*/ 0 h 227"/>
              <a:gd name="T18" fmla="*/ 273050 w 73"/>
              <a:gd name="T19" fmla="*/ 30044 h 227"/>
              <a:gd name="T20" fmla="*/ 273050 w 73"/>
              <a:gd name="T21" fmla="*/ 30044 h 227"/>
              <a:gd name="T22" fmla="*/ 243127 w 73"/>
              <a:gd name="T23" fmla="*/ 60087 h 227"/>
              <a:gd name="T24" fmla="*/ 243127 w 73"/>
              <a:gd name="T25" fmla="*/ 60087 h 227"/>
              <a:gd name="T26" fmla="*/ 108472 w 73"/>
              <a:gd name="T27" fmla="*/ 60087 h 227"/>
              <a:gd name="T28" fmla="*/ 108472 w 73"/>
              <a:gd name="T29" fmla="*/ 60087 h 227"/>
              <a:gd name="T30" fmla="*/ 59847 w 73"/>
              <a:gd name="T31" fmla="*/ 108908 h 227"/>
              <a:gd name="T32" fmla="*/ 59847 w 73"/>
              <a:gd name="T33" fmla="*/ 108908 h 227"/>
              <a:gd name="T34" fmla="*/ 59847 w 73"/>
              <a:gd name="T35" fmla="*/ 743579 h 227"/>
              <a:gd name="T36" fmla="*/ 108472 w 73"/>
              <a:gd name="T37" fmla="*/ 792400 h 227"/>
              <a:gd name="T38" fmla="*/ 108472 w 73"/>
              <a:gd name="T39" fmla="*/ 792400 h 227"/>
              <a:gd name="T40" fmla="*/ 243127 w 73"/>
              <a:gd name="T41" fmla="*/ 792400 h 227"/>
              <a:gd name="T42" fmla="*/ 243127 w 73"/>
              <a:gd name="T43" fmla="*/ 792400 h 227"/>
              <a:gd name="T44" fmla="*/ 273050 w 73"/>
              <a:gd name="T45" fmla="*/ 822443 h 227"/>
              <a:gd name="T46" fmla="*/ 273050 w 73"/>
              <a:gd name="T47" fmla="*/ 822443 h 227"/>
              <a:gd name="T48" fmla="*/ 243127 w 73"/>
              <a:gd name="T49" fmla="*/ 852487 h 227"/>
              <a:gd name="T50" fmla="*/ 243127 w 73"/>
              <a:gd name="T51" fmla="*/ 852487 h 227"/>
              <a:gd name="T52" fmla="*/ 108472 w 73"/>
              <a:gd name="T53" fmla="*/ 85248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633" name="Freeform 24"/>
          <p:cNvSpPr>
            <a:spLocks noChangeAspect="1"/>
          </p:cNvSpPr>
          <p:nvPr/>
        </p:nvSpPr>
        <p:spPr bwMode="auto">
          <a:xfrm>
            <a:off x="6142038" y="5589588"/>
            <a:ext cx="269875" cy="852487"/>
          </a:xfrm>
          <a:custGeom>
            <a:avLst/>
            <a:gdLst>
              <a:gd name="T0" fmla="*/ 0 w 72"/>
              <a:gd name="T1" fmla="*/ 822443 h 227"/>
              <a:gd name="T2" fmla="*/ 29986 w 72"/>
              <a:gd name="T3" fmla="*/ 792400 h 227"/>
              <a:gd name="T4" fmla="*/ 29986 w 72"/>
              <a:gd name="T5" fmla="*/ 792400 h 227"/>
              <a:gd name="T6" fmla="*/ 161175 w 72"/>
              <a:gd name="T7" fmla="*/ 792400 h 227"/>
              <a:gd name="T8" fmla="*/ 161175 w 72"/>
              <a:gd name="T9" fmla="*/ 792400 h 227"/>
              <a:gd name="T10" fmla="*/ 209903 w 72"/>
              <a:gd name="T11" fmla="*/ 743579 h 227"/>
              <a:gd name="T12" fmla="*/ 209903 w 72"/>
              <a:gd name="T13" fmla="*/ 743579 h 227"/>
              <a:gd name="T14" fmla="*/ 209903 w 72"/>
              <a:gd name="T15" fmla="*/ 108908 h 227"/>
              <a:gd name="T16" fmla="*/ 161175 w 72"/>
              <a:gd name="T17" fmla="*/ 60087 h 227"/>
              <a:gd name="T18" fmla="*/ 161175 w 72"/>
              <a:gd name="T19" fmla="*/ 60087 h 227"/>
              <a:gd name="T20" fmla="*/ 29986 w 72"/>
              <a:gd name="T21" fmla="*/ 60087 h 227"/>
              <a:gd name="T22" fmla="*/ 29986 w 72"/>
              <a:gd name="T23" fmla="*/ 60087 h 227"/>
              <a:gd name="T24" fmla="*/ 29986 w 72"/>
              <a:gd name="T25" fmla="*/ 60087 h 227"/>
              <a:gd name="T26" fmla="*/ 0 w 72"/>
              <a:gd name="T27" fmla="*/ 30044 h 227"/>
              <a:gd name="T28" fmla="*/ 0 w 72"/>
              <a:gd name="T29" fmla="*/ 30044 h 227"/>
              <a:gd name="T30" fmla="*/ 29986 w 72"/>
              <a:gd name="T31" fmla="*/ 0 h 227"/>
              <a:gd name="T32" fmla="*/ 29986 w 72"/>
              <a:gd name="T33" fmla="*/ 0 h 227"/>
              <a:gd name="T34" fmla="*/ 161175 w 72"/>
              <a:gd name="T35" fmla="*/ 0 h 227"/>
              <a:gd name="T36" fmla="*/ 161175 w 72"/>
              <a:gd name="T37" fmla="*/ 0 h 227"/>
              <a:gd name="T38" fmla="*/ 269875 w 72"/>
              <a:gd name="T39" fmla="*/ 108908 h 227"/>
              <a:gd name="T40" fmla="*/ 269875 w 72"/>
              <a:gd name="T41" fmla="*/ 108908 h 227"/>
              <a:gd name="T42" fmla="*/ 269875 w 72"/>
              <a:gd name="T43" fmla="*/ 743579 h 227"/>
              <a:gd name="T44" fmla="*/ 161175 w 72"/>
              <a:gd name="T45" fmla="*/ 852487 h 227"/>
              <a:gd name="T46" fmla="*/ 161175 w 72"/>
              <a:gd name="T47" fmla="*/ 852487 h 227"/>
              <a:gd name="T48" fmla="*/ 29986 w 72"/>
              <a:gd name="T49" fmla="*/ 852487 h 227"/>
              <a:gd name="T50" fmla="*/ 29986 w 72"/>
              <a:gd name="T51" fmla="*/ 852487 h 227"/>
              <a:gd name="T52" fmla="*/ 0 w 72"/>
              <a:gd name="T53" fmla="*/ 822443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37337" name="Rectangle 25"/>
          <p:cNvSpPr>
            <a:spLocks noChangeArrowheads="1"/>
          </p:cNvSpPr>
          <p:nvPr/>
        </p:nvSpPr>
        <p:spPr bwMode="auto">
          <a:xfrm>
            <a:off x="2757488" y="5661025"/>
            <a:ext cx="3600450" cy="7016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ctr">
              <a:defRPr/>
            </a:pPr>
            <a:r>
              <a:rPr lang="en-US">
                <a:solidFill>
                  <a:schemeClr val="tx2"/>
                </a:solidFill>
                <a:latin typeface="Ericsson Capital TT" charset="0"/>
                <a:ea typeface="ＭＳ Ｐゴシック" charset="0"/>
              </a:rPr>
              <a:t>Low total cost of ownership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6"/>
          <p:cNvGrpSpPr>
            <a:grpSpLocks/>
          </p:cNvGrpSpPr>
          <p:nvPr/>
        </p:nvGrpSpPr>
        <p:grpSpPr bwMode="auto">
          <a:xfrm>
            <a:off x="849313" y="1335088"/>
            <a:ext cx="5830887" cy="4392612"/>
            <a:chOff x="2132" y="1026"/>
            <a:chExt cx="3673" cy="2767"/>
          </a:xfrm>
        </p:grpSpPr>
        <p:sp>
          <p:nvSpPr>
            <p:cNvPr id="28679" name="AutoShape 7"/>
            <p:cNvSpPr>
              <a:spLocks noChangeArrowheads="1"/>
            </p:cNvSpPr>
            <p:nvPr/>
          </p:nvSpPr>
          <p:spPr bwMode="auto">
            <a:xfrm>
              <a:off x="3470" y="1026"/>
              <a:ext cx="975" cy="567"/>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2400">
                  <a:solidFill>
                    <a:schemeClr val="bg1"/>
                  </a:solidFill>
                  <a:cs typeface="Arial" panose="020B0604020202020204" pitchFamily="34" charset="0"/>
                </a:rPr>
                <a:t>MME/GW</a:t>
              </a:r>
              <a:endParaRPr lang="en-US" altLang="it-IT" sz="2400">
                <a:solidFill>
                  <a:schemeClr val="bg1"/>
                </a:solidFill>
                <a:cs typeface="Arial" panose="020B0604020202020204" pitchFamily="34" charset="0"/>
              </a:endParaRPr>
            </a:p>
          </p:txBody>
        </p:sp>
        <p:sp>
          <p:nvSpPr>
            <p:cNvPr id="28680" name="Text Box 8"/>
            <p:cNvSpPr txBox="1">
              <a:spLocks noChangeArrowheads="1"/>
            </p:cNvSpPr>
            <p:nvPr/>
          </p:nvSpPr>
          <p:spPr bwMode="auto">
            <a:xfrm>
              <a:off x="4627" y="2137"/>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S1</a:t>
              </a:r>
              <a:endParaRPr lang="en-US" altLang="it-IT">
                <a:cs typeface="Arial" panose="020B0604020202020204" pitchFamily="34" charset="0"/>
              </a:endParaRPr>
            </a:p>
          </p:txBody>
        </p:sp>
        <p:sp>
          <p:nvSpPr>
            <p:cNvPr id="28681" name="Text Box 9"/>
            <p:cNvSpPr txBox="1">
              <a:spLocks noChangeArrowheads="1"/>
            </p:cNvSpPr>
            <p:nvPr/>
          </p:nvSpPr>
          <p:spPr bwMode="auto">
            <a:xfrm>
              <a:off x="3402" y="2137"/>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S1</a:t>
              </a:r>
              <a:endParaRPr lang="en-US" altLang="it-IT">
                <a:cs typeface="Arial" panose="020B0604020202020204" pitchFamily="34" charset="0"/>
              </a:endParaRPr>
            </a:p>
          </p:txBody>
        </p:sp>
        <p:sp>
          <p:nvSpPr>
            <p:cNvPr id="28682" name="Text Box 10"/>
            <p:cNvSpPr txBox="1">
              <a:spLocks noChangeArrowheads="1"/>
            </p:cNvSpPr>
            <p:nvPr/>
          </p:nvSpPr>
          <p:spPr bwMode="auto">
            <a:xfrm>
              <a:off x="4014" y="2137"/>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S1</a:t>
              </a:r>
              <a:endParaRPr lang="en-US" altLang="it-IT">
                <a:cs typeface="Arial" panose="020B0604020202020204" pitchFamily="34" charset="0"/>
              </a:endParaRPr>
            </a:p>
          </p:txBody>
        </p:sp>
        <p:sp>
          <p:nvSpPr>
            <p:cNvPr id="28683" name="Text Box 11"/>
            <p:cNvSpPr txBox="1">
              <a:spLocks noChangeArrowheads="1"/>
            </p:cNvSpPr>
            <p:nvPr/>
          </p:nvSpPr>
          <p:spPr bwMode="auto">
            <a:xfrm>
              <a:off x="3153" y="3089"/>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X2</a:t>
              </a:r>
              <a:endParaRPr lang="en-US" altLang="it-IT">
                <a:cs typeface="Arial" panose="020B0604020202020204" pitchFamily="34" charset="0"/>
              </a:endParaRPr>
            </a:p>
          </p:txBody>
        </p:sp>
        <p:sp>
          <p:nvSpPr>
            <p:cNvPr id="28684" name="Text Box 12"/>
            <p:cNvSpPr txBox="1">
              <a:spLocks noChangeArrowheads="1"/>
            </p:cNvSpPr>
            <p:nvPr/>
          </p:nvSpPr>
          <p:spPr bwMode="auto">
            <a:xfrm>
              <a:off x="4468" y="3089"/>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X2</a:t>
              </a:r>
              <a:endParaRPr lang="en-US" altLang="it-IT">
                <a:cs typeface="Arial" panose="020B0604020202020204" pitchFamily="34" charset="0"/>
              </a:endParaRPr>
            </a:p>
          </p:txBody>
        </p:sp>
        <p:sp>
          <p:nvSpPr>
            <p:cNvPr id="28685" name="Text Box 13"/>
            <p:cNvSpPr txBox="1">
              <a:spLocks noChangeArrowheads="1"/>
            </p:cNvSpPr>
            <p:nvPr/>
          </p:nvSpPr>
          <p:spPr bwMode="auto">
            <a:xfrm>
              <a:off x="3538" y="3543"/>
              <a:ext cx="7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eNode B</a:t>
              </a:r>
              <a:endParaRPr lang="en-US" altLang="it-IT">
                <a:cs typeface="Arial" panose="020B0604020202020204" pitchFamily="34" charset="0"/>
              </a:endParaRPr>
            </a:p>
          </p:txBody>
        </p:sp>
        <p:sp>
          <p:nvSpPr>
            <p:cNvPr id="28686" name="Text Box 14"/>
            <p:cNvSpPr txBox="1">
              <a:spLocks noChangeArrowheads="1"/>
            </p:cNvSpPr>
            <p:nvPr/>
          </p:nvSpPr>
          <p:spPr bwMode="auto">
            <a:xfrm>
              <a:off x="2222" y="3543"/>
              <a:ext cx="7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eNode B</a:t>
              </a:r>
              <a:endParaRPr lang="en-US" altLang="it-IT">
                <a:cs typeface="Arial" panose="020B0604020202020204" pitchFamily="34" charset="0"/>
              </a:endParaRPr>
            </a:p>
          </p:txBody>
        </p:sp>
        <p:sp>
          <p:nvSpPr>
            <p:cNvPr id="28687" name="Text Box 15"/>
            <p:cNvSpPr txBox="1">
              <a:spLocks noChangeArrowheads="1"/>
            </p:cNvSpPr>
            <p:nvPr/>
          </p:nvSpPr>
          <p:spPr bwMode="auto">
            <a:xfrm>
              <a:off x="4897" y="3543"/>
              <a:ext cx="7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a:cs typeface="Arial" panose="020B0604020202020204" pitchFamily="34" charset="0"/>
                </a:rPr>
                <a:t>eNode B</a:t>
              </a:r>
              <a:endParaRPr lang="en-US" altLang="it-IT">
                <a:cs typeface="Arial" panose="020B0604020202020204" pitchFamily="34" charset="0"/>
              </a:endParaRPr>
            </a:p>
          </p:txBody>
        </p:sp>
        <p:grpSp>
          <p:nvGrpSpPr>
            <p:cNvPr id="28688" name="Group 16"/>
            <p:cNvGrpSpPr>
              <a:grpSpLocks/>
            </p:cNvGrpSpPr>
            <p:nvPr/>
          </p:nvGrpSpPr>
          <p:grpSpPr bwMode="auto">
            <a:xfrm>
              <a:off x="2132" y="2727"/>
              <a:ext cx="1043" cy="816"/>
              <a:chOff x="2812" y="2954"/>
              <a:chExt cx="1043" cy="816"/>
            </a:xfrm>
          </p:grpSpPr>
          <p:sp>
            <p:nvSpPr>
              <p:cNvPr id="28745" name="Oval 17"/>
              <p:cNvSpPr>
                <a:spLocks noChangeArrowheads="1"/>
              </p:cNvSpPr>
              <p:nvPr/>
            </p:nvSpPr>
            <p:spPr bwMode="auto">
              <a:xfrm>
                <a:off x="2812" y="3407"/>
                <a:ext cx="1043" cy="363"/>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sp>
            <p:nvSpPr>
              <p:cNvPr id="28746" name="Line 18"/>
              <p:cNvSpPr>
                <a:spLocks noChangeShapeType="1"/>
              </p:cNvSpPr>
              <p:nvPr/>
            </p:nvSpPr>
            <p:spPr bwMode="auto">
              <a:xfrm>
                <a:off x="2993" y="3453"/>
                <a:ext cx="341"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47" name="Line 19"/>
              <p:cNvSpPr>
                <a:spLocks noChangeShapeType="1"/>
              </p:cNvSpPr>
              <p:nvPr/>
            </p:nvSpPr>
            <p:spPr bwMode="auto">
              <a:xfrm flipV="1">
                <a:off x="3334" y="3453"/>
                <a:ext cx="317"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48" name="Line 20"/>
              <p:cNvSpPr>
                <a:spLocks noChangeShapeType="1"/>
              </p:cNvSpPr>
              <p:nvPr/>
            </p:nvSpPr>
            <p:spPr bwMode="auto">
              <a:xfrm>
                <a:off x="3334" y="3589"/>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8749" name="Group 21"/>
              <p:cNvGrpSpPr>
                <a:grpSpLocks/>
              </p:cNvGrpSpPr>
              <p:nvPr/>
            </p:nvGrpSpPr>
            <p:grpSpPr bwMode="auto">
              <a:xfrm>
                <a:off x="3175" y="2954"/>
                <a:ext cx="209" cy="691"/>
                <a:chOff x="1854" y="2738"/>
                <a:chExt cx="113" cy="539"/>
              </a:xfrm>
            </p:grpSpPr>
            <p:sp>
              <p:nvSpPr>
                <p:cNvPr id="28751" name="Freeform 22"/>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solidFill>
                    <a:schemeClr val="tx1"/>
                  </a:solidFill>
                  <a:round/>
                  <a:headEnd/>
                  <a:tailEnd/>
                </a:ln>
              </p:spPr>
              <p:txBody>
                <a:bodyPr/>
                <a:lstStyle/>
                <a:p>
                  <a:endParaRPr lang="it-IT"/>
                </a:p>
              </p:txBody>
            </p:sp>
            <p:sp>
              <p:nvSpPr>
                <p:cNvPr id="28752" name="Freeform 23"/>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3" name="Freeform 24"/>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4" name="Freeform 25"/>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5" name="Freeform 26"/>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6" name="Freeform 27"/>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7" name="Freeform 28"/>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8" name="Freeform 29"/>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59" name="Freeform 30"/>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0" name="Freeform 31"/>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1" name="Freeform 32"/>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2" name="Freeform 33"/>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3" name="Freeform 34"/>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4" name="Freeform 35"/>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5" name="Freeform 36"/>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66" name="Freeform 37"/>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8750" name="AutoShape 38"/>
              <p:cNvSpPr>
                <a:spLocks noChangeArrowheads="1"/>
              </p:cNvSpPr>
              <p:nvPr/>
            </p:nvSpPr>
            <p:spPr bwMode="auto">
              <a:xfrm>
                <a:off x="3356" y="3430"/>
                <a:ext cx="205" cy="204"/>
              </a:xfrm>
              <a:prstGeom prst="cube">
                <a:avLst>
                  <a:gd name="adj" fmla="val 25000"/>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grpSp>
        <p:grpSp>
          <p:nvGrpSpPr>
            <p:cNvPr id="28689" name="Group 39"/>
            <p:cNvGrpSpPr>
              <a:grpSpLocks/>
            </p:cNvGrpSpPr>
            <p:nvPr/>
          </p:nvGrpSpPr>
          <p:grpSpPr bwMode="auto">
            <a:xfrm>
              <a:off x="3447" y="2727"/>
              <a:ext cx="1043" cy="816"/>
              <a:chOff x="2812" y="2954"/>
              <a:chExt cx="1043" cy="816"/>
            </a:xfrm>
          </p:grpSpPr>
          <p:sp>
            <p:nvSpPr>
              <p:cNvPr id="28723" name="Oval 40"/>
              <p:cNvSpPr>
                <a:spLocks noChangeArrowheads="1"/>
              </p:cNvSpPr>
              <p:nvPr/>
            </p:nvSpPr>
            <p:spPr bwMode="auto">
              <a:xfrm>
                <a:off x="2812" y="3407"/>
                <a:ext cx="1043" cy="363"/>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sp>
            <p:nvSpPr>
              <p:cNvPr id="28724" name="Line 41"/>
              <p:cNvSpPr>
                <a:spLocks noChangeShapeType="1"/>
              </p:cNvSpPr>
              <p:nvPr/>
            </p:nvSpPr>
            <p:spPr bwMode="auto">
              <a:xfrm>
                <a:off x="2993" y="3453"/>
                <a:ext cx="341"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25" name="Line 42"/>
              <p:cNvSpPr>
                <a:spLocks noChangeShapeType="1"/>
              </p:cNvSpPr>
              <p:nvPr/>
            </p:nvSpPr>
            <p:spPr bwMode="auto">
              <a:xfrm flipV="1">
                <a:off x="3334" y="3453"/>
                <a:ext cx="317"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26" name="Line 43"/>
              <p:cNvSpPr>
                <a:spLocks noChangeShapeType="1"/>
              </p:cNvSpPr>
              <p:nvPr/>
            </p:nvSpPr>
            <p:spPr bwMode="auto">
              <a:xfrm>
                <a:off x="3334" y="3589"/>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8727" name="Group 44"/>
              <p:cNvGrpSpPr>
                <a:grpSpLocks/>
              </p:cNvGrpSpPr>
              <p:nvPr/>
            </p:nvGrpSpPr>
            <p:grpSpPr bwMode="auto">
              <a:xfrm>
                <a:off x="3175" y="2954"/>
                <a:ext cx="209" cy="691"/>
                <a:chOff x="1854" y="2738"/>
                <a:chExt cx="113" cy="539"/>
              </a:xfrm>
            </p:grpSpPr>
            <p:sp>
              <p:nvSpPr>
                <p:cNvPr id="28729" name="Freeform 45"/>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solidFill>
                    <a:schemeClr val="tx1"/>
                  </a:solidFill>
                  <a:round/>
                  <a:headEnd/>
                  <a:tailEnd/>
                </a:ln>
              </p:spPr>
              <p:txBody>
                <a:bodyPr/>
                <a:lstStyle/>
                <a:p>
                  <a:endParaRPr lang="it-IT"/>
                </a:p>
              </p:txBody>
            </p:sp>
            <p:sp>
              <p:nvSpPr>
                <p:cNvPr id="28730" name="Freeform 46"/>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1" name="Freeform 47"/>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2" name="Freeform 48"/>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3" name="Freeform 49"/>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4" name="Freeform 50"/>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5" name="Freeform 51"/>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6" name="Freeform 52"/>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7" name="Freeform 53"/>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8" name="Freeform 54"/>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39" name="Freeform 55"/>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40" name="Freeform 56"/>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41" name="Freeform 57"/>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42" name="Freeform 58"/>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43" name="Freeform 59"/>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44" name="Freeform 60"/>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8728" name="AutoShape 61"/>
              <p:cNvSpPr>
                <a:spLocks noChangeArrowheads="1"/>
              </p:cNvSpPr>
              <p:nvPr/>
            </p:nvSpPr>
            <p:spPr bwMode="auto">
              <a:xfrm>
                <a:off x="3356" y="3430"/>
                <a:ext cx="205" cy="204"/>
              </a:xfrm>
              <a:prstGeom prst="cube">
                <a:avLst>
                  <a:gd name="adj" fmla="val 25000"/>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grpSp>
        <p:grpSp>
          <p:nvGrpSpPr>
            <p:cNvPr id="28690" name="Group 62"/>
            <p:cNvGrpSpPr>
              <a:grpSpLocks/>
            </p:cNvGrpSpPr>
            <p:nvPr/>
          </p:nvGrpSpPr>
          <p:grpSpPr bwMode="auto">
            <a:xfrm>
              <a:off x="4762" y="2727"/>
              <a:ext cx="1043" cy="816"/>
              <a:chOff x="2812" y="2954"/>
              <a:chExt cx="1043" cy="816"/>
            </a:xfrm>
          </p:grpSpPr>
          <p:sp>
            <p:nvSpPr>
              <p:cNvPr id="28701" name="Oval 63"/>
              <p:cNvSpPr>
                <a:spLocks noChangeArrowheads="1"/>
              </p:cNvSpPr>
              <p:nvPr/>
            </p:nvSpPr>
            <p:spPr bwMode="auto">
              <a:xfrm>
                <a:off x="2812" y="3407"/>
                <a:ext cx="1043" cy="363"/>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sp>
            <p:nvSpPr>
              <p:cNvPr id="28702" name="Line 64"/>
              <p:cNvSpPr>
                <a:spLocks noChangeShapeType="1"/>
              </p:cNvSpPr>
              <p:nvPr/>
            </p:nvSpPr>
            <p:spPr bwMode="auto">
              <a:xfrm>
                <a:off x="2993" y="3453"/>
                <a:ext cx="341"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03" name="Line 65"/>
              <p:cNvSpPr>
                <a:spLocks noChangeShapeType="1"/>
              </p:cNvSpPr>
              <p:nvPr/>
            </p:nvSpPr>
            <p:spPr bwMode="auto">
              <a:xfrm flipV="1">
                <a:off x="3334" y="3453"/>
                <a:ext cx="317"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04" name="Line 66"/>
              <p:cNvSpPr>
                <a:spLocks noChangeShapeType="1"/>
              </p:cNvSpPr>
              <p:nvPr/>
            </p:nvSpPr>
            <p:spPr bwMode="auto">
              <a:xfrm>
                <a:off x="3334" y="3589"/>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8705" name="Group 67"/>
              <p:cNvGrpSpPr>
                <a:grpSpLocks/>
              </p:cNvGrpSpPr>
              <p:nvPr/>
            </p:nvGrpSpPr>
            <p:grpSpPr bwMode="auto">
              <a:xfrm>
                <a:off x="3175" y="2954"/>
                <a:ext cx="209" cy="691"/>
                <a:chOff x="1854" y="2738"/>
                <a:chExt cx="113" cy="539"/>
              </a:xfrm>
            </p:grpSpPr>
            <p:sp>
              <p:nvSpPr>
                <p:cNvPr id="28707"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solidFill>
                    <a:schemeClr val="tx1"/>
                  </a:solidFill>
                  <a:round/>
                  <a:headEnd/>
                  <a:tailEnd/>
                </a:ln>
              </p:spPr>
              <p:txBody>
                <a:bodyPr/>
                <a:lstStyle/>
                <a:p>
                  <a:endParaRPr lang="it-IT"/>
                </a:p>
              </p:txBody>
            </p:sp>
            <p:sp>
              <p:nvSpPr>
                <p:cNvPr id="28708"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09"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0"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1"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2"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3"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4"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5"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6"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7"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8"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19"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20"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21"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722"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8706" name="AutoShape 84"/>
              <p:cNvSpPr>
                <a:spLocks noChangeArrowheads="1"/>
              </p:cNvSpPr>
              <p:nvPr/>
            </p:nvSpPr>
            <p:spPr bwMode="auto">
              <a:xfrm>
                <a:off x="3356" y="3430"/>
                <a:ext cx="205" cy="204"/>
              </a:xfrm>
              <a:prstGeom prst="cube">
                <a:avLst>
                  <a:gd name="adj" fmla="val 25000"/>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grpSp>
        <p:sp>
          <p:nvSpPr>
            <p:cNvPr id="28691" name="Line 85"/>
            <p:cNvSpPr>
              <a:spLocks noChangeShapeType="1"/>
            </p:cNvSpPr>
            <p:nvPr/>
          </p:nvSpPr>
          <p:spPr bwMode="auto">
            <a:xfrm>
              <a:off x="3175" y="336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2" name="Line 86"/>
            <p:cNvSpPr>
              <a:spLocks noChangeShapeType="1"/>
            </p:cNvSpPr>
            <p:nvPr/>
          </p:nvSpPr>
          <p:spPr bwMode="auto">
            <a:xfrm>
              <a:off x="3311" y="3294"/>
              <a:ext cx="0" cy="1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3" name="Line 87"/>
            <p:cNvSpPr>
              <a:spLocks noChangeShapeType="1"/>
            </p:cNvSpPr>
            <p:nvPr/>
          </p:nvSpPr>
          <p:spPr bwMode="auto">
            <a:xfrm>
              <a:off x="4490" y="336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4" name="Line 88"/>
            <p:cNvSpPr>
              <a:spLocks noChangeShapeType="1"/>
            </p:cNvSpPr>
            <p:nvPr/>
          </p:nvSpPr>
          <p:spPr bwMode="auto">
            <a:xfrm>
              <a:off x="4626" y="3294"/>
              <a:ext cx="0" cy="1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5" name="Line 89"/>
            <p:cNvSpPr>
              <a:spLocks noChangeShapeType="1"/>
            </p:cNvSpPr>
            <p:nvPr/>
          </p:nvSpPr>
          <p:spPr bwMode="auto">
            <a:xfrm flipV="1">
              <a:off x="3969" y="1593"/>
              <a:ext cx="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6" name="Line 90"/>
            <p:cNvSpPr>
              <a:spLocks noChangeShapeType="1"/>
            </p:cNvSpPr>
            <p:nvPr/>
          </p:nvSpPr>
          <p:spPr bwMode="auto">
            <a:xfrm flipV="1">
              <a:off x="2699" y="1593"/>
              <a:ext cx="1156"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7" name="Line 91"/>
            <p:cNvSpPr>
              <a:spLocks noChangeShapeType="1"/>
            </p:cNvSpPr>
            <p:nvPr/>
          </p:nvSpPr>
          <p:spPr bwMode="auto">
            <a:xfrm flipH="1" flipV="1">
              <a:off x="4105" y="1593"/>
              <a:ext cx="1156"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8" name="Line 92"/>
            <p:cNvSpPr>
              <a:spLocks noChangeShapeType="1"/>
            </p:cNvSpPr>
            <p:nvPr/>
          </p:nvSpPr>
          <p:spPr bwMode="auto">
            <a:xfrm>
              <a:off x="3288" y="2273"/>
              <a:ext cx="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99" name="Line 93"/>
            <p:cNvSpPr>
              <a:spLocks noChangeShapeType="1"/>
            </p:cNvSpPr>
            <p:nvPr/>
          </p:nvSpPr>
          <p:spPr bwMode="auto">
            <a:xfrm>
              <a:off x="3901" y="2273"/>
              <a:ext cx="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700" name="Line 94"/>
            <p:cNvSpPr>
              <a:spLocks noChangeShapeType="1"/>
            </p:cNvSpPr>
            <p:nvPr/>
          </p:nvSpPr>
          <p:spPr bwMode="auto">
            <a:xfrm>
              <a:off x="4536" y="2273"/>
              <a:ext cx="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8675" name="AutoShape 95"/>
          <p:cNvSpPr>
            <a:spLocks/>
          </p:cNvSpPr>
          <p:nvPr/>
        </p:nvSpPr>
        <p:spPr bwMode="auto">
          <a:xfrm>
            <a:off x="7005638" y="1196975"/>
            <a:ext cx="98425" cy="2039938"/>
          </a:xfrm>
          <a:prstGeom prst="rightBracket">
            <a:avLst>
              <a:gd name="adj" fmla="val 17271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sp>
        <p:nvSpPr>
          <p:cNvPr id="28676" name="AutoShape 96"/>
          <p:cNvSpPr>
            <a:spLocks/>
          </p:cNvSpPr>
          <p:nvPr/>
        </p:nvSpPr>
        <p:spPr bwMode="auto">
          <a:xfrm>
            <a:off x="6999288" y="3290888"/>
            <a:ext cx="98425" cy="2039937"/>
          </a:xfrm>
          <a:prstGeom prst="rightBracket">
            <a:avLst>
              <a:gd name="adj" fmla="val 17271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endParaRPr lang="en-GB" altLang="it-IT" sz="2400">
              <a:cs typeface="Arial" panose="020B0604020202020204" pitchFamily="34" charset="0"/>
            </a:endParaRPr>
          </a:p>
        </p:txBody>
      </p:sp>
      <p:sp>
        <p:nvSpPr>
          <p:cNvPr id="28677" name="Text Box 97"/>
          <p:cNvSpPr txBox="1">
            <a:spLocks noChangeArrowheads="1"/>
          </p:cNvSpPr>
          <p:nvPr/>
        </p:nvSpPr>
        <p:spPr bwMode="auto">
          <a:xfrm>
            <a:off x="7180263" y="1703388"/>
            <a:ext cx="996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sv-SE" altLang="it-IT" sz="1800">
                <a:cs typeface="Arial" panose="020B0604020202020204" pitchFamily="34" charset="0"/>
              </a:rPr>
              <a:t>Evolved</a:t>
            </a:r>
          </a:p>
          <a:p>
            <a:pPr>
              <a:spcBef>
                <a:spcPct val="0"/>
              </a:spcBef>
            </a:pPr>
            <a:r>
              <a:rPr lang="sv-SE" altLang="it-IT" sz="1800">
                <a:cs typeface="Arial" panose="020B0604020202020204" pitchFamily="34" charset="0"/>
              </a:rPr>
              <a:t>Packet</a:t>
            </a:r>
          </a:p>
          <a:p>
            <a:pPr>
              <a:spcBef>
                <a:spcPct val="0"/>
              </a:spcBef>
            </a:pPr>
            <a:r>
              <a:rPr lang="sv-SE" altLang="it-IT" sz="1800">
                <a:cs typeface="Arial" panose="020B0604020202020204" pitchFamily="34" charset="0"/>
              </a:rPr>
              <a:t>Core</a:t>
            </a:r>
            <a:endParaRPr lang="en-US" altLang="it-IT" sz="1800">
              <a:cs typeface="Arial" panose="020B0604020202020204" pitchFamily="34" charset="0"/>
            </a:endParaRPr>
          </a:p>
        </p:txBody>
      </p:sp>
      <p:sp>
        <p:nvSpPr>
          <p:cNvPr id="28678" name="Text Box 98"/>
          <p:cNvSpPr txBox="1">
            <a:spLocks noChangeArrowheads="1"/>
          </p:cNvSpPr>
          <p:nvPr/>
        </p:nvSpPr>
        <p:spPr bwMode="auto">
          <a:xfrm>
            <a:off x="7188200" y="3725863"/>
            <a:ext cx="996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sv-SE" altLang="it-IT" sz="1800">
                <a:cs typeface="Arial" panose="020B0604020202020204" pitchFamily="34" charset="0"/>
              </a:rPr>
              <a:t>LTE, or </a:t>
            </a:r>
            <a:br>
              <a:rPr lang="sv-SE" altLang="it-IT" sz="1800">
                <a:cs typeface="Arial" panose="020B0604020202020204" pitchFamily="34" charset="0"/>
              </a:rPr>
            </a:br>
            <a:r>
              <a:rPr lang="sv-SE" altLang="it-IT" sz="1800">
                <a:cs typeface="Arial" panose="020B0604020202020204" pitchFamily="34" charset="0"/>
              </a:rPr>
              <a:t>Evolved</a:t>
            </a:r>
          </a:p>
          <a:p>
            <a:pPr>
              <a:spcBef>
                <a:spcPct val="0"/>
              </a:spcBef>
            </a:pPr>
            <a:r>
              <a:rPr lang="sv-SE" altLang="it-IT" sz="1800">
                <a:cs typeface="Arial" panose="020B0604020202020204" pitchFamily="34" charset="0"/>
              </a:rPr>
              <a:t>UTRAN</a:t>
            </a:r>
            <a:endParaRPr lang="en-US" altLang="it-IT" sz="1800">
              <a:cs typeface="Arial" panose="020B0604020202020204" pitchFamily="34" charset="0"/>
            </a:endParaRPr>
          </a:p>
        </p:txBody>
      </p:sp>
      <p:sp>
        <p:nvSpPr>
          <p:cNvPr id="2" name="Titolo 1"/>
          <p:cNvSpPr>
            <a:spLocks noGrp="1"/>
          </p:cNvSpPr>
          <p:nvPr>
            <p:ph type="title"/>
          </p:nvPr>
        </p:nvSpPr>
        <p:spPr/>
        <p:txBody>
          <a:bodyPr/>
          <a:lstStyle/>
          <a:p>
            <a:r>
              <a:rPr lang="sv-SE" altLang="it-IT" dirty="0">
                <a:latin typeface="Ericsson Capital TT" pitchFamily="2" charset="0"/>
                <a:cs typeface="Arial" panose="020B0604020202020204" pitchFamily="34" charset="0"/>
              </a:rPr>
              <a:t>LTE </a:t>
            </a:r>
            <a:r>
              <a:rPr lang="sv-SE" altLang="it-IT" dirty="0" smtClean="0">
                <a:latin typeface="Ericsson Capital TT" pitchFamily="2" charset="0"/>
                <a:cs typeface="Arial" panose="020B0604020202020204" pitchFamily="34" charset="0"/>
              </a:rPr>
              <a:t>interfaces: Logical view</a:t>
            </a:r>
            <a:endParaRPr lang="it-IT"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it-IT" smtClean="0">
                <a:cs typeface="Arial" panose="020B0604020202020204" pitchFamily="34" charset="0"/>
              </a:rPr>
              <a:t>LTE deployment</a:t>
            </a:r>
          </a:p>
        </p:txBody>
      </p:sp>
      <p:grpSp>
        <p:nvGrpSpPr>
          <p:cNvPr id="30722" name="Group 23"/>
          <p:cNvGrpSpPr>
            <a:grpSpLocks/>
          </p:cNvGrpSpPr>
          <p:nvPr/>
        </p:nvGrpSpPr>
        <p:grpSpPr bwMode="auto">
          <a:xfrm>
            <a:off x="1249363" y="2566988"/>
            <a:ext cx="6981825" cy="1547812"/>
            <a:chOff x="498" y="3088"/>
            <a:chExt cx="4293" cy="886"/>
          </a:xfrm>
        </p:grpSpPr>
        <p:sp>
          <p:nvSpPr>
            <p:cNvPr id="866328" name="Oval 24"/>
            <p:cNvSpPr>
              <a:spLocks noChangeArrowheads="1"/>
            </p:cNvSpPr>
            <p:nvPr/>
          </p:nvSpPr>
          <p:spPr bwMode="auto">
            <a:xfrm>
              <a:off x="498" y="3240"/>
              <a:ext cx="4293" cy="734"/>
            </a:xfrm>
            <a:prstGeom prst="ellipse">
              <a:avLst/>
            </a:prstGeom>
            <a:gradFill rotWithShape="0">
              <a:gsLst>
                <a:gs pos="0">
                  <a:srgbClr val="CAE2ED"/>
                </a:gs>
                <a:gs pos="100000">
                  <a:srgbClr val="FFFFFF"/>
                </a:gs>
              </a:gsLst>
              <a:lin ang="189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it-IT">
                <a:latin typeface="Arial" charset="0"/>
                <a:ea typeface="ＭＳ Ｐゴシック" charset="0"/>
              </a:endParaRPr>
            </a:p>
          </p:txBody>
        </p:sp>
        <p:sp>
          <p:nvSpPr>
            <p:cNvPr id="866329" name="Oval 25"/>
            <p:cNvSpPr>
              <a:spLocks noChangeArrowheads="1"/>
            </p:cNvSpPr>
            <p:nvPr/>
          </p:nvSpPr>
          <p:spPr bwMode="auto">
            <a:xfrm>
              <a:off x="794" y="3473"/>
              <a:ext cx="73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sv-SE" sz="1200">
                  <a:latin typeface="Arial" charset="0"/>
                  <a:ea typeface="ＭＳ Ｐゴシック" charset="0"/>
                </a:rPr>
                <a:t>LTE</a:t>
              </a:r>
              <a:endParaRPr lang="en-US" sz="1200">
                <a:latin typeface="Arial" charset="0"/>
                <a:ea typeface="ＭＳ Ｐゴシック" charset="0"/>
              </a:endParaRPr>
            </a:p>
          </p:txBody>
        </p:sp>
        <p:sp>
          <p:nvSpPr>
            <p:cNvPr id="866330" name="Oval 26"/>
            <p:cNvSpPr>
              <a:spLocks noChangeArrowheads="1"/>
            </p:cNvSpPr>
            <p:nvPr/>
          </p:nvSpPr>
          <p:spPr bwMode="auto">
            <a:xfrm>
              <a:off x="1842" y="3297"/>
              <a:ext cx="73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sv-SE" sz="1200">
                  <a:latin typeface="Arial" charset="0"/>
                  <a:ea typeface="ＭＳ Ｐゴシック" charset="0"/>
                </a:rPr>
                <a:t>LTE</a:t>
              </a:r>
              <a:endParaRPr lang="en-US" sz="1200">
                <a:latin typeface="Arial" charset="0"/>
                <a:ea typeface="ＭＳ Ｐゴシック" charset="0"/>
              </a:endParaRPr>
            </a:p>
          </p:txBody>
        </p:sp>
        <p:sp>
          <p:nvSpPr>
            <p:cNvPr id="866331" name="Oval 27"/>
            <p:cNvSpPr>
              <a:spLocks noChangeArrowheads="1"/>
            </p:cNvSpPr>
            <p:nvPr/>
          </p:nvSpPr>
          <p:spPr bwMode="auto">
            <a:xfrm>
              <a:off x="2066" y="3793"/>
              <a:ext cx="73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sv-SE" sz="1200">
                  <a:latin typeface="Arial" charset="0"/>
                  <a:ea typeface="ＭＳ Ｐゴシック" charset="0"/>
                </a:rPr>
                <a:t>LTE</a:t>
              </a:r>
              <a:endParaRPr lang="en-US" sz="1200">
                <a:latin typeface="Arial" charset="0"/>
                <a:ea typeface="ＭＳ Ｐゴシック" charset="0"/>
              </a:endParaRPr>
            </a:p>
          </p:txBody>
        </p:sp>
        <p:sp>
          <p:nvSpPr>
            <p:cNvPr id="866332" name="Oval 28"/>
            <p:cNvSpPr>
              <a:spLocks noChangeArrowheads="1"/>
            </p:cNvSpPr>
            <p:nvPr/>
          </p:nvSpPr>
          <p:spPr bwMode="auto">
            <a:xfrm>
              <a:off x="2682" y="3641"/>
              <a:ext cx="73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sv-SE" sz="1200">
                  <a:latin typeface="Arial" charset="0"/>
                  <a:ea typeface="ＭＳ Ｐゴシック" charset="0"/>
                </a:rPr>
                <a:t>LTE</a:t>
              </a:r>
              <a:endParaRPr lang="en-US" sz="1200">
                <a:latin typeface="Arial" charset="0"/>
                <a:ea typeface="ＭＳ Ｐゴシック" charset="0"/>
              </a:endParaRPr>
            </a:p>
          </p:txBody>
        </p:sp>
        <p:sp>
          <p:nvSpPr>
            <p:cNvPr id="866333" name="Oval 29"/>
            <p:cNvSpPr>
              <a:spLocks noChangeArrowheads="1"/>
            </p:cNvSpPr>
            <p:nvPr/>
          </p:nvSpPr>
          <p:spPr bwMode="auto">
            <a:xfrm>
              <a:off x="3554" y="3497"/>
              <a:ext cx="73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sv-SE" sz="1200">
                  <a:latin typeface="Arial" charset="0"/>
                  <a:ea typeface="ＭＳ Ｐゴシック" charset="0"/>
                </a:rPr>
                <a:t>LTE</a:t>
              </a:r>
              <a:endParaRPr lang="en-US" sz="1200">
                <a:latin typeface="Arial" charset="0"/>
                <a:ea typeface="ＭＳ Ｐゴシック" charset="0"/>
              </a:endParaRPr>
            </a:p>
          </p:txBody>
        </p:sp>
        <p:sp>
          <p:nvSpPr>
            <p:cNvPr id="866334" name="Freeform 30"/>
            <p:cNvSpPr>
              <a:spLocks/>
            </p:cNvSpPr>
            <p:nvPr/>
          </p:nvSpPr>
          <p:spPr bwMode="auto">
            <a:xfrm>
              <a:off x="1354" y="3373"/>
              <a:ext cx="360" cy="188"/>
            </a:xfrm>
            <a:custGeom>
              <a:avLst/>
              <a:gdLst>
                <a:gd name="T0" fmla="*/ 0 w 360"/>
                <a:gd name="T1" fmla="*/ 164 h 188"/>
                <a:gd name="T2" fmla="*/ 184 w 360"/>
                <a:gd name="T3" fmla="*/ 4 h 188"/>
                <a:gd name="T4" fmla="*/ 360 w 360"/>
                <a:gd name="T5" fmla="*/ 188 h 188"/>
                <a:gd name="T6" fmla="*/ 0 60000 65536"/>
                <a:gd name="T7" fmla="*/ 0 60000 65536"/>
                <a:gd name="T8" fmla="*/ 0 60000 65536"/>
              </a:gdLst>
              <a:ahLst/>
              <a:cxnLst>
                <a:cxn ang="T6">
                  <a:pos x="T0" y="T1"/>
                </a:cxn>
                <a:cxn ang="T7">
                  <a:pos x="T2" y="T3"/>
                </a:cxn>
                <a:cxn ang="T8">
                  <a:pos x="T4" y="T5"/>
                </a:cxn>
              </a:cxnLst>
              <a:rect l="0" t="0" r="r" b="b"/>
              <a:pathLst>
                <a:path w="360" h="188">
                  <a:moveTo>
                    <a:pt x="0" y="164"/>
                  </a:moveTo>
                  <a:cubicBezTo>
                    <a:pt x="62" y="82"/>
                    <a:pt x="124" y="0"/>
                    <a:pt x="184" y="4"/>
                  </a:cubicBezTo>
                  <a:cubicBezTo>
                    <a:pt x="244" y="8"/>
                    <a:pt x="329" y="155"/>
                    <a:pt x="360" y="18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it-IT"/>
            </a:p>
          </p:txBody>
        </p:sp>
        <p:sp>
          <p:nvSpPr>
            <p:cNvPr id="866335" name="Freeform 31"/>
            <p:cNvSpPr>
              <a:spLocks/>
            </p:cNvSpPr>
            <p:nvPr/>
          </p:nvSpPr>
          <p:spPr bwMode="auto">
            <a:xfrm>
              <a:off x="4018" y="3389"/>
              <a:ext cx="360" cy="188"/>
            </a:xfrm>
            <a:custGeom>
              <a:avLst/>
              <a:gdLst>
                <a:gd name="T0" fmla="*/ 0 w 360"/>
                <a:gd name="T1" fmla="*/ 164 h 188"/>
                <a:gd name="T2" fmla="*/ 184 w 360"/>
                <a:gd name="T3" fmla="*/ 4 h 188"/>
                <a:gd name="T4" fmla="*/ 360 w 360"/>
                <a:gd name="T5" fmla="*/ 188 h 188"/>
                <a:gd name="T6" fmla="*/ 0 60000 65536"/>
                <a:gd name="T7" fmla="*/ 0 60000 65536"/>
                <a:gd name="T8" fmla="*/ 0 60000 65536"/>
              </a:gdLst>
              <a:ahLst/>
              <a:cxnLst>
                <a:cxn ang="T6">
                  <a:pos x="T0" y="T1"/>
                </a:cxn>
                <a:cxn ang="T7">
                  <a:pos x="T2" y="T3"/>
                </a:cxn>
                <a:cxn ang="T8">
                  <a:pos x="T4" y="T5"/>
                </a:cxn>
              </a:cxnLst>
              <a:rect l="0" t="0" r="r" b="b"/>
              <a:pathLst>
                <a:path w="360" h="188">
                  <a:moveTo>
                    <a:pt x="0" y="164"/>
                  </a:moveTo>
                  <a:cubicBezTo>
                    <a:pt x="62" y="82"/>
                    <a:pt x="124" y="0"/>
                    <a:pt x="184" y="4"/>
                  </a:cubicBezTo>
                  <a:cubicBezTo>
                    <a:pt x="244" y="8"/>
                    <a:pt x="329" y="155"/>
                    <a:pt x="360" y="18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it-IT"/>
            </a:p>
          </p:txBody>
        </p:sp>
        <p:pic>
          <p:nvPicPr>
            <p:cNvPr id="30734" name="Picture 32" descr="W950i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 y="3088"/>
              <a:ext cx="13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33" descr="W950i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 y="3144"/>
              <a:ext cx="13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6338" name="Text Box 34"/>
          <p:cNvSpPr txBox="1">
            <a:spLocks noChangeArrowheads="1"/>
          </p:cNvSpPr>
          <p:nvPr/>
        </p:nvSpPr>
        <p:spPr bwMode="auto">
          <a:xfrm>
            <a:off x="4114800" y="2265363"/>
            <a:ext cx="10683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a:latin typeface="Arial" charset="0"/>
                <a:ea typeface="ＭＳ Ｐゴシック" charset="0"/>
              </a:rPr>
              <a:t>3G HSPA</a:t>
            </a:r>
          </a:p>
        </p:txBody>
      </p:sp>
      <p:sp>
        <p:nvSpPr>
          <p:cNvPr id="866339" name="Rectangle 35"/>
          <p:cNvSpPr>
            <a:spLocks noChangeArrowheads="1"/>
          </p:cNvSpPr>
          <p:nvPr/>
        </p:nvSpPr>
        <p:spPr bwMode="auto">
          <a:xfrm>
            <a:off x="1362075" y="1433513"/>
            <a:ext cx="66992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Clr>
                <a:srgbClr val="00A9D4"/>
              </a:buClr>
              <a:buFont typeface="Arial" charset="0"/>
              <a:buNone/>
              <a:defRPr/>
            </a:pPr>
            <a:r>
              <a:rPr lang="en-GB" sz="2400">
                <a:latin typeface="Arial" charset="0"/>
                <a:ea typeface="ＭＳ Ｐゴシック" charset="0"/>
              </a:rPr>
              <a:t>LTE will initially be deployed in coverage islands</a:t>
            </a:r>
          </a:p>
        </p:txBody>
      </p:sp>
      <p:sp>
        <p:nvSpPr>
          <p:cNvPr id="866340" name="Rectangle 36"/>
          <p:cNvSpPr>
            <a:spLocks noChangeArrowheads="1"/>
          </p:cNvSpPr>
          <p:nvPr/>
        </p:nvSpPr>
        <p:spPr bwMode="auto">
          <a:xfrm>
            <a:off x="908050" y="4249738"/>
            <a:ext cx="77724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u="sng" dirty="0">
                <a:latin typeface="Arial" charset="0"/>
                <a:ea typeface="ＭＳ Ｐゴシック" charset="0"/>
              </a:rPr>
              <a:t>Why LTE?</a:t>
            </a:r>
          </a:p>
          <a:p>
            <a:pPr>
              <a:defRPr/>
            </a:pPr>
            <a:r>
              <a:rPr lang="en-US" dirty="0">
                <a:latin typeface="Arial" charset="0"/>
                <a:ea typeface="ＭＳ Ｐゴシック" charset="0"/>
              </a:rPr>
              <a:t>Add more capacity to a site</a:t>
            </a:r>
          </a:p>
          <a:p>
            <a:pPr>
              <a:defRPr/>
            </a:pPr>
            <a:r>
              <a:rPr lang="en-US" dirty="0">
                <a:latin typeface="Arial" charset="0"/>
                <a:ea typeface="ＭＳ Ｐゴシック" charset="0"/>
              </a:rPr>
              <a:t>Spectrum availability</a:t>
            </a:r>
          </a:p>
          <a:p>
            <a:pPr>
              <a:defRPr/>
            </a:pPr>
            <a:r>
              <a:rPr lang="en-US" dirty="0">
                <a:latin typeface="Arial" charset="0"/>
                <a:ea typeface="ＭＳ Ｐゴシック" charset="0"/>
              </a:rPr>
              <a:t>Greater end user experience</a:t>
            </a:r>
          </a:p>
          <a:p>
            <a:pPr>
              <a:defRPr/>
            </a:pPr>
            <a:r>
              <a:rPr lang="en-US" dirty="0">
                <a:latin typeface="Arial" charset="0"/>
                <a:ea typeface="ＭＳ Ｐゴシック" charset="0"/>
              </a:rPr>
              <a:t>LTE performance in itself will add a differentiator (in the short term)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sv-SE" altLang="it-IT" sz="2400" dirty="0" smtClean="0">
                <a:cs typeface="Arial" panose="020B0604020202020204" pitchFamily="34" charset="0"/>
              </a:rPr>
              <a:t>LTE Smartphones / Tablets with WCDMA fallback</a:t>
            </a:r>
            <a:endParaRPr lang="en-US" altLang="it-IT" sz="2400" dirty="0" smtClean="0">
              <a:cs typeface="Arial" panose="020B0604020202020204" pitchFamily="34" charset="0"/>
            </a:endParaRPr>
          </a:p>
        </p:txBody>
      </p:sp>
      <p:graphicFrame>
        <p:nvGraphicFramePr>
          <p:cNvPr id="1018945" name="Group 65"/>
          <p:cNvGraphicFramePr>
            <a:graphicFrameLocks noGrp="1"/>
          </p:cNvGraphicFramePr>
          <p:nvPr>
            <p:ph idx="1"/>
            <p:extLst>
              <p:ext uri="{D42A27DB-BD31-4B8C-83A1-F6EECF244321}">
                <p14:modId xmlns:p14="http://schemas.microsoft.com/office/powerpoint/2010/main" val="1179440808"/>
              </p:ext>
            </p:extLst>
          </p:nvPr>
        </p:nvGraphicFramePr>
        <p:xfrm>
          <a:off x="457200" y="1050925"/>
          <a:ext cx="4202114" cy="3927478"/>
        </p:xfrm>
        <a:graphic>
          <a:graphicData uri="http://schemas.openxmlformats.org/drawingml/2006/table">
            <a:tbl>
              <a:tblPr/>
              <a:tblGrid>
                <a:gridCol w="360703">
                  <a:extLst>
                    <a:ext uri="{9D8B030D-6E8A-4147-A177-3AD203B41FA5}">
                      <a16:colId xmlns:a16="http://schemas.microsoft.com/office/drawing/2014/main" val="20000"/>
                    </a:ext>
                  </a:extLst>
                </a:gridCol>
                <a:gridCol w="1334739">
                  <a:extLst>
                    <a:ext uri="{9D8B030D-6E8A-4147-A177-3AD203B41FA5}">
                      <a16:colId xmlns:a16="http://schemas.microsoft.com/office/drawing/2014/main" val="20001"/>
                    </a:ext>
                  </a:extLst>
                </a:gridCol>
                <a:gridCol w="1194389">
                  <a:extLst>
                    <a:ext uri="{9D8B030D-6E8A-4147-A177-3AD203B41FA5}">
                      <a16:colId xmlns:a16="http://schemas.microsoft.com/office/drawing/2014/main" val="20002"/>
                    </a:ext>
                  </a:extLst>
                </a:gridCol>
                <a:gridCol w="1312283">
                  <a:extLst>
                    <a:ext uri="{9D8B030D-6E8A-4147-A177-3AD203B41FA5}">
                      <a16:colId xmlns:a16="http://schemas.microsoft.com/office/drawing/2014/main" val="20003"/>
                    </a:ext>
                  </a:extLst>
                </a:gridCol>
              </a:tblGrid>
              <a:tr h="761999">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LTE</a:t>
                      </a:r>
                    </a:p>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Capabilities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WCDMA</a:t>
                      </a:r>
                    </a:p>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Capabilities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Phones/</a:t>
                      </a:r>
                      <a:br>
                        <a:rPr kumimoji="0" lang="en-US" sz="2000" b="0" i="0" u="none" strike="noStrike" cap="none" normalizeH="0" baseline="0">
                          <a:ln>
                            <a:noFill/>
                          </a:ln>
                          <a:solidFill>
                            <a:schemeClr val="tx1"/>
                          </a:solidFill>
                          <a:effectLst/>
                          <a:latin typeface="Arial" charset="0"/>
                          <a:ea typeface="ＭＳ Ｐゴシック" charset="0"/>
                        </a:rPr>
                      </a:br>
                      <a:r>
                        <a:rPr kumimoji="0" lang="en-US" sz="2000" b="0" i="0" u="none" strike="noStrike" cap="none" normalizeH="0" baseline="0">
                          <a:ln>
                            <a:noFill/>
                          </a:ln>
                          <a:solidFill>
                            <a:schemeClr val="tx1"/>
                          </a:solidFill>
                          <a:effectLst/>
                          <a:latin typeface="Arial" charset="0"/>
                          <a:ea typeface="ＭＳ Ｐゴシック" charset="0"/>
                        </a:rPr>
                        <a:t>Tablets</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rowSpan="4">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100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14Mbps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663">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100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21Mbps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       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100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28Mbps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100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42Mbps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4663">
                <a:tc rowSpan="2">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50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2Mbps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8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50 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rPr>
                        <a:t>5.76Mbps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r>
                        <a:rPr kumimoji="0" lang="en-US" sz="2000" b="0" i="0" u="none" strike="noStrike" cap="none" normalizeH="0" baseline="0" dirty="0">
                          <a:ln>
                            <a:noFill/>
                          </a:ln>
                          <a:solidFill>
                            <a:schemeClr val="tx1"/>
                          </a:solidFill>
                          <a:effectLst/>
                          <a:latin typeface="Arial"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808" name="Oval 47"/>
          <p:cNvSpPr>
            <a:spLocks noChangeArrowheads="1"/>
          </p:cNvSpPr>
          <p:nvPr/>
        </p:nvSpPr>
        <p:spPr bwMode="auto">
          <a:xfrm>
            <a:off x="3748066" y="2536825"/>
            <a:ext cx="460375" cy="56197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0" rIns="0"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it-IT"/>
          </a:p>
        </p:txBody>
      </p:sp>
      <p:sp>
        <p:nvSpPr>
          <p:cNvPr id="32809" name="Line 48"/>
          <p:cNvSpPr>
            <a:spLocks noChangeShapeType="1"/>
          </p:cNvSpPr>
          <p:nvPr/>
        </p:nvSpPr>
        <p:spPr bwMode="auto">
          <a:xfrm>
            <a:off x="4208442" y="2803526"/>
            <a:ext cx="1606572" cy="7937"/>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0" rIns="0">
            <a:spAutoFit/>
          </a:bodyPr>
          <a:lstStyle/>
          <a:p>
            <a:endParaRPr lang="it-IT"/>
          </a:p>
        </p:txBody>
      </p:sp>
      <p:sp>
        <p:nvSpPr>
          <p:cNvPr id="32810" name="Text Box 49"/>
          <p:cNvSpPr txBox="1">
            <a:spLocks noChangeArrowheads="1"/>
          </p:cNvSpPr>
          <p:nvPr/>
        </p:nvSpPr>
        <p:spPr bwMode="auto">
          <a:xfrm rot="-5400000">
            <a:off x="67470" y="2396331"/>
            <a:ext cx="1033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a:solidFill>
                  <a:srgbClr val="7B7E7F"/>
                </a:solidFill>
              </a:rPr>
              <a:t>Downlink</a:t>
            </a:r>
          </a:p>
        </p:txBody>
      </p:sp>
      <p:sp>
        <p:nvSpPr>
          <p:cNvPr id="32811" name="Text Box 50"/>
          <p:cNvSpPr txBox="1">
            <a:spLocks noChangeArrowheads="1"/>
          </p:cNvSpPr>
          <p:nvPr/>
        </p:nvSpPr>
        <p:spPr bwMode="auto">
          <a:xfrm rot="-5400000">
            <a:off x="230188" y="4225925"/>
            <a:ext cx="70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a:solidFill>
                  <a:srgbClr val="7B7E7F"/>
                </a:solidFill>
              </a:rPr>
              <a:t>Uplink</a:t>
            </a:r>
          </a:p>
        </p:txBody>
      </p:sp>
      <p:sp>
        <p:nvSpPr>
          <p:cNvPr id="32812" name="Freeform 55"/>
          <p:cNvSpPr>
            <a:spLocks noChangeAspect="1"/>
          </p:cNvSpPr>
          <p:nvPr/>
        </p:nvSpPr>
        <p:spPr bwMode="auto">
          <a:xfrm>
            <a:off x="604838" y="5634038"/>
            <a:ext cx="273050" cy="852487"/>
          </a:xfrm>
          <a:custGeom>
            <a:avLst/>
            <a:gdLst>
              <a:gd name="T0" fmla="*/ 2147483647 w 73"/>
              <a:gd name="T1" fmla="*/ 2147483647 h 227"/>
              <a:gd name="T2" fmla="*/ 0 w 73"/>
              <a:gd name="T3" fmla="*/ 2147483647 h 227"/>
              <a:gd name="T4" fmla="*/ 0 w 73"/>
              <a:gd name="T5" fmla="*/ 2147483647 h 227"/>
              <a:gd name="T6" fmla="*/ 0 w 73"/>
              <a:gd name="T7" fmla="*/ 2147483647 h 227"/>
              <a:gd name="T8" fmla="*/ 2147483647 w 73"/>
              <a:gd name="T9" fmla="*/ 0 h 227"/>
              <a:gd name="T10" fmla="*/ 2147483647 w 73"/>
              <a:gd name="T11" fmla="*/ 0 h 227"/>
              <a:gd name="T12" fmla="*/ 2147483647 w 73"/>
              <a:gd name="T13" fmla="*/ 0 h 227"/>
              <a:gd name="T14" fmla="*/ 2147483647 w 73"/>
              <a:gd name="T15" fmla="*/ 0 h 227"/>
              <a:gd name="T16" fmla="*/ 2147483647 w 73"/>
              <a:gd name="T17" fmla="*/ 0 h 227"/>
              <a:gd name="T18" fmla="*/ 2147483647 w 73"/>
              <a:gd name="T19" fmla="*/ 2147483647 h 227"/>
              <a:gd name="T20" fmla="*/ 2147483647 w 73"/>
              <a:gd name="T21" fmla="*/ 2147483647 h 227"/>
              <a:gd name="T22" fmla="*/ 2147483647 w 73"/>
              <a:gd name="T23" fmla="*/ 2147483647 h 227"/>
              <a:gd name="T24" fmla="*/ 2147483647 w 73"/>
              <a:gd name="T25" fmla="*/ 2147483647 h 227"/>
              <a:gd name="T26" fmla="*/ 2147483647 w 73"/>
              <a:gd name="T27" fmla="*/ 2147483647 h 227"/>
              <a:gd name="T28" fmla="*/ 2147483647 w 73"/>
              <a:gd name="T29" fmla="*/ 2147483647 h 227"/>
              <a:gd name="T30" fmla="*/ 2147483647 w 73"/>
              <a:gd name="T31" fmla="*/ 2147483647 h 227"/>
              <a:gd name="T32" fmla="*/ 2147483647 w 73"/>
              <a:gd name="T33" fmla="*/ 2147483647 h 227"/>
              <a:gd name="T34" fmla="*/ 2147483647 w 73"/>
              <a:gd name="T35" fmla="*/ 2147483647 h 227"/>
              <a:gd name="T36" fmla="*/ 2147483647 w 73"/>
              <a:gd name="T37" fmla="*/ 2147483647 h 227"/>
              <a:gd name="T38" fmla="*/ 2147483647 w 73"/>
              <a:gd name="T39" fmla="*/ 2147483647 h 227"/>
              <a:gd name="T40" fmla="*/ 2147483647 w 73"/>
              <a:gd name="T41" fmla="*/ 2147483647 h 227"/>
              <a:gd name="T42" fmla="*/ 2147483647 w 73"/>
              <a:gd name="T43" fmla="*/ 2147483647 h 227"/>
              <a:gd name="T44" fmla="*/ 2147483647 w 73"/>
              <a:gd name="T45" fmla="*/ 2147483647 h 227"/>
              <a:gd name="T46" fmla="*/ 2147483647 w 73"/>
              <a:gd name="T47" fmla="*/ 2147483647 h 227"/>
              <a:gd name="T48" fmla="*/ 2147483647 w 73"/>
              <a:gd name="T49" fmla="*/ 2147483647 h 227"/>
              <a:gd name="T50" fmla="*/ 2147483647 w 73"/>
              <a:gd name="T51" fmla="*/ 2147483647 h 227"/>
              <a:gd name="T52" fmla="*/ 2147483647 w 73"/>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227"/>
              <a:gd name="T83" fmla="*/ 73 w 73"/>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2813" name="Freeform 56"/>
          <p:cNvSpPr>
            <a:spLocks noChangeAspect="1"/>
          </p:cNvSpPr>
          <p:nvPr/>
        </p:nvSpPr>
        <p:spPr bwMode="auto">
          <a:xfrm>
            <a:off x="8307388" y="5634038"/>
            <a:ext cx="269875" cy="852487"/>
          </a:xfrm>
          <a:custGeom>
            <a:avLst/>
            <a:gdLst>
              <a:gd name="T0" fmla="*/ 0 w 72"/>
              <a:gd name="T1" fmla="*/ 2147483647 h 227"/>
              <a:gd name="T2" fmla="*/ 2147483647 w 72"/>
              <a:gd name="T3" fmla="*/ 2147483647 h 227"/>
              <a:gd name="T4" fmla="*/ 2147483647 w 72"/>
              <a:gd name="T5" fmla="*/ 2147483647 h 227"/>
              <a:gd name="T6" fmla="*/ 2147483647 w 72"/>
              <a:gd name="T7" fmla="*/ 2147483647 h 227"/>
              <a:gd name="T8" fmla="*/ 2147483647 w 72"/>
              <a:gd name="T9" fmla="*/ 2147483647 h 227"/>
              <a:gd name="T10" fmla="*/ 2147483647 w 72"/>
              <a:gd name="T11" fmla="*/ 2147483647 h 227"/>
              <a:gd name="T12" fmla="*/ 2147483647 w 72"/>
              <a:gd name="T13" fmla="*/ 2147483647 h 227"/>
              <a:gd name="T14" fmla="*/ 2147483647 w 72"/>
              <a:gd name="T15" fmla="*/ 2147483647 h 227"/>
              <a:gd name="T16" fmla="*/ 2147483647 w 72"/>
              <a:gd name="T17" fmla="*/ 2147483647 h 227"/>
              <a:gd name="T18" fmla="*/ 2147483647 w 72"/>
              <a:gd name="T19" fmla="*/ 2147483647 h 227"/>
              <a:gd name="T20" fmla="*/ 2147483647 w 72"/>
              <a:gd name="T21" fmla="*/ 2147483647 h 227"/>
              <a:gd name="T22" fmla="*/ 2147483647 w 72"/>
              <a:gd name="T23" fmla="*/ 2147483647 h 227"/>
              <a:gd name="T24" fmla="*/ 2147483647 w 72"/>
              <a:gd name="T25" fmla="*/ 2147483647 h 227"/>
              <a:gd name="T26" fmla="*/ 0 w 72"/>
              <a:gd name="T27" fmla="*/ 2147483647 h 227"/>
              <a:gd name="T28" fmla="*/ 0 w 72"/>
              <a:gd name="T29" fmla="*/ 2147483647 h 227"/>
              <a:gd name="T30" fmla="*/ 2147483647 w 72"/>
              <a:gd name="T31" fmla="*/ 0 h 227"/>
              <a:gd name="T32" fmla="*/ 2147483647 w 72"/>
              <a:gd name="T33" fmla="*/ 0 h 227"/>
              <a:gd name="T34" fmla="*/ 2147483647 w 72"/>
              <a:gd name="T35" fmla="*/ 0 h 227"/>
              <a:gd name="T36" fmla="*/ 2147483647 w 72"/>
              <a:gd name="T37" fmla="*/ 0 h 227"/>
              <a:gd name="T38" fmla="*/ 2147483647 w 72"/>
              <a:gd name="T39" fmla="*/ 2147483647 h 227"/>
              <a:gd name="T40" fmla="*/ 2147483647 w 72"/>
              <a:gd name="T41" fmla="*/ 2147483647 h 227"/>
              <a:gd name="T42" fmla="*/ 2147483647 w 72"/>
              <a:gd name="T43" fmla="*/ 2147483647 h 227"/>
              <a:gd name="T44" fmla="*/ 2147483647 w 72"/>
              <a:gd name="T45" fmla="*/ 2147483647 h 227"/>
              <a:gd name="T46" fmla="*/ 2147483647 w 72"/>
              <a:gd name="T47" fmla="*/ 2147483647 h 227"/>
              <a:gd name="T48" fmla="*/ 2147483647 w 72"/>
              <a:gd name="T49" fmla="*/ 2147483647 h 227"/>
              <a:gd name="T50" fmla="*/ 2147483647 w 72"/>
              <a:gd name="T51" fmla="*/ 2147483647 h 227"/>
              <a:gd name="T52" fmla="*/ 0 w 72"/>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27"/>
              <a:gd name="T83" fmla="*/ 72 w 72"/>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2814" name="Text Box 57"/>
          <p:cNvSpPr txBox="1">
            <a:spLocks noChangeArrowheads="1"/>
          </p:cNvSpPr>
          <p:nvPr/>
        </p:nvSpPr>
        <p:spPr bwMode="auto">
          <a:xfrm>
            <a:off x="665163" y="5768975"/>
            <a:ext cx="778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2000" rIns="7200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it-IT">
                <a:solidFill>
                  <a:schemeClr val="tx2"/>
                </a:solidFill>
              </a:rPr>
              <a:t>HSDPA fallback for LTE Smartphones and Tablets  14.4 to 42 mbps</a:t>
            </a:r>
          </a:p>
        </p:txBody>
      </p:sp>
      <p:sp>
        <p:nvSpPr>
          <p:cNvPr id="32815" name="Line 48"/>
          <p:cNvSpPr>
            <a:spLocks noChangeShapeType="1"/>
          </p:cNvSpPr>
          <p:nvPr/>
        </p:nvSpPr>
        <p:spPr bwMode="auto">
          <a:xfrm>
            <a:off x="4208442" y="2803526"/>
            <a:ext cx="2673372" cy="930274"/>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0" rIns="0">
            <a:spAutoFit/>
          </a:bodyPr>
          <a:lstStyle/>
          <a:p>
            <a:endParaRPr lang="it-IT"/>
          </a:p>
        </p:txBody>
      </p:sp>
      <p:sp>
        <p:nvSpPr>
          <p:cNvPr id="23" name="Text Box 62"/>
          <p:cNvSpPr txBox="1">
            <a:spLocks noChangeArrowheads="1"/>
          </p:cNvSpPr>
          <p:nvPr/>
        </p:nvSpPr>
        <p:spPr bwMode="auto">
          <a:xfrm>
            <a:off x="7415170" y="3486241"/>
            <a:ext cx="1217612" cy="517525"/>
          </a:xfrm>
          <a:prstGeom prst="rect">
            <a:avLst/>
          </a:prstGeom>
          <a:noFill/>
          <a:ln>
            <a:noFill/>
          </a:ln>
          <a:effectLst>
            <a:prstShdw prst="shdw17" dist="17961" dir="2700000">
              <a:srgbClr val="52700E"/>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72000" rIns="72000">
            <a:spAutoFit/>
          </a:bodyPr>
          <a:lstStyle/>
          <a:p>
            <a:pPr algn="ctr">
              <a:defRPr/>
            </a:pPr>
            <a:r>
              <a:rPr lang="en-US" sz="1400" dirty="0">
                <a:latin typeface="Arial" charset="0"/>
                <a:ea typeface="ＭＳ Ｐゴシック" pitchFamily="34" charset="-128"/>
              </a:rPr>
              <a:t>Samsung</a:t>
            </a:r>
            <a:br>
              <a:rPr lang="en-US" sz="1400" dirty="0">
                <a:latin typeface="Arial" charset="0"/>
                <a:ea typeface="ＭＳ Ｐゴシック" pitchFamily="34" charset="-128"/>
              </a:rPr>
            </a:br>
            <a:r>
              <a:rPr lang="en-US" sz="1400" dirty="0">
                <a:latin typeface="Arial" charset="0"/>
                <a:ea typeface="ＭＳ Ｐゴシック" pitchFamily="34" charset="-128"/>
              </a:rPr>
              <a:t>Galaxy II LTE</a:t>
            </a:r>
          </a:p>
        </p:txBody>
      </p:sp>
      <p:pic>
        <p:nvPicPr>
          <p:cNvPr id="1018930"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1036638"/>
            <a:ext cx="1652587"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 name="Text Box 62"/>
          <p:cNvSpPr txBox="1">
            <a:spLocks noChangeArrowheads="1"/>
          </p:cNvSpPr>
          <p:nvPr/>
        </p:nvSpPr>
        <p:spPr bwMode="auto">
          <a:xfrm>
            <a:off x="7385050" y="2400300"/>
            <a:ext cx="1335088" cy="304800"/>
          </a:xfrm>
          <a:prstGeom prst="rect">
            <a:avLst/>
          </a:prstGeom>
          <a:noFill/>
          <a:ln>
            <a:noFill/>
          </a:ln>
          <a:effectLst>
            <a:prstShdw prst="shdw17" dist="17961" dir="2700000">
              <a:srgbClr val="52700E"/>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72000" rIns="72000">
            <a:spAutoFit/>
          </a:bodyPr>
          <a:lstStyle/>
          <a:p>
            <a:pPr>
              <a:defRPr/>
            </a:pPr>
            <a:r>
              <a:rPr lang="en-US" sz="1400" dirty="0">
                <a:latin typeface="Arial" charset="0"/>
                <a:ea typeface="ＭＳ Ｐゴシック" pitchFamily="34" charset="-128"/>
              </a:rPr>
              <a:t>HTC Jetstream</a:t>
            </a:r>
          </a:p>
        </p:txBody>
      </p:sp>
      <p:sp>
        <p:nvSpPr>
          <p:cNvPr id="32819" name="Oval 47"/>
          <p:cNvSpPr>
            <a:spLocks noChangeArrowheads="1"/>
          </p:cNvSpPr>
          <p:nvPr/>
        </p:nvSpPr>
        <p:spPr bwMode="auto">
          <a:xfrm>
            <a:off x="3840912" y="2019300"/>
            <a:ext cx="406400" cy="56197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0" rIns="0"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it-IT"/>
          </a:p>
        </p:txBody>
      </p:sp>
      <p:sp>
        <p:nvSpPr>
          <p:cNvPr id="32820" name="Line 48"/>
          <p:cNvSpPr>
            <a:spLocks noChangeShapeType="1"/>
          </p:cNvSpPr>
          <p:nvPr/>
        </p:nvSpPr>
        <p:spPr bwMode="auto">
          <a:xfrm flipV="1">
            <a:off x="4208442" y="2147887"/>
            <a:ext cx="3086122" cy="166687"/>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0" rIns="0">
            <a:spAutoFit/>
          </a:bodyPr>
          <a:lstStyle/>
          <a:p>
            <a:endParaRPr lang="it-IT"/>
          </a:p>
        </p:txBody>
      </p:sp>
      <p:sp>
        <p:nvSpPr>
          <p:cNvPr id="32821" name="Oval 47"/>
          <p:cNvSpPr>
            <a:spLocks noChangeArrowheads="1"/>
          </p:cNvSpPr>
          <p:nvPr/>
        </p:nvSpPr>
        <p:spPr bwMode="auto">
          <a:xfrm>
            <a:off x="3821862" y="3476625"/>
            <a:ext cx="425450" cy="56197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0" rIns="0"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it-IT"/>
          </a:p>
        </p:txBody>
      </p:sp>
      <p:pic>
        <p:nvPicPr>
          <p:cNvPr id="1018935"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325" y="4098925"/>
            <a:ext cx="1692275" cy="136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2823" name="Line 48"/>
          <p:cNvSpPr>
            <a:spLocks noChangeShapeType="1"/>
          </p:cNvSpPr>
          <p:nvPr/>
        </p:nvSpPr>
        <p:spPr bwMode="auto">
          <a:xfrm>
            <a:off x="4247312" y="3778249"/>
            <a:ext cx="2417013" cy="779463"/>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0" rIns="0">
            <a:spAutoFit/>
          </a:bodyPr>
          <a:lstStyle/>
          <a:p>
            <a:endParaRPr lang="it-IT"/>
          </a:p>
        </p:txBody>
      </p:sp>
      <p:sp>
        <p:nvSpPr>
          <p:cNvPr id="98366" name="Text Box 62"/>
          <p:cNvSpPr txBox="1">
            <a:spLocks noChangeArrowheads="1"/>
          </p:cNvSpPr>
          <p:nvPr/>
        </p:nvSpPr>
        <p:spPr bwMode="auto">
          <a:xfrm>
            <a:off x="5876925" y="3338513"/>
            <a:ext cx="508000" cy="304800"/>
          </a:xfrm>
          <a:prstGeom prst="rect">
            <a:avLst/>
          </a:prstGeom>
          <a:noFill/>
          <a:ln>
            <a:noFill/>
          </a:ln>
          <a:effectLst>
            <a:prstShdw prst="shdw17" dist="17961" dir="2700000">
              <a:srgbClr val="52700E"/>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72000" rIns="72000">
            <a:spAutoFit/>
          </a:bodyPr>
          <a:lstStyle/>
          <a:p>
            <a:pPr>
              <a:defRPr/>
            </a:pPr>
            <a:r>
              <a:rPr lang="en-US" sz="1400" dirty="0">
                <a:latin typeface="Arial" charset="0"/>
                <a:ea typeface="ＭＳ Ｐゴシック" pitchFamily="34" charset="-128"/>
              </a:rPr>
              <a:t>HTC</a:t>
            </a:r>
          </a:p>
        </p:txBody>
      </p:sp>
      <p:pic>
        <p:nvPicPr>
          <p:cNvPr id="1018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658813"/>
            <a:ext cx="1912938" cy="130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2826" name="Line 48"/>
          <p:cNvSpPr>
            <a:spLocks noChangeShapeType="1"/>
          </p:cNvSpPr>
          <p:nvPr/>
        </p:nvSpPr>
        <p:spPr bwMode="auto">
          <a:xfrm flipV="1">
            <a:off x="4247312" y="1755775"/>
            <a:ext cx="1229563" cy="509588"/>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0" rIns="0">
            <a:spAutoFit/>
          </a:bodyPr>
          <a:lstStyle/>
          <a:p>
            <a:endParaRPr lang="it-IT"/>
          </a:p>
        </p:txBody>
      </p:sp>
      <p:sp>
        <p:nvSpPr>
          <p:cNvPr id="32" name="Text Box 62"/>
          <p:cNvSpPr txBox="1">
            <a:spLocks noChangeArrowheads="1"/>
          </p:cNvSpPr>
          <p:nvPr/>
        </p:nvSpPr>
        <p:spPr bwMode="auto">
          <a:xfrm>
            <a:off x="5716588" y="1887538"/>
            <a:ext cx="1266825" cy="304800"/>
          </a:xfrm>
          <a:prstGeom prst="rect">
            <a:avLst/>
          </a:prstGeom>
          <a:noFill/>
          <a:ln>
            <a:noFill/>
          </a:ln>
          <a:effectLst>
            <a:prstShdw prst="shdw17" dist="17961" dir="2700000">
              <a:srgbClr val="52700E"/>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72000" rIns="72000">
            <a:spAutoFit/>
          </a:bodyPr>
          <a:lstStyle/>
          <a:p>
            <a:pPr>
              <a:defRPr/>
            </a:pPr>
            <a:r>
              <a:rPr lang="en-US" sz="1400" dirty="0">
                <a:latin typeface="Arial" charset="0"/>
                <a:ea typeface="ＭＳ Ｐゴシック" pitchFamily="34" charset="-128"/>
              </a:rPr>
              <a:t>Fujitsu Arrows</a:t>
            </a:r>
          </a:p>
        </p:txBody>
      </p:sp>
      <p:sp>
        <p:nvSpPr>
          <p:cNvPr id="33" name="Text Box 62"/>
          <p:cNvSpPr txBox="1">
            <a:spLocks noChangeArrowheads="1"/>
          </p:cNvSpPr>
          <p:nvPr/>
        </p:nvSpPr>
        <p:spPr bwMode="auto">
          <a:xfrm>
            <a:off x="6562725" y="5446713"/>
            <a:ext cx="1847850" cy="304800"/>
          </a:xfrm>
          <a:prstGeom prst="rect">
            <a:avLst/>
          </a:prstGeom>
          <a:noFill/>
          <a:ln>
            <a:noFill/>
          </a:ln>
          <a:effectLst>
            <a:prstShdw prst="shdw17" dist="17961" dir="2700000">
              <a:srgbClr val="52700E"/>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72000" rIns="72000">
            <a:spAutoFit/>
          </a:bodyPr>
          <a:lstStyle/>
          <a:p>
            <a:pPr>
              <a:defRPr/>
            </a:pPr>
            <a:r>
              <a:rPr lang="en-US" sz="1400" dirty="0">
                <a:latin typeface="Arial" charset="0"/>
                <a:ea typeface="ＭＳ Ｐゴシック" pitchFamily="34" charset="-128"/>
              </a:rPr>
              <a:t>Samsung Galaxy Tab</a:t>
            </a:r>
          </a:p>
        </p:txBody>
      </p:sp>
      <p:sp>
        <p:nvSpPr>
          <p:cNvPr id="32829" name="TextBox 1"/>
          <p:cNvSpPr txBox="1">
            <a:spLocks noChangeArrowheads="1"/>
          </p:cNvSpPr>
          <p:nvPr/>
        </p:nvSpPr>
        <p:spPr bwMode="auto">
          <a:xfrm>
            <a:off x="5295106" y="4557712"/>
            <a:ext cx="1284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sv-SE" altLang="it-IT" dirty="0">
                <a:cs typeface="Arial" panose="020B0604020202020204" pitchFamily="34" charset="0"/>
              </a:rPr>
              <a:t>Many markets</a:t>
            </a:r>
          </a:p>
        </p:txBody>
      </p:sp>
      <p:pic>
        <p:nvPicPr>
          <p:cNvPr id="10189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5" y="2733675"/>
            <a:ext cx="609600"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189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0" y="2300288"/>
            <a:ext cx="555625"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it-IT" smtClean="0"/>
              <a:t>Commercial LTE Speed evolution</a:t>
            </a:r>
          </a:p>
        </p:txBody>
      </p:sp>
      <p:graphicFrame>
        <p:nvGraphicFramePr>
          <p:cNvPr id="1059843" name="Group 3"/>
          <p:cNvGraphicFramePr>
            <a:graphicFrameLocks noGrp="1"/>
          </p:cNvGraphicFramePr>
          <p:nvPr/>
        </p:nvGraphicFramePr>
        <p:xfrm>
          <a:off x="393700" y="4376738"/>
          <a:ext cx="8253413" cy="1581458"/>
        </p:xfrm>
        <a:graphic>
          <a:graphicData uri="http://schemas.openxmlformats.org/drawingml/2006/table">
            <a:tbl>
              <a:tblPr/>
              <a:tblGrid>
                <a:gridCol w="2108200">
                  <a:extLst>
                    <a:ext uri="{9D8B030D-6E8A-4147-A177-3AD203B41FA5}">
                      <a16:colId xmlns:a16="http://schemas.microsoft.com/office/drawing/2014/main" val="20000"/>
                    </a:ext>
                  </a:extLst>
                </a:gridCol>
                <a:gridCol w="247650">
                  <a:extLst>
                    <a:ext uri="{9D8B030D-6E8A-4147-A177-3AD203B41FA5}">
                      <a16:colId xmlns:a16="http://schemas.microsoft.com/office/drawing/2014/main" val="20001"/>
                    </a:ext>
                  </a:extLst>
                </a:gridCol>
                <a:gridCol w="1416050">
                  <a:extLst>
                    <a:ext uri="{9D8B030D-6E8A-4147-A177-3AD203B41FA5}">
                      <a16:colId xmlns:a16="http://schemas.microsoft.com/office/drawing/2014/main" val="20002"/>
                    </a:ext>
                  </a:extLst>
                </a:gridCol>
                <a:gridCol w="433388">
                  <a:extLst>
                    <a:ext uri="{9D8B030D-6E8A-4147-A177-3AD203B41FA5}">
                      <a16:colId xmlns:a16="http://schemas.microsoft.com/office/drawing/2014/main" val="20003"/>
                    </a:ext>
                  </a:extLst>
                </a:gridCol>
                <a:gridCol w="1949450">
                  <a:extLst>
                    <a:ext uri="{9D8B030D-6E8A-4147-A177-3AD203B41FA5}">
                      <a16:colId xmlns:a16="http://schemas.microsoft.com/office/drawing/2014/main" val="20004"/>
                    </a:ext>
                  </a:extLst>
                </a:gridCol>
                <a:gridCol w="146050">
                  <a:extLst>
                    <a:ext uri="{9D8B030D-6E8A-4147-A177-3AD203B41FA5}">
                      <a16:colId xmlns:a16="http://schemas.microsoft.com/office/drawing/2014/main" val="20005"/>
                    </a:ext>
                  </a:extLst>
                </a:gridCol>
                <a:gridCol w="1952625">
                  <a:extLst>
                    <a:ext uri="{9D8B030D-6E8A-4147-A177-3AD203B41FA5}">
                      <a16:colId xmlns:a16="http://schemas.microsoft.com/office/drawing/2014/main" val="20006"/>
                    </a:ext>
                  </a:extLst>
                </a:gridCol>
              </a:tblGrid>
              <a:tr h="304653">
                <a:tc>
                  <a:txBody>
                    <a:bodyPr/>
                    <a:lstStyle/>
                    <a:p>
                      <a:pPr marL="0" marR="0" lvl="0" indent="0" algn="l" defTabSz="914400" rtl="0" eaLnBrk="1" fontAlgn="base" latinLnBrk="0" hangingPunct="1">
                        <a:lnSpc>
                          <a:spcPct val="100000"/>
                        </a:lnSpc>
                        <a:spcBef>
                          <a:spcPct val="0"/>
                        </a:spcBef>
                        <a:spcAft>
                          <a:spcPct val="60000"/>
                        </a:spcAft>
                        <a:buClrTx/>
                        <a:buSzTx/>
                        <a:buFontTx/>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cap="flat">
                      <a:noFill/>
                    </a:lnL>
                    <a:lnR>
                      <a:noFill/>
                    </a:lnR>
                    <a:lnT cap="fla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653">
                <a:tc>
                  <a:txBody>
                    <a:body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Peak rate </a:t>
                      </a: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cap="flat">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~50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~150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~1000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653">
                <a:tc>
                  <a:txBody>
                    <a:body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Typical user rate downlink </a:t>
                      </a: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cap="flat">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5-30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10-100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Operator dependent</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190">
                <a:tc>
                  <a:txBody>
                    <a:bodyPr/>
                    <a:lstStyle/>
                    <a:p>
                      <a:pPr marL="0" marR="0" lvl="0" indent="0" algn="l" defTabSz="914400" rtl="0" eaLnBrk="1" fontAlgn="base" latinLnBrk="0" hangingPunct="1">
                        <a:lnSpc>
                          <a:spcPct val="135000"/>
                        </a:lnSpc>
                        <a:spcBef>
                          <a:spcPct val="0"/>
                        </a:spcBef>
                        <a:spcAft>
                          <a:spcPct val="6000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Typical user rate uplink</a:t>
                      </a:r>
                      <a:br>
                        <a:rPr kumimoji="0" lang="en-US" sz="1400" b="0" i="0" u="none" strike="noStrike" cap="none" normalizeH="0" baseline="0">
                          <a:ln>
                            <a:noFill/>
                          </a:ln>
                          <a:solidFill>
                            <a:schemeClr val="tx1"/>
                          </a:solidFill>
                          <a:effectLst/>
                          <a:latin typeface="Arial" charset="0"/>
                          <a:ea typeface="ＭＳ Ｐゴシック" charset="0"/>
                        </a:rPr>
                      </a:br>
                      <a:r>
                        <a:rPr kumimoji="0" lang="en-US" sz="1400" b="0" i="0" u="none" strike="noStrike" cap="none" normalizeH="0" baseline="0">
                          <a:ln>
                            <a:noFill/>
                          </a:ln>
                          <a:solidFill>
                            <a:schemeClr val="tx1"/>
                          </a:solidFill>
                          <a:effectLst/>
                          <a:latin typeface="Arial" charset="0"/>
                          <a:ea typeface="ＭＳ Ｐゴシック" charset="0"/>
                        </a:rPr>
                        <a:t>Bandwidths</a:t>
                      </a: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cap="flat">
                      <a:noFill/>
                    </a:lnL>
                    <a:lnR>
                      <a:noFill/>
                    </a:lnR>
                    <a:lnT w="12700" cap="flat" cmpd="sng" algn="ctr">
                      <a:solidFill>
                        <a:schemeClr val="tx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1-10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A9D4"/>
                        </a:buClr>
                        <a:buSzTx/>
                        <a:buFont typeface="Arial" charset="0"/>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5-50 Mbps</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endParaRPr kumimoji="0" lang="en-GB" sz="1400" b="0" i="0" u="none" strike="noStrike" cap="none" normalizeH="0" baseline="0">
                        <a:ln>
                          <a:noFill/>
                        </a:ln>
                        <a:solidFill>
                          <a:schemeClr val="tx1"/>
                        </a:solidFill>
                        <a:effectLst/>
                        <a:latin typeface="Arial" charset="0"/>
                        <a:ea typeface="ＭＳ Ｐゴシック" charset="0"/>
                      </a:endParaRPr>
                    </a:p>
                  </a:txBody>
                  <a:tcPr marL="0" marR="0" marT="45698" marB="45698"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a:ln>
                            <a:noFill/>
                          </a:ln>
                          <a:solidFill>
                            <a:schemeClr val="bg1"/>
                          </a:solidFill>
                          <a:effectLst/>
                          <a:latin typeface="Arial" charset="0"/>
                          <a:ea typeface="ＭＳ Ｐゴシック" charset="0"/>
                        </a:rPr>
                        <a:t>Operator dependent</a:t>
                      </a:r>
                      <a:endParaRPr kumimoji="0" lang="sv-SE" sz="1400" b="0" i="0" u="none" strike="noStrike" cap="none" normalizeH="0" baseline="0">
                        <a:ln>
                          <a:noFill/>
                        </a:ln>
                        <a:solidFill>
                          <a:schemeClr val="bg1"/>
                        </a:solidFill>
                        <a:effectLst/>
                        <a:latin typeface="Arial" charset="0"/>
                        <a:ea typeface="ＭＳ Ｐゴシック" charset="0"/>
                      </a:endParaRPr>
                    </a:p>
                  </a:txBody>
                  <a:tcPr marL="0" marR="0" marT="45698" marB="45698" anchor="ctr" horzOverflow="overflow">
                    <a:lnL>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59900" name="Text Box 60"/>
          <p:cNvSpPr txBox="1">
            <a:spLocks noChangeArrowheads="1"/>
          </p:cNvSpPr>
          <p:nvPr/>
        </p:nvSpPr>
        <p:spPr bwMode="auto">
          <a:xfrm>
            <a:off x="6880225" y="2754313"/>
            <a:ext cx="18510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spAutoFit/>
          </a:bodyPr>
          <a:lstStyle/>
          <a:p>
            <a:pPr>
              <a:defRPr/>
            </a:pPr>
            <a:r>
              <a:rPr lang="en-GB">
                <a:latin typeface="Arial" charset="0"/>
                <a:ea typeface="Geneva" charset="0"/>
                <a:cs typeface="Arial" charset="0"/>
              </a:rPr>
              <a:t>LTE Advanced</a:t>
            </a:r>
            <a:br>
              <a:rPr lang="en-GB">
                <a:latin typeface="Arial" charset="0"/>
                <a:ea typeface="Geneva" charset="0"/>
                <a:cs typeface="Arial" charset="0"/>
              </a:rPr>
            </a:br>
            <a:r>
              <a:rPr lang="en-GB">
                <a:latin typeface="Arial" charset="0"/>
                <a:ea typeface="Geneva" charset="0"/>
                <a:cs typeface="Arial" charset="0"/>
              </a:rPr>
              <a:t>Radio Systems</a:t>
            </a:r>
          </a:p>
        </p:txBody>
      </p:sp>
      <p:pic>
        <p:nvPicPr>
          <p:cNvPr id="1059901"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2309813"/>
            <a:ext cx="6227762" cy="3602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59902" name="Line 62"/>
          <p:cNvSpPr>
            <a:spLocks noChangeShapeType="1"/>
          </p:cNvSpPr>
          <p:nvPr/>
        </p:nvSpPr>
        <p:spPr bwMode="auto">
          <a:xfrm>
            <a:off x="373063" y="5624513"/>
            <a:ext cx="20955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lstStyle/>
          <a:p>
            <a:pPr>
              <a:defRPr/>
            </a:pPr>
            <a:endParaRPr lang="it-IT">
              <a:latin typeface="Arial" charset="0"/>
              <a:ea typeface="ＭＳ Ｐゴシック" charset="0"/>
            </a:endParaRPr>
          </a:p>
        </p:txBody>
      </p:sp>
      <p:sp>
        <p:nvSpPr>
          <p:cNvPr id="34856" name="Text Box 25"/>
          <p:cNvSpPr txBox="1">
            <a:spLocks noChangeArrowheads="1"/>
          </p:cNvSpPr>
          <p:nvPr/>
        </p:nvSpPr>
        <p:spPr bwMode="auto">
          <a:xfrm>
            <a:off x="0" y="6116638"/>
            <a:ext cx="9144000" cy="431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lnSpc>
                <a:spcPct val="80000"/>
              </a:lnSpc>
              <a:spcBef>
                <a:spcPct val="20000"/>
              </a:spcBef>
              <a:buClr>
                <a:srgbClr val="0094D2"/>
              </a:buClr>
              <a:buFont typeface="Wingdings" panose="05000000000000000000" pitchFamily="2" charset="2"/>
              <a:buNone/>
            </a:pPr>
            <a:r>
              <a:rPr lang="en-GB" altLang="it-IT">
                <a:solidFill>
                  <a:schemeClr val="bg1"/>
                </a:solidFill>
                <a:ea typeface="ヒラギノ角ゴ Pro W3" charset="-128"/>
              </a:rPr>
              <a:t>LTE brings excellent user and network experience  </a:t>
            </a:r>
            <a:endParaRPr lang="en-US" altLang="it-IT">
              <a:solidFill>
                <a:schemeClr val="bg1"/>
              </a:solidFill>
              <a:ea typeface="ヒラギノ角ゴ Pro W3"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reeform 3"/>
          <p:cNvSpPr>
            <a:spLocks noChangeAspect="1" noEditPoints="1"/>
          </p:cNvSpPr>
          <p:nvPr/>
        </p:nvSpPr>
        <p:spPr bwMode="auto">
          <a:xfrm>
            <a:off x="1698625" y="1476375"/>
            <a:ext cx="7050088" cy="5011738"/>
          </a:xfrm>
          <a:custGeom>
            <a:avLst/>
            <a:gdLst>
              <a:gd name="T0" fmla="*/ 6983072 w 526"/>
              <a:gd name="T1" fmla="*/ 817423 h 374"/>
              <a:gd name="T2" fmla="*/ 5830396 w 526"/>
              <a:gd name="T3" fmla="*/ 1273035 h 374"/>
              <a:gd name="T4" fmla="*/ 5816993 w 526"/>
              <a:gd name="T5" fmla="*/ 1474041 h 374"/>
              <a:gd name="T6" fmla="*/ 5508719 w 526"/>
              <a:gd name="T7" fmla="*/ 2438867 h 374"/>
              <a:gd name="T8" fmla="*/ 5401493 w 526"/>
              <a:gd name="T9" fmla="*/ 790622 h 374"/>
              <a:gd name="T10" fmla="*/ 5294268 w 526"/>
              <a:gd name="T11" fmla="*/ 2693474 h 374"/>
              <a:gd name="T12" fmla="*/ 4436462 w 526"/>
              <a:gd name="T13" fmla="*/ 227806 h 374"/>
              <a:gd name="T14" fmla="*/ 5280864 w 526"/>
              <a:gd name="T15" fmla="*/ 214406 h 374"/>
              <a:gd name="T16" fmla="*/ 5294268 w 526"/>
              <a:gd name="T17" fmla="*/ 415411 h 374"/>
              <a:gd name="T18" fmla="*/ 5508719 w 526"/>
              <a:gd name="T19" fmla="*/ 415411 h 374"/>
              <a:gd name="T20" fmla="*/ 5280864 w 526"/>
              <a:gd name="T21" fmla="*/ 0 h 374"/>
              <a:gd name="T22" fmla="*/ 4222011 w 526"/>
              <a:gd name="T23" fmla="*/ 227806 h 374"/>
              <a:gd name="T24" fmla="*/ 4101382 w 526"/>
              <a:gd name="T25" fmla="*/ 3752103 h 374"/>
              <a:gd name="T26" fmla="*/ 3873527 w 526"/>
              <a:gd name="T27" fmla="*/ 750421 h 374"/>
              <a:gd name="T28" fmla="*/ 2814674 w 526"/>
              <a:gd name="T29" fmla="*/ 978227 h 374"/>
              <a:gd name="T30" fmla="*/ 2707448 w 526"/>
              <a:gd name="T31" fmla="*/ 4368520 h 374"/>
              <a:gd name="T32" fmla="*/ 2466190 w 526"/>
              <a:gd name="T33" fmla="*/ 1500841 h 374"/>
              <a:gd name="T34" fmla="*/ 1407337 w 526"/>
              <a:gd name="T35" fmla="*/ 1742048 h 374"/>
              <a:gd name="T36" fmla="*/ 1300111 w 526"/>
              <a:gd name="T37" fmla="*/ 4663328 h 374"/>
              <a:gd name="T38" fmla="*/ 1058854 w 526"/>
              <a:gd name="T39" fmla="*/ 2264662 h 374"/>
              <a:gd name="T40" fmla="*/ 0 w 526"/>
              <a:gd name="T41" fmla="*/ 2492469 h 374"/>
              <a:gd name="T42" fmla="*/ 214451 w 526"/>
              <a:gd name="T43" fmla="*/ 4998338 h 374"/>
              <a:gd name="T44" fmla="*/ 804193 w 526"/>
              <a:gd name="T45" fmla="*/ 5011738 h 374"/>
              <a:gd name="T46" fmla="*/ 1648595 w 526"/>
              <a:gd name="T47" fmla="*/ 4998338 h 374"/>
              <a:gd name="T48" fmla="*/ 2680642 w 526"/>
              <a:gd name="T49" fmla="*/ 4864334 h 374"/>
              <a:gd name="T50" fmla="*/ 3042528 w 526"/>
              <a:gd name="T51" fmla="*/ 4998338 h 374"/>
              <a:gd name="T52" fmla="*/ 4101382 w 526"/>
              <a:gd name="T53" fmla="*/ 4757131 h 374"/>
              <a:gd name="T54" fmla="*/ 4128188 w 526"/>
              <a:gd name="T55" fmla="*/ 4475723 h 374"/>
              <a:gd name="T56" fmla="*/ 4222011 w 526"/>
              <a:gd name="T57" fmla="*/ 4757131 h 374"/>
              <a:gd name="T58" fmla="*/ 5280864 w 526"/>
              <a:gd name="T59" fmla="*/ 4998338 h 374"/>
              <a:gd name="T60" fmla="*/ 5508719 w 526"/>
              <a:gd name="T61" fmla="*/ 3658301 h 374"/>
              <a:gd name="T62" fmla="*/ 6849040 w 526"/>
              <a:gd name="T63" fmla="*/ 2559470 h 374"/>
              <a:gd name="T64" fmla="*/ 7050088 w 526"/>
              <a:gd name="T65" fmla="*/ 2492469 h 374"/>
              <a:gd name="T66" fmla="*/ 3029125 w 526"/>
              <a:gd name="T67" fmla="*/ 978227 h 374"/>
              <a:gd name="T68" fmla="*/ 3873527 w 526"/>
              <a:gd name="T69" fmla="*/ 964827 h 374"/>
              <a:gd name="T70" fmla="*/ 3886931 w 526"/>
              <a:gd name="T71" fmla="*/ 3886107 h 374"/>
              <a:gd name="T72" fmla="*/ 3029125 w 526"/>
              <a:gd name="T73" fmla="*/ 978227 h 374"/>
              <a:gd name="T74" fmla="*/ 2466190 w 526"/>
              <a:gd name="T75" fmla="*/ 1715247 h 374"/>
              <a:gd name="T76" fmla="*/ 2492997 w 526"/>
              <a:gd name="T77" fmla="*/ 4422122 h 374"/>
              <a:gd name="T78" fmla="*/ 1621788 w 526"/>
              <a:gd name="T79" fmla="*/ 1742048 h 374"/>
              <a:gd name="T80" fmla="*/ 214451 w 526"/>
              <a:gd name="T81" fmla="*/ 2492469 h 374"/>
              <a:gd name="T82" fmla="*/ 1058854 w 526"/>
              <a:gd name="T83" fmla="*/ 2479068 h 374"/>
              <a:gd name="T84" fmla="*/ 1085660 w 526"/>
              <a:gd name="T85" fmla="*/ 4703530 h 374"/>
              <a:gd name="T86" fmla="*/ 241258 w 526"/>
              <a:gd name="T87" fmla="*/ 4783932 h 374"/>
              <a:gd name="T88" fmla="*/ 214451 w 526"/>
              <a:gd name="T89" fmla="*/ 2492469 h 374"/>
              <a:gd name="T90" fmla="*/ 3873527 w 526"/>
              <a:gd name="T91" fmla="*/ 4783932 h 374"/>
              <a:gd name="T92" fmla="*/ 3886931 w 526"/>
              <a:gd name="T93" fmla="*/ 4569526 h 374"/>
              <a:gd name="T94" fmla="*/ 5294268 w 526"/>
              <a:gd name="T95" fmla="*/ 4757131 h 374"/>
              <a:gd name="T96" fmla="*/ 4449865 w 526"/>
              <a:gd name="T97" fmla="*/ 4783932 h 374"/>
              <a:gd name="T98" fmla="*/ 4436462 w 526"/>
              <a:gd name="T99" fmla="*/ 4328319 h 374"/>
              <a:gd name="T100" fmla="*/ 5294268 w 526"/>
              <a:gd name="T101" fmla="*/ 4757131 h 374"/>
              <a:gd name="T102" fmla="*/ 6701605 w 526"/>
              <a:gd name="T103" fmla="*/ 2063657 h 374"/>
              <a:gd name="T104" fmla="*/ 6580976 w 526"/>
              <a:gd name="T105" fmla="*/ 2170860 h 374"/>
              <a:gd name="T106" fmla="*/ 2198126 w 526"/>
              <a:gd name="T107" fmla="*/ 4716930 h 374"/>
              <a:gd name="T108" fmla="*/ 6286105 w 526"/>
              <a:gd name="T109" fmla="*/ 1608044 h 374"/>
              <a:gd name="T110" fmla="*/ 6098460 w 526"/>
              <a:gd name="T111" fmla="*/ 1393638 h 374"/>
              <a:gd name="T112" fmla="*/ 6835637 w 526"/>
              <a:gd name="T113" fmla="*/ 2157459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DE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66" name="Rectangle 2"/>
          <p:cNvSpPr>
            <a:spLocks noGrp="1" noChangeArrowheads="1"/>
          </p:cNvSpPr>
          <p:nvPr>
            <p:ph type="title" idx="4294967295"/>
          </p:nvPr>
        </p:nvSpPr>
        <p:spPr>
          <a:xfrm>
            <a:off x="0" y="565150"/>
            <a:ext cx="7826375" cy="487363"/>
          </a:xfrm>
        </p:spPr>
        <p:txBody>
          <a:bodyPr/>
          <a:lstStyle/>
          <a:p>
            <a:pPr eaLnBrk="1" hangingPunct="1"/>
            <a:r>
              <a:rPr lang="en-US" altLang="it-IT" smtClean="0"/>
              <a:t>Topics</a:t>
            </a:r>
          </a:p>
        </p:txBody>
      </p:sp>
      <p:sp>
        <p:nvSpPr>
          <p:cNvPr id="1068036" name="AutoShape 4"/>
          <p:cNvSpPr>
            <a:spLocks noChangeArrowheads="1"/>
          </p:cNvSpPr>
          <p:nvPr/>
        </p:nvSpPr>
        <p:spPr bwMode="auto">
          <a:xfrm>
            <a:off x="414338" y="2562225"/>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fundamentals </a:t>
            </a:r>
          </a:p>
        </p:txBody>
      </p:sp>
      <p:sp>
        <p:nvSpPr>
          <p:cNvPr id="1068037" name="AutoShape 4"/>
          <p:cNvSpPr>
            <a:spLocks noChangeArrowheads="1"/>
          </p:cNvSpPr>
          <p:nvPr/>
        </p:nvSpPr>
        <p:spPr bwMode="auto">
          <a:xfrm>
            <a:off x="379413" y="3689350"/>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User experience &amp; Use cases</a:t>
            </a:r>
          </a:p>
        </p:txBody>
      </p:sp>
      <p:sp>
        <p:nvSpPr>
          <p:cNvPr id="1068038" name="AutoShape 4"/>
          <p:cNvSpPr>
            <a:spLocks noChangeArrowheads="1"/>
          </p:cNvSpPr>
          <p:nvPr/>
        </p:nvSpPr>
        <p:spPr bwMode="auto">
          <a:xfrm>
            <a:off x="387350" y="1462088"/>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Market update</a:t>
            </a:r>
          </a:p>
        </p:txBody>
      </p:sp>
      <p:sp>
        <p:nvSpPr>
          <p:cNvPr id="1068039" name="AutoShape 4"/>
          <p:cNvSpPr>
            <a:spLocks noChangeArrowheads="1"/>
          </p:cNvSpPr>
          <p:nvPr/>
        </p:nvSpPr>
        <p:spPr bwMode="auto">
          <a:xfrm>
            <a:off x="425450" y="4824413"/>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Advanced </a:t>
            </a:r>
          </a:p>
        </p:txBody>
      </p:sp>
      <p:pic>
        <p:nvPicPr>
          <p:cNvPr id="36871" name="Picture 8" descr="LTE_logo-300x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6138"/>
            <a:ext cx="10287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tLang="it-IT" sz="3400" smtClean="0"/>
              <a:t>LTE dL throughput Drive test</a:t>
            </a:r>
          </a:p>
        </p:txBody>
      </p:sp>
      <p:sp>
        <p:nvSpPr>
          <p:cNvPr id="38914" name="Rectangle 3"/>
          <p:cNvSpPr>
            <a:spLocks noGrp="1" noChangeArrowheads="1"/>
          </p:cNvSpPr>
          <p:nvPr>
            <p:ph idx="1"/>
          </p:nvPr>
        </p:nvSpPr>
        <p:spPr/>
        <p:txBody>
          <a:bodyPr/>
          <a:lstStyle/>
          <a:p>
            <a:pPr eaLnBrk="1" hangingPunct="1"/>
            <a:r>
              <a:rPr lang="en-US" altLang="it-IT" sz="1800" smtClean="0"/>
              <a:t>Example of Cluster drive tests, Stockholm March 2011</a:t>
            </a:r>
          </a:p>
          <a:p>
            <a:pPr eaLnBrk="1" hangingPunct="1"/>
            <a:r>
              <a:rPr lang="en-US" altLang="it-IT" sz="1800" smtClean="0"/>
              <a:t>Downlink Throughput CDFs</a:t>
            </a:r>
          </a:p>
        </p:txBody>
      </p:sp>
      <p:grpSp>
        <p:nvGrpSpPr>
          <p:cNvPr id="38915" name="Group 4"/>
          <p:cNvGrpSpPr>
            <a:grpSpLocks/>
          </p:cNvGrpSpPr>
          <p:nvPr/>
        </p:nvGrpSpPr>
        <p:grpSpPr bwMode="auto">
          <a:xfrm>
            <a:off x="450850" y="2805113"/>
            <a:ext cx="8362950" cy="2365375"/>
            <a:chOff x="356" y="1879"/>
            <a:chExt cx="5268" cy="1490"/>
          </a:xfrm>
        </p:grpSpPr>
        <p:pic>
          <p:nvPicPr>
            <p:cNvPr id="389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 y="1883"/>
              <a:ext cx="1740"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 y="1879"/>
              <a:ext cx="1750" cy="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 y="1889"/>
              <a:ext cx="1758"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1416" name="Rectangle 8"/>
          <p:cNvSpPr>
            <a:spLocks noChangeArrowheads="1"/>
          </p:cNvSpPr>
          <p:nvPr/>
        </p:nvSpPr>
        <p:spPr bwMode="auto">
          <a:xfrm>
            <a:off x="1220788" y="2373313"/>
            <a:ext cx="1214437" cy="314325"/>
          </a:xfrm>
          <a:prstGeom prst="rect">
            <a:avLst/>
          </a:prstGeom>
          <a:solidFill>
            <a:schemeClr val="accent1"/>
          </a:solidFill>
          <a:ln>
            <a:noFill/>
          </a:ln>
          <a:effectLst/>
          <a:extLs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it-IT">
                <a:solidFill>
                  <a:schemeClr val="bg1"/>
                </a:solidFill>
                <a:cs typeface="Arial" panose="020B0604020202020204" pitchFamily="34" charset="0"/>
              </a:rPr>
              <a:t>Gärdet</a:t>
            </a:r>
          </a:p>
        </p:txBody>
      </p:sp>
      <p:sp>
        <p:nvSpPr>
          <p:cNvPr id="1041417" name="Rectangle 9"/>
          <p:cNvSpPr>
            <a:spLocks noChangeArrowheads="1"/>
          </p:cNvSpPr>
          <p:nvPr/>
        </p:nvSpPr>
        <p:spPr bwMode="auto">
          <a:xfrm>
            <a:off x="4014788" y="2373313"/>
            <a:ext cx="1214437" cy="314325"/>
          </a:xfrm>
          <a:prstGeom prst="rect">
            <a:avLst/>
          </a:prstGeom>
          <a:solidFill>
            <a:schemeClr val="accent1"/>
          </a:solidFill>
          <a:ln>
            <a:noFill/>
          </a:ln>
          <a:effectLst/>
          <a:extLs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p>
            <a:pPr algn="ctr">
              <a:defRPr/>
            </a:pPr>
            <a:r>
              <a:rPr lang="en-US">
                <a:solidFill>
                  <a:schemeClr val="bg1"/>
                </a:solidFill>
                <a:latin typeface="Arial" charset="0"/>
                <a:ea typeface="ＭＳ Ｐゴシック" charset="0"/>
                <a:cs typeface="Arial" charset="0"/>
              </a:rPr>
              <a:t>Norrmalm</a:t>
            </a:r>
          </a:p>
        </p:txBody>
      </p:sp>
      <p:sp>
        <p:nvSpPr>
          <p:cNvPr id="1041418" name="Rectangle 10"/>
          <p:cNvSpPr>
            <a:spLocks noChangeArrowheads="1"/>
          </p:cNvSpPr>
          <p:nvPr/>
        </p:nvSpPr>
        <p:spPr bwMode="auto">
          <a:xfrm>
            <a:off x="6583363" y="2373313"/>
            <a:ext cx="1439862" cy="314325"/>
          </a:xfrm>
          <a:prstGeom prst="rect">
            <a:avLst/>
          </a:prstGeom>
          <a:solidFill>
            <a:schemeClr val="accent1"/>
          </a:solidFill>
          <a:ln>
            <a:noFill/>
          </a:ln>
          <a:effectLst/>
          <a:extLst>
            <a:ext uri="{91240B29-F687-4f45-9708-019B960494DF}">
              <a14:hiddenLine xmlns:a14="http://schemas.microsoft.com/office/drawing/2010/main" xmlns="" w="127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it-IT">
                <a:solidFill>
                  <a:schemeClr val="bg1"/>
                </a:solidFill>
                <a:cs typeface="Arial" panose="020B0604020202020204" pitchFamily="34" charset="0"/>
              </a:rPr>
              <a:t>Östermalm</a:t>
            </a:r>
          </a:p>
        </p:txBody>
      </p:sp>
      <p:sp>
        <p:nvSpPr>
          <p:cNvPr id="1041419" name="Text Box 11"/>
          <p:cNvSpPr txBox="1">
            <a:spLocks noChangeArrowheads="1"/>
          </p:cNvSpPr>
          <p:nvPr/>
        </p:nvSpPr>
        <p:spPr bwMode="auto">
          <a:xfrm>
            <a:off x="3141663" y="5191125"/>
            <a:ext cx="2784475" cy="1217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spAutoFit/>
          </a:bodyPr>
          <a:lstStyle/>
          <a:p>
            <a:pPr>
              <a:spcBef>
                <a:spcPct val="20000"/>
              </a:spcBef>
              <a:defRPr/>
            </a:pPr>
            <a:r>
              <a:rPr lang="en-US" sz="1600" b="1">
                <a:latin typeface="Arial" charset="0"/>
                <a:ea typeface="ＭＳ Ｐゴシック" charset="0"/>
                <a:cs typeface="Arial" charset="0"/>
              </a:rPr>
              <a:t>Peak: 		96Mbps</a:t>
            </a:r>
          </a:p>
          <a:p>
            <a:pPr>
              <a:spcBef>
                <a:spcPct val="20000"/>
              </a:spcBef>
              <a:defRPr/>
            </a:pPr>
            <a:r>
              <a:rPr lang="en-US" sz="1600" b="1">
                <a:latin typeface="Arial" charset="0"/>
                <a:ea typeface="ＭＳ Ｐゴシック" charset="0"/>
                <a:cs typeface="Arial" charset="0"/>
              </a:rPr>
              <a:t>90 percentile: 	73 Mbps</a:t>
            </a:r>
          </a:p>
          <a:p>
            <a:pPr>
              <a:spcBef>
                <a:spcPct val="20000"/>
              </a:spcBef>
              <a:defRPr/>
            </a:pPr>
            <a:r>
              <a:rPr lang="en-US" sz="1600" b="1">
                <a:latin typeface="Arial" charset="0"/>
                <a:ea typeface="ＭＳ Ｐゴシック" charset="0"/>
                <a:cs typeface="Arial" charset="0"/>
              </a:rPr>
              <a:t>Median: 		50 Mbps</a:t>
            </a:r>
          </a:p>
          <a:p>
            <a:pPr>
              <a:spcBef>
                <a:spcPct val="20000"/>
              </a:spcBef>
              <a:defRPr/>
            </a:pPr>
            <a:r>
              <a:rPr lang="en-US" sz="1600" b="1">
                <a:latin typeface="Arial" charset="0"/>
                <a:ea typeface="ＭＳ Ｐゴシック" charset="0"/>
                <a:cs typeface="Arial" charset="0"/>
              </a:rPr>
              <a:t>10 percentile: 	19Mbps</a:t>
            </a:r>
          </a:p>
        </p:txBody>
      </p:sp>
      <p:sp>
        <p:nvSpPr>
          <p:cNvPr id="1041420" name="Text Box 12"/>
          <p:cNvSpPr txBox="1">
            <a:spLocks noChangeArrowheads="1"/>
          </p:cNvSpPr>
          <p:nvPr/>
        </p:nvSpPr>
        <p:spPr bwMode="auto">
          <a:xfrm>
            <a:off x="855663" y="5446713"/>
            <a:ext cx="1906587"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sz="1400">
                <a:latin typeface="Arial" charset="0"/>
                <a:ea typeface="ＭＳ Ｐゴシック" charset="0"/>
                <a:cs typeface="Arial" charset="0"/>
              </a:rPr>
              <a:t>Overall average (over the 3 clusters before and after):</a:t>
            </a:r>
          </a:p>
        </p:txBody>
      </p:sp>
      <p:sp>
        <p:nvSpPr>
          <p:cNvPr id="1041421" name="AutoShape 13"/>
          <p:cNvSpPr>
            <a:spLocks/>
          </p:cNvSpPr>
          <p:nvPr/>
        </p:nvSpPr>
        <p:spPr bwMode="auto">
          <a:xfrm>
            <a:off x="2921000" y="5283200"/>
            <a:ext cx="152400" cy="1041400"/>
          </a:xfrm>
          <a:prstGeom prst="leftBrace">
            <a:avLst>
              <a:gd name="adj1" fmla="val 56944"/>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p>
            <a:pPr>
              <a:defRPr/>
            </a:pPr>
            <a:endParaRPr lang="it-IT">
              <a:latin typeface="Arial" charset="0"/>
              <a:ea typeface="ＭＳ Ｐゴシック" charset="0"/>
            </a:endParaRPr>
          </a:p>
        </p:txBody>
      </p:sp>
    </p:spTree>
  </p:cSld>
  <p:clrMapOvr>
    <a:masterClrMapping/>
  </p:clrMapOvr>
  <p:transition spd="slow">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it-IT" sz="3400" smtClean="0"/>
              <a:t>LTE Ul throughput Drive test</a:t>
            </a:r>
            <a:r>
              <a:rPr lang="en-US" altLang="it-IT" sz="3800" smtClean="0"/>
              <a:t> </a:t>
            </a:r>
            <a:br>
              <a:rPr lang="en-US" altLang="it-IT" sz="3800" smtClean="0"/>
            </a:br>
            <a:endParaRPr lang="en-US" altLang="it-IT" sz="2800" smtClean="0"/>
          </a:p>
        </p:txBody>
      </p:sp>
      <p:pic>
        <p:nvPicPr>
          <p:cNvPr id="1043460" name="Picture 4"/>
          <p:cNvPicPr>
            <a:picLocks noChangeAspect="1" noChangeArrowheads="1"/>
          </p:cNvPicPr>
          <p:nvPr/>
        </p:nvPicPr>
        <p:blipFill>
          <a:blip r:embed="rId2">
            <a:extLst>
              <a:ext uri="{28A0092B-C50C-407E-A947-70E740481C1C}">
                <a14:useLocalDpi xmlns:a14="http://schemas.microsoft.com/office/drawing/2010/main" val="0"/>
              </a:ext>
            </a:extLst>
          </a:blip>
          <a:srcRect t="23546" r="3160" b="4858"/>
          <a:stretch>
            <a:fillRect/>
          </a:stretch>
        </p:blipFill>
        <p:spPr bwMode="auto">
          <a:xfrm>
            <a:off x="0" y="1674813"/>
            <a:ext cx="8855075" cy="4257675"/>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09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703388"/>
            <a:ext cx="16129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reeform 3"/>
          <p:cNvSpPr>
            <a:spLocks noChangeAspect="1" noEditPoints="1"/>
          </p:cNvSpPr>
          <p:nvPr/>
        </p:nvSpPr>
        <p:spPr bwMode="auto">
          <a:xfrm>
            <a:off x="1698625" y="1476375"/>
            <a:ext cx="7050088" cy="5011738"/>
          </a:xfrm>
          <a:custGeom>
            <a:avLst/>
            <a:gdLst>
              <a:gd name="T0" fmla="*/ 6983072 w 526"/>
              <a:gd name="T1" fmla="*/ 817423 h 374"/>
              <a:gd name="T2" fmla="*/ 5830396 w 526"/>
              <a:gd name="T3" fmla="*/ 1273035 h 374"/>
              <a:gd name="T4" fmla="*/ 5816993 w 526"/>
              <a:gd name="T5" fmla="*/ 1474041 h 374"/>
              <a:gd name="T6" fmla="*/ 5508719 w 526"/>
              <a:gd name="T7" fmla="*/ 2438867 h 374"/>
              <a:gd name="T8" fmla="*/ 5401493 w 526"/>
              <a:gd name="T9" fmla="*/ 790622 h 374"/>
              <a:gd name="T10" fmla="*/ 5294268 w 526"/>
              <a:gd name="T11" fmla="*/ 2693474 h 374"/>
              <a:gd name="T12" fmla="*/ 4436462 w 526"/>
              <a:gd name="T13" fmla="*/ 227806 h 374"/>
              <a:gd name="T14" fmla="*/ 5280864 w 526"/>
              <a:gd name="T15" fmla="*/ 214406 h 374"/>
              <a:gd name="T16" fmla="*/ 5294268 w 526"/>
              <a:gd name="T17" fmla="*/ 415411 h 374"/>
              <a:gd name="T18" fmla="*/ 5508719 w 526"/>
              <a:gd name="T19" fmla="*/ 415411 h 374"/>
              <a:gd name="T20" fmla="*/ 5280864 w 526"/>
              <a:gd name="T21" fmla="*/ 0 h 374"/>
              <a:gd name="T22" fmla="*/ 4222011 w 526"/>
              <a:gd name="T23" fmla="*/ 227806 h 374"/>
              <a:gd name="T24" fmla="*/ 4101382 w 526"/>
              <a:gd name="T25" fmla="*/ 3752103 h 374"/>
              <a:gd name="T26" fmla="*/ 3873527 w 526"/>
              <a:gd name="T27" fmla="*/ 750421 h 374"/>
              <a:gd name="T28" fmla="*/ 2814674 w 526"/>
              <a:gd name="T29" fmla="*/ 978227 h 374"/>
              <a:gd name="T30" fmla="*/ 2707448 w 526"/>
              <a:gd name="T31" fmla="*/ 4368520 h 374"/>
              <a:gd name="T32" fmla="*/ 2466190 w 526"/>
              <a:gd name="T33" fmla="*/ 1500841 h 374"/>
              <a:gd name="T34" fmla="*/ 1407337 w 526"/>
              <a:gd name="T35" fmla="*/ 1742048 h 374"/>
              <a:gd name="T36" fmla="*/ 1300111 w 526"/>
              <a:gd name="T37" fmla="*/ 4663328 h 374"/>
              <a:gd name="T38" fmla="*/ 1058854 w 526"/>
              <a:gd name="T39" fmla="*/ 2264662 h 374"/>
              <a:gd name="T40" fmla="*/ 0 w 526"/>
              <a:gd name="T41" fmla="*/ 2492469 h 374"/>
              <a:gd name="T42" fmla="*/ 214451 w 526"/>
              <a:gd name="T43" fmla="*/ 4998338 h 374"/>
              <a:gd name="T44" fmla="*/ 804193 w 526"/>
              <a:gd name="T45" fmla="*/ 5011738 h 374"/>
              <a:gd name="T46" fmla="*/ 1648595 w 526"/>
              <a:gd name="T47" fmla="*/ 4998338 h 374"/>
              <a:gd name="T48" fmla="*/ 2680642 w 526"/>
              <a:gd name="T49" fmla="*/ 4864334 h 374"/>
              <a:gd name="T50" fmla="*/ 3042528 w 526"/>
              <a:gd name="T51" fmla="*/ 4998338 h 374"/>
              <a:gd name="T52" fmla="*/ 4101382 w 526"/>
              <a:gd name="T53" fmla="*/ 4757131 h 374"/>
              <a:gd name="T54" fmla="*/ 4128188 w 526"/>
              <a:gd name="T55" fmla="*/ 4475723 h 374"/>
              <a:gd name="T56" fmla="*/ 4222011 w 526"/>
              <a:gd name="T57" fmla="*/ 4757131 h 374"/>
              <a:gd name="T58" fmla="*/ 5280864 w 526"/>
              <a:gd name="T59" fmla="*/ 4998338 h 374"/>
              <a:gd name="T60" fmla="*/ 5508719 w 526"/>
              <a:gd name="T61" fmla="*/ 3658301 h 374"/>
              <a:gd name="T62" fmla="*/ 6849040 w 526"/>
              <a:gd name="T63" fmla="*/ 2559470 h 374"/>
              <a:gd name="T64" fmla="*/ 7050088 w 526"/>
              <a:gd name="T65" fmla="*/ 2492469 h 374"/>
              <a:gd name="T66" fmla="*/ 3029125 w 526"/>
              <a:gd name="T67" fmla="*/ 978227 h 374"/>
              <a:gd name="T68" fmla="*/ 3873527 w 526"/>
              <a:gd name="T69" fmla="*/ 964827 h 374"/>
              <a:gd name="T70" fmla="*/ 3886931 w 526"/>
              <a:gd name="T71" fmla="*/ 3886107 h 374"/>
              <a:gd name="T72" fmla="*/ 3029125 w 526"/>
              <a:gd name="T73" fmla="*/ 978227 h 374"/>
              <a:gd name="T74" fmla="*/ 2466190 w 526"/>
              <a:gd name="T75" fmla="*/ 1715247 h 374"/>
              <a:gd name="T76" fmla="*/ 2492997 w 526"/>
              <a:gd name="T77" fmla="*/ 4422122 h 374"/>
              <a:gd name="T78" fmla="*/ 1621788 w 526"/>
              <a:gd name="T79" fmla="*/ 1742048 h 374"/>
              <a:gd name="T80" fmla="*/ 214451 w 526"/>
              <a:gd name="T81" fmla="*/ 2492469 h 374"/>
              <a:gd name="T82" fmla="*/ 1058854 w 526"/>
              <a:gd name="T83" fmla="*/ 2479068 h 374"/>
              <a:gd name="T84" fmla="*/ 1085660 w 526"/>
              <a:gd name="T85" fmla="*/ 4703530 h 374"/>
              <a:gd name="T86" fmla="*/ 241258 w 526"/>
              <a:gd name="T87" fmla="*/ 4783932 h 374"/>
              <a:gd name="T88" fmla="*/ 214451 w 526"/>
              <a:gd name="T89" fmla="*/ 2492469 h 374"/>
              <a:gd name="T90" fmla="*/ 3873527 w 526"/>
              <a:gd name="T91" fmla="*/ 4783932 h 374"/>
              <a:gd name="T92" fmla="*/ 3886931 w 526"/>
              <a:gd name="T93" fmla="*/ 4569526 h 374"/>
              <a:gd name="T94" fmla="*/ 5294268 w 526"/>
              <a:gd name="T95" fmla="*/ 4757131 h 374"/>
              <a:gd name="T96" fmla="*/ 4449865 w 526"/>
              <a:gd name="T97" fmla="*/ 4783932 h 374"/>
              <a:gd name="T98" fmla="*/ 4436462 w 526"/>
              <a:gd name="T99" fmla="*/ 4328319 h 374"/>
              <a:gd name="T100" fmla="*/ 5294268 w 526"/>
              <a:gd name="T101" fmla="*/ 4757131 h 374"/>
              <a:gd name="T102" fmla="*/ 6701605 w 526"/>
              <a:gd name="T103" fmla="*/ 2063657 h 374"/>
              <a:gd name="T104" fmla="*/ 6580976 w 526"/>
              <a:gd name="T105" fmla="*/ 2170860 h 374"/>
              <a:gd name="T106" fmla="*/ 2198126 w 526"/>
              <a:gd name="T107" fmla="*/ 4716930 h 374"/>
              <a:gd name="T108" fmla="*/ 6286105 w 526"/>
              <a:gd name="T109" fmla="*/ 1608044 h 374"/>
              <a:gd name="T110" fmla="*/ 6098460 w 526"/>
              <a:gd name="T111" fmla="*/ 1393638 h 374"/>
              <a:gd name="T112" fmla="*/ 6835637 w 526"/>
              <a:gd name="T113" fmla="*/ 2157459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DE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170" name="Rectangle 2"/>
          <p:cNvSpPr>
            <a:spLocks noGrp="1" noChangeArrowheads="1"/>
          </p:cNvSpPr>
          <p:nvPr>
            <p:ph type="title" idx="4294967295"/>
          </p:nvPr>
        </p:nvSpPr>
        <p:spPr>
          <a:xfrm>
            <a:off x="0" y="565150"/>
            <a:ext cx="7826375" cy="487363"/>
          </a:xfrm>
        </p:spPr>
        <p:txBody>
          <a:bodyPr/>
          <a:lstStyle/>
          <a:p>
            <a:pPr eaLnBrk="1" hangingPunct="1"/>
            <a:r>
              <a:rPr lang="en-US" altLang="it-IT" smtClean="0"/>
              <a:t>Topics</a:t>
            </a:r>
          </a:p>
        </p:txBody>
      </p:sp>
      <p:sp>
        <p:nvSpPr>
          <p:cNvPr id="1061893" name="AutoShape 4"/>
          <p:cNvSpPr>
            <a:spLocks noChangeArrowheads="1"/>
          </p:cNvSpPr>
          <p:nvPr/>
        </p:nvSpPr>
        <p:spPr bwMode="auto">
          <a:xfrm>
            <a:off x="414338" y="2562225"/>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fundamentals </a:t>
            </a:r>
          </a:p>
        </p:txBody>
      </p:sp>
      <p:sp>
        <p:nvSpPr>
          <p:cNvPr id="1061895" name="AutoShape 4"/>
          <p:cNvSpPr>
            <a:spLocks noChangeArrowheads="1"/>
          </p:cNvSpPr>
          <p:nvPr/>
        </p:nvSpPr>
        <p:spPr bwMode="auto">
          <a:xfrm>
            <a:off x="379413" y="3689350"/>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rPr>
              <a:t> User experience &amp; Use cases</a:t>
            </a:r>
          </a:p>
        </p:txBody>
      </p:sp>
      <p:sp>
        <p:nvSpPr>
          <p:cNvPr id="1061896" name="AutoShape 4"/>
          <p:cNvSpPr>
            <a:spLocks noChangeArrowheads="1"/>
          </p:cNvSpPr>
          <p:nvPr/>
        </p:nvSpPr>
        <p:spPr bwMode="auto">
          <a:xfrm>
            <a:off x="387350" y="1462088"/>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Market update</a:t>
            </a:r>
          </a:p>
        </p:txBody>
      </p:sp>
      <p:sp>
        <p:nvSpPr>
          <p:cNvPr id="1061897" name="AutoShape 4"/>
          <p:cNvSpPr>
            <a:spLocks noChangeArrowheads="1"/>
          </p:cNvSpPr>
          <p:nvPr/>
        </p:nvSpPr>
        <p:spPr bwMode="auto">
          <a:xfrm>
            <a:off x="425450" y="4824413"/>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Advanced </a:t>
            </a:r>
          </a:p>
        </p:txBody>
      </p:sp>
      <p:pic>
        <p:nvPicPr>
          <p:cNvPr id="7175" name="Picture 10" descr="LTE_logo-300x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6138"/>
            <a:ext cx="10287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it-IT" smtClean="0"/>
              <a:t/>
            </a:r>
            <a:br>
              <a:rPr lang="en-US" altLang="it-IT" smtClean="0"/>
            </a:br>
            <a:r>
              <a:rPr lang="en-US" altLang="it-IT" smtClean="0"/>
              <a:t>LTE replacing home internet</a:t>
            </a:r>
          </a:p>
        </p:txBody>
      </p:sp>
      <p:sp>
        <p:nvSpPr>
          <p:cNvPr id="41987" name="Rectangle 4"/>
          <p:cNvSpPr>
            <a:spLocks noGrp="1" noChangeArrowheads="1"/>
          </p:cNvSpPr>
          <p:nvPr>
            <p:ph idx="1"/>
          </p:nvPr>
        </p:nvSpPr>
        <p:spPr>
          <a:xfrm>
            <a:off x="457200" y="4360863"/>
            <a:ext cx="8435975" cy="1804987"/>
          </a:xfrm>
          <a:noFill/>
        </p:spPr>
        <p:txBody>
          <a:bodyPr/>
          <a:lstStyle/>
          <a:p>
            <a:pPr eaLnBrk="1" hangingPunct="1">
              <a:spcBef>
                <a:spcPct val="50000"/>
              </a:spcBef>
              <a:buClrTx/>
            </a:pPr>
            <a:r>
              <a:rPr lang="en-US" altLang="it-IT" sz="2800" b="1" dirty="0" smtClean="0">
                <a:solidFill>
                  <a:schemeClr val="hlink"/>
                </a:solidFill>
              </a:rPr>
              <a:t>….download the file nearly twice as fast</a:t>
            </a:r>
          </a:p>
          <a:p>
            <a:pPr lvl="1" eaLnBrk="1" hangingPunct="1">
              <a:spcBef>
                <a:spcPct val="50000"/>
              </a:spcBef>
              <a:buClrTx/>
            </a:pPr>
            <a:r>
              <a:rPr lang="en-US" altLang="it-IT" dirty="0" smtClean="0"/>
              <a:t>What amazed us most here was that, not only did Verizon’s 4G LTE download the file nearly twice as fast as our home internet connection, but it also uploaded at over 10 times the speed. </a:t>
            </a:r>
          </a:p>
        </p:txBody>
      </p:sp>
      <p:pic>
        <p:nvPicPr>
          <p:cNvPr id="41986" name="Picture 3" descr="4g-speed-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720850"/>
            <a:ext cx="40671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77" name="Rectangle 5"/>
          <p:cNvSpPr>
            <a:spLocks noChangeArrowheads="1"/>
          </p:cNvSpPr>
          <p:nvPr/>
        </p:nvSpPr>
        <p:spPr bwMode="auto">
          <a:xfrm>
            <a:off x="1227138" y="2955925"/>
            <a:ext cx="30162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nchor="ctr">
            <a:spAutoFit/>
          </a:bodyPr>
          <a:lstStyle/>
          <a:p>
            <a:pPr>
              <a:spcBef>
                <a:spcPct val="0"/>
              </a:spcBef>
              <a:defRPr/>
            </a:pPr>
            <a:r>
              <a:rPr lang="en-US" sz="1000">
                <a:latin typeface="Arial" charset="0"/>
                <a:ea typeface="ＭＳ Ｐゴシック" charset="0"/>
                <a:hlinkClick r:id="rId4"/>
              </a:rPr>
              <a:t>http://blog.laptopmag.com/is-4g-good-enough-to-replace-your-home-internet#axzz17VFMTuW1</a:t>
            </a:r>
            <a:r>
              <a:rPr lang="en-US" sz="1000">
                <a:latin typeface="Arial" charset="0"/>
                <a:ea typeface="ＭＳ Ｐゴシック" charset="0"/>
              </a:rPr>
              <a:t> </a:t>
            </a:r>
          </a:p>
        </p:txBody>
      </p:sp>
      <p:pic>
        <p:nvPicPr>
          <p:cNvPr id="41989" name="Picture 6" descr="Laptop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2143125"/>
            <a:ext cx="2590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79" name="Rectangle 7"/>
          <p:cNvSpPr>
            <a:spLocks noChangeArrowheads="1"/>
          </p:cNvSpPr>
          <p:nvPr/>
        </p:nvSpPr>
        <p:spPr bwMode="auto">
          <a:xfrm>
            <a:off x="447675" y="1274763"/>
            <a:ext cx="708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spAutoFit/>
          </a:bodyPr>
          <a:lstStyle/>
          <a:p>
            <a:pPr>
              <a:defRPr/>
            </a:pPr>
            <a:r>
              <a:rPr lang="en-US" b="1">
                <a:latin typeface="Arial" charset="0"/>
                <a:ea typeface="ＭＳ Ｐゴシック" charset="0"/>
              </a:rPr>
              <a:t>Verizon LTE good enough to replace your home internet?</a:t>
            </a:r>
          </a:p>
        </p:txBody>
      </p:sp>
    </p:spTree>
  </p:cSld>
  <p:clrMapOvr>
    <a:masterClrMapping/>
  </p:clrMapOvr>
  <p:transition spd="slow">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it-IT" smtClean="0"/>
              <a:t/>
            </a:r>
            <a:br>
              <a:rPr lang="en-US" altLang="it-IT" smtClean="0"/>
            </a:br>
            <a:r>
              <a:rPr lang="en-US" altLang="it-IT" smtClean="0"/>
              <a:t>video on demand (streaming)</a:t>
            </a:r>
          </a:p>
        </p:txBody>
      </p:sp>
      <p:sp>
        <p:nvSpPr>
          <p:cNvPr id="2" name="Segnaposto contenuto 1"/>
          <p:cNvSpPr>
            <a:spLocks noGrp="1"/>
          </p:cNvSpPr>
          <p:nvPr>
            <p:ph idx="1"/>
          </p:nvPr>
        </p:nvSpPr>
        <p:spPr/>
        <p:txBody>
          <a:bodyPr/>
          <a:lstStyle/>
          <a:p>
            <a:endParaRPr lang="it-IT"/>
          </a:p>
        </p:txBody>
      </p:sp>
      <p:pic>
        <p:nvPicPr>
          <p:cNvPr id="1031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1358900"/>
            <a:ext cx="3376612"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31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4194175"/>
            <a:ext cx="285750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31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763713"/>
            <a:ext cx="4186237" cy="2430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31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4598988"/>
            <a:ext cx="409575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it-IT" smtClean="0"/>
              <a:t/>
            </a:r>
            <a:br>
              <a:rPr lang="en-US" altLang="it-IT" smtClean="0"/>
            </a:br>
            <a:r>
              <a:rPr lang="en-US" altLang="it-IT" smtClean="0"/>
              <a:t>live video reporting</a:t>
            </a:r>
          </a:p>
        </p:txBody>
      </p:sp>
      <p:sp>
        <p:nvSpPr>
          <p:cNvPr id="2" name="Segnaposto contenuto 1"/>
          <p:cNvSpPr>
            <a:spLocks noGrp="1"/>
          </p:cNvSpPr>
          <p:nvPr>
            <p:ph idx="1"/>
          </p:nvPr>
        </p:nvSpPr>
        <p:spPr/>
        <p:txBody>
          <a:bodyPr/>
          <a:lstStyle/>
          <a:p>
            <a:endParaRPr lang="it-IT"/>
          </a:p>
        </p:txBody>
      </p:sp>
      <p:pic>
        <p:nvPicPr>
          <p:cNvPr id="1032195" name="Picture 3"/>
          <p:cNvPicPr>
            <a:picLocks noChangeAspect="1" noChangeArrowheads="1"/>
          </p:cNvPicPr>
          <p:nvPr/>
        </p:nvPicPr>
        <p:blipFill>
          <a:blip r:embed="rId2">
            <a:extLst>
              <a:ext uri="{28A0092B-C50C-407E-A947-70E740481C1C}">
                <a14:useLocalDpi xmlns:a14="http://schemas.microsoft.com/office/drawing/2010/main" val="0"/>
              </a:ext>
            </a:extLst>
          </a:blip>
          <a:srcRect b="35320"/>
          <a:stretch>
            <a:fillRect/>
          </a:stretch>
        </p:blipFill>
        <p:spPr bwMode="auto">
          <a:xfrm>
            <a:off x="611188" y="1443038"/>
            <a:ext cx="6946900"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5059" name="Freeform 3" descr="bpct-blend3"/>
          <p:cNvSpPr>
            <a:spLocks noChangeAspect="1" noEditPoints="1"/>
          </p:cNvSpPr>
          <p:nvPr/>
        </p:nvSpPr>
        <p:spPr bwMode="auto">
          <a:xfrm>
            <a:off x="1316038" y="4868863"/>
            <a:ext cx="679450" cy="623887"/>
          </a:xfrm>
          <a:custGeom>
            <a:avLst/>
            <a:gdLst>
              <a:gd name="T0" fmla="*/ 457646 w 484"/>
              <a:gd name="T1" fmla="*/ 237297 h 397"/>
              <a:gd name="T2" fmla="*/ 435185 w 484"/>
              <a:gd name="T3" fmla="*/ 275013 h 397"/>
              <a:gd name="T4" fmla="*/ 435185 w 484"/>
              <a:gd name="T5" fmla="*/ 484023 h 397"/>
              <a:gd name="T6" fmla="*/ 268130 w 484"/>
              <a:gd name="T7" fmla="*/ 502881 h 397"/>
              <a:gd name="T8" fmla="*/ 244265 w 484"/>
              <a:gd name="T9" fmla="*/ 484023 h 397"/>
              <a:gd name="T10" fmla="*/ 339725 w 484"/>
              <a:gd name="T11" fmla="*/ 182294 h 397"/>
              <a:gd name="T12" fmla="*/ 435185 w 484"/>
              <a:gd name="T13" fmla="*/ 187009 h 397"/>
              <a:gd name="T14" fmla="*/ 457646 w 484"/>
              <a:gd name="T15" fmla="*/ 133578 h 397"/>
              <a:gd name="T16" fmla="*/ 407108 w 484"/>
              <a:gd name="T17" fmla="*/ 92719 h 397"/>
              <a:gd name="T18" fmla="*/ 339725 w 484"/>
              <a:gd name="T19" fmla="*/ 0 h 397"/>
              <a:gd name="T20" fmla="*/ 273745 w 484"/>
              <a:gd name="T21" fmla="*/ 31430 h 397"/>
              <a:gd name="T22" fmla="*/ 228823 w 484"/>
              <a:gd name="T23" fmla="*/ 116291 h 397"/>
              <a:gd name="T24" fmla="*/ 221804 w 484"/>
              <a:gd name="T25" fmla="*/ 133578 h 397"/>
              <a:gd name="T26" fmla="*/ 33692 w 484"/>
              <a:gd name="T27" fmla="*/ 262441 h 397"/>
              <a:gd name="T28" fmla="*/ 33692 w 484"/>
              <a:gd name="T29" fmla="*/ 400733 h 397"/>
              <a:gd name="T30" fmla="*/ 234438 w 484"/>
              <a:gd name="T31" fmla="*/ 509167 h 397"/>
              <a:gd name="T32" fmla="*/ 259707 w 484"/>
              <a:gd name="T33" fmla="*/ 595600 h 397"/>
              <a:gd name="T34" fmla="*/ 423954 w 484"/>
              <a:gd name="T35" fmla="*/ 581456 h 397"/>
              <a:gd name="T36" fmla="*/ 445012 w 484"/>
              <a:gd name="T37" fmla="*/ 509167 h 397"/>
              <a:gd name="T38" fmla="*/ 645758 w 484"/>
              <a:gd name="T39" fmla="*/ 400733 h 397"/>
              <a:gd name="T40" fmla="*/ 645758 w 484"/>
              <a:gd name="T41" fmla="*/ 262441 h 397"/>
              <a:gd name="T42" fmla="*/ 376224 w 484"/>
              <a:gd name="T43" fmla="*/ 29859 h 397"/>
              <a:gd name="T44" fmla="*/ 339725 w 484"/>
              <a:gd name="T45" fmla="*/ 37716 h 397"/>
              <a:gd name="T46" fmla="*/ 308841 w 484"/>
              <a:gd name="T47" fmla="*/ 28287 h 397"/>
              <a:gd name="T48" fmla="*/ 381840 w 484"/>
              <a:gd name="T49" fmla="*/ 56574 h 397"/>
              <a:gd name="T50" fmla="*/ 370609 w 484"/>
              <a:gd name="T51" fmla="*/ 111577 h 397"/>
              <a:gd name="T52" fmla="*/ 296207 w 484"/>
              <a:gd name="T53" fmla="*/ 106862 h 397"/>
              <a:gd name="T54" fmla="*/ 275149 w 484"/>
              <a:gd name="T55" fmla="*/ 117863 h 397"/>
              <a:gd name="T56" fmla="*/ 381840 w 484"/>
              <a:gd name="T57" fmla="*/ 135149 h 397"/>
              <a:gd name="T58" fmla="*/ 426762 w 484"/>
              <a:gd name="T59" fmla="*/ 127292 h 397"/>
              <a:gd name="T60" fmla="*/ 433781 w 484"/>
              <a:gd name="T61" fmla="*/ 135149 h 397"/>
              <a:gd name="T62" fmla="*/ 268130 w 484"/>
              <a:gd name="T63" fmla="*/ 147721 h 397"/>
              <a:gd name="T64" fmla="*/ 244265 w 484"/>
              <a:gd name="T65" fmla="*/ 133578 h 397"/>
              <a:gd name="T66" fmla="*/ 33692 w 484"/>
              <a:gd name="T67" fmla="*/ 375589 h 397"/>
              <a:gd name="T68" fmla="*/ 33692 w 484"/>
              <a:gd name="T69" fmla="*/ 287585 h 397"/>
              <a:gd name="T70" fmla="*/ 106690 w 484"/>
              <a:gd name="T71" fmla="*/ 375589 h 397"/>
              <a:gd name="T72" fmla="*/ 106690 w 484"/>
              <a:gd name="T73" fmla="*/ 287585 h 397"/>
              <a:gd name="T74" fmla="*/ 129152 w 484"/>
              <a:gd name="T75" fmla="*/ 375589 h 397"/>
              <a:gd name="T76" fmla="*/ 164247 w 484"/>
              <a:gd name="T77" fmla="*/ 375589 h 397"/>
              <a:gd name="T78" fmla="*/ 186708 w 484"/>
              <a:gd name="T79" fmla="*/ 287585 h 397"/>
              <a:gd name="T80" fmla="*/ 339725 w 484"/>
              <a:gd name="T81" fmla="*/ 598743 h 397"/>
              <a:gd name="T82" fmla="*/ 297610 w 484"/>
              <a:gd name="T83" fmla="*/ 539026 h 397"/>
              <a:gd name="T84" fmla="*/ 398686 w 484"/>
              <a:gd name="T85" fmla="*/ 581456 h 397"/>
              <a:gd name="T86" fmla="*/ 457646 w 484"/>
              <a:gd name="T87" fmla="*/ 375589 h 397"/>
              <a:gd name="T88" fmla="*/ 492742 w 484"/>
              <a:gd name="T89" fmla="*/ 375589 h 397"/>
              <a:gd name="T90" fmla="*/ 515203 w 484"/>
              <a:gd name="T91" fmla="*/ 287585 h 397"/>
              <a:gd name="T92" fmla="*/ 607855 w 484"/>
              <a:gd name="T93" fmla="*/ 375589 h 397"/>
              <a:gd name="T94" fmla="*/ 607855 w 484"/>
              <a:gd name="T95" fmla="*/ 287585 h 397"/>
              <a:gd name="T96" fmla="*/ 645758 w 484"/>
              <a:gd name="T97" fmla="*/ 375589 h 397"/>
              <a:gd name="T98" fmla="*/ 645758 w 484"/>
              <a:gd name="T99" fmla="*/ 287585 h 397"/>
              <a:gd name="T100" fmla="*/ 287784 w 484"/>
              <a:gd name="T101" fmla="*/ 198009 h 397"/>
              <a:gd name="T102" fmla="*/ 313052 w 484"/>
              <a:gd name="T103" fmla="*/ 227868 h 397"/>
              <a:gd name="T104" fmla="*/ 261111 w 484"/>
              <a:gd name="T105" fmla="*/ 454165 h 397"/>
              <a:gd name="T106" fmla="*/ 287784 w 484"/>
              <a:gd name="T107" fmla="*/ 425878 h 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4"/>
              <a:gd name="T163" fmla="*/ 0 h 397"/>
              <a:gd name="T164" fmla="*/ 484 w 484"/>
              <a:gd name="T165" fmla="*/ 397 h 3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4" h="397">
                <a:moveTo>
                  <a:pt x="460" y="167"/>
                </a:moveTo>
                <a:cubicBezTo>
                  <a:pt x="326" y="167"/>
                  <a:pt x="326" y="167"/>
                  <a:pt x="326" y="167"/>
                </a:cubicBezTo>
                <a:cubicBezTo>
                  <a:pt x="326" y="151"/>
                  <a:pt x="326" y="151"/>
                  <a:pt x="326" y="151"/>
                </a:cubicBezTo>
                <a:cubicBezTo>
                  <a:pt x="326" y="147"/>
                  <a:pt x="322" y="143"/>
                  <a:pt x="318" y="143"/>
                </a:cubicBezTo>
                <a:cubicBezTo>
                  <a:pt x="314" y="143"/>
                  <a:pt x="310" y="147"/>
                  <a:pt x="310" y="151"/>
                </a:cubicBezTo>
                <a:cubicBezTo>
                  <a:pt x="310" y="175"/>
                  <a:pt x="310" y="175"/>
                  <a:pt x="310" y="175"/>
                </a:cubicBezTo>
                <a:cubicBezTo>
                  <a:pt x="310" y="247"/>
                  <a:pt x="310" y="247"/>
                  <a:pt x="310" y="247"/>
                </a:cubicBezTo>
                <a:cubicBezTo>
                  <a:pt x="310" y="308"/>
                  <a:pt x="310" y="308"/>
                  <a:pt x="310" y="308"/>
                </a:cubicBezTo>
                <a:cubicBezTo>
                  <a:pt x="310" y="308"/>
                  <a:pt x="310" y="308"/>
                  <a:pt x="310" y="308"/>
                </a:cubicBezTo>
                <a:cubicBezTo>
                  <a:pt x="310" y="309"/>
                  <a:pt x="308" y="311"/>
                  <a:pt x="305" y="314"/>
                </a:cubicBezTo>
                <a:cubicBezTo>
                  <a:pt x="295" y="321"/>
                  <a:pt x="270" y="330"/>
                  <a:pt x="242" y="329"/>
                </a:cubicBezTo>
                <a:cubicBezTo>
                  <a:pt x="222" y="329"/>
                  <a:pt x="204" y="325"/>
                  <a:pt x="191" y="320"/>
                </a:cubicBezTo>
                <a:cubicBezTo>
                  <a:pt x="185" y="318"/>
                  <a:pt x="180" y="315"/>
                  <a:pt x="177" y="312"/>
                </a:cubicBezTo>
                <a:cubicBezTo>
                  <a:pt x="176" y="311"/>
                  <a:pt x="175" y="310"/>
                  <a:pt x="175" y="309"/>
                </a:cubicBezTo>
                <a:cubicBezTo>
                  <a:pt x="174" y="309"/>
                  <a:pt x="174" y="308"/>
                  <a:pt x="174" y="308"/>
                </a:cubicBezTo>
                <a:cubicBezTo>
                  <a:pt x="174" y="308"/>
                  <a:pt x="174" y="308"/>
                  <a:pt x="174" y="308"/>
                </a:cubicBezTo>
                <a:cubicBezTo>
                  <a:pt x="174" y="104"/>
                  <a:pt x="174" y="104"/>
                  <a:pt x="174" y="104"/>
                </a:cubicBezTo>
                <a:cubicBezTo>
                  <a:pt x="190" y="112"/>
                  <a:pt x="214" y="116"/>
                  <a:pt x="242" y="116"/>
                </a:cubicBezTo>
                <a:cubicBezTo>
                  <a:pt x="264" y="116"/>
                  <a:pt x="283" y="113"/>
                  <a:pt x="298" y="109"/>
                </a:cubicBezTo>
                <a:cubicBezTo>
                  <a:pt x="302" y="108"/>
                  <a:pt x="306" y="106"/>
                  <a:pt x="310" y="104"/>
                </a:cubicBezTo>
                <a:cubicBezTo>
                  <a:pt x="310" y="119"/>
                  <a:pt x="310" y="119"/>
                  <a:pt x="310" y="119"/>
                </a:cubicBezTo>
                <a:cubicBezTo>
                  <a:pt x="310" y="123"/>
                  <a:pt x="314" y="127"/>
                  <a:pt x="318" y="127"/>
                </a:cubicBezTo>
                <a:cubicBezTo>
                  <a:pt x="322" y="127"/>
                  <a:pt x="326" y="123"/>
                  <a:pt x="326" y="119"/>
                </a:cubicBezTo>
                <a:cubicBezTo>
                  <a:pt x="326" y="85"/>
                  <a:pt x="326" y="85"/>
                  <a:pt x="326" y="85"/>
                </a:cubicBezTo>
                <a:cubicBezTo>
                  <a:pt x="326" y="85"/>
                  <a:pt x="326" y="84"/>
                  <a:pt x="326" y="83"/>
                </a:cubicBezTo>
                <a:cubicBezTo>
                  <a:pt x="325" y="80"/>
                  <a:pt x="324" y="76"/>
                  <a:pt x="321" y="74"/>
                </a:cubicBezTo>
                <a:cubicBezTo>
                  <a:pt x="314" y="67"/>
                  <a:pt x="304" y="62"/>
                  <a:pt x="290" y="59"/>
                </a:cubicBezTo>
                <a:cubicBezTo>
                  <a:pt x="290" y="20"/>
                  <a:pt x="290" y="20"/>
                  <a:pt x="290" y="20"/>
                </a:cubicBezTo>
                <a:cubicBezTo>
                  <a:pt x="289" y="15"/>
                  <a:pt x="286" y="11"/>
                  <a:pt x="283" y="9"/>
                </a:cubicBezTo>
                <a:cubicBezTo>
                  <a:pt x="274" y="3"/>
                  <a:pt x="260" y="0"/>
                  <a:pt x="242" y="0"/>
                </a:cubicBezTo>
                <a:cubicBezTo>
                  <a:pt x="231" y="0"/>
                  <a:pt x="220" y="1"/>
                  <a:pt x="212" y="4"/>
                </a:cubicBezTo>
                <a:cubicBezTo>
                  <a:pt x="208" y="5"/>
                  <a:pt x="204" y="7"/>
                  <a:pt x="201" y="9"/>
                </a:cubicBezTo>
                <a:cubicBezTo>
                  <a:pt x="198" y="11"/>
                  <a:pt x="195" y="15"/>
                  <a:pt x="195" y="20"/>
                </a:cubicBezTo>
                <a:cubicBezTo>
                  <a:pt x="195" y="59"/>
                  <a:pt x="195" y="59"/>
                  <a:pt x="195" y="59"/>
                </a:cubicBezTo>
                <a:cubicBezTo>
                  <a:pt x="186" y="61"/>
                  <a:pt x="179" y="64"/>
                  <a:pt x="173" y="67"/>
                </a:cubicBezTo>
                <a:cubicBezTo>
                  <a:pt x="169" y="69"/>
                  <a:pt x="165" y="71"/>
                  <a:pt x="163" y="74"/>
                </a:cubicBezTo>
                <a:cubicBezTo>
                  <a:pt x="161" y="76"/>
                  <a:pt x="159" y="80"/>
                  <a:pt x="158" y="83"/>
                </a:cubicBezTo>
                <a:cubicBezTo>
                  <a:pt x="158" y="84"/>
                  <a:pt x="158" y="84"/>
                  <a:pt x="158" y="85"/>
                </a:cubicBezTo>
                <a:cubicBezTo>
                  <a:pt x="158" y="85"/>
                  <a:pt x="158" y="85"/>
                  <a:pt x="158" y="85"/>
                </a:cubicBezTo>
                <a:cubicBezTo>
                  <a:pt x="158" y="85"/>
                  <a:pt x="158" y="85"/>
                  <a:pt x="158" y="85"/>
                </a:cubicBezTo>
                <a:cubicBezTo>
                  <a:pt x="158" y="167"/>
                  <a:pt x="158" y="167"/>
                  <a:pt x="158" y="167"/>
                </a:cubicBezTo>
                <a:cubicBezTo>
                  <a:pt x="24" y="167"/>
                  <a:pt x="24" y="167"/>
                  <a:pt x="24" y="167"/>
                </a:cubicBezTo>
                <a:cubicBezTo>
                  <a:pt x="11" y="167"/>
                  <a:pt x="0" y="178"/>
                  <a:pt x="0" y="192"/>
                </a:cubicBezTo>
                <a:cubicBezTo>
                  <a:pt x="0" y="231"/>
                  <a:pt x="0" y="231"/>
                  <a:pt x="0" y="231"/>
                </a:cubicBezTo>
                <a:cubicBezTo>
                  <a:pt x="0" y="244"/>
                  <a:pt x="11" y="255"/>
                  <a:pt x="24" y="255"/>
                </a:cubicBezTo>
                <a:cubicBezTo>
                  <a:pt x="158" y="255"/>
                  <a:pt x="158" y="255"/>
                  <a:pt x="158" y="255"/>
                </a:cubicBezTo>
                <a:cubicBezTo>
                  <a:pt x="158" y="308"/>
                  <a:pt x="158" y="308"/>
                  <a:pt x="158" y="308"/>
                </a:cubicBezTo>
                <a:cubicBezTo>
                  <a:pt x="158" y="315"/>
                  <a:pt x="162" y="320"/>
                  <a:pt x="167" y="324"/>
                </a:cubicBezTo>
                <a:cubicBezTo>
                  <a:pt x="174" y="330"/>
                  <a:pt x="184" y="335"/>
                  <a:pt x="196" y="339"/>
                </a:cubicBezTo>
                <a:cubicBezTo>
                  <a:pt x="183" y="370"/>
                  <a:pt x="183" y="370"/>
                  <a:pt x="183" y="370"/>
                </a:cubicBezTo>
                <a:cubicBezTo>
                  <a:pt x="181" y="373"/>
                  <a:pt x="182" y="377"/>
                  <a:pt x="185" y="379"/>
                </a:cubicBezTo>
                <a:cubicBezTo>
                  <a:pt x="186" y="380"/>
                  <a:pt x="207" y="397"/>
                  <a:pt x="242" y="397"/>
                </a:cubicBezTo>
                <a:cubicBezTo>
                  <a:pt x="277" y="397"/>
                  <a:pt x="299" y="380"/>
                  <a:pt x="299" y="379"/>
                </a:cubicBezTo>
                <a:cubicBezTo>
                  <a:pt x="302" y="377"/>
                  <a:pt x="303" y="373"/>
                  <a:pt x="302" y="370"/>
                </a:cubicBezTo>
                <a:cubicBezTo>
                  <a:pt x="288" y="339"/>
                  <a:pt x="288" y="339"/>
                  <a:pt x="288" y="339"/>
                </a:cubicBezTo>
                <a:cubicBezTo>
                  <a:pt x="292" y="338"/>
                  <a:pt x="295" y="336"/>
                  <a:pt x="299" y="335"/>
                </a:cubicBezTo>
                <a:cubicBezTo>
                  <a:pt x="306" y="332"/>
                  <a:pt x="312" y="328"/>
                  <a:pt x="317" y="324"/>
                </a:cubicBezTo>
                <a:cubicBezTo>
                  <a:pt x="322" y="320"/>
                  <a:pt x="326" y="315"/>
                  <a:pt x="326" y="308"/>
                </a:cubicBezTo>
                <a:cubicBezTo>
                  <a:pt x="326" y="255"/>
                  <a:pt x="326" y="255"/>
                  <a:pt x="326" y="255"/>
                </a:cubicBezTo>
                <a:cubicBezTo>
                  <a:pt x="460" y="255"/>
                  <a:pt x="460" y="255"/>
                  <a:pt x="460" y="255"/>
                </a:cubicBezTo>
                <a:cubicBezTo>
                  <a:pt x="473" y="255"/>
                  <a:pt x="484" y="244"/>
                  <a:pt x="484" y="231"/>
                </a:cubicBezTo>
                <a:cubicBezTo>
                  <a:pt x="484" y="192"/>
                  <a:pt x="484" y="192"/>
                  <a:pt x="484" y="192"/>
                </a:cubicBezTo>
                <a:cubicBezTo>
                  <a:pt x="484" y="178"/>
                  <a:pt x="473" y="167"/>
                  <a:pt x="460" y="167"/>
                </a:cubicBezTo>
                <a:close/>
                <a:moveTo>
                  <a:pt x="220" y="18"/>
                </a:moveTo>
                <a:cubicBezTo>
                  <a:pt x="226" y="17"/>
                  <a:pt x="234" y="16"/>
                  <a:pt x="242" y="16"/>
                </a:cubicBezTo>
                <a:cubicBezTo>
                  <a:pt x="252" y="16"/>
                  <a:pt x="262" y="17"/>
                  <a:pt x="268" y="19"/>
                </a:cubicBezTo>
                <a:cubicBezTo>
                  <a:pt x="269" y="19"/>
                  <a:pt x="269" y="20"/>
                  <a:pt x="270" y="20"/>
                </a:cubicBezTo>
                <a:cubicBezTo>
                  <a:pt x="268" y="21"/>
                  <a:pt x="266" y="21"/>
                  <a:pt x="264" y="22"/>
                </a:cubicBezTo>
                <a:cubicBezTo>
                  <a:pt x="258" y="23"/>
                  <a:pt x="250" y="24"/>
                  <a:pt x="242" y="24"/>
                </a:cubicBezTo>
                <a:cubicBezTo>
                  <a:pt x="232" y="24"/>
                  <a:pt x="223" y="23"/>
                  <a:pt x="217" y="21"/>
                </a:cubicBezTo>
                <a:cubicBezTo>
                  <a:pt x="216" y="21"/>
                  <a:pt x="215" y="20"/>
                  <a:pt x="214" y="20"/>
                </a:cubicBezTo>
                <a:cubicBezTo>
                  <a:pt x="216" y="19"/>
                  <a:pt x="218" y="19"/>
                  <a:pt x="220" y="18"/>
                </a:cubicBezTo>
                <a:close/>
                <a:moveTo>
                  <a:pt x="211" y="36"/>
                </a:moveTo>
                <a:cubicBezTo>
                  <a:pt x="219" y="39"/>
                  <a:pt x="230" y="40"/>
                  <a:pt x="242" y="40"/>
                </a:cubicBezTo>
                <a:cubicBezTo>
                  <a:pt x="254" y="40"/>
                  <a:pt x="264" y="39"/>
                  <a:pt x="272" y="36"/>
                </a:cubicBezTo>
                <a:cubicBezTo>
                  <a:pt x="273" y="36"/>
                  <a:pt x="273" y="36"/>
                  <a:pt x="274" y="36"/>
                </a:cubicBezTo>
                <a:cubicBezTo>
                  <a:pt x="274" y="68"/>
                  <a:pt x="274" y="68"/>
                  <a:pt x="274" y="68"/>
                </a:cubicBezTo>
                <a:cubicBezTo>
                  <a:pt x="272" y="69"/>
                  <a:pt x="269" y="70"/>
                  <a:pt x="264" y="71"/>
                </a:cubicBezTo>
                <a:cubicBezTo>
                  <a:pt x="258" y="73"/>
                  <a:pt x="250" y="73"/>
                  <a:pt x="242" y="73"/>
                </a:cubicBezTo>
                <a:cubicBezTo>
                  <a:pt x="232" y="73"/>
                  <a:pt x="223" y="72"/>
                  <a:pt x="217" y="70"/>
                </a:cubicBezTo>
                <a:cubicBezTo>
                  <a:pt x="214" y="70"/>
                  <a:pt x="212" y="69"/>
                  <a:pt x="211" y="68"/>
                </a:cubicBezTo>
                <a:lnTo>
                  <a:pt x="211" y="36"/>
                </a:lnTo>
                <a:close/>
                <a:moveTo>
                  <a:pt x="182" y="80"/>
                </a:moveTo>
                <a:cubicBezTo>
                  <a:pt x="186" y="78"/>
                  <a:pt x="191" y="77"/>
                  <a:pt x="196" y="75"/>
                </a:cubicBezTo>
                <a:cubicBezTo>
                  <a:pt x="197" y="78"/>
                  <a:pt x="199" y="79"/>
                  <a:pt x="201" y="81"/>
                </a:cubicBezTo>
                <a:cubicBezTo>
                  <a:pt x="210" y="87"/>
                  <a:pt x="225" y="89"/>
                  <a:pt x="242" y="89"/>
                </a:cubicBezTo>
                <a:cubicBezTo>
                  <a:pt x="254" y="89"/>
                  <a:pt x="264" y="88"/>
                  <a:pt x="272" y="86"/>
                </a:cubicBezTo>
                <a:cubicBezTo>
                  <a:pt x="276" y="84"/>
                  <a:pt x="280" y="83"/>
                  <a:pt x="283" y="81"/>
                </a:cubicBezTo>
                <a:cubicBezTo>
                  <a:pt x="285" y="79"/>
                  <a:pt x="287" y="78"/>
                  <a:pt x="288" y="75"/>
                </a:cubicBezTo>
                <a:cubicBezTo>
                  <a:pt x="295" y="77"/>
                  <a:pt x="300" y="79"/>
                  <a:pt x="304" y="81"/>
                </a:cubicBezTo>
                <a:cubicBezTo>
                  <a:pt x="307" y="82"/>
                  <a:pt x="309" y="84"/>
                  <a:pt x="309" y="84"/>
                </a:cubicBezTo>
                <a:cubicBezTo>
                  <a:pt x="310" y="85"/>
                  <a:pt x="310" y="85"/>
                  <a:pt x="310" y="85"/>
                </a:cubicBezTo>
                <a:cubicBezTo>
                  <a:pt x="310" y="85"/>
                  <a:pt x="310" y="86"/>
                  <a:pt x="309" y="86"/>
                </a:cubicBezTo>
                <a:cubicBezTo>
                  <a:pt x="307" y="89"/>
                  <a:pt x="298" y="93"/>
                  <a:pt x="286" y="96"/>
                </a:cubicBezTo>
                <a:cubicBezTo>
                  <a:pt x="274" y="98"/>
                  <a:pt x="259" y="100"/>
                  <a:pt x="242" y="100"/>
                </a:cubicBezTo>
                <a:cubicBezTo>
                  <a:pt x="222" y="100"/>
                  <a:pt x="203" y="98"/>
                  <a:pt x="191" y="94"/>
                </a:cubicBezTo>
                <a:cubicBezTo>
                  <a:pt x="184" y="92"/>
                  <a:pt x="180" y="90"/>
                  <a:pt x="177" y="88"/>
                </a:cubicBezTo>
                <a:cubicBezTo>
                  <a:pt x="175" y="87"/>
                  <a:pt x="175" y="86"/>
                  <a:pt x="174" y="85"/>
                </a:cubicBezTo>
                <a:cubicBezTo>
                  <a:pt x="174" y="85"/>
                  <a:pt x="174" y="85"/>
                  <a:pt x="174" y="85"/>
                </a:cubicBezTo>
                <a:cubicBezTo>
                  <a:pt x="175" y="84"/>
                  <a:pt x="177" y="82"/>
                  <a:pt x="182" y="80"/>
                </a:cubicBezTo>
                <a:close/>
                <a:moveTo>
                  <a:pt x="35" y="239"/>
                </a:moveTo>
                <a:cubicBezTo>
                  <a:pt x="24" y="239"/>
                  <a:pt x="24" y="239"/>
                  <a:pt x="24" y="239"/>
                </a:cubicBezTo>
                <a:cubicBezTo>
                  <a:pt x="20" y="239"/>
                  <a:pt x="16" y="235"/>
                  <a:pt x="16" y="231"/>
                </a:cubicBezTo>
                <a:cubicBezTo>
                  <a:pt x="16" y="192"/>
                  <a:pt x="16" y="192"/>
                  <a:pt x="16" y="192"/>
                </a:cubicBezTo>
                <a:cubicBezTo>
                  <a:pt x="16" y="187"/>
                  <a:pt x="20" y="183"/>
                  <a:pt x="24" y="183"/>
                </a:cubicBezTo>
                <a:cubicBezTo>
                  <a:pt x="35" y="183"/>
                  <a:pt x="35" y="183"/>
                  <a:pt x="35" y="183"/>
                </a:cubicBezTo>
                <a:lnTo>
                  <a:pt x="35" y="239"/>
                </a:lnTo>
                <a:close/>
                <a:moveTo>
                  <a:pt x="76" y="239"/>
                </a:moveTo>
                <a:cubicBezTo>
                  <a:pt x="51" y="239"/>
                  <a:pt x="51" y="239"/>
                  <a:pt x="51" y="239"/>
                </a:cubicBezTo>
                <a:cubicBezTo>
                  <a:pt x="51" y="183"/>
                  <a:pt x="51" y="183"/>
                  <a:pt x="51" y="183"/>
                </a:cubicBezTo>
                <a:cubicBezTo>
                  <a:pt x="76" y="183"/>
                  <a:pt x="76" y="183"/>
                  <a:pt x="76" y="183"/>
                </a:cubicBezTo>
                <a:lnTo>
                  <a:pt x="76" y="239"/>
                </a:lnTo>
                <a:close/>
                <a:moveTo>
                  <a:pt x="117" y="239"/>
                </a:moveTo>
                <a:cubicBezTo>
                  <a:pt x="92" y="239"/>
                  <a:pt x="92" y="239"/>
                  <a:pt x="92" y="239"/>
                </a:cubicBezTo>
                <a:cubicBezTo>
                  <a:pt x="92" y="183"/>
                  <a:pt x="92" y="183"/>
                  <a:pt x="92" y="183"/>
                </a:cubicBezTo>
                <a:cubicBezTo>
                  <a:pt x="117" y="183"/>
                  <a:pt x="117" y="183"/>
                  <a:pt x="117" y="183"/>
                </a:cubicBezTo>
                <a:lnTo>
                  <a:pt x="117" y="239"/>
                </a:lnTo>
                <a:close/>
                <a:moveTo>
                  <a:pt x="158" y="239"/>
                </a:moveTo>
                <a:cubicBezTo>
                  <a:pt x="133" y="239"/>
                  <a:pt x="133" y="239"/>
                  <a:pt x="133" y="239"/>
                </a:cubicBezTo>
                <a:cubicBezTo>
                  <a:pt x="133" y="183"/>
                  <a:pt x="133" y="183"/>
                  <a:pt x="133" y="183"/>
                </a:cubicBezTo>
                <a:cubicBezTo>
                  <a:pt x="158" y="183"/>
                  <a:pt x="158" y="183"/>
                  <a:pt x="158" y="183"/>
                </a:cubicBezTo>
                <a:lnTo>
                  <a:pt x="158" y="239"/>
                </a:lnTo>
                <a:close/>
                <a:moveTo>
                  <a:pt x="242" y="381"/>
                </a:moveTo>
                <a:cubicBezTo>
                  <a:pt x="228" y="381"/>
                  <a:pt x="216" y="378"/>
                  <a:pt x="207" y="374"/>
                </a:cubicBezTo>
                <a:cubicBezTo>
                  <a:pt x="204" y="373"/>
                  <a:pt x="202" y="371"/>
                  <a:pt x="200" y="370"/>
                </a:cubicBezTo>
                <a:cubicBezTo>
                  <a:pt x="212" y="343"/>
                  <a:pt x="212" y="343"/>
                  <a:pt x="212" y="343"/>
                </a:cubicBezTo>
                <a:cubicBezTo>
                  <a:pt x="221" y="344"/>
                  <a:pt x="231" y="345"/>
                  <a:pt x="242" y="345"/>
                </a:cubicBezTo>
                <a:cubicBezTo>
                  <a:pt x="253" y="345"/>
                  <a:pt x="263" y="344"/>
                  <a:pt x="272" y="343"/>
                </a:cubicBezTo>
                <a:cubicBezTo>
                  <a:pt x="284" y="370"/>
                  <a:pt x="284" y="370"/>
                  <a:pt x="284" y="370"/>
                </a:cubicBezTo>
                <a:cubicBezTo>
                  <a:pt x="277" y="375"/>
                  <a:pt x="262" y="381"/>
                  <a:pt x="242" y="381"/>
                </a:cubicBezTo>
                <a:close/>
                <a:moveTo>
                  <a:pt x="351" y="239"/>
                </a:moveTo>
                <a:cubicBezTo>
                  <a:pt x="326" y="239"/>
                  <a:pt x="326" y="239"/>
                  <a:pt x="326" y="239"/>
                </a:cubicBezTo>
                <a:cubicBezTo>
                  <a:pt x="326" y="183"/>
                  <a:pt x="326" y="183"/>
                  <a:pt x="326" y="183"/>
                </a:cubicBezTo>
                <a:cubicBezTo>
                  <a:pt x="351" y="183"/>
                  <a:pt x="351" y="183"/>
                  <a:pt x="351" y="183"/>
                </a:cubicBezTo>
                <a:lnTo>
                  <a:pt x="351" y="239"/>
                </a:lnTo>
                <a:close/>
                <a:moveTo>
                  <a:pt x="392" y="239"/>
                </a:moveTo>
                <a:cubicBezTo>
                  <a:pt x="367" y="239"/>
                  <a:pt x="367" y="239"/>
                  <a:pt x="367" y="239"/>
                </a:cubicBezTo>
                <a:cubicBezTo>
                  <a:pt x="367" y="183"/>
                  <a:pt x="367" y="183"/>
                  <a:pt x="367" y="183"/>
                </a:cubicBezTo>
                <a:cubicBezTo>
                  <a:pt x="392" y="183"/>
                  <a:pt x="392" y="183"/>
                  <a:pt x="392" y="183"/>
                </a:cubicBezTo>
                <a:lnTo>
                  <a:pt x="392" y="239"/>
                </a:lnTo>
                <a:close/>
                <a:moveTo>
                  <a:pt x="433" y="239"/>
                </a:moveTo>
                <a:cubicBezTo>
                  <a:pt x="408" y="239"/>
                  <a:pt x="408" y="239"/>
                  <a:pt x="408" y="239"/>
                </a:cubicBezTo>
                <a:cubicBezTo>
                  <a:pt x="408" y="183"/>
                  <a:pt x="408" y="183"/>
                  <a:pt x="408" y="183"/>
                </a:cubicBezTo>
                <a:cubicBezTo>
                  <a:pt x="433" y="183"/>
                  <a:pt x="433" y="183"/>
                  <a:pt x="433" y="183"/>
                </a:cubicBezTo>
                <a:lnTo>
                  <a:pt x="433" y="239"/>
                </a:lnTo>
                <a:close/>
                <a:moveTo>
                  <a:pt x="468" y="231"/>
                </a:moveTo>
                <a:cubicBezTo>
                  <a:pt x="468" y="235"/>
                  <a:pt x="465" y="239"/>
                  <a:pt x="460" y="239"/>
                </a:cubicBezTo>
                <a:cubicBezTo>
                  <a:pt x="449" y="239"/>
                  <a:pt x="449" y="239"/>
                  <a:pt x="449" y="239"/>
                </a:cubicBezTo>
                <a:cubicBezTo>
                  <a:pt x="449" y="183"/>
                  <a:pt x="449" y="183"/>
                  <a:pt x="449" y="183"/>
                </a:cubicBezTo>
                <a:cubicBezTo>
                  <a:pt x="460" y="183"/>
                  <a:pt x="460" y="183"/>
                  <a:pt x="460" y="183"/>
                </a:cubicBezTo>
                <a:cubicBezTo>
                  <a:pt x="465" y="183"/>
                  <a:pt x="468" y="187"/>
                  <a:pt x="468" y="192"/>
                </a:cubicBezTo>
                <a:cubicBezTo>
                  <a:pt x="468" y="231"/>
                  <a:pt x="468" y="231"/>
                  <a:pt x="468" y="231"/>
                </a:cubicBezTo>
                <a:close/>
                <a:moveTo>
                  <a:pt x="205" y="126"/>
                </a:moveTo>
                <a:cubicBezTo>
                  <a:pt x="194" y="126"/>
                  <a:pt x="186" y="135"/>
                  <a:pt x="186" y="145"/>
                </a:cubicBezTo>
                <a:cubicBezTo>
                  <a:pt x="186" y="155"/>
                  <a:pt x="194" y="163"/>
                  <a:pt x="205" y="163"/>
                </a:cubicBezTo>
                <a:cubicBezTo>
                  <a:pt x="215" y="163"/>
                  <a:pt x="223" y="155"/>
                  <a:pt x="223" y="145"/>
                </a:cubicBezTo>
                <a:cubicBezTo>
                  <a:pt x="223" y="135"/>
                  <a:pt x="215" y="126"/>
                  <a:pt x="205" y="126"/>
                </a:cubicBezTo>
                <a:close/>
                <a:moveTo>
                  <a:pt x="205" y="271"/>
                </a:moveTo>
                <a:cubicBezTo>
                  <a:pt x="194" y="271"/>
                  <a:pt x="186" y="279"/>
                  <a:pt x="186" y="289"/>
                </a:cubicBezTo>
                <a:cubicBezTo>
                  <a:pt x="186" y="300"/>
                  <a:pt x="194" y="308"/>
                  <a:pt x="205" y="308"/>
                </a:cubicBezTo>
                <a:cubicBezTo>
                  <a:pt x="215" y="308"/>
                  <a:pt x="223" y="300"/>
                  <a:pt x="223" y="289"/>
                </a:cubicBezTo>
                <a:cubicBezTo>
                  <a:pt x="223" y="279"/>
                  <a:pt x="215" y="271"/>
                  <a:pt x="205" y="271"/>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FABB00"/>
                </a:solidFill>
                <a:round/>
                <a:headEnd/>
                <a:tailEnd/>
              </a14:hiddenLine>
            </a:ext>
          </a:extLst>
        </p:spPr>
        <p:txBody>
          <a:bodyPr/>
          <a:lstStyle/>
          <a:p>
            <a:endParaRPr lang="it-IT"/>
          </a:p>
        </p:txBody>
      </p:sp>
      <p:sp>
        <p:nvSpPr>
          <p:cNvPr id="45060" name="Freeform 3" descr="bpct-blend3"/>
          <p:cNvSpPr>
            <a:spLocks noChangeAspect="1" noEditPoints="1"/>
          </p:cNvSpPr>
          <p:nvPr/>
        </p:nvSpPr>
        <p:spPr bwMode="auto">
          <a:xfrm flipH="1">
            <a:off x="1878013" y="5907088"/>
            <a:ext cx="431800" cy="582612"/>
          </a:xfrm>
          <a:custGeom>
            <a:avLst/>
            <a:gdLst>
              <a:gd name="T0" fmla="*/ 299474 w 310"/>
              <a:gd name="T1" fmla="*/ 452270 h 371"/>
              <a:gd name="T2" fmla="*/ 288331 w 310"/>
              <a:gd name="T3" fmla="*/ 378462 h 371"/>
              <a:gd name="T4" fmla="*/ 405335 w 310"/>
              <a:gd name="T5" fmla="*/ 323499 h 371"/>
              <a:gd name="T6" fmla="*/ 405335 w 310"/>
              <a:gd name="T7" fmla="*/ 306225 h 371"/>
              <a:gd name="T8" fmla="*/ 371905 w 310"/>
              <a:gd name="T9" fmla="*/ 138194 h 371"/>
              <a:gd name="T10" fmla="*/ 383048 w 310"/>
              <a:gd name="T11" fmla="*/ 141334 h 371"/>
              <a:gd name="T12" fmla="*/ 417871 w 310"/>
              <a:gd name="T13" fmla="*/ 114638 h 371"/>
              <a:gd name="T14" fmla="*/ 417871 w 310"/>
              <a:gd name="T15" fmla="*/ 70667 h 371"/>
              <a:gd name="T16" fmla="*/ 344047 w 310"/>
              <a:gd name="T17" fmla="*/ 0 h 371"/>
              <a:gd name="T18" fmla="*/ 309225 w 310"/>
              <a:gd name="T19" fmla="*/ 26697 h 371"/>
              <a:gd name="T20" fmla="*/ 303653 w 310"/>
              <a:gd name="T21" fmla="*/ 61245 h 371"/>
              <a:gd name="T22" fmla="*/ 156005 w 310"/>
              <a:gd name="T23" fmla="*/ 25126 h 371"/>
              <a:gd name="T24" fmla="*/ 97503 w 310"/>
              <a:gd name="T25" fmla="*/ 113068 h 371"/>
              <a:gd name="T26" fmla="*/ 118397 w 310"/>
              <a:gd name="T27" fmla="*/ 119349 h 371"/>
              <a:gd name="T28" fmla="*/ 381655 w 310"/>
              <a:gd name="T29" fmla="*/ 314077 h 371"/>
              <a:gd name="T30" fmla="*/ 204757 w 310"/>
              <a:gd name="T31" fmla="*/ 325069 h 371"/>
              <a:gd name="T32" fmla="*/ 168541 w 310"/>
              <a:gd name="T33" fmla="*/ 292091 h 371"/>
              <a:gd name="T34" fmla="*/ 103075 w 310"/>
              <a:gd name="T35" fmla="*/ 158609 h 371"/>
              <a:gd name="T36" fmla="*/ 93325 w 310"/>
              <a:gd name="T37" fmla="*/ 172742 h 371"/>
              <a:gd name="T38" fmla="*/ 185256 w 310"/>
              <a:gd name="T39" fmla="*/ 339203 h 371"/>
              <a:gd name="T40" fmla="*/ 33430 w 310"/>
              <a:gd name="T41" fmla="*/ 452270 h 371"/>
              <a:gd name="T42" fmla="*/ 0 w 310"/>
              <a:gd name="T43" fmla="*/ 544923 h 371"/>
              <a:gd name="T44" fmla="*/ 398370 w 310"/>
              <a:gd name="T45" fmla="*/ 582612 h 371"/>
              <a:gd name="T46" fmla="*/ 431800 w 310"/>
              <a:gd name="T47" fmla="*/ 489959 h 371"/>
              <a:gd name="T48" fmla="*/ 321761 w 310"/>
              <a:gd name="T49" fmla="*/ 212002 h 371"/>
              <a:gd name="T50" fmla="*/ 353797 w 310"/>
              <a:gd name="T51" fmla="*/ 122490 h 371"/>
              <a:gd name="T52" fmla="*/ 268830 w 310"/>
              <a:gd name="T53" fmla="*/ 152327 h 371"/>
              <a:gd name="T54" fmla="*/ 338475 w 310"/>
              <a:gd name="T55" fmla="*/ 103645 h 371"/>
              <a:gd name="T56" fmla="*/ 268830 w 310"/>
              <a:gd name="T57" fmla="*/ 152327 h 371"/>
              <a:gd name="T58" fmla="*/ 339868 w 310"/>
              <a:gd name="T59" fmla="*/ 26697 h 371"/>
              <a:gd name="T60" fmla="*/ 348226 w 310"/>
              <a:gd name="T61" fmla="*/ 26697 h 371"/>
              <a:gd name="T62" fmla="*/ 403942 w 310"/>
              <a:gd name="T63" fmla="*/ 92653 h 371"/>
              <a:gd name="T64" fmla="*/ 387227 w 310"/>
              <a:gd name="T65" fmla="*/ 114638 h 371"/>
              <a:gd name="T66" fmla="*/ 378870 w 310"/>
              <a:gd name="T67" fmla="*/ 114638 h 371"/>
              <a:gd name="T68" fmla="*/ 374691 w 310"/>
              <a:gd name="T69" fmla="*/ 109927 h 371"/>
              <a:gd name="T70" fmla="*/ 360762 w 310"/>
              <a:gd name="T71" fmla="*/ 94223 h 371"/>
              <a:gd name="T72" fmla="*/ 323154 w 310"/>
              <a:gd name="T73" fmla="*/ 48682 h 371"/>
              <a:gd name="T74" fmla="*/ 317582 w 310"/>
              <a:gd name="T75" fmla="*/ 81660 h 371"/>
              <a:gd name="T76" fmla="*/ 238186 w 310"/>
              <a:gd name="T77" fmla="*/ 117779 h 371"/>
              <a:gd name="T78" fmla="*/ 203364 w 310"/>
              <a:gd name="T79" fmla="*/ 353336 h 371"/>
              <a:gd name="T80" fmla="*/ 275795 w 310"/>
              <a:gd name="T81" fmla="*/ 452270 h 371"/>
              <a:gd name="T82" fmla="*/ 203364 w 310"/>
              <a:gd name="T83" fmla="*/ 353336 h 371"/>
              <a:gd name="T84" fmla="*/ 398370 w 310"/>
              <a:gd name="T85" fmla="*/ 557486 h 371"/>
              <a:gd name="T86" fmla="*/ 22286 w 310"/>
              <a:gd name="T87" fmla="*/ 544923 h 371"/>
              <a:gd name="T88" fmla="*/ 33430 w 310"/>
              <a:gd name="T89" fmla="*/ 477396 h 371"/>
              <a:gd name="T90" fmla="*/ 147648 w 310"/>
              <a:gd name="T91" fmla="*/ 477396 h 371"/>
              <a:gd name="T92" fmla="*/ 292510 w 310"/>
              <a:gd name="T93" fmla="*/ 477396 h 371"/>
              <a:gd name="T94" fmla="*/ 292510 w 310"/>
              <a:gd name="T95" fmla="*/ 477396 h 371"/>
              <a:gd name="T96" fmla="*/ 409514 w 310"/>
              <a:gd name="T97" fmla="*/ 489959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0"/>
              <a:gd name="T148" fmla="*/ 0 h 371"/>
              <a:gd name="T149" fmla="*/ 310 w 310"/>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0" h="371">
                <a:moveTo>
                  <a:pt x="286" y="288"/>
                </a:moveTo>
                <a:cubicBezTo>
                  <a:pt x="215" y="288"/>
                  <a:pt x="215" y="288"/>
                  <a:pt x="215" y="288"/>
                </a:cubicBezTo>
                <a:cubicBezTo>
                  <a:pt x="194" y="240"/>
                  <a:pt x="194" y="240"/>
                  <a:pt x="194" y="240"/>
                </a:cubicBezTo>
                <a:cubicBezTo>
                  <a:pt x="198" y="241"/>
                  <a:pt x="202" y="241"/>
                  <a:pt x="207" y="241"/>
                </a:cubicBezTo>
                <a:cubicBezTo>
                  <a:pt x="207" y="241"/>
                  <a:pt x="207" y="241"/>
                  <a:pt x="207" y="241"/>
                </a:cubicBezTo>
                <a:cubicBezTo>
                  <a:pt x="241" y="241"/>
                  <a:pt x="271" y="226"/>
                  <a:pt x="291" y="206"/>
                </a:cubicBezTo>
                <a:cubicBezTo>
                  <a:pt x="292" y="205"/>
                  <a:pt x="293" y="203"/>
                  <a:pt x="293" y="201"/>
                </a:cubicBezTo>
                <a:cubicBezTo>
                  <a:pt x="293" y="198"/>
                  <a:pt x="292" y="196"/>
                  <a:pt x="291" y="195"/>
                </a:cubicBezTo>
                <a:cubicBezTo>
                  <a:pt x="243" y="147"/>
                  <a:pt x="243" y="147"/>
                  <a:pt x="243" y="147"/>
                </a:cubicBezTo>
                <a:cubicBezTo>
                  <a:pt x="267" y="88"/>
                  <a:pt x="267" y="88"/>
                  <a:pt x="267" y="88"/>
                </a:cubicBezTo>
                <a:cubicBezTo>
                  <a:pt x="270" y="89"/>
                  <a:pt x="272" y="90"/>
                  <a:pt x="275" y="90"/>
                </a:cubicBezTo>
                <a:cubicBezTo>
                  <a:pt x="275" y="90"/>
                  <a:pt x="275" y="90"/>
                  <a:pt x="275" y="90"/>
                </a:cubicBezTo>
                <a:cubicBezTo>
                  <a:pt x="280" y="90"/>
                  <a:pt x="285" y="88"/>
                  <a:pt x="289" y="84"/>
                </a:cubicBezTo>
                <a:cubicBezTo>
                  <a:pt x="300" y="73"/>
                  <a:pt x="300" y="73"/>
                  <a:pt x="300" y="73"/>
                </a:cubicBezTo>
                <a:cubicBezTo>
                  <a:pt x="304" y="69"/>
                  <a:pt x="306" y="64"/>
                  <a:pt x="306" y="59"/>
                </a:cubicBezTo>
                <a:cubicBezTo>
                  <a:pt x="306" y="54"/>
                  <a:pt x="304" y="49"/>
                  <a:pt x="300" y="45"/>
                </a:cubicBezTo>
                <a:cubicBezTo>
                  <a:pt x="261" y="6"/>
                  <a:pt x="261" y="6"/>
                  <a:pt x="261" y="6"/>
                </a:cubicBezTo>
                <a:cubicBezTo>
                  <a:pt x="257" y="2"/>
                  <a:pt x="252" y="0"/>
                  <a:pt x="247" y="0"/>
                </a:cubicBezTo>
                <a:cubicBezTo>
                  <a:pt x="242" y="0"/>
                  <a:pt x="237" y="2"/>
                  <a:pt x="233" y="6"/>
                </a:cubicBezTo>
                <a:cubicBezTo>
                  <a:pt x="222" y="17"/>
                  <a:pt x="222" y="17"/>
                  <a:pt x="222" y="17"/>
                </a:cubicBezTo>
                <a:cubicBezTo>
                  <a:pt x="218" y="21"/>
                  <a:pt x="216" y="26"/>
                  <a:pt x="216" y="31"/>
                </a:cubicBezTo>
                <a:cubicBezTo>
                  <a:pt x="216" y="34"/>
                  <a:pt x="217" y="36"/>
                  <a:pt x="218" y="39"/>
                </a:cubicBezTo>
                <a:cubicBezTo>
                  <a:pt x="159" y="63"/>
                  <a:pt x="159" y="63"/>
                  <a:pt x="159" y="63"/>
                </a:cubicBezTo>
                <a:cubicBezTo>
                  <a:pt x="112" y="16"/>
                  <a:pt x="112" y="16"/>
                  <a:pt x="112" y="16"/>
                </a:cubicBezTo>
                <a:cubicBezTo>
                  <a:pt x="109" y="13"/>
                  <a:pt x="104" y="13"/>
                  <a:pt x="101" y="16"/>
                </a:cubicBezTo>
                <a:cubicBezTo>
                  <a:pt x="87" y="30"/>
                  <a:pt x="75" y="50"/>
                  <a:pt x="70" y="72"/>
                </a:cubicBezTo>
                <a:cubicBezTo>
                  <a:pt x="68" y="76"/>
                  <a:pt x="71" y="81"/>
                  <a:pt x="75" y="82"/>
                </a:cubicBezTo>
                <a:cubicBezTo>
                  <a:pt x="80" y="83"/>
                  <a:pt x="84" y="80"/>
                  <a:pt x="85" y="76"/>
                </a:cubicBezTo>
                <a:cubicBezTo>
                  <a:pt x="89" y="59"/>
                  <a:pt x="97" y="45"/>
                  <a:pt x="107" y="33"/>
                </a:cubicBezTo>
                <a:cubicBezTo>
                  <a:pt x="274" y="200"/>
                  <a:pt x="274" y="200"/>
                  <a:pt x="274" y="200"/>
                </a:cubicBezTo>
                <a:cubicBezTo>
                  <a:pt x="257" y="215"/>
                  <a:pt x="233" y="225"/>
                  <a:pt x="207" y="225"/>
                </a:cubicBezTo>
                <a:cubicBezTo>
                  <a:pt x="188" y="225"/>
                  <a:pt x="168" y="220"/>
                  <a:pt x="147" y="207"/>
                </a:cubicBezTo>
                <a:cubicBezTo>
                  <a:pt x="147" y="207"/>
                  <a:pt x="147" y="207"/>
                  <a:pt x="147" y="206"/>
                </a:cubicBezTo>
                <a:cubicBezTo>
                  <a:pt x="139" y="201"/>
                  <a:pt x="130" y="194"/>
                  <a:pt x="121" y="186"/>
                </a:cubicBezTo>
                <a:cubicBezTo>
                  <a:pt x="95" y="160"/>
                  <a:pt x="84" y="133"/>
                  <a:pt x="82" y="108"/>
                </a:cubicBezTo>
                <a:cubicBezTo>
                  <a:pt x="82" y="104"/>
                  <a:pt x="78" y="101"/>
                  <a:pt x="74" y="101"/>
                </a:cubicBezTo>
                <a:cubicBezTo>
                  <a:pt x="69" y="101"/>
                  <a:pt x="66" y="105"/>
                  <a:pt x="67" y="110"/>
                </a:cubicBezTo>
                <a:cubicBezTo>
                  <a:pt x="67" y="110"/>
                  <a:pt x="67" y="110"/>
                  <a:pt x="67" y="110"/>
                </a:cubicBezTo>
                <a:cubicBezTo>
                  <a:pt x="69" y="138"/>
                  <a:pt x="82" y="169"/>
                  <a:pt x="110" y="197"/>
                </a:cubicBezTo>
                <a:cubicBezTo>
                  <a:pt x="118" y="204"/>
                  <a:pt x="125" y="211"/>
                  <a:pt x="133" y="216"/>
                </a:cubicBezTo>
                <a:cubicBezTo>
                  <a:pt x="101" y="288"/>
                  <a:pt x="101" y="288"/>
                  <a:pt x="101" y="288"/>
                </a:cubicBezTo>
                <a:cubicBezTo>
                  <a:pt x="24" y="288"/>
                  <a:pt x="24" y="288"/>
                  <a:pt x="24" y="288"/>
                </a:cubicBezTo>
                <a:cubicBezTo>
                  <a:pt x="11" y="288"/>
                  <a:pt x="0" y="299"/>
                  <a:pt x="0" y="312"/>
                </a:cubicBezTo>
                <a:cubicBezTo>
                  <a:pt x="0" y="347"/>
                  <a:pt x="0" y="347"/>
                  <a:pt x="0" y="347"/>
                </a:cubicBezTo>
                <a:cubicBezTo>
                  <a:pt x="0" y="361"/>
                  <a:pt x="11" y="371"/>
                  <a:pt x="24" y="371"/>
                </a:cubicBezTo>
                <a:cubicBezTo>
                  <a:pt x="286" y="371"/>
                  <a:pt x="286" y="371"/>
                  <a:pt x="286" y="371"/>
                </a:cubicBezTo>
                <a:cubicBezTo>
                  <a:pt x="299" y="371"/>
                  <a:pt x="310" y="361"/>
                  <a:pt x="310" y="347"/>
                </a:cubicBezTo>
                <a:cubicBezTo>
                  <a:pt x="310" y="312"/>
                  <a:pt x="310" y="312"/>
                  <a:pt x="310" y="312"/>
                </a:cubicBezTo>
                <a:cubicBezTo>
                  <a:pt x="310" y="299"/>
                  <a:pt x="299" y="288"/>
                  <a:pt x="286" y="288"/>
                </a:cubicBezTo>
                <a:close/>
                <a:moveTo>
                  <a:pt x="231" y="135"/>
                </a:moveTo>
                <a:cubicBezTo>
                  <a:pt x="220" y="124"/>
                  <a:pt x="220" y="124"/>
                  <a:pt x="220" y="124"/>
                </a:cubicBezTo>
                <a:cubicBezTo>
                  <a:pt x="254" y="78"/>
                  <a:pt x="254" y="78"/>
                  <a:pt x="254" y="78"/>
                </a:cubicBezTo>
                <a:lnTo>
                  <a:pt x="231" y="135"/>
                </a:lnTo>
                <a:close/>
                <a:moveTo>
                  <a:pt x="193" y="97"/>
                </a:moveTo>
                <a:cubicBezTo>
                  <a:pt x="240" y="63"/>
                  <a:pt x="240" y="63"/>
                  <a:pt x="240" y="63"/>
                </a:cubicBezTo>
                <a:cubicBezTo>
                  <a:pt x="243" y="66"/>
                  <a:pt x="243" y="66"/>
                  <a:pt x="243" y="66"/>
                </a:cubicBezTo>
                <a:cubicBezTo>
                  <a:pt x="209" y="113"/>
                  <a:pt x="209" y="113"/>
                  <a:pt x="209" y="113"/>
                </a:cubicBezTo>
                <a:lnTo>
                  <a:pt x="193" y="97"/>
                </a:lnTo>
                <a:close/>
                <a:moveTo>
                  <a:pt x="233" y="29"/>
                </a:moveTo>
                <a:cubicBezTo>
                  <a:pt x="244" y="17"/>
                  <a:pt x="244" y="17"/>
                  <a:pt x="244" y="17"/>
                </a:cubicBezTo>
                <a:cubicBezTo>
                  <a:pt x="245" y="16"/>
                  <a:pt x="246" y="16"/>
                  <a:pt x="247" y="16"/>
                </a:cubicBezTo>
                <a:cubicBezTo>
                  <a:pt x="248" y="16"/>
                  <a:pt x="249" y="16"/>
                  <a:pt x="250" y="17"/>
                </a:cubicBezTo>
                <a:cubicBezTo>
                  <a:pt x="289" y="56"/>
                  <a:pt x="289" y="56"/>
                  <a:pt x="289" y="56"/>
                </a:cubicBezTo>
                <a:cubicBezTo>
                  <a:pt x="290" y="57"/>
                  <a:pt x="290" y="58"/>
                  <a:pt x="290" y="59"/>
                </a:cubicBezTo>
                <a:cubicBezTo>
                  <a:pt x="290" y="60"/>
                  <a:pt x="290" y="61"/>
                  <a:pt x="289" y="62"/>
                </a:cubicBezTo>
                <a:cubicBezTo>
                  <a:pt x="278" y="73"/>
                  <a:pt x="278" y="73"/>
                  <a:pt x="278" y="73"/>
                </a:cubicBezTo>
                <a:cubicBezTo>
                  <a:pt x="277" y="74"/>
                  <a:pt x="276" y="74"/>
                  <a:pt x="275" y="74"/>
                </a:cubicBezTo>
                <a:cubicBezTo>
                  <a:pt x="274" y="74"/>
                  <a:pt x="273" y="74"/>
                  <a:pt x="272" y="73"/>
                </a:cubicBezTo>
                <a:cubicBezTo>
                  <a:pt x="269" y="70"/>
                  <a:pt x="269" y="70"/>
                  <a:pt x="269" y="70"/>
                </a:cubicBezTo>
                <a:cubicBezTo>
                  <a:pt x="269" y="70"/>
                  <a:pt x="269" y="70"/>
                  <a:pt x="269" y="70"/>
                </a:cubicBezTo>
                <a:cubicBezTo>
                  <a:pt x="259" y="60"/>
                  <a:pt x="259" y="60"/>
                  <a:pt x="259" y="60"/>
                </a:cubicBezTo>
                <a:cubicBezTo>
                  <a:pt x="259" y="60"/>
                  <a:pt x="259" y="60"/>
                  <a:pt x="259" y="60"/>
                </a:cubicBezTo>
                <a:cubicBezTo>
                  <a:pt x="233" y="34"/>
                  <a:pt x="233" y="34"/>
                  <a:pt x="233" y="34"/>
                </a:cubicBezTo>
                <a:cubicBezTo>
                  <a:pt x="232" y="33"/>
                  <a:pt x="232" y="32"/>
                  <a:pt x="232" y="31"/>
                </a:cubicBezTo>
                <a:cubicBezTo>
                  <a:pt x="232" y="30"/>
                  <a:pt x="232" y="29"/>
                  <a:pt x="233" y="29"/>
                </a:cubicBezTo>
                <a:close/>
                <a:moveTo>
                  <a:pt x="228" y="52"/>
                </a:moveTo>
                <a:cubicBezTo>
                  <a:pt x="182" y="86"/>
                  <a:pt x="182" y="86"/>
                  <a:pt x="182" y="86"/>
                </a:cubicBezTo>
                <a:cubicBezTo>
                  <a:pt x="171" y="75"/>
                  <a:pt x="171" y="75"/>
                  <a:pt x="171" y="75"/>
                </a:cubicBezTo>
                <a:lnTo>
                  <a:pt x="228" y="52"/>
                </a:lnTo>
                <a:close/>
                <a:moveTo>
                  <a:pt x="146" y="225"/>
                </a:moveTo>
                <a:cubicBezTo>
                  <a:pt x="156" y="230"/>
                  <a:pt x="165" y="234"/>
                  <a:pt x="175" y="236"/>
                </a:cubicBezTo>
                <a:cubicBezTo>
                  <a:pt x="198" y="288"/>
                  <a:pt x="198" y="288"/>
                  <a:pt x="198" y="288"/>
                </a:cubicBezTo>
                <a:cubicBezTo>
                  <a:pt x="118" y="288"/>
                  <a:pt x="118" y="288"/>
                  <a:pt x="118" y="288"/>
                </a:cubicBezTo>
                <a:lnTo>
                  <a:pt x="146" y="225"/>
                </a:lnTo>
                <a:close/>
                <a:moveTo>
                  <a:pt x="294" y="347"/>
                </a:moveTo>
                <a:cubicBezTo>
                  <a:pt x="294" y="352"/>
                  <a:pt x="291" y="355"/>
                  <a:pt x="286" y="355"/>
                </a:cubicBezTo>
                <a:cubicBezTo>
                  <a:pt x="24" y="355"/>
                  <a:pt x="24" y="355"/>
                  <a:pt x="24" y="355"/>
                </a:cubicBezTo>
                <a:cubicBezTo>
                  <a:pt x="20" y="355"/>
                  <a:pt x="16" y="352"/>
                  <a:pt x="16" y="347"/>
                </a:cubicBezTo>
                <a:cubicBezTo>
                  <a:pt x="16" y="312"/>
                  <a:pt x="16" y="312"/>
                  <a:pt x="16" y="312"/>
                </a:cubicBezTo>
                <a:cubicBezTo>
                  <a:pt x="16" y="308"/>
                  <a:pt x="20" y="304"/>
                  <a:pt x="24" y="304"/>
                </a:cubicBezTo>
                <a:cubicBezTo>
                  <a:pt x="106" y="304"/>
                  <a:pt x="106" y="304"/>
                  <a:pt x="106" y="304"/>
                </a:cubicBezTo>
                <a:cubicBezTo>
                  <a:pt x="106" y="304"/>
                  <a:pt x="106" y="304"/>
                  <a:pt x="106" y="304"/>
                </a:cubicBezTo>
                <a:cubicBezTo>
                  <a:pt x="106" y="304"/>
                  <a:pt x="106" y="304"/>
                  <a:pt x="106" y="304"/>
                </a:cubicBezTo>
                <a:cubicBezTo>
                  <a:pt x="210" y="304"/>
                  <a:pt x="210" y="304"/>
                  <a:pt x="210" y="304"/>
                </a:cubicBezTo>
                <a:cubicBezTo>
                  <a:pt x="210" y="304"/>
                  <a:pt x="210" y="304"/>
                  <a:pt x="210" y="304"/>
                </a:cubicBezTo>
                <a:cubicBezTo>
                  <a:pt x="210" y="304"/>
                  <a:pt x="210" y="304"/>
                  <a:pt x="210" y="304"/>
                </a:cubicBezTo>
                <a:cubicBezTo>
                  <a:pt x="286" y="304"/>
                  <a:pt x="286" y="304"/>
                  <a:pt x="286" y="304"/>
                </a:cubicBezTo>
                <a:cubicBezTo>
                  <a:pt x="291" y="304"/>
                  <a:pt x="294" y="308"/>
                  <a:pt x="294" y="312"/>
                </a:cubicBezTo>
                <a:lnTo>
                  <a:pt x="294" y="347"/>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FABB00"/>
                </a:solidFill>
                <a:round/>
                <a:headEnd/>
                <a:tailEnd/>
              </a14:hiddenLine>
            </a:ext>
          </a:extLst>
        </p:spPr>
        <p:txBody>
          <a:bodyPr/>
          <a:lstStyle/>
          <a:p>
            <a:endParaRPr lang="it-IT"/>
          </a:p>
        </p:txBody>
      </p:sp>
      <p:sp>
        <p:nvSpPr>
          <p:cNvPr id="1032198" name="Freeform 6"/>
          <p:cNvSpPr>
            <a:spLocks/>
          </p:cNvSpPr>
          <p:nvPr/>
        </p:nvSpPr>
        <p:spPr bwMode="auto">
          <a:xfrm>
            <a:off x="1355725" y="5527675"/>
            <a:ext cx="561975" cy="315913"/>
          </a:xfrm>
          <a:custGeom>
            <a:avLst/>
            <a:gdLst>
              <a:gd name="T0" fmla="*/ 561975 w 397"/>
              <a:gd name="T1" fmla="*/ 315913 h 199"/>
              <a:gd name="T2" fmla="*/ 281695 w 397"/>
              <a:gd name="T3" fmla="*/ 0 h 199"/>
              <a:gd name="T4" fmla="*/ 0 w 397"/>
              <a:gd name="T5" fmla="*/ 315913 h 199"/>
              <a:gd name="T6" fmla="*/ 0 60000 65536"/>
              <a:gd name="T7" fmla="*/ 0 60000 65536"/>
              <a:gd name="T8" fmla="*/ 0 60000 65536"/>
            </a:gdLst>
            <a:ahLst/>
            <a:cxnLst>
              <a:cxn ang="T6">
                <a:pos x="T0" y="T1"/>
              </a:cxn>
              <a:cxn ang="T7">
                <a:pos x="T2" y="T3"/>
              </a:cxn>
              <a:cxn ang="T8">
                <a:pos x="T4" y="T5"/>
              </a:cxn>
            </a:cxnLst>
            <a:rect l="0" t="0" r="r" b="b"/>
            <a:pathLst>
              <a:path w="397" h="199">
                <a:moveTo>
                  <a:pt x="397" y="199"/>
                </a:moveTo>
                <a:cubicBezTo>
                  <a:pt x="331" y="99"/>
                  <a:pt x="265" y="0"/>
                  <a:pt x="199" y="0"/>
                </a:cubicBezTo>
                <a:cubicBezTo>
                  <a:pt x="133" y="0"/>
                  <a:pt x="66" y="99"/>
                  <a:pt x="0" y="199"/>
                </a:cubicBezTo>
              </a:path>
            </a:pathLst>
          </a:custGeom>
          <a:noFill/>
          <a:ln w="38100" cap="flat" cmpd="sng">
            <a:solidFill>
              <a:schemeClr val="tx1"/>
            </a:solidFill>
            <a:prstDash val="sysDot"/>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it-IT"/>
          </a:p>
        </p:txBody>
      </p:sp>
      <p:sp>
        <p:nvSpPr>
          <p:cNvPr id="1032199" name="Freeform 3" descr="bpct-blend3"/>
          <p:cNvSpPr>
            <a:spLocks noChangeAspect="1" noEditPoints="1"/>
          </p:cNvSpPr>
          <p:nvPr/>
        </p:nvSpPr>
        <p:spPr bwMode="auto">
          <a:xfrm flipH="1">
            <a:off x="974725" y="6059488"/>
            <a:ext cx="681038" cy="430212"/>
          </a:xfrm>
          <a:custGeom>
            <a:avLst/>
            <a:gdLst>
              <a:gd name="T0" fmla="*/ 659069 w 496"/>
              <a:gd name="T1" fmla="*/ 118732 h 279"/>
              <a:gd name="T2" fmla="*/ 638473 w 496"/>
              <a:gd name="T3" fmla="*/ 336151 h 279"/>
              <a:gd name="T4" fmla="*/ 551970 w 496"/>
              <a:gd name="T5" fmla="*/ 292976 h 279"/>
              <a:gd name="T6" fmla="*/ 245778 w 496"/>
              <a:gd name="T7" fmla="*/ 336151 h 279"/>
              <a:gd name="T8" fmla="*/ 225182 w 496"/>
              <a:gd name="T9" fmla="*/ 47801 h 279"/>
              <a:gd name="T10" fmla="*/ 638473 w 496"/>
              <a:gd name="T11" fmla="*/ 24672 h 279"/>
              <a:gd name="T12" fmla="*/ 659069 w 496"/>
              <a:gd name="T13" fmla="*/ 70931 h 279"/>
              <a:gd name="T14" fmla="*/ 681038 w 496"/>
              <a:gd name="T15" fmla="*/ 70931 h 279"/>
              <a:gd name="T16" fmla="*/ 638473 w 496"/>
              <a:gd name="T17" fmla="*/ 0 h 279"/>
              <a:gd name="T18" fmla="*/ 203213 w 496"/>
              <a:gd name="T19" fmla="*/ 47801 h 279"/>
              <a:gd name="T20" fmla="*/ 107099 w 496"/>
              <a:gd name="T21" fmla="*/ 111022 h 279"/>
              <a:gd name="T22" fmla="*/ 107099 w 496"/>
              <a:gd name="T23" fmla="*/ 111022 h 279"/>
              <a:gd name="T24" fmla="*/ 31580 w 496"/>
              <a:gd name="T25" fmla="*/ 121816 h 279"/>
              <a:gd name="T26" fmla="*/ 10984 w 496"/>
              <a:gd name="T27" fmla="*/ 314564 h 279"/>
              <a:gd name="T28" fmla="*/ 0 w 496"/>
              <a:gd name="T29" fmla="*/ 326899 h 279"/>
              <a:gd name="T30" fmla="*/ 2746 w 496"/>
              <a:gd name="T31" fmla="*/ 402456 h 279"/>
              <a:gd name="T32" fmla="*/ 97487 w 496"/>
              <a:gd name="T33" fmla="*/ 405540 h 279"/>
              <a:gd name="T34" fmla="*/ 205959 w 496"/>
              <a:gd name="T35" fmla="*/ 360823 h 279"/>
              <a:gd name="T36" fmla="*/ 208705 w 496"/>
              <a:gd name="T37" fmla="*/ 336151 h 279"/>
              <a:gd name="T38" fmla="*/ 490183 w 496"/>
              <a:gd name="T39" fmla="*/ 360823 h 279"/>
              <a:gd name="T40" fmla="*/ 551970 w 496"/>
              <a:gd name="T41" fmla="*/ 430212 h 279"/>
              <a:gd name="T42" fmla="*/ 612385 w 496"/>
              <a:gd name="T43" fmla="*/ 360823 h 279"/>
              <a:gd name="T44" fmla="*/ 681038 w 496"/>
              <a:gd name="T45" fmla="*/ 313022 h 279"/>
              <a:gd name="T46" fmla="*/ 670054 w 496"/>
              <a:gd name="T47" fmla="*/ 106397 h 279"/>
              <a:gd name="T48" fmla="*/ 118083 w 496"/>
              <a:gd name="T49" fmla="*/ 225129 h 279"/>
              <a:gd name="T50" fmla="*/ 203213 w 496"/>
              <a:gd name="T51" fmla="*/ 135694 h 279"/>
              <a:gd name="T52" fmla="*/ 53549 w 496"/>
              <a:gd name="T53" fmla="*/ 135694 h 279"/>
              <a:gd name="T54" fmla="*/ 96114 w 496"/>
              <a:gd name="T55" fmla="*/ 242091 h 279"/>
              <a:gd name="T56" fmla="*/ 38446 w 496"/>
              <a:gd name="T57" fmla="*/ 286808 h 279"/>
              <a:gd name="T58" fmla="*/ 144171 w 496"/>
              <a:gd name="T59" fmla="*/ 405540 h 279"/>
              <a:gd name="T60" fmla="*/ 144171 w 496"/>
              <a:gd name="T61" fmla="*/ 317648 h 279"/>
              <a:gd name="T62" fmla="*/ 144171 w 496"/>
              <a:gd name="T63" fmla="*/ 405540 h 279"/>
              <a:gd name="T64" fmla="*/ 83757 w 496"/>
              <a:gd name="T65" fmla="*/ 360823 h 279"/>
              <a:gd name="T66" fmla="*/ 21969 w 496"/>
              <a:gd name="T67" fmla="*/ 380869 h 279"/>
              <a:gd name="T68" fmla="*/ 23342 w 496"/>
              <a:gd name="T69" fmla="*/ 339235 h 279"/>
              <a:gd name="T70" fmla="*/ 35700 w 496"/>
              <a:gd name="T71" fmla="*/ 311480 h 279"/>
              <a:gd name="T72" fmla="*/ 78264 w 496"/>
              <a:gd name="T73" fmla="*/ 305312 h 279"/>
              <a:gd name="T74" fmla="*/ 119456 w 496"/>
              <a:gd name="T75" fmla="*/ 254426 h 279"/>
              <a:gd name="T76" fmla="*/ 203213 w 496"/>
              <a:gd name="T77" fmla="*/ 308396 h 279"/>
              <a:gd name="T78" fmla="*/ 144171 w 496"/>
              <a:gd name="T79" fmla="*/ 292976 h 279"/>
              <a:gd name="T80" fmla="*/ 512152 w 496"/>
              <a:gd name="T81" fmla="*/ 360823 h 279"/>
              <a:gd name="T82" fmla="*/ 590416 w 496"/>
              <a:gd name="T83" fmla="*/ 360823 h 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6"/>
              <a:gd name="T127" fmla="*/ 0 h 279"/>
              <a:gd name="T128" fmla="*/ 496 w 496"/>
              <a:gd name="T129" fmla="*/ 279 h 2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6" h="279">
                <a:moveTo>
                  <a:pt x="488" y="69"/>
                </a:moveTo>
                <a:cubicBezTo>
                  <a:pt x="483" y="69"/>
                  <a:pt x="480" y="72"/>
                  <a:pt x="480" y="77"/>
                </a:cubicBezTo>
                <a:cubicBezTo>
                  <a:pt x="480" y="203"/>
                  <a:pt x="480" y="203"/>
                  <a:pt x="480" y="203"/>
                </a:cubicBezTo>
                <a:cubicBezTo>
                  <a:pt x="480" y="211"/>
                  <a:pt x="473" y="218"/>
                  <a:pt x="465" y="218"/>
                </a:cubicBezTo>
                <a:cubicBezTo>
                  <a:pt x="443" y="218"/>
                  <a:pt x="443" y="218"/>
                  <a:pt x="443" y="218"/>
                </a:cubicBezTo>
                <a:cubicBezTo>
                  <a:pt x="436" y="201"/>
                  <a:pt x="420" y="190"/>
                  <a:pt x="402" y="190"/>
                </a:cubicBezTo>
                <a:cubicBezTo>
                  <a:pt x="383" y="190"/>
                  <a:pt x="367" y="201"/>
                  <a:pt x="360" y="218"/>
                </a:cubicBezTo>
                <a:cubicBezTo>
                  <a:pt x="179" y="218"/>
                  <a:pt x="179" y="218"/>
                  <a:pt x="179" y="218"/>
                </a:cubicBezTo>
                <a:cubicBezTo>
                  <a:pt x="170" y="218"/>
                  <a:pt x="164" y="211"/>
                  <a:pt x="164" y="203"/>
                </a:cubicBezTo>
                <a:cubicBezTo>
                  <a:pt x="164" y="31"/>
                  <a:pt x="164" y="31"/>
                  <a:pt x="164" y="31"/>
                </a:cubicBezTo>
                <a:cubicBezTo>
                  <a:pt x="164" y="23"/>
                  <a:pt x="170" y="16"/>
                  <a:pt x="179" y="16"/>
                </a:cubicBezTo>
                <a:cubicBezTo>
                  <a:pt x="465" y="16"/>
                  <a:pt x="465" y="16"/>
                  <a:pt x="465" y="16"/>
                </a:cubicBezTo>
                <a:cubicBezTo>
                  <a:pt x="473" y="16"/>
                  <a:pt x="480" y="23"/>
                  <a:pt x="480" y="31"/>
                </a:cubicBezTo>
                <a:cubicBezTo>
                  <a:pt x="480" y="46"/>
                  <a:pt x="480" y="46"/>
                  <a:pt x="480" y="46"/>
                </a:cubicBezTo>
                <a:cubicBezTo>
                  <a:pt x="480" y="50"/>
                  <a:pt x="483" y="54"/>
                  <a:pt x="488" y="54"/>
                </a:cubicBezTo>
                <a:cubicBezTo>
                  <a:pt x="492" y="54"/>
                  <a:pt x="496" y="50"/>
                  <a:pt x="496" y="46"/>
                </a:cubicBezTo>
                <a:cubicBezTo>
                  <a:pt x="496" y="31"/>
                  <a:pt x="496" y="31"/>
                  <a:pt x="496" y="31"/>
                </a:cubicBezTo>
                <a:cubicBezTo>
                  <a:pt x="496" y="14"/>
                  <a:pt x="482" y="0"/>
                  <a:pt x="465" y="0"/>
                </a:cubicBezTo>
                <a:cubicBezTo>
                  <a:pt x="179" y="0"/>
                  <a:pt x="179" y="0"/>
                  <a:pt x="179" y="0"/>
                </a:cubicBezTo>
                <a:cubicBezTo>
                  <a:pt x="162" y="0"/>
                  <a:pt x="148" y="14"/>
                  <a:pt x="148" y="31"/>
                </a:cubicBezTo>
                <a:cubicBezTo>
                  <a:pt x="148" y="72"/>
                  <a:pt x="148" y="72"/>
                  <a:pt x="148" y="72"/>
                </a:cubicBezTo>
                <a:cubicBezTo>
                  <a:pt x="78" y="72"/>
                  <a:pt x="78" y="72"/>
                  <a:pt x="78" y="72"/>
                </a:cubicBezTo>
                <a:cubicBezTo>
                  <a:pt x="78" y="72"/>
                  <a:pt x="78" y="72"/>
                  <a:pt x="78" y="72"/>
                </a:cubicBezTo>
                <a:cubicBezTo>
                  <a:pt x="78" y="72"/>
                  <a:pt x="78" y="72"/>
                  <a:pt x="78" y="72"/>
                </a:cubicBezTo>
                <a:cubicBezTo>
                  <a:pt x="31" y="72"/>
                  <a:pt x="31" y="72"/>
                  <a:pt x="31" y="72"/>
                </a:cubicBezTo>
                <a:cubicBezTo>
                  <a:pt x="27" y="72"/>
                  <a:pt x="24" y="75"/>
                  <a:pt x="23" y="79"/>
                </a:cubicBezTo>
                <a:cubicBezTo>
                  <a:pt x="10" y="204"/>
                  <a:pt x="10" y="204"/>
                  <a:pt x="10" y="204"/>
                </a:cubicBezTo>
                <a:cubicBezTo>
                  <a:pt x="8" y="204"/>
                  <a:pt x="8" y="204"/>
                  <a:pt x="8" y="204"/>
                </a:cubicBezTo>
                <a:cubicBezTo>
                  <a:pt x="6" y="204"/>
                  <a:pt x="4" y="205"/>
                  <a:pt x="2" y="206"/>
                </a:cubicBezTo>
                <a:cubicBezTo>
                  <a:pt x="1" y="208"/>
                  <a:pt x="0" y="210"/>
                  <a:pt x="0" y="212"/>
                </a:cubicBezTo>
                <a:cubicBezTo>
                  <a:pt x="0" y="255"/>
                  <a:pt x="0" y="255"/>
                  <a:pt x="0" y="255"/>
                </a:cubicBezTo>
                <a:cubicBezTo>
                  <a:pt x="0" y="257"/>
                  <a:pt x="1" y="259"/>
                  <a:pt x="2" y="261"/>
                </a:cubicBezTo>
                <a:cubicBezTo>
                  <a:pt x="4" y="262"/>
                  <a:pt x="6" y="263"/>
                  <a:pt x="8" y="263"/>
                </a:cubicBezTo>
                <a:cubicBezTo>
                  <a:pt x="71" y="263"/>
                  <a:pt x="71" y="263"/>
                  <a:pt x="71" y="263"/>
                </a:cubicBezTo>
                <a:cubicBezTo>
                  <a:pt x="79" y="273"/>
                  <a:pt x="92" y="279"/>
                  <a:pt x="105" y="279"/>
                </a:cubicBezTo>
                <a:cubicBezTo>
                  <a:pt x="130" y="279"/>
                  <a:pt x="150" y="259"/>
                  <a:pt x="150" y="234"/>
                </a:cubicBezTo>
                <a:cubicBezTo>
                  <a:pt x="150" y="230"/>
                  <a:pt x="149" y="226"/>
                  <a:pt x="148" y="222"/>
                </a:cubicBezTo>
                <a:cubicBezTo>
                  <a:pt x="152" y="218"/>
                  <a:pt x="152" y="218"/>
                  <a:pt x="152" y="218"/>
                </a:cubicBezTo>
                <a:cubicBezTo>
                  <a:pt x="157" y="227"/>
                  <a:pt x="167" y="234"/>
                  <a:pt x="179" y="234"/>
                </a:cubicBezTo>
                <a:cubicBezTo>
                  <a:pt x="357" y="234"/>
                  <a:pt x="357" y="234"/>
                  <a:pt x="357" y="234"/>
                </a:cubicBezTo>
                <a:cubicBezTo>
                  <a:pt x="357" y="234"/>
                  <a:pt x="357" y="234"/>
                  <a:pt x="357" y="234"/>
                </a:cubicBezTo>
                <a:cubicBezTo>
                  <a:pt x="357" y="259"/>
                  <a:pt x="377" y="279"/>
                  <a:pt x="402" y="279"/>
                </a:cubicBezTo>
                <a:cubicBezTo>
                  <a:pt x="426" y="279"/>
                  <a:pt x="446" y="259"/>
                  <a:pt x="446" y="234"/>
                </a:cubicBezTo>
                <a:cubicBezTo>
                  <a:pt x="446" y="234"/>
                  <a:pt x="446" y="234"/>
                  <a:pt x="446" y="234"/>
                </a:cubicBezTo>
                <a:cubicBezTo>
                  <a:pt x="465" y="234"/>
                  <a:pt x="465" y="234"/>
                  <a:pt x="465" y="234"/>
                </a:cubicBezTo>
                <a:cubicBezTo>
                  <a:pt x="482" y="234"/>
                  <a:pt x="496" y="220"/>
                  <a:pt x="496" y="203"/>
                </a:cubicBezTo>
                <a:cubicBezTo>
                  <a:pt x="496" y="77"/>
                  <a:pt x="496" y="77"/>
                  <a:pt x="496" y="77"/>
                </a:cubicBezTo>
                <a:cubicBezTo>
                  <a:pt x="496" y="72"/>
                  <a:pt x="492" y="69"/>
                  <a:pt x="488" y="69"/>
                </a:cubicBezTo>
                <a:close/>
                <a:moveTo>
                  <a:pt x="148" y="134"/>
                </a:moveTo>
                <a:cubicBezTo>
                  <a:pt x="119" y="135"/>
                  <a:pt x="100" y="140"/>
                  <a:pt x="86" y="146"/>
                </a:cubicBezTo>
                <a:cubicBezTo>
                  <a:pt x="86" y="88"/>
                  <a:pt x="86" y="88"/>
                  <a:pt x="86" y="88"/>
                </a:cubicBezTo>
                <a:cubicBezTo>
                  <a:pt x="148" y="88"/>
                  <a:pt x="148" y="88"/>
                  <a:pt x="148" y="88"/>
                </a:cubicBezTo>
                <a:lnTo>
                  <a:pt x="148" y="134"/>
                </a:lnTo>
                <a:close/>
                <a:moveTo>
                  <a:pt x="39" y="88"/>
                </a:moveTo>
                <a:cubicBezTo>
                  <a:pt x="70" y="88"/>
                  <a:pt x="70" y="88"/>
                  <a:pt x="70" y="88"/>
                </a:cubicBezTo>
                <a:cubicBezTo>
                  <a:pt x="70" y="157"/>
                  <a:pt x="70" y="157"/>
                  <a:pt x="70" y="157"/>
                </a:cubicBezTo>
                <a:cubicBezTo>
                  <a:pt x="58" y="168"/>
                  <a:pt x="50" y="180"/>
                  <a:pt x="46" y="186"/>
                </a:cubicBezTo>
                <a:cubicBezTo>
                  <a:pt x="28" y="186"/>
                  <a:pt x="28" y="186"/>
                  <a:pt x="28" y="186"/>
                </a:cubicBezTo>
                <a:lnTo>
                  <a:pt x="39" y="88"/>
                </a:lnTo>
                <a:close/>
                <a:moveTo>
                  <a:pt x="105" y="263"/>
                </a:moveTo>
                <a:cubicBezTo>
                  <a:pt x="90" y="263"/>
                  <a:pt x="77" y="250"/>
                  <a:pt x="77" y="234"/>
                </a:cubicBezTo>
                <a:cubicBezTo>
                  <a:pt x="77" y="219"/>
                  <a:pt x="90" y="206"/>
                  <a:pt x="105" y="206"/>
                </a:cubicBezTo>
                <a:cubicBezTo>
                  <a:pt x="121" y="206"/>
                  <a:pt x="134" y="219"/>
                  <a:pt x="134" y="234"/>
                </a:cubicBezTo>
                <a:cubicBezTo>
                  <a:pt x="134" y="250"/>
                  <a:pt x="121" y="263"/>
                  <a:pt x="105" y="263"/>
                </a:cubicBezTo>
                <a:close/>
                <a:moveTo>
                  <a:pt x="105" y="190"/>
                </a:moveTo>
                <a:cubicBezTo>
                  <a:pt x="81" y="190"/>
                  <a:pt x="61" y="210"/>
                  <a:pt x="61" y="234"/>
                </a:cubicBezTo>
                <a:cubicBezTo>
                  <a:pt x="61" y="239"/>
                  <a:pt x="61" y="243"/>
                  <a:pt x="63" y="247"/>
                </a:cubicBezTo>
                <a:cubicBezTo>
                  <a:pt x="16" y="247"/>
                  <a:pt x="16" y="247"/>
                  <a:pt x="16" y="247"/>
                </a:cubicBezTo>
                <a:cubicBezTo>
                  <a:pt x="16" y="220"/>
                  <a:pt x="16" y="220"/>
                  <a:pt x="16" y="220"/>
                </a:cubicBezTo>
                <a:cubicBezTo>
                  <a:pt x="17" y="220"/>
                  <a:pt x="17" y="220"/>
                  <a:pt x="17" y="220"/>
                </a:cubicBezTo>
                <a:cubicBezTo>
                  <a:pt x="21" y="220"/>
                  <a:pt x="24" y="217"/>
                  <a:pt x="25" y="213"/>
                </a:cubicBezTo>
                <a:cubicBezTo>
                  <a:pt x="26" y="202"/>
                  <a:pt x="26" y="202"/>
                  <a:pt x="26" y="202"/>
                </a:cubicBezTo>
                <a:cubicBezTo>
                  <a:pt x="50" y="202"/>
                  <a:pt x="50" y="202"/>
                  <a:pt x="50" y="202"/>
                </a:cubicBezTo>
                <a:cubicBezTo>
                  <a:pt x="53" y="202"/>
                  <a:pt x="55" y="200"/>
                  <a:pt x="57" y="198"/>
                </a:cubicBezTo>
                <a:cubicBezTo>
                  <a:pt x="57" y="198"/>
                  <a:pt x="57" y="196"/>
                  <a:pt x="59" y="194"/>
                </a:cubicBezTo>
                <a:cubicBezTo>
                  <a:pt x="63" y="188"/>
                  <a:pt x="74" y="174"/>
                  <a:pt x="87" y="165"/>
                </a:cubicBezTo>
                <a:cubicBezTo>
                  <a:pt x="97" y="158"/>
                  <a:pt x="115" y="151"/>
                  <a:pt x="148" y="150"/>
                </a:cubicBezTo>
                <a:cubicBezTo>
                  <a:pt x="148" y="200"/>
                  <a:pt x="148" y="200"/>
                  <a:pt x="148" y="200"/>
                </a:cubicBezTo>
                <a:cubicBezTo>
                  <a:pt x="141" y="207"/>
                  <a:pt x="141" y="207"/>
                  <a:pt x="141" y="207"/>
                </a:cubicBezTo>
                <a:cubicBezTo>
                  <a:pt x="132" y="196"/>
                  <a:pt x="120" y="190"/>
                  <a:pt x="105" y="190"/>
                </a:cubicBezTo>
                <a:close/>
                <a:moveTo>
                  <a:pt x="402" y="263"/>
                </a:moveTo>
                <a:cubicBezTo>
                  <a:pt x="386" y="263"/>
                  <a:pt x="373" y="250"/>
                  <a:pt x="373" y="234"/>
                </a:cubicBezTo>
                <a:cubicBezTo>
                  <a:pt x="373" y="219"/>
                  <a:pt x="386" y="206"/>
                  <a:pt x="402" y="206"/>
                </a:cubicBezTo>
                <a:cubicBezTo>
                  <a:pt x="417" y="206"/>
                  <a:pt x="430" y="219"/>
                  <a:pt x="430" y="234"/>
                </a:cubicBezTo>
                <a:cubicBezTo>
                  <a:pt x="430" y="250"/>
                  <a:pt x="417" y="263"/>
                  <a:pt x="402" y="263"/>
                </a:cubicBezTo>
                <a:close/>
              </a:path>
            </a:pathLst>
          </a:custGeom>
          <a:blipFill dpi="0" rotWithShape="0">
            <a:blip r:embed="rId3"/>
            <a:srcRect/>
            <a:stretch>
              <a:fillRect/>
            </a:stretch>
          </a:blipFill>
          <a:ln>
            <a:noFill/>
          </a:ln>
          <a:effectLst/>
          <a:extLst>
            <a:ext uri="{91240B29-F687-4F45-9708-019B960494DF}">
              <a14:hiddenLine xmlns:a14="http://schemas.microsoft.com/office/drawing/2010/main" w="9525">
                <a:solidFill>
                  <a:srgbClr val="FABB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it-IT"/>
          </a:p>
        </p:txBody>
      </p:sp>
      <p:sp>
        <p:nvSpPr>
          <p:cNvPr id="45063" name="Freeform 3" descr="bpct-blend3"/>
          <p:cNvSpPr>
            <a:spLocks noChangeAspect="1" noEditPoints="1"/>
          </p:cNvSpPr>
          <p:nvPr/>
        </p:nvSpPr>
        <p:spPr bwMode="auto">
          <a:xfrm>
            <a:off x="1101725" y="5791200"/>
            <a:ext cx="214313" cy="288925"/>
          </a:xfrm>
          <a:custGeom>
            <a:avLst/>
            <a:gdLst>
              <a:gd name="T0" fmla="*/ 148636 w 310"/>
              <a:gd name="T1" fmla="*/ 224287 h 371"/>
              <a:gd name="T2" fmla="*/ 143106 w 310"/>
              <a:gd name="T3" fmla="*/ 187684 h 371"/>
              <a:gd name="T4" fmla="*/ 201178 w 310"/>
              <a:gd name="T5" fmla="*/ 160427 h 371"/>
              <a:gd name="T6" fmla="*/ 201178 w 310"/>
              <a:gd name="T7" fmla="*/ 151861 h 371"/>
              <a:gd name="T8" fmla="*/ 184586 w 310"/>
              <a:gd name="T9" fmla="*/ 68532 h 371"/>
              <a:gd name="T10" fmla="*/ 190116 w 310"/>
              <a:gd name="T11" fmla="*/ 70090 h 371"/>
              <a:gd name="T12" fmla="*/ 207400 w 310"/>
              <a:gd name="T13" fmla="*/ 56850 h 371"/>
              <a:gd name="T14" fmla="*/ 207400 w 310"/>
              <a:gd name="T15" fmla="*/ 35045 h 371"/>
              <a:gd name="T16" fmla="*/ 170759 w 310"/>
              <a:gd name="T17" fmla="*/ 0 h 371"/>
              <a:gd name="T18" fmla="*/ 153476 w 310"/>
              <a:gd name="T19" fmla="*/ 13239 h 371"/>
              <a:gd name="T20" fmla="*/ 150710 w 310"/>
              <a:gd name="T21" fmla="*/ 30372 h 371"/>
              <a:gd name="T22" fmla="*/ 77429 w 310"/>
              <a:gd name="T23" fmla="*/ 12460 h 371"/>
              <a:gd name="T24" fmla="*/ 48393 w 310"/>
              <a:gd name="T25" fmla="*/ 56072 h 371"/>
              <a:gd name="T26" fmla="*/ 58763 w 310"/>
              <a:gd name="T27" fmla="*/ 59187 h 371"/>
              <a:gd name="T28" fmla="*/ 189425 w 310"/>
              <a:gd name="T29" fmla="*/ 155755 h 371"/>
              <a:gd name="T30" fmla="*/ 101626 w 310"/>
              <a:gd name="T31" fmla="*/ 161206 h 371"/>
              <a:gd name="T32" fmla="*/ 83651 w 310"/>
              <a:gd name="T33" fmla="*/ 144852 h 371"/>
              <a:gd name="T34" fmla="*/ 51159 w 310"/>
              <a:gd name="T35" fmla="*/ 78656 h 371"/>
              <a:gd name="T36" fmla="*/ 46319 w 310"/>
              <a:gd name="T37" fmla="*/ 85665 h 371"/>
              <a:gd name="T38" fmla="*/ 91947 w 310"/>
              <a:gd name="T39" fmla="*/ 168215 h 371"/>
              <a:gd name="T40" fmla="*/ 16592 w 310"/>
              <a:gd name="T41" fmla="*/ 224287 h 371"/>
              <a:gd name="T42" fmla="*/ 0 w 310"/>
              <a:gd name="T43" fmla="*/ 270234 h 371"/>
              <a:gd name="T44" fmla="*/ 197721 w 310"/>
              <a:gd name="T45" fmla="*/ 288925 h 371"/>
              <a:gd name="T46" fmla="*/ 214313 w 310"/>
              <a:gd name="T47" fmla="*/ 242977 h 371"/>
              <a:gd name="T48" fmla="*/ 159698 w 310"/>
              <a:gd name="T49" fmla="*/ 105134 h 371"/>
              <a:gd name="T50" fmla="*/ 175598 w 310"/>
              <a:gd name="T51" fmla="*/ 60744 h 371"/>
              <a:gd name="T52" fmla="*/ 133427 w 310"/>
              <a:gd name="T53" fmla="*/ 75541 h 371"/>
              <a:gd name="T54" fmla="*/ 167994 w 310"/>
              <a:gd name="T55" fmla="*/ 51399 h 371"/>
              <a:gd name="T56" fmla="*/ 133427 w 310"/>
              <a:gd name="T57" fmla="*/ 75541 h 371"/>
              <a:gd name="T58" fmla="*/ 168685 w 310"/>
              <a:gd name="T59" fmla="*/ 13239 h 371"/>
              <a:gd name="T60" fmla="*/ 172833 w 310"/>
              <a:gd name="T61" fmla="*/ 13239 h 371"/>
              <a:gd name="T62" fmla="*/ 200486 w 310"/>
              <a:gd name="T63" fmla="*/ 45948 h 371"/>
              <a:gd name="T64" fmla="*/ 192190 w 310"/>
              <a:gd name="T65" fmla="*/ 56850 h 371"/>
              <a:gd name="T66" fmla="*/ 188042 w 310"/>
              <a:gd name="T67" fmla="*/ 56850 h 371"/>
              <a:gd name="T68" fmla="*/ 185968 w 310"/>
              <a:gd name="T69" fmla="*/ 54514 h 371"/>
              <a:gd name="T70" fmla="*/ 179055 w 310"/>
              <a:gd name="T71" fmla="*/ 46726 h 371"/>
              <a:gd name="T72" fmla="*/ 160389 w 310"/>
              <a:gd name="T73" fmla="*/ 24142 h 371"/>
              <a:gd name="T74" fmla="*/ 157624 w 310"/>
              <a:gd name="T75" fmla="*/ 40496 h 371"/>
              <a:gd name="T76" fmla="*/ 118218 w 310"/>
              <a:gd name="T77" fmla="*/ 58408 h 371"/>
              <a:gd name="T78" fmla="*/ 100935 w 310"/>
              <a:gd name="T79" fmla="*/ 175224 h 371"/>
              <a:gd name="T80" fmla="*/ 136884 w 310"/>
              <a:gd name="T81" fmla="*/ 224287 h 371"/>
              <a:gd name="T82" fmla="*/ 100935 w 310"/>
              <a:gd name="T83" fmla="*/ 175224 h 371"/>
              <a:gd name="T84" fmla="*/ 197721 w 310"/>
              <a:gd name="T85" fmla="*/ 276465 h 371"/>
              <a:gd name="T86" fmla="*/ 11061 w 310"/>
              <a:gd name="T87" fmla="*/ 270234 h 371"/>
              <a:gd name="T88" fmla="*/ 16592 w 310"/>
              <a:gd name="T89" fmla="*/ 236747 h 371"/>
              <a:gd name="T90" fmla="*/ 73281 w 310"/>
              <a:gd name="T91" fmla="*/ 236747 h 371"/>
              <a:gd name="T92" fmla="*/ 145180 w 310"/>
              <a:gd name="T93" fmla="*/ 236747 h 371"/>
              <a:gd name="T94" fmla="*/ 145180 w 310"/>
              <a:gd name="T95" fmla="*/ 236747 h 371"/>
              <a:gd name="T96" fmla="*/ 203252 w 310"/>
              <a:gd name="T97" fmla="*/ 242977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0"/>
              <a:gd name="T148" fmla="*/ 0 h 371"/>
              <a:gd name="T149" fmla="*/ 310 w 310"/>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0" h="371">
                <a:moveTo>
                  <a:pt x="286" y="288"/>
                </a:moveTo>
                <a:cubicBezTo>
                  <a:pt x="215" y="288"/>
                  <a:pt x="215" y="288"/>
                  <a:pt x="215" y="288"/>
                </a:cubicBezTo>
                <a:cubicBezTo>
                  <a:pt x="194" y="240"/>
                  <a:pt x="194" y="240"/>
                  <a:pt x="194" y="240"/>
                </a:cubicBezTo>
                <a:cubicBezTo>
                  <a:pt x="198" y="241"/>
                  <a:pt x="202" y="241"/>
                  <a:pt x="207" y="241"/>
                </a:cubicBezTo>
                <a:cubicBezTo>
                  <a:pt x="207" y="241"/>
                  <a:pt x="207" y="241"/>
                  <a:pt x="207" y="241"/>
                </a:cubicBezTo>
                <a:cubicBezTo>
                  <a:pt x="241" y="241"/>
                  <a:pt x="271" y="226"/>
                  <a:pt x="291" y="206"/>
                </a:cubicBezTo>
                <a:cubicBezTo>
                  <a:pt x="292" y="205"/>
                  <a:pt x="293" y="203"/>
                  <a:pt x="293" y="201"/>
                </a:cubicBezTo>
                <a:cubicBezTo>
                  <a:pt x="293" y="198"/>
                  <a:pt x="292" y="196"/>
                  <a:pt x="291" y="195"/>
                </a:cubicBezTo>
                <a:cubicBezTo>
                  <a:pt x="243" y="147"/>
                  <a:pt x="243" y="147"/>
                  <a:pt x="243" y="147"/>
                </a:cubicBezTo>
                <a:cubicBezTo>
                  <a:pt x="267" y="88"/>
                  <a:pt x="267" y="88"/>
                  <a:pt x="267" y="88"/>
                </a:cubicBezTo>
                <a:cubicBezTo>
                  <a:pt x="270" y="89"/>
                  <a:pt x="272" y="90"/>
                  <a:pt x="275" y="90"/>
                </a:cubicBezTo>
                <a:cubicBezTo>
                  <a:pt x="275" y="90"/>
                  <a:pt x="275" y="90"/>
                  <a:pt x="275" y="90"/>
                </a:cubicBezTo>
                <a:cubicBezTo>
                  <a:pt x="280" y="90"/>
                  <a:pt x="285" y="88"/>
                  <a:pt x="289" y="84"/>
                </a:cubicBezTo>
                <a:cubicBezTo>
                  <a:pt x="300" y="73"/>
                  <a:pt x="300" y="73"/>
                  <a:pt x="300" y="73"/>
                </a:cubicBezTo>
                <a:cubicBezTo>
                  <a:pt x="304" y="69"/>
                  <a:pt x="306" y="64"/>
                  <a:pt x="306" y="59"/>
                </a:cubicBezTo>
                <a:cubicBezTo>
                  <a:pt x="306" y="54"/>
                  <a:pt x="304" y="49"/>
                  <a:pt x="300" y="45"/>
                </a:cubicBezTo>
                <a:cubicBezTo>
                  <a:pt x="261" y="6"/>
                  <a:pt x="261" y="6"/>
                  <a:pt x="261" y="6"/>
                </a:cubicBezTo>
                <a:cubicBezTo>
                  <a:pt x="257" y="2"/>
                  <a:pt x="252" y="0"/>
                  <a:pt x="247" y="0"/>
                </a:cubicBezTo>
                <a:cubicBezTo>
                  <a:pt x="242" y="0"/>
                  <a:pt x="237" y="2"/>
                  <a:pt x="233" y="6"/>
                </a:cubicBezTo>
                <a:cubicBezTo>
                  <a:pt x="222" y="17"/>
                  <a:pt x="222" y="17"/>
                  <a:pt x="222" y="17"/>
                </a:cubicBezTo>
                <a:cubicBezTo>
                  <a:pt x="218" y="21"/>
                  <a:pt x="216" y="26"/>
                  <a:pt x="216" y="31"/>
                </a:cubicBezTo>
                <a:cubicBezTo>
                  <a:pt x="216" y="34"/>
                  <a:pt x="217" y="36"/>
                  <a:pt x="218" y="39"/>
                </a:cubicBezTo>
                <a:cubicBezTo>
                  <a:pt x="159" y="63"/>
                  <a:pt x="159" y="63"/>
                  <a:pt x="159" y="63"/>
                </a:cubicBezTo>
                <a:cubicBezTo>
                  <a:pt x="112" y="16"/>
                  <a:pt x="112" y="16"/>
                  <a:pt x="112" y="16"/>
                </a:cubicBezTo>
                <a:cubicBezTo>
                  <a:pt x="109" y="13"/>
                  <a:pt x="104" y="13"/>
                  <a:pt x="101" y="16"/>
                </a:cubicBezTo>
                <a:cubicBezTo>
                  <a:pt x="87" y="30"/>
                  <a:pt x="75" y="50"/>
                  <a:pt x="70" y="72"/>
                </a:cubicBezTo>
                <a:cubicBezTo>
                  <a:pt x="68" y="76"/>
                  <a:pt x="71" y="81"/>
                  <a:pt x="75" y="82"/>
                </a:cubicBezTo>
                <a:cubicBezTo>
                  <a:pt x="80" y="83"/>
                  <a:pt x="84" y="80"/>
                  <a:pt x="85" y="76"/>
                </a:cubicBezTo>
                <a:cubicBezTo>
                  <a:pt x="89" y="59"/>
                  <a:pt x="97" y="45"/>
                  <a:pt x="107" y="33"/>
                </a:cubicBezTo>
                <a:cubicBezTo>
                  <a:pt x="274" y="200"/>
                  <a:pt x="274" y="200"/>
                  <a:pt x="274" y="200"/>
                </a:cubicBezTo>
                <a:cubicBezTo>
                  <a:pt x="257" y="215"/>
                  <a:pt x="233" y="225"/>
                  <a:pt x="207" y="225"/>
                </a:cubicBezTo>
                <a:cubicBezTo>
                  <a:pt x="188" y="225"/>
                  <a:pt x="168" y="220"/>
                  <a:pt x="147" y="207"/>
                </a:cubicBezTo>
                <a:cubicBezTo>
                  <a:pt x="147" y="207"/>
                  <a:pt x="147" y="207"/>
                  <a:pt x="147" y="206"/>
                </a:cubicBezTo>
                <a:cubicBezTo>
                  <a:pt x="139" y="201"/>
                  <a:pt x="130" y="194"/>
                  <a:pt x="121" y="186"/>
                </a:cubicBezTo>
                <a:cubicBezTo>
                  <a:pt x="95" y="160"/>
                  <a:pt x="84" y="133"/>
                  <a:pt x="82" y="108"/>
                </a:cubicBezTo>
                <a:cubicBezTo>
                  <a:pt x="82" y="104"/>
                  <a:pt x="78" y="101"/>
                  <a:pt x="74" y="101"/>
                </a:cubicBezTo>
                <a:cubicBezTo>
                  <a:pt x="69" y="101"/>
                  <a:pt x="66" y="105"/>
                  <a:pt x="67" y="110"/>
                </a:cubicBezTo>
                <a:cubicBezTo>
                  <a:pt x="67" y="110"/>
                  <a:pt x="67" y="110"/>
                  <a:pt x="67" y="110"/>
                </a:cubicBezTo>
                <a:cubicBezTo>
                  <a:pt x="69" y="138"/>
                  <a:pt x="82" y="169"/>
                  <a:pt x="110" y="197"/>
                </a:cubicBezTo>
                <a:cubicBezTo>
                  <a:pt x="118" y="204"/>
                  <a:pt x="125" y="211"/>
                  <a:pt x="133" y="216"/>
                </a:cubicBezTo>
                <a:cubicBezTo>
                  <a:pt x="101" y="288"/>
                  <a:pt x="101" y="288"/>
                  <a:pt x="101" y="288"/>
                </a:cubicBezTo>
                <a:cubicBezTo>
                  <a:pt x="24" y="288"/>
                  <a:pt x="24" y="288"/>
                  <a:pt x="24" y="288"/>
                </a:cubicBezTo>
                <a:cubicBezTo>
                  <a:pt x="11" y="288"/>
                  <a:pt x="0" y="299"/>
                  <a:pt x="0" y="312"/>
                </a:cubicBezTo>
                <a:cubicBezTo>
                  <a:pt x="0" y="347"/>
                  <a:pt x="0" y="347"/>
                  <a:pt x="0" y="347"/>
                </a:cubicBezTo>
                <a:cubicBezTo>
                  <a:pt x="0" y="361"/>
                  <a:pt x="11" y="371"/>
                  <a:pt x="24" y="371"/>
                </a:cubicBezTo>
                <a:cubicBezTo>
                  <a:pt x="286" y="371"/>
                  <a:pt x="286" y="371"/>
                  <a:pt x="286" y="371"/>
                </a:cubicBezTo>
                <a:cubicBezTo>
                  <a:pt x="299" y="371"/>
                  <a:pt x="310" y="361"/>
                  <a:pt x="310" y="347"/>
                </a:cubicBezTo>
                <a:cubicBezTo>
                  <a:pt x="310" y="312"/>
                  <a:pt x="310" y="312"/>
                  <a:pt x="310" y="312"/>
                </a:cubicBezTo>
                <a:cubicBezTo>
                  <a:pt x="310" y="299"/>
                  <a:pt x="299" y="288"/>
                  <a:pt x="286" y="288"/>
                </a:cubicBezTo>
                <a:close/>
                <a:moveTo>
                  <a:pt x="231" y="135"/>
                </a:moveTo>
                <a:cubicBezTo>
                  <a:pt x="220" y="124"/>
                  <a:pt x="220" y="124"/>
                  <a:pt x="220" y="124"/>
                </a:cubicBezTo>
                <a:cubicBezTo>
                  <a:pt x="254" y="78"/>
                  <a:pt x="254" y="78"/>
                  <a:pt x="254" y="78"/>
                </a:cubicBezTo>
                <a:lnTo>
                  <a:pt x="231" y="135"/>
                </a:lnTo>
                <a:close/>
                <a:moveTo>
                  <a:pt x="193" y="97"/>
                </a:moveTo>
                <a:cubicBezTo>
                  <a:pt x="240" y="63"/>
                  <a:pt x="240" y="63"/>
                  <a:pt x="240" y="63"/>
                </a:cubicBezTo>
                <a:cubicBezTo>
                  <a:pt x="243" y="66"/>
                  <a:pt x="243" y="66"/>
                  <a:pt x="243" y="66"/>
                </a:cubicBezTo>
                <a:cubicBezTo>
                  <a:pt x="209" y="113"/>
                  <a:pt x="209" y="113"/>
                  <a:pt x="209" y="113"/>
                </a:cubicBezTo>
                <a:lnTo>
                  <a:pt x="193" y="97"/>
                </a:lnTo>
                <a:close/>
                <a:moveTo>
                  <a:pt x="233" y="29"/>
                </a:moveTo>
                <a:cubicBezTo>
                  <a:pt x="244" y="17"/>
                  <a:pt x="244" y="17"/>
                  <a:pt x="244" y="17"/>
                </a:cubicBezTo>
                <a:cubicBezTo>
                  <a:pt x="245" y="16"/>
                  <a:pt x="246" y="16"/>
                  <a:pt x="247" y="16"/>
                </a:cubicBezTo>
                <a:cubicBezTo>
                  <a:pt x="248" y="16"/>
                  <a:pt x="249" y="16"/>
                  <a:pt x="250" y="17"/>
                </a:cubicBezTo>
                <a:cubicBezTo>
                  <a:pt x="289" y="56"/>
                  <a:pt x="289" y="56"/>
                  <a:pt x="289" y="56"/>
                </a:cubicBezTo>
                <a:cubicBezTo>
                  <a:pt x="290" y="57"/>
                  <a:pt x="290" y="58"/>
                  <a:pt x="290" y="59"/>
                </a:cubicBezTo>
                <a:cubicBezTo>
                  <a:pt x="290" y="60"/>
                  <a:pt x="290" y="61"/>
                  <a:pt x="289" y="62"/>
                </a:cubicBezTo>
                <a:cubicBezTo>
                  <a:pt x="278" y="73"/>
                  <a:pt x="278" y="73"/>
                  <a:pt x="278" y="73"/>
                </a:cubicBezTo>
                <a:cubicBezTo>
                  <a:pt x="277" y="74"/>
                  <a:pt x="276" y="74"/>
                  <a:pt x="275" y="74"/>
                </a:cubicBezTo>
                <a:cubicBezTo>
                  <a:pt x="274" y="74"/>
                  <a:pt x="273" y="74"/>
                  <a:pt x="272" y="73"/>
                </a:cubicBezTo>
                <a:cubicBezTo>
                  <a:pt x="269" y="70"/>
                  <a:pt x="269" y="70"/>
                  <a:pt x="269" y="70"/>
                </a:cubicBezTo>
                <a:cubicBezTo>
                  <a:pt x="269" y="70"/>
                  <a:pt x="269" y="70"/>
                  <a:pt x="269" y="70"/>
                </a:cubicBezTo>
                <a:cubicBezTo>
                  <a:pt x="259" y="60"/>
                  <a:pt x="259" y="60"/>
                  <a:pt x="259" y="60"/>
                </a:cubicBezTo>
                <a:cubicBezTo>
                  <a:pt x="259" y="60"/>
                  <a:pt x="259" y="60"/>
                  <a:pt x="259" y="60"/>
                </a:cubicBezTo>
                <a:cubicBezTo>
                  <a:pt x="233" y="34"/>
                  <a:pt x="233" y="34"/>
                  <a:pt x="233" y="34"/>
                </a:cubicBezTo>
                <a:cubicBezTo>
                  <a:pt x="232" y="33"/>
                  <a:pt x="232" y="32"/>
                  <a:pt x="232" y="31"/>
                </a:cubicBezTo>
                <a:cubicBezTo>
                  <a:pt x="232" y="30"/>
                  <a:pt x="232" y="29"/>
                  <a:pt x="233" y="29"/>
                </a:cubicBezTo>
                <a:close/>
                <a:moveTo>
                  <a:pt x="228" y="52"/>
                </a:moveTo>
                <a:cubicBezTo>
                  <a:pt x="182" y="86"/>
                  <a:pt x="182" y="86"/>
                  <a:pt x="182" y="86"/>
                </a:cubicBezTo>
                <a:cubicBezTo>
                  <a:pt x="171" y="75"/>
                  <a:pt x="171" y="75"/>
                  <a:pt x="171" y="75"/>
                </a:cubicBezTo>
                <a:lnTo>
                  <a:pt x="228" y="52"/>
                </a:lnTo>
                <a:close/>
                <a:moveTo>
                  <a:pt x="146" y="225"/>
                </a:moveTo>
                <a:cubicBezTo>
                  <a:pt x="156" y="230"/>
                  <a:pt x="165" y="234"/>
                  <a:pt x="175" y="236"/>
                </a:cubicBezTo>
                <a:cubicBezTo>
                  <a:pt x="198" y="288"/>
                  <a:pt x="198" y="288"/>
                  <a:pt x="198" y="288"/>
                </a:cubicBezTo>
                <a:cubicBezTo>
                  <a:pt x="118" y="288"/>
                  <a:pt x="118" y="288"/>
                  <a:pt x="118" y="288"/>
                </a:cubicBezTo>
                <a:lnTo>
                  <a:pt x="146" y="225"/>
                </a:lnTo>
                <a:close/>
                <a:moveTo>
                  <a:pt x="294" y="347"/>
                </a:moveTo>
                <a:cubicBezTo>
                  <a:pt x="294" y="352"/>
                  <a:pt x="291" y="355"/>
                  <a:pt x="286" y="355"/>
                </a:cubicBezTo>
                <a:cubicBezTo>
                  <a:pt x="24" y="355"/>
                  <a:pt x="24" y="355"/>
                  <a:pt x="24" y="355"/>
                </a:cubicBezTo>
                <a:cubicBezTo>
                  <a:pt x="20" y="355"/>
                  <a:pt x="16" y="352"/>
                  <a:pt x="16" y="347"/>
                </a:cubicBezTo>
                <a:cubicBezTo>
                  <a:pt x="16" y="312"/>
                  <a:pt x="16" y="312"/>
                  <a:pt x="16" y="312"/>
                </a:cubicBezTo>
                <a:cubicBezTo>
                  <a:pt x="16" y="308"/>
                  <a:pt x="20" y="304"/>
                  <a:pt x="24" y="304"/>
                </a:cubicBezTo>
                <a:cubicBezTo>
                  <a:pt x="106" y="304"/>
                  <a:pt x="106" y="304"/>
                  <a:pt x="106" y="304"/>
                </a:cubicBezTo>
                <a:cubicBezTo>
                  <a:pt x="106" y="304"/>
                  <a:pt x="106" y="304"/>
                  <a:pt x="106" y="304"/>
                </a:cubicBezTo>
                <a:cubicBezTo>
                  <a:pt x="106" y="304"/>
                  <a:pt x="106" y="304"/>
                  <a:pt x="106" y="304"/>
                </a:cubicBezTo>
                <a:cubicBezTo>
                  <a:pt x="210" y="304"/>
                  <a:pt x="210" y="304"/>
                  <a:pt x="210" y="304"/>
                </a:cubicBezTo>
                <a:cubicBezTo>
                  <a:pt x="210" y="304"/>
                  <a:pt x="210" y="304"/>
                  <a:pt x="210" y="304"/>
                </a:cubicBezTo>
                <a:cubicBezTo>
                  <a:pt x="210" y="304"/>
                  <a:pt x="210" y="304"/>
                  <a:pt x="210" y="304"/>
                </a:cubicBezTo>
                <a:cubicBezTo>
                  <a:pt x="286" y="304"/>
                  <a:pt x="286" y="304"/>
                  <a:pt x="286" y="304"/>
                </a:cubicBezTo>
                <a:cubicBezTo>
                  <a:pt x="291" y="304"/>
                  <a:pt x="294" y="308"/>
                  <a:pt x="294" y="312"/>
                </a:cubicBezTo>
                <a:lnTo>
                  <a:pt x="294" y="347"/>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FABB00"/>
                </a:solidFill>
                <a:round/>
                <a:headEnd/>
                <a:tailEnd/>
              </a14:hiddenLine>
            </a:ext>
          </a:extLst>
        </p:spPr>
        <p:txBody>
          <a:bodyPr/>
          <a:lstStyle/>
          <a:p>
            <a:endParaRPr lang="it-IT"/>
          </a:p>
        </p:txBody>
      </p:sp>
      <p:sp>
        <p:nvSpPr>
          <p:cNvPr id="45064" name="Freeform 11" descr="bpct-blend5"/>
          <p:cNvSpPr>
            <a:spLocks noChangeAspect="1" noEditPoints="1"/>
          </p:cNvSpPr>
          <p:nvPr/>
        </p:nvSpPr>
        <p:spPr bwMode="auto">
          <a:xfrm>
            <a:off x="6203950" y="5483225"/>
            <a:ext cx="547688" cy="601663"/>
          </a:xfrm>
          <a:custGeom>
            <a:avLst/>
            <a:gdLst>
              <a:gd name="T0" fmla="*/ 2147483647 w 380"/>
              <a:gd name="T1" fmla="*/ 2147483647 h 371"/>
              <a:gd name="T2" fmla="*/ 2147483647 w 380"/>
              <a:gd name="T3" fmla="*/ 2147483647 h 371"/>
              <a:gd name="T4" fmla="*/ 2147483647 w 380"/>
              <a:gd name="T5" fmla="*/ 2147483647 h 371"/>
              <a:gd name="T6" fmla="*/ 2147483647 w 380"/>
              <a:gd name="T7" fmla="*/ 0 h 371"/>
              <a:gd name="T8" fmla="*/ 2147483647 w 380"/>
              <a:gd name="T9" fmla="*/ 2147483647 h 371"/>
              <a:gd name="T10" fmla="*/ 2147483647 w 380"/>
              <a:gd name="T11" fmla="*/ 2147483647 h 371"/>
              <a:gd name="T12" fmla="*/ 2147483647 w 380"/>
              <a:gd name="T13" fmla="*/ 2147483647 h 371"/>
              <a:gd name="T14" fmla="*/ 2147483647 w 380"/>
              <a:gd name="T15" fmla="*/ 2147483647 h 371"/>
              <a:gd name="T16" fmla="*/ 2147483647 w 380"/>
              <a:gd name="T17" fmla="*/ 2147483647 h 371"/>
              <a:gd name="T18" fmla="*/ 2147483647 w 380"/>
              <a:gd name="T19" fmla="*/ 2147483647 h 371"/>
              <a:gd name="T20" fmla="*/ 0 w 380"/>
              <a:gd name="T21" fmla="*/ 2147483647 h 371"/>
              <a:gd name="T22" fmla="*/ 2147483647 w 380"/>
              <a:gd name="T23" fmla="*/ 2147483647 h 371"/>
              <a:gd name="T24" fmla="*/ 2147483647 w 380"/>
              <a:gd name="T25" fmla="*/ 2147483647 h 371"/>
              <a:gd name="T26" fmla="*/ 2147483647 w 380"/>
              <a:gd name="T27" fmla="*/ 2147483647 h 371"/>
              <a:gd name="T28" fmla="*/ 2147483647 w 380"/>
              <a:gd name="T29" fmla="*/ 2147483647 h 371"/>
              <a:gd name="T30" fmla="*/ 2147483647 w 380"/>
              <a:gd name="T31" fmla="*/ 2147483647 h 371"/>
              <a:gd name="T32" fmla="*/ 2147483647 w 380"/>
              <a:gd name="T33" fmla="*/ 2147483647 h 371"/>
              <a:gd name="T34" fmla="*/ 2147483647 w 380"/>
              <a:gd name="T35" fmla="*/ 2147483647 h 371"/>
              <a:gd name="T36" fmla="*/ 2147483647 w 380"/>
              <a:gd name="T37" fmla="*/ 2147483647 h 371"/>
              <a:gd name="T38" fmla="*/ 2147483647 w 380"/>
              <a:gd name="T39" fmla="*/ 2147483647 h 371"/>
              <a:gd name="T40" fmla="*/ 2147483647 w 380"/>
              <a:gd name="T41" fmla="*/ 2147483647 h 371"/>
              <a:gd name="T42" fmla="*/ 2147483647 w 380"/>
              <a:gd name="T43" fmla="*/ 2147483647 h 371"/>
              <a:gd name="T44" fmla="*/ 2147483647 w 380"/>
              <a:gd name="T45" fmla="*/ 2147483647 h 371"/>
              <a:gd name="T46" fmla="*/ 2147483647 w 380"/>
              <a:gd name="T47" fmla="*/ 2147483647 h 371"/>
              <a:gd name="T48" fmla="*/ 2147483647 w 380"/>
              <a:gd name="T49" fmla="*/ 2147483647 h 371"/>
              <a:gd name="T50" fmla="*/ 2147483647 w 380"/>
              <a:gd name="T51" fmla="*/ 2147483647 h 371"/>
              <a:gd name="T52" fmla="*/ 0 w 380"/>
              <a:gd name="T53" fmla="*/ 2147483647 h 371"/>
              <a:gd name="T54" fmla="*/ 0 w 380"/>
              <a:gd name="T55" fmla="*/ 2147483647 h 371"/>
              <a:gd name="T56" fmla="*/ 2147483647 w 380"/>
              <a:gd name="T57" fmla="*/ 2147483647 h 371"/>
              <a:gd name="T58" fmla="*/ 2147483647 w 380"/>
              <a:gd name="T59" fmla="*/ 2147483647 h 371"/>
              <a:gd name="T60" fmla="*/ 2147483647 w 380"/>
              <a:gd name="T61" fmla="*/ 2147483647 h 371"/>
              <a:gd name="T62" fmla="*/ 2147483647 w 380"/>
              <a:gd name="T63" fmla="*/ 2147483647 h 371"/>
              <a:gd name="T64" fmla="*/ 2147483647 w 380"/>
              <a:gd name="T65" fmla="*/ 2147483647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371"/>
              <a:gd name="T101" fmla="*/ 380 w 380"/>
              <a:gd name="T102" fmla="*/ 371 h 3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371">
                <a:moveTo>
                  <a:pt x="80" y="105"/>
                </a:moveTo>
                <a:cubicBezTo>
                  <a:pt x="110" y="105"/>
                  <a:pt x="133" y="82"/>
                  <a:pt x="133" y="52"/>
                </a:cubicBezTo>
                <a:cubicBezTo>
                  <a:pt x="133" y="23"/>
                  <a:pt x="110" y="0"/>
                  <a:pt x="80" y="0"/>
                </a:cubicBezTo>
                <a:cubicBezTo>
                  <a:pt x="51" y="0"/>
                  <a:pt x="28" y="23"/>
                  <a:pt x="28" y="52"/>
                </a:cubicBezTo>
                <a:cubicBezTo>
                  <a:pt x="28" y="82"/>
                  <a:pt x="51" y="105"/>
                  <a:pt x="80" y="105"/>
                </a:cubicBezTo>
                <a:close/>
                <a:moveTo>
                  <a:pt x="216" y="105"/>
                </a:moveTo>
                <a:cubicBezTo>
                  <a:pt x="245" y="105"/>
                  <a:pt x="268" y="82"/>
                  <a:pt x="268" y="52"/>
                </a:cubicBezTo>
                <a:cubicBezTo>
                  <a:pt x="268" y="23"/>
                  <a:pt x="245" y="0"/>
                  <a:pt x="216" y="0"/>
                </a:cubicBezTo>
                <a:cubicBezTo>
                  <a:pt x="186" y="0"/>
                  <a:pt x="163" y="23"/>
                  <a:pt x="163" y="52"/>
                </a:cubicBezTo>
                <a:cubicBezTo>
                  <a:pt x="163" y="82"/>
                  <a:pt x="186" y="105"/>
                  <a:pt x="216" y="105"/>
                </a:cubicBezTo>
                <a:close/>
                <a:moveTo>
                  <a:pt x="380" y="186"/>
                </a:moveTo>
                <a:cubicBezTo>
                  <a:pt x="380" y="180"/>
                  <a:pt x="379" y="174"/>
                  <a:pt x="376" y="170"/>
                </a:cubicBezTo>
                <a:cubicBezTo>
                  <a:pt x="373" y="165"/>
                  <a:pt x="368" y="162"/>
                  <a:pt x="363" y="163"/>
                </a:cubicBezTo>
                <a:cubicBezTo>
                  <a:pt x="357" y="163"/>
                  <a:pt x="351" y="165"/>
                  <a:pt x="347" y="169"/>
                </a:cubicBezTo>
                <a:cubicBezTo>
                  <a:pt x="347" y="169"/>
                  <a:pt x="347" y="169"/>
                  <a:pt x="347" y="169"/>
                </a:cubicBezTo>
                <a:cubicBezTo>
                  <a:pt x="347" y="169"/>
                  <a:pt x="347" y="169"/>
                  <a:pt x="347" y="169"/>
                </a:cubicBezTo>
                <a:cubicBezTo>
                  <a:pt x="344" y="172"/>
                  <a:pt x="313" y="196"/>
                  <a:pt x="289" y="215"/>
                </a:cubicBezTo>
                <a:cubicBezTo>
                  <a:pt x="289" y="182"/>
                  <a:pt x="289" y="182"/>
                  <a:pt x="289" y="182"/>
                </a:cubicBezTo>
                <a:cubicBezTo>
                  <a:pt x="289" y="154"/>
                  <a:pt x="266" y="131"/>
                  <a:pt x="238" y="131"/>
                </a:cubicBezTo>
                <a:cubicBezTo>
                  <a:pt x="52" y="131"/>
                  <a:pt x="52" y="131"/>
                  <a:pt x="52" y="131"/>
                </a:cubicBezTo>
                <a:cubicBezTo>
                  <a:pt x="23" y="131"/>
                  <a:pt x="0" y="154"/>
                  <a:pt x="0" y="182"/>
                </a:cubicBezTo>
                <a:cubicBezTo>
                  <a:pt x="0" y="276"/>
                  <a:pt x="0" y="276"/>
                  <a:pt x="0" y="276"/>
                </a:cubicBezTo>
                <a:cubicBezTo>
                  <a:pt x="0" y="281"/>
                  <a:pt x="4" y="284"/>
                  <a:pt x="8" y="284"/>
                </a:cubicBezTo>
                <a:cubicBezTo>
                  <a:pt x="13" y="284"/>
                  <a:pt x="16" y="281"/>
                  <a:pt x="16" y="276"/>
                </a:cubicBezTo>
                <a:cubicBezTo>
                  <a:pt x="16" y="182"/>
                  <a:pt x="16" y="182"/>
                  <a:pt x="16" y="182"/>
                </a:cubicBezTo>
                <a:cubicBezTo>
                  <a:pt x="16" y="163"/>
                  <a:pt x="32" y="147"/>
                  <a:pt x="52" y="147"/>
                </a:cubicBezTo>
                <a:cubicBezTo>
                  <a:pt x="238" y="147"/>
                  <a:pt x="238" y="147"/>
                  <a:pt x="238" y="147"/>
                </a:cubicBezTo>
                <a:cubicBezTo>
                  <a:pt x="257" y="147"/>
                  <a:pt x="273" y="163"/>
                  <a:pt x="273" y="182"/>
                </a:cubicBezTo>
                <a:cubicBezTo>
                  <a:pt x="273" y="231"/>
                  <a:pt x="273" y="231"/>
                  <a:pt x="273" y="231"/>
                </a:cubicBezTo>
                <a:cubicBezTo>
                  <a:pt x="273" y="234"/>
                  <a:pt x="275" y="237"/>
                  <a:pt x="278" y="238"/>
                </a:cubicBezTo>
                <a:cubicBezTo>
                  <a:pt x="281" y="240"/>
                  <a:pt x="284" y="239"/>
                  <a:pt x="286" y="237"/>
                </a:cubicBezTo>
                <a:cubicBezTo>
                  <a:pt x="298" y="228"/>
                  <a:pt x="316" y="214"/>
                  <a:pt x="330" y="203"/>
                </a:cubicBezTo>
                <a:cubicBezTo>
                  <a:pt x="337" y="197"/>
                  <a:pt x="344" y="192"/>
                  <a:pt x="349" y="188"/>
                </a:cubicBezTo>
                <a:cubicBezTo>
                  <a:pt x="354" y="184"/>
                  <a:pt x="356" y="182"/>
                  <a:pt x="357" y="181"/>
                </a:cubicBezTo>
                <a:cubicBezTo>
                  <a:pt x="360" y="179"/>
                  <a:pt x="362" y="178"/>
                  <a:pt x="363" y="179"/>
                </a:cubicBezTo>
                <a:cubicBezTo>
                  <a:pt x="363" y="179"/>
                  <a:pt x="363" y="179"/>
                  <a:pt x="363" y="179"/>
                </a:cubicBezTo>
                <a:cubicBezTo>
                  <a:pt x="363" y="179"/>
                  <a:pt x="363" y="178"/>
                  <a:pt x="363" y="180"/>
                </a:cubicBezTo>
                <a:cubicBezTo>
                  <a:pt x="364" y="181"/>
                  <a:pt x="364" y="183"/>
                  <a:pt x="364" y="186"/>
                </a:cubicBezTo>
                <a:cubicBezTo>
                  <a:pt x="364" y="187"/>
                  <a:pt x="364" y="222"/>
                  <a:pt x="364" y="256"/>
                </a:cubicBezTo>
                <a:cubicBezTo>
                  <a:pt x="364" y="291"/>
                  <a:pt x="364" y="325"/>
                  <a:pt x="364" y="327"/>
                </a:cubicBezTo>
                <a:cubicBezTo>
                  <a:pt x="364" y="331"/>
                  <a:pt x="363" y="333"/>
                  <a:pt x="363" y="333"/>
                </a:cubicBezTo>
                <a:cubicBezTo>
                  <a:pt x="363" y="334"/>
                  <a:pt x="363" y="334"/>
                  <a:pt x="363" y="334"/>
                </a:cubicBezTo>
                <a:cubicBezTo>
                  <a:pt x="363" y="334"/>
                  <a:pt x="363" y="334"/>
                  <a:pt x="362" y="334"/>
                </a:cubicBezTo>
                <a:cubicBezTo>
                  <a:pt x="362" y="334"/>
                  <a:pt x="360" y="333"/>
                  <a:pt x="357" y="331"/>
                </a:cubicBezTo>
                <a:cubicBezTo>
                  <a:pt x="349" y="325"/>
                  <a:pt x="309" y="293"/>
                  <a:pt x="286" y="275"/>
                </a:cubicBezTo>
                <a:cubicBezTo>
                  <a:pt x="284" y="273"/>
                  <a:pt x="281" y="273"/>
                  <a:pt x="278" y="274"/>
                </a:cubicBezTo>
                <a:cubicBezTo>
                  <a:pt x="275" y="276"/>
                  <a:pt x="273" y="278"/>
                  <a:pt x="273" y="281"/>
                </a:cubicBezTo>
                <a:cubicBezTo>
                  <a:pt x="273" y="320"/>
                  <a:pt x="273" y="320"/>
                  <a:pt x="273" y="320"/>
                </a:cubicBezTo>
                <a:cubicBezTo>
                  <a:pt x="273" y="339"/>
                  <a:pt x="257" y="355"/>
                  <a:pt x="238" y="355"/>
                </a:cubicBezTo>
                <a:cubicBezTo>
                  <a:pt x="52" y="355"/>
                  <a:pt x="52" y="355"/>
                  <a:pt x="52" y="355"/>
                </a:cubicBezTo>
                <a:cubicBezTo>
                  <a:pt x="32" y="355"/>
                  <a:pt x="16" y="339"/>
                  <a:pt x="16" y="320"/>
                </a:cubicBezTo>
                <a:cubicBezTo>
                  <a:pt x="16" y="300"/>
                  <a:pt x="16" y="300"/>
                  <a:pt x="16" y="300"/>
                </a:cubicBezTo>
                <a:cubicBezTo>
                  <a:pt x="16" y="295"/>
                  <a:pt x="13" y="292"/>
                  <a:pt x="8" y="292"/>
                </a:cubicBezTo>
                <a:cubicBezTo>
                  <a:pt x="4" y="292"/>
                  <a:pt x="0" y="295"/>
                  <a:pt x="0" y="300"/>
                </a:cubicBezTo>
                <a:cubicBezTo>
                  <a:pt x="0" y="300"/>
                  <a:pt x="0" y="300"/>
                  <a:pt x="0" y="300"/>
                </a:cubicBezTo>
                <a:cubicBezTo>
                  <a:pt x="0" y="320"/>
                  <a:pt x="0" y="320"/>
                  <a:pt x="0" y="320"/>
                </a:cubicBezTo>
                <a:cubicBezTo>
                  <a:pt x="0" y="348"/>
                  <a:pt x="23" y="371"/>
                  <a:pt x="52" y="371"/>
                </a:cubicBezTo>
                <a:cubicBezTo>
                  <a:pt x="238" y="371"/>
                  <a:pt x="238" y="371"/>
                  <a:pt x="238" y="371"/>
                </a:cubicBezTo>
                <a:cubicBezTo>
                  <a:pt x="266" y="371"/>
                  <a:pt x="289" y="348"/>
                  <a:pt x="289" y="320"/>
                </a:cubicBezTo>
                <a:cubicBezTo>
                  <a:pt x="289" y="298"/>
                  <a:pt x="289" y="298"/>
                  <a:pt x="289" y="298"/>
                </a:cubicBezTo>
                <a:cubicBezTo>
                  <a:pt x="312" y="316"/>
                  <a:pt x="341" y="338"/>
                  <a:pt x="347" y="343"/>
                </a:cubicBezTo>
                <a:cubicBezTo>
                  <a:pt x="351" y="347"/>
                  <a:pt x="357" y="350"/>
                  <a:pt x="362" y="350"/>
                </a:cubicBezTo>
                <a:cubicBezTo>
                  <a:pt x="367" y="350"/>
                  <a:pt x="373" y="347"/>
                  <a:pt x="376" y="343"/>
                </a:cubicBezTo>
                <a:cubicBezTo>
                  <a:pt x="379" y="338"/>
                  <a:pt x="380" y="333"/>
                  <a:pt x="380" y="327"/>
                </a:cubicBezTo>
                <a:cubicBezTo>
                  <a:pt x="380" y="325"/>
                  <a:pt x="380" y="291"/>
                  <a:pt x="380" y="256"/>
                </a:cubicBezTo>
                <a:cubicBezTo>
                  <a:pt x="380" y="222"/>
                  <a:pt x="380" y="188"/>
                  <a:pt x="380" y="186"/>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FABB00"/>
                </a:solidFill>
                <a:round/>
                <a:headEnd/>
                <a:tailEnd/>
              </a14:hiddenLine>
            </a:ext>
          </a:extLst>
        </p:spPr>
        <p:txBody>
          <a:bodyPr/>
          <a:lstStyle/>
          <a:p>
            <a:endParaRPr lang="it-IT"/>
          </a:p>
        </p:txBody>
      </p:sp>
      <p:sp>
        <p:nvSpPr>
          <p:cNvPr id="1032202" name="Freeform 3" descr="bpct-blend6"/>
          <p:cNvSpPr>
            <a:spLocks noChangeAspect="1" noEditPoints="1"/>
          </p:cNvSpPr>
          <p:nvPr/>
        </p:nvSpPr>
        <p:spPr bwMode="auto">
          <a:xfrm>
            <a:off x="7235825" y="5518150"/>
            <a:ext cx="441325" cy="561975"/>
          </a:xfrm>
          <a:custGeom>
            <a:avLst/>
            <a:gdLst>
              <a:gd name="T0" fmla="*/ 2147483647 w 327"/>
              <a:gd name="T1" fmla="*/ 2147483647 h 370"/>
              <a:gd name="T2" fmla="*/ 2147483647 w 327"/>
              <a:gd name="T3" fmla="*/ 2147483647 h 370"/>
              <a:gd name="T4" fmla="*/ 2147483647 w 327"/>
              <a:gd name="T5" fmla="*/ 2147483647 h 370"/>
              <a:gd name="T6" fmla="*/ 2147483647 w 327"/>
              <a:gd name="T7" fmla="*/ 2147483647 h 370"/>
              <a:gd name="T8" fmla="*/ 2147483647 w 327"/>
              <a:gd name="T9" fmla="*/ 2147483647 h 370"/>
              <a:gd name="T10" fmla="*/ 2147483647 w 327"/>
              <a:gd name="T11" fmla="*/ 2147483647 h 370"/>
              <a:gd name="T12" fmla="*/ 2147483647 w 327"/>
              <a:gd name="T13" fmla="*/ 2147483647 h 370"/>
              <a:gd name="T14" fmla="*/ 2147483647 w 327"/>
              <a:gd name="T15" fmla="*/ 2147483647 h 370"/>
              <a:gd name="T16" fmla="*/ 2147483647 w 327"/>
              <a:gd name="T17" fmla="*/ 2147483647 h 370"/>
              <a:gd name="T18" fmla="*/ 2147483647 w 327"/>
              <a:gd name="T19" fmla="*/ 2147483647 h 370"/>
              <a:gd name="T20" fmla="*/ 2147483647 w 327"/>
              <a:gd name="T21" fmla="*/ 2147483647 h 370"/>
              <a:gd name="T22" fmla="*/ 2147483647 w 327"/>
              <a:gd name="T23" fmla="*/ 2147483647 h 370"/>
              <a:gd name="T24" fmla="*/ 2147483647 w 327"/>
              <a:gd name="T25" fmla="*/ 2147483647 h 370"/>
              <a:gd name="T26" fmla="*/ 2147483647 w 327"/>
              <a:gd name="T27" fmla="*/ 2147483647 h 370"/>
              <a:gd name="T28" fmla="*/ 2147483647 w 327"/>
              <a:gd name="T29" fmla="*/ 2147483647 h 370"/>
              <a:gd name="T30" fmla="*/ 2147483647 w 327"/>
              <a:gd name="T31" fmla="*/ 2147483647 h 370"/>
              <a:gd name="T32" fmla="*/ 2147483647 w 327"/>
              <a:gd name="T33" fmla="*/ 2147483647 h 370"/>
              <a:gd name="T34" fmla="*/ 2147483647 w 327"/>
              <a:gd name="T35" fmla="*/ 2147483647 h 370"/>
              <a:gd name="T36" fmla="*/ 2147483647 w 327"/>
              <a:gd name="T37" fmla="*/ 2147483647 h 370"/>
              <a:gd name="T38" fmla="*/ 2147483647 w 327"/>
              <a:gd name="T39" fmla="*/ 2147483647 h 370"/>
              <a:gd name="T40" fmla="*/ 2147483647 w 327"/>
              <a:gd name="T41" fmla="*/ 2147483647 h 370"/>
              <a:gd name="T42" fmla="*/ 2147483647 w 327"/>
              <a:gd name="T43" fmla="*/ 2147483647 h 370"/>
              <a:gd name="T44" fmla="*/ 2147483647 w 327"/>
              <a:gd name="T45" fmla="*/ 2147483647 h 370"/>
              <a:gd name="T46" fmla="*/ 2147483647 w 327"/>
              <a:gd name="T47" fmla="*/ 2147483647 h 370"/>
              <a:gd name="T48" fmla="*/ 2147483647 w 327"/>
              <a:gd name="T49" fmla="*/ 2147483647 h 370"/>
              <a:gd name="T50" fmla="*/ 2147483647 w 327"/>
              <a:gd name="T51" fmla="*/ 2147483647 h 370"/>
              <a:gd name="T52" fmla="*/ 2147483647 w 327"/>
              <a:gd name="T53" fmla="*/ 2147483647 h 370"/>
              <a:gd name="T54" fmla="*/ 2147483647 w 327"/>
              <a:gd name="T55" fmla="*/ 2147483647 h 370"/>
              <a:gd name="T56" fmla="*/ 2147483647 w 327"/>
              <a:gd name="T57" fmla="*/ 2147483647 h 370"/>
              <a:gd name="T58" fmla="*/ 2147483647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2147483647 w 327"/>
              <a:gd name="T73" fmla="*/ 2147483647 h 370"/>
              <a:gd name="T74" fmla="*/ 2147483647 w 327"/>
              <a:gd name="T75" fmla="*/ 2147483647 h 370"/>
              <a:gd name="T76" fmla="*/ 2147483647 w 327"/>
              <a:gd name="T77" fmla="*/ 2147483647 h 370"/>
              <a:gd name="T78" fmla="*/ 2147483647 w 327"/>
              <a:gd name="T79" fmla="*/ 2147483647 h 370"/>
              <a:gd name="T80" fmla="*/ 2147483647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blipFill dpi="0" rotWithShape="0">
            <a:blip r:embed="rId5"/>
            <a:srcRect/>
            <a:stretch>
              <a:fillRect/>
            </a:stretch>
          </a:blipFill>
          <a:ln>
            <a:noFill/>
          </a:ln>
          <a:effectLst/>
          <a:extLst>
            <a:ext uri="{91240B29-F687-4F45-9708-019B960494DF}">
              <a14:hiddenLine xmlns:a14="http://schemas.microsoft.com/office/drawing/2010/main" w="9525">
                <a:solidFill>
                  <a:srgbClr val="E32119"/>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it-IT"/>
          </a:p>
        </p:txBody>
      </p:sp>
      <p:sp>
        <p:nvSpPr>
          <p:cNvPr id="1032203" name="Freeform 11"/>
          <p:cNvSpPr>
            <a:spLocks/>
          </p:cNvSpPr>
          <p:nvPr/>
        </p:nvSpPr>
        <p:spPr bwMode="auto">
          <a:xfrm>
            <a:off x="6751638" y="5816600"/>
            <a:ext cx="561975" cy="115888"/>
          </a:xfrm>
          <a:custGeom>
            <a:avLst/>
            <a:gdLst>
              <a:gd name="T0" fmla="*/ 561975 w 397"/>
              <a:gd name="T1" fmla="*/ 115888 h 199"/>
              <a:gd name="T2" fmla="*/ 281695 w 397"/>
              <a:gd name="T3" fmla="*/ 0 h 199"/>
              <a:gd name="T4" fmla="*/ 0 w 397"/>
              <a:gd name="T5" fmla="*/ 115888 h 199"/>
              <a:gd name="T6" fmla="*/ 0 60000 65536"/>
              <a:gd name="T7" fmla="*/ 0 60000 65536"/>
              <a:gd name="T8" fmla="*/ 0 60000 65536"/>
            </a:gdLst>
            <a:ahLst/>
            <a:cxnLst>
              <a:cxn ang="T6">
                <a:pos x="T0" y="T1"/>
              </a:cxn>
              <a:cxn ang="T7">
                <a:pos x="T2" y="T3"/>
              </a:cxn>
              <a:cxn ang="T8">
                <a:pos x="T4" y="T5"/>
              </a:cxn>
            </a:cxnLst>
            <a:rect l="0" t="0" r="r" b="b"/>
            <a:pathLst>
              <a:path w="397" h="199">
                <a:moveTo>
                  <a:pt x="397" y="199"/>
                </a:moveTo>
                <a:cubicBezTo>
                  <a:pt x="331" y="99"/>
                  <a:pt x="265" y="0"/>
                  <a:pt x="199" y="0"/>
                </a:cubicBezTo>
                <a:cubicBezTo>
                  <a:pt x="133" y="0"/>
                  <a:pt x="66" y="99"/>
                  <a:pt x="0" y="199"/>
                </a:cubicBezTo>
              </a:path>
            </a:pathLst>
          </a:custGeom>
          <a:noFill/>
          <a:ln w="38100" cap="flat" cmpd="sng">
            <a:solidFill>
              <a:schemeClr val="tx1"/>
            </a:solidFill>
            <a:prstDash val="sysDot"/>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it-IT"/>
          </a:p>
        </p:txBody>
      </p:sp>
      <p:sp>
        <p:nvSpPr>
          <p:cNvPr id="45067" name="Freeform 12"/>
          <p:cNvSpPr>
            <a:spLocks noChangeAspect="1"/>
          </p:cNvSpPr>
          <p:nvPr/>
        </p:nvSpPr>
        <p:spPr bwMode="auto">
          <a:xfrm>
            <a:off x="2592388" y="5364163"/>
            <a:ext cx="3419475" cy="847725"/>
          </a:xfrm>
          <a:custGeom>
            <a:avLst/>
            <a:gdLst>
              <a:gd name="T0" fmla="*/ 63437 w 1671"/>
              <a:gd name="T1" fmla="*/ 847725 h 227"/>
              <a:gd name="T2" fmla="*/ 0 w 1671"/>
              <a:gd name="T3" fmla="*/ 731956 h 227"/>
              <a:gd name="T4" fmla="*/ 0 w 1671"/>
              <a:gd name="T5" fmla="*/ 731956 h 227"/>
              <a:gd name="T6" fmla="*/ 0 w 1671"/>
              <a:gd name="T7" fmla="*/ 112034 h 227"/>
              <a:gd name="T8" fmla="*/ 63437 w 1671"/>
              <a:gd name="T9" fmla="*/ 0 h 227"/>
              <a:gd name="T10" fmla="*/ 63437 w 1671"/>
              <a:gd name="T11" fmla="*/ 0 h 227"/>
              <a:gd name="T12" fmla="*/ 3356038 w 1671"/>
              <a:gd name="T13" fmla="*/ 0 h 227"/>
              <a:gd name="T14" fmla="*/ 3419475 w 1671"/>
              <a:gd name="T15" fmla="*/ 112034 h 227"/>
              <a:gd name="T16" fmla="*/ 3419475 w 1671"/>
              <a:gd name="T17" fmla="*/ 112034 h 227"/>
              <a:gd name="T18" fmla="*/ 3419475 w 1671"/>
              <a:gd name="T19" fmla="*/ 194193 h 227"/>
              <a:gd name="T20" fmla="*/ 3403104 w 1671"/>
              <a:gd name="T21" fmla="*/ 224068 h 227"/>
              <a:gd name="T22" fmla="*/ 3403104 w 1671"/>
              <a:gd name="T23" fmla="*/ 224068 h 227"/>
              <a:gd name="T24" fmla="*/ 3386733 w 1671"/>
              <a:gd name="T25" fmla="*/ 194193 h 227"/>
              <a:gd name="T26" fmla="*/ 3386733 w 1671"/>
              <a:gd name="T27" fmla="*/ 194193 h 227"/>
              <a:gd name="T28" fmla="*/ 3386733 w 1671"/>
              <a:gd name="T29" fmla="*/ 112034 h 227"/>
              <a:gd name="T30" fmla="*/ 3356038 w 1671"/>
              <a:gd name="T31" fmla="*/ 59752 h 227"/>
              <a:gd name="T32" fmla="*/ 3356038 w 1671"/>
              <a:gd name="T33" fmla="*/ 59752 h 227"/>
              <a:gd name="T34" fmla="*/ 63437 w 1671"/>
              <a:gd name="T35" fmla="*/ 59752 h 227"/>
              <a:gd name="T36" fmla="*/ 32742 w 1671"/>
              <a:gd name="T37" fmla="*/ 112034 h 227"/>
              <a:gd name="T38" fmla="*/ 32742 w 1671"/>
              <a:gd name="T39" fmla="*/ 112034 h 227"/>
              <a:gd name="T40" fmla="*/ 32742 w 1671"/>
              <a:gd name="T41" fmla="*/ 731956 h 227"/>
              <a:gd name="T42" fmla="*/ 63437 w 1671"/>
              <a:gd name="T43" fmla="*/ 787973 h 227"/>
              <a:gd name="T44" fmla="*/ 63437 w 1671"/>
              <a:gd name="T45" fmla="*/ 787973 h 227"/>
              <a:gd name="T46" fmla="*/ 3356038 w 1671"/>
              <a:gd name="T47" fmla="*/ 787973 h 227"/>
              <a:gd name="T48" fmla="*/ 3386733 w 1671"/>
              <a:gd name="T49" fmla="*/ 731956 h 227"/>
              <a:gd name="T50" fmla="*/ 3386733 w 1671"/>
              <a:gd name="T51" fmla="*/ 731956 h 227"/>
              <a:gd name="T52" fmla="*/ 3386733 w 1671"/>
              <a:gd name="T53" fmla="*/ 306227 h 227"/>
              <a:gd name="T54" fmla="*/ 3386733 w 1671"/>
              <a:gd name="T55" fmla="*/ 306227 h 227"/>
              <a:gd name="T56" fmla="*/ 3403104 w 1671"/>
              <a:gd name="T57" fmla="*/ 276351 h 227"/>
              <a:gd name="T58" fmla="*/ 3403104 w 1671"/>
              <a:gd name="T59" fmla="*/ 276351 h 227"/>
              <a:gd name="T60" fmla="*/ 3419475 w 1671"/>
              <a:gd name="T61" fmla="*/ 306227 h 227"/>
              <a:gd name="T62" fmla="*/ 3419475 w 1671"/>
              <a:gd name="T63" fmla="*/ 306227 h 227"/>
              <a:gd name="T64" fmla="*/ 3419475 w 1671"/>
              <a:gd name="T65" fmla="*/ 731956 h 227"/>
              <a:gd name="T66" fmla="*/ 3356038 w 1671"/>
              <a:gd name="T67" fmla="*/ 847725 h 227"/>
              <a:gd name="T68" fmla="*/ 3356038 w 1671"/>
              <a:gd name="T69" fmla="*/ 847725 h 227"/>
              <a:gd name="T70" fmla="*/ 63437 w 1671"/>
              <a:gd name="T71" fmla="*/ 847725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71"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1640" y="0"/>
                  <a:pt x="1640" y="0"/>
                  <a:pt x="1640" y="0"/>
                </a:cubicBezTo>
                <a:cubicBezTo>
                  <a:pt x="1657" y="0"/>
                  <a:pt x="1671" y="13"/>
                  <a:pt x="1671" y="30"/>
                </a:cubicBezTo>
                <a:cubicBezTo>
                  <a:pt x="1671" y="30"/>
                  <a:pt x="1671" y="30"/>
                  <a:pt x="1671" y="30"/>
                </a:cubicBezTo>
                <a:cubicBezTo>
                  <a:pt x="1671" y="52"/>
                  <a:pt x="1671" y="52"/>
                  <a:pt x="1671" y="52"/>
                </a:cubicBezTo>
                <a:cubicBezTo>
                  <a:pt x="1671" y="57"/>
                  <a:pt x="1667" y="60"/>
                  <a:pt x="1663" y="60"/>
                </a:cubicBezTo>
                <a:cubicBezTo>
                  <a:pt x="1663" y="60"/>
                  <a:pt x="1663" y="60"/>
                  <a:pt x="1663" y="60"/>
                </a:cubicBezTo>
                <a:cubicBezTo>
                  <a:pt x="1658" y="60"/>
                  <a:pt x="1655" y="57"/>
                  <a:pt x="1655" y="52"/>
                </a:cubicBezTo>
                <a:cubicBezTo>
                  <a:pt x="1655" y="52"/>
                  <a:pt x="1655" y="52"/>
                  <a:pt x="1655" y="52"/>
                </a:cubicBezTo>
                <a:cubicBezTo>
                  <a:pt x="1655" y="30"/>
                  <a:pt x="1655" y="30"/>
                  <a:pt x="1655" y="30"/>
                </a:cubicBezTo>
                <a:cubicBezTo>
                  <a:pt x="1655" y="22"/>
                  <a:pt x="1648" y="16"/>
                  <a:pt x="1640" y="16"/>
                </a:cubicBezTo>
                <a:cubicBezTo>
                  <a:pt x="1640" y="16"/>
                  <a:pt x="1640" y="16"/>
                  <a:pt x="1640"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1640" y="211"/>
                  <a:pt x="1640" y="211"/>
                  <a:pt x="1640" y="211"/>
                </a:cubicBezTo>
                <a:cubicBezTo>
                  <a:pt x="1648" y="211"/>
                  <a:pt x="1655" y="204"/>
                  <a:pt x="1655" y="196"/>
                </a:cubicBezTo>
                <a:cubicBezTo>
                  <a:pt x="1655" y="196"/>
                  <a:pt x="1655" y="196"/>
                  <a:pt x="1655" y="196"/>
                </a:cubicBezTo>
                <a:cubicBezTo>
                  <a:pt x="1655" y="82"/>
                  <a:pt x="1655" y="82"/>
                  <a:pt x="1655" y="82"/>
                </a:cubicBezTo>
                <a:cubicBezTo>
                  <a:pt x="1655" y="82"/>
                  <a:pt x="1655" y="82"/>
                  <a:pt x="1655" y="82"/>
                </a:cubicBezTo>
                <a:cubicBezTo>
                  <a:pt x="1655" y="78"/>
                  <a:pt x="1658" y="74"/>
                  <a:pt x="1663" y="74"/>
                </a:cubicBezTo>
                <a:cubicBezTo>
                  <a:pt x="1663" y="74"/>
                  <a:pt x="1663" y="74"/>
                  <a:pt x="1663" y="74"/>
                </a:cubicBezTo>
                <a:cubicBezTo>
                  <a:pt x="1667" y="74"/>
                  <a:pt x="1671" y="78"/>
                  <a:pt x="1671" y="82"/>
                </a:cubicBezTo>
                <a:cubicBezTo>
                  <a:pt x="1671" y="82"/>
                  <a:pt x="1671" y="82"/>
                  <a:pt x="1671" y="82"/>
                </a:cubicBezTo>
                <a:cubicBezTo>
                  <a:pt x="1671" y="196"/>
                  <a:pt x="1671" y="196"/>
                  <a:pt x="1671" y="196"/>
                </a:cubicBezTo>
                <a:cubicBezTo>
                  <a:pt x="1671" y="213"/>
                  <a:pt x="1657" y="227"/>
                  <a:pt x="1640" y="227"/>
                </a:cubicBezTo>
                <a:cubicBezTo>
                  <a:pt x="1640" y="227"/>
                  <a:pt x="1640" y="227"/>
                  <a:pt x="1640"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32205" name="Text Box 13"/>
          <p:cNvSpPr txBox="1">
            <a:spLocks noChangeArrowheads="1"/>
          </p:cNvSpPr>
          <p:nvPr/>
        </p:nvSpPr>
        <p:spPr bwMode="auto">
          <a:xfrm>
            <a:off x="2681288" y="5459413"/>
            <a:ext cx="33305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lvl1pPr marL="179388" indent="-9525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Clr>
                <a:schemeClr val="hlink"/>
              </a:buClr>
              <a:buFont typeface="Arial" charset="0"/>
              <a:buChar char="›"/>
              <a:defRPr/>
            </a:pPr>
            <a:r>
              <a:rPr lang="en-US" sz="1800" smtClean="0">
                <a:latin typeface="Arial" charset="0"/>
              </a:rPr>
              <a:t>HD Satellite link replaced by an LTE link</a:t>
            </a:r>
            <a:endParaRPr lang="en-US" sz="1800" b="1" smtClean="0">
              <a:latin typeface="Arial" charset="0"/>
            </a:endParaRPr>
          </a:p>
        </p:txBody>
      </p:sp>
      <p:sp>
        <p:nvSpPr>
          <p:cNvPr id="45069" name="Freeform 3" descr="bpct-blend5"/>
          <p:cNvSpPr>
            <a:spLocks noChangeAspect="1" noEditPoints="1"/>
          </p:cNvSpPr>
          <p:nvPr/>
        </p:nvSpPr>
        <p:spPr bwMode="auto">
          <a:xfrm>
            <a:off x="6310313" y="5791200"/>
            <a:ext cx="212725" cy="184150"/>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32207" name="Text Box 15"/>
          <p:cNvSpPr txBox="1">
            <a:spLocks noChangeArrowheads="1"/>
          </p:cNvSpPr>
          <p:nvPr/>
        </p:nvSpPr>
        <p:spPr bwMode="auto">
          <a:xfrm>
            <a:off x="7181850" y="6059488"/>
            <a:ext cx="577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sz="1600" b="1">
                <a:solidFill>
                  <a:srgbClr val="FF3300"/>
                </a:solidFill>
                <a:latin typeface="Arial" charset="0"/>
                <a:ea typeface="ＭＳ Ｐゴシック" charset="0"/>
              </a:rPr>
              <a:t>LTE</a:t>
            </a:r>
          </a:p>
        </p:txBody>
      </p:sp>
      <p:sp>
        <p:nvSpPr>
          <p:cNvPr id="1032208" name="Text Box 16"/>
          <p:cNvSpPr txBox="1">
            <a:spLocks noChangeArrowheads="1"/>
          </p:cNvSpPr>
          <p:nvPr/>
        </p:nvSpPr>
        <p:spPr bwMode="auto">
          <a:xfrm>
            <a:off x="6653213" y="1789113"/>
            <a:ext cx="2212975" cy="1190625"/>
          </a:xfrm>
          <a:prstGeom prst="rect">
            <a:avLst/>
          </a:prstGeom>
          <a:solidFill>
            <a:schemeClr val="accent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sz="1800">
                <a:solidFill>
                  <a:schemeClr val="bg1"/>
                </a:solidFill>
                <a:latin typeface="Arial" charset="0"/>
                <a:ea typeface="ＭＳ Ｐゴシック" charset="0"/>
              </a:rPr>
              <a:t>Tele 2 demo the performance of their network with live video reporting</a:t>
            </a:r>
          </a:p>
        </p:txBody>
      </p:sp>
    </p:spTree>
  </p:cSld>
  <p:clrMapOvr>
    <a:masterClrMapping/>
  </p:clrMapOvr>
  <p:transition spd="slow">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a:latin typeface="Ericsson Capital TT" pitchFamily="2" charset="0"/>
              </a:rPr>
              <a:t>Network hosted gaming</a:t>
            </a:r>
            <a:endParaRPr lang="it-IT" dirty="0"/>
          </a:p>
        </p:txBody>
      </p:sp>
      <p:sp>
        <p:nvSpPr>
          <p:cNvPr id="46081" name="Rectangle 2"/>
          <p:cNvSpPr>
            <a:spLocks noGrp="1" noChangeArrowheads="1"/>
          </p:cNvSpPr>
          <p:nvPr>
            <p:ph idx="1"/>
          </p:nvPr>
        </p:nvSpPr>
        <p:spPr>
          <a:xfrm>
            <a:off x="457201" y="1238250"/>
            <a:ext cx="3418114" cy="2757488"/>
          </a:xfrm>
        </p:spPr>
        <p:txBody>
          <a:bodyPr/>
          <a:lstStyle/>
          <a:p>
            <a:pPr eaLnBrk="1" hangingPunct="1"/>
            <a:r>
              <a:rPr lang="en-US" altLang="zh-TW" sz="1600" dirty="0" smtClean="0">
                <a:ea typeface="PMingLiU" pitchFamily="18" charset="-120"/>
              </a:rPr>
              <a:t>Games are hosted in the network</a:t>
            </a:r>
          </a:p>
          <a:p>
            <a:pPr eaLnBrk="1" hangingPunct="1"/>
            <a:r>
              <a:rPr lang="en-US" altLang="zh-TW" sz="1600" dirty="0" smtClean="0">
                <a:ea typeface="PMingLiU" pitchFamily="18" charset="-120"/>
              </a:rPr>
              <a:t>Visual impacting games with cheap consumer HW</a:t>
            </a:r>
          </a:p>
          <a:p>
            <a:pPr eaLnBrk="1" hangingPunct="1"/>
            <a:r>
              <a:rPr lang="en-US" altLang="zh-TW" sz="1600" dirty="0" smtClean="0">
                <a:ea typeface="PMingLiU" pitchFamily="18" charset="-120"/>
              </a:rPr>
              <a:t>Pure service, no game purchase required</a:t>
            </a:r>
          </a:p>
          <a:p>
            <a:pPr eaLnBrk="1" hangingPunct="1"/>
            <a:r>
              <a:rPr lang="en-US" altLang="zh-TW" sz="1600" dirty="0" smtClean="0">
                <a:ea typeface="PMingLiU" pitchFamily="18" charset="-120"/>
              </a:rPr>
              <a:t>No download required, instant gaming</a:t>
            </a:r>
            <a:endParaRPr lang="en-US" altLang="it-IT" sz="1600" dirty="0" smtClean="0"/>
          </a:p>
        </p:txBody>
      </p:sp>
      <p:pic>
        <p:nvPicPr>
          <p:cNvPr id="1034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75" y="3698875"/>
            <a:ext cx="3152775" cy="177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34244" name="Rectangle 4"/>
          <p:cNvSpPr>
            <a:spLocks noChangeArrowheads="1"/>
          </p:cNvSpPr>
          <p:nvPr/>
        </p:nvSpPr>
        <p:spPr bwMode="auto">
          <a:xfrm>
            <a:off x="276225" y="6151563"/>
            <a:ext cx="41592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defRPr/>
            </a:pPr>
            <a:r>
              <a:rPr lang="en-US" sz="1600">
                <a:latin typeface="Arial" charset="0"/>
                <a:ea typeface="ＭＳ Ｐゴシック" charset="0"/>
              </a:rPr>
              <a:t>Source: http://www.onlive.com/service/index</a:t>
            </a:r>
          </a:p>
        </p:txBody>
      </p:sp>
      <p:pic>
        <p:nvPicPr>
          <p:cNvPr id="1034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88" y="1238250"/>
            <a:ext cx="4960937" cy="2205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34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332288"/>
            <a:ext cx="3373438"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3"/>
          <p:cNvSpPr>
            <a:spLocks noChangeAspect="1" noEditPoints="1"/>
          </p:cNvSpPr>
          <p:nvPr/>
        </p:nvSpPr>
        <p:spPr bwMode="auto">
          <a:xfrm>
            <a:off x="1698625" y="1476375"/>
            <a:ext cx="7050088" cy="5011738"/>
          </a:xfrm>
          <a:custGeom>
            <a:avLst/>
            <a:gdLst>
              <a:gd name="T0" fmla="*/ 6983072 w 526"/>
              <a:gd name="T1" fmla="*/ 817423 h 374"/>
              <a:gd name="T2" fmla="*/ 5830396 w 526"/>
              <a:gd name="T3" fmla="*/ 1273035 h 374"/>
              <a:gd name="T4" fmla="*/ 5816993 w 526"/>
              <a:gd name="T5" fmla="*/ 1474041 h 374"/>
              <a:gd name="T6" fmla="*/ 5508719 w 526"/>
              <a:gd name="T7" fmla="*/ 2438867 h 374"/>
              <a:gd name="T8" fmla="*/ 5401493 w 526"/>
              <a:gd name="T9" fmla="*/ 790622 h 374"/>
              <a:gd name="T10" fmla="*/ 5294268 w 526"/>
              <a:gd name="T11" fmla="*/ 2693474 h 374"/>
              <a:gd name="T12" fmla="*/ 4436462 w 526"/>
              <a:gd name="T13" fmla="*/ 227806 h 374"/>
              <a:gd name="T14" fmla="*/ 5280864 w 526"/>
              <a:gd name="T15" fmla="*/ 214406 h 374"/>
              <a:gd name="T16" fmla="*/ 5294268 w 526"/>
              <a:gd name="T17" fmla="*/ 415411 h 374"/>
              <a:gd name="T18" fmla="*/ 5508719 w 526"/>
              <a:gd name="T19" fmla="*/ 415411 h 374"/>
              <a:gd name="T20" fmla="*/ 5280864 w 526"/>
              <a:gd name="T21" fmla="*/ 0 h 374"/>
              <a:gd name="T22" fmla="*/ 4222011 w 526"/>
              <a:gd name="T23" fmla="*/ 227806 h 374"/>
              <a:gd name="T24" fmla="*/ 4101382 w 526"/>
              <a:gd name="T25" fmla="*/ 3752103 h 374"/>
              <a:gd name="T26" fmla="*/ 3873527 w 526"/>
              <a:gd name="T27" fmla="*/ 750421 h 374"/>
              <a:gd name="T28" fmla="*/ 2814674 w 526"/>
              <a:gd name="T29" fmla="*/ 978227 h 374"/>
              <a:gd name="T30" fmla="*/ 2707448 w 526"/>
              <a:gd name="T31" fmla="*/ 4368520 h 374"/>
              <a:gd name="T32" fmla="*/ 2466190 w 526"/>
              <a:gd name="T33" fmla="*/ 1500841 h 374"/>
              <a:gd name="T34" fmla="*/ 1407337 w 526"/>
              <a:gd name="T35" fmla="*/ 1742048 h 374"/>
              <a:gd name="T36" fmla="*/ 1300111 w 526"/>
              <a:gd name="T37" fmla="*/ 4663328 h 374"/>
              <a:gd name="T38" fmla="*/ 1058854 w 526"/>
              <a:gd name="T39" fmla="*/ 2264662 h 374"/>
              <a:gd name="T40" fmla="*/ 0 w 526"/>
              <a:gd name="T41" fmla="*/ 2492469 h 374"/>
              <a:gd name="T42" fmla="*/ 214451 w 526"/>
              <a:gd name="T43" fmla="*/ 4998338 h 374"/>
              <a:gd name="T44" fmla="*/ 804193 w 526"/>
              <a:gd name="T45" fmla="*/ 5011738 h 374"/>
              <a:gd name="T46" fmla="*/ 1648595 w 526"/>
              <a:gd name="T47" fmla="*/ 4998338 h 374"/>
              <a:gd name="T48" fmla="*/ 2680642 w 526"/>
              <a:gd name="T49" fmla="*/ 4864334 h 374"/>
              <a:gd name="T50" fmla="*/ 3042528 w 526"/>
              <a:gd name="T51" fmla="*/ 4998338 h 374"/>
              <a:gd name="T52" fmla="*/ 4101382 w 526"/>
              <a:gd name="T53" fmla="*/ 4757131 h 374"/>
              <a:gd name="T54" fmla="*/ 4128188 w 526"/>
              <a:gd name="T55" fmla="*/ 4475723 h 374"/>
              <a:gd name="T56" fmla="*/ 4222011 w 526"/>
              <a:gd name="T57" fmla="*/ 4757131 h 374"/>
              <a:gd name="T58" fmla="*/ 5280864 w 526"/>
              <a:gd name="T59" fmla="*/ 4998338 h 374"/>
              <a:gd name="T60" fmla="*/ 5508719 w 526"/>
              <a:gd name="T61" fmla="*/ 3658301 h 374"/>
              <a:gd name="T62" fmla="*/ 6849040 w 526"/>
              <a:gd name="T63" fmla="*/ 2559470 h 374"/>
              <a:gd name="T64" fmla="*/ 7050088 w 526"/>
              <a:gd name="T65" fmla="*/ 2492469 h 374"/>
              <a:gd name="T66" fmla="*/ 3029125 w 526"/>
              <a:gd name="T67" fmla="*/ 978227 h 374"/>
              <a:gd name="T68" fmla="*/ 3873527 w 526"/>
              <a:gd name="T69" fmla="*/ 964827 h 374"/>
              <a:gd name="T70" fmla="*/ 3886931 w 526"/>
              <a:gd name="T71" fmla="*/ 3886107 h 374"/>
              <a:gd name="T72" fmla="*/ 3029125 w 526"/>
              <a:gd name="T73" fmla="*/ 978227 h 374"/>
              <a:gd name="T74" fmla="*/ 2466190 w 526"/>
              <a:gd name="T75" fmla="*/ 1715247 h 374"/>
              <a:gd name="T76" fmla="*/ 2492997 w 526"/>
              <a:gd name="T77" fmla="*/ 4422122 h 374"/>
              <a:gd name="T78" fmla="*/ 1621788 w 526"/>
              <a:gd name="T79" fmla="*/ 1742048 h 374"/>
              <a:gd name="T80" fmla="*/ 214451 w 526"/>
              <a:gd name="T81" fmla="*/ 2492469 h 374"/>
              <a:gd name="T82" fmla="*/ 1058854 w 526"/>
              <a:gd name="T83" fmla="*/ 2479068 h 374"/>
              <a:gd name="T84" fmla="*/ 1085660 w 526"/>
              <a:gd name="T85" fmla="*/ 4703530 h 374"/>
              <a:gd name="T86" fmla="*/ 241258 w 526"/>
              <a:gd name="T87" fmla="*/ 4783932 h 374"/>
              <a:gd name="T88" fmla="*/ 214451 w 526"/>
              <a:gd name="T89" fmla="*/ 2492469 h 374"/>
              <a:gd name="T90" fmla="*/ 3873527 w 526"/>
              <a:gd name="T91" fmla="*/ 4783932 h 374"/>
              <a:gd name="T92" fmla="*/ 3886931 w 526"/>
              <a:gd name="T93" fmla="*/ 4569526 h 374"/>
              <a:gd name="T94" fmla="*/ 5294268 w 526"/>
              <a:gd name="T95" fmla="*/ 4757131 h 374"/>
              <a:gd name="T96" fmla="*/ 4449865 w 526"/>
              <a:gd name="T97" fmla="*/ 4783932 h 374"/>
              <a:gd name="T98" fmla="*/ 4436462 w 526"/>
              <a:gd name="T99" fmla="*/ 4328319 h 374"/>
              <a:gd name="T100" fmla="*/ 5294268 w 526"/>
              <a:gd name="T101" fmla="*/ 4757131 h 374"/>
              <a:gd name="T102" fmla="*/ 6701605 w 526"/>
              <a:gd name="T103" fmla="*/ 2063657 h 374"/>
              <a:gd name="T104" fmla="*/ 6580976 w 526"/>
              <a:gd name="T105" fmla="*/ 2170860 h 374"/>
              <a:gd name="T106" fmla="*/ 2198126 w 526"/>
              <a:gd name="T107" fmla="*/ 4716930 h 374"/>
              <a:gd name="T108" fmla="*/ 6286105 w 526"/>
              <a:gd name="T109" fmla="*/ 1608044 h 374"/>
              <a:gd name="T110" fmla="*/ 6098460 w 526"/>
              <a:gd name="T111" fmla="*/ 1393638 h 374"/>
              <a:gd name="T112" fmla="*/ 6835637 w 526"/>
              <a:gd name="T113" fmla="*/ 2157459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DE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106" name="Rectangle 2"/>
          <p:cNvSpPr>
            <a:spLocks noGrp="1" noChangeArrowheads="1"/>
          </p:cNvSpPr>
          <p:nvPr>
            <p:ph type="title" idx="4294967295"/>
          </p:nvPr>
        </p:nvSpPr>
        <p:spPr>
          <a:xfrm>
            <a:off x="0" y="565150"/>
            <a:ext cx="7826375" cy="487363"/>
          </a:xfrm>
        </p:spPr>
        <p:txBody>
          <a:bodyPr/>
          <a:lstStyle/>
          <a:p>
            <a:pPr eaLnBrk="1" hangingPunct="1"/>
            <a:r>
              <a:rPr lang="en-US" altLang="it-IT" smtClean="0"/>
              <a:t>Topics</a:t>
            </a:r>
          </a:p>
        </p:txBody>
      </p:sp>
      <p:sp>
        <p:nvSpPr>
          <p:cNvPr id="1070084" name="AutoShape 4"/>
          <p:cNvSpPr>
            <a:spLocks noChangeArrowheads="1"/>
          </p:cNvSpPr>
          <p:nvPr/>
        </p:nvSpPr>
        <p:spPr bwMode="auto">
          <a:xfrm>
            <a:off x="414338" y="2562225"/>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fundamentals </a:t>
            </a:r>
          </a:p>
        </p:txBody>
      </p:sp>
      <p:sp>
        <p:nvSpPr>
          <p:cNvPr id="1070085" name="AutoShape 4"/>
          <p:cNvSpPr>
            <a:spLocks noChangeArrowheads="1"/>
          </p:cNvSpPr>
          <p:nvPr/>
        </p:nvSpPr>
        <p:spPr bwMode="auto">
          <a:xfrm>
            <a:off x="379413" y="3689350"/>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User experience &amp; Use cases</a:t>
            </a:r>
          </a:p>
        </p:txBody>
      </p:sp>
      <p:sp>
        <p:nvSpPr>
          <p:cNvPr id="1070086" name="AutoShape 4"/>
          <p:cNvSpPr>
            <a:spLocks noChangeArrowheads="1"/>
          </p:cNvSpPr>
          <p:nvPr/>
        </p:nvSpPr>
        <p:spPr bwMode="auto">
          <a:xfrm>
            <a:off x="387350" y="1462088"/>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Market update</a:t>
            </a:r>
          </a:p>
        </p:txBody>
      </p:sp>
      <p:sp>
        <p:nvSpPr>
          <p:cNvPr id="1070087" name="AutoShape 4"/>
          <p:cNvSpPr>
            <a:spLocks noChangeArrowheads="1"/>
          </p:cNvSpPr>
          <p:nvPr/>
        </p:nvSpPr>
        <p:spPr bwMode="auto">
          <a:xfrm>
            <a:off x="425450" y="4824413"/>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Advanced </a:t>
            </a:r>
          </a:p>
        </p:txBody>
      </p:sp>
      <p:pic>
        <p:nvPicPr>
          <p:cNvPr id="47111" name="Picture 8" descr="LTE_logo-300x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6138"/>
            <a:ext cx="10287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a:latin typeface="Ericsson Capital TT" pitchFamily="2" charset="0"/>
              </a:rPr>
              <a:t>LTE in the Future – Evolution!</a:t>
            </a:r>
            <a:br>
              <a:rPr lang="en-US" altLang="it-IT" dirty="0">
                <a:latin typeface="Ericsson Capital TT" pitchFamily="2" charset="0"/>
              </a:rPr>
            </a:br>
            <a:endParaRPr lang="it-IT" dirty="0"/>
          </a:p>
        </p:txBody>
      </p:sp>
      <p:sp>
        <p:nvSpPr>
          <p:cNvPr id="49153" name="Rectangle 3"/>
          <p:cNvSpPr>
            <a:spLocks noGrp="1" noChangeArrowheads="1"/>
          </p:cNvSpPr>
          <p:nvPr>
            <p:ph idx="1"/>
          </p:nvPr>
        </p:nvSpPr>
        <p:spPr/>
        <p:txBody>
          <a:bodyPr/>
          <a:lstStyle/>
          <a:p>
            <a:pPr eaLnBrk="1" hangingPunct="1"/>
            <a:r>
              <a:rPr lang="en-US" altLang="it-IT" dirty="0" smtClean="0"/>
              <a:t>Carrier aggregation</a:t>
            </a:r>
          </a:p>
          <a:p>
            <a:pPr eaLnBrk="1" hangingPunct="1"/>
            <a:endParaRPr lang="en-US" altLang="it-IT" dirty="0" smtClean="0"/>
          </a:p>
          <a:p>
            <a:pPr eaLnBrk="1" hangingPunct="1"/>
            <a:endParaRPr lang="en-US" altLang="it-IT" dirty="0" smtClean="0"/>
          </a:p>
          <a:p>
            <a:pPr eaLnBrk="1" hangingPunct="1"/>
            <a:endParaRPr lang="en-US" altLang="it-IT" dirty="0" smtClean="0"/>
          </a:p>
          <a:p>
            <a:pPr eaLnBrk="1" hangingPunct="1"/>
            <a:r>
              <a:rPr lang="en-US" altLang="it-IT" dirty="0" smtClean="0"/>
              <a:t>Spectrum aggregation</a:t>
            </a:r>
          </a:p>
          <a:p>
            <a:pPr eaLnBrk="1" hangingPunct="1"/>
            <a:endParaRPr lang="en-US" altLang="it-IT" dirty="0" smtClean="0"/>
          </a:p>
          <a:p>
            <a:pPr eaLnBrk="1" hangingPunct="1"/>
            <a:endParaRPr lang="en-US" altLang="it-IT" dirty="0" smtClean="0"/>
          </a:p>
          <a:p>
            <a:pPr eaLnBrk="1" hangingPunct="1"/>
            <a:endParaRPr lang="en-US" altLang="it-IT" dirty="0" smtClean="0"/>
          </a:p>
          <a:p>
            <a:pPr eaLnBrk="1" hangingPunct="1"/>
            <a:r>
              <a:rPr lang="en-US" altLang="it-IT" dirty="0" smtClean="0"/>
              <a:t>DL/UL Multi-Antenna transmission</a:t>
            </a:r>
          </a:p>
          <a:p>
            <a:pPr eaLnBrk="1" hangingPunct="1"/>
            <a:endParaRPr lang="en-US" altLang="it-IT" dirty="0" smtClean="0"/>
          </a:p>
        </p:txBody>
      </p:sp>
      <p:sp>
        <p:nvSpPr>
          <p:cNvPr id="1055748" name="Rectangle 4"/>
          <p:cNvSpPr>
            <a:spLocks noChangeArrowheads="1"/>
          </p:cNvSpPr>
          <p:nvPr/>
        </p:nvSpPr>
        <p:spPr bwMode="auto">
          <a:xfrm>
            <a:off x="0" y="2565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latin typeface="Arial" charset="0"/>
              <a:ea typeface="ＭＳ Ｐゴシック" charset="0"/>
            </a:endParaRPr>
          </a:p>
        </p:txBody>
      </p:sp>
      <p:grpSp>
        <p:nvGrpSpPr>
          <p:cNvPr id="49155" name="Group 5"/>
          <p:cNvGrpSpPr>
            <a:grpSpLocks/>
          </p:cNvGrpSpPr>
          <p:nvPr/>
        </p:nvGrpSpPr>
        <p:grpSpPr bwMode="auto">
          <a:xfrm>
            <a:off x="4910138" y="1090613"/>
            <a:ext cx="2947987" cy="1352550"/>
            <a:chOff x="3354" y="717"/>
            <a:chExt cx="1857" cy="888"/>
          </a:xfrm>
        </p:grpSpPr>
        <p:grpSp>
          <p:nvGrpSpPr>
            <p:cNvPr id="49195" name="Group 6"/>
            <p:cNvGrpSpPr>
              <a:grpSpLocks/>
            </p:cNvGrpSpPr>
            <p:nvPr/>
          </p:nvGrpSpPr>
          <p:grpSpPr bwMode="auto">
            <a:xfrm>
              <a:off x="4445" y="717"/>
              <a:ext cx="325" cy="197"/>
              <a:chOff x="4357" y="3357"/>
              <a:chExt cx="943" cy="215"/>
            </a:xfrm>
          </p:grpSpPr>
          <p:sp>
            <p:nvSpPr>
              <p:cNvPr id="49204" name="Line 18"/>
              <p:cNvSpPr>
                <a:spLocks noChangeShapeType="1"/>
              </p:cNvSpPr>
              <p:nvPr/>
            </p:nvSpPr>
            <p:spPr bwMode="auto">
              <a:xfrm>
                <a:off x="4410" y="3572"/>
                <a:ext cx="838"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9205" name="Rectangle 19"/>
              <p:cNvSpPr>
                <a:spLocks noChangeArrowheads="1"/>
              </p:cNvSpPr>
              <p:nvPr/>
            </p:nvSpPr>
            <p:spPr bwMode="auto">
              <a:xfrm>
                <a:off x="4357" y="3357"/>
                <a:ext cx="94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1200">
                    <a:ea typeface="Batang" pitchFamily="18" charset="-127"/>
                  </a:rPr>
                  <a:t>20 MHz</a:t>
                </a:r>
                <a:endParaRPr lang="sv-SE" altLang="it-IT" sz="1200">
                  <a:ea typeface="Batang" pitchFamily="18" charset="-127"/>
                  <a:sym typeface="MS PGothic" panose="020B0600070205080204" pitchFamily="34" charset="-128"/>
                </a:endParaRPr>
              </a:p>
            </p:txBody>
          </p:sp>
        </p:grpSp>
        <p:grpSp>
          <p:nvGrpSpPr>
            <p:cNvPr id="49196" name="Group 9"/>
            <p:cNvGrpSpPr>
              <a:grpSpLocks/>
            </p:cNvGrpSpPr>
            <p:nvPr/>
          </p:nvGrpSpPr>
          <p:grpSpPr bwMode="auto">
            <a:xfrm>
              <a:off x="3408" y="955"/>
              <a:ext cx="1703" cy="350"/>
              <a:chOff x="1028" y="1423"/>
              <a:chExt cx="1415" cy="265"/>
            </a:xfrm>
          </p:grpSpPr>
          <p:sp>
            <p:nvSpPr>
              <p:cNvPr id="1055754" name="AutoShape 10"/>
              <p:cNvSpPr>
                <a:spLocks noChangeArrowheads="1"/>
              </p:cNvSpPr>
              <p:nvPr/>
            </p:nvSpPr>
            <p:spPr bwMode="auto">
              <a:xfrm>
                <a:off x="1028" y="1423"/>
                <a:ext cx="265" cy="265"/>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55" name="AutoShape 11"/>
              <p:cNvSpPr>
                <a:spLocks noChangeArrowheads="1"/>
              </p:cNvSpPr>
              <p:nvPr/>
            </p:nvSpPr>
            <p:spPr bwMode="auto">
              <a:xfrm>
                <a:off x="1890" y="1423"/>
                <a:ext cx="265" cy="265"/>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56" name="AutoShape 12"/>
              <p:cNvSpPr>
                <a:spLocks noChangeArrowheads="1"/>
              </p:cNvSpPr>
              <p:nvPr/>
            </p:nvSpPr>
            <p:spPr bwMode="auto">
              <a:xfrm>
                <a:off x="1603" y="1423"/>
                <a:ext cx="265" cy="265"/>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57" name="AutoShape 13"/>
              <p:cNvSpPr>
                <a:spLocks noChangeArrowheads="1"/>
              </p:cNvSpPr>
              <p:nvPr/>
            </p:nvSpPr>
            <p:spPr bwMode="auto">
              <a:xfrm>
                <a:off x="1315" y="1423"/>
                <a:ext cx="265" cy="265"/>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58" name="AutoShape 14"/>
              <p:cNvSpPr>
                <a:spLocks noChangeArrowheads="1"/>
              </p:cNvSpPr>
              <p:nvPr/>
            </p:nvSpPr>
            <p:spPr bwMode="auto">
              <a:xfrm>
                <a:off x="2178" y="1423"/>
                <a:ext cx="265" cy="265"/>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chemeClr val="accent1"/>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grpSp>
        <p:sp>
          <p:nvSpPr>
            <p:cNvPr id="49197" name="Rectangle 11"/>
            <p:cNvSpPr>
              <a:spLocks noChangeArrowheads="1"/>
            </p:cNvSpPr>
            <p:nvPr/>
          </p:nvSpPr>
          <p:spPr bwMode="auto">
            <a:xfrm>
              <a:off x="3354" y="1421"/>
              <a:ext cx="185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0"/>
                </a:spcBef>
              </a:pPr>
              <a:r>
                <a:rPr lang="sv-SE" altLang="it-IT" sz="1200">
                  <a:ea typeface="Batang" pitchFamily="18" charset="-127"/>
                  <a:sym typeface="MS PGothic" panose="020B0600070205080204" pitchFamily="34" charset="-128"/>
                </a:rPr>
                <a:t>100 MHz total bandwidth</a:t>
              </a:r>
            </a:p>
          </p:txBody>
        </p:sp>
        <p:sp>
          <p:nvSpPr>
            <p:cNvPr id="49198" name="AutoShape 20"/>
            <p:cNvSpPr>
              <a:spLocks/>
            </p:cNvSpPr>
            <p:nvPr/>
          </p:nvSpPr>
          <p:spPr bwMode="auto">
            <a:xfrm rot="16200000" flipV="1">
              <a:off x="4198" y="560"/>
              <a:ext cx="118" cy="1671"/>
            </a:xfrm>
            <a:prstGeom prst="leftBrace">
              <a:avLst>
                <a:gd name="adj1" fmla="val 11800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en-US" altLang="it-IT" sz="2400">
                <a:ea typeface="Batang" pitchFamily="18" charset="-127"/>
              </a:endParaRPr>
            </a:p>
          </p:txBody>
        </p:sp>
      </p:grpSp>
      <p:grpSp>
        <p:nvGrpSpPr>
          <p:cNvPr id="49156" name="Group 17"/>
          <p:cNvGrpSpPr>
            <a:grpSpLocks/>
          </p:cNvGrpSpPr>
          <p:nvPr/>
        </p:nvGrpSpPr>
        <p:grpSpPr bwMode="auto">
          <a:xfrm>
            <a:off x="6249988" y="2513013"/>
            <a:ext cx="2471737" cy="1230312"/>
            <a:chOff x="3553" y="1661"/>
            <a:chExt cx="1779" cy="943"/>
          </a:xfrm>
        </p:grpSpPr>
        <p:sp>
          <p:nvSpPr>
            <p:cNvPr id="1055762" name="AutoShape 18"/>
            <p:cNvSpPr>
              <a:spLocks noChangeArrowheads="1"/>
            </p:cNvSpPr>
            <p:nvPr/>
          </p:nvSpPr>
          <p:spPr bwMode="auto">
            <a:xfrm>
              <a:off x="3570" y="1913"/>
              <a:ext cx="375" cy="374"/>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rgbClr val="89BA17"/>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63" name="AutoShape 19"/>
            <p:cNvSpPr>
              <a:spLocks noChangeArrowheads="1"/>
            </p:cNvSpPr>
            <p:nvPr/>
          </p:nvSpPr>
          <p:spPr bwMode="auto">
            <a:xfrm>
              <a:off x="4952" y="1913"/>
              <a:ext cx="376" cy="374"/>
            </a:xfrm>
            <a:prstGeom prst="roundRect">
              <a:avLst>
                <a:gd name="adj" fmla="val 5014"/>
              </a:avLst>
            </a:prstGeom>
            <a:solidFill>
              <a:srgbClr val="89BA17"/>
            </a:solidFill>
            <a:ln>
              <a:noFill/>
            </a:ln>
            <a:effectLst/>
            <a:extLst>
              <a:ext uri="{91240B29-F687-4f45-9708-019B960494DF}">
                <a14:hiddenLine xmlns:a14="http://schemas.microsoft.com/office/drawing/2010/main" xmlns="" w="6350">
                  <a:solidFill>
                    <a:srgbClr val="89BA17"/>
                  </a:solidFill>
                  <a:prstDash val="dash"/>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it-IT">
                <a:latin typeface="Arial" charset="0"/>
                <a:ea typeface="ＭＳ Ｐゴシック" charset="0"/>
              </a:endParaRPr>
            </a:p>
          </p:txBody>
        </p:sp>
        <p:sp>
          <p:nvSpPr>
            <p:cNvPr id="1055764" name="Line 20" descr="bpct-blend6"/>
            <p:cNvSpPr>
              <a:spLocks noChangeShapeType="1"/>
            </p:cNvSpPr>
            <p:nvPr/>
          </p:nvSpPr>
          <p:spPr bwMode="auto">
            <a:xfrm>
              <a:off x="3983" y="2086"/>
              <a:ext cx="884" cy="0"/>
            </a:xfrm>
            <a:prstGeom prst="line">
              <a:avLst/>
            </a:prstGeom>
            <a:noFill/>
            <a:ln w="31750">
              <a:solidFill>
                <a:srgbClr val="89BA17"/>
              </a:solidFill>
              <a:prstDash val="dash"/>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pPr>
                <a:defRPr/>
              </a:pPr>
              <a:endParaRPr lang="it-IT">
                <a:latin typeface="Arial" charset="0"/>
                <a:ea typeface="ＭＳ Ｐゴシック" charset="0"/>
              </a:endParaRPr>
            </a:p>
          </p:txBody>
        </p:sp>
        <p:grpSp>
          <p:nvGrpSpPr>
            <p:cNvPr id="49187" name="Group 21"/>
            <p:cNvGrpSpPr>
              <a:grpSpLocks/>
            </p:cNvGrpSpPr>
            <p:nvPr/>
          </p:nvGrpSpPr>
          <p:grpSpPr bwMode="auto">
            <a:xfrm>
              <a:off x="4947" y="1661"/>
              <a:ext cx="385" cy="197"/>
              <a:chOff x="4357" y="3357"/>
              <a:chExt cx="943" cy="215"/>
            </a:xfrm>
          </p:grpSpPr>
          <p:sp>
            <p:nvSpPr>
              <p:cNvPr id="49193" name="Line 18"/>
              <p:cNvSpPr>
                <a:spLocks noChangeShapeType="1"/>
              </p:cNvSpPr>
              <p:nvPr/>
            </p:nvSpPr>
            <p:spPr bwMode="auto">
              <a:xfrm>
                <a:off x="4410" y="3572"/>
                <a:ext cx="838"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9194" name="Rectangle 19"/>
              <p:cNvSpPr>
                <a:spLocks noChangeArrowheads="1"/>
              </p:cNvSpPr>
              <p:nvPr/>
            </p:nvSpPr>
            <p:spPr bwMode="auto">
              <a:xfrm>
                <a:off x="4357" y="3357"/>
                <a:ext cx="94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1200">
                    <a:ea typeface="Batang" pitchFamily="18" charset="-127"/>
                  </a:rPr>
                  <a:t>20 MHz</a:t>
                </a:r>
                <a:endParaRPr lang="sv-SE" altLang="it-IT" sz="1200">
                  <a:ea typeface="Batang" pitchFamily="18" charset="-127"/>
                  <a:sym typeface="MS PGothic" panose="020B0600070205080204" pitchFamily="34" charset="-128"/>
                </a:endParaRPr>
              </a:p>
            </p:txBody>
          </p:sp>
        </p:grpSp>
        <p:grpSp>
          <p:nvGrpSpPr>
            <p:cNvPr id="49188" name="Group 24"/>
            <p:cNvGrpSpPr>
              <a:grpSpLocks/>
            </p:cNvGrpSpPr>
            <p:nvPr/>
          </p:nvGrpSpPr>
          <p:grpSpPr bwMode="auto">
            <a:xfrm>
              <a:off x="3553" y="1661"/>
              <a:ext cx="385" cy="197"/>
              <a:chOff x="4357" y="3357"/>
              <a:chExt cx="943" cy="215"/>
            </a:xfrm>
          </p:grpSpPr>
          <p:sp>
            <p:nvSpPr>
              <p:cNvPr id="49191" name="Line 18"/>
              <p:cNvSpPr>
                <a:spLocks noChangeShapeType="1"/>
              </p:cNvSpPr>
              <p:nvPr/>
            </p:nvSpPr>
            <p:spPr bwMode="auto">
              <a:xfrm>
                <a:off x="4410" y="3572"/>
                <a:ext cx="838"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9192" name="Rectangle 19"/>
              <p:cNvSpPr>
                <a:spLocks noChangeArrowheads="1"/>
              </p:cNvSpPr>
              <p:nvPr/>
            </p:nvSpPr>
            <p:spPr bwMode="auto">
              <a:xfrm>
                <a:off x="4357" y="3357"/>
                <a:ext cx="94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0"/>
                  </a:spcBef>
                </a:pPr>
                <a:r>
                  <a:rPr lang="sv-SE" altLang="it-IT" sz="1200">
                    <a:ea typeface="Batang" pitchFamily="18" charset="-127"/>
                  </a:rPr>
                  <a:t>20 MHz</a:t>
                </a:r>
                <a:endParaRPr lang="sv-SE" altLang="it-IT" sz="1200">
                  <a:ea typeface="Batang" pitchFamily="18" charset="-127"/>
                  <a:sym typeface="MS PGothic" panose="020B0600070205080204" pitchFamily="34" charset="-128"/>
                </a:endParaRPr>
              </a:p>
            </p:txBody>
          </p:sp>
        </p:grpSp>
        <p:sp>
          <p:nvSpPr>
            <p:cNvPr id="49189" name="Rectangle 6"/>
            <p:cNvSpPr>
              <a:spLocks noChangeArrowheads="1"/>
            </p:cNvSpPr>
            <p:nvPr/>
          </p:nvSpPr>
          <p:spPr bwMode="auto">
            <a:xfrm>
              <a:off x="3587" y="2442"/>
              <a:ext cx="17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0"/>
                </a:spcBef>
              </a:pPr>
              <a:r>
                <a:rPr lang="sv-SE" altLang="it-IT" sz="1200">
                  <a:ea typeface="Batang" pitchFamily="18" charset="-127"/>
                  <a:sym typeface="MS PGothic" panose="020B0600070205080204" pitchFamily="34" charset="-128"/>
                </a:rPr>
                <a:t>40 MHz total bandwidth</a:t>
              </a:r>
            </a:p>
          </p:txBody>
        </p:sp>
        <p:sp>
          <p:nvSpPr>
            <p:cNvPr id="49190" name="AutoShape 9"/>
            <p:cNvSpPr>
              <a:spLocks/>
            </p:cNvSpPr>
            <p:nvPr/>
          </p:nvSpPr>
          <p:spPr bwMode="auto">
            <a:xfrm rot="16200000" flipV="1">
              <a:off x="4385" y="1512"/>
              <a:ext cx="126" cy="1746"/>
            </a:xfrm>
            <a:prstGeom prst="leftBrace">
              <a:avLst>
                <a:gd name="adj1" fmla="val 1154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en-US" altLang="it-IT" sz="2400">
                <a:ea typeface="Batang" pitchFamily="18" charset="-127"/>
              </a:endParaRPr>
            </a:p>
          </p:txBody>
        </p:sp>
      </p:grpSp>
      <p:grpSp>
        <p:nvGrpSpPr>
          <p:cNvPr id="49157" name="Group 29"/>
          <p:cNvGrpSpPr>
            <a:grpSpLocks/>
          </p:cNvGrpSpPr>
          <p:nvPr/>
        </p:nvGrpSpPr>
        <p:grpSpPr bwMode="auto">
          <a:xfrm>
            <a:off x="6946900" y="4705350"/>
            <a:ext cx="1928813" cy="877888"/>
            <a:chOff x="3260" y="1044"/>
            <a:chExt cx="1215" cy="553"/>
          </a:xfrm>
        </p:grpSpPr>
        <p:sp>
          <p:nvSpPr>
            <p:cNvPr id="49176" name="Freeform 3"/>
            <p:cNvSpPr>
              <a:spLocks noChangeAspect="1" noEditPoints="1"/>
            </p:cNvSpPr>
            <p:nvPr/>
          </p:nvSpPr>
          <p:spPr bwMode="auto">
            <a:xfrm>
              <a:off x="3997" y="1044"/>
              <a:ext cx="478" cy="542"/>
            </a:xfrm>
            <a:custGeom>
              <a:avLst/>
              <a:gdLst>
                <a:gd name="T0" fmla="*/ 1512072 w 327"/>
                <a:gd name="T1" fmla="*/ 82491 h 370"/>
                <a:gd name="T2" fmla="*/ 1512072 w 327"/>
                <a:gd name="T3" fmla="*/ 1083388 h 370"/>
                <a:gd name="T4" fmla="*/ 1791477 w 327"/>
                <a:gd name="T5" fmla="*/ 549942 h 370"/>
                <a:gd name="T6" fmla="*/ 1364152 w 327"/>
                <a:gd name="T7" fmla="*/ 868909 h 370"/>
                <a:gd name="T8" fmla="*/ 1424415 w 327"/>
                <a:gd name="T9" fmla="*/ 929404 h 370"/>
                <a:gd name="T10" fmla="*/ 1364152 w 327"/>
                <a:gd name="T11" fmla="*/ 170482 h 370"/>
                <a:gd name="T12" fmla="*/ 1216232 w 327"/>
                <a:gd name="T13" fmla="*/ 780919 h 370"/>
                <a:gd name="T14" fmla="*/ 1369631 w 327"/>
                <a:gd name="T15" fmla="*/ 549942 h 370"/>
                <a:gd name="T16" fmla="*/ 1216232 w 327"/>
                <a:gd name="T17" fmla="*/ 379460 h 370"/>
                <a:gd name="T18" fmla="*/ 1216232 w 327"/>
                <a:gd name="T19" fmla="*/ 780919 h 370"/>
                <a:gd name="T20" fmla="*/ 279405 w 327"/>
                <a:gd name="T21" fmla="*/ 82491 h 370"/>
                <a:gd name="T22" fmla="*/ 219140 w 327"/>
                <a:gd name="T23" fmla="*/ 21998 h 370"/>
                <a:gd name="T24" fmla="*/ 252013 w 327"/>
                <a:gd name="T25" fmla="*/ 1094387 h 370"/>
                <a:gd name="T26" fmla="*/ 367062 w 327"/>
                <a:gd name="T27" fmla="*/ 929404 h 370"/>
                <a:gd name="T28" fmla="*/ 427325 w 327"/>
                <a:gd name="T29" fmla="*/ 868909 h 370"/>
                <a:gd name="T30" fmla="*/ 427325 w 327"/>
                <a:gd name="T31" fmla="*/ 170482 h 370"/>
                <a:gd name="T32" fmla="*/ 367062 w 327"/>
                <a:gd name="T33" fmla="*/ 929404 h 370"/>
                <a:gd name="T34" fmla="*/ 580723 w 327"/>
                <a:gd name="T35" fmla="*/ 780919 h 370"/>
                <a:gd name="T36" fmla="*/ 580723 w 327"/>
                <a:gd name="T37" fmla="*/ 379460 h 370"/>
                <a:gd name="T38" fmla="*/ 421846 w 327"/>
                <a:gd name="T39" fmla="*/ 549942 h 370"/>
                <a:gd name="T40" fmla="*/ 1199796 w 327"/>
                <a:gd name="T41" fmla="*/ 1484847 h 370"/>
                <a:gd name="T42" fmla="*/ 969698 w 327"/>
                <a:gd name="T43" fmla="*/ 802917 h 370"/>
                <a:gd name="T44" fmla="*/ 1079268 w 327"/>
                <a:gd name="T45" fmla="*/ 423456 h 370"/>
                <a:gd name="T46" fmla="*/ 898478 w 327"/>
                <a:gd name="T47" fmla="*/ 725926 h 370"/>
                <a:gd name="T48" fmla="*/ 969698 w 327"/>
                <a:gd name="T49" fmla="*/ 390460 h 370"/>
                <a:gd name="T50" fmla="*/ 1008048 w 327"/>
                <a:gd name="T51" fmla="*/ 313468 h 370"/>
                <a:gd name="T52" fmla="*/ 821778 w 327"/>
                <a:gd name="T53" fmla="*/ 802917 h 370"/>
                <a:gd name="T54" fmla="*/ 591681 w 327"/>
                <a:gd name="T55" fmla="*/ 1490346 h 370"/>
                <a:gd name="T56" fmla="*/ 295840 w 327"/>
                <a:gd name="T57" fmla="*/ 1952299 h 370"/>
                <a:gd name="T58" fmla="*/ 317755 w 327"/>
                <a:gd name="T59" fmla="*/ 2034790 h 370"/>
                <a:gd name="T60" fmla="*/ 892999 w 327"/>
                <a:gd name="T61" fmla="*/ 1820311 h 370"/>
                <a:gd name="T62" fmla="*/ 1468244 w 327"/>
                <a:gd name="T63" fmla="*/ 2034790 h 370"/>
                <a:gd name="T64" fmla="*/ 1501114 w 327"/>
                <a:gd name="T65" fmla="*/ 1963297 h 370"/>
                <a:gd name="T66" fmla="*/ 1002569 w 327"/>
                <a:gd name="T67" fmla="*/ 1253870 h 370"/>
                <a:gd name="T68" fmla="*/ 892999 w 327"/>
                <a:gd name="T69" fmla="*/ 874410 h 370"/>
                <a:gd name="T70" fmla="*/ 1040919 w 327"/>
                <a:gd name="T71" fmla="*/ 1347361 h 370"/>
                <a:gd name="T72" fmla="*/ 717687 w 327"/>
                <a:gd name="T73" fmla="*/ 1429852 h 370"/>
                <a:gd name="T74" fmla="*/ 892999 w 327"/>
                <a:gd name="T75" fmla="*/ 1495845 h 370"/>
                <a:gd name="T76" fmla="*/ 892999 w 327"/>
                <a:gd name="T77" fmla="*/ 1567338 h 370"/>
                <a:gd name="T78" fmla="*/ 1281974 w 327"/>
                <a:gd name="T79" fmla="*/ 1946798 h 370"/>
                <a:gd name="T80" fmla="*/ 410889 w 327"/>
                <a:gd name="T81" fmla="*/ 1946798 h 370"/>
                <a:gd name="T82" fmla="*/ 892999 w 327"/>
                <a:gd name="T83" fmla="*/ 1655330 h 370"/>
                <a:gd name="T84" fmla="*/ 1375110 w 327"/>
                <a:gd name="T85" fmla="*/ 1946798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00285F"/>
            </a:solidFill>
            <a:ln>
              <a:noFill/>
            </a:ln>
            <a:extLst>
              <a:ext uri="{91240B29-F687-4F45-9708-019B960494DF}">
                <a14:hiddenLine xmlns:a14="http://schemas.microsoft.com/office/drawing/2010/main" w="9525">
                  <a:solidFill>
                    <a:srgbClr val="E32119"/>
                  </a:solidFill>
                  <a:round/>
                  <a:headEnd/>
                  <a:tailEnd/>
                </a14:hiddenLine>
              </a:ext>
            </a:extLst>
          </p:spPr>
          <p:txBody>
            <a:bodyPr/>
            <a:lstStyle/>
            <a:p>
              <a:endParaRPr lang="it-IT"/>
            </a:p>
          </p:txBody>
        </p:sp>
        <p:sp>
          <p:nvSpPr>
            <p:cNvPr id="49177" name="Freeform 3"/>
            <p:cNvSpPr>
              <a:spLocks noChangeAspect="1" noEditPoints="1"/>
            </p:cNvSpPr>
            <p:nvPr/>
          </p:nvSpPr>
          <p:spPr bwMode="auto">
            <a:xfrm>
              <a:off x="3260" y="1203"/>
              <a:ext cx="191" cy="394"/>
            </a:xfrm>
            <a:custGeom>
              <a:avLst/>
              <a:gdLst>
                <a:gd name="T0" fmla="*/ 678217 w 292"/>
                <a:gd name="T1" fmla="*/ 1317997 h 444"/>
                <a:gd name="T2" fmla="*/ 39317 w 292"/>
                <a:gd name="T3" fmla="*/ 1317997 h 444"/>
                <a:gd name="T4" fmla="*/ 39317 w 292"/>
                <a:gd name="T5" fmla="*/ 269590 h 444"/>
                <a:gd name="T6" fmla="*/ 678217 w 292"/>
                <a:gd name="T7" fmla="*/ 269590 h 444"/>
                <a:gd name="T8" fmla="*/ 717534 w 292"/>
                <a:gd name="T9" fmla="*/ 386080 h 444"/>
                <a:gd name="T10" fmla="*/ 653644 w 292"/>
                <a:gd name="T11" fmla="*/ 53252 h 444"/>
                <a:gd name="T12" fmla="*/ 506206 w 292"/>
                <a:gd name="T13" fmla="*/ 53252 h 444"/>
                <a:gd name="T14" fmla="*/ 0 w 292"/>
                <a:gd name="T15" fmla="*/ 269590 h 444"/>
                <a:gd name="T16" fmla="*/ 0 w 292"/>
                <a:gd name="T17" fmla="*/ 1317997 h 444"/>
                <a:gd name="T18" fmla="*/ 717534 w 292"/>
                <a:gd name="T19" fmla="*/ 1317997 h 444"/>
                <a:gd name="T20" fmla="*/ 651186 w 292"/>
                <a:gd name="T21" fmla="*/ 652342 h 444"/>
                <a:gd name="T22" fmla="*/ 572553 w 292"/>
                <a:gd name="T23" fmla="*/ 193040 h 444"/>
                <a:gd name="T24" fmla="*/ 66348 w 292"/>
                <a:gd name="T25" fmla="*/ 299545 h 444"/>
                <a:gd name="T26" fmla="*/ 147438 w 292"/>
                <a:gd name="T27" fmla="*/ 758847 h 444"/>
                <a:gd name="T28" fmla="*/ 651186 w 292"/>
                <a:gd name="T29" fmla="*/ 652342 h 444"/>
                <a:gd name="T30" fmla="*/ 572553 w 292"/>
                <a:gd name="T31" fmla="*/ 705595 h 444"/>
                <a:gd name="T32" fmla="*/ 105664 w 292"/>
                <a:gd name="T33" fmla="*/ 652342 h 444"/>
                <a:gd name="T34" fmla="*/ 147438 w 292"/>
                <a:gd name="T35" fmla="*/ 246293 h 444"/>
                <a:gd name="T36" fmla="*/ 611870 w 292"/>
                <a:gd name="T37" fmla="*/ 299545 h 444"/>
                <a:gd name="T38" fmla="*/ 294877 w 292"/>
                <a:gd name="T39" fmla="*/ 1391219 h 444"/>
                <a:gd name="T40" fmla="*/ 277676 w 292"/>
                <a:gd name="T41" fmla="*/ 1367922 h 444"/>
                <a:gd name="T42" fmla="*/ 378425 w 292"/>
                <a:gd name="T43" fmla="*/ 1367922 h 444"/>
                <a:gd name="T44" fmla="*/ 425114 w 292"/>
                <a:gd name="T45" fmla="*/ 1391219 h 444"/>
                <a:gd name="T46" fmla="*/ 405456 w 292"/>
                <a:gd name="T47" fmla="*/ 1367922 h 444"/>
                <a:gd name="T48" fmla="*/ 206414 w 292"/>
                <a:gd name="T49" fmla="*/ 815427 h 444"/>
                <a:gd name="T50" fmla="*/ 100750 w 292"/>
                <a:gd name="T51" fmla="*/ 898635 h 444"/>
                <a:gd name="T52" fmla="*/ 245731 w 292"/>
                <a:gd name="T53" fmla="*/ 898635 h 444"/>
                <a:gd name="T54" fmla="*/ 395626 w 292"/>
                <a:gd name="T55" fmla="*/ 951887 h 444"/>
                <a:gd name="T56" fmla="*/ 395626 w 292"/>
                <a:gd name="T57" fmla="*/ 815427 h 444"/>
                <a:gd name="T58" fmla="*/ 287505 w 292"/>
                <a:gd name="T59" fmla="*/ 898635 h 444"/>
                <a:gd name="T60" fmla="*/ 584839 w 292"/>
                <a:gd name="T61" fmla="*/ 815427 h 444"/>
                <a:gd name="T62" fmla="*/ 476718 w 292"/>
                <a:gd name="T63" fmla="*/ 898635 h 444"/>
                <a:gd name="T64" fmla="*/ 624157 w 292"/>
                <a:gd name="T65" fmla="*/ 898635 h 444"/>
                <a:gd name="T66" fmla="*/ 206414 w 292"/>
                <a:gd name="T67" fmla="*/ 988498 h 444"/>
                <a:gd name="T68" fmla="*/ 100750 w 292"/>
                <a:gd name="T69" fmla="*/ 1071705 h 444"/>
                <a:gd name="T70" fmla="*/ 245731 w 292"/>
                <a:gd name="T71" fmla="*/ 1071705 h 444"/>
                <a:gd name="T72" fmla="*/ 326822 w 292"/>
                <a:gd name="T73" fmla="*/ 1124957 h 444"/>
                <a:gd name="T74" fmla="*/ 434944 w 292"/>
                <a:gd name="T75" fmla="*/ 1041750 h 444"/>
                <a:gd name="T76" fmla="*/ 287505 w 292"/>
                <a:gd name="T77" fmla="*/ 1041750 h 444"/>
                <a:gd name="T78" fmla="*/ 584839 w 292"/>
                <a:gd name="T79" fmla="*/ 988498 h 444"/>
                <a:gd name="T80" fmla="*/ 476718 w 292"/>
                <a:gd name="T81" fmla="*/ 1071705 h 444"/>
                <a:gd name="T82" fmla="*/ 624157 w 292"/>
                <a:gd name="T83" fmla="*/ 1071705 h 444"/>
                <a:gd name="T84" fmla="*/ 140066 w 292"/>
                <a:gd name="T85" fmla="*/ 1161569 h 444"/>
                <a:gd name="T86" fmla="*/ 140066 w 292"/>
                <a:gd name="T87" fmla="*/ 1298028 h 444"/>
                <a:gd name="T88" fmla="*/ 245731 w 292"/>
                <a:gd name="T89" fmla="*/ 1214821 h 444"/>
                <a:gd name="T90" fmla="*/ 434944 w 292"/>
                <a:gd name="T91" fmla="*/ 1214821 h 444"/>
                <a:gd name="T92" fmla="*/ 287505 w 292"/>
                <a:gd name="T93" fmla="*/ 1214821 h 444"/>
                <a:gd name="T94" fmla="*/ 395626 w 292"/>
                <a:gd name="T95" fmla="*/ 1298028 h 444"/>
                <a:gd name="T96" fmla="*/ 516035 w 292"/>
                <a:gd name="T97" fmla="*/ 1161569 h 444"/>
                <a:gd name="T98" fmla="*/ 516035 w 292"/>
                <a:gd name="T99" fmla="*/ 1298028 h 444"/>
                <a:gd name="T100" fmla="*/ 624157 w 292"/>
                <a:gd name="T101" fmla="*/ 1214821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rgbClr val="F08A00"/>
            </a:solidFill>
            <a:ln>
              <a:noFill/>
            </a:ln>
            <a:extLst>
              <a:ext uri="{91240B29-F687-4F45-9708-019B960494DF}">
                <a14:hiddenLine xmlns:a14="http://schemas.microsoft.com/office/drawing/2010/main" w="9525">
                  <a:solidFill>
                    <a:srgbClr val="E32119"/>
                  </a:solidFill>
                  <a:round/>
                  <a:headEnd/>
                  <a:tailEnd/>
                </a14:hiddenLine>
              </a:ext>
            </a:extLst>
          </p:spPr>
          <p:txBody>
            <a:bodyPr/>
            <a:lstStyle/>
            <a:p>
              <a:endParaRPr lang="it-IT"/>
            </a:p>
          </p:txBody>
        </p:sp>
        <p:grpSp>
          <p:nvGrpSpPr>
            <p:cNvPr id="49178" name="Group 32"/>
            <p:cNvGrpSpPr>
              <a:grpSpLocks/>
            </p:cNvGrpSpPr>
            <p:nvPr/>
          </p:nvGrpSpPr>
          <p:grpSpPr bwMode="auto">
            <a:xfrm>
              <a:off x="3527" y="1240"/>
              <a:ext cx="464" cy="262"/>
              <a:chOff x="3527" y="1240"/>
              <a:chExt cx="464" cy="262"/>
            </a:xfrm>
          </p:grpSpPr>
          <p:sp>
            <p:nvSpPr>
              <p:cNvPr id="1055777" name="Line 33"/>
              <p:cNvSpPr>
                <a:spLocks noChangeShapeType="1"/>
              </p:cNvSpPr>
              <p:nvPr/>
            </p:nvSpPr>
            <p:spPr bwMode="auto">
              <a:xfrm flipH="1">
                <a:off x="3527" y="1240"/>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78" name="Line 34"/>
              <p:cNvSpPr>
                <a:spLocks noChangeShapeType="1"/>
              </p:cNvSpPr>
              <p:nvPr/>
            </p:nvSpPr>
            <p:spPr bwMode="auto">
              <a:xfrm flipH="1">
                <a:off x="3527" y="1294"/>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79" name="Line 35"/>
              <p:cNvSpPr>
                <a:spLocks noChangeShapeType="1"/>
              </p:cNvSpPr>
              <p:nvPr/>
            </p:nvSpPr>
            <p:spPr bwMode="auto">
              <a:xfrm flipH="1">
                <a:off x="3527" y="1348"/>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80" name="Line 36"/>
              <p:cNvSpPr>
                <a:spLocks noChangeShapeType="1"/>
              </p:cNvSpPr>
              <p:nvPr/>
            </p:nvSpPr>
            <p:spPr bwMode="auto">
              <a:xfrm flipH="1">
                <a:off x="3527" y="1402"/>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grpSp>
        <p:sp>
          <p:nvSpPr>
            <p:cNvPr id="1055781" name="Text Box 37"/>
            <p:cNvSpPr txBox="1">
              <a:spLocks noChangeArrowheads="1"/>
            </p:cNvSpPr>
            <p:nvPr/>
          </p:nvSpPr>
          <p:spPr bwMode="auto">
            <a:xfrm>
              <a:off x="3645" y="1243"/>
              <a:ext cx="179" cy="250"/>
            </a:xfrm>
            <a:prstGeom prst="rect">
              <a:avLst/>
            </a:prstGeom>
            <a:solidFill>
              <a:srgbClr val="FFFFFF">
                <a:alpha val="75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spAutoFit/>
            </a:bodyPr>
            <a:lstStyle/>
            <a:p>
              <a:pPr>
                <a:defRPr/>
              </a:pPr>
              <a:r>
                <a:rPr lang="en-US">
                  <a:solidFill>
                    <a:srgbClr val="E32119"/>
                  </a:solidFill>
                  <a:latin typeface="Arial" charset="0"/>
                  <a:ea typeface="ＭＳ Ｐゴシック" charset="0"/>
                </a:rPr>
                <a:t>4</a:t>
              </a:r>
            </a:p>
          </p:txBody>
        </p:sp>
      </p:grpSp>
      <p:grpSp>
        <p:nvGrpSpPr>
          <p:cNvPr id="49158" name="Group 38"/>
          <p:cNvGrpSpPr>
            <a:grpSpLocks/>
          </p:cNvGrpSpPr>
          <p:nvPr/>
        </p:nvGrpSpPr>
        <p:grpSpPr bwMode="auto">
          <a:xfrm>
            <a:off x="5648325" y="3724275"/>
            <a:ext cx="1882775" cy="976313"/>
            <a:chOff x="4080" y="1998"/>
            <a:chExt cx="1186" cy="615"/>
          </a:xfrm>
        </p:grpSpPr>
        <p:sp>
          <p:nvSpPr>
            <p:cNvPr id="49164" name="Freeform 3"/>
            <p:cNvSpPr>
              <a:spLocks noChangeAspect="1" noEditPoints="1"/>
            </p:cNvSpPr>
            <p:nvPr/>
          </p:nvSpPr>
          <p:spPr bwMode="auto">
            <a:xfrm>
              <a:off x="4080" y="1998"/>
              <a:ext cx="478" cy="542"/>
            </a:xfrm>
            <a:custGeom>
              <a:avLst/>
              <a:gdLst>
                <a:gd name="T0" fmla="*/ 1512072 w 327"/>
                <a:gd name="T1" fmla="*/ 82491 h 370"/>
                <a:gd name="T2" fmla="*/ 1512072 w 327"/>
                <a:gd name="T3" fmla="*/ 1083388 h 370"/>
                <a:gd name="T4" fmla="*/ 1791477 w 327"/>
                <a:gd name="T5" fmla="*/ 549942 h 370"/>
                <a:gd name="T6" fmla="*/ 1364152 w 327"/>
                <a:gd name="T7" fmla="*/ 868909 h 370"/>
                <a:gd name="T8" fmla="*/ 1424415 w 327"/>
                <a:gd name="T9" fmla="*/ 929404 h 370"/>
                <a:gd name="T10" fmla="*/ 1364152 w 327"/>
                <a:gd name="T11" fmla="*/ 170482 h 370"/>
                <a:gd name="T12" fmla="*/ 1216232 w 327"/>
                <a:gd name="T13" fmla="*/ 780919 h 370"/>
                <a:gd name="T14" fmla="*/ 1369631 w 327"/>
                <a:gd name="T15" fmla="*/ 549942 h 370"/>
                <a:gd name="T16" fmla="*/ 1216232 w 327"/>
                <a:gd name="T17" fmla="*/ 379460 h 370"/>
                <a:gd name="T18" fmla="*/ 1216232 w 327"/>
                <a:gd name="T19" fmla="*/ 780919 h 370"/>
                <a:gd name="T20" fmla="*/ 279405 w 327"/>
                <a:gd name="T21" fmla="*/ 82491 h 370"/>
                <a:gd name="T22" fmla="*/ 219140 w 327"/>
                <a:gd name="T23" fmla="*/ 21998 h 370"/>
                <a:gd name="T24" fmla="*/ 252013 w 327"/>
                <a:gd name="T25" fmla="*/ 1094387 h 370"/>
                <a:gd name="T26" fmla="*/ 367062 w 327"/>
                <a:gd name="T27" fmla="*/ 929404 h 370"/>
                <a:gd name="T28" fmla="*/ 427325 w 327"/>
                <a:gd name="T29" fmla="*/ 868909 h 370"/>
                <a:gd name="T30" fmla="*/ 427325 w 327"/>
                <a:gd name="T31" fmla="*/ 170482 h 370"/>
                <a:gd name="T32" fmla="*/ 367062 w 327"/>
                <a:gd name="T33" fmla="*/ 929404 h 370"/>
                <a:gd name="T34" fmla="*/ 580723 w 327"/>
                <a:gd name="T35" fmla="*/ 780919 h 370"/>
                <a:gd name="T36" fmla="*/ 580723 w 327"/>
                <a:gd name="T37" fmla="*/ 379460 h 370"/>
                <a:gd name="T38" fmla="*/ 421846 w 327"/>
                <a:gd name="T39" fmla="*/ 549942 h 370"/>
                <a:gd name="T40" fmla="*/ 1199796 w 327"/>
                <a:gd name="T41" fmla="*/ 1484847 h 370"/>
                <a:gd name="T42" fmla="*/ 969698 w 327"/>
                <a:gd name="T43" fmla="*/ 802917 h 370"/>
                <a:gd name="T44" fmla="*/ 1079268 w 327"/>
                <a:gd name="T45" fmla="*/ 423456 h 370"/>
                <a:gd name="T46" fmla="*/ 898478 w 327"/>
                <a:gd name="T47" fmla="*/ 725926 h 370"/>
                <a:gd name="T48" fmla="*/ 969698 w 327"/>
                <a:gd name="T49" fmla="*/ 390460 h 370"/>
                <a:gd name="T50" fmla="*/ 1008048 w 327"/>
                <a:gd name="T51" fmla="*/ 313468 h 370"/>
                <a:gd name="T52" fmla="*/ 821778 w 327"/>
                <a:gd name="T53" fmla="*/ 802917 h 370"/>
                <a:gd name="T54" fmla="*/ 591681 w 327"/>
                <a:gd name="T55" fmla="*/ 1490346 h 370"/>
                <a:gd name="T56" fmla="*/ 295840 w 327"/>
                <a:gd name="T57" fmla="*/ 1952299 h 370"/>
                <a:gd name="T58" fmla="*/ 317755 w 327"/>
                <a:gd name="T59" fmla="*/ 2034790 h 370"/>
                <a:gd name="T60" fmla="*/ 892999 w 327"/>
                <a:gd name="T61" fmla="*/ 1820311 h 370"/>
                <a:gd name="T62" fmla="*/ 1468244 w 327"/>
                <a:gd name="T63" fmla="*/ 2034790 h 370"/>
                <a:gd name="T64" fmla="*/ 1501114 w 327"/>
                <a:gd name="T65" fmla="*/ 1963297 h 370"/>
                <a:gd name="T66" fmla="*/ 1002569 w 327"/>
                <a:gd name="T67" fmla="*/ 1253870 h 370"/>
                <a:gd name="T68" fmla="*/ 892999 w 327"/>
                <a:gd name="T69" fmla="*/ 874410 h 370"/>
                <a:gd name="T70" fmla="*/ 1040919 w 327"/>
                <a:gd name="T71" fmla="*/ 1347361 h 370"/>
                <a:gd name="T72" fmla="*/ 717687 w 327"/>
                <a:gd name="T73" fmla="*/ 1429852 h 370"/>
                <a:gd name="T74" fmla="*/ 892999 w 327"/>
                <a:gd name="T75" fmla="*/ 1495845 h 370"/>
                <a:gd name="T76" fmla="*/ 892999 w 327"/>
                <a:gd name="T77" fmla="*/ 1567338 h 370"/>
                <a:gd name="T78" fmla="*/ 1281974 w 327"/>
                <a:gd name="T79" fmla="*/ 1946798 h 370"/>
                <a:gd name="T80" fmla="*/ 410889 w 327"/>
                <a:gd name="T81" fmla="*/ 1946798 h 370"/>
                <a:gd name="T82" fmla="*/ 892999 w 327"/>
                <a:gd name="T83" fmla="*/ 1655330 h 370"/>
                <a:gd name="T84" fmla="*/ 1375110 w 327"/>
                <a:gd name="T85" fmla="*/ 1946798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00285F"/>
            </a:solidFill>
            <a:ln>
              <a:noFill/>
            </a:ln>
            <a:extLst>
              <a:ext uri="{91240B29-F687-4F45-9708-019B960494DF}">
                <a14:hiddenLine xmlns:a14="http://schemas.microsoft.com/office/drawing/2010/main" w="9525">
                  <a:solidFill>
                    <a:srgbClr val="E32119"/>
                  </a:solidFill>
                  <a:round/>
                  <a:headEnd/>
                  <a:tailEnd/>
                </a14:hiddenLine>
              </a:ext>
            </a:extLst>
          </p:spPr>
          <p:txBody>
            <a:bodyPr/>
            <a:lstStyle/>
            <a:p>
              <a:endParaRPr lang="it-IT"/>
            </a:p>
          </p:txBody>
        </p:sp>
        <p:sp>
          <p:nvSpPr>
            <p:cNvPr id="49165" name="Freeform 3"/>
            <p:cNvSpPr>
              <a:spLocks noChangeAspect="1" noEditPoints="1"/>
            </p:cNvSpPr>
            <p:nvPr/>
          </p:nvSpPr>
          <p:spPr bwMode="auto">
            <a:xfrm>
              <a:off x="5075" y="2219"/>
              <a:ext cx="191" cy="394"/>
            </a:xfrm>
            <a:custGeom>
              <a:avLst/>
              <a:gdLst>
                <a:gd name="T0" fmla="*/ 678217 w 292"/>
                <a:gd name="T1" fmla="*/ 1317997 h 444"/>
                <a:gd name="T2" fmla="*/ 39317 w 292"/>
                <a:gd name="T3" fmla="*/ 1317997 h 444"/>
                <a:gd name="T4" fmla="*/ 39317 w 292"/>
                <a:gd name="T5" fmla="*/ 269590 h 444"/>
                <a:gd name="T6" fmla="*/ 678217 w 292"/>
                <a:gd name="T7" fmla="*/ 269590 h 444"/>
                <a:gd name="T8" fmla="*/ 717534 w 292"/>
                <a:gd name="T9" fmla="*/ 386080 h 444"/>
                <a:gd name="T10" fmla="*/ 653644 w 292"/>
                <a:gd name="T11" fmla="*/ 53252 h 444"/>
                <a:gd name="T12" fmla="*/ 506206 w 292"/>
                <a:gd name="T13" fmla="*/ 53252 h 444"/>
                <a:gd name="T14" fmla="*/ 0 w 292"/>
                <a:gd name="T15" fmla="*/ 269590 h 444"/>
                <a:gd name="T16" fmla="*/ 0 w 292"/>
                <a:gd name="T17" fmla="*/ 1317997 h 444"/>
                <a:gd name="T18" fmla="*/ 717534 w 292"/>
                <a:gd name="T19" fmla="*/ 1317997 h 444"/>
                <a:gd name="T20" fmla="*/ 651186 w 292"/>
                <a:gd name="T21" fmla="*/ 652342 h 444"/>
                <a:gd name="T22" fmla="*/ 572553 w 292"/>
                <a:gd name="T23" fmla="*/ 193040 h 444"/>
                <a:gd name="T24" fmla="*/ 66348 w 292"/>
                <a:gd name="T25" fmla="*/ 299545 h 444"/>
                <a:gd name="T26" fmla="*/ 147438 w 292"/>
                <a:gd name="T27" fmla="*/ 758847 h 444"/>
                <a:gd name="T28" fmla="*/ 651186 w 292"/>
                <a:gd name="T29" fmla="*/ 652342 h 444"/>
                <a:gd name="T30" fmla="*/ 572553 w 292"/>
                <a:gd name="T31" fmla="*/ 705595 h 444"/>
                <a:gd name="T32" fmla="*/ 105664 w 292"/>
                <a:gd name="T33" fmla="*/ 652342 h 444"/>
                <a:gd name="T34" fmla="*/ 147438 w 292"/>
                <a:gd name="T35" fmla="*/ 246293 h 444"/>
                <a:gd name="T36" fmla="*/ 611870 w 292"/>
                <a:gd name="T37" fmla="*/ 299545 h 444"/>
                <a:gd name="T38" fmla="*/ 294877 w 292"/>
                <a:gd name="T39" fmla="*/ 1391219 h 444"/>
                <a:gd name="T40" fmla="*/ 277676 w 292"/>
                <a:gd name="T41" fmla="*/ 1367922 h 444"/>
                <a:gd name="T42" fmla="*/ 378425 w 292"/>
                <a:gd name="T43" fmla="*/ 1367922 h 444"/>
                <a:gd name="T44" fmla="*/ 425114 w 292"/>
                <a:gd name="T45" fmla="*/ 1391219 h 444"/>
                <a:gd name="T46" fmla="*/ 405456 w 292"/>
                <a:gd name="T47" fmla="*/ 1367922 h 444"/>
                <a:gd name="T48" fmla="*/ 206414 w 292"/>
                <a:gd name="T49" fmla="*/ 815427 h 444"/>
                <a:gd name="T50" fmla="*/ 100750 w 292"/>
                <a:gd name="T51" fmla="*/ 898635 h 444"/>
                <a:gd name="T52" fmla="*/ 245731 w 292"/>
                <a:gd name="T53" fmla="*/ 898635 h 444"/>
                <a:gd name="T54" fmla="*/ 395626 w 292"/>
                <a:gd name="T55" fmla="*/ 951887 h 444"/>
                <a:gd name="T56" fmla="*/ 395626 w 292"/>
                <a:gd name="T57" fmla="*/ 815427 h 444"/>
                <a:gd name="T58" fmla="*/ 287505 w 292"/>
                <a:gd name="T59" fmla="*/ 898635 h 444"/>
                <a:gd name="T60" fmla="*/ 584839 w 292"/>
                <a:gd name="T61" fmla="*/ 815427 h 444"/>
                <a:gd name="T62" fmla="*/ 476718 w 292"/>
                <a:gd name="T63" fmla="*/ 898635 h 444"/>
                <a:gd name="T64" fmla="*/ 624157 w 292"/>
                <a:gd name="T65" fmla="*/ 898635 h 444"/>
                <a:gd name="T66" fmla="*/ 206414 w 292"/>
                <a:gd name="T67" fmla="*/ 988498 h 444"/>
                <a:gd name="T68" fmla="*/ 100750 w 292"/>
                <a:gd name="T69" fmla="*/ 1071705 h 444"/>
                <a:gd name="T70" fmla="*/ 245731 w 292"/>
                <a:gd name="T71" fmla="*/ 1071705 h 444"/>
                <a:gd name="T72" fmla="*/ 326822 w 292"/>
                <a:gd name="T73" fmla="*/ 1124957 h 444"/>
                <a:gd name="T74" fmla="*/ 434944 w 292"/>
                <a:gd name="T75" fmla="*/ 1041750 h 444"/>
                <a:gd name="T76" fmla="*/ 287505 w 292"/>
                <a:gd name="T77" fmla="*/ 1041750 h 444"/>
                <a:gd name="T78" fmla="*/ 584839 w 292"/>
                <a:gd name="T79" fmla="*/ 988498 h 444"/>
                <a:gd name="T80" fmla="*/ 476718 w 292"/>
                <a:gd name="T81" fmla="*/ 1071705 h 444"/>
                <a:gd name="T82" fmla="*/ 624157 w 292"/>
                <a:gd name="T83" fmla="*/ 1071705 h 444"/>
                <a:gd name="T84" fmla="*/ 140066 w 292"/>
                <a:gd name="T85" fmla="*/ 1161569 h 444"/>
                <a:gd name="T86" fmla="*/ 140066 w 292"/>
                <a:gd name="T87" fmla="*/ 1298028 h 444"/>
                <a:gd name="T88" fmla="*/ 245731 w 292"/>
                <a:gd name="T89" fmla="*/ 1214821 h 444"/>
                <a:gd name="T90" fmla="*/ 434944 w 292"/>
                <a:gd name="T91" fmla="*/ 1214821 h 444"/>
                <a:gd name="T92" fmla="*/ 287505 w 292"/>
                <a:gd name="T93" fmla="*/ 1214821 h 444"/>
                <a:gd name="T94" fmla="*/ 395626 w 292"/>
                <a:gd name="T95" fmla="*/ 1298028 h 444"/>
                <a:gd name="T96" fmla="*/ 516035 w 292"/>
                <a:gd name="T97" fmla="*/ 1161569 h 444"/>
                <a:gd name="T98" fmla="*/ 516035 w 292"/>
                <a:gd name="T99" fmla="*/ 1298028 h 444"/>
                <a:gd name="T100" fmla="*/ 624157 w 292"/>
                <a:gd name="T101" fmla="*/ 1214821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rgbClr val="F08A00"/>
            </a:solidFill>
            <a:ln>
              <a:noFill/>
            </a:ln>
            <a:extLst>
              <a:ext uri="{91240B29-F687-4F45-9708-019B960494DF}">
                <a14:hiddenLine xmlns:a14="http://schemas.microsoft.com/office/drawing/2010/main" w="9525">
                  <a:solidFill>
                    <a:srgbClr val="E32119"/>
                  </a:solidFill>
                  <a:round/>
                  <a:headEnd/>
                  <a:tailEnd/>
                </a14:hiddenLine>
              </a:ext>
            </a:extLst>
          </p:spPr>
          <p:txBody>
            <a:bodyPr/>
            <a:lstStyle/>
            <a:p>
              <a:endParaRPr lang="it-IT"/>
            </a:p>
          </p:txBody>
        </p:sp>
        <p:grpSp>
          <p:nvGrpSpPr>
            <p:cNvPr id="49166" name="Group 41"/>
            <p:cNvGrpSpPr>
              <a:grpSpLocks/>
            </p:cNvGrpSpPr>
            <p:nvPr/>
          </p:nvGrpSpPr>
          <p:grpSpPr bwMode="auto">
            <a:xfrm>
              <a:off x="4456" y="2151"/>
              <a:ext cx="621" cy="416"/>
              <a:chOff x="4888" y="1671"/>
              <a:chExt cx="621" cy="416"/>
            </a:xfrm>
          </p:grpSpPr>
          <p:sp>
            <p:nvSpPr>
              <p:cNvPr id="1055786" name="Line 42"/>
              <p:cNvSpPr>
                <a:spLocks noChangeShapeType="1"/>
              </p:cNvSpPr>
              <p:nvPr/>
            </p:nvSpPr>
            <p:spPr bwMode="auto">
              <a:xfrm rot="2311241" flipH="1">
                <a:off x="5009" y="1755"/>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87" name="Line 43"/>
              <p:cNvSpPr>
                <a:spLocks noChangeShapeType="1"/>
              </p:cNvSpPr>
              <p:nvPr/>
            </p:nvSpPr>
            <p:spPr bwMode="auto">
              <a:xfrm rot="2311241" flipH="1">
                <a:off x="4985" y="1802"/>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88" name="Line 44"/>
              <p:cNvSpPr>
                <a:spLocks noChangeShapeType="1"/>
              </p:cNvSpPr>
              <p:nvPr/>
            </p:nvSpPr>
            <p:spPr bwMode="auto">
              <a:xfrm rot="2311241" flipH="1">
                <a:off x="4961" y="1848"/>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89" name="Line 45"/>
              <p:cNvSpPr>
                <a:spLocks noChangeShapeType="1"/>
              </p:cNvSpPr>
              <p:nvPr/>
            </p:nvSpPr>
            <p:spPr bwMode="auto">
              <a:xfrm rot="2311241" flipH="1">
                <a:off x="4936" y="1895"/>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90" name="Line 46"/>
              <p:cNvSpPr>
                <a:spLocks noChangeShapeType="1"/>
              </p:cNvSpPr>
              <p:nvPr/>
            </p:nvSpPr>
            <p:spPr bwMode="auto">
              <a:xfrm rot="2311241" flipH="1">
                <a:off x="4912" y="1941"/>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91" name="Line 47"/>
              <p:cNvSpPr>
                <a:spLocks noChangeShapeType="1"/>
              </p:cNvSpPr>
              <p:nvPr/>
            </p:nvSpPr>
            <p:spPr bwMode="auto">
              <a:xfrm rot="2311241" flipH="1">
                <a:off x="4888" y="1987"/>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92" name="Line 48"/>
              <p:cNvSpPr>
                <a:spLocks noChangeShapeType="1"/>
              </p:cNvSpPr>
              <p:nvPr/>
            </p:nvSpPr>
            <p:spPr bwMode="auto">
              <a:xfrm rot="2311241" flipH="1">
                <a:off x="5045" y="1671"/>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055793" name="Line 49"/>
              <p:cNvSpPr>
                <a:spLocks noChangeShapeType="1"/>
              </p:cNvSpPr>
              <p:nvPr/>
            </p:nvSpPr>
            <p:spPr bwMode="auto">
              <a:xfrm rot="2311241" flipH="1">
                <a:off x="5027" y="1714"/>
                <a:ext cx="464" cy="100"/>
              </a:xfrm>
              <a:prstGeom prst="line">
                <a:avLst/>
              </a:prstGeom>
              <a:noFill/>
              <a:ln w="31750">
                <a:solidFill>
                  <a:srgbClr val="E32119"/>
                </a:solidFill>
                <a:round/>
                <a:headEnd type="triangle" w="med"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grpSp>
        <p:sp>
          <p:nvSpPr>
            <p:cNvPr id="1055794" name="Text Box 50"/>
            <p:cNvSpPr txBox="1">
              <a:spLocks noChangeArrowheads="1"/>
            </p:cNvSpPr>
            <p:nvPr/>
          </p:nvSpPr>
          <p:spPr bwMode="auto">
            <a:xfrm>
              <a:off x="4681" y="2231"/>
              <a:ext cx="179" cy="250"/>
            </a:xfrm>
            <a:prstGeom prst="rect">
              <a:avLst/>
            </a:prstGeom>
            <a:solidFill>
              <a:srgbClr val="FFFFFF">
                <a:alpha val="75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spAutoFit/>
            </a:bodyPr>
            <a:lstStyle/>
            <a:p>
              <a:pPr>
                <a:defRPr/>
              </a:pPr>
              <a:r>
                <a:rPr lang="en-US">
                  <a:solidFill>
                    <a:srgbClr val="E32119"/>
                  </a:solidFill>
                  <a:latin typeface="Arial" charset="0"/>
                  <a:ea typeface="ＭＳ Ｐゴシック" charset="0"/>
                </a:rPr>
                <a:t>8</a:t>
              </a:r>
            </a:p>
          </p:txBody>
        </p:sp>
      </p:grpSp>
      <p:grpSp>
        <p:nvGrpSpPr>
          <p:cNvPr id="1055795" name="Group 51"/>
          <p:cNvGrpSpPr>
            <a:grpSpLocks/>
          </p:cNvGrpSpPr>
          <p:nvPr/>
        </p:nvGrpSpPr>
        <p:grpSpPr bwMode="auto">
          <a:xfrm>
            <a:off x="1211263" y="5759450"/>
            <a:ext cx="6042025" cy="676275"/>
            <a:chOff x="277" y="3268"/>
            <a:chExt cx="3806" cy="426"/>
          </a:xfrm>
        </p:grpSpPr>
        <p:sp>
          <p:nvSpPr>
            <p:cNvPr id="49161" name="Text Box 36"/>
            <p:cNvSpPr txBox="1">
              <a:spLocks noChangeArrowheads="1"/>
            </p:cNvSpPr>
            <p:nvPr/>
          </p:nvSpPr>
          <p:spPr bwMode="auto">
            <a:xfrm>
              <a:off x="277" y="3338"/>
              <a:ext cx="380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it-IT" sz="3200">
                  <a:solidFill>
                    <a:srgbClr val="89BA17"/>
                  </a:solidFill>
                </a:rPr>
                <a:t>Peak rates: 3Gbps/1.5Gbps !</a:t>
              </a:r>
            </a:p>
          </p:txBody>
        </p:sp>
        <p:sp>
          <p:nvSpPr>
            <p:cNvPr id="49162" name="Freeform 53"/>
            <p:cNvSpPr>
              <a:spLocks noChangeAspect="1"/>
            </p:cNvSpPr>
            <p:nvPr/>
          </p:nvSpPr>
          <p:spPr bwMode="auto">
            <a:xfrm>
              <a:off x="3778" y="3268"/>
              <a:ext cx="106" cy="426"/>
            </a:xfrm>
            <a:custGeom>
              <a:avLst/>
              <a:gdLst>
                <a:gd name="T0" fmla="*/ 0 w 72"/>
                <a:gd name="T1" fmla="*/ 411 h 227"/>
                <a:gd name="T2" fmla="*/ 12 w 72"/>
                <a:gd name="T3" fmla="*/ 396 h 227"/>
                <a:gd name="T4" fmla="*/ 12 w 72"/>
                <a:gd name="T5" fmla="*/ 396 h 227"/>
                <a:gd name="T6" fmla="*/ 63 w 72"/>
                <a:gd name="T7" fmla="*/ 396 h 227"/>
                <a:gd name="T8" fmla="*/ 63 w 72"/>
                <a:gd name="T9" fmla="*/ 396 h 227"/>
                <a:gd name="T10" fmla="*/ 82 w 72"/>
                <a:gd name="T11" fmla="*/ 372 h 227"/>
                <a:gd name="T12" fmla="*/ 82 w 72"/>
                <a:gd name="T13" fmla="*/ 372 h 227"/>
                <a:gd name="T14" fmla="*/ 82 w 72"/>
                <a:gd name="T15" fmla="*/ 54 h 227"/>
                <a:gd name="T16" fmla="*/ 63 w 72"/>
                <a:gd name="T17" fmla="*/ 30 h 227"/>
                <a:gd name="T18" fmla="*/ 63 w 72"/>
                <a:gd name="T19" fmla="*/ 30 h 227"/>
                <a:gd name="T20" fmla="*/ 12 w 72"/>
                <a:gd name="T21" fmla="*/ 30 h 227"/>
                <a:gd name="T22" fmla="*/ 12 w 72"/>
                <a:gd name="T23" fmla="*/ 30 h 227"/>
                <a:gd name="T24" fmla="*/ 12 w 72"/>
                <a:gd name="T25" fmla="*/ 30 h 227"/>
                <a:gd name="T26" fmla="*/ 0 w 72"/>
                <a:gd name="T27" fmla="*/ 15 h 227"/>
                <a:gd name="T28" fmla="*/ 0 w 72"/>
                <a:gd name="T29" fmla="*/ 15 h 227"/>
                <a:gd name="T30" fmla="*/ 12 w 72"/>
                <a:gd name="T31" fmla="*/ 0 h 227"/>
                <a:gd name="T32" fmla="*/ 12 w 72"/>
                <a:gd name="T33" fmla="*/ 0 h 227"/>
                <a:gd name="T34" fmla="*/ 63 w 72"/>
                <a:gd name="T35" fmla="*/ 0 h 227"/>
                <a:gd name="T36" fmla="*/ 63 w 72"/>
                <a:gd name="T37" fmla="*/ 0 h 227"/>
                <a:gd name="T38" fmla="*/ 106 w 72"/>
                <a:gd name="T39" fmla="*/ 54 h 227"/>
                <a:gd name="T40" fmla="*/ 106 w 72"/>
                <a:gd name="T41" fmla="*/ 54 h 227"/>
                <a:gd name="T42" fmla="*/ 106 w 72"/>
                <a:gd name="T43" fmla="*/ 372 h 227"/>
                <a:gd name="T44" fmla="*/ 63 w 72"/>
                <a:gd name="T45" fmla="*/ 426 h 227"/>
                <a:gd name="T46" fmla="*/ 63 w 72"/>
                <a:gd name="T47" fmla="*/ 426 h 227"/>
                <a:gd name="T48" fmla="*/ 12 w 72"/>
                <a:gd name="T49" fmla="*/ 426 h 227"/>
                <a:gd name="T50" fmla="*/ 12 w 72"/>
                <a:gd name="T51" fmla="*/ 426 h 227"/>
                <a:gd name="T52" fmla="*/ 0 w 72"/>
                <a:gd name="T53" fmla="*/ 41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9163" name="Freeform 54"/>
            <p:cNvSpPr>
              <a:spLocks noChangeAspect="1"/>
            </p:cNvSpPr>
            <p:nvPr/>
          </p:nvSpPr>
          <p:spPr bwMode="auto">
            <a:xfrm flipH="1">
              <a:off x="440" y="3268"/>
              <a:ext cx="106" cy="426"/>
            </a:xfrm>
            <a:custGeom>
              <a:avLst/>
              <a:gdLst>
                <a:gd name="T0" fmla="*/ 0 w 72"/>
                <a:gd name="T1" fmla="*/ 411 h 227"/>
                <a:gd name="T2" fmla="*/ 12 w 72"/>
                <a:gd name="T3" fmla="*/ 396 h 227"/>
                <a:gd name="T4" fmla="*/ 12 w 72"/>
                <a:gd name="T5" fmla="*/ 396 h 227"/>
                <a:gd name="T6" fmla="*/ 63 w 72"/>
                <a:gd name="T7" fmla="*/ 396 h 227"/>
                <a:gd name="T8" fmla="*/ 63 w 72"/>
                <a:gd name="T9" fmla="*/ 396 h 227"/>
                <a:gd name="T10" fmla="*/ 82 w 72"/>
                <a:gd name="T11" fmla="*/ 372 h 227"/>
                <a:gd name="T12" fmla="*/ 82 w 72"/>
                <a:gd name="T13" fmla="*/ 372 h 227"/>
                <a:gd name="T14" fmla="*/ 82 w 72"/>
                <a:gd name="T15" fmla="*/ 54 h 227"/>
                <a:gd name="T16" fmla="*/ 63 w 72"/>
                <a:gd name="T17" fmla="*/ 30 h 227"/>
                <a:gd name="T18" fmla="*/ 63 w 72"/>
                <a:gd name="T19" fmla="*/ 30 h 227"/>
                <a:gd name="T20" fmla="*/ 12 w 72"/>
                <a:gd name="T21" fmla="*/ 30 h 227"/>
                <a:gd name="T22" fmla="*/ 12 w 72"/>
                <a:gd name="T23" fmla="*/ 30 h 227"/>
                <a:gd name="T24" fmla="*/ 12 w 72"/>
                <a:gd name="T25" fmla="*/ 30 h 227"/>
                <a:gd name="T26" fmla="*/ 0 w 72"/>
                <a:gd name="T27" fmla="*/ 15 h 227"/>
                <a:gd name="T28" fmla="*/ 0 w 72"/>
                <a:gd name="T29" fmla="*/ 15 h 227"/>
                <a:gd name="T30" fmla="*/ 12 w 72"/>
                <a:gd name="T31" fmla="*/ 0 h 227"/>
                <a:gd name="T32" fmla="*/ 12 w 72"/>
                <a:gd name="T33" fmla="*/ 0 h 227"/>
                <a:gd name="T34" fmla="*/ 63 w 72"/>
                <a:gd name="T35" fmla="*/ 0 h 227"/>
                <a:gd name="T36" fmla="*/ 63 w 72"/>
                <a:gd name="T37" fmla="*/ 0 h 227"/>
                <a:gd name="T38" fmla="*/ 106 w 72"/>
                <a:gd name="T39" fmla="*/ 54 h 227"/>
                <a:gd name="T40" fmla="*/ 106 w 72"/>
                <a:gd name="T41" fmla="*/ 54 h 227"/>
                <a:gd name="T42" fmla="*/ 106 w 72"/>
                <a:gd name="T43" fmla="*/ 372 h 227"/>
                <a:gd name="T44" fmla="*/ 63 w 72"/>
                <a:gd name="T45" fmla="*/ 426 h 227"/>
                <a:gd name="T46" fmla="*/ 63 w 72"/>
                <a:gd name="T47" fmla="*/ 426 h 227"/>
                <a:gd name="T48" fmla="*/ 12 w 72"/>
                <a:gd name="T49" fmla="*/ 426 h 227"/>
                <a:gd name="T50" fmla="*/ 12 w 72"/>
                <a:gd name="T51" fmla="*/ 426 h 227"/>
                <a:gd name="T52" fmla="*/ 0 w 72"/>
                <a:gd name="T53" fmla="*/ 41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5795"/>
                                        </p:tgtEl>
                                        <p:attrNameLst>
                                          <p:attrName>style.visibility</p:attrName>
                                        </p:attrNameLst>
                                      </p:cBhvr>
                                      <p:to>
                                        <p:strVal val="visible"/>
                                      </p:to>
                                    </p:set>
                                    <p:animEffect transition="in" filter="dissolve">
                                      <p:cBhvr>
                                        <p:cTn id="7" dur="500"/>
                                        <p:tgtEl>
                                          <p:spTgt spid="105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114425"/>
            <a:ext cx="5349875"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25"/>
          <p:cNvSpPr txBox="1">
            <a:spLocks noChangeArrowheads="1"/>
          </p:cNvSpPr>
          <p:nvPr/>
        </p:nvSpPr>
        <p:spPr bwMode="auto">
          <a:xfrm>
            <a:off x="0" y="6088063"/>
            <a:ext cx="9144000" cy="431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lnSpc>
                <a:spcPct val="80000"/>
              </a:lnSpc>
              <a:spcBef>
                <a:spcPct val="20000"/>
              </a:spcBef>
              <a:buClr>
                <a:srgbClr val="0094D2"/>
              </a:buClr>
              <a:buFont typeface="Wingdings" panose="05000000000000000000" pitchFamily="2" charset="2"/>
              <a:buNone/>
            </a:pPr>
            <a:r>
              <a:rPr lang="en-GB" altLang="it-IT">
                <a:solidFill>
                  <a:schemeClr val="bg1"/>
                </a:solidFill>
                <a:ea typeface="ヒラギノ角ゴ Pro W3" charset="-128"/>
              </a:rPr>
              <a:t>Everything that benefits from being connected will be connected</a:t>
            </a:r>
            <a:endParaRPr lang="en-US" altLang="it-IT">
              <a:solidFill>
                <a:schemeClr val="bg1"/>
              </a:solidFill>
              <a:ea typeface="ヒラギノ角ゴ Pro W3" charset="-128"/>
            </a:endParaRPr>
          </a:p>
        </p:txBody>
      </p:sp>
      <p:sp>
        <p:nvSpPr>
          <p:cNvPr id="2" name="Titolo 1"/>
          <p:cNvSpPr>
            <a:spLocks noGrp="1"/>
          </p:cNvSpPr>
          <p:nvPr>
            <p:ph type="title"/>
          </p:nvPr>
        </p:nvSpPr>
        <p:spPr/>
        <p:txBody>
          <a:bodyPr/>
          <a:lstStyle/>
          <a:p>
            <a:r>
              <a:rPr lang="en-US" dirty="0">
                <a:latin typeface="Ericsson Capital TT" charset="0"/>
                <a:ea typeface="ＭＳ Ｐゴシック" charset="0"/>
              </a:rPr>
              <a:t>50 billion connected devices vision</a:t>
            </a:r>
            <a:br>
              <a:rPr lang="en-US" dirty="0">
                <a:latin typeface="Ericsson Capital TT" charset="0"/>
                <a:ea typeface="ＭＳ Ｐゴシック" charset="0"/>
              </a:rPr>
            </a:br>
            <a:endParaRPr lang="it-IT"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reeform 3"/>
          <p:cNvSpPr>
            <a:spLocks noChangeAspect="1" noEditPoints="1"/>
          </p:cNvSpPr>
          <p:nvPr/>
        </p:nvSpPr>
        <p:spPr bwMode="auto">
          <a:xfrm>
            <a:off x="1698625" y="1476375"/>
            <a:ext cx="7050088" cy="5011738"/>
          </a:xfrm>
          <a:custGeom>
            <a:avLst/>
            <a:gdLst>
              <a:gd name="T0" fmla="*/ 6983072 w 526"/>
              <a:gd name="T1" fmla="*/ 817423 h 374"/>
              <a:gd name="T2" fmla="*/ 5830396 w 526"/>
              <a:gd name="T3" fmla="*/ 1273035 h 374"/>
              <a:gd name="T4" fmla="*/ 5816993 w 526"/>
              <a:gd name="T5" fmla="*/ 1474041 h 374"/>
              <a:gd name="T6" fmla="*/ 5508719 w 526"/>
              <a:gd name="T7" fmla="*/ 2438867 h 374"/>
              <a:gd name="T8" fmla="*/ 5401493 w 526"/>
              <a:gd name="T9" fmla="*/ 790622 h 374"/>
              <a:gd name="T10" fmla="*/ 5294268 w 526"/>
              <a:gd name="T11" fmla="*/ 2693474 h 374"/>
              <a:gd name="T12" fmla="*/ 4436462 w 526"/>
              <a:gd name="T13" fmla="*/ 227806 h 374"/>
              <a:gd name="T14" fmla="*/ 5280864 w 526"/>
              <a:gd name="T15" fmla="*/ 214406 h 374"/>
              <a:gd name="T16" fmla="*/ 5294268 w 526"/>
              <a:gd name="T17" fmla="*/ 415411 h 374"/>
              <a:gd name="T18" fmla="*/ 5508719 w 526"/>
              <a:gd name="T19" fmla="*/ 415411 h 374"/>
              <a:gd name="T20" fmla="*/ 5280864 w 526"/>
              <a:gd name="T21" fmla="*/ 0 h 374"/>
              <a:gd name="T22" fmla="*/ 4222011 w 526"/>
              <a:gd name="T23" fmla="*/ 227806 h 374"/>
              <a:gd name="T24" fmla="*/ 4101382 w 526"/>
              <a:gd name="T25" fmla="*/ 3752103 h 374"/>
              <a:gd name="T26" fmla="*/ 3873527 w 526"/>
              <a:gd name="T27" fmla="*/ 750421 h 374"/>
              <a:gd name="T28" fmla="*/ 2814674 w 526"/>
              <a:gd name="T29" fmla="*/ 978227 h 374"/>
              <a:gd name="T30" fmla="*/ 2707448 w 526"/>
              <a:gd name="T31" fmla="*/ 4368520 h 374"/>
              <a:gd name="T32" fmla="*/ 2466190 w 526"/>
              <a:gd name="T33" fmla="*/ 1500841 h 374"/>
              <a:gd name="T34" fmla="*/ 1407337 w 526"/>
              <a:gd name="T35" fmla="*/ 1742048 h 374"/>
              <a:gd name="T36" fmla="*/ 1300111 w 526"/>
              <a:gd name="T37" fmla="*/ 4663328 h 374"/>
              <a:gd name="T38" fmla="*/ 1058854 w 526"/>
              <a:gd name="T39" fmla="*/ 2264662 h 374"/>
              <a:gd name="T40" fmla="*/ 0 w 526"/>
              <a:gd name="T41" fmla="*/ 2492469 h 374"/>
              <a:gd name="T42" fmla="*/ 214451 w 526"/>
              <a:gd name="T43" fmla="*/ 4998338 h 374"/>
              <a:gd name="T44" fmla="*/ 804193 w 526"/>
              <a:gd name="T45" fmla="*/ 5011738 h 374"/>
              <a:gd name="T46" fmla="*/ 1648595 w 526"/>
              <a:gd name="T47" fmla="*/ 4998338 h 374"/>
              <a:gd name="T48" fmla="*/ 2680642 w 526"/>
              <a:gd name="T49" fmla="*/ 4864334 h 374"/>
              <a:gd name="T50" fmla="*/ 3042528 w 526"/>
              <a:gd name="T51" fmla="*/ 4998338 h 374"/>
              <a:gd name="T52" fmla="*/ 4101382 w 526"/>
              <a:gd name="T53" fmla="*/ 4757131 h 374"/>
              <a:gd name="T54" fmla="*/ 4128188 w 526"/>
              <a:gd name="T55" fmla="*/ 4475723 h 374"/>
              <a:gd name="T56" fmla="*/ 4222011 w 526"/>
              <a:gd name="T57" fmla="*/ 4757131 h 374"/>
              <a:gd name="T58" fmla="*/ 5280864 w 526"/>
              <a:gd name="T59" fmla="*/ 4998338 h 374"/>
              <a:gd name="T60" fmla="*/ 5508719 w 526"/>
              <a:gd name="T61" fmla="*/ 3658301 h 374"/>
              <a:gd name="T62" fmla="*/ 6849040 w 526"/>
              <a:gd name="T63" fmla="*/ 2559470 h 374"/>
              <a:gd name="T64" fmla="*/ 7050088 w 526"/>
              <a:gd name="T65" fmla="*/ 2492469 h 374"/>
              <a:gd name="T66" fmla="*/ 3029125 w 526"/>
              <a:gd name="T67" fmla="*/ 978227 h 374"/>
              <a:gd name="T68" fmla="*/ 3873527 w 526"/>
              <a:gd name="T69" fmla="*/ 964827 h 374"/>
              <a:gd name="T70" fmla="*/ 3886931 w 526"/>
              <a:gd name="T71" fmla="*/ 3886107 h 374"/>
              <a:gd name="T72" fmla="*/ 3029125 w 526"/>
              <a:gd name="T73" fmla="*/ 978227 h 374"/>
              <a:gd name="T74" fmla="*/ 2466190 w 526"/>
              <a:gd name="T75" fmla="*/ 1715247 h 374"/>
              <a:gd name="T76" fmla="*/ 2492997 w 526"/>
              <a:gd name="T77" fmla="*/ 4422122 h 374"/>
              <a:gd name="T78" fmla="*/ 1621788 w 526"/>
              <a:gd name="T79" fmla="*/ 1742048 h 374"/>
              <a:gd name="T80" fmla="*/ 214451 w 526"/>
              <a:gd name="T81" fmla="*/ 2492469 h 374"/>
              <a:gd name="T82" fmla="*/ 1058854 w 526"/>
              <a:gd name="T83" fmla="*/ 2479068 h 374"/>
              <a:gd name="T84" fmla="*/ 1085660 w 526"/>
              <a:gd name="T85" fmla="*/ 4703530 h 374"/>
              <a:gd name="T86" fmla="*/ 241258 w 526"/>
              <a:gd name="T87" fmla="*/ 4783932 h 374"/>
              <a:gd name="T88" fmla="*/ 214451 w 526"/>
              <a:gd name="T89" fmla="*/ 2492469 h 374"/>
              <a:gd name="T90" fmla="*/ 3873527 w 526"/>
              <a:gd name="T91" fmla="*/ 4783932 h 374"/>
              <a:gd name="T92" fmla="*/ 3886931 w 526"/>
              <a:gd name="T93" fmla="*/ 4569526 h 374"/>
              <a:gd name="T94" fmla="*/ 5294268 w 526"/>
              <a:gd name="T95" fmla="*/ 4757131 h 374"/>
              <a:gd name="T96" fmla="*/ 4449865 w 526"/>
              <a:gd name="T97" fmla="*/ 4783932 h 374"/>
              <a:gd name="T98" fmla="*/ 4436462 w 526"/>
              <a:gd name="T99" fmla="*/ 4328319 h 374"/>
              <a:gd name="T100" fmla="*/ 5294268 w 526"/>
              <a:gd name="T101" fmla="*/ 4757131 h 374"/>
              <a:gd name="T102" fmla="*/ 6701605 w 526"/>
              <a:gd name="T103" fmla="*/ 2063657 h 374"/>
              <a:gd name="T104" fmla="*/ 6580976 w 526"/>
              <a:gd name="T105" fmla="*/ 2170860 h 374"/>
              <a:gd name="T106" fmla="*/ 2198126 w 526"/>
              <a:gd name="T107" fmla="*/ 4716930 h 374"/>
              <a:gd name="T108" fmla="*/ 6286105 w 526"/>
              <a:gd name="T109" fmla="*/ 1608044 h 374"/>
              <a:gd name="T110" fmla="*/ 6098460 w 526"/>
              <a:gd name="T111" fmla="*/ 1393638 h 374"/>
              <a:gd name="T112" fmla="*/ 6835637 w 526"/>
              <a:gd name="T113" fmla="*/ 2157459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DE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9218" name="Rectangle 2"/>
          <p:cNvSpPr>
            <a:spLocks noGrp="1" noChangeArrowheads="1"/>
          </p:cNvSpPr>
          <p:nvPr>
            <p:ph type="title" idx="4294967295"/>
          </p:nvPr>
        </p:nvSpPr>
        <p:spPr>
          <a:xfrm>
            <a:off x="0" y="565150"/>
            <a:ext cx="7826375" cy="487363"/>
          </a:xfrm>
        </p:spPr>
        <p:txBody>
          <a:bodyPr/>
          <a:lstStyle/>
          <a:p>
            <a:pPr eaLnBrk="1" hangingPunct="1"/>
            <a:r>
              <a:rPr lang="en-US" altLang="it-IT" smtClean="0"/>
              <a:t>Topics</a:t>
            </a:r>
          </a:p>
        </p:txBody>
      </p:sp>
      <p:sp>
        <p:nvSpPr>
          <p:cNvPr id="1063940" name="AutoShape 4"/>
          <p:cNvSpPr>
            <a:spLocks noChangeArrowheads="1"/>
          </p:cNvSpPr>
          <p:nvPr/>
        </p:nvSpPr>
        <p:spPr bwMode="auto">
          <a:xfrm>
            <a:off x="414338" y="2562225"/>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fundamentals </a:t>
            </a:r>
          </a:p>
        </p:txBody>
      </p:sp>
      <p:sp>
        <p:nvSpPr>
          <p:cNvPr id="1063941" name="AutoShape 4"/>
          <p:cNvSpPr>
            <a:spLocks noChangeArrowheads="1"/>
          </p:cNvSpPr>
          <p:nvPr/>
        </p:nvSpPr>
        <p:spPr bwMode="auto">
          <a:xfrm>
            <a:off x="379413" y="3689350"/>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User experience &amp; Use cases</a:t>
            </a:r>
          </a:p>
        </p:txBody>
      </p:sp>
      <p:sp>
        <p:nvSpPr>
          <p:cNvPr id="1063942" name="AutoShape 4"/>
          <p:cNvSpPr>
            <a:spLocks noChangeArrowheads="1"/>
          </p:cNvSpPr>
          <p:nvPr/>
        </p:nvSpPr>
        <p:spPr bwMode="auto">
          <a:xfrm>
            <a:off x="387350" y="1462088"/>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dirty="0">
                <a:solidFill>
                  <a:schemeClr val="bg1"/>
                </a:solidFill>
                <a:latin typeface="Arial" charset="0"/>
                <a:ea typeface="ＭＳ Ｐゴシック" charset="0"/>
                <a:cs typeface="Geneva" charset="0"/>
              </a:rPr>
              <a:t> LTE </a:t>
            </a:r>
            <a:r>
              <a:rPr lang="en-US" sz="3600" dirty="0">
                <a:solidFill>
                  <a:schemeClr val="bg1"/>
                </a:solidFill>
                <a:latin typeface="Arial" charset="0"/>
                <a:ea typeface="ＭＳ Ｐゴシック" charset="0"/>
              </a:rPr>
              <a:t>Market</a:t>
            </a:r>
          </a:p>
        </p:txBody>
      </p:sp>
      <p:sp>
        <p:nvSpPr>
          <p:cNvPr id="1063943" name="AutoShape 4"/>
          <p:cNvSpPr>
            <a:spLocks noChangeArrowheads="1"/>
          </p:cNvSpPr>
          <p:nvPr/>
        </p:nvSpPr>
        <p:spPr bwMode="auto">
          <a:xfrm>
            <a:off x="425450" y="4824413"/>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Advanced </a:t>
            </a:r>
          </a:p>
        </p:txBody>
      </p:sp>
      <p:pic>
        <p:nvPicPr>
          <p:cNvPr id="9223" name="Picture 8" descr="LTE_logo-300x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6138"/>
            <a:ext cx="10287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6" descr="Global_LTE_Commitment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6" name="AutoShape 7" descr="Global_LTE_Commitments"/>
          <p:cNvSpPr>
            <a:spLocks noChangeAspect="1" noChangeArrowheads="1"/>
          </p:cNvSpPr>
          <p:nvPr/>
        </p:nvSpPr>
        <p:spPr bwMode="auto">
          <a:xfrm>
            <a:off x="134938"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7" name="AutoShape 8" descr="Global_LTE_Commitment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8" name="AutoShape 9" descr="Global_LTE_Commitment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9" name="AutoShape 10" descr="Global_LTE_Commitments"/>
          <p:cNvSpPr>
            <a:spLocks noChangeAspect="1" noChangeArrowheads="1"/>
          </p:cNvSpPr>
          <p:nvPr/>
        </p:nvSpPr>
        <p:spPr bwMode="auto">
          <a:xfrm>
            <a:off x="2616200" y="5359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0" name="AutoShape 11"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1" name="AutoShape 12"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2" name="AutoShape 13"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3" name="AutoShape 14" descr="2Q=="/>
          <p:cNvSpPr>
            <a:spLocks noChangeAspect="1" noChangeArrowheads="1"/>
          </p:cNvSpPr>
          <p:nvPr/>
        </p:nvSpPr>
        <p:spPr bwMode="auto">
          <a:xfrm>
            <a:off x="134938"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4" name="AutoShape 1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75" name="AutoShape 16" descr="Z"/>
          <p:cNvSpPr>
            <a:spLocks noChangeAspect="1" noChangeArrowheads="1"/>
          </p:cNvSpPr>
          <p:nvPr/>
        </p:nvSpPr>
        <p:spPr bwMode="auto">
          <a:xfrm>
            <a:off x="134938"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pic>
        <p:nvPicPr>
          <p:cNvPr id="1127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136650"/>
            <a:ext cx="8662987"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4"/>
          <p:cNvSpPr>
            <a:spLocks noGrp="1" noChangeArrowheads="1"/>
          </p:cNvSpPr>
          <p:nvPr>
            <p:ph type="title"/>
          </p:nvPr>
        </p:nvSpPr>
        <p:spPr/>
        <p:txBody>
          <a:bodyPr/>
          <a:lstStyle/>
          <a:p>
            <a:pPr eaLnBrk="1" hangingPunct="1"/>
            <a:r>
              <a:rPr lang="en-US" altLang="it-IT" dirty="0" smtClean="0"/>
              <a:t>GLOBAL LTE MOMENTUM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altLang="it-IT" smtClean="0"/>
              <a:t>THE Mobile broadband Reality</a:t>
            </a:r>
          </a:p>
        </p:txBody>
      </p:sp>
      <p:sp>
        <p:nvSpPr>
          <p:cNvPr id="13314" name="Freeform 3" descr="bpct-blend1"/>
          <p:cNvSpPr>
            <a:spLocks noChangeAspect="1" noEditPoints="1"/>
          </p:cNvSpPr>
          <p:nvPr/>
        </p:nvSpPr>
        <p:spPr bwMode="auto">
          <a:xfrm>
            <a:off x="7235825" y="2852738"/>
            <a:ext cx="1208088" cy="1208087"/>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315" name="Freeform 3" descr="bpct-blend5"/>
          <p:cNvSpPr>
            <a:spLocks noChangeAspect="1" noEditPoints="1"/>
          </p:cNvSpPr>
          <p:nvPr/>
        </p:nvSpPr>
        <p:spPr bwMode="auto">
          <a:xfrm>
            <a:off x="684213" y="4292600"/>
            <a:ext cx="1327150" cy="889000"/>
          </a:xfrm>
          <a:custGeom>
            <a:avLst/>
            <a:gdLst>
              <a:gd name="T0" fmla="*/ 2147483647 w 462"/>
              <a:gd name="T1" fmla="*/ 2147483647 h 310"/>
              <a:gd name="T2" fmla="*/ 2147483647 w 462"/>
              <a:gd name="T3" fmla="*/ 2147483647 h 310"/>
              <a:gd name="T4" fmla="*/ 2147483647 w 462"/>
              <a:gd name="T5" fmla="*/ 2147483647 h 310"/>
              <a:gd name="T6" fmla="*/ 2147483647 w 462"/>
              <a:gd name="T7" fmla="*/ 2147483647 h 310"/>
              <a:gd name="T8" fmla="*/ 2147483647 w 462"/>
              <a:gd name="T9" fmla="*/ 2147483647 h 310"/>
              <a:gd name="T10" fmla="*/ 2147483647 w 462"/>
              <a:gd name="T11" fmla="*/ 2147483647 h 310"/>
              <a:gd name="T12" fmla="*/ 2147483647 w 462"/>
              <a:gd name="T13" fmla="*/ 2147483647 h 310"/>
              <a:gd name="T14" fmla="*/ 2147483647 w 462"/>
              <a:gd name="T15" fmla="*/ 2147483647 h 310"/>
              <a:gd name="T16" fmla="*/ 2147483647 w 462"/>
              <a:gd name="T17" fmla="*/ 2147483647 h 310"/>
              <a:gd name="T18" fmla="*/ 2147483647 w 462"/>
              <a:gd name="T19" fmla="*/ 2147483647 h 310"/>
              <a:gd name="T20" fmla="*/ 2147483647 w 462"/>
              <a:gd name="T21" fmla="*/ 2147483647 h 310"/>
              <a:gd name="T22" fmla="*/ 2147483647 w 462"/>
              <a:gd name="T23" fmla="*/ 2147483647 h 310"/>
              <a:gd name="T24" fmla="*/ 2147483647 w 462"/>
              <a:gd name="T25" fmla="*/ 2147483647 h 310"/>
              <a:gd name="T26" fmla="*/ 2147483647 w 462"/>
              <a:gd name="T27" fmla="*/ 2147483647 h 310"/>
              <a:gd name="T28" fmla="*/ 2147483647 w 462"/>
              <a:gd name="T29" fmla="*/ 2147483647 h 310"/>
              <a:gd name="T30" fmla="*/ 2147483647 w 462"/>
              <a:gd name="T31" fmla="*/ 2147483647 h 310"/>
              <a:gd name="T32" fmla="*/ 2147483647 w 462"/>
              <a:gd name="T33" fmla="*/ 2147483647 h 310"/>
              <a:gd name="T34" fmla="*/ 2147483647 w 462"/>
              <a:gd name="T35" fmla="*/ 2147483647 h 310"/>
              <a:gd name="T36" fmla="*/ 2147483647 w 462"/>
              <a:gd name="T37" fmla="*/ 2147483647 h 310"/>
              <a:gd name="T38" fmla="*/ 2147483647 w 462"/>
              <a:gd name="T39" fmla="*/ 2147483647 h 310"/>
              <a:gd name="T40" fmla="*/ 2147483647 w 462"/>
              <a:gd name="T41" fmla="*/ 2147483647 h 310"/>
              <a:gd name="T42" fmla="*/ 2147483647 w 462"/>
              <a:gd name="T43" fmla="*/ 2147483647 h 310"/>
              <a:gd name="T44" fmla="*/ 2147483647 w 462"/>
              <a:gd name="T45" fmla="*/ 2147483647 h 310"/>
              <a:gd name="T46" fmla="*/ 2147483647 w 462"/>
              <a:gd name="T47" fmla="*/ 2147483647 h 310"/>
              <a:gd name="T48" fmla="*/ 2147483647 w 462"/>
              <a:gd name="T49" fmla="*/ 2147483647 h 310"/>
              <a:gd name="T50" fmla="*/ 2147483647 w 462"/>
              <a:gd name="T51" fmla="*/ 2147483647 h 310"/>
              <a:gd name="T52" fmla="*/ 2147483647 w 462"/>
              <a:gd name="T53" fmla="*/ 2147483647 h 310"/>
              <a:gd name="T54" fmla="*/ 2147483647 w 462"/>
              <a:gd name="T55" fmla="*/ 2147483647 h 310"/>
              <a:gd name="T56" fmla="*/ 2147483647 w 462"/>
              <a:gd name="T57" fmla="*/ 2147483647 h 310"/>
              <a:gd name="T58" fmla="*/ 2147483647 w 462"/>
              <a:gd name="T59" fmla="*/ 2147483647 h 310"/>
              <a:gd name="T60" fmla="*/ 2147483647 w 462"/>
              <a:gd name="T61" fmla="*/ 2147483647 h 310"/>
              <a:gd name="T62" fmla="*/ 2147483647 w 462"/>
              <a:gd name="T63" fmla="*/ 2147483647 h 310"/>
              <a:gd name="T64" fmla="*/ 2147483647 w 462"/>
              <a:gd name="T65" fmla="*/ 2147483647 h 310"/>
              <a:gd name="T66" fmla="*/ 2147483647 w 462"/>
              <a:gd name="T67" fmla="*/ 2147483647 h 310"/>
              <a:gd name="T68" fmla="*/ 2147483647 w 462"/>
              <a:gd name="T69" fmla="*/ 2147483647 h 310"/>
              <a:gd name="T70" fmla="*/ 2147483647 w 462"/>
              <a:gd name="T71" fmla="*/ 2147483647 h 310"/>
              <a:gd name="T72" fmla="*/ 2147483647 w 462"/>
              <a:gd name="T73" fmla="*/ 2147483647 h 310"/>
              <a:gd name="T74" fmla="*/ 2147483647 w 462"/>
              <a:gd name="T75" fmla="*/ 2147483647 h 310"/>
              <a:gd name="T76" fmla="*/ 2147483647 w 462"/>
              <a:gd name="T77" fmla="*/ 2147483647 h 310"/>
              <a:gd name="T78" fmla="*/ 2147483647 w 462"/>
              <a:gd name="T79" fmla="*/ 2147483647 h 310"/>
              <a:gd name="T80" fmla="*/ 2147483647 w 462"/>
              <a:gd name="T81" fmla="*/ 2147483647 h 310"/>
              <a:gd name="T82" fmla="*/ 2147483647 w 462"/>
              <a:gd name="T83" fmla="*/ 2147483647 h 310"/>
              <a:gd name="T84" fmla="*/ 2147483647 w 462"/>
              <a:gd name="T85" fmla="*/ 2147483647 h 310"/>
              <a:gd name="T86" fmla="*/ 2147483647 w 462"/>
              <a:gd name="T87" fmla="*/ 2147483647 h 310"/>
              <a:gd name="T88" fmla="*/ 2147483647 w 462"/>
              <a:gd name="T89" fmla="*/ 2147483647 h 310"/>
              <a:gd name="T90" fmla="*/ 2147483647 w 462"/>
              <a:gd name="T91" fmla="*/ 2147483647 h 310"/>
              <a:gd name="T92" fmla="*/ 2147483647 w 462"/>
              <a:gd name="T93" fmla="*/ 2147483647 h 310"/>
              <a:gd name="T94" fmla="*/ 2147483647 w 462"/>
              <a:gd name="T95" fmla="*/ 2147483647 h 310"/>
              <a:gd name="T96" fmla="*/ 2147483647 w 462"/>
              <a:gd name="T97" fmla="*/ 2147483647 h 310"/>
              <a:gd name="T98" fmla="*/ 2147483647 w 462"/>
              <a:gd name="T99" fmla="*/ 2147483647 h 310"/>
              <a:gd name="T100" fmla="*/ 2147483647 w 462"/>
              <a:gd name="T101" fmla="*/ 2147483647 h 310"/>
              <a:gd name="T102" fmla="*/ 2147483647 w 462"/>
              <a:gd name="T103" fmla="*/ 2147483647 h 310"/>
              <a:gd name="T104" fmla="*/ 2147483647 w 462"/>
              <a:gd name="T105" fmla="*/ 2147483647 h 310"/>
              <a:gd name="T106" fmla="*/ 2147483647 w 462"/>
              <a:gd name="T107" fmla="*/ 2147483647 h 310"/>
              <a:gd name="T108" fmla="*/ 2147483647 w 462"/>
              <a:gd name="T109" fmla="*/ 2147483647 h 310"/>
              <a:gd name="T110" fmla="*/ 2147483647 w 462"/>
              <a:gd name="T111" fmla="*/ 2147483647 h 310"/>
              <a:gd name="T112" fmla="*/ 2147483647 w 462"/>
              <a:gd name="T113" fmla="*/ 2147483647 h 310"/>
              <a:gd name="T114" fmla="*/ 2147483647 w 462"/>
              <a:gd name="T115" fmla="*/ 2147483647 h 310"/>
              <a:gd name="T116" fmla="*/ 2147483647 w 462"/>
              <a:gd name="T117" fmla="*/ 2147483647 h 310"/>
              <a:gd name="T118" fmla="*/ 2147483647 w 462"/>
              <a:gd name="T119" fmla="*/ 2147483647 h 310"/>
              <a:gd name="T120" fmla="*/ 2147483647 w 462"/>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2"/>
              <a:gd name="T184" fmla="*/ 0 h 310"/>
              <a:gd name="T185" fmla="*/ 462 w 46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2" h="310">
                <a:moveTo>
                  <a:pt x="449" y="164"/>
                </a:moveTo>
                <a:cubicBezTo>
                  <a:pt x="444" y="158"/>
                  <a:pt x="438" y="152"/>
                  <a:pt x="432" y="148"/>
                </a:cubicBezTo>
                <a:cubicBezTo>
                  <a:pt x="440" y="138"/>
                  <a:pt x="445" y="125"/>
                  <a:pt x="445" y="111"/>
                </a:cubicBezTo>
                <a:cubicBezTo>
                  <a:pt x="445" y="101"/>
                  <a:pt x="442" y="92"/>
                  <a:pt x="439" y="85"/>
                </a:cubicBezTo>
                <a:cubicBezTo>
                  <a:pt x="433" y="71"/>
                  <a:pt x="422" y="61"/>
                  <a:pt x="409" y="55"/>
                </a:cubicBezTo>
                <a:cubicBezTo>
                  <a:pt x="401" y="51"/>
                  <a:pt x="392" y="49"/>
                  <a:pt x="383" y="49"/>
                </a:cubicBezTo>
                <a:cubicBezTo>
                  <a:pt x="349" y="49"/>
                  <a:pt x="321" y="77"/>
                  <a:pt x="321" y="111"/>
                </a:cubicBezTo>
                <a:cubicBezTo>
                  <a:pt x="321" y="125"/>
                  <a:pt x="326" y="138"/>
                  <a:pt x="334" y="149"/>
                </a:cubicBezTo>
                <a:cubicBezTo>
                  <a:pt x="330" y="151"/>
                  <a:pt x="325" y="154"/>
                  <a:pt x="322" y="158"/>
                </a:cubicBezTo>
                <a:cubicBezTo>
                  <a:pt x="321" y="157"/>
                  <a:pt x="320" y="155"/>
                  <a:pt x="318" y="153"/>
                </a:cubicBezTo>
                <a:cubicBezTo>
                  <a:pt x="312" y="144"/>
                  <a:pt x="303" y="136"/>
                  <a:pt x="293" y="131"/>
                </a:cubicBezTo>
                <a:cubicBezTo>
                  <a:pt x="305" y="117"/>
                  <a:pt x="312" y="99"/>
                  <a:pt x="312" y="80"/>
                </a:cubicBezTo>
                <a:cubicBezTo>
                  <a:pt x="312" y="68"/>
                  <a:pt x="309" y="56"/>
                  <a:pt x="304" y="46"/>
                </a:cubicBezTo>
                <a:cubicBezTo>
                  <a:pt x="302" y="42"/>
                  <a:pt x="301" y="39"/>
                  <a:pt x="299" y="36"/>
                </a:cubicBezTo>
                <a:cubicBezTo>
                  <a:pt x="296" y="32"/>
                  <a:pt x="291" y="31"/>
                  <a:pt x="288" y="34"/>
                </a:cubicBezTo>
                <a:cubicBezTo>
                  <a:pt x="284" y="36"/>
                  <a:pt x="283" y="41"/>
                  <a:pt x="285" y="45"/>
                </a:cubicBezTo>
                <a:cubicBezTo>
                  <a:pt x="287" y="47"/>
                  <a:pt x="288" y="50"/>
                  <a:pt x="290" y="53"/>
                </a:cubicBezTo>
                <a:cubicBezTo>
                  <a:pt x="293" y="61"/>
                  <a:pt x="296" y="70"/>
                  <a:pt x="296" y="80"/>
                </a:cubicBezTo>
                <a:cubicBezTo>
                  <a:pt x="296" y="99"/>
                  <a:pt x="287" y="117"/>
                  <a:pt x="273" y="128"/>
                </a:cubicBezTo>
                <a:cubicBezTo>
                  <a:pt x="272" y="129"/>
                  <a:pt x="271" y="130"/>
                  <a:pt x="270" y="131"/>
                </a:cubicBezTo>
                <a:cubicBezTo>
                  <a:pt x="270" y="131"/>
                  <a:pt x="269" y="132"/>
                  <a:pt x="269" y="132"/>
                </a:cubicBezTo>
                <a:cubicBezTo>
                  <a:pt x="268" y="133"/>
                  <a:pt x="267" y="133"/>
                  <a:pt x="265" y="134"/>
                </a:cubicBezTo>
                <a:cubicBezTo>
                  <a:pt x="265" y="134"/>
                  <a:pt x="264" y="135"/>
                  <a:pt x="263" y="135"/>
                </a:cubicBezTo>
                <a:cubicBezTo>
                  <a:pt x="263" y="136"/>
                  <a:pt x="262" y="136"/>
                  <a:pt x="261" y="137"/>
                </a:cubicBezTo>
                <a:cubicBezTo>
                  <a:pt x="260" y="137"/>
                  <a:pt x="259" y="138"/>
                  <a:pt x="258" y="138"/>
                </a:cubicBezTo>
                <a:cubicBezTo>
                  <a:pt x="257" y="139"/>
                  <a:pt x="256" y="139"/>
                  <a:pt x="255" y="139"/>
                </a:cubicBezTo>
                <a:cubicBezTo>
                  <a:pt x="254" y="140"/>
                  <a:pt x="253" y="140"/>
                  <a:pt x="252" y="140"/>
                </a:cubicBezTo>
                <a:cubicBezTo>
                  <a:pt x="251" y="141"/>
                  <a:pt x="251" y="141"/>
                  <a:pt x="250" y="141"/>
                </a:cubicBezTo>
                <a:cubicBezTo>
                  <a:pt x="249" y="142"/>
                  <a:pt x="247" y="142"/>
                  <a:pt x="246" y="142"/>
                </a:cubicBezTo>
                <a:cubicBezTo>
                  <a:pt x="245" y="142"/>
                  <a:pt x="245" y="143"/>
                  <a:pt x="244" y="143"/>
                </a:cubicBezTo>
                <a:cubicBezTo>
                  <a:pt x="243" y="143"/>
                  <a:pt x="241" y="143"/>
                  <a:pt x="240" y="143"/>
                </a:cubicBezTo>
                <a:cubicBezTo>
                  <a:pt x="239" y="143"/>
                  <a:pt x="238" y="144"/>
                  <a:pt x="238" y="144"/>
                </a:cubicBezTo>
                <a:cubicBezTo>
                  <a:pt x="236" y="144"/>
                  <a:pt x="234" y="144"/>
                  <a:pt x="233" y="144"/>
                </a:cubicBezTo>
                <a:cubicBezTo>
                  <a:pt x="232" y="144"/>
                  <a:pt x="232" y="144"/>
                  <a:pt x="232" y="144"/>
                </a:cubicBezTo>
                <a:cubicBezTo>
                  <a:pt x="231" y="144"/>
                  <a:pt x="231" y="144"/>
                  <a:pt x="230" y="144"/>
                </a:cubicBezTo>
                <a:cubicBezTo>
                  <a:pt x="229" y="144"/>
                  <a:pt x="227" y="144"/>
                  <a:pt x="225" y="144"/>
                </a:cubicBezTo>
                <a:cubicBezTo>
                  <a:pt x="225" y="144"/>
                  <a:pt x="224" y="143"/>
                  <a:pt x="223" y="143"/>
                </a:cubicBezTo>
                <a:cubicBezTo>
                  <a:pt x="222" y="143"/>
                  <a:pt x="221" y="143"/>
                  <a:pt x="219" y="143"/>
                </a:cubicBezTo>
                <a:cubicBezTo>
                  <a:pt x="218" y="143"/>
                  <a:pt x="218" y="142"/>
                  <a:pt x="217" y="142"/>
                </a:cubicBezTo>
                <a:cubicBezTo>
                  <a:pt x="216" y="142"/>
                  <a:pt x="214" y="142"/>
                  <a:pt x="213" y="141"/>
                </a:cubicBezTo>
                <a:cubicBezTo>
                  <a:pt x="212" y="141"/>
                  <a:pt x="212" y="141"/>
                  <a:pt x="211" y="140"/>
                </a:cubicBezTo>
                <a:cubicBezTo>
                  <a:pt x="210" y="140"/>
                  <a:pt x="209" y="140"/>
                  <a:pt x="208" y="139"/>
                </a:cubicBezTo>
                <a:cubicBezTo>
                  <a:pt x="207" y="139"/>
                  <a:pt x="206" y="138"/>
                  <a:pt x="205" y="138"/>
                </a:cubicBezTo>
                <a:cubicBezTo>
                  <a:pt x="204" y="138"/>
                  <a:pt x="203" y="137"/>
                  <a:pt x="202" y="137"/>
                </a:cubicBezTo>
                <a:cubicBezTo>
                  <a:pt x="201" y="136"/>
                  <a:pt x="200" y="136"/>
                  <a:pt x="199" y="135"/>
                </a:cubicBezTo>
                <a:cubicBezTo>
                  <a:pt x="199" y="135"/>
                  <a:pt x="198" y="135"/>
                  <a:pt x="198" y="134"/>
                </a:cubicBezTo>
                <a:cubicBezTo>
                  <a:pt x="197" y="133"/>
                  <a:pt x="195" y="133"/>
                  <a:pt x="194" y="132"/>
                </a:cubicBezTo>
                <a:cubicBezTo>
                  <a:pt x="194" y="132"/>
                  <a:pt x="194" y="131"/>
                  <a:pt x="193" y="131"/>
                </a:cubicBezTo>
                <a:cubicBezTo>
                  <a:pt x="192" y="130"/>
                  <a:pt x="191" y="129"/>
                  <a:pt x="190" y="128"/>
                </a:cubicBezTo>
                <a:cubicBezTo>
                  <a:pt x="176" y="117"/>
                  <a:pt x="167" y="99"/>
                  <a:pt x="167" y="80"/>
                </a:cubicBezTo>
                <a:cubicBezTo>
                  <a:pt x="167" y="44"/>
                  <a:pt x="196" y="16"/>
                  <a:pt x="232" y="16"/>
                </a:cubicBezTo>
                <a:cubicBezTo>
                  <a:pt x="241" y="16"/>
                  <a:pt x="250" y="18"/>
                  <a:pt x="259" y="22"/>
                </a:cubicBezTo>
                <a:cubicBezTo>
                  <a:pt x="262" y="23"/>
                  <a:pt x="264" y="25"/>
                  <a:pt x="267" y="26"/>
                </a:cubicBezTo>
                <a:cubicBezTo>
                  <a:pt x="271" y="29"/>
                  <a:pt x="276" y="28"/>
                  <a:pt x="278" y="24"/>
                </a:cubicBezTo>
                <a:cubicBezTo>
                  <a:pt x="280" y="20"/>
                  <a:pt x="279" y="15"/>
                  <a:pt x="276" y="13"/>
                </a:cubicBezTo>
                <a:cubicBezTo>
                  <a:pt x="276" y="13"/>
                  <a:pt x="276" y="13"/>
                  <a:pt x="276" y="13"/>
                </a:cubicBezTo>
                <a:cubicBezTo>
                  <a:pt x="272" y="11"/>
                  <a:pt x="269" y="9"/>
                  <a:pt x="266" y="7"/>
                </a:cubicBezTo>
                <a:cubicBezTo>
                  <a:pt x="255" y="2"/>
                  <a:pt x="244" y="0"/>
                  <a:pt x="232" y="0"/>
                </a:cubicBezTo>
                <a:cubicBezTo>
                  <a:pt x="187" y="0"/>
                  <a:pt x="151" y="36"/>
                  <a:pt x="151" y="80"/>
                </a:cubicBezTo>
                <a:cubicBezTo>
                  <a:pt x="151" y="99"/>
                  <a:pt x="158" y="117"/>
                  <a:pt x="170" y="131"/>
                </a:cubicBezTo>
                <a:cubicBezTo>
                  <a:pt x="160" y="136"/>
                  <a:pt x="151" y="144"/>
                  <a:pt x="145" y="153"/>
                </a:cubicBezTo>
                <a:cubicBezTo>
                  <a:pt x="143" y="155"/>
                  <a:pt x="142" y="157"/>
                  <a:pt x="141" y="159"/>
                </a:cubicBezTo>
                <a:cubicBezTo>
                  <a:pt x="137" y="155"/>
                  <a:pt x="133" y="151"/>
                  <a:pt x="128" y="149"/>
                </a:cubicBezTo>
                <a:cubicBezTo>
                  <a:pt x="136" y="138"/>
                  <a:pt x="141" y="125"/>
                  <a:pt x="141" y="111"/>
                </a:cubicBezTo>
                <a:cubicBezTo>
                  <a:pt x="141" y="101"/>
                  <a:pt x="139" y="92"/>
                  <a:pt x="135" y="85"/>
                </a:cubicBezTo>
                <a:cubicBezTo>
                  <a:pt x="129" y="71"/>
                  <a:pt x="119" y="61"/>
                  <a:pt x="105" y="55"/>
                </a:cubicBezTo>
                <a:cubicBezTo>
                  <a:pt x="98" y="51"/>
                  <a:pt x="89" y="49"/>
                  <a:pt x="79" y="49"/>
                </a:cubicBezTo>
                <a:cubicBezTo>
                  <a:pt x="45" y="49"/>
                  <a:pt x="17" y="77"/>
                  <a:pt x="17" y="111"/>
                </a:cubicBezTo>
                <a:cubicBezTo>
                  <a:pt x="17" y="125"/>
                  <a:pt x="22" y="138"/>
                  <a:pt x="30" y="148"/>
                </a:cubicBezTo>
                <a:cubicBezTo>
                  <a:pt x="24" y="152"/>
                  <a:pt x="18" y="158"/>
                  <a:pt x="13" y="164"/>
                </a:cubicBezTo>
                <a:cubicBezTo>
                  <a:pt x="5" y="174"/>
                  <a:pt x="0" y="186"/>
                  <a:pt x="0" y="197"/>
                </a:cubicBezTo>
                <a:cubicBezTo>
                  <a:pt x="0" y="218"/>
                  <a:pt x="0" y="266"/>
                  <a:pt x="0" y="266"/>
                </a:cubicBezTo>
                <a:cubicBezTo>
                  <a:pt x="0" y="275"/>
                  <a:pt x="7" y="284"/>
                  <a:pt x="17" y="284"/>
                </a:cubicBezTo>
                <a:cubicBezTo>
                  <a:pt x="128" y="284"/>
                  <a:pt x="128" y="284"/>
                  <a:pt x="128" y="284"/>
                </a:cubicBezTo>
                <a:cubicBezTo>
                  <a:pt x="128" y="287"/>
                  <a:pt x="128" y="288"/>
                  <a:pt x="128" y="288"/>
                </a:cubicBezTo>
                <a:cubicBezTo>
                  <a:pt x="129" y="299"/>
                  <a:pt x="137" y="309"/>
                  <a:pt x="149" y="310"/>
                </a:cubicBezTo>
                <a:cubicBezTo>
                  <a:pt x="314" y="310"/>
                  <a:pt x="314" y="310"/>
                  <a:pt x="314" y="310"/>
                </a:cubicBezTo>
                <a:cubicBezTo>
                  <a:pt x="326" y="309"/>
                  <a:pt x="335" y="299"/>
                  <a:pt x="335" y="288"/>
                </a:cubicBezTo>
                <a:cubicBezTo>
                  <a:pt x="335" y="288"/>
                  <a:pt x="335" y="287"/>
                  <a:pt x="335" y="284"/>
                </a:cubicBezTo>
                <a:cubicBezTo>
                  <a:pt x="445" y="284"/>
                  <a:pt x="445" y="284"/>
                  <a:pt x="445" y="284"/>
                </a:cubicBezTo>
                <a:cubicBezTo>
                  <a:pt x="455" y="284"/>
                  <a:pt x="462" y="275"/>
                  <a:pt x="462" y="266"/>
                </a:cubicBezTo>
                <a:cubicBezTo>
                  <a:pt x="462" y="266"/>
                  <a:pt x="462" y="218"/>
                  <a:pt x="462" y="197"/>
                </a:cubicBezTo>
                <a:cubicBezTo>
                  <a:pt x="462" y="186"/>
                  <a:pt x="457" y="174"/>
                  <a:pt x="449" y="164"/>
                </a:cubicBezTo>
                <a:close/>
                <a:moveTo>
                  <a:pt x="383" y="65"/>
                </a:moveTo>
                <a:cubicBezTo>
                  <a:pt x="390" y="65"/>
                  <a:pt x="396" y="67"/>
                  <a:pt x="402" y="69"/>
                </a:cubicBezTo>
                <a:cubicBezTo>
                  <a:pt x="412" y="74"/>
                  <a:pt x="420" y="82"/>
                  <a:pt x="424" y="91"/>
                </a:cubicBezTo>
                <a:cubicBezTo>
                  <a:pt x="427" y="97"/>
                  <a:pt x="429" y="104"/>
                  <a:pt x="429" y="111"/>
                </a:cubicBezTo>
                <a:cubicBezTo>
                  <a:pt x="429" y="125"/>
                  <a:pt x="422" y="137"/>
                  <a:pt x="412" y="146"/>
                </a:cubicBezTo>
                <a:cubicBezTo>
                  <a:pt x="412" y="146"/>
                  <a:pt x="411" y="147"/>
                  <a:pt x="410" y="147"/>
                </a:cubicBezTo>
                <a:cubicBezTo>
                  <a:pt x="410" y="147"/>
                  <a:pt x="410" y="148"/>
                  <a:pt x="409" y="148"/>
                </a:cubicBezTo>
                <a:cubicBezTo>
                  <a:pt x="409" y="149"/>
                  <a:pt x="408" y="149"/>
                  <a:pt x="407" y="149"/>
                </a:cubicBezTo>
                <a:cubicBezTo>
                  <a:pt x="407" y="150"/>
                  <a:pt x="406" y="150"/>
                  <a:pt x="406" y="150"/>
                </a:cubicBezTo>
                <a:cubicBezTo>
                  <a:pt x="405" y="151"/>
                  <a:pt x="404" y="151"/>
                  <a:pt x="404" y="151"/>
                </a:cubicBezTo>
                <a:cubicBezTo>
                  <a:pt x="403" y="152"/>
                  <a:pt x="402" y="152"/>
                  <a:pt x="402" y="152"/>
                </a:cubicBezTo>
                <a:cubicBezTo>
                  <a:pt x="401" y="153"/>
                  <a:pt x="400" y="153"/>
                  <a:pt x="400" y="153"/>
                </a:cubicBezTo>
                <a:cubicBezTo>
                  <a:pt x="399" y="153"/>
                  <a:pt x="398" y="154"/>
                  <a:pt x="397" y="154"/>
                </a:cubicBezTo>
                <a:cubicBezTo>
                  <a:pt x="397" y="154"/>
                  <a:pt x="396" y="154"/>
                  <a:pt x="396" y="155"/>
                </a:cubicBezTo>
                <a:cubicBezTo>
                  <a:pt x="395" y="155"/>
                  <a:pt x="394" y="155"/>
                  <a:pt x="393" y="155"/>
                </a:cubicBezTo>
                <a:cubicBezTo>
                  <a:pt x="393" y="155"/>
                  <a:pt x="392" y="156"/>
                  <a:pt x="392" y="156"/>
                </a:cubicBezTo>
                <a:cubicBezTo>
                  <a:pt x="391" y="156"/>
                  <a:pt x="389" y="156"/>
                  <a:pt x="388" y="156"/>
                </a:cubicBezTo>
                <a:cubicBezTo>
                  <a:pt x="388" y="156"/>
                  <a:pt x="388" y="156"/>
                  <a:pt x="387" y="156"/>
                </a:cubicBezTo>
                <a:cubicBezTo>
                  <a:pt x="386" y="156"/>
                  <a:pt x="384" y="157"/>
                  <a:pt x="383" y="157"/>
                </a:cubicBezTo>
                <a:cubicBezTo>
                  <a:pt x="381" y="157"/>
                  <a:pt x="380" y="156"/>
                  <a:pt x="378" y="156"/>
                </a:cubicBezTo>
                <a:cubicBezTo>
                  <a:pt x="378" y="156"/>
                  <a:pt x="378" y="156"/>
                  <a:pt x="377" y="156"/>
                </a:cubicBezTo>
                <a:cubicBezTo>
                  <a:pt x="376" y="156"/>
                  <a:pt x="375" y="156"/>
                  <a:pt x="374" y="156"/>
                </a:cubicBezTo>
                <a:cubicBezTo>
                  <a:pt x="373" y="156"/>
                  <a:pt x="373" y="155"/>
                  <a:pt x="373" y="155"/>
                </a:cubicBezTo>
                <a:cubicBezTo>
                  <a:pt x="372" y="155"/>
                  <a:pt x="371" y="155"/>
                  <a:pt x="370" y="155"/>
                </a:cubicBezTo>
                <a:cubicBezTo>
                  <a:pt x="369" y="154"/>
                  <a:pt x="369" y="154"/>
                  <a:pt x="368" y="154"/>
                </a:cubicBezTo>
                <a:cubicBezTo>
                  <a:pt x="367" y="154"/>
                  <a:pt x="367" y="153"/>
                  <a:pt x="366" y="153"/>
                </a:cubicBezTo>
                <a:cubicBezTo>
                  <a:pt x="365" y="153"/>
                  <a:pt x="365" y="153"/>
                  <a:pt x="364" y="152"/>
                </a:cubicBezTo>
                <a:cubicBezTo>
                  <a:pt x="363" y="152"/>
                  <a:pt x="363" y="152"/>
                  <a:pt x="362" y="151"/>
                </a:cubicBezTo>
                <a:cubicBezTo>
                  <a:pt x="361" y="151"/>
                  <a:pt x="361" y="151"/>
                  <a:pt x="360" y="150"/>
                </a:cubicBezTo>
                <a:cubicBezTo>
                  <a:pt x="360" y="150"/>
                  <a:pt x="359" y="150"/>
                  <a:pt x="359" y="149"/>
                </a:cubicBezTo>
                <a:cubicBezTo>
                  <a:pt x="358" y="149"/>
                  <a:pt x="357" y="149"/>
                  <a:pt x="356" y="148"/>
                </a:cubicBezTo>
                <a:cubicBezTo>
                  <a:pt x="356" y="148"/>
                  <a:pt x="356" y="147"/>
                  <a:pt x="355" y="147"/>
                </a:cubicBezTo>
                <a:cubicBezTo>
                  <a:pt x="355" y="147"/>
                  <a:pt x="354" y="146"/>
                  <a:pt x="353" y="145"/>
                </a:cubicBezTo>
                <a:cubicBezTo>
                  <a:pt x="343" y="137"/>
                  <a:pt x="337" y="125"/>
                  <a:pt x="337" y="111"/>
                </a:cubicBezTo>
                <a:cubicBezTo>
                  <a:pt x="337" y="85"/>
                  <a:pt x="358" y="65"/>
                  <a:pt x="383" y="65"/>
                </a:cubicBezTo>
                <a:close/>
                <a:moveTo>
                  <a:pt x="79" y="65"/>
                </a:moveTo>
                <a:cubicBezTo>
                  <a:pt x="86" y="65"/>
                  <a:pt x="93" y="67"/>
                  <a:pt x="99" y="69"/>
                </a:cubicBezTo>
                <a:cubicBezTo>
                  <a:pt x="108" y="74"/>
                  <a:pt x="116" y="82"/>
                  <a:pt x="121" y="91"/>
                </a:cubicBezTo>
                <a:cubicBezTo>
                  <a:pt x="123" y="97"/>
                  <a:pt x="125" y="104"/>
                  <a:pt x="125" y="111"/>
                </a:cubicBezTo>
                <a:cubicBezTo>
                  <a:pt x="125" y="125"/>
                  <a:pt x="119" y="137"/>
                  <a:pt x="109" y="146"/>
                </a:cubicBezTo>
                <a:cubicBezTo>
                  <a:pt x="108" y="146"/>
                  <a:pt x="108" y="147"/>
                  <a:pt x="107" y="147"/>
                </a:cubicBezTo>
                <a:cubicBezTo>
                  <a:pt x="106" y="147"/>
                  <a:pt x="106" y="148"/>
                  <a:pt x="106" y="148"/>
                </a:cubicBezTo>
                <a:cubicBezTo>
                  <a:pt x="105" y="149"/>
                  <a:pt x="104" y="149"/>
                  <a:pt x="103" y="150"/>
                </a:cubicBezTo>
                <a:cubicBezTo>
                  <a:pt x="103" y="150"/>
                  <a:pt x="103" y="150"/>
                  <a:pt x="102" y="150"/>
                </a:cubicBezTo>
                <a:cubicBezTo>
                  <a:pt x="101" y="151"/>
                  <a:pt x="101" y="151"/>
                  <a:pt x="100" y="151"/>
                </a:cubicBezTo>
                <a:cubicBezTo>
                  <a:pt x="99" y="152"/>
                  <a:pt x="99" y="152"/>
                  <a:pt x="98" y="152"/>
                </a:cubicBezTo>
                <a:cubicBezTo>
                  <a:pt x="98" y="153"/>
                  <a:pt x="97" y="153"/>
                  <a:pt x="96" y="153"/>
                </a:cubicBezTo>
                <a:cubicBezTo>
                  <a:pt x="96" y="153"/>
                  <a:pt x="95" y="154"/>
                  <a:pt x="94" y="154"/>
                </a:cubicBezTo>
                <a:cubicBezTo>
                  <a:pt x="93" y="154"/>
                  <a:pt x="93" y="154"/>
                  <a:pt x="92" y="155"/>
                </a:cubicBezTo>
                <a:cubicBezTo>
                  <a:pt x="91" y="155"/>
                  <a:pt x="90" y="155"/>
                  <a:pt x="90" y="155"/>
                </a:cubicBezTo>
                <a:cubicBezTo>
                  <a:pt x="89" y="155"/>
                  <a:pt x="89" y="156"/>
                  <a:pt x="88" y="156"/>
                </a:cubicBezTo>
                <a:cubicBezTo>
                  <a:pt x="87" y="156"/>
                  <a:pt x="86" y="156"/>
                  <a:pt x="85" y="156"/>
                </a:cubicBezTo>
                <a:cubicBezTo>
                  <a:pt x="85" y="156"/>
                  <a:pt x="84" y="156"/>
                  <a:pt x="84" y="156"/>
                </a:cubicBezTo>
                <a:cubicBezTo>
                  <a:pt x="82" y="156"/>
                  <a:pt x="81" y="156"/>
                  <a:pt x="80" y="156"/>
                </a:cubicBezTo>
                <a:cubicBezTo>
                  <a:pt x="80" y="156"/>
                  <a:pt x="79" y="157"/>
                  <a:pt x="79" y="157"/>
                </a:cubicBezTo>
                <a:cubicBezTo>
                  <a:pt x="79" y="157"/>
                  <a:pt x="79" y="156"/>
                  <a:pt x="79" y="156"/>
                </a:cubicBezTo>
                <a:cubicBezTo>
                  <a:pt x="77" y="156"/>
                  <a:pt x="76" y="156"/>
                  <a:pt x="75" y="156"/>
                </a:cubicBezTo>
                <a:cubicBezTo>
                  <a:pt x="74" y="156"/>
                  <a:pt x="74" y="156"/>
                  <a:pt x="73" y="156"/>
                </a:cubicBezTo>
                <a:cubicBezTo>
                  <a:pt x="72" y="156"/>
                  <a:pt x="71" y="156"/>
                  <a:pt x="70" y="156"/>
                </a:cubicBezTo>
                <a:cubicBezTo>
                  <a:pt x="70" y="156"/>
                  <a:pt x="69" y="155"/>
                  <a:pt x="69" y="155"/>
                </a:cubicBezTo>
                <a:cubicBezTo>
                  <a:pt x="68" y="155"/>
                  <a:pt x="67" y="155"/>
                  <a:pt x="66" y="155"/>
                </a:cubicBezTo>
                <a:cubicBezTo>
                  <a:pt x="66" y="154"/>
                  <a:pt x="65" y="154"/>
                  <a:pt x="64" y="154"/>
                </a:cubicBezTo>
                <a:cubicBezTo>
                  <a:pt x="64" y="154"/>
                  <a:pt x="63" y="153"/>
                  <a:pt x="62" y="153"/>
                </a:cubicBezTo>
                <a:cubicBezTo>
                  <a:pt x="62" y="153"/>
                  <a:pt x="61" y="153"/>
                  <a:pt x="60" y="152"/>
                </a:cubicBezTo>
                <a:cubicBezTo>
                  <a:pt x="60" y="152"/>
                  <a:pt x="59" y="152"/>
                  <a:pt x="58" y="151"/>
                </a:cubicBezTo>
                <a:cubicBezTo>
                  <a:pt x="58" y="151"/>
                  <a:pt x="57" y="151"/>
                  <a:pt x="56" y="150"/>
                </a:cubicBezTo>
                <a:cubicBezTo>
                  <a:pt x="56" y="150"/>
                  <a:pt x="55" y="150"/>
                  <a:pt x="55" y="150"/>
                </a:cubicBezTo>
                <a:cubicBezTo>
                  <a:pt x="54" y="149"/>
                  <a:pt x="54" y="149"/>
                  <a:pt x="53" y="148"/>
                </a:cubicBezTo>
                <a:cubicBezTo>
                  <a:pt x="52" y="148"/>
                  <a:pt x="52" y="148"/>
                  <a:pt x="52" y="147"/>
                </a:cubicBezTo>
                <a:cubicBezTo>
                  <a:pt x="51" y="147"/>
                  <a:pt x="50" y="146"/>
                  <a:pt x="50" y="145"/>
                </a:cubicBezTo>
                <a:cubicBezTo>
                  <a:pt x="40" y="137"/>
                  <a:pt x="33" y="125"/>
                  <a:pt x="33" y="111"/>
                </a:cubicBezTo>
                <a:cubicBezTo>
                  <a:pt x="34" y="86"/>
                  <a:pt x="54" y="65"/>
                  <a:pt x="79" y="65"/>
                </a:cubicBezTo>
                <a:close/>
                <a:moveTo>
                  <a:pt x="128" y="196"/>
                </a:moveTo>
                <a:cubicBezTo>
                  <a:pt x="128" y="268"/>
                  <a:pt x="128" y="268"/>
                  <a:pt x="128" y="268"/>
                </a:cubicBezTo>
                <a:cubicBezTo>
                  <a:pt x="43" y="268"/>
                  <a:pt x="43" y="268"/>
                  <a:pt x="43" y="268"/>
                </a:cubicBezTo>
                <a:cubicBezTo>
                  <a:pt x="43" y="206"/>
                  <a:pt x="43" y="206"/>
                  <a:pt x="43" y="206"/>
                </a:cubicBezTo>
                <a:cubicBezTo>
                  <a:pt x="43" y="202"/>
                  <a:pt x="40" y="198"/>
                  <a:pt x="35" y="198"/>
                </a:cubicBezTo>
                <a:cubicBezTo>
                  <a:pt x="31" y="198"/>
                  <a:pt x="27" y="202"/>
                  <a:pt x="27" y="206"/>
                </a:cubicBezTo>
                <a:cubicBezTo>
                  <a:pt x="27" y="268"/>
                  <a:pt x="27" y="268"/>
                  <a:pt x="27" y="268"/>
                </a:cubicBezTo>
                <a:cubicBezTo>
                  <a:pt x="17" y="268"/>
                  <a:pt x="17" y="268"/>
                  <a:pt x="17" y="268"/>
                </a:cubicBezTo>
                <a:cubicBezTo>
                  <a:pt x="17" y="268"/>
                  <a:pt x="17" y="268"/>
                  <a:pt x="17" y="268"/>
                </a:cubicBezTo>
                <a:cubicBezTo>
                  <a:pt x="17" y="267"/>
                  <a:pt x="16" y="267"/>
                  <a:pt x="16" y="266"/>
                </a:cubicBezTo>
                <a:cubicBezTo>
                  <a:pt x="16" y="266"/>
                  <a:pt x="16" y="218"/>
                  <a:pt x="16" y="197"/>
                </a:cubicBezTo>
                <a:cubicBezTo>
                  <a:pt x="16" y="191"/>
                  <a:pt x="20" y="182"/>
                  <a:pt x="25" y="174"/>
                </a:cubicBezTo>
                <a:cubicBezTo>
                  <a:pt x="30" y="168"/>
                  <a:pt x="36" y="163"/>
                  <a:pt x="42" y="160"/>
                </a:cubicBezTo>
                <a:cubicBezTo>
                  <a:pt x="43" y="160"/>
                  <a:pt x="43" y="161"/>
                  <a:pt x="43" y="161"/>
                </a:cubicBezTo>
                <a:cubicBezTo>
                  <a:pt x="44" y="161"/>
                  <a:pt x="45" y="162"/>
                  <a:pt x="46" y="163"/>
                </a:cubicBezTo>
                <a:cubicBezTo>
                  <a:pt x="46" y="163"/>
                  <a:pt x="47" y="163"/>
                  <a:pt x="47" y="164"/>
                </a:cubicBezTo>
                <a:cubicBezTo>
                  <a:pt x="48" y="164"/>
                  <a:pt x="49" y="165"/>
                  <a:pt x="51" y="165"/>
                </a:cubicBezTo>
                <a:cubicBezTo>
                  <a:pt x="51" y="166"/>
                  <a:pt x="51" y="166"/>
                  <a:pt x="51" y="166"/>
                </a:cubicBezTo>
                <a:cubicBezTo>
                  <a:pt x="53" y="167"/>
                  <a:pt x="55" y="168"/>
                  <a:pt x="57" y="168"/>
                </a:cubicBezTo>
                <a:cubicBezTo>
                  <a:pt x="58" y="169"/>
                  <a:pt x="59" y="169"/>
                  <a:pt x="60" y="169"/>
                </a:cubicBezTo>
                <a:cubicBezTo>
                  <a:pt x="61" y="170"/>
                  <a:pt x="62" y="170"/>
                  <a:pt x="62" y="170"/>
                </a:cubicBezTo>
                <a:cubicBezTo>
                  <a:pt x="63" y="170"/>
                  <a:pt x="65" y="171"/>
                  <a:pt x="66" y="171"/>
                </a:cubicBezTo>
                <a:cubicBezTo>
                  <a:pt x="66" y="171"/>
                  <a:pt x="67" y="171"/>
                  <a:pt x="68" y="171"/>
                </a:cubicBezTo>
                <a:cubicBezTo>
                  <a:pt x="69" y="172"/>
                  <a:pt x="70" y="172"/>
                  <a:pt x="72" y="172"/>
                </a:cubicBezTo>
                <a:cubicBezTo>
                  <a:pt x="72" y="172"/>
                  <a:pt x="73" y="172"/>
                  <a:pt x="73" y="172"/>
                </a:cubicBezTo>
                <a:cubicBezTo>
                  <a:pt x="75" y="172"/>
                  <a:pt x="77" y="173"/>
                  <a:pt x="79" y="173"/>
                </a:cubicBezTo>
                <a:cubicBezTo>
                  <a:pt x="79" y="173"/>
                  <a:pt x="79" y="173"/>
                  <a:pt x="79" y="173"/>
                </a:cubicBezTo>
                <a:cubicBezTo>
                  <a:pt x="79" y="173"/>
                  <a:pt x="79" y="173"/>
                  <a:pt x="79" y="173"/>
                </a:cubicBezTo>
                <a:cubicBezTo>
                  <a:pt x="79" y="173"/>
                  <a:pt x="79" y="173"/>
                  <a:pt x="79" y="173"/>
                </a:cubicBezTo>
                <a:cubicBezTo>
                  <a:pt x="81" y="173"/>
                  <a:pt x="83" y="172"/>
                  <a:pt x="85" y="172"/>
                </a:cubicBezTo>
                <a:cubicBezTo>
                  <a:pt x="86" y="172"/>
                  <a:pt x="86" y="172"/>
                  <a:pt x="87" y="172"/>
                </a:cubicBezTo>
                <a:cubicBezTo>
                  <a:pt x="88" y="172"/>
                  <a:pt x="89" y="172"/>
                  <a:pt x="91" y="171"/>
                </a:cubicBezTo>
                <a:cubicBezTo>
                  <a:pt x="91" y="171"/>
                  <a:pt x="92" y="171"/>
                  <a:pt x="93" y="171"/>
                </a:cubicBezTo>
                <a:cubicBezTo>
                  <a:pt x="94" y="171"/>
                  <a:pt x="95" y="170"/>
                  <a:pt x="96" y="170"/>
                </a:cubicBezTo>
                <a:cubicBezTo>
                  <a:pt x="97" y="170"/>
                  <a:pt x="98" y="170"/>
                  <a:pt x="98" y="169"/>
                </a:cubicBezTo>
                <a:cubicBezTo>
                  <a:pt x="99" y="169"/>
                  <a:pt x="100" y="169"/>
                  <a:pt x="101" y="168"/>
                </a:cubicBezTo>
                <a:cubicBezTo>
                  <a:pt x="103" y="168"/>
                  <a:pt x="105" y="167"/>
                  <a:pt x="107" y="166"/>
                </a:cubicBezTo>
                <a:cubicBezTo>
                  <a:pt x="107" y="166"/>
                  <a:pt x="108" y="166"/>
                  <a:pt x="108" y="165"/>
                </a:cubicBezTo>
                <a:cubicBezTo>
                  <a:pt x="109" y="165"/>
                  <a:pt x="110" y="164"/>
                  <a:pt x="111" y="164"/>
                </a:cubicBezTo>
                <a:cubicBezTo>
                  <a:pt x="112" y="163"/>
                  <a:pt x="112" y="163"/>
                  <a:pt x="112" y="163"/>
                </a:cubicBezTo>
                <a:cubicBezTo>
                  <a:pt x="113" y="162"/>
                  <a:pt x="114" y="161"/>
                  <a:pt x="115" y="161"/>
                </a:cubicBezTo>
                <a:cubicBezTo>
                  <a:pt x="116" y="161"/>
                  <a:pt x="116" y="160"/>
                  <a:pt x="116" y="160"/>
                </a:cubicBezTo>
                <a:cubicBezTo>
                  <a:pt x="122" y="163"/>
                  <a:pt x="128" y="168"/>
                  <a:pt x="133" y="174"/>
                </a:cubicBezTo>
                <a:cubicBezTo>
                  <a:pt x="131" y="179"/>
                  <a:pt x="130" y="183"/>
                  <a:pt x="129" y="188"/>
                </a:cubicBezTo>
                <a:cubicBezTo>
                  <a:pt x="129" y="190"/>
                  <a:pt x="129" y="192"/>
                  <a:pt x="129" y="195"/>
                </a:cubicBezTo>
                <a:cubicBezTo>
                  <a:pt x="129" y="195"/>
                  <a:pt x="128" y="196"/>
                  <a:pt x="128" y="196"/>
                </a:cubicBezTo>
                <a:close/>
                <a:moveTo>
                  <a:pt x="314" y="294"/>
                </a:moveTo>
                <a:cubicBezTo>
                  <a:pt x="298" y="294"/>
                  <a:pt x="298" y="294"/>
                  <a:pt x="298" y="294"/>
                </a:cubicBezTo>
                <a:cubicBezTo>
                  <a:pt x="298" y="195"/>
                  <a:pt x="298" y="195"/>
                  <a:pt x="298" y="195"/>
                </a:cubicBezTo>
                <a:cubicBezTo>
                  <a:pt x="298" y="191"/>
                  <a:pt x="295" y="187"/>
                  <a:pt x="290" y="187"/>
                </a:cubicBezTo>
                <a:cubicBezTo>
                  <a:pt x="286" y="187"/>
                  <a:pt x="282" y="191"/>
                  <a:pt x="282" y="195"/>
                </a:cubicBezTo>
                <a:cubicBezTo>
                  <a:pt x="282" y="294"/>
                  <a:pt x="282" y="294"/>
                  <a:pt x="282" y="294"/>
                </a:cubicBezTo>
                <a:cubicBezTo>
                  <a:pt x="181" y="294"/>
                  <a:pt x="181" y="294"/>
                  <a:pt x="181" y="294"/>
                </a:cubicBezTo>
                <a:cubicBezTo>
                  <a:pt x="181" y="195"/>
                  <a:pt x="181" y="195"/>
                  <a:pt x="181" y="195"/>
                </a:cubicBezTo>
                <a:cubicBezTo>
                  <a:pt x="181" y="191"/>
                  <a:pt x="177" y="187"/>
                  <a:pt x="173" y="187"/>
                </a:cubicBezTo>
                <a:cubicBezTo>
                  <a:pt x="168" y="187"/>
                  <a:pt x="165" y="191"/>
                  <a:pt x="165" y="195"/>
                </a:cubicBezTo>
                <a:cubicBezTo>
                  <a:pt x="165" y="294"/>
                  <a:pt x="165" y="294"/>
                  <a:pt x="165" y="294"/>
                </a:cubicBezTo>
                <a:cubicBezTo>
                  <a:pt x="149" y="294"/>
                  <a:pt x="149" y="294"/>
                  <a:pt x="149" y="294"/>
                </a:cubicBezTo>
                <a:cubicBezTo>
                  <a:pt x="147" y="294"/>
                  <a:pt x="145" y="292"/>
                  <a:pt x="144" y="288"/>
                </a:cubicBezTo>
                <a:cubicBezTo>
                  <a:pt x="144" y="288"/>
                  <a:pt x="144" y="224"/>
                  <a:pt x="144" y="196"/>
                </a:cubicBezTo>
                <a:cubicBezTo>
                  <a:pt x="144" y="196"/>
                  <a:pt x="144" y="196"/>
                  <a:pt x="144" y="196"/>
                </a:cubicBezTo>
                <a:cubicBezTo>
                  <a:pt x="144" y="195"/>
                  <a:pt x="145" y="193"/>
                  <a:pt x="145" y="192"/>
                </a:cubicBezTo>
                <a:cubicBezTo>
                  <a:pt x="145" y="191"/>
                  <a:pt x="145" y="191"/>
                  <a:pt x="145" y="191"/>
                </a:cubicBezTo>
                <a:cubicBezTo>
                  <a:pt x="145" y="190"/>
                  <a:pt x="145" y="188"/>
                  <a:pt x="146" y="187"/>
                </a:cubicBezTo>
                <a:cubicBezTo>
                  <a:pt x="146" y="187"/>
                  <a:pt x="146" y="186"/>
                  <a:pt x="146" y="186"/>
                </a:cubicBezTo>
                <a:cubicBezTo>
                  <a:pt x="146" y="185"/>
                  <a:pt x="147" y="183"/>
                  <a:pt x="147" y="182"/>
                </a:cubicBezTo>
                <a:cubicBezTo>
                  <a:pt x="147" y="182"/>
                  <a:pt x="147" y="181"/>
                  <a:pt x="147" y="181"/>
                </a:cubicBezTo>
                <a:cubicBezTo>
                  <a:pt x="148" y="180"/>
                  <a:pt x="149" y="178"/>
                  <a:pt x="149" y="176"/>
                </a:cubicBezTo>
                <a:cubicBezTo>
                  <a:pt x="151" y="172"/>
                  <a:pt x="154" y="167"/>
                  <a:pt x="157" y="163"/>
                </a:cubicBezTo>
                <a:cubicBezTo>
                  <a:pt x="164" y="154"/>
                  <a:pt x="173" y="147"/>
                  <a:pt x="183" y="143"/>
                </a:cubicBezTo>
                <a:cubicBezTo>
                  <a:pt x="183" y="143"/>
                  <a:pt x="183" y="144"/>
                  <a:pt x="183" y="144"/>
                </a:cubicBezTo>
                <a:cubicBezTo>
                  <a:pt x="188" y="147"/>
                  <a:pt x="193" y="150"/>
                  <a:pt x="198" y="152"/>
                </a:cubicBezTo>
                <a:cubicBezTo>
                  <a:pt x="198" y="153"/>
                  <a:pt x="199" y="153"/>
                  <a:pt x="199" y="153"/>
                </a:cubicBezTo>
                <a:cubicBezTo>
                  <a:pt x="201" y="154"/>
                  <a:pt x="202" y="154"/>
                  <a:pt x="203" y="155"/>
                </a:cubicBezTo>
                <a:cubicBezTo>
                  <a:pt x="204" y="155"/>
                  <a:pt x="205" y="155"/>
                  <a:pt x="206" y="156"/>
                </a:cubicBezTo>
                <a:cubicBezTo>
                  <a:pt x="207" y="156"/>
                  <a:pt x="208" y="156"/>
                  <a:pt x="210" y="157"/>
                </a:cubicBezTo>
                <a:cubicBezTo>
                  <a:pt x="211" y="157"/>
                  <a:pt x="212" y="158"/>
                  <a:pt x="214" y="158"/>
                </a:cubicBezTo>
                <a:cubicBezTo>
                  <a:pt x="215" y="158"/>
                  <a:pt x="216" y="158"/>
                  <a:pt x="217" y="158"/>
                </a:cubicBezTo>
                <a:cubicBezTo>
                  <a:pt x="218" y="159"/>
                  <a:pt x="220" y="159"/>
                  <a:pt x="221" y="159"/>
                </a:cubicBezTo>
                <a:cubicBezTo>
                  <a:pt x="222" y="159"/>
                  <a:pt x="223" y="159"/>
                  <a:pt x="224" y="160"/>
                </a:cubicBezTo>
                <a:cubicBezTo>
                  <a:pt x="226" y="160"/>
                  <a:pt x="229" y="160"/>
                  <a:pt x="232" y="160"/>
                </a:cubicBezTo>
                <a:cubicBezTo>
                  <a:pt x="234" y="160"/>
                  <a:pt x="237" y="160"/>
                  <a:pt x="239" y="160"/>
                </a:cubicBezTo>
                <a:cubicBezTo>
                  <a:pt x="240" y="159"/>
                  <a:pt x="241" y="159"/>
                  <a:pt x="242" y="159"/>
                </a:cubicBezTo>
                <a:cubicBezTo>
                  <a:pt x="243" y="159"/>
                  <a:pt x="245" y="159"/>
                  <a:pt x="246" y="158"/>
                </a:cubicBezTo>
                <a:cubicBezTo>
                  <a:pt x="247" y="158"/>
                  <a:pt x="248" y="158"/>
                  <a:pt x="249" y="158"/>
                </a:cubicBezTo>
                <a:cubicBezTo>
                  <a:pt x="251" y="158"/>
                  <a:pt x="252" y="157"/>
                  <a:pt x="253" y="157"/>
                </a:cubicBezTo>
                <a:cubicBezTo>
                  <a:pt x="255" y="156"/>
                  <a:pt x="256" y="156"/>
                  <a:pt x="257" y="156"/>
                </a:cubicBezTo>
                <a:cubicBezTo>
                  <a:pt x="258" y="155"/>
                  <a:pt x="259" y="155"/>
                  <a:pt x="260" y="155"/>
                </a:cubicBezTo>
                <a:cubicBezTo>
                  <a:pt x="261" y="154"/>
                  <a:pt x="262" y="154"/>
                  <a:pt x="264" y="153"/>
                </a:cubicBezTo>
                <a:cubicBezTo>
                  <a:pt x="264" y="153"/>
                  <a:pt x="265" y="153"/>
                  <a:pt x="266" y="152"/>
                </a:cubicBezTo>
                <a:cubicBezTo>
                  <a:pt x="271" y="150"/>
                  <a:pt x="275" y="147"/>
                  <a:pt x="280" y="144"/>
                </a:cubicBezTo>
                <a:cubicBezTo>
                  <a:pt x="280" y="144"/>
                  <a:pt x="280" y="143"/>
                  <a:pt x="280" y="143"/>
                </a:cubicBezTo>
                <a:cubicBezTo>
                  <a:pt x="290" y="147"/>
                  <a:pt x="299" y="154"/>
                  <a:pt x="306" y="163"/>
                </a:cubicBezTo>
                <a:cubicBezTo>
                  <a:pt x="309" y="167"/>
                  <a:pt x="311" y="172"/>
                  <a:pt x="314" y="176"/>
                </a:cubicBezTo>
                <a:cubicBezTo>
                  <a:pt x="314" y="177"/>
                  <a:pt x="315" y="179"/>
                  <a:pt x="315" y="180"/>
                </a:cubicBezTo>
                <a:cubicBezTo>
                  <a:pt x="316" y="181"/>
                  <a:pt x="316" y="181"/>
                  <a:pt x="316" y="182"/>
                </a:cubicBezTo>
                <a:cubicBezTo>
                  <a:pt x="316" y="183"/>
                  <a:pt x="317" y="184"/>
                  <a:pt x="317" y="185"/>
                </a:cubicBezTo>
                <a:cubicBezTo>
                  <a:pt x="317" y="186"/>
                  <a:pt x="317" y="186"/>
                  <a:pt x="317" y="187"/>
                </a:cubicBezTo>
                <a:cubicBezTo>
                  <a:pt x="318" y="188"/>
                  <a:pt x="318" y="189"/>
                  <a:pt x="318" y="190"/>
                </a:cubicBezTo>
                <a:cubicBezTo>
                  <a:pt x="318" y="191"/>
                  <a:pt x="318" y="191"/>
                  <a:pt x="318" y="192"/>
                </a:cubicBezTo>
                <a:cubicBezTo>
                  <a:pt x="318" y="193"/>
                  <a:pt x="319" y="195"/>
                  <a:pt x="319" y="196"/>
                </a:cubicBezTo>
                <a:cubicBezTo>
                  <a:pt x="319" y="276"/>
                  <a:pt x="319" y="276"/>
                  <a:pt x="319" y="276"/>
                </a:cubicBezTo>
                <a:cubicBezTo>
                  <a:pt x="319" y="276"/>
                  <a:pt x="319" y="276"/>
                  <a:pt x="319" y="276"/>
                </a:cubicBezTo>
                <a:cubicBezTo>
                  <a:pt x="319" y="283"/>
                  <a:pt x="319" y="288"/>
                  <a:pt x="319" y="288"/>
                </a:cubicBezTo>
                <a:cubicBezTo>
                  <a:pt x="318" y="292"/>
                  <a:pt x="316" y="294"/>
                  <a:pt x="314" y="294"/>
                </a:cubicBezTo>
                <a:close/>
                <a:moveTo>
                  <a:pt x="446" y="266"/>
                </a:moveTo>
                <a:cubicBezTo>
                  <a:pt x="446" y="267"/>
                  <a:pt x="445" y="267"/>
                  <a:pt x="445" y="268"/>
                </a:cubicBezTo>
                <a:cubicBezTo>
                  <a:pt x="445" y="268"/>
                  <a:pt x="445" y="268"/>
                  <a:pt x="445" y="268"/>
                </a:cubicBezTo>
                <a:cubicBezTo>
                  <a:pt x="435" y="268"/>
                  <a:pt x="435" y="268"/>
                  <a:pt x="435" y="268"/>
                </a:cubicBezTo>
                <a:cubicBezTo>
                  <a:pt x="435" y="206"/>
                  <a:pt x="435" y="206"/>
                  <a:pt x="435" y="206"/>
                </a:cubicBezTo>
                <a:cubicBezTo>
                  <a:pt x="435" y="202"/>
                  <a:pt x="431" y="198"/>
                  <a:pt x="427" y="198"/>
                </a:cubicBezTo>
                <a:cubicBezTo>
                  <a:pt x="422" y="198"/>
                  <a:pt x="419" y="202"/>
                  <a:pt x="419" y="206"/>
                </a:cubicBezTo>
                <a:cubicBezTo>
                  <a:pt x="419" y="268"/>
                  <a:pt x="419" y="268"/>
                  <a:pt x="419" y="268"/>
                </a:cubicBezTo>
                <a:cubicBezTo>
                  <a:pt x="335" y="268"/>
                  <a:pt x="335" y="268"/>
                  <a:pt x="335" y="268"/>
                </a:cubicBezTo>
                <a:cubicBezTo>
                  <a:pt x="335" y="247"/>
                  <a:pt x="335" y="214"/>
                  <a:pt x="335" y="196"/>
                </a:cubicBezTo>
                <a:cubicBezTo>
                  <a:pt x="335" y="194"/>
                  <a:pt x="334" y="192"/>
                  <a:pt x="334" y="190"/>
                </a:cubicBezTo>
                <a:cubicBezTo>
                  <a:pt x="334" y="189"/>
                  <a:pt x="334" y="188"/>
                  <a:pt x="334" y="187"/>
                </a:cubicBezTo>
                <a:cubicBezTo>
                  <a:pt x="334" y="186"/>
                  <a:pt x="333" y="186"/>
                  <a:pt x="333" y="185"/>
                </a:cubicBezTo>
                <a:cubicBezTo>
                  <a:pt x="333" y="184"/>
                  <a:pt x="333" y="183"/>
                  <a:pt x="333" y="182"/>
                </a:cubicBezTo>
                <a:cubicBezTo>
                  <a:pt x="332" y="181"/>
                  <a:pt x="332" y="180"/>
                  <a:pt x="332" y="179"/>
                </a:cubicBezTo>
                <a:cubicBezTo>
                  <a:pt x="332" y="178"/>
                  <a:pt x="331" y="178"/>
                  <a:pt x="331" y="177"/>
                </a:cubicBezTo>
                <a:cubicBezTo>
                  <a:pt x="331" y="176"/>
                  <a:pt x="330" y="175"/>
                  <a:pt x="330" y="173"/>
                </a:cubicBezTo>
                <a:cubicBezTo>
                  <a:pt x="330" y="173"/>
                  <a:pt x="330" y="173"/>
                  <a:pt x="330" y="173"/>
                </a:cubicBezTo>
                <a:cubicBezTo>
                  <a:pt x="334" y="167"/>
                  <a:pt x="340" y="163"/>
                  <a:pt x="346" y="160"/>
                </a:cubicBezTo>
                <a:cubicBezTo>
                  <a:pt x="346" y="160"/>
                  <a:pt x="346" y="161"/>
                  <a:pt x="347" y="161"/>
                </a:cubicBezTo>
                <a:cubicBezTo>
                  <a:pt x="348" y="161"/>
                  <a:pt x="349" y="162"/>
                  <a:pt x="350" y="163"/>
                </a:cubicBezTo>
                <a:cubicBezTo>
                  <a:pt x="350" y="163"/>
                  <a:pt x="350" y="163"/>
                  <a:pt x="351" y="164"/>
                </a:cubicBezTo>
                <a:cubicBezTo>
                  <a:pt x="352" y="164"/>
                  <a:pt x="353" y="165"/>
                  <a:pt x="354" y="165"/>
                </a:cubicBezTo>
                <a:cubicBezTo>
                  <a:pt x="354" y="166"/>
                  <a:pt x="354" y="166"/>
                  <a:pt x="355" y="166"/>
                </a:cubicBezTo>
                <a:cubicBezTo>
                  <a:pt x="357" y="167"/>
                  <a:pt x="359" y="168"/>
                  <a:pt x="361" y="168"/>
                </a:cubicBezTo>
                <a:cubicBezTo>
                  <a:pt x="362" y="169"/>
                  <a:pt x="363" y="169"/>
                  <a:pt x="364" y="169"/>
                </a:cubicBezTo>
                <a:cubicBezTo>
                  <a:pt x="364" y="170"/>
                  <a:pt x="365" y="170"/>
                  <a:pt x="366" y="170"/>
                </a:cubicBezTo>
                <a:cubicBezTo>
                  <a:pt x="367" y="170"/>
                  <a:pt x="368" y="171"/>
                  <a:pt x="369" y="171"/>
                </a:cubicBezTo>
                <a:cubicBezTo>
                  <a:pt x="370" y="171"/>
                  <a:pt x="371" y="171"/>
                  <a:pt x="371" y="171"/>
                </a:cubicBezTo>
                <a:cubicBezTo>
                  <a:pt x="373" y="172"/>
                  <a:pt x="374" y="172"/>
                  <a:pt x="375" y="172"/>
                </a:cubicBezTo>
                <a:cubicBezTo>
                  <a:pt x="376" y="172"/>
                  <a:pt x="376" y="172"/>
                  <a:pt x="377" y="172"/>
                </a:cubicBezTo>
                <a:cubicBezTo>
                  <a:pt x="379" y="172"/>
                  <a:pt x="381" y="172"/>
                  <a:pt x="382" y="173"/>
                </a:cubicBezTo>
                <a:cubicBezTo>
                  <a:pt x="383" y="173"/>
                  <a:pt x="383" y="173"/>
                  <a:pt x="383" y="173"/>
                </a:cubicBezTo>
                <a:cubicBezTo>
                  <a:pt x="383" y="173"/>
                  <a:pt x="383" y="173"/>
                  <a:pt x="383" y="173"/>
                </a:cubicBezTo>
                <a:cubicBezTo>
                  <a:pt x="385" y="172"/>
                  <a:pt x="387" y="172"/>
                  <a:pt x="389" y="172"/>
                </a:cubicBezTo>
                <a:cubicBezTo>
                  <a:pt x="389" y="172"/>
                  <a:pt x="390" y="172"/>
                  <a:pt x="391" y="172"/>
                </a:cubicBezTo>
                <a:cubicBezTo>
                  <a:pt x="392" y="172"/>
                  <a:pt x="393" y="172"/>
                  <a:pt x="394" y="171"/>
                </a:cubicBezTo>
                <a:cubicBezTo>
                  <a:pt x="395" y="171"/>
                  <a:pt x="396" y="171"/>
                  <a:pt x="397" y="171"/>
                </a:cubicBezTo>
                <a:cubicBezTo>
                  <a:pt x="398" y="171"/>
                  <a:pt x="399" y="170"/>
                  <a:pt x="399" y="170"/>
                </a:cubicBezTo>
                <a:cubicBezTo>
                  <a:pt x="400" y="170"/>
                  <a:pt x="401" y="170"/>
                  <a:pt x="402" y="169"/>
                </a:cubicBezTo>
                <a:cubicBezTo>
                  <a:pt x="403" y="169"/>
                  <a:pt x="404" y="169"/>
                  <a:pt x="404" y="169"/>
                </a:cubicBezTo>
                <a:cubicBezTo>
                  <a:pt x="408" y="167"/>
                  <a:pt x="412" y="165"/>
                  <a:pt x="415" y="163"/>
                </a:cubicBezTo>
                <a:cubicBezTo>
                  <a:pt x="415" y="163"/>
                  <a:pt x="416" y="163"/>
                  <a:pt x="416" y="163"/>
                </a:cubicBezTo>
                <a:cubicBezTo>
                  <a:pt x="417" y="162"/>
                  <a:pt x="418" y="161"/>
                  <a:pt x="419" y="161"/>
                </a:cubicBezTo>
                <a:cubicBezTo>
                  <a:pt x="419" y="160"/>
                  <a:pt x="419" y="160"/>
                  <a:pt x="420" y="160"/>
                </a:cubicBezTo>
                <a:cubicBezTo>
                  <a:pt x="426" y="163"/>
                  <a:pt x="432" y="168"/>
                  <a:pt x="437" y="174"/>
                </a:cubicBezTo>
                <a:cubicBezTo>
                  <a:pt x="442" y="182"/>
                  <a:pt x="446" y="191"/>
                  <a:pt x="446" y="197"/>
                </a:cubicBezTo>
                <a:cubicBezTo>
                  <a:pt x="446" y="218"/>
                  <a:pt x="446" y="266"/>
                  <a:pt x="446" y="266"/>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316" name="Text Box 5"/>
          <p:cNvSpPr txBox="1">
            <a:spLocks noChangeArrowheads="1"/>
          </p:cNvSpPr>
          <p:nvPr/>
        </p:nvSpPr>
        <p:spPr bwMode="auto">
          <a:xfrm>
            <a:off x="2517775" y="3540125"/>
            <a:ext cx="244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n-US" altLang="it-IT">
                <a:solidFill>
                  <a:srgbClr val="00A9D4"/>
                </a:solidFill>
                <a:ea typeface="ヒラギノ角ゴ Pro W3" charset="-128"/>
              </a:rPr>
              <a:t>Part of daily life</a:t>
            </a:r>
          </a:p>
        </p:txBody>
      </p:sp>
      <p:sp>
        <p:nvSpPr>
          <p:cNvPr id="13317" name="Text Box 6"/>
          <p:cNvSpPr txBox="1">
            <a:spLocks noChangeArrowheads="1"/>
          </p:cNvSpPr>
          <p:nvPr/>
        </p:nvSpPr>
        <p:spPr bwMode="auto">
          <a:xfrm>
            <a:off x="2301875" y="2951163"/>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n-US" altLang="it-IT">
                <a:solidFill>
                  <a:srgbClr val="00A9D4"/>
                </a:solidFill>
                <a:ea typeface="ヒラギノ角ゴ Pro W3" charset="-128"/>
              </a:rPr>
              <a:t>Everything connected</a:t>
            </a:r>
          </a:p>
        </p:txBody>
      </p:sp>
      <p:sp>
        <p:nvSpPr>
          <p:cNvPr id="13318" name="Freeform 3" descr="bpct-blend1"/>
          <p:cNvSpPr>
            <a:spLocks noChangeAspect="1" noEditPoints="1"/>
          </p:cNvSpPr>
          <p:nvPr/>
        </p:nvSpPr>
        <p:spPr bwMode="auto">
          <a:xfrm>
            <a:off x="2006600" y="2349500"/>
            <a:ext cx="4932363" cy="2784475"/>
          </a:xfrm>
          <a:custGeom>
            <a:avLst/>
            <a:gdLst>
              <a:gd name="T0" fmla="*/ 2147483647 w 477"/>
              <a:gd name="T1" fmla="*/ 2147483647 h 269"/>
              <a:gd name="T2" fmla="*/ 2147483647 w 477"/>
              <a:gd name="T3" fmla="*/ 2147483647 h 269"/>
              <a:gd name="T4" fmla="*/ 2147483647 w 477"/>
              <a:gd name="T5" fmla="*/ 2147483647 h 269"/>
              <a:gd name="T6" fmla="*/ 2147483647 w 477"/>
              <a:gd name="T7" fmla="*/ 2147483647 h 269"/>
              <a:gd name="T8" fmla="*/ 2147483647 w 477"/>
              <a:gd name="T9" fmla="*/ 2147483647 h 269"/>
              <a:gd name="T10" fmla="*/ 2147483647 w 477"/>
              <a:gd name="T11" fmla="*/ 2147483647 h 269"/>
              <a:gd name="T12" fmla="*/ 2147483647 w 477"/>
              <a:gd name="T13" fmla="*/ 2147483647 h 269"/>
              <a:gd name="T14" fmla="*/ 2147483647 w 477"/>
              <a:gd name="T15" fmla="*/ 2147483647 h 269"/>
              <a:gd name="T16" fmla="*/ 2147483647 w 477"/>
              <a:gd name="T17" fmla="*/ 2147483647 h 269"/>
              <a:gd name="T18" fmla="*/ 2147483647 w 477"/>
              <a:gd name="T19" fmla="*/ 2147483647 h 269"/>
              <a:gd name="T20" fmla="*/ 2147483647 w 477"/>
              <a:gd name="T21" fmla="*/ 2147483647 h 269"/>
              <a:gd name="T22" fmla="*/ 2147483647 w 477"/>
              <a:gd name="T23" fmla="*/ 2147483647 h 269"/>
              <a:gd name="T24" fmla="*/ 2147483647 w 477"/>
              <a:gd name="T25" fmla="*/ 2147483647 h 269"/>
              <a:gd name="T26" fmla="*/ 2147483647 w 477"/>
              <a:gd name="T27" fmla="*/ 2147483647 h 269"/>
              <a:gd name="T28" fmla="*/ 2147483647 w 477"/>
              <a:gd name="T29" fmla="*/ 2147483647 h 269"/>
              <a:gd name="T30" fmla="*/ 2147483647 w 477"/>
              <a:gd name="T31" fmla="*/ 2147483647 h 269"/>
              <a:gd name="T32" fmla="*/ 2147483647 w 477"/>
              <a:gd name="T33" fmla="*/ 2147483647 h 269"/>
              <a:gd name="T34" fmla="*/ 2147483647 w 477"/>
              <a:gd name="T35" fmla="*/ 2147483647 h 269"/>
              <a:gd name="T36" fmla="*/ 2147483647 w 477"/>
              <a:gd name="T37" fmla="*/ 2147483647 h 269"/>
              <a:gd name="T38" fmla="*/ 2147483647 w 477"/>
              <a:gd name="T39" fmla="*/ 2147483647 h 269"/>
              <a:gd name="T40" fmla="*/ 2147483647 w 477"/>
              <a:gd name="T41" fmla="*/ 2147483647 h 269"/>
              <a:gd name="T42" fmla="*/ 2147483647 w 477"/>
              <a:gd name="T43" fmla="*/ 2147483647 h 269"/>
              <a:gd name="T44" fmla="*/ 2147483647 w 477"/>
              <a:gd name="T45" fmla="*/ 2147483647 h 269"/>
              <a:gd name="T46" fmla="*/ 2147483647 w 477"/>
              <a:gd name="T47" fmla="*/ 2147483647 h 269"/>
              <a:gd name="T48" fmla="*/ 2147483647 w 477"/>
              <a:gd name="T49" fmla="*/ 2147483647 h 269"/>
              <a:gd name="T50" fmla="*/ 2147483647 w 477"/>
              <a:gd name="T51" fmla="*/ 2147483647 h 269"/>
              <a:gd name="T52" fmla="*/ 2147483647 w 477"/>
              <a:gd name="T53" fmla="*/ 2147483647 h 269"/>
              <a:gd name="T54" fmla="*/ 2147483647 w 477"/>
              <a:gd name="T55" fmla="*/ 2147483647 h 269"/>
              <a:gd name="T56" fmla="*/ 2147483647 w 477"/>
              <a:gd name="T57" fmla="*/ 2147483647 h 269"/>
              <a:gd name="T58" fmla="*/ 2147483647 w 477"/>
              <a:gd name="T59" fmla="*/ 2147483647 h 269"/>
              <a:gd name="T60" fmla="*/ 2147483647 w 477"/>
              <a:gd name="T61" fmla="*/ 2147483647 h 269"/>
              <a:gd name="T62" fmla="*/ 2147483647 w 477"/>
              <a:gd name="T63" fmla="*/ 2147483647 h 269"/>
              <a:gd name="T64" fmla="*/ 2147483647 w 477"/>
              <a:gd name="T65" fmla="*/ 2147483647 h 269"/>
              <a:gd name="T66" fmla="*/ 2147483647 w 477"/>
              <a:gd name="T67" fmla="*/ 2147483647 h 269"/>
              <a:gd name="T68" fmla="*/ 2147483647 w 477"/>
              <a:gd name="T69" fmla="*/ 2147483647 h 269"/>
              <a:gd name="T70" fmla="*/ 2147483647 w 477"/>
              <a:gd name="T71" fmla="*/ 2147483647 h 269"/>
              <a:gd name="T72" fmla="*/ 2147483647 w 477"/>
              <a:gd name="T73" fmla="*/ 2147483647 h 269"/>
              <a:gd name="T74" fmla="*/ 2147483647 w 477"/>
              <a:gd name="T75" fmla="*/ 2147483647 h 269"/>
              <a:gd name="T76" fmla="*/ 2147483647 w 477"/>
              <a:gd name="T77" fmla="*/ 2147483647 h 269"/>
              <a:gd name="T78" fmla="*/ 2147483647 w 477"/>
              <a:gd name="T79" fmla="*/ 2147483647 h 269"/>
              <a:gd name="T80" fmla="*/ 2147483647 w 477"/>
              <a:gd name="T81" fmla="*/ 2147483647 h 269"/>
              <a:gd name="T82" fmla="*/ 2147483647 w 477"/>
              <a:gd name="T83" fmla="*/ 2147483647 h 269"/>
              <a:gd name="T84" fmla="*/ 2147483647 w 477"/>
              <a:gd name="T85" fmla="*/ 2147483647 h 269"/>
              <a:gd name="T86" fmla="*/ 2147483647 w 477"/>
              <a:gd name="T87" fmla="*/ 2147483647 h 269"/>
              <a:gd name="T88" fmla="*/ 0 w 477"/>
              <a:gd name="T89" fmla="*/ 2147483647 h 269"/>
              <a:gd name="T90" fmla="*/ 2147483647 w 477"/>
              <a:gd name="T91" fmla="*/ 2147483647 h 269"/>
              <a:gd name="T92" fmla="*/ 2147483647 w 477"/>
              <a:gd name="T93" fmla="*/ 2147483647 h 269"/>
              <a:gd name="T94" fmla="*/ 2147483647 w 477"/>
              <a:gd name="T95" fmla="*/ 2147483647 h 269"/>
              <a:gd name="T96" fmla="*/ 2147483647 w 477"/>
              <a:gd name="T97" fmla="*/ 2147483647 h 269"/>
              <a:gd name="T98" fmla="*/ 2147483647 w 477"/>
              <a:gd name="T99" fmla="*/ 2147483647 h 269"/>
              <a:gd name="T100" fmla="*/ 2147483647 w 477"/>
              <a:gd name="T101" fmla="*/ 2147483647 h 269"/>
              <a:gd name="T102" fmla="*/ 2147483647 w 477"/>
              <a:gd name="T103" fmla="*/ 2147483647 h 269"/>
              <a:gd name="T104" fmla="*/ 2147483647 w 477"/>
              <a:gd name="T105" fmla="*/ 2147483647 h 269"/>
              <a:gd name="T106" fmla="*/ 2147483647 w 477"/>
              <a:gd name="T107" fmla="*/ 2147483647 h 269"/>
              <a:gd name="T108" fmla="*/ 2147483647 w 477"/>
              <a:gd name="T109" fmla="*/ 2147483647 h 269"/>
              <a:gd name="T110" fmla="*/ 2147483647 w 477"/>
              <a:gd name="T111" fmla="*/ 2147483647 h 269"/>
              <a:gd name="T112" fmla="*/ 2147483647 w 477"/>
              <a:gd name="T113" fmla="*/ 2147483647 h 269"/>
              <a:gd name="T114" fmla="*/ 2147483647 w 477"/>
              <a:gd name="T115" fmla="*/ 2147483647 h 269"/>
              <a:gd name="T116" fmla="*/ 2147483647 w 477"/>
              <a:gd name="T117" fmla="*/ 2147483647 h 269"/>
              <a:gd name="T118" fmla="*/ 2147483647 w 477"/>
              <a:gd name="T119" fmla="*/ 2147483647 h 269"/>
              <a:gd name="T120" fmla="*/ 2147483647 w 477"/>
              <a:gd name="T121" fmla="*/ 2147483647 h 269"/>
              <a:gd name="T122" fmla="*/ 2147483647 w 477"/>
              <a:gd name="T123" fmla="*/ 2147483647 h 2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7"/>
              <a:gd name="T187" fmla="*/ 0 h 269"/>
              <a:gd name="T188" fmla="*/ 477 w 477"/>
              <a:gd name="T189" fmla="*/ 269 h 2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7" h="269">
                <a:moveTo>
                  <a:pt x="464" y="108"/>
                </a:moveTo>
                <a:cubicBezTo>
                  <a:pt x="450" y="97"/>
                  <a:pt x="398" y="57"/>
                  <a:pt x="398" y="57"/>
                </a:cubicBezTo>
                <a:cubicBezTo>
                  <a:pt x="398" y="57"/>
                  <a:pt x="394" y="53"/>
                  <a:pt x="387" y="48"/>
                </a:cubicBezTo>
                <a:cubicBezTo>
                  <a:pt x="383" y="45"/>
                  <a:pt x="378" y="45"/>
                  <a:pt x="376" y="49"/>
                </a:cubicBezTo>
                <a:cubicBezTo>
                  <a:pt x="373" y="52"/>
                  <a:pt x="374" y="57"/>
                  <a:pt x="377" y="60"/>
                </a:cubicBezTo>
                <a:cubicBezTo>
                  <a:pt x="377" y="60"/>
                  <a:pt x="377" y="60"/>
                  <a:pt x="377" y="60"/>
                </a:cubicBezTo>
                <a:cubicBezTo>
                  <a:pt x="384" y="66"/>
                  <a:pt x="388" y="69"/>
                  <a:pt x="389" y="69"/>
                </a:cubicBezTo>
                <a:cubicBezTo>
                  <a:pt x="389" y="69"/>
                  <a:pt x="440" y="110"/>
                  <a:pt x="453" y="121"/>
                </a:cubicBezTo>
                <a:cubicBezTo>
                  <a:pt x="459" y="126"/>
                  <a:pt x="461" y="129"/>
                  <a:pt x="461" y="134"/>
                </a:cubicBezTo>
                <a:cubicBezTo>
                  <a:pt x="461" y="140"/>
                  <a:pt x="459" y="143"/>
                  <a:pt x="453" y="148"/>
                </a:cubicBezTo>
                <a:cubicBezTo>
                  <a:pt x="440" y="159"/>
                  <a:pt x="389" y="200"/>
                  <a:pt x="388" y="200"/>
                </a:cubicBezTo>
                <a:cubicBezTo>
                  <a:pt x="388" y="200"/>
                  <a:pt x="344" y="235"/>
                  <a:pt x="328" y="248"/>
                </a:cubicBezTo>
                <a:cubicBezTo>
                  <a:pt x="324" y="251"/>
                  <a:pt x="320" y="253"/>
                  <a:pt x="318" y="253"/>
                </a:cubicBezTo>
                <a:cubicBezTo>
                  <a:pt x="316" y="253"/>
                  <a:pt x="315" y="252"/>
                  <a:pt x="314" y="251"/>
                </a:cubicBezTo>
                <a:cubicBezTo>
                  <a:pt x="313" y="249"/>
                  <a:pt x="311" y="245"/>
                  <a:pt x="311" y="238"/>
                </a:cubicBezTo>
                <a:cubicBezTo>
                  <a:pt x="311" y="233"/>
                  <a:pt x="311" y="226"/>
                  <a:pt x="311" y="218"/>
                </a:cubicBezTo>
                <a:cubicBezTo>
                  <a:pt x="311" y="214"/>
                  <a:pt x="307" y="210"/>
                  <a:pt x="303" y="210"/>
                </a:cubicBezTo>
                <a:cubicBezTo>
                  <a:pt x="175" y="210"/>
                  <a:pt x="175" y="210"/>
                  <a:pt x="175" y="210"/>
                </a:cubicBezTo>
                <a:cubicBezTo>
                  <a:pt x="171" y="210"/>
                  <a:pt x="167" y="214"/>
                  <a:pt x="167" y="218"/>
                </a:cubicBezTo>
                <a:cubicBezTo>
                  <a:pt x="167" y="223"/>
                  <a:pt x="171" y="226"/>
                  <a:pt x="175" y="226"/>
                </a:cubicBezTo>
                <a:cubicBezTo>
                  <a:pt x="295" y="226"/>
                  <a:pt x="295" y="226"/>
                  <a:pt x="295" y="226"/>
                </a:cubicBezTo>
                <a:cubicBezTo>
                  <a:pt x="295" y="231"/>
                  <a:pt x="295" y="235"/>
                  <a:pt x="295" y="238"/>
                </a:cubicBezTo>
                <a:cubicBezTo>
                  <a:pt x="295" y="247"/>
                  <a:pt x="297" y="254"/>
                  <a:pt x="301" y="260"/>
                </a:cubicBezTo>
                <a:cubicBezTo>
                  <a:pt x="304" y="265"/>
                  <a:pt x="311" y="269"/>
                  <a:pt x="317" y="269"/>
                </a:cubicBezTo>
                <a:cubicBezTo>
                  <a:pt x="317" y="269"/>
                  <a:pt x="317" y="269"/>
                  <a:pt x="318" y="269"/>
                </a:cubicBezTo>
                <a:cubicBezTo>
                  <a:pt x="325" y="269"/>
                  <a:pt x="332" y="265"/>
                  <a:pt x="338" y="260"/>
                </a:cubicBezTo>
                <a:cubicBezTo>
                  <a:pt x="353" y="247"/>
                  <a:pt x="398" y="212"/>
                  <a:pt x="398" y="212"/>
                </a:cubicBezTo>
                <a:cubicBezTo>
                  <a:pt x="398" y="212"/>
                  <a:pt x="450" y="172"/>
                  <a:pt x="464" y="161"/>
                </a:cubicBezTo>
                <a:cubicBezTo>
                  <a:pt x="472" y="154"/>
                  <a:pt x="477" y="145"/>
                  <a:pt x="477" y="134"/>
                </a:cubicBezTo>
                <a:cubicBezTo>
                  <a:pt x="477" y="124"/>
                  <a:pt x="472" y="115"/>
                  <a:pt x="464" y="108"/>
                </a:cubicBezTo>
                <a:close/>
                <a:moveTo>
                  <a:pt x="311" y="51"/>
                </a:moveTo>
                <a:cubicBezTo>
                  <a:pt x="311" y="43"/>
                  <a:pt x="311" y="36"/>
                  <a:pt x="311" y="31"/>
                </a:cubicBezTo>
                <a:cubicBezTo>
                  <a:pt x="311" y="24"/>
                  <a:pt x="313" y="20"/>
                  <a:pt x="314" y="19"/>
                </a:cubicBezTo>
                <a:cubicBezTo>
                  <a:pt x="315" y="17"/>
                  <a:pt x="316" y="17"/>
                  <a:pt x="318" y="17"/>
                </a:cubicBezTo>
                <a:cubicBezTo>
                  <a:pt x="320" y="17"/>
                  <a:pt x="324" y="18"/>
                  <a:pt x="328" y="21"/>
                </a:cubicBezTo>
                <a:cubicBezTo>
                  <a:pt x="333" y="26"/>
                  <a:pt x="342" y="33"/>
                  <a:pt x="352" y="40"/>
                </a:cubicBezTo>
                <a:cubicBezTo>
                  <a:pt x="355" y="43"/>
                  <a:pt x="360" y="42"/>
                  <a:pt x="363" y="39"/>
                </a:cubicBezTo>
                <a:cubicBezTo>
                  <a:pt x="366" y="35"/>
                  <a:pt x="365" y="30"/>
                  <a:pt x="361" y="28"/>
                </a:cubicBezTo>
                <a:cubicBezTo>
                  <a:pt x="352" y="20"/>
                  <a:pt x="343" y="13"/>
                  <a:pt x="338" y="9"/>
                </a:cubicBezTo>
                <a:cubicBezTo>
                  <a:pt x="332" y="4"/>
                  <a:pt x="325" y="1"/>
                  <a:pt x="318" y="1"/>
                </a:cubicBezTo>
                <a:cubicBezTo>
                  <a:pt x="311" y="0"/>
                  <a:pt x="305" y="4"/>
                  <a:pt x="301" y="9"/>
                </a:cubicBezTo>
                <a:cubicBezTo>
                  <a:pt x="297" y="15"/>
                  <a:pt x="295" y="22"/>
                  <a:pt x="295" y="31"/>
                </a:cubicBezTo>
                <a:cubicBezTo>
                  <a:pt x="295" y="34"/>
                  <a:pt x="295" y="38"/>
                  <a:pt x="295" y="43"/>
                </a:cubicBezTo>
                <a:cubicBezTo>
                  <a:pt x="8" y="43"/>
                  <a:pt x="8" y="43"/>
                  <a:pt x="8" y="43"/>
                </a:cubicBezTo>
                <a:cubicBezTo>
                  <a:pt x="3" y="43"/>
                  <a:pt x="0" y="46"/>
                  <a:pt x="0" y="51"/>
                </a:cubicBezTo>
                <a:cubicBezTo>
                  <a:pt x="0" y="55"/>
                  <a:pt x="3" y="59"/>
                  <a:pt x="8" y="59"/>
                </a:cubicBezTo>
                <a:cubicBezTo>
                  <a:pt x="303" y="59"/>
                  <a:pt x="303" y="59"/>
                  <a:pt x="303" y="59"/>
                </a:cubicBezTo>
                <a:cubicBezTo>
                  <a:pt x="307" y="59"/>
                  <a:pt x="311" y="55"/>
                  <a:pt x="311" y="51"/>
                </a:cubicBezTo>
                <a:close/>
                <a:moveTo>
                  <a:pt x="311" y="163"/>
                </a:moveTo>
                <a:cubicBezTo>
                  <a:pt x="311" y="158"/>
                  <a:pt x="307" y="155"/>
                  <a:pt x="303" y="155"/>
                </a:cubicBezTo>
                <a:cubicBezTo>
                  <a:pt x="129" y="155"/>
                  <a:pt x="129" y="155"/>
                  <a:pt x="129" y="155"/>
                </a:cubicBezTo>
                <a:cubicBezTo>
                  <a:pt x="125" y="155"/>
                  <a:pt x="121" y="158"/>
                  <a:pt x="121" y="163"/>
                </a:cubicBezTo>
                <a:cubicBezTo>
                  <a:pt x="121" y="167"/>
                  <a:pt x="125" y="171"/>
                  <a:pt x="129" y="171"/>
                </a:cubicBezTo>
                <a:cubicBezTo>
                  <a:pt x="303" y="171"/>
                  <a:pt x="303" y="171"/>
                  <a:pt x="303" y="171"/>
                </a:cubicBezTo>
                <a:cubicBezTo>
                  <a:pt x="307" y="171"/>
                  <a:pt x="311" y="167"/>
                  <a:pt x="311" y="163"/>
                </a:cubicBezTo>
                <a:close/>
                <a:moveTo>
                  <a:pt x="311" y="107"/>
                </a:moveTo>
                <a:cubicBezTo>
                  <a:pt x="311" y="102"/>
                  <a:pt x="307" y="99"/>
                  <a:pt x="303" y="99"/>
                </a:cubicBezTo>
                <a:cubicBezTo>
                  <a:pt x="67" y="99"/>
                  <a:pt x="67" y="99"/>
                  <a:pt x="67" y="99"/>
                </a:cubicBezTo>
                <a:cubicBezTo>
                  <a:pt x="63" y="99"/>
                  <a:pt x="59" y="102"/>
                  <a:pt x="59" y="107"/>
                </a:cubicBezTo>
                <a:cubicBezTo>
                  <a:pt x="59" y="111"/>
                  <a:pt x="63" y="115"/>
                  <a:pt x="67" y="115"/>
                </a:cubicBezTo>
                <a:cubicBezTo>
                  <a:pt x="303" y="115"/>
                  <a:pt x="303" y="115"/>
                  <a:pt x="303" y="115"/>
                </a:cubicBezTo>
                <a:cubicBezTo>
                  <a:pt x="307" y="115"/>
                  <a:pt x="311" y="111"/>
                  <a:pt x="311" y="107"/>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319" name="Rectangle 8"/>
          <p:cNvSpPr>
            <a:spLocks noChangeArrowheads="1"/>
          </p:cNvSpPr>
          <p:nvPr/>
        </p:nvSpPr>
        <p:spPr bwMode="auto">
          <a:xfrm>
            <a:off x="2808288" y="4683125"/>
            <a:ext cx="2157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n-US" altLang="it-IT">
                <a:solidFill>
                  <a:srgbClr val="00A9D4"/>
                </a:solidFill>
                <a:ea typeface="ヒラギノ角ゴ Pro W3" charset="-128"/>
              </a:rPr>
              <a:t>Internet connection</a:t>
            </a:r>
          </a:p>
        </p:txBody>
      </p:sp>
      <p:sp>
        <p:nvSpPr>
          <p:cNvPr id="13320" name="Rectangle 9"/>
          <p:cNvSpPr>
            <a:spLocks noChangeArrowheads="1"/>
          </p:cNvSpPr>
          <p:nvPr/>
        </p:nvSpPr>
        <p:spPr bwMode="auto">
          <a:xfrm>
            <a:off x="4103688" y="4106863"/>
            <a:ext cx="862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n-US" altLang="it-IT">
                <a:solidFill>
                  <a:srgbClr val="00A9D4"/>
                </a:solidFill>
                <a:ea typeface="ヒラギノ角ゴ Pro W3" charset="-128"/>
              </a:rPr>
              <a:t>Mobility</a:t>
            </a:r>
          </a:p>
        </p:txBody>
      </p:sp>
      <p:sp>
        <p:nvSpPr>
          <p:cNvPr id="13321" name="Text Box 11"/>
          <p:cNvSpPr txBox="1">
            <a:spLocks noChangeArrowheads="1"/>
          </p:cNvSpPr>
          <p:nvPr/>
        </p:nvSpPr>
        <p:spPr bwMode="auto">
          <a:xfrm>
            <a:off x="6937375" y="4068763"/>
            <a:ext cx="1798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it-IT">
                <a:solidFill>
                  <a:srgbClr val="00A9D4"/>
                </a:solidFill>
                <a:ea typeface="ヒラギノ角ゴ Pro W3" charset="-128"/>
              </a:rPr>
              <a:t>Broadband becoming a necessity</a:t>
            </a:r>
          </a:p>
        </p:txBody>
      </p:sp>
      <p:sp>
        <p:nvSpPr>
          <p:cNvPr id="13322" name="Freeform 3" descr="bpct-blend5"/>
          <p:cNvSpPr>
            <a:spLocks noChangeAspect="1" noEditPoints="1"/>
          </p:cNvSpPr>
          <p:nvPr/>
        </p:nvSpPr>
        <p:spPr bwMode="auto">
          <a:xfrm>
            <a:off x="1042988" y="2492375"/>
            <a:ext cx="568325" cy="800100"/>
          </a:xfrm>
          <a:custGeom>
            <a:avLst/>
            <a:gdLst>
              <a:gd name="T0" fmla="*/ 2147483647 w 292"/>
              <a:gd name="T1" fmla="*/ 2147483647 h 411"/>
              <a:gd name="T2" fmla="*/ 2147483647 w 292"/>
              <a:gd name="T3" fmla="*/ 2147483647 h 411"/>
              <a:gd name="T4" fmla="*/ 2147483647 w 292"/>
              <a:gd name="T5" fmla="*/ 2147483647 h 411"/>
              <a:gd name="T6" fmla="*/ 2147483647 w 292"/>
              <a:gd name="T7" fmla="*/ 2147483647 h 411"/>
              <a:gd name="T8" fmla="*/ 2147483647 w 292"/>
              <a:gd name="T9" fmla="*/ 2147483647 h 411"/>
              <a:gd name="T10" fmla="*/ 2147483647 w 292"/>
              <a:gd name="T11" fmla="*/ 2147483647 h 411"/>
              <a:gd name="T12" fmla="*/ 2147483647 w 292"/>
              <a:gd name="T13" fmla="*/ 2147483647 h 411"/>
              <a:gd name="T14" fmla="*/ 2147483647 w 292"/>
              <a:gd name="T15" fmla="*/ 2147483647 h 411"/>
              <a:gd name="T16" fmla="*/ 2147483647 w 292"/>
              <a:gd name="T17" fmla="*/ 2147483647 h 411"/>
              <a:gd name="T18" fmla="*/ 2147483647 w 292"/>
              <a:gd name="T19" fmla="*/ 2147483647 h 411"/>
              <a:gd name="T20" fmla="*/ 2147483647 w 292"/>
              <a:gd name="T21" fmla="*/ 2147483647 h 411"/>
              <a:gd name="T22" fmla="*/ 2147483647 w 292"/>
              <a:gd name="T23" fmla="*/ 2147483647 h 411"/>
              <a:gd name="T24" fmla="*/ 2147483647 w 292"/>
              <a:gd name="T25" fmla="*/ 2147483647 h 411"/>
              <a:gd name="T26" fmla="*/ 2147483647 w 292"/>
              <a:gd name="T27" fmla="*/ 2147483647 h 411"/>
              <a:gd name="T28" fmla="*/ 2147483647 w 292"/>
              <a:gd name="T29" fmla="*/ 2147483647 h 411"/>
              <a:gd name="T30" fmla="*/ 2147483647 w 292"/>
              <a:gd name="T31" fmla="*/ 2147483647 h 411"/>
              <a:gd name="T32" fmla="*/ 2147483647 w 292"/>
              <a:gd name="T33" fmla="*/ 2147483647 h 411"/>
              <a:gd name="T34" fmla="*/ 2147483647 w 292"/>
              <a:gd name="T35" fmla="*/ 2147483647 h 411"/>
              <a:gd name="T36" fmla="*/ 2147483647 w 292"/>
              <a:gd name="T37" fmla="*/ 2147483647 h 411"/>
              <a:gd name="T38" fmla="*/ 2147483647 w 292"/>
              <a:gd name="T39" fmla="*/ 2147483647 h 411"/>
              <a:gd name="T40" fmla="*/ 2147483647 w 292"/>
              <a:gd name="T41" fmla="*/ 2147483647 h 411"/>
              <a:gd name="T42" fmla="*/ 2147483647 w 292"/>
              <a:gd name="T43" fmla="*/ 2147483647 h 411"/>
              <a:gd name="T44" fmla="*/ 2147483647 w 292"/>
              <a:gd name="T45" fmla="*/ 2147483647 h 411"/>
              <a:gd name="T46" fmla="*/ 2147483647 w 292"/>
              <a:gd name="T47" fmla="*/ 2147483647 h 411"/>
              <a:gd name="T48" fmla="*/ 2147483647 w 292"/>
              <a:gd name="T49" fmla="*/ 2147483647 h 411"/>
              <a:gd name="T50" fmla="*/ 2147483647 w 292"/>
              <a:gd name="T51" fmla="*/ 2147483647 h 411"/>
              <a:gd name="T52" fmla="*/ 2147483647 w 292"/>
              <a:gd name="T53" fmla="*/ 0 h 411"/>
              <a:gd name="T54" fmla="*/ 0 w 292"/>
              <a:gd name="T55" fmla="*/ 2147483647 h 411"/>
              <a:gd name="T56" fmla="*/ 0 w 292"/>
              <a:gd name="T57" fmla="*/ 2147483647 h 411"/>
              <a:gd name="T58" fmla="*/ 2147483647 w 292"/>
              <a:gd name="T59" fmla="*/ 2147483647 h 411"/>
              <a:gd name="T60" fmla="*/ 2147483647 w 292"/>
              <a:gd name="T61" fmla="*/ 2147483647 h 411"/>
              <a:gd name="T62" fmla="*/ 2147483647 w 292"/>
              <a:gd name="T63" fmla="*/ 2147483647 h 411"/>
              <a:gd name="T64" fmla="*/ 2147483647 w 292"/>
              <a:gd name="T65" fmla="*/ 2147483647 h 411"/>
              <a:gd name="T66" fmla="*/ 2147483647 w 292"/>
              <a:gd name="T67" fmla="*/ 2147483647 h 411"/>
              <a:gd name="T68" fmla="*/ 2147483647 w 292"/>
              <a:gd name="T69" fmla="*/ 2147483647 h 411"/>
              <a:gd name="T70" fmla="*/ 2147483647 w 292"/>
              <a:gd name="T71" fmla="*/ 2147483647 h 411"/>
              <a:gd name="T72" fmla="*/ 2147483647 w 292"/>
              <a:gd name="T73" fmla="*/ 2147483647 h 411"/>
              <a:gd name="T74" fmla="*/ 2147483647 w 292"/>
              <a:gd name="T75" fmla="*/ 2147483647 h 411"/>
              <a:gd name="T76" fmla="*/ 2147483647 w 292"/>
              <a:gd name="T77" fmla="*/ 2147483647 h 411"/>
              <a:gd name="T78" fmla="*/ 2147483647 w 292"/>
              <a:gd name="T79" fmla="*/ 2147483647 h 411"/>
              <a:gd name="T80" fmla="*/ 2147483647 w 292"/>
              <a:gd name="T81" fmla="*/ 2147483647 h 411"/>
              <a:gd name="T82" fmla="*/ 2147483647 w 292"/>
              <a:gd name="T83" fmla="*/ 2147483647 h 411"/>
              <a:gd name="T84" fmla="*/ 2147483647 w 292"/>
              <a:gd name="T85" fmla="*/ 2147483647 h 411"/>
              <a:gd name="T86" fmla="*/ 2147483647 w 292"/>
              <a:gd name="T87" fmla="*/ 2147483647 h 411"/>
              <a:gd name="T88" fmla="*/ 2147483647 w 292"/>
              <a:gd name="T89" fmla="*/ 2147483647 h 411"/>
              <a:gd name="T90" fmla="*/ 2147483647 w 292"/>
              <a:gd name="T91" fmla="*/ 2147483647 h 4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411"/>
              <a:gd name="T140" fmla="*/ 292 w 292"/>
              <a:gd name="T141" fmla="*/ 411 h 4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411">
                <a:moveTo>
                  <a:pt x="146" y="387"/>
                </a:moveTo>
                <a:cubicBezTo>
                  <a:pt x="155" y="387"/>
                  <a:pt x="162" y="380"/>
                  <a:pt x="162" y="371"/>
                </a:cubicBezTo>
                <a:cubicBezTo>
                  <a:pt x="162" y="363"/>
                  <a:pt x="155" y="356"/>
                  <a:pt x="146" y="356"/>
                </a:cubicBezTo>
                <a:cubicBezTo>
                  <a:pt x="138" y="356"/>
                  <a:pt x="131" y="363"/>
                  <a:pt x="131" y="371"/>
                </a:cubicBezTo>
                <a:cubicBezTo>
                  <a:pt x="131" y="380"/>
                  <a:pt x="138" y="387"/>
                  <a:pt x="146" y="387"/>
                </a:cubicBezTo>
                <a:close/>
                <a:moveTo>
                  <a:pt x="243" y="161"/>
                </a:moveTo>
                <a:cubicBezTo>
                  <a:pt x="245" y="161"/>
                  <a:pt x="247" y="161"/>
                  <a:pt x="249" y="159"/>
                </a:cubicBezTo>
                <a:cubicBezTo>
                  <a:pt x="252" y="156"/>
                  <a:pt x="252" y="151"/>
                  <a:pt x="249" y="148"/>
                </a:cubicBezTo>
                <a:cubicBezTo>
                  <a:pt x="220" y="119"/>
                  <a:pt x="183" y="105"/>
                  <a:pt x="146" y="105"/>
                </a:cubicBezTo>
                <a:cubicBezTo>
                  <a:pt x="109" y="105"/>
                  <a:pt x="72" y="119"/>
                  <a:pt x="44" y="148"/>
                </a:cubicBezTo>
                <a:cubicBezTo>
                  <a:pt x="41" y="151"/>
                  <a:pt x="41" y="156"/>
                  <a:pt x="44" y="159"/>
                </a:cubicBezTo>
                <a:cubicBezTo>
                  <a:pt x="47" y="162"/>
                  <a:pt x="52" y="162"/>
                  <a:pt x="55" y="159"/>
                </a:cubicBezTo>
                <a:cubicBezTo>
                  <a:pt x="80" y="134"/>
                  <a:pt x="113" y="121"/>
                  <a:pt x="146" y="121"/>
                </a:cubicBezTo>
                <a:cubicBezTo>
                  <a:pt x="179" y="121"/>
                  <a:pt x="212" y="134"/>
                  <a:pt x="237" y="159"/>
                </a:cubicBezTo>
                <a:cubicBezTo>
                  <a:pt x="239" y="161"/>
                  <a:pt x="241" y="161"/>
                  <a:pt x="243" y="161"/>
                </a:cubicBezTo>
                <a:close/>
                <a:moveTo>
                  <a:pt x="214" y="190"/>
                </a:moveTo>
                <a:cubicBezTo>
                  <a:pt x="216" y="190"/>
                  <a:pt x="218" y="190"/>
                  <a:pt x="220" y="188"/>
                </a:cubicBezTo>
                <a:cubicBezTo>
                  <a:pt x="223" y="185"/>
                  <a:pt x="223" y="180"/>
                  <a:pt x="220" y="177"/>
                </a:cubicBezTo>
                <a:cubicBezTo>
                  <a:pt x="200" y="156"/>
                  <a:pt x="173" y="146"/>
                  <a:pt x="146" y="146"/>
                </a:cubicBezTo>
                <a:cubicBezTo>
                  <a:pt x="120" y="146"/>
                  <a:pt x="93" y="156"/>
                  <a:pt x="73" y="177"/>
                </a:cubicBezTo>
                <a:cubicBezTo>
                  <a:pt x="70" y="180"/>
                  <a:pt x="70" y="185"/>
                  <a:pt x="73" y="188"/>
                </a:cubicBezTo>
                <a:cubicBezTo>
                  <a:pt x="76" y="191"/>
                  <a:pt x="81" y="191"/>
                  <a:pt x="84" y="188"/>
                </a:cubicBezTo>
                <a:cubicBezTo>
                  <a:pt x="101" y="171"/>
                  <a:pt x="124" y="162"/>
                  <a:pt x="146" y="162"/>
                </a:cubicBezTo>
                <a:cubicBezTo>
                  <a:pt x="169" y="162"/>
                  <a:pt x="191" y="171"/>
                  <a:pt x="208" y="188"/>
                </a:cubicBezTo>
                <a:cubicBezTo>
                  <a:pt x="210" y="190"/>
                  <a:pt x="212" y="190"/>
                  <a:pt x="214" y="190"/>
                </a:cubicBezTo>
                <a:close/>
                <a:moveTo>
                  <a:pt x="185" y="219"/>
                </a:moveTo>
                <a:cubicBezTo>
                  <a:pt x="187" y="219"/>
                  <a:pt x="189" y="219"/>
                  <a:pt x="191" y="217"/>
                </a:cubicBezTo>
                <a:cubicBezTo>
                  <a:pt x="194" y="214"/>
                  <a:pt x="194" y="209"/>
                  <a:pt x="191" y="206"/>
                </a:cubicBezTo>
                <a:cubicBezTo>
                  <a:pt x="179" y="193"/>
                  <a:pt x="162" y="187"/>
                  <a:pt x="146" y="187"/>
                </a:cubicBezTo>
                <a:cubicBezTo>
                  <a:pt x="130" y="187"/>
                  <a:pt x="114" y="193"/>
                  <a:pt x="102" y="206"/>
                </a:cubicBezTo>
                <a:cubicBezTo>
                  <a:pt x="99" y="209"/>
                  <a:pt x="99" y="214"/>
                  <a:pt x="102" y="217"/>
                </a:cubicBezTo>
                <a:cubicBezTo>
                  <a:pt x="105" y="220"/>
                  <a:pt x="110" y="220"/>
                  <a:pt x="113" y="217"/>
                </a:cubicBezTo>
                <a:cubicBezTo>
                  <a:pt x="122" y="208"/>
                  <a:pt x="134" y="203"/>
                  <a:pt x="146" y="203"/>
                </a:cubicBezTo>
                <a:cubicBezTo>
                  <a:pt x="158" y="203"/>
                  <a:pt x="170" y="208"/>
                  <a:pt x="179" y="217"/>
                </a:cubicBezTo>
                <a:cubicBezTo>
                  <a:pt x="181" y="219"/>
                  <a:pt x="183" y="219"/>
                  <a:pt x="185" y="219"/>
                </a:cubicBezTo>
                <a:close/>
                <a:moveTo>
                  <a:pt x="128" y="239"/>
                </a:moveTo>
                <a:cubicBezTo>
                  <a:pt x="118" y="249"/>
                  <a:pt x="118" y="265"/>
                  <a:pt x="128" y="275"/>
                </a:cubicBezTo>
                <a:cubicBezTo>
                  <a:pt x="138" y="285"/>
                  <a:pt x="154" y="285"/>
                  <a:pt x="164" y="275"/>
                </a:cubicBezTo>
                <a:cubicBezTo>
                  <a:pt x="174" y="265"/>
                  <a:pt x="174" y="249"/>
                  <a:pt x="164" y="239"/>
                </a:cubicBezTo>
                <a:cubicBezTo>
                  <a:pt x="154" y="229"/>
                  <a:pt x="138" y="229"/>
                  <a:pt x="128" y="239"/>
                </a:cubicBezTo>
                <a:close/>
                <a:moveTo>
                  <a:pt x="284" y="108"/>
                </a:moveTo>
                <a:cubicBezTo>
                  <a:pt x="280" y="108"/>
                  <a:pt x="276" y="111"/>
                  <a:pt x="276" y="116"/>
                </a:cubicBezTo>
                <a:cubicBezTo>
                  <a:pt x="276" y="331"/>
                  <a:pt x="276" y="331"/>
                  <a:pt x="276" y="331"/>
                </a:cubicBezTo>
                <a:cubicBezTo>
                  <a:pt x="16" y="331"/>
                  <a:pt x="16" y="331"/>
                  <a:pt x="16" y="331"/>
                </a:cubicBezTo>
                <a:cubicBezTo>
                  <a:pt x="16" y="300"/>
                  <a:pt x="16" y="300"/>
                  <a:pt x="16" y="300"/>
                </a:cubicBezTo>
                <a:cubicBezTo>
                  <a:pt x="16" y="278"/>
                  <a:pt x="16" y="278"/>
                  <a:pt x="16" y="278"/>
                </a:cubicBezTo>
                <a:cubicBezTo>
                  <a:pt x="16" y="65"/>
                  <a:pt x="16" y="65"/>
                  <a:pt x="16" y="65"/>
                </a:cubicBezTo>
                <a:cubicBezTo>
                  <a:pt x="276" y="65"/>
                  <a:pt x="276" y="65"/>
                  <a:pt x="276" y="65"/>
                </a:cubicBezTo>
                <a:cubicBezTo>
                  <a:pt x="276" y="83"/>
                  <a:pt x="276" y="83"/>
                  <a:pt x="276" y="83"/>
                </a:cubicBezTo>
                <a:cubicBezTo>
                  <a:pt x="276" y="88"/>
                  <a:pt x="280" y="91"/>
                  <a:pt x="284" y="91"/>
                </a:cubicBezTo>
                <a:cubicBezTo>
                  <a:pt x="289" y="91"/>
                  <a:pt x="292" y="88"/>
                  <a:pt x="292" y="83"/>
                </a:cubicBezTo>
                <a:cubicBezTo>
                  <a:pt x="292" y="48"/>
                  <a:pt x="292" y="48"/>
                  <a:pt x="292" y="48"/>
                </a:cubicBezTo>
                <a:cubicBezTo>
                  <a:pt x="292" y="22"/>
                  <a:pt x="271" y="0"/>
                  <a:pt x="244" y="0"/>
                </a:cubicBezTo>
                <a:cubicBezTo>
                  <a:pt x="49" y="0"/>
                  <a:pt x="49" y="0"/>
                  <a:pt x="49" y="0"/>
                </a:cubicBezTo>
                <a:cubicBezTo>
                  <a:pt x="22" y="0"/>
                  <a:pt x="0" y="22"/>
                  <a:pt x="0" y="48"/>
                </a:cubicBezTo>
                <a:cubicBezTo>
                  <a:pt x="0" y="278"/>
                  <a:pt x="0" y="278"/>
                  <a:pt x="0" y="278"/>
                </a:cubicBezTo>
                <a:cubicBezTo>
                  <a:pt x="0" y="300"/>
                  <a:pt x="0" y="300"/>
                  <a:pt x="0" y="300"/>
                </a:cubicBezTo>
                <a:cubicBezTo>
                  <a:pt x="0" y="363"/>
                  <a:pt x="0" y="363"/>
                  <a:pt x="0" y="363"/>
                </a:cubicBezTo>
                <a:cubicBezTo>
                  <a:pt x="0" y="390"/>
                  <a:pt x="22" y="411"/>
                  <a:pt x="49" y="411"/>
                </a:cubicBezTo>
                <a:cubicBezTo>
                  <a:pt x="244" y="411"/>
                  <a:pt x="244" y="411"/>
                  <a:pt x="244" y="411"/>
                </a:cubicBezTo>
                <a:cubicBezTo>
                  <a:pt x="271" y="411"/>
                  <a:pt x="292" y="390"/>
                  <a:pt x="292" y="363"/>
                </a:cubicBezTo>
                <a:cubicBezTo>
                  <a:pt x="292" y="116"/>
                  <a:pt x="292" y="116"/>
                  <a:pt x="292" y="116"/>
                </a:cubicBezTo>
                <a:cubicBezTo>
                  <a:pt x="292" y="111"/>
                  <a:pt x="289" y="108"/>
                  <a:pt x="284" y="108"/>
                </a:cubicBezTo>
                <a:close/>
                <a:moveTo>
                  <a:pt x="16" y="48"/>
                </a:moveTo>
                <a:cubicBezTo>
                  <a:pt x="16" y="30"/>
                  <a:pt x="31" y="16"/>
                  <a:pt x="49" y="16"/>
                </a:cubicBezTo>
                <a:cubicBezTo>
                  <a:pt x="244" y="16"/>
                  <a:pt x="244" y="16"/>
                  <a:pt x="244" y="16"/>
                </a:cubicBezTo>
                <a:cubicBezTo>
                  <a:pt x="262" y="16"/>
                  <a:pt x="276" y="30"/>
                  <a:pt x="276" y="48"/>
                </a:cubicBezTo>
                <a:cubicBezTo>
                  <a:pt x="276" y="49"/>
                  <a:pt x="276" y="49"/>
                  <a:pt x="276" y="49"/>
                </a:cubicBezTo>
                <a:cubicBezTo>
                  <a:pt x="16" y="49"/>
                  <a:pt x="16" y="49"/>
                  <a:pt x="16" y="49"/>
                </a:cubicBezTo>
                <a:lnTo>
                  <a:pt x="16" y="48"/>
                </a:lnTo>
                <a:close/>
                <a:moveTo>
                  <a:pt x="276" y="363"/>
                </a:moveTo>
                <a:cubicBezTo>
                  <a:pt x="276" y="381"/>
                  <a:pt x="262" y="395"/>
                  <a:pt x="244" y="395"/>
                </a:cubicBezTo>
                <a:cubicBezTo>
                  <a:pt x="49" y="395"/>
                  <a:pt x="49" y="395"/>
                  <a:pt x="49" y="395"/>
                </a:cubicBezTo>
                <a:cubicBezTo>
                  <a:pt x="31" y="395"/>
                  <a:pt x="16" y="381"/>
                  <a:pt x="16" y="363"/>
                </a:cubicBezTo>
                <a:cubicBezTo>
                  <a:pt x="16" y="347"/>
                  <a:pt x="16" y="347"/>
                  <a:pt x="16" y="347"/>
                </a:cubicBezTo>
                <a:cubicBezTo>
                  <a:pt x="276" y="347"/>
                  <a:pt x="276" y="347"/>
                  <a:pt x="276" y="347"/>
                </a:cubicBezTo>
                <a:lnTo>
                  <a:pt x="276" y="363"/>
                </a:lnTo>
                <a:close/>
                <a:moveTo>
                  <a:pt x="120" y="25"/>
                </a:moveTo>
                <a:cubicBezTo>
                  <a:pt x="116" y="25"/>
                  <a:pt x="113" y="28"/>
                  <a:pt x="113" y="32"/>
                </a:cubicBezTo>
                <a:cubicBezTo>
                  <a:pt x="113" y="36"/>
                  <a:pt x="116" y="40"/>
                  <a:pt x="120" y="40"/>
                </a:cubicBezTo>
                <a:cubicBezTo>
                  <a:pt x="124" y="40"/>
                  <a:pt x="127" y="36"/>
                  <a:pt x="127" y="32"/>
                </a:cubicBezTo>
                <a:cubicBezTo>
                  <a:pt x="127" y="28"/>
                  <a:pt x="124" y="25"/>
                  <a:pt x="120" y="25"/>
                </a:cubicBezTo>
                <a:close/>
                <a:moveTo>
                  <a:pt x="146" y="25"/>
                </a:moveTo>
                <a:cubicBezTo>
                  <a:pt x="142" y="25"/>
                  <a:pt x="139" y="28"/>
                  <a:pt x="139" y="32"/>
                </a:cubicBezTo>
                <a:cubicBezTo>
                  <a:pt x="139" y="36"/>
                  <a:pt x="142" y="40"/>
                  <a:pt x="146" y="40"/>
                </a:cubicBezTo>
                <a:cubicBezTo>
                  <a:pt x="150" y="40"/>
                  <a:pt x="154" y="36"/>
                  <a:pt x="154" y="32"/>
                </a:cubicBezTo>
                <a:cubicBezTo>
                  <a:pt x="154" y="28"/>
                  <a:pt x="150" y="25"/>
                  <a:pt x="146" y="25"/>
                </a:cubicBezTo>
                <a:close/>
                <a:moveTo>
                  <a:pt x="173" y="25"/>
                </a:moveTo>
                <a:cubicBezTo>
                  <a:pt x="169" y="25"/>
                  <a:pt x="165" y="28"/>
                  <a:pt x="165" y="32"/>
                </a:cubicBezTo>
                <a:cubicBezTo>
                  <a:pt x="165" y="36"/>
                  <a:pt x="169" y="40"/>
                  <a:pt x="173" y="40"/>
                </a:cubicBezTo>
                <a:cubicBezTo>
                  <a:pt x="177" y="40"/>
                  <a:pt x="180" y="36"/>
                  <a:pt x="180" y="32"/>
                </a:cubicBezTo>
                <a:cubicBezTo>
                  <a:pt x="180" y="28"/>
                  <a:pt x="177" y="25"/>
                  <a:pt x="173" y="25"/>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323" name="Freeform 3" descr="bpct-blend1"/>
          <p:cNvSpPr>
            <a:spLocks noChangeAspect="1" noEditPoints="1"/>
          </p:cNvSpPr>
          <p:nvPr/>
        </p:nvSpPr>
        <p:spPr bwMode="auto">
          <a:xfrm>
            <a:off x="900113" y="3500438"/>
            <a:ext cx="968375" cy="635000"/>
          </a:xfrm>
          <a:custGeom>
            <a:avLst/>
            <a:gdLst>
              <a:gd name="T0" fmla="*/ 2147483647 w 451"/>
              <a:gd name="T1" fmla="*/ 2147483647 h 296"/>
              <a:gd name="T2" fmla="*/ 2147483647 w 451"/>
              <a:gd name="T3" fmla="*/ 2147483647 h 296"/>
              <a:gd name="T4" fmla="*/ 2147483647 w 451"/>
              <a:gd name="T5" fmla="*/ 2147483647 h 296"/>
              <a:gd name="T6" fmla="*/ 2147483647 w 451"/>
              <a:gd name="T7" fmla="*/ 2147483647 h 296"/>
              <a:gd name="T8" fmla="*/ 2147483647 w 451"/>
              <a:gd name="T9" fmla="*/ 2147483647 h 296"/>
              <a:gd name="T10" fmla="*/ 2147483647 w 451"/>
              <a:gd name="T11" fmla="*/ 2147483647 h 296"/>
              <a:gd name="T12" fmla="*/ 2147483647 w 451"/>
              <a:gd name="T13" fmla="*/ 2147483647 h 296"/>
              <a:gd name="T14" fmla="*/ 2147483647 w 451"/>
              <a:gd name="T15" fmla="*/ 2147483647 h 296"/>
              <a:gd name="T16" fmla="*/ 2147483647 w 451"/>
              <a:gd name="T17" fmla="*/ 2147483647 h 296"/>
              <a:gd name="T18" fmla="*/ 2147483647 w 451"/>
              <a:gd name="T19" fmla="*/ 2147483647 h 296"/>
              <a:gd name="T20" fmla="*/ 2147483647 w 451"/>
              <a:gd name="T21" fmla="*/ 2147483647 h 296"/>
              <a:gd name="T22" fmla="*/ 2147483647 w 451"/>
              <a:gd name="T23" fmla="*/ 2147483647 h 296"/>
              <a:gd name="T24" fmla="*/ 2147483647 w 451"/>
              <a:gd name="T25" fmla="*/ 2147483647 h 296"/>
              <a:gd name="T26" fmla="*/ 2147483647 w 451"/>
              <a:gd name="T27" fmla="*/ 2147483647 h 296"/>
              <a:gd name="T28" fmla="*/ 2147483647 w 451"/>
              <a:gd name="T29" fmla="*/ 2147483647 h 296"/>
              <a:gd name="T30" fmla="*/ 2147483647 w 451"/>
              <a:gd name="T31" fmla="*/ 2147483647 h 296"/>
              <a:gd name="T32" fmla="*/ 2147483647 w 451"/>
              <a:gd name="T33" fmla="*/ 2147483647 h 296"/>
              <a:gd name="T34" fmla="*/ 2147483647 w 451"/>
              <a:gd name="T35" fmla="*/ 2147483647 h 296"/>
              <a:gd name="T36" fmla="*/ 2147483647 w 451"/>
              <a:gd name="T37" fmla="*/ 2147483647 h 296"/>
              <a:gd name="T38" fmla="*/ 2147483647 w 451"/>
              <a:gd name="T39" fmla="*/ 2147483647 h 296"/>
              <a:gd name="T40" fmla="*/ 2147483647 w 451"/>
              <a:gd name="T41" fmla="*/ 2147483647 h 296"/>
              <a:gd name="T42" fmla="*/ 2147483647 w 451"/>
              <a:gd name="T43" fmla="*/ 2147483647 h 296"/>
              <a:gd name="T44" fmla="*/ 2147483647 w 451"/>
              <a:gd name="T45" fmla="*/ 2147483647 h 296"/>
              <a:gd name="T46" fmla="*/ 2147483647 w 451"/>
              <a:gd name="T47" fmla="*/ 2147483647 h 296"/>
              <a:gd name="T48" fmla="*/ 2147483647 w 451"/>
              <a:gd name="T49" fmla="*/ 2147483647 h 296"/>
              <a:gd name="T50" fmla="*/ 2147483647 w 451"/>
              <a:gd name="T51" fmla="*/ 2147483647 h 296"/>
              <a:gd name="T52" fmla="*/ 2147483647 w 451"/>
              <a:gd name="T53" fmla="*/ 2147483647 h 296"/>
              <a:gd name="T54" fmla="*/ 2147483647 w 451"/>
              <a:gd name="T55" fmla="*/ 0 h 296"/>
              <a:gd name="T56" fmla="*/ 2147483647 w 451"/>
              <a:gd name="T57" fmla="*/ 2147483647 h 296"/>
              <a:gd name="T58" fmla="*/ 2147483647 w 451"/>
              <a:gd name="T59" fmla="*/ 2147483647 h 296"/>
              <a:gd name="T60" fmla="*/ 2147483647 w 451"/>
              <a:gd name="T61" fmla="*/ 2147483647 h 296"/>
              <a:gd name="T62" fmla="*/ 0 w 451"/>
              <a:gd name="T63" fmla="*/ 2147483647 h 296"/>
              <a:gd name="T64" fmla="*/ 2147483647 w 451"/>
              <a:gd name="T65" fmla="*/ 2147483647 h 296"/>
              <a:gd name="T66" fmla="*/ 2147483647 w 451"/>
              <a:gd name="T67" fmla="*/ 2147483647 h 296"/>
              <a:gd name="T68" fmla="*/ 2147483647 w 451"/>
              <a:gd name="T69" fmla="*/ 2147483647 h 296"/>
              <a:gd name="T70" fmla="*/ 2147483647 w 451"/>
              <a:gd name="T71" fmla="*/ 2147483647 h 296"/>
              <a:gd name="T72" fmla="*/ 2147483647 w 451"/>
              <a:gd name="T73" fmla="*/ 2147483647 h 296"/>
              <a:gd name="T74" fmla="*/ 2147483647 w 451"/>
              <a:gd name="T75" fmla="*/ 2147483647 h 296"/>
              <a:gd name="T76" fmla="*/ 2147483647 w 451"/>
              <a:gd name="T77" fmla="*/ 2147483647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1"/>
              <a:gd name="T118" fmla="*/ 0 h 296"/>
              <a:gd name="T119" fmla="*/ 451 w 451"/>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1" h="296">
                <a:moveTo>
                  <a:pt x="322" y="100"/>
                </a:moveTo>
                <a:cubicBezTo>
                  <a:pt x="324" y="100"/>
                  <a:pt x="326" y="99"/>
                  <a:pt x="328" y="98"/>
                </a:cubicBezTo>
                <a:cubicBezTo>
                  <a:pt x="331" y="95"/>
                  <a:pt x="331" y="90"/>
                  <a:pt x="328" y="87"/>
                </a:cubicBezTo>
                <a:cubicBezTo>
                  <a:pt x="300" y="58"/>
                  <a:pt x="262" y="44"/>
                  <a:pt x="225" y="44"/>
                </a:cubicBezTo>
                <a:cubicBezTo>
                  <a:pt x="188" y="44"/>
                  <a:pt x="151" y="58"/>
                  <a:pt x="123" y="87"/>
                </a:cubicBezTo>
                <a:cubicBezTo>
                  <a:pt x="120" y="90"/>
                  <a:pt x="120" y="95"/>
                  <a:pt x="123" y="98"/>
                </a:cubicBezTo>
                <a:cubicBezTo>
                  <a:pt x="126" y="101"/>
                  <a:pt x="131" y="101"/>
                  <a:pt x="134" y="98"/>
                </a:cubicBezTo>
                <a:cubicBezTo>
                  <a:pt x="134" y="98"/>
                  <a:pt x="134" y="98"/>
                  <a:pt x="134" y="98"/>
                </a:cubicBezTo>
                <a:cubicBezTo>
                  <a:pt x="160" y="73"/>
                  <a:pt x="192" y="60"/>
                  <a:pt x="225" y="60"/>
                </a:cubicBezTo>
                <a:cubicBezTo>
                  <a:pt x="258" y="60"/>
                  <a:pt x="291" y="73"/>
                  <a:pt x="317" y="98"/>
                </a:cubicBezTo>
                <a:cubicBezTo>
                  <a:pt x="318" y="99"/>
                  <a:pt x="320" y="100"/>
                  <a:pt x="322" y="100"/>
                </a:cubicBezTo>
                <a:close/>
                <a:moveTo>
                  <a:pt x="293" y="129"/>
                </a:moveTo>
                <a:cubicBezTo>
                  <a:pt x="295" y="129"/>
                  <a:pt x="297" y="128"/>
                  <a:pt x="299" y="127"/>
                </a:cubicBezTo>
                <a:cubicBezTo>
                  <a:pt x="302" y="124"/>
                  <a:pt x="302" y="119"/>
                  <a:pt x="299" y="116"/>
                </a:cubicBezTo>
                <a:cubicBezTo>
                  <a:pt x="279" y="95"/>
                  <a:pt x="252" y="85"/>
                  <a:pt x="225" y="85"/>
                </a:cubicBezTo>
                <a:cubicBezTo>
                  <a:pt x="199" y="85"/>
                  <a:pt x="172" y="95"/>
                  <a:pt x="152" y="116"/>
                </a:cubicBezTo>
                <a:cubicBezTo>
                  <a:pt x="149" y="119"/>
                  <a:pt x="149" y="124"/>
                  <a:pt x="152" y="127"/>
                </a:cubicBezTo>
                <a:cubicBezTo>
                  <a:pt x="155" y="130"/>
                  <a:pt x="160" y="130"/>
                  <a:pt x="163" y="127"/>
                </a:cubicBezTo>
                <a:cubicBezTo>
                  <a:pt x="163" y="127"/>
                  <a:pt x="163" y="127"/>
                  <a:pt x="163" y="127"/>
                </a:cubicBezTo>
                <a:cubicBezTo>
                  <a:pt x="181" y="110"/>
                  <a:pt x="203" y="101"/>
                  <a:pt x="225" y="101"/>
                </a:cubicBezTo>
                <a:cubicBezTo>
                  <a:pt x="248" y="101"/>
                  <a:pt x="270" y="110"/>
                  <a:pt x="288" y="127"/>
                </a:cubicBezTo>
                <a:cubicBezTo>
                  <a:pt x="289" y="128"/>
                  <a:pt x="291" y="129"/>
                  <a:pt x="293" y="129"/>
                </a:cubicBezTo>
                <a:close/>
                <a:moveTo>
                  <a:pt x="264" y="158"/>
                </a:moveTo>
                <a:cubicBezTo>
                  <a:pt x="266" y="158"/>
                  <a:pt x="268" y="157"/>
                  <a:pt x="270" y="156"/>
                </a:cubicBezTo>
                <a:cubicBezTo>
                  <a:pt x="273" y="153"/>
                  <a:pt x="273" y="148"/>
                  <a:pt x="270" y="144"/>
                </a:cubicBezTo>
                <a:cubicBezTo>
                  <a:pt x="258" y="132"/>
                  <a:pt x="242" y="126"/>
                  <a:pt x="225" y="126"/>
                </a:cubicBezTo>
                <a:cubicBezTo>
                  <a:pt x="209" y="126"/>
                  <a:pt x="193" y="132"/>
                  <a:pt x="181" y="144"/>
                </a:cubicBezTo>
                <a:cubicBezTo>
                  <a:pt x="178" y="148"/>
                  <a:pt x="178" y="153"/>
                  <a:pt x="181" y="156"/>
                </a:cubicBezTo>
                <a:cubicBezTo>
                  <a:pt x="184" y="159"/>
                  <a:pt x="189" y="159"/>
                  <a:pt x="192" y="156"/>
                </a:cubicBezTo>
                <a:cubicBezTo>
                  <a:pt x="201" y="147"/>
                  <a:pt x="213" y="142"/>
                  <a:pt x="225" y="142"/>
                </a:cubicBezTo>
                <a:cubicBezTo>
                  <a:pt x="237" y="142"/>
                  <a:pt x="249" y="147"/>
                  <a:pt x="259" y="156"/>
                </a:cubicBezTo>
                <a:cubicBezTo>
                  <a:pt x="260" y="157"/>
                  <a:pt x="262" y="158"/>
                  <a:pt x="264" y="158"/>
                </a:cubicBezTo>
                <a:close/>
                <a:moveTo>
                  <a:pt x="207" y="178"/>
                </a:moveTo>
                <a:cubicBezTo>
                  <a:pt x="197" y="188"/>
                  <a:pt x="197" y="204"/>
                  <a:pt x="207" y="214"/>
                </a:cubicBezTo>
                <a:cubicBezTo>
                  <a:pt x="217" y="224"/>
                  <a:pt x="234" y="224"/>
                  <a:pt x="243" y="214"/>
                </a:cubicBezTo>
                <a:cubicBezTo>
                  <a:pt x="253" y="204"/>
                  <a:pt x="253" y="188"/>
                  <a:pt x="243" y="178"/>
                </a:cubicBezTo>
                <a:cubicBezTo>
                  <a:pt x="234" y="168"/>
                  <a:pt x="217" y="168"/>
                  <a:pt x="207" y="178"/>
                </a:cubicBezTo>
                <a:close/>
                <a:moveTo>
                  <a:pt x="437" y="250"/>
                </a:moveTo>
                <a:cubicBezTo>
                  <a:pt x="437" y="249"/>
                  <a:pt x="437" y="249"/>
                  <a:pt x="437" y="249"/>
                </a:cubicBezTo>
                <a:cubicBezTo>
                  <a:pt x="421" y="249"/>
                  <a:pt x="421" y="249"/>
                  <a:pt x="421" y="249"/>
                </a:cubicBezTo>
                <a:cubicBezTo>
                  <a:pt x="421" y="249"/>
                  <a:pt x="421" y="249"/>
                  <a:pt x="421" y="248"/>
                </a:cubicBezTo>
                <a:cubicBezTo>
                  <a:pt x="421" y="70"/>
                  <a:pt x="421" y="70"/>
                  <a:pt x="421" y="70"/>
                </a:cubicBezTo>
                <a:cubicBezTo>
                  <a:pt x="421" y="66"/>
                  <a:pt x="417" y="62"/>
                  <a:pt x="413" y="62"/>
                </a:cubicBezTo>
                <a:cubicBezTo>
                  <a:pt x="408" y="62"/>
                  <a:pt x="405" y="66"/>
                  <a:pt x="405" y="70"/>
                </a:cubicBezTo>
                <a:cubicBezTo>
                  <a:pt x="405" y="248"/>
                  <a:pt x="405" y="248"/>
                  <a:pt x="405" y="248"/>
                </a:cubicBezTo>
                <a:cubicBezTo>
                  <a:pt x="405" y="249"/>
                  <a:pt x="405" y="249"/>
                  <a:pt x="405" y="249"/>
                </a:cubicBezTo>
                <a:cubicBezTo>
                  <a:pt x="46" y="249"/>
                  <a:pt x="46" y="249"/>
                  <a:pt x="46" y="249"/>
                </a:cubicBezTo>
                <a:cubicBezTo>
                  <a:pt x="46" y="229"/>
                  <a:pt x="46" y="229"/>
                  <a:pt x="46" y="229"/>
                </a:cubicBezTo>
                <a:cubicBezTo>
                  <a:pt x="46" y="211"/>
                  <a:pt x="46" y="211"/>
                  <a:pt x="46" y="211"/>
                </a:cubicBezTo>
                <a:cubicBezTo>
                  <a:pt x="46" y="16"/>
                  <a:pt x="46" y="16"/>
                  <a:pt x="46" y="16"/>
                </a:cubicBezTo>
                <a:cubicBezTo>
                  <a:pt x="405" y="16"/>
                  <a:pt x="405" y="16"/>
                  <a:pt x="405" y="16"/>
                </a:cubicBezTo>
                <a:cubicBezTo>
                  <a:pt x="405" y="38"/>
                  <a:pt x="405" y="38"/>
                  <a:pt x="405" y="38"/>
                </a:cubicBezTo>
                <a:cubicBezTo>
                  <a:pt x="405" y="42"/>
                  <a:pt x="408" y="46"/>
                  <a:pt x="413" y="46"/>
                </a:cubicBezTo>
                <a:cubicBezTo>
                  <a:pt x="417" y="46"/>
                  <a:pt x="421" y="42"/>
                  <a:pt x="421" y="38"/>
                </a:cubicBezTo>
                <a:cubicBezTo>
                  <a:pt x="421" y="14"/>
                  <a:pt x="421" y="14"/>
                  <a:pt x="421" y="14"/>
                </a:cubicBezTo>
                <a:cubicBezTo>
                  <a:pt x="421" y="7"/>
                  <a:pt x="415" y="0"/>
                  <a:pt x="407" y="0"/>
                </a:cubicBezTo>
                <a:cubicBezTo>
                  <a:pt x="44" y="0"/>
                  <a:pt x="44" y="0"/>
                  <a:pt x="44" y="0"/>
                </a:cubicBezTo>
                <a:cubicBezTo>
                  <a:pt x="36" y="0"/>
                  <a:pt x="30" y="7"/>
                  <a:pt x="30" y="14"/>
                </a:cubicBezTo>
                <a:cubicBezTo>
                  <a:pt x="30" y="211"/>
                  <a:pt x="30" y="211"/>
                  <a:pt x="30" y="211"/>
                </a:cubicBezTo>
                <a:cubicBezTo>
                  <a:pt x="30" y="229"/>
                  <a:pt x="30" y="229"/>
                  <a:pt x="30" y="229"/>
                </a:cubicBezTo>
                <a:cubicBezTo>
                  <a:pt x="30" y="249"/>
                  <a:pt x="30" y="249"/>
                  <a:pt x="30" y="249"/>
                </a:cubicBezTo>
                <a:cubicBezTo>
                  <a:pt x="14" y="249"/>
                  <a:pt x="14" y="249"/>
                  <a:pt x="14" y="249"/>
                </a:cubicBezTo>
                <a:cubicBezTo>
                  <a:pt x="6" y="250"/>
                  <a:pt x="0" y="256"/>
                  <a:pt x="0" y="263"/>
                </a:cubicBezTo>
                <a:cubicBezTo>
                  <a:pt x="0" y="282"/>
                  <a:pt x="0" y="282"/>
                  <a:pt x="0" y="282"/>
                </a:cubicBezTo>
                <a:cubicBezTo>
                  <a:pt x="0" y="290"/>
                  <a:pt x="6" y="296"/>
                  <a:pt x="14" y="296"/>
                </a:cubicBezTo>
                <a:cubicBezTo>
                  <a:pt x="437" y="296"/>
                  <a:pt x="437" y="296"/>
                  <a:pt x="437" y="296"/>
                </a:cubicBezTo>
                <a:cubicBezTo>
                  <a:pt x="445" y="296"/>
                  <a:pt x="451" y="290"/>
                  <a:pt x="451" y="282"/>
                </a:cubicBezTo>
                <a:cubicBezTo>
                  <a:pt x="451" y="263"/>
                  <a:pt x="451" y="263"/>
                  <a:pt x="451" y="263"/>
                </a:cubicBezTo>
                <a:cubicBezTo>
                  <a:pt x="451" y="256"/>
                  <a:pt x="445" y="250"/>
                  <a:pt x="437" y="250"/>
                </a:cubicBezTo>
                <a:close/>
                <a:moveTo>
                  <a:pt x="435" y="280"/>
                </a:moveTo>
                <a:cubicBezTo>
                  <a:pt x="16" y="280"/>
                  <a:pt x="16" y="280"/>
                  <a:pt x="16" y="280"/>
                </a:cubicBezTo>
                <a:cubicBezTo>
                  <a:pt x="16" y="265"/>
                  <a:pt x="16" y="265"/>
                  <a:pt x="16" y="265"/>
                </a:cubicBezTo>
                <a:cubicBezTo>
                  <a:pt x="183" y="265"/>
                  <a:pt x="183" y="265"/>
                  <a:pt x="183" y="265"/>
                </a:cubicBezTo>
                <a:cubicBezTo>
                  <a:pt x="184" y="269"/>
                  <a:pt x="187" y="271"/>
                  <a:pt x="190" y="271"/>
                </a:cubicBezTo>
                <a:cubicBezTo>
                  <a:pt x="260" y="271"/>
                  <a:pt x="260" y="271"/>
                  <a:pt x="260" y="271"/>
                </a:cubicBezTo>
                <a:cubicBezTo>
                  <a:pt x="263" y="271"/>
                  <a:pt x="266" y="269"/>
                  <a:pt x="267" y="265"/>
                </a:cubicBezTo>
                <a:cubicBezTo>
                  <a:pt x="435" y="266"/>
                  <a:pt x="435" y="266"/>
                  <a:pt x="435" y="266"/>
                </a:cubicBezTo>
                <a:lnTo>
                  <a:pt x="435" y="28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Tree>
  </p:cSld>
  <p:clrMapOvr>
    <a:masterClrMapping/>
  </p:clrMapOvr>
  <p:transition spd="slow">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custDataLst>
              <p:tags r:id="rId2"/>
            </p:custDataLst>
          </p:nvPr>
        </p:nvSpPr>
        <p:spPr>
          <a:noFill/>
        </p:spPr>
        <p:txBody>
          <a:bodyPr/>
          <a:lstStyle/>
          <a:p>
            <a:pPr eaLnBrk="1" hangingPunct="1"/>
            <a:r>
              <a:rPr lang="en-US" altLang="it-IT" smtClean="0"/>
              <a:t>Market trends</a:t>
            </a:r>
            <a:br>
              <a:rPr lang="en-US" altLang="it-IT" smtClean="0"/>
            </a:br>
            <a:r>
              <a:rPr lang="en-US" altLang="it-IT" sz="2000" smtClean="0"/>
              <a:t>Global Mobile technology coverage</a:t>
            </a:r>
          </a:p>
        </p:txBody>
      </p:sp>
      <p:graphicFrame>
        <p:nvGraphicFramePr>
          <p:cNvPr id="15362" name="Rectangle 3"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32" r:id="rId35" imgW="0" imgH="0" progId="TCLayout.ActiveDocument.1">
                  <p:embed/>
                </p:oleObj>
              </mc:Choice>
              <mc:Fallback>
                <p:oleObj r:id="rId35" imgW="0" imgH="0" progId="TCLayout.ActiveDocument.1">
                  <p:embed/>
                  <p:pic>
                    <p:nvPicPr>
                      <p:cNvPr id="0"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99428" name="Rectangle 4" hidden="1"/>
          <p:cNvSpPr>
            <a:spLocks noChangeArrowheads="1"/>
          </p:cNvSpPr>
          <p:nvPr>
            <p:custDataLst>
              <p:tags r:id="rId4"/>
            </p:custDataLst>
          </p:nvPr>
        </p:nvSpPr>
        <p:spPr bwMode="auto">
          <a:xfrm>
            <a:off x="0" y="0"/>
            <a:ext cx="158750" cy="1587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a:spcBef>
                <a:spcPct val="0"/>
              </a:spcBef>
              <a:defRPr/>
            </a:pPr>
            <a:endParaRPr lang="en-US" sz="1400">
              <a:latin typeface="Arial" charset="0"/>
              <a:ea typeface="ＭＳ Ｐゴシック" charset="0"/>
            </a:endParaRPr>
          </a:p>
        </p:txBody>
      </p:sp>
      <p:grpSp>
        <p:nvGrpSpPr>
          <p:cNvPr id="15364" name="Group 5"/>
          <p:cNvGrpSpPr>
            <a:grpSpLocks/>
          </p:cNvGrpSpPr>
          <p:nvPr/>
        </p:nvGrpSpPr>
        <p:grpSpPr bwMode="auto">
          <a:xfrm>
            <a:off x="252413" y="1485900"/>
            <a:ext cx="4905375" cy="3203575"/>
            <a:chOff x="423" y="1008"/>
            <a:chExt cx="4843" cy="3019"/>
          </a:xfrm>
        </p:grpSpPr>
        <p:sp>
          <p:nvSpPr>
            <p:cNvPr id="999430" name="Line 6"/>
            <p:cNvSpPr>
              <a:spLocks noChangeShapeType="1"/>
            </p:cNvSpPr>
            <p:nvPr>
              <p:custDataLst>
                <p:tags r:id="rId7"/>
              </p:custDataLst>
            </p:nvPr>
          </p:nvSpPr>
          <p:spPr bwMode="auto">
            <a:xfrm flipV="1">
              <a:off x="791" y="1243"/>
              <a:ext cx="4451" cy="16"/>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pPr>
                <a:defRPr/>
              </a:pPr>
              <a:endParaRPr lang="it-IT">
                <a:latin typeface="Arial" charset="0"/>
                <a:ea typeface="ＭＳ Ｐゴシック" charset="0"/>
              </a:endParaRPr>
            </a:p>
          </p:txBody>
        </p:sp>
        <p:graphicFrame>
          <p:nvGraphicFramePr>
            <p:cNvPr id="15400" name="Object 7"/>
            <p:cNvGraphicFramePr>
              <a:graphicFrameLocks/>
            </p:cNvGraphicFramePr>
            <p:nvPr>
              <p:custDataLst>
                <p:tags r:id="rId8"/>
              </p:custDataLst>
            </p:nvPr>
          </p:nvGraphicFramePr>
          <p:xfrm>
            <a:off x="809" y="1197"/>
            <a:ext cx="4158" cy="2429"/>
          </p:xfrm>
          <a:graphic>
            <a:graphicData uri="http://schemas.openxmlformats.org/presentationml/2006/ole">
              <mc:AlternateContent xmlns:mc="http://schemas.openxmlformats.org/markup-compatibility/2006">
                <mc:Choice xmlns:v="urn:schemas-microsoft-com:vml" Requires="v">
                  <p:oleObj spid="_x0000_s15433" name="Chart" r:id="rId36" imgW="7677172" imgH="3857797" progId="MSGraph.Chart.8">
                    <p:embed followColorScheme="full"/>
                  </p:oleObj>
                </mc:Choice>
                <mc:Fallback>
                  <p:oleObj name="Chart" r:id="rId36" imgW="7677172" imgH="3857797" progId="MSGraph.Chart.8">
                    <p:embed followColorScheme="full"/>
                    <p:pic>
                      <p:nvPicPr>
                        <p:cNvPr id="0" name="Object 7"/>
                        <p:cNvPicPr>
                          <a:picLocks noChangeArrowheads="1"/>
                        </p:cNvPicPr>
                        <p:nvPr/>
                      </p:nvPicPr>
                      <p:blipFill>
                        <a:blip r:embed="rId37"/>
                        <a:srcRect/>
                        <a:stretch>
                          <a:fillRect/>
                        </a:stretch>
                      </p:blipFill>
                      <p:spPr bwMode="auto">
                        <a:xfrm>
                          <a:off x="809" y="1197"/>
                          <a:ext cx="4158" cy="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99432" name="Rectangle 8"/>
            <p:cNvSpPr>
              <a:spLocks noChangeArrowheads="1"/>
            </p:cNvSpPr>
            <p:nvPr>
              <p:custDataLst>
                <p:tags r:id="rId9"/>
              </p:custDataLst>
            </p:nvPr>
          </p:nvSpPr>
          <p:spPr bwMode="auto">
            <a:xfrm>
              <a:off x="4384" y="3625"/>
              <a:ext cx="672"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4088963E-6047-4FDE-AA9E-960E67B8D228}" type="datetime'''''''''''''''2''''''''''''''0''''1''''''''''''6'''''''''">
                <a:rPr lang="en-US" altLang="it-IT" sz="1000"/>
                <a:pPr algn="ctr" eaLnBrk="1" hangingPunct="1">
                  <a:spcBef>
                    <a:spcPct val="0"/>
                  </a:spcBef>
                </a:pPr>
                <a:t>2016</a:t>
              </a:fld>
              <a:endParaRPr lang="en-US" altLang="it-IT" sz="1000"/>
            </a:p>
          </p:txBody>
        </p:sp>
        <p:sp>
          <p:nvSpPr>
            <p:cNvPr id="999433" name="Rectangle 9"/>
            <p:cNvSpPr>
              <a:spLocks noChangeArrowheads="1"/>
            </p:cNvSpPr>
            <p:nvPr>
              <p:custDataLst>
                <p:tags r:id="rId10"/>
              </p:custDataLst>
            </p:nvPr>
          </p:nvSpPr>
          <p:spPr bwMode="auto">
            <a:xfrm>
              <a:off x="3130" y="3625"/>
              <a:ext cx="67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FDE06ED3-1DCF-4AC4-B6F2-896541769987}" type="datetime'''''''''''20''''1''''''''''''''6'">
                <a:rPr lang="en-US" altLang="it-IT" sz="1000"/>
                <a:pPr algn="ctr" eaLnBrk="1" hangingPunct="1">
                  <a:spcBef>
                    <a:spcPct val="0"/>
                  </a:spcBef>
                </a:pPr>
                <a:t>2016</a:t>
              </a:fld>
              <a:endParaRPr lang="en-US" altLang="it-IT" sz="1000"/>
            </a:p>
          </p:txBody>
        </p:sp>
        <p:sp>
          <p:nvSpPr>
            <p:cNvPr id="999434" name="Rectangle 10"/>
            <p:cNvSpPr>
              <a:spLocks noChangeArrowheads="1"/>
            </p:cNvSpPr>
            <p:nvPr>
              <p:custDataLst>
                <p:tags r:id="rId11"/>
              </p:custDataLst>
            </p:nvPr>
          </p:nvSpPr>
          <p:spPr bwMode="auto">
            <a:xfrm>
              <a:off x="1964" y="3625"/>
              <a:ext cx="67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408E2BB8-303F-4D85-A582-BDEB0CE4F574}" type="datetime'''''''2''''0''''''''''''''''''''''''''''''''''''16'''''''''''">
                <a:rPr lang="en-US" altLang="it-IT" sz="1000"/>
                <a:pPr algn="ctr" eaLnBrk="1" hangingPunct="1">
                  <a:spcBef>
                    <a:spcPct val="0"/>
                  </a:spcBef>
                </a:pPr>
                <a:t>2016</a:t>
              </a:fld>
              <a:endParaRPr lang="en-US" altLang="it-IT" sz="1000"/>
            </a:p>
          </p:txBody>
        </p:sp>
        <p:sp>
          <p:nvSpPr>
            <p:cNvPr id="999435" name="Rectangle 11"/>
            <p:cNvSpPr>
              <a:spLocks noChangeArrowheads="1"/>
            </p:cNvSpPr>
            <p:nvPr>
              <p:custDataLst>
                <p:tags r:id="rId12"/>
              </p:custDataLst>
            </p:nvPr>
          </p:nvSpPr>
          <p:spPr bwMode="auto">
            <a:xfrm>
              <a:off x="798" y="3625"/>
              <a:ext cx="67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lgn="ctr">
                <a:spcBef>
                  <a:spcPct val="0"/>
                </a:spcBef>
                <a:defRPr/>
              </a:pPr>
              <a:r>
                <a:rPr lang="en-US" sz="900">
                  <a:latin typeface="Arial" charset="0"/>
                  <a:ea typeface="ＭＳ Ｐゴシック" charset="0"/>
                </a:rPr>
                <a:t>World</a:t>
              </a:r>
              <a:br>
                <a:rPr lang="en-US" sz="900">
                  <a:latin typeface="Arial" charset="0"/>
                  <a:ea typeface="ＭＳ Ｐゴシック" charset="0"/>
                </a:rPr>
              </a:br>
              <a:r>
                <a:rPr lang="en-US" sz="900">
                  <a:latin typeface="Arial" charset="0"/>
                  <a:ea typeface="ＭＳ Ｐゴシック" charset="0"/>
                </a:rPr>
                <a:t>population</a:t>
              </a:r>
              <a:br>
                <a:rPr lang="en-US" sz="900">
                  <a:latin typeface="Arial" charset="0"/>
                  <a:ea typeface="ＭＳ Ｐゴシック" charset="0"/>
                </a:rPr>
              </a:br>
              <a:r>
                <a:rPr lang="en-US" sz="900">
                  <a:latin typeface="Arial" charset="0"/>
                  <a:ea typeface="ＭＳ Ｐゴシック" charset="0"/>
                </a:rPr>
                <a:t>distribution</a:t>
              </a:r>
            </a:p>
          </p:txBody>
        </p:sp>
        <p:sp>
          <p:nvSpPr>
            <p:cNvPr id="999436" name="Rectangle 12"/>
            <p:cNvSpPr>
              <a:spLocks noChangeArrowheads="1"/>
            </p:cNvSpPr>
            <p:nvPr>
              <p:custDataLst>
                <p:tags r:id="rId13"/>
              </p:custDataLst>
            </p:nvPr>
          </p:nvSpPr>
          <p:spPr bwMode="auto">
            <a:xfrm>
              <a:off x="1385" y="3625"/>
              <a:ext cx="672"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0D35102A-F9E9-47A4-BCE0-7ACA813F24F4}" type="datetime'''''''''''''''2''''''''0''''''''''1''''''''''''''''''''''''0'">
                <a:rPr lang="en-US" altLang="it-IT" sz="1000"/>
                <a:pPr algn="ctr" eaLnBrk="1" hangingPunct="1">
                  <a:spcBef>
                    <a:spcPct val="0"/>
                  </a:spcBef>
                </a:pPr>
                <a:t>2010</a:t>
              </a:fld>
              <a:endParaRPr lang="en-US" altLang="it-IT" sz="1000"/>
            </a:p>
          </p:txBody>
        </p:sp>
        <p:sp>
          <p:nvSpPr>
            <p:cNvPr id="999437" name="Rectangle 13"/>
            <p:cNvSpPr>
              <a:spLocks noChangeArrowheads="1"/>
            </p:cNvSpPr>
            <p:nvPr>
              <p:custDataLst>
                <p:tags r:id="rId14"/>
              </p:custDataLst>
            </p:nvPr>
          </p:nvSpPr>
          <p:spPr bwMode="auto">
            <a:xfrm>
              <a:off x="2556" y="3625"/>
              <a:ext cx="679"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F091D51B-61A7-4978-8BFC-F8308FC6689B}" type="datetime'2''''''''''''01''''''''0'''''''''''''''''''''''''''">
                <a:rPr lang="en-US" altLang="it-IT" sz="1000"/>
                <a:pPr algn="ctr" eaLnBrk="1" hangingPunct="1">
                  <a:spcBef>
                    <a:spcPct val="0"/>
                  </a:spcBef>
                </a:pPr>
                <a:t>2010</a:t>
              </a:fld>
              <a:endParaRPr lang="en-US" altLang="it-IT" sz="1000"/>
            </a:p>
          </p:txBody>
        </p:sp>
        <p:sp>
          <p:nvSpPr>
            <p:cNvPr id="999438" name="Rectangle 14"/>
            <p:cNvSpPr>
              <a:spLocks noChangeArrowheads="1"/>
            </p:cNvSpPr>
            <p:nvPr>
              <p:custDataLst>
                <p:tags r:id="rId15"/>
              </p:custDataLst>
            </p:nvPr>
          </p:nvSpPr>
          <p:spPr bwMode="auto">
            <a:xfrm>
              <a:off x="3711" y="3625"/>
              <a:ext cx="672"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fld id="{4BA59C82-71A8-4E1A-B602-D3867C940B9A}" type="datetime'''''''2''''''''''''''''0''''''1''0'''''''''''''''''''''''''''">
                <a:rPr lang="en-US" altLang="it-IT" sz="1000"/>
                <a:pPr algn="ctr" eaLnBrk="1" hangingPunct="1">
                  <a:spcBef>
                    <a:spcPct val="0"/>
                  </a:spcBef>
                </a:pPr>
                <a:t>2010</a:t>
              </a:fld>
              <a:endParaRPr lang="en-US" altLang="it-IT" sz="1000"/>
            </a:p>
          </p:txBody>
        </p:sp>
        <p:sp>
          <p:nvSpPr>
            <p:cNvPr id="999439" name="Rectangle 15"/>
            <p:cNvSpPr>
              <a:spLocks noChangeArrowheads="1"/>
            </p:cNvSpPr>
            <p:nvPr>
              <p:custDataLst>
                <p:tags r:id="rId16"/>
              </p:custDataLst>
            </p:nvPr>
          </p:nvSpPr>
          <p:spPr bwMode="auto">
            <a:xfrm>
              <a:off x="547" y="3494"/>
              <a:ext cx="161"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25F1110D-0540-4BD4-86D4-E40DB22BCAC7}" type="datetime'''''''''''0'''''''''''''">
                <a:rPr lang="en-US" altLang="it-IT" sz="1000"/>
                <a:pPr algn="r" eaLnBrk="1" hangingPunct="1">
                  <a:spcBef>
                    <a:spcPct val="0"/>
                  </a:spcBef>
                </a:pPr>
                <a:t>0</a:t>
              </a:fld>
              <a:r>
                <a:rPr lang="en-US" altLang="it-IT" sz="1000"/>
                <a:t>%</a:t>
              </a:r>
            </a:p>
          </p:txBody>
        </p:sp>
        <p:sp>
          <p:nvSpPr>
            <p:cNvPr id="999440" name="Rectangle 16"/>
            <p:cNvSpPr>
              <a:spLocks noChangeArrowheads="1"/>
            </p:cNvSpPr>
            <p:nvPr>
              <p:custDataLst>
                <p:tags r:id="rId17"/>
              </p:custDataLst>
            </p:nvPr>
          </p:nvSpPr>
          <p:spPr bwMode="auto">
            <a:xfrm>
              <a:off x="423" y="1191"/>
              <a:ext cx="285"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226F7C73-D911-4604-9256-29D83369C517}" type="datetime'''''1''0''''''''''''''''''''''''''''0'''''''''''''">
                <a:rPr lang="en-US" altLang="it-IT" sz="1000"/>
                <a:pPr algn="r" eaLnBrk="1" hangingPunct="1">
                  <a:spcBef>
                    <a:spcPct val="0"/>
                  </a:spcBef>
                </a:pPr>
                <a:t>100</a:t>
              </a:fld>
              <a:r>
                <a:rPr lang="en-US" altLang="it-IT" sz="1000"/>
                <a:t>%</a:t>
              </a:r>
            </a:p>
          </p:txBody>
        </p:sp>
        <p:sp>
          <p:nvSpPr>
            <p:cNvPr id="999441" name="Rectangle 17"/>
            <p:cNvSpPr>
              <a:spLocks noChangeArrowheads="1"/>
            </p:cNvSpPr>
            <p:nvPr>
              <p:custDataLst>
                <p:tags r:id="rId18"/>
              </p:custDataLst>
            </p:nvPr>
          </p:nvSpPr>
          <p:spPr bwMode="auto">
            <a:xfrm>
              <a:off x="696" y="1008"/>
              <a:ext cx="1280"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b">
              <a:spAutoFit/>
            </a:bodyPr>
            <a:lstStyle/>
            <a:p>
              <a:pPr algn="ctr">
                <a:spcBef>
                  <a:spcPct val="0"/>
                </a:spcBef>
                <a:defRPr/>
              </a:pPr>
              <a:r>
                <a:rPr lang="en-US" sz="1000">
                  <a:latin typeface="Arial" charset="0"/>
                  <a:ea typeface="ＭＳ Ｐゴシック" charset="0"/>
                </a:rPr>
                <a:t>% Population coverage</a:t>
              </a:r>
            </a:p>
          </p:txBody>
        </p:sp>
        <p:sp>
          <p:nvSpPr>
            <p:cNvPr id="15411" name="Rectangle 18"/>
            <p:cNvSpPr>
              <a:spLocks noChangeArrowheads="1"/>
            </p:cNvSpPr>
            <p:nvPr>
              <p:custDataLst>
                <p:tags r:id="rId19"/>
              </p:custDataLst>
            </p:nvPr>
          </p:nvSpPr>
          <p:spPr bwMode="auto">
            <a:xfrm>
              <a:off x="2636" y="1087"/>
              <a:ext cx="26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72000" bIns="0" anchor="b">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r>
                <a:rPr lang="sv-SE" altLang="it-IT" sz="1000"/>
                <a:t>World population</a:t>
              </a:r>
              <a:endParaRPr lang="en-US" altLang="it-IT" sz="1000"/>
            </a:p>
          </p:txBody>
        </p:sp>
        <p:sp>
          <p:nvSpPr>
            <p:cNvPr id="999443" name="Text Box 19"/>
            <p:cNvSpPr txBox="1">
              <a:spLocks noChangeArrowheads="1"/>
            </p:cNvSpPr>
            <p:nvPr>
              <p:custDataLst>
                <p:tags r:id="rId20"/>
              </p:custDataLst>
            </p:nvPr>
          </p:nvSpPr>
          <p:spPr bwMode="auto">
            <a:xfrm>
              <a:off x="976" y="3029"/>
              <a:ext cx="354" cy="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lgn="ctr">
                <a:defRPr/>
              </a:pPr>
              <a:r>
                <a:rPr lang="sv-SE" sz="900">
                  <a:solidFill>
                    <a:schemeClr val="bg1"/>
                  </a:solidFill>
                  <a:latin typeface="Arial" charset="0"/>
                  <a:ea typeface="MS PGothic" charset="0"/>
                  <a:cs typeface="MS PGothic" charset="0"/>
                </a:rPr>
                <a:t>Urban</a:t>
              </a:r>
              <a:endParaRPr lang="en-US" sz="900">
                <a:solidFill>
                  <a:schemeClr val="bg1"/>
                </a:solidFill>
                <a:latin typeface="Arial" charset="0"/>
                <a:ea typeface="MS PGothic" charset="0"/>
                <a:cs typeface="MS PGothic" charset="0"/>
              </a:endParaRPr>
            </a:p>
          </p:txBody>
        </p:sp>
        <p:sp>
          <p:nvSpPr>
            <p:cNvPr id="999444" name="Text Box 20"/>
            <p:cNvSpPr txBox="1">
              <a:spLocks noChangeArrowheads="1"/>
            </p:cNvSpPr>
            <p:nvPr>
              <p:custDataLst>
                <p:tags r:id="rId21"/>
              </p:custDataLst>
            </p:nvPr>
          </p:nvSpPr>
          <p:spPr bwMode="auto">
            <a:xfrm>
              <a:off x="973" y="2307"/>
              <a:ext cx="364" cy="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lgn="ctr">
                <a:defRPr/>
              </a:pPr>
              <a:r>
                <a:rPr lang="sv-SE" sz="900">
                  <a:solidFill>
                    <a:schemeClr val="bg1"/>
                  </a:solidFill>
                  <a:latin typeface="Arial" charset="0"/>
                  <a:ea typeface="MS PGothic" charset="0"/>
                  <a:cs typeface="MS PGothic" charset="0"/>
                </a:rPr>
                <a:t>Sub-</a:t>
              </a:r>
            </a:p>
            <a:p>
              <a:pPr algn="ctr">
                <a:defRPr/>
              </a:pPr>
              <a:r>
                <a:rPr lang="sv-SE" sz="900">
                  <a:solidFill>
                    <a:schemeClr val="bg1"/>
                  </a:solidFill>
                  <a:latin typeface="Arial" charset="0"/>
                  <a:ea typeface="MS PGothic" charset="0"/>
                  <a:cs typeface="MS PGothic" charset="0"/>
                </a:rPr>
                <a:t>urban</a:t>
              </a:r>
              <a:endParaRPr lang="en-US" sz="900">
                <a:solidFill>
                  <a:schemeClr val="bg1"/>
                </a:solidFill>
                <a:latin typeface="Arial" charset="0"/>
                <a:ea typeface="MS PGothic" charset="0"/>
                <a:cs typeface="MS PGothic" charset="0"/>
              </a:endParaRPr>
            </a:p>
          </p:txBody>
        </p:sp>
        <p:sp>
          <p:nvSpPr>
            <p:cNvPr id="999445" name="Text Box 21"/>
            <p:cNvSpPr txBox="1">
              <a:spLocks noChangeArrowheads="1"/>
            </p:cNvSpPr>
            <p:nvPr/>
          </p:nvSpPr>
          <p:spPr bwMode="auto">
            <a:xfrm>
              <a:off x="1475" y="1437"/>
              <a:ext cx="538"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85%</a:t>
              </a:r>
              <a:endParaRPr lang="en-US" sz="1000">
                <a:latin typeface="Arial" charset="0"/>
                <a:ea typeface="ＭＳ Ｐゴシック" charset="0"/>
              </a:endParaRPr>
            </a:p>
          </p:txBody>
        </p:sp>
        <p:sp>
          <p:nvSpPr>
            <p:cNvPr id="999446" name="Text Box 22"/>
            <p:cNvSpPr txBox="1">
              <a:spLocks noChangeArrowheads="1"/>
            </p:cNvSpPr>
            <p:nvPr>
              <p:custDataLst>
                <p:tags r:id="rId22"/>
              </p:custDataLst>
            </p:nvPr>
          </p:nvSpPr>
          <p:spPr bwMode="auto">
            <a:xfrm>
              <a:off x="976" y="3364"/>
              <a:ext cx="354" cy="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lgn="ctr">
                <a:defRPr/>
              </a:pPr>
              <a:r>
                <a:rPr lang="sv-SE" sz="900">
                  <a:solidFill>
                    <a:schemeClr val="bg1"/>
                  </a:solidFill>
                  <a:latin typeface="Arial" charset="0"/>
                  <a:ea typeface="MS PGothic" charset="0"/>
                  <a:cs typeface="MS PGothic" charset="0"/>
                </a:rPr>
                <a:t>Metro</a:t>
              </a:r>
              <a:endParaRPr lang="en-US" sz="900">
                <a:solidFill>
                  <a:schemeClr val="bg1"/>
                </a:solidFill>
                <a:latin typeface="Arial" charset="0"/>
                <a:ea typeface="MS PGothic" charset="0"/>
                <a:cs typeface="MS PGothic" charset="0"/>
              </a:endParaRPr>
            </a:p>
          </p:txBody>
        </p:sp>
        <p:sp>
          <p:nvSpPr>
            <p:cNvPr id="999447" name="Text Box 23"/>
            <p:cNvSpPr txBox="1">
              <a:spLocks noChangeArrowheads="1"/>
            </p:cNvSpPr>
            <p:nvPr>
              <p:custDataLst>
                <p:tags r:id="rId23"/>
              </p:custDataLst>
            </p:nvPr>
          </p:nvSpPr>
          <p:spPr bwMode="auto">
            <a:xfrm>
              <a:off x="973" y="1596"/>
              <a:ext cx="365" cy="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lgn="ctr">
                <a:defRPr/>
              </a:pPr>
              <a:r>
                <a:rPr lang="sv-SE" sz="900">
                  <a:solidFill>
                    <a:schemeClr val="bg1"/>
                  </a:solidFill>
                  <a:latin typeface="Arial" charset="0"/>
                  <a:ea typeface="MS PGothic" charset="0"/>
                  <a:cs typeface="MS PGothic" charset="0"/>
                </a:rPr>
                <a:t>Rural</a:t>
              </a:r>
              <a:endParaRPr lang="en-US" sz="900">
                <a:solidFill>
                  <a:schemeClr val="bg1"/>
                </a:solidFill>
                <a:latin typeface="Arial" charset="0"/>
                <a:ea typeface="MS PGothic" charset="0"/>
                <a:cs typeface="MS PGothic" charset="0"/>
              </a:endParaRPr>
            </a:p>
          </p:txBody>
        </p:sp>
        <p:sp>
          <p:nvSpPr>
            <p:cNvPr id="999448" name="Text Box 24"/>
            <p:cNvSpPr txBox="1">
              <a:spLocks noChangeArrowheads="1"/>
            </p:cNvSpPr>
            <p:nvPr/>
          </p:nvSpPr>
          <p:spPr bwMode="auto">
            <a:xfrm>
              <a:off x="2597" y="2583"/>
              <a:ext cx="542"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35%</a:t>
              </a:r>
              <a:endParaRPr lang="en-US" sz="1000">
                <a:latin typeface="Arial" charset="0"/>
                <a:ea typeface="ＭＳ Ｐゴシック" charset="0"/>
              </a:endParaRPr>
            </a:p>
          </p:txBody>
        </p:sp>
        <p:sp>
          <p:nvSpPr>
            <p:cNvPr id="999449" name="Text Box 25"/>
            <p:cNvSpPr txBox="1">
              <a:spLocks noChangeArrowheads="1"/>
            </p:cNvSpPr>
            <p:nvPr/>
          </p:nvSpPr>
          <p:spPr bwMode="auto">
            <a:xfrm>
              <a:off x="3766" y="3316"/>
              <a:ext cx="538"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3%</a:t>
              </a:r>
              <a:endParaRPr lang="en-US" sz="1000">
                <a:latin typeface="Arial" charset="0"/>
                <a:ea typeface="ＭＳ Ｐゴシック" charset="0"/>
              </a:endParaRPr>
            </a:p>
          </p:txBody>
        </p:sp>
        <p:sp>
          <p:nvSpPr>
            <p:cNvPr id="999450" name="Text Box 26"/>
            <p:cNvSpPr txBox="1">
              <a:spLocks noChangeArrowheads="1"/>
            </p:cNvSpPr>
            <p:nvPr>
              <p:custDataLst>
                <p:tags r:id="rId24"/>
              </p:custDataLst>
            </p:nvPr>
          </p:nvSpPr>
          <p:spPr bwMode="auto">
            <a:xfrm>
              <a:off x="2022" y="1273"/>
              <a:ext cx="541"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92%</a:t>
              </a:r>
              <a:endParaRPr lang="en-US" sz="1000">
                <a:latin typeface="Arial" charset="0"/>
                <a:ea typeface="ＭＳ Ｐゴシック" charset="0"/>
              </a:endParaRPr>
            </a:p>
          </p:txBody>
        </p:sp>
        <p:sp>
          <p:nvSpPr>
            <p:cNvPr id="999451" name="Text Box 27"/>
            <p:cNvSpPr txBox="1">
              <a:spLocks noChangeArrowheads="1"/>
            </p:cNvSpPr>
            <p:nvPr>
              <p:custDataLst>
                <p:tags r:id="rId25"/>
              </p:custDataLst>
            </p:nvPr>
          </p:nvSpPr>
          <p:spPr bwMode="auto">
            <a:xfrm>
              <a:off x="3189" y="1551"/>
              <a:ext cx="542"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80%</a:t>
              </a:r>
              <a:endParaRPr lang="en-US" sz="1000">
                <a:latin typeface="Arial" charset="0"/>
                <a:ea typeface="ＭＳ Ｐゴシック" charset="0"/>
              </a:endParaRPr>
            </a:p>
          </p:txBody>
        </p:sp>
        <p:sp>
          <p:nvSpPr>
            <p:cNvPr id="999452" name="Text Box 28"/>
            <p:cNvSpPr txBox="1">
              <a:spLocks noChangeArrowheads="1"/>
            </p:cNvSpPr>
            <p:nvPr>
              <p:custDataLst>
                <p:tags r:id="rId26"/>
              </p:custDataLst>
            </p:nvPr>
          </p:nvSpPr>
          <p:spPr bwMode="auto">
            <a:xfrm>
              <a:off x="4368" y="2580"/>
              <a:ext cx="542"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a:t>
              </a:r>
              <a:r>
                <a:rPr lang="sv-SE" sz="1000">
                  <a:latin typeface="Arial" charset="0"/>
                  <a:ea typeface="ＭＳ Ｐゴシック" charset="0"/>
                </a:rPr>
                <a:t>35%</a:t>
              </a:r>
              <a:endParaRPr lang="en-US" sz="1000">
                <a:latin typeface="Arial" charset="0"/>
                <a:ea typeface="ＭＳ Ｐゴシック" charset="0"/>
              </a:endParaRPr>
            </a:p>
          </p:txBody>
        </p:sp>
        <p:sp>
          <p:nvSpPr>
            <p:cNvPr id="999453" name="AutoShape 29"/>
            <p:cNvSpPr>
              <a:spLocks/>
            </p:cNvSpPr>
            <p:nvPr>
              <p:custDataLst>
                <p:tags r:id="rId27"/>
              </p:custDataLst>
            </p:nvPr>
          </p:nvSpPr>
          <p:spPr bwMode="auto">
            <a:xfrm rot="-5400000">
              <a:off x="3115" y="3294"/>
              <a:ext cx="81" cy="1008"/>
            </a:xfrm>
            <a:prstGeom prst="leftBrace">
              <a:avLst>
                <a:gd name="adj1" fmla="val 0"/>
                <a:gd name="adj2" fmla="val 49963"/>
              </a:avLst>
            </a:prstGeom>
            <a:noFill/>
            <a:ln w="12700">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0" rIns="0" anchor="ctr"/>
            <a:lstStyle/>
            <a:p>
              <a:pPr algn="ctr">
                <a:defRPr/>
              </a:pPr>
              <a:endParaRPr lang="en-US" sz="1600">
                <a:solidFill>
                  <a:schemeClr val="accent2"/>
                </a:solidFill>
                <a:latin typeface="Arial" charset="0"/>
                <a:ea typeface="MS PGothic" charset="0"/>
                <a:cs typeface="MS PGothic" charset="0"/>
              </a:endParaRPr>
            </a:p>
          </p:txBody>
        </p:sp>
        <p:sp>
          <p:nvSpPr>
            <p:cNvPr id="999454" name="AutoShape 30"/>
            <p:cNvSpPr>
              <a:spLocks/>
            </p:cNvSpPr>
            <p:nvPr>
              <p:custDataLst>
                <p:tags r:id="rId28"/>
              </p:custDataLst>
            </p:nvPr>
          </p:nvSpPr>
          <p:spPr bwMode="auto">
            <a:xfrm rot="-5400000">
              <a:off x="1973" y="3316"/>
              <a:ext cx="76" cy="959"/>
            </a:xfrm>
            <a:prstGeom prst="leftBrace">
              <a:avLst>
                <a:gd name="adj1" fmla="val 0"/>
                <a:gd name="adj2" fmla="val 49963"/>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0" rIns="0" anchor="ctr"/>
            <a:lstStyle/>
            <a:p>
              <a:pPr algn="ctr">
                <a:defRPr/>
              </a:pPr>
              <a:endParaRPr lang="en-US" sz="1600">
                <a:latin typeface="Arial" charset="0"/>
                <a:ea typeface="MS PGothic" charset="0"/>
                <a:cs typeface="MS PGothic" charset="0"/>
              </a:endParaRPr>
            </a:p>
          </p:txBody>
        </p:sp>
        <p:sp>
          <p:nvSpPr>
            <p:cNvPr id="15424" name="Rectangle 31"/>
            <p:cNvSpPr>
              <a:spLocks noChangeArrowheads="1"/>
            </p:cNvSpPr>
            <p:nvPr>
              <p:custDataLst>
                <p:tags r:id="rId29"/>
              </p:custDataLst>
            </p:nvPr>
          </p:nvSpPr>
          <p:spPr bwMode="auto">
            <a:xfrm>
              <a:off x="2779" y="3867"/>
              <a:ext cx="8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0" rIns="72000" bIns="0" anchor="b">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sv-SE" altLang="it-IT" sz="1000" b="1">
                  <a:solidFill>
                    <a:schemeClr val="accent2"/>
                  </a:solidFill>
                  <a:latin typeface="Ericsson Capital TT" pitchFamily="2" charset="0"/>
                </a:rPr>
                <a:t>3G/HSPA</a:t>
              </a:r>
              <a:endParaRPr lang="en-US" altLang="it-IT" sz="1000" b="1">
                <a:solidFill>
                  <a:schemeClr val="accent2"/>
                </a:solidFill>
                <a:latin typeface="Ericsson Capital TT" pitchFamily="2" charset="0"/>
              </a:endParaRPr>
            </a:p>
          </p:txBody>
        </p:sp>
        <p:sp>
          <p:nvSpPr>
            <p:cNvPr id="15425" name="Rectangle 32"/>
            <p:cNvSpPr>
              <a:spLocks noChangeArrowheads="1"/>
            </p:cNvSpPr>
            <p:nvPr>
              <p:custDataLst>
                <p:tags r:id="rId30"/>
              </p:custDataLst>
            </p:nvPr>
          </p:nvSpPr>
          <p:spPr bwMode="auto">
            <a:xfrm>
              <a:off x="1663" y="3867"/>
              <a:ext cx="8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lIns="0" tIns="0" rIns="72000" bIns="0" anchor="b">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sv-SE" altLang="it-IT" sz="1000">
                  <a:solidFill>
                    <a:schemeClr val="accent1"/>
                  </a:solidFill>
                  <a:latin typeface="Ericsson Capital TT" pitchFamily="2" charset="0"/>
                </a:rPr>
                <a:t>GSM/EDGE</a:t>
              </a:r>
              <a:endParaRPr lang="en-US" altLang="it-IT" sz="1000">
                <a:solidFill>
                  <a:schemeClr val="accent1"/>
                </a:solidFill>
                <a:latin typeface="Ericsson Capital TT" pitchFamily="2" charset="0"/>
              </a:endParaRPr>
            </a:p>
          </p:txBody>
        </p:sp>
        <p:sp>
          <p:nvSpPr>
            <p:cNvPr id="15426" name="Rectangle 33"/>
            <p:cNvSpPr>
              <a:spLocks noChangeArrowheads="1"/>
            </p:cNvSpPr>
            <p:nvPr>
              <p:custDataLst>
                <p:tags r:id="rId31"/>
              </p:custDataLst>
            </p:nvPr>
          </p:nvSpPr>
          <p:spPr bwMode="auto">
            <a:xfrm>
              <a:off x="3935" y="3867"/>
              <a:ext cx="8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72000" bIns="0" anchor="b">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sv-SE" altLang="it-IT" sz="1000" b="1">
                  <a:solidFill>
                    <a:schemeClr val="hlink"/>
                  </a:solidFill>
                  <a:latin typeface="Ericsson Capital TT" pitchFamily="2" charset="0"/>
                </a:rPr>
                <a:t>LTE</a:t>
              </a:r>
              <a:endParaRPr lang="en-US" altLang="it-IT" sz="1000" b="1">
                <a:solidFill>
                  <a:schemeClr val="hlink"/>
                </a:solidFill>
                <a:latin typeface="Ericsson Capital TT" pitchFamily="2" charset="0"/>
              </a:endParaRPr>
            </a:p>
          </p:txBody>
        </p:sp>
        <p:sp>
          <p:nvSpPr>
            <p:cNvPr id="999458" name="AutoShape 34"/>
            <p:cNvSpPr>
              <a:spLocks/>
            </p:cNvSpPr>
            <p:nvPr>
              <p:custDataLst>
                <p:tags r:id="rId32"/>
              </p:custDataLst>
            </p:nvPr>
          </p:nvSpPr>
          <p:spPr bwMode="auto">
            <a:xfrm rot="-5400000">
              <a:off x="4296" y="3263"/>
              <a:ext cx="85" cy="1075"/>
            </a:xfrm>
            <a:prstGeom prst="leftBrace">
              <a:avLst>
                <a:gd name="adj1" fmla="val 0"/>
                <a:gd name="adj2" fmla="val 49963"/>
              </a:avLst>
            </a:prstGeom>
            <a:noFill/>
            <a:ln w="1270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0" rIns="0" anchor="ctr"/>
            <a:lstStyle/>
            <a:p>
              <a:pPr algn="ctr">
                <a:spcBef>
                  <a:spcPct val="0"/>
                </a:spcBef>
                <a:defRPr/>
              </a:pPr>
              <a:endParaRPr lang="en-US" sz="1000">
                <a:solidFill>
                  <a:schemeClr val="accent1"/>
                </a:solidFill>
                <a:latin typeface="Arial" charset="0"/>
                <a:ea typeface="MS PGothic" charset="0"/>
                <a:cs typeface="MS PGothic" charset="0"/>
              </a:endParaRPr>
            </a:p>
          </p:txBody>
        </p:sp>
      </p:grpSp>
      <p:grpSp>
        <p:nvGrpSpPr>
          <p:cNvPr id="15365" name="Group 35"/>
          <p:cNvGrpSpPr>
            <a:grpSpLocks/>
          </p:cNvGrpSpPr>
          <p:nvPr/>
        </p:nvGrpSpPr>
        <p:grpSpPr bwMode="auto">
          <a:xfrm>
            <a:off x="5472113" y="1673225"/>
            <a:ext cx="3421062" cy="2835275"/>
            <a:chOff x="3560" y="2472"/>
            <a:chExt cx="2042" cy="1707"/>
          </a:xfrm>
        </p:grpSpPr>
        <p:pic>
          <p:nvPicPr>
            <p:cNvPr id="999460" name="Picture 36"/>
            <p:cNvPicPr>
              <a:picLocks noChangeAspect="1" noChangeArrowheads="1"/>
            </p:cNvPicPr>
            <p:nvPr/>
          </p:nvPicPr>
          <p:blipFill>
            <a:blip r:embed="rId38">
              <a:extLst>
                <a:ext uri="{28A0092B-C50C-407E-A947-70E740481C1C}">
                  <a14:useLocalDpi xmlns:a14="http://schemas.microsoft.com/office/drawing/2010/main" val="0"/>
                </a:ext>
              </a:extLst>
            </a:blip>
            <a:srcRect b="34227"/>
            <a:stretch>
              <a:fillRect/>
            </a:stretch>
          </p:blipFill>
          <p:spPr bwMode="auto">
            <a:xfrm>
              <a:off x="4438" y="3737"/>
              <a:ext cx="1083"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370" name="Freeform 37"/>
            <p:cNvSpPr>
              <a:spLocks noChangeAspect="1"/>
            </p:cNvSpPr>
            <p:nvPr>
              <p:custDataLst>
                <p:tags r:id="rId5"/>
              </p:custDataLst>
            </p:nvPr>
          </p:nvSpPr>
          <p:spPr bwMode="auto">
            <a:xfrm>
              <a:off x="3589" y="2472"/>
              <a:ext cx="2013" cy="975"/>
            </a:xfrm>
            <a:custGeom>
              <a:avLst/>
              <a:gdLst>
                <a:gd name="T0" fmla="*/ 28 w 2234"/>
                <a:gd name="T1" fmla="*/ 975 h 684"/>
                <a:gd name="T2" fmla="*/ 0 w 2234"/>
                <a:gd name="T3" fmla="*/ 931 h 684"/>
                <a:gd name="T4" fmla="*/ 0 w 2234"/>
                <a:gd name="T5" fmla="*/ 931 h 684"/>
                <a:gd name="T6" fmla="*/ 0 w 2234"/>
                <a:gd name="T7" fmla="*/ 44 h 684"/>
                <a:gd name="T8" fmla="*/ 28 w 2234"/>
                <a:gd name="T9" fmla="*/ 0 h 684"/>
                <a:gd name="T10" fmla="*/ 28 w 2234"/>
                <a:gd name="T11" fmla="*/ 0 h 684"/>
                <a:gd name="T12" fmla="*/ 1985 w 2234"/>
                <a:gd name="T13" fmla="*/ 0 h 684"/>
                <a:gd name="T14" fmla="*/ 2013 w 2234"/>
                <a:gd name="T15" fmla="*/ 44 h 684"/>
                <a:gd name="T16" fmla="*/ 2013 w 2234"/>
                <a:gd name="T17" fmla="*/ 44 h 684"/>
                <a:gd name="T18" fmla="*/ 2013 w 2234"/>
                <a:gd name="T19" fmla="*/ 76 h 684"/>
                <a:gd name="T20" fmla="*/ 2006 w 2234"/>
                <a:gd name="T21" fmla="*/ 87 h 684"/>
                <a:gd name="T22" fmla="*/ 2006 w 2234"/>
                <a:gd name="T23" fmla="*/ 87 h 684"/>
                <a:gd name="T24" fmla="*/ 1999 w 2234"/>
                <a:gd name="T25" fmla="*/ 76 h 684"/>
                <a:gd name="T26" fmla="*/ 1999 w 2234"/>
                <a:gd name="T27" fmla="*/ 76 h 684"/>
                <a:gd name="T28" fmla="*/ 1999 w 2234"/>
                <a:gd name="T29" fmla="*/ 44 h 684"/>
                <a:gd name="T30" fmla="*/ 1985 w 2234"/>
                <a:gd name="T31" fmla="*/ 23 h 684"/>
                <a:gd name="T32" fmla="*/ 1985 w 2234"/>
                <a:gd name="T33" fmla="*/ 23 h 684"/>
                <a:gd name="T34" fmla="*/ 28 w 2234"/>
                <a:gd name="T35" fmla="*/ 23 h 684"/>
                <a:gd name="T36" fmla="*/ 14 w 2234"/>
                <a:gd name="T37" fmla="*/ 44 h 684"/>
                <a:gd name="T38" fmla="*/ 14 w 2234"/>
                <a:gd name="T39" fmla="*/ 44 h 684"/>
                <a:gd name="T40" fmla="*/ 14 w 2234"/>
                <a:gd name="T41" fmla="*/ 931 h 684"/>
                <a:gd name="T42" fmla="*/ 28 w 2234"/>
                <a:gd name="T43" fmla="*/ 952 h 684"/>
                <a:gd name="T44" fmla="*/ 28 w 2234"/>
                <a:gd name="T45" fmla="*/ 952 h 684"/>
                <a:gd name="T46" fmla="*/ 1985 w 2234"/>
                <a:gd name="T47" fmla="*/ 952 h 684"/>
                <a:gd name="T48" fmla="*/ 1999 w 2234"/>
                <a:gd name="T49" fmla="*/ 931 h 684"/>
                <a:gd name="T50" fmla="*/ 1999 w 2234"/>
                <a:gd name="T51" fmla="*/ 931 h 684"/>
                <a:gd name="T52" fmla="*/ 1999 w 2234"/>
                <a:gd name="T53" fmla="*/ 118 h 684"/>
                <a:gd name="T54" fmla="*/ 2006 w 2234"/>
                <a:gd name="T55" fmla="*/ 107 h 684"/>
                <a:gd name="T56" fmla="*/ 2006 w 2234"/>
                <a:gd name="T57" fmla="*/ 107 h 684"/>
                <a:gd name="T58" fmla="*/ 2013 w 2234"/>
                <a:gd name="T59" fmla="*/ 118 h 684"/>
                <a:gd name="T60" fmla="*/ 2013 w 2234"/>
                <a:gd name="T61" fmla="*/ 118 h 684"/>
                <a:gd name="T62" fmla="*/ 2013 w 2234"/>
                <a:gd name="T63" fmla="*/ 931 h 684"/>
                <a:gd name="T64" fmla="*/ 1985 w 2234"/>
                <a:gd name="T65" fmla="*/ 975 h 684"/>
                <a:gd name="T66" fmla="*/ 1985 w 2234"/>
                <a:gd name="T67" fmla="*/ 975 h 684"/>
                <a:gd name="T68" fmla="*/ 28 w 2234"/>
                <a:gd name="T69" fmla="*/ 975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4"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2203" y="0"/>
                    <a:pt x="2203" y="0"/>
                    <a:pt x="2203" y="0"/>
                  </a:cubicBezTo>
                  <a:cubicBezTo>
                    <a:pt x="2220" y="0"/>
                    <a:pt x="2234" y="14"/>
                    <a:pt x="2234" y="31"/>
                  </a:cubicBezTo>
                  <a:cubicBezTo>
                    <a:pt x="2234" y="31"/>
                    <a:pt x="2234" y="31"/>
                    <a:pt x="2234" y="31"/>
                  </a:cubicBezTo>
                  <a:cubicBezTo>
                    <a:pt x="2234" y="53"/>
                    <a:pt x="2234" y="53"/>
                    <a:pt x="2234" y="53"/>
                  </a:cubicBezTo>
                  <a:cubicBezTo>
                    <a:pt x="2234" y="57"/>
                    <a:pt x="2230" y="61"/>
                    <a:pt x="2226" y="61"/>
                  </a:cubicBezTo>
                  <a:cubicBezTo>
                    <a:pt x="2226" y="61"/>
                    <a:pt x="2226" y="61"/>
                    <a:pt x="2226" y="61"/>
                  </a:cubicBezTo>
                  <a:cubicBezTo>
                    <a:pt x="2221" y="61"/>
                    <a:pt x="2218" y="57"/>
                    <a:pt x="2218" y="53"/>
                  </a:cubicBezTo>
                  <a:cubicBezTo>
                    <a:pt x="2218" y="53"/>
                    <a:pt x="2218" y="53"/>
                    <a:pt x="2218" y="53"/>
                  </a:cubicBezTo>
                  <a:cubicBezTo>
                    <a:pt x="2218" y="31"/>
                    <a:pt x="2218" y="31"/>
                    <a:pt x="2218" y="31"/>
                  </a:cubicBezTo>
                  <a:cubicBezTo>
                    <a:pt x="2218" y="23"/>
                    <a:pt x="2211" y="16"/>
                    <a:pt x="2203" y="16"/>
                  </a:cubicBezTo>
                  <a:cubicBezTo>
                    <a:pt x="2203" y="16"/>
                    <a:pt x="2203" y="16"/>
                    <a:pt x="2203"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2203" y="668"/>
                    <a:pt x="2203" y="668"/>
                    <a:pt x="2203" y="668"/>
                  </a:cubicBezTo>
                  <a:cubicBezTo>
                    <a:pt x="2211" y="668"/>
                    <a:pt x="2218" y="661"/>
                    <a:pt x="2218" y="653"/>
                  </a:cubicBezTo>
                  <a:cubicBezTo>
                    <a:pt x="2218" y="653"/>
                    <a:pt x="2218" y="653"/>
                    <a:pt x="2218" y="653"/>
                  </a:cubicBezTo>
                  <a:cubicBezTo>
                    <a:pt x="2218" y="83"/>
                    <a:pt x="2218" y="83"/>
                    <a:pt x="2218" y="83"/>
                  </a:cubicBezTo>
                  <a:cubicBezTo>
                    <a:pt x="2218" y="78"/>
                    <a:pt x="2221" y="75"/>
                    <a:pt x="2226" y="75"/>
                  </a:cubicBezTo>
                  <a:cubicBezTo>
                    <a:pt x="2226" y="75"/>
                    <a:pt x="2226" y="75"/>
                    <a:pt x="2226" y="75"/>
                  </a:cubicBezTo>
                  <a:cubicBezTo>
                    <a:pt x="2230" y="75"/>
                    <a:pt x="2234" y="78"/>
                    <a:pt x="2234" y="83"/>
                  </a:cubicBezTo>
                  <a:cubicBezTo>
                    <a:pt x="2234" y="83"/>
                    <a:pt x="2234" y="83"/>
                    <a:pt x="2234" y="83"/>
                  </a:cubicBezTo>
                  <a:cubicBezTo>
                    <a:pt x="2234" y="653"/>
                    <a:pt x="2234" y="653"/>
                    <a:pt x="2234" y="653"/>
                  </a:cubicBezTo>
                  <a:cubicBezTo>
                    <a:pt x="2234" y="670"/>
                    <a:pt x="2220" y="684"/>
                    <a:pt x="2203" y="684"/>
                  </a:cubicBezTo>
                  <a:cubicBezTo>
                    <a:pt x="2203" y="684"/>
                    <a:pt x="2203" y="684"/>
                    <a:pt x="2203" y="684"/>
                  </a:cubicBezTo>
                  <a:cubicBezTo>
                    <a:pt x="31" y="684"/>
                    <a:pt x="31" y="684"/>
                    <a:pt x="31" y="684"/>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371" name="Freeform 38"/>
            <p:cNvSpPr>
              <a:spLocks noChangeAspect="1"/>
            </p:cNvSpPr>
            <p:nvPr>
              <p:custDataLst>
                <p:tags r:id="rId6"/>
              </p:custDataLst>
            </p:nvPr>
          </p:nvSpPr>
          <p:spPr bwMode="auto">
            <a:xfrm>
              <a:off x="3589" y="3492"/>
              <a:ext cx="2013" cy="687"/>
            </a:xfrm>
            <a:custGeom>
              <a:avLst/>
              <a:gdLst>
                <a:gd name="T0" fmla="*/ 28 w 2234"/>
                <a:gd name="T1" fmla="*/ 687 h 684"/>
                <a:gd name="T2" fmla="*/ 0 w 2234"/>
                <a:gd name="T3" fmla="*/ 656 h 684"/>
                <a:gd name="T4" fmla="*/ 0 w 2234"/>
                <a:gd name="T5" fmla="*/ 656 h 684"/>
                <a:gd name="T6" fmla="*/ 0 w 2234"/>
                <a:gd name="T7" fmla="*/ 31 h 684"/>
                <a:gd name="T8" fmla="*/ 28 w 2234"/>
                <a:gd name="T9" fmla="*/ 0 h 684"/>
                <a:gd name="T10" fmla="*/ 28 w 2234"/>
                <a:gd name="T11" fmla="*/ 0 h 684"/>
                <a:gd name="T12" fmla="*/ 1985 w 2234"/>
                <a:gd name="T13" fmla="*/ 0 h 684"/>
                <a:gd name="T14" fmla="*/ 2013 w 2234"/>
                <a:gd name="T15" fmla="*/ 31 h 684"/>
                <a:gd name="T16" fmla="*/ 2013 w 2234"/>
                <a:gd name="T17" fmla="*/ 31 h 684"/>
                <a:gd name="T18" fmla="*/ 2013 w 2234"/>
                <a:gd name="T19" fmla="*/ 53 h 684"/>
                <a:gd name="T20" fmla="*/ 2006 w 2234"/>
                <a:gd name="T21" fmla="*/ 61 h 684"/>
                <a:gd name="T22" fmla="*/ 2006 w 2234"/>
                <a:gd name="T23" fmla="*/ 61 h 684"/>
                <a:gd name="T24" fmla="*/ 1999 w 2234"/>
                <a:gd name="T25" fmla="*/ 53 h 684"/>
                <a:gd name="T26" fmla="*/ 1999 w 2234"/>
                <a:gd name="T27" fmla="*/ 53 h 684"/>
                <a:gd name="T28" fmla="*/ 1999 w 2234"/>
                <a:gd name="T29" fmla="*/ 31 h 684"/>
                <a:gd name="T30" fmla="*/ 1985 w 2234"/>
                <a:gd name="T31" fmla="*/ 16 h 684"/>
                <a:gd name="T32" fmla="*/ 1985 w 2234"/>
                <a:gd name="T33" fmla="*/ 16 h 684"/>
                <a:gd name="T34" fmla="*/ 28 w 2234"/>
                <a:gd name="T35" fmla="*/ 16 h 684"/>
                <a:gd name="T36" fmla="*/ 14 w 2234"/>
                <a:gd name="T37" fmla="*/ 31 h 684"/>
                <a:gd name="T38" fmla="*/ 14 w 2234"/>
                <a:gd name="T39" fmla="*/ 31 h 684"/>
                <a:gd name="T40" fmla="*/ 14 w 2234"/>
                <a:gd name="T41" fmla="*/ 656 h 684"/>
                <a:gd name="T42" fmla="*/ 28 w 2234"/>
                <a:gd name="T43" fmla="*/ 671 h 684"/>
                <a:gd name="T44" fmla="*/ 28 w 2234"/>
                <a:gd name="T45" fmla="*/ 671 h 684"/>
                <a:gd name="T46" fmla="*/ 1985 w 2234"/>
                <a:gd name="T47" fmla="*/ 671 h 684"/>
                <a:gd name="T48" fmla="*/ 1999 w 2234"/>
                <a:gd name="T49" fmla="*/ 656 h 684"/>
                <a:gd name="T50" fmla="*/ 1999 w 2234"/>
                <a:gd name="T51" fmla="*/ 656 h 684"/>
                <a:gd name="T52" fmla="*/ 1999 w 2234"/>
                <a:gd name="T53" fmla="*/ 83 h 684"/>
                <a:gd name="T54" fmla="*/ 2006 w 2234"/>
                <a:gd name="T55" fmla="*/ 75 h 684"/>
                <a:gd name="T56" fmla="*/ 2006 w 2234"/>
                <a:gd name="T57" fmla="*/ 75 h 684"/>
                <a:gd name="T58" fmla="*/ 2013 w 2234"/>
                <a:gd name="T59" fmla="*/ 83 h 684"/>
                <a:gd name="T60" fmla="*/ 2013 w 2234"/>
                <a:gd name="T61" fmla="*/ 83 h 684"/>
                <a:gd name="T62" fmla="*/ 2013 w 2234"/>
                <a:gd name="T63" fmla="*/ 656 h 684"/>
                <a:gd name="T64" fmla="*/ 1985 w 2234"/>
                <a:gd name="T65" fmla="*/ 687 h 684"/>
                <a:gd name="T66" fmla="*/ 1985 w 2234"/>
                <a:gd name="T67" fmla="*/ 687 h 684"/>
                <a:gd name="T68" fmla="*/ 28 w 2234"/>
                <a:gd name="T69" fmla="*/ 687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4"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2203" y="0"/>
                    <a:pt x="2203" y="0"/>
                    <a:pt x="2203" y="0"/>
                  </a:cubicBezTo>
                  <a:cubicBezTo>
                    <a:pt x="2220" y="0"/>
                    <a:pt x="2234" y="14"/>
                    <a:pt x="2234" y="31"/>
                  </a:cubicBezTo>
                  <a:cubicBezTo>
                    <a:pt x="2234" y="31"/>
                    <a:pt x="2234" y="31"/>
                    <a:pt x="2234" y="31"/>
                  </a:cubicBezTo>
                  <a:cubicBezTo>
                    <a:pt x="2234" y="53"/>
                    <a:pt x="2234" y="53"/>
                    <a:pt x="2234" y="53"/>
                  </a:cubicBezTo>
                  <a:cubicBezTo>
                    <a:pt x="2234" y="57"/>
                    <a:pt x="2230" y="61"/>
                    <a:pt x="2226" y="61"/>
                  </a:cubicBezTo>
                  <a:cubicBezTo>
                    <a:pt x="2226" y="61"/>
                    <a:pt x="2226" y="61"/>
                    <a:pt x="2226" y="61"/>
                  </a:cubicBezTo>
                  <a:cubicBezTo>
                    <a:pt x="2221" y="61"/>
                    <a:pt x="2218" y="57"/>
                    <a:pt x="2218" y="53"/>
                  </a:cubicBezTo>
                  <a:cubicBezTo>
                    <a:pt x="2218" y="53"/>
                    <a:pt x="2218" y="53"/>
                    <a:pt x="2218" y="53"/>
                  </a:cubicBezTo>
                  <a:cubicBezTo>
                    <a:pt x="2218" y="31"/>
                    <a:pt x="2218" y="31"/>
                    <a:pt x="2218" y="31"/>
                  </a:cubicBezTo>
                  <a:cubicBezTo>
                    <a:pt x="2218" y="23"/>
                    <a:pt x="2211" y="16"/>
                    <a:pt x="2203" y="16"/>
                  </a:cubicBezTo>
                  <a:cubicBezTo>
                    <a:pt x="2203" y="16"/>
                    <a:pt x="2203" y="16"/>
                    <a:pt x="2203"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2203" y="668"/>
                    <a:pt x="2203" y="668"/>
                    <a:pt x="2203" y="668"/>
                  </a:cubicBezTo>
                  <a:cubicBezTo>
                    <a:pt x="2211" y="668"/>
                    <a:pt x="2218" y="661"/>
                    <a:pt x="2218" y="653"/>
                  </a:cubicBezTo>
                  <a:cubicBezTo>
                    <a:pt x="2218" y="653"/>
                    <a:pt x="2218" y="653"/>
                    <a:pt x="2218" y="653"/>
                  </a:cubicBezTo>
                  <a:cubicBezTo>
                    <a:pt x="2218" y="83"/>
                    <a:pt x="2218" y="83"/>
                    <a:pt x="2218" y="83"/>
                  </a:cubicBezTo>
                  <a:cubicBezTo>
                    <a:pt x="2218" y="78"/>
                    <a:pt x="2221" y="75"/>
                    <a:pt x="2226" y="75"/>
                  </a:cubicBezTo>
                  <a:cubicBezTo>
                    <a:pt x="2226" y="75"/>
                    <a:pt x="2226" y="75"/>
                    <a:pt x="2226" y="75"/>
                  </a:cubicBezTo>
                  <a:cubicBezTo>
                    <a:pt x="2230" y="75"/>
                    <a:pt x="2234" y="78"/>
                    <a:pt x="2234" y="83"/>
                  </a:cubicBezTo>
                  <a:cubicBezTo>
                    <a:pt x="2234" y="83"/>
                    <a:pt x="2234" y="83"/>
                    <a:pt x="2234" y="83"/>
                  </a:cubicBezTo>
                  <a:cubicBezTo>
                    <a:pt x="2234" y="653"/>
                    <a:pt x="2234" y="653"/>
                    <a:pt x="2234" y="653"/>
                  </a:cubicBezTo>
                  <a:cubicBezTo>
                    <a:pt x="2234" y="670"/>
                    <a:pt x="2220" y="684"/>
                    <a:pt x="2203" y="684"/>
                  </a:cubicBezTo>
                  <a:cubicBezTo>
                    <a:pt x="2203" y="684"/>
                    <a:pt x="2203" y="684"/>
                    <a:pt x="2203" y="684"/>
                  </a:cubicBezTo>
                  <a:cubicBezTo>
                    <a:pt x="31" y="684"/>
                    <a:pt x="31" y="684"/>
                    <a:pt x="31" y="684"/>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999463" name="Text Box 39"/>
            <p:cNvSpPr txBox="1">
              <a:spLocks noChangeArrowheads="1"/>
            </p:cNvSpPr>
            <p:nvPr/>
          </p:nvSpPr>
          <p:spPr bwMode="auto">
            <a:xfrm>
              <a:off x="3613" y="2833"/>
              <a:ext cx="713" cy="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lgn="ctr">
                <a:defRPr/>
              </a:pPr>
              <a:r>
                <a:rPr lang="en-US" sz="1400">
                  <a:solidFill>
                    <a:srgbClr val="00A9D4"/>
                  </a:solidFill>
                  <a:latin typeface="Ericsson Capital TT" charset="0"/>
                  <a:ea typeface="ＭＳ Ｐゴシック" charset="0"/>
                </a:rPr>
                <a:t>HSPA Evolution</a:t>
              </a:r>
              <a:r>
                <a:rPr lang="en-US" sz="1600">
                  <a:solidFill>
                    <a:srgbClr val="00A9D4"/>
                  </a:solidFill>
                  <a:latin typeface="Ericsson Capital TT" charset="0"/>
                  <a:ea typeface="ＭＳ Ｐゴシック" charset="0"/>
                </a:rPr>
                <a:t> </a:t>
              </a:r>
            </a:p>
          </p:txBody>
        </p:sp>
        <p:sp>
          <p:nvSpPr>
            <p:cNvPr id="999464" name="Text Box 40"/>
            <p:cNvSpPr txBox="1">
              <a:spLocks noChangeArrowheads="1"/>
            </p:cNvSpPr>
            <p:nvPr/>
          </p:nvSpPr>
          <p:spPr bwMode="auto">
            <a:xfrm>
              <a:off x="3560" y="3861"/>
              <a:ext cx="713" cy="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lgn="ctr">
                <a:defRPr/>
              </a:pPr>
              <a:r>
                <a:rPr lang="en-US" sz="1400">
                  <a:solidFill>
                    <a:schemeClr val="accent1"/>
                  </a:solidFill>
                  <a:latin typeface="Ericsson Capital TT" charset="0"/>
                  <a:ea typeface="ＭＳ Ｐゴシック" charset="0"/>
                </a:rPr>
                <a:t>lte</a:t>
              </a:r>
            </a:p>
          </p:txBody>
        </p:sp>
        <p:sp>
          <p:nvSpPr>
            <p:cNvPr id="15374" name="Rectangle 41"/>
            <p:cNvSpPr>
              <a:spLocks noChangeArrowheads="1"/>
            </p:cNvSpPr>
            <p:nvPr/>
          </p:nvSpPr>
          <p:spPr bwMode="auto">
            <a:xfrm>
              <a:off x="5279" y="2523"/>
              <a:ext cx="1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336 </a:t>
              </a:r>
              <a:endParaRPr lang="en-US" altLang="it-IT" sz="1000"/>
            </a:p>
          </p:txBody>
        </p:sp>
        <p:sp>
          <p:nvSpPr>
            <p:cNvPr id="15375" name="Rectangle 42"/>
            <p:cNvSpPr>
              <a:spLocks noChangeArrowheads="1"/>
            </p:cNvSpPr>
            <p:nvPr/>
          </p:nvSpPr>
          <p:spPr bwMode="auto">
            <a:xfrm>
              <a:off x="5435" y="2523"/>
              <a:ext cx="9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a:t>
              </a:r>
              <a:endParaRPr lang="en-US" altLang="it-IT" sz="1000"/>
            </a:p>
          </p:txBody>
        </p:sp>
        <p:sp>
          <p:nvSpPr>
            <p:cNvPr id="15376" name="Rectangle 43"/>
            <p:cNvSpPr>
              <a:spLocks noChangeArrowheads="1"/>
            </p:cNvSpPr>
            <p:nvPr/>
          </p:nvSpPr>
          <p:spPr bwMode="auto">
            <a:xfrm>
              <a:off x="4302" y="3247"/>
              <a:ext cx="5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7</a:t>
              </a:r>
              <a:endParaRPr lang="en-US" altLang="it-IT" sz="1000"/>
            </a:p>
          </p:txBody>
        </p:sp>
        <p:sp>
          <p:nvSpPr>
            <p:cNvPr id="15377" name="Rectangle 44"/>
            <p:cNvSpPr>
              <a:spLocks noChangeArrowheads="1"/>
            </p:cNvSpPr>
            <p:nvPr/>
          </p:nvSpPr>
          <p:spPr bwMode="auto">
            <a:xfrm>
              <a:off x="4433" y="3125"/>
              <a:ext cx="1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21</a:t>
              </a:r>
              <a:endParaRPr lang="en-US" altLang="it-IT" sz="1000"/>
            </a:p>
          </p:txBody>
        </p:sp>
        <p:sp>
          <p:nvSpPr>
            <p:cNvPr id="15378" name="Rectangle 45"/>
            <p:cNvSpPr>
              <a:spLocks noChangeArrowheads="1"/>
            </p:cNvSpPr>
            <p:nvPr/>
          </p:nvSpPr>
          <p:spPr bwMode="auto">
            <a:xfrm>
              <a:off x="4589" y="3006"/>
              <a:ext cx="119"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79" name="Rectangle 46"/>
            <p:cNvSpPr>
              <a:spLocks noChangeArrowheads="1"/>
            </p:cNvSpPr>
            <p:nvPr/>
          </p:nvSpPr>
          <p:spPr bwMode="auto">
            <a:xfrm>
              <a:off x="4604" y="3009"/>
              <a:ext cx="1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28</a:t>
              </a:r>
              <a:endParaRPr lang="en-US" altLang="it-IT" sz="1000"/>
            </a:p>
          </p:txBody>
        </p:sp>
        <p:sp>
          <p:nvSpPr>
            <p:cNvPr id="15380" name="Rectangle 47"/>
            <p:cNvSpPr>
              <a:spLocks noChangeArrowheads="1"/>
            </p:cNvSpPr>
            <p:nvPr/>
          </p:nvSpPr>
          <p:spPr bwMode="auto">
            <a:xfrm>
              <a:off x="4775" y="2881"/>
              <a:ext cx="1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42</a:t>
              </a:r>
              <a:endParaRPr lang="en-US" altLang="it-IT" sz="1000"/>
            </a:p>
          </p:txBody>
        </p:sp>
        <p:sp>
          <p:nvSpPr>
            <p:cNvPr id="15381" name="Rectangle 48"/>
            <p:cNvSpPr>
              <a:spLocks noChangeArrowheads="1"/>
            </p:cNvSpPr>
            <p:nvPr/>
          </p:nvSpPr>
          <p:spPr bwMode="auto">
            <a:xfrm>
              <a:off x="4946" y="2765"/>
              <a:ext cx="1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84</a:t>
              </a:r>
              <a:endParaRPr lang="en-US" altLang="it-IT" sz="1000"/>
            </a:p>
          </p:txBody>
        </p:sp>
        <p:sp>
          <p:nvSpPr>
            <p:cNvPr id="15382" name="Rectangle 49"/>
            <p:cNvSpPr>
              <a:spLocks noChangeArrowheads="1"/>
            </p:cNvSpPr>
            <p:nvPr/>
          </p:nvSpPr>
          <p:spPr bwMode="auto">
            <a:xfrm>
              <a:off x="5088" y="2645"/>
              <a:ext cx="15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168</a:t>
              </a:r>
              <a:endParaRPr lang="en-US" altLang="it-IT" sz="1000"/>
            </a:p>
          </p:txBody>
        </p:sp>
        <p:sp>
          <p:nvSpPr>
            <p:cNvPr id="15383" name="Freeform 50"/>
            <p:cNvSpPr>
              <a:spLocks/>
            </p:cNvSpPr>
            <p:nvPr/>
          </p:nvSpPr>
          <p:spPr bwMode="auto">
            <a:xfrm>
              <a:off x="4217" y="2634"/>
              <a:ext cx="1200" cy="726"/>
            </a:xfrm>
            <a:custGeom>
              <a:avLst/>
              <a:gdLst>
                <a:gd name="T0" fmla="*/ 0 w 2482"/>
                <a:gd name="T1" fmla="*/ 726 h 1406"/>
                <a:gd name="T2" fmla="*/ 174 w 2482"/>
                <a:gd name="T3" fmla="*/ 726 h 1406"/>
                <a:gd name="T4" fmla="*/ 174 w 2482"/>
                <a:gd name="T5" fmla="*/ 607 h 1406"/>
                <a:gd name="T6" fmla="*/ 341 w 2482"/>
                <a:gd name="T7" fmla="*/ 607 h 1406"/>
                <a:gd name="T8" fmla="*/ 341 w 2482"/>
                <a:gd name="T9" fmla="*/ 486 h 1406"/>
                <a:gd name="T10" fmla="*/ 515 w 2482"/>
                <a:gd name="T11" fmla="*/ 486 h 1406"/>
                <a:gd name="T12" fmla="*/ 515 w 2482"/>
                <a:gd name="T13" fmla="*/ 364 h 1406"/>
                <a:gd name="T14" fmla="*/ 685 w 2482"/>
                <a:gd name="T15" fmla="*/ 364 h 1406"/>
                <a:gd name="T16" fmla="*/ 685 w 2482"/>
                <a:gd name="T17" fmla="*/ 243 h 1406"/>
                <a:gd name="T18" fmla="*/ 856 w 2482"/>
                <a:gd name="T19" fmla="*/ 241 h 1406"/>
                <a:gd name="T20" fmla="*/ 856 w 2482"/>
                <a:gd name="T21" fmla="*/ 120 h 1406"/>
                <a:gd name="T22" fmla="*/ 1029 w 2482"/>
                <a:gd name="T23" fmla="*/ 120 h 1406"/>
                <a:gd name="T24" fmla="*/ 1029 w 2482"/>
                <a:gd name="T25" fmla="*/ 0 h 1406"/>
                <a:gd name="T26" fmla="*/ 1200 w 2482"/>
                <a:gd name="T27" fmla="*/ 0 h 1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82" h="1406">
                  <a:moveTo>
                    <a:pt x="0" y="1406"/>
                  </a:moveTo>
                  <a:lnTo>
                    <a:pt x="359" y="1406"/>
                  </a:lnTo>
                  <a:lnTo>
                    <a:pt x="359" y="1175"/>
                  </a:lnTo>
                  <a:lnTo>
                    <a:pt x="706" y="1175"/>
                  </a:lnTo>
                  <a:lnTo>
                    <a:pt x="706" y="942"/>
                  </a:lnTo>
                  <a:lnTo>
                    <a:pt x="1065" y="942"/>
                  </a:lnTo>
                  <a:lnTo>
                    <a:pt x="1065" y="704"/>
                  </a:lnTo>
                  <a:lnTo>
                    <a:pt x="1417" y="705"/>
                  </a:lnTo>
                  <a:lnTo>
                    <a:pt x="1417" y="471"/>
                  </a:lnTo>
                  <a:lnTo>
                    <a:pt x="1770" y="467"/>
                  </a:lnTo>
                  <a:lnTo>
                    <a:pt x="1770" y="233"/>
                  </a:lnTo>
                  <a:lnTo>
                    <a:pt x="2129" y="233"/>
                  </a:lnTo>
                  <a:lnTo>
                    <a:pt x="2129" y="0"/>
                  </a:lnTo>
                  <a:lnTo>
                    <a:pt x="2482" y="0"/>
                  </a:lnTo>
                </a:path>
              </a:pathLst>
            </a:custGeom>
            <a:noFill/>
            <a:ln w="30163" cap="flat">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5384" name="Rectangle 51"/>
            <p:cNvSpPr>
              <a:spLocks noChangeArrowheads="1"/>
            </p:cNvSpPr>
            <p:nvPr/>
          </p:nvSpPr>
          <p:spPr bwMode="auto">
            <a:xfrm>
              <a:off x="5279" y="2523"/>
              <a:ext cx="1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336 </a:t>
              </a:r>
              <a:endParaRPr lang="en-US" altLang="it-IT" sz="1000"/>
            </a:p>
          </p:txBody>
        </p:sp>
        <p:sp>
          <p:nvSpPr>
            <p:cNvPr id="15385" name="Rectangle 52"/>
            <p:cNvSpPr>
              <a:spLocks noChangeArrowheads="1"/>
            </p:cNvSpPr>
            <p:nvPr/>
          </p:nvSpPr>
          <p:spPr bwMode="auto">
            <a:xfrm>
              <a:off x="5435" y="2523"/>
              <a:ext cx="9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a:t>
              </a:r>
              <a:endParaRPr lang="en-US" altLang="it-IT" sz="1000"/>
            </a:p>
          </p:txBody>
        </p:sp>
        <p:sp>
          <p:nvSpPr>
            <p:cNvPr id="15386" name="Rectangle 53"/>
            <p:cNvSpPr>
              <a:spLocks noChangeArrowheads="1"/>
            </p:cNvSpPr>
            <p:nvPr/>
          </p:nvSpPr>
          <p:spPr bwMode="auto">
            <a:xfrm>
              <a:off x="4302" y="3247"/>
              <a:ext cx="5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7</a:t>
              </a:r>
              <a:endParaRPr lang="en-US" altLang="it-IT" sz="1000"/>
            </a:p>
          </p:txBody>
        </p:sp>
        <p:sp>
          <p:nvSpPr>
            <p:cNvPr id="15387" name="Rectangle 54"/>
            <p:cNvSpPr>
              <a:spLocks noChangeArrowheads="1"/>
            </p:cNvSpPr>
            <p:nvPr/>
          </p:nvSpPr>
          <p:spPr bwMode="auto">
            <a:xfrm>
              <a:off x="4433" y="3125"/>
              <a:ext cx="1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21</a:t>
              </a:r>
              <a:endParaRPr lang="en-US" altLang="it-IT" sz="1000"/>
            </a:p>
          </p:txBody>
        </p:sp>
        <p:sp>
          <p:nvSpPr>
            <p:cNvPr id="15388" name="Rectangle 55"/>
            <p:cNvSpPr>
              <a:spLocks noChangeArrowheads="1"/>
            </p:cNvSpPr>
            <p:nvPr/>
          </p:nvSpPr>
          <p:spPr bwMode="auto">
            <a:xfrm>
              <a:off x="4589" y="3006"/>
              <a:ext cx="119"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89" name="Rectangle 56"/>
            <p:cNvSpPr>
              <a:spLocks noChangeArrowheads="1"/>
            </p:cNvSpPr>
            <p:nvPr/>
          </p:nvSpPr>
          <p:spPr bwMode="auto">
            <a:xfrm>
              <a:off x="4604" y="3009"/>
              <a:ext cx="1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28</a:t>
              </a:r>
              <a:endParaRPr lang="en-US" altLang="it-IT" sz="1000"/>
            </a:p>
          </p:txBody>
        </p:sp>
        <p:sp>
          <p:nvSpPr>
            <p:cNvPr id="15390" name="Rectangle 57"/>
            <p:cNvSpPr>
              <a:spLocks noChangeArrowheads="1"/>
            </p:cNvSpPr>
            <p:nvPr/>
          </p:nvSpPr>
          <p:spPr bwMode="auto">
            <a:xfrm>
              <a:off x="4775" y="2881"/>
              <a:ext cx="1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42</a:t>
              </a:r>
              <a:endParaRPr lang="en-US" altLang="it-IT" sz="1000"/>
            </a:p>
          </p:txBody>
        </p:sp>
        <p:sp>
          <p:nvSpPr>
            <p:cNvPr id="15391" name="Rectangle 58"/>
            <p:cNvSpPr>
              <a:spLocks noChangeArrowheads="1"/>
            </p:cNvSpPr>
            <p:nvPr/>
          </p:nvSpPr>
          <p:spPr bwMode="auto">
            <a:xfrm>
              <a:off x="4946" y="2765"/>
              <a:ext cx="1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84</a:t>
              </a:r>
              <a:endParaRPr lang="en-US" altLang="it-IT" sz="1000"/>
            </a:p>
          </p:txBody>
        </p:sp>
        <p:sp>
          <p:nvSpPr>
            <p:cNvPr id="15392" name="Rectangle 59"/>
            <p:cNvSpPr>
              <a:spLocks noChangeArrowheads="1"/>
            </p:cNvSpPr>
            <p:nvPr/>
          </p:nvSpPr>
          <p:spPr bwMode="auto">
            <a:xfrm>
              <a:off x="5088" y="2645"/>
              <a:ext cx="15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1200" b="1">
                  <a:solidFill>
                    <a:srgbClr val="E30000"/>
                  </a:solidFill>
                </a:rPr>
                <a:t>168</a:t>
              </a:r>
              <a:endParaRPr lang="en-US" altLang="it-IT" sz="1000"/>
            </a:p>
          </p:txBody>
        </p:sp>
        <p:sp>
          <p:nvSpPr>
            <p:cNvPr id="15393" name="Freeform 60"/>
            <p:cNvSpPr>
              <a:spLocks/>
            </p:cNvSpPr>
            <p:nvPr/>
          </p:nvSpPr>
          <p:spPr bwMode="auto">
            <a:xfrm>
              <a:off x="4217" y="2634"/>
              <a:ext cx="1200" cy="726"/>
            </a:xfrm>
            <a:custGeom>
              <a:avLst/>
              <a:gdLst>
                <a:gd name="T0" fmla="*/ 0 w 2482"/>
                <a:gd name="T1" fmla="*/ 726 h 1406"/>
                <a:gd name="T2" fmla="*/ 174 w 2482"/>
                <a:gd name="T3" fmla="*/ 726 h 1406"/>
                <a:gd name="T4" fmla="*/ 174 w 2482"/>
                <a:gd name="T5" fmla="*/ 607 h 1406"/>
                <a:gd name="T6" fmla="*/ 341 w 2482"/>
                <a:gd name="T7" fmla="*/ 607 h 1406"/>
                <a:gd name="T8" fmla="*/ 341 w 2482"/>
                <a:gd name="T9" fmla="*/ 486 h 1406"/>
                <a:gd name="T10" fmla="*/ 515 w 2482"/>
                <a:gd name="T11" fmla="*/ 486 h 1406"/>
                <a:gd name="T12" fmla="*/ 515 w 2482"/>
                <a:gd name="T13" fmla="*/ 364 h 1406"/>
                <a:gd name="T14" fmla="*/ 685 w 2482"/>
                <a:gd name="T15" fmla="*/ 364 h 1406"/>
                <a:gd name="T16" fmla="*/ 685 w 2482"/>
                <a:gd name="T17" fmla="*/ 243 h 1406"/>
                <a:gd name="T18" fmla="*/ 856 w 2482"/>
                <a:gd name="T19" fmla="*/ 241 h 1406"/>
                <a:gd name="T20" fmla="*/ 856 w 2482"/>
                <a:gd name="T21" fmla="*/ 120 h 1406"/>
                <a:gd name="T22" fmla="*/ 1029 w 2482"/>
                <a:gd name="T23" fmla="*/ 120 h 1406"/>
                <a:gd name="T24" fmla="*/ 1029 w 2482"/>
                <a:gd name="T25" fmla="*/ 0 h 1406"/>
                <a:gd name="T26" fmla="*/ 1200 w 2482"/>
                <a:gd name="T27" fmla="*/ 0 h 1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82" h="1406">
                  <a:moveTo>
                    <a:pt x="0" y="1406"/>
                  </a:moveTo>
                  <a:lnTo>
                    <a:pt x="359" y="1406"/>
                  </a:lnTo>
                  <a:lnTo>
                    <a:pt x="359" y="1175"/>
                  </a:lnTo>
                  <a:lnTo>
                    <a:pt x="706" y="1175"/>
                  </a:lnTo>
                  <a:lnTo>
                    <a:pt x="706" y="942"/>
                  </a:lnTo>
                  <a:lnTo>
                    <a:pt x="1065" y="942"/>
                  </a:lnTo>
                  <a:lnTo>
                    <a:pt x="1065" y="704"/>
                  </a:lnTo>
                  <a:lnTo>
                    <a:pt x="1417" y="705"/>
                  </a:lnTo>
                  <a:lnTo>
                    <a:pt x="1417" y="471"/>
                  </a:lnTo>
                  <a:lnTo>
                    <a:pt x="1770" y="467"/>
                  </a:lnTo>
                  <a:lnTo>
                    <a:pt x="1770" y="233"/>
                  </a:lnTo>
                  <a:lnTo>
                    <a:pt x="2129" y="233"/>
                  </a:lnTo>
                  <a:lnTo>
                    <a:pt x="2129" y="0"/>
                  </a:lnTo>
                  <a:lnTo>
                    <a:pt x="2482" y="0"/>
                  </a:lnTo>
                </a:path>
              </a:pathLst>
            </a:custGeom>
            <a:noFill/>
            <a:ln w="30163" cap="flat">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pic>
          <p:nvPicPr>
            <p:cNvPr id="15394" name="Picture 61"/>
            <p:cNvPicPr>
              <a:picLocks noChangeAspect="1" noChangeArrowheads="1"/>
            </p:cNvPicPr>
            <p:nvPr/>
          </p:nvPicPr>
          <p:blipFill>
            <a:blip r:embed="rId39">
              <a:extLst>
                <a:ext uri="{28A0092B-C50C-407E-A947-70E740481C1C}">
                  <a14:useLocalDpi xmlns:a14="http://schemas.microsoft.com/office/drawing/2010/main" val="0"/>
                </a:ext>
              </a:extLst>
            </a:blip>
            <a:srcRect l="13365" t="7420" r="18288" b="32863"/>
            <a:stretch>
              <a:fillRect/>
            </a:stretch>
          </p:blipFill>
          <p:spPr bwMode="auto">
            <a:xfrm>
              <a:off x="5088" y="2770"/>
              <a:ext cx="47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5" name="Rectangle 62"/>
            <p:cNvSpPr>
              <a:spLocks noChangeArrowheads="1"/>
            </p:cNvSpPr>
            <p:nvPr/>
          </p:nvSpPr>
          <p:spPr bwMode="auto">
            <a:xfrm>
              <a:off x="4776" y="3258"/>
              <a:ext cx="72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it-IT" sz="900">
                  <a:solidFill>
                    <a:srgbClr val="00A9D4"/>
                  </a:solidFill>
                </a:rPr>
                <a:t>World record: 168 Mbps</a:t>
              </a:r>
              <a:endParaRPr lang="en-US" altLang="it-IT" sz="1600">
                <a:solidFill>
                  <a:srgbClr val="00A9D4"/>
                </a:solidFill>
              </a:endParaRPr>
            </a:p>
          </p:txBody>
        </p:sp>
        <p:sp>
          <p:nvSpPr>
            <p:cNvPr id="15396" name="Text Box 36"/>
            <p:cNvSpPr txBox="1">
              <a:spLocks noChangeArrowheads="1"/>
            </p:cNvSpPr>
            <p:nvPr/>
          </p:nvSpPr>
          <p:spPr bwMode="auto">
            <a:xfrm>
              <a:off x="4149" y="3583"/>
              <a:ext cx="65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US" altLang="it-IT" sz="1000">
                  <a:solidFill>
                    <a:srgbClr val="89BA17"/>
                  </a:solidFill>
                  <a:sym typeface="Arial Unicode MS" panose="020B0604020202020204" pitchFamily="34" charset="-128"/>
                </a:rPr>
                <a:t>&gt;200 million people</a:t>
              </a:r>
              <a:br>
                <a:rPr lang="en-US" altLang="it-IT" sz="1000">
                  <a:solidFill>
                    <a:srgbClr val="89BA17"/>
                  </a:solidFill>
                  <a:sym typeface="Arial Unicode MS" panose="020B0604020202020204" pitchFamily="34" charset="-128"/>
                </a:rPr>
              </a:br>
              <a:r>
                <a:rPr lang="en-US" altLang="it-IT" sz="1000">
                  <a:solidFill>
                    <a:srgbClr val="89BA17"/>
                  </a:solidFill>
                  <a:sym typeface="Arial Unicode MS" panose="020B0604020202020204" pitchFamily="34" charset="-128"/>
                </a:rPr>
                <a:t>covered today</a:t>
              </a:r>
            </a:p>
          </p:txBody>
        </p:sp>
        <p:sp>
          <p:nvSpPr>
            <p:cNvPr id="15397" name="Freeform 64"/>
            <p:cNvSpPr>
              <a:spLocks noChangeAspect="1"/>
            </p:cNvSpPr>
            <p:nvPr/>
          </p:nvSpPr>
          <p:spPr bwMode="auto">
            <a:xfrm>
              <a:off x="4071" y="3587"/>
              <a:ext cx="57" cy="190"/>
            </a:xfrm>
            <a:custGeom>
              <a:avLst/>
              <a:gdLst>
                <a:gd name="T0" fmla="*/ 23 w 73"/>
                <a:gd name="T1" fmla="*/ 190 h 227"/>
                <a:gd name="T2" fmla="*/ 0 w 73"/>
                <a:gd name="T3" fmla="*/ 166 h 227"/>
                <a:gd name="T4" fmla="*/ 0 w 73"/>
                <a:gd name="T5" fmla="*/ 166 h 227"/>
                <a:gd name="T6" fmla="*/ 0 w 73"/>
                <a:gd name="T7" fmla="*/ 24 h 227"/>
                <a:gd name="T8" fmla="*/ 23 w 73"/>
                <a:gd name="T9" fmla="*/ 0 h 227"/>
                <a:gd name="T10" fmla="*/ 23 w 73"/>
                <a:gd name="T11" fmla="*/ 0 h 227"/>
                <a:gd name="T12" fmla="*/ 51 w 73"/>
                <a:gd name="T13" fmla="*/ 0 h 227"/>
                <a:gd name="T14" fmla="*/ 51 w 73"/>
                <a:gd name="T15" fmla="*/ 0 h 227"/>
                <a:gd name="T16" fmla="*/ 51 w 73"/>
                <a:gd name="T17" fmla="*/ 0 h 227"/>
                <a:gd name="T18" fmla="*/ 57 w 73"/>
                <a:gd name="T19" fmla="*/ 7 h 227"/>
                <a:gd name="T20" fmla="*/ 57 w 73"/>
                <a:gd name="T21" fmla="*/ 7 h 227"/>
                <a:gd name="T22" fmla="*/ 51 w 73"/>
                <a:gd name="T23" fmla="*/ 13 h 227"/>
                <a:gd name="T24" fmla="*/ 51 w 73"/>
                <a:gd name="T25" fmla="*/ 13 h 227"/>
                <a:gd name="T26" fmla="*/ 23 w 73"/>
                <a:gd name="T27" fmla="*/ 13 h 227"/>
                <a:gd name="T28" fmla="*/ 23 w 73"/>
                <a:gd name="T29" fmla="*/ 13 h 227"/>
                <a:gd name="T30" fmla="*/ 12 w 73"/>
                <a:gd name="T31" fmla="*/ 24 h 227"/>
                <a:gd name="T32" fmla="*/ 12 w 73"/>
                <a:gd name="T33" fmla="*/ 24 h 227"/>
                <a:gd name="T34" fmla="*/ 12 w 73"/>
                <a:gd name="T35" fmla="*/ 166 h 227"/>
                <a:gd name="T36" fmla="*/ 23 w 73"/>
                <a:gd name="T37" fmla="*/ 177 h 227"/>
                <a:gd name="T38" fmla="*/ 23 w 73"/>
                <a:gd name="T39" fmla="*/ 177 h 227"/>
                <a:gd name="T40" fmla="*/ 51 w 73"/>
                <a:gd name="T41" fmla="*/ 177 h 227"/>
                <a:gd name="T42" fmla="*/ 51 w 73"/>
                <a:gd name="T43" fmla="*/ 177 h 227"/>
                <a:gd name="T44" fmla="*/ 57 w 73"/>
                <a:gd name="T45" fmla="*/ 183 h 227"/>
                <a:gd name="T46" fmla="*/ 57 w 73"/>
                <a:gd name="T47" fmla="*/ 183 h 227"/>
                <a:gd name="T48" fmla="*/ 51 w 73"/>
                <a:gd name="T49" fmla="*/ 190 h 227"/>
                <a:gd name="T50" fmla="*/ 51 w 73"/>
                <a:gd name="T51" fmla="*/ 190 h 227"/>
                <a:gd name="T52" fmla="*/ 23 w 73"/>
                <a:gd name="T53" fmla="*/ 190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3" h="227">
                  <a:moveTo>
                    <a:pt x="29" y="227"/>
                  </a:moveTo>
                  <a:cubicBezTo>
                    <a:pt x="13" y="227"/>
                    <a:pt x="0" y="214"/>
                    <a:pt x="0" y="198"/>
                  </a:cubicBezTo>
                  <a:cubicBezTo>
                    <a:pt x="0" y="198"/>
                    <a:pt x="0" y="198"/>
                    <a:pt x="0" y="198"/>
                  </a:cubicBezTo>
                  <a:cubicBezTo>
                    <a:pt x="0" y="29"/>
                    <a:pt x="0" y="29"/>
                    <a:pt x="0" y="29"/>
                  </a:cubicBezTo>
                  <a:cubicBezTo>
                    <a:pt x="0" y="13"/>
                    <a:pt x="13" y="0"/>
                    <a:pt x="29" y="0"/>
                  </a:cubicBezTo>
                  <a:cubicBezTo>
                    <a:pt x="29" y="0"/>
                    <a:pt x="29" y="0"/>
                    <a:pt x="29" y="0"/>
                  </a:cubicBezTo>
                  <a:cubicBezTo>
                    <a:pt x="29" y="0"/>
                    <a:pt x="43" y="0"/>
                    <a:pt x="65" y="0"/>
                  </a:cubicBezTo>
                  <a:cubicBezTo>
                    <a:pt x="65" y="0"/>
                    <a:pt x="65" y="0"/>
                    <a:pt x="65" y="0"/>
                  </a:cubicBezTo>
                  <a:cubicBezTo>
                    <a:pt x="65" y="0"/>
                    <a:pt x="65" y="0"/>
                    <a:pt x="65" y="0"/>
                  </a:cubicBezTo>
                  <a:cubicBezTo>
                    <a:pt x="69" y="0"/>
                    <a:pt x="73" y="3"/>
                    <a:pt x="73" y="8"/>
                  </a:cubicBezTo>
                  <a:cubicBezTo>
                    <a:pt x="73" y="8"/>
                    <a:pt x="73" y="8"/>
                    <a:pt x="73" y="8"/>
                  </a:cubicBezTo>
                  <a:cubicBezTo>
                    <a:pt x="73" y="12"/>
                    <a:pt x="69" y="16"/>
                    <a:pt x="65" y="16"/>
                  </a:cubicBezTo>
                  <a:cubicBezTo>
                    <a:pt x="65" y="16"/>
                    <a:pt x="65" y="16"/>
                    <a:pt x="65" y="16"/>
                  </a:cubicBezTo>
                  <a:cubicBezTo>
                    <a:pt x="43" y="16"/>
                    <a:pt x="29" y="16"/>
                    <a:pt x="29" y="16"/>
                  </a:cubicBezTo>
                  <a:cubicBezTo>
                    <a:pt x="29" y="16"/>
                    <a:pt x="29" y="16"/>
                    <a:pt x="29" y="16"/>
                  </a:cubicBezTo>
                  <a:cubicBezTo>
                    <a:pt x="22" y="16"/>
                    <a:pt x="16" y="22"/>
                    <a:pt x="16" y="29"/>
                  </a:cubicBezTo>
                  <a:cubicBezTo>
                    <a:pt x="16" y="29"/>
                    <a:pt x="16" y="29"/>
                    <a:pt x="16" y="29"/>
                  </a:cubicBezTo>
                  <a:cubicBezTo>
                    <a:pt x="16" y="198"/>
                    <a:pt x="16" y="198"/>
                    <a:pt x="16" y="198"/>
                  </a:cubicBezTo>
                  <a:cubicBezTo>
                    <a:pt x="16" y="205"/>
                    <a:pt x="22" y="211"/>
                    <a:pt x="29" y="211"/>
                  </a:cubicBezTo>
                  <a:cubicBezTo>
                    <a:pt x="29" y="211"/>
                    <a:pt x="29" y="211"/>
                    <a:pt x="29" y="211"/>
                  </a:cubicBezTo>
                  <a:cubicBezTo>
                    <a:pt x="29" y="211"/>
                    <a:pt x="43" y="211"/>
                    <a:pt x="65" y="211"/>
                  </a:cubicBezTo>
                  <a:cubicBezTo>
                    <a:pt x="65" y="211"/>
                    <a:pt x="65" y="211"/>
                    <a:pt x="65" y="211"/>
                  </a:cubicBezTo>
                  <a:cubicBezTo>
                    <a:pt x="69" y="211"/>
                    <a:pt x="73" y="215"/>
                    <a:pt x="73" y="219"/>
                  </a:cubicBezTo>
                  <a:cubicBezTo>
                    <a:pt x="73" y="219"/>
                    <a:pt x="73" y="219"/>
                    <a:pt x="73" y="219"/>
                  </a:cubicBezTo>
                  <a:cubicBezTo>
                    <a:pt x="73" y="223"/>
                    <a:pt x="69" y="227"/>
                    <a:pt x="65" y="227"/>
                  </a:cubicBezTo>
                  <a:cubicBezTo>
                    <a:pt x="65" y="227"/>
                    <a:pt x="65" y="227"/>
                    <a:pt x="65" y="227"/>
                  </a:cubicBezTo>
                  <a:cubicBezTo>
                    <a:pt x="43" y="227"/>
                    <a:pt x="29" y="227"/>
                    <a:pt x="29" y="227"/>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398" name="Freeform 65"/>
            <p:cNvSpPr>
              <a:spLocks noChangeAspect="1"/>
            </p:cNvSpPr>
            <p:nvPr/>
          </p:nvSpPr>
          <p:spPr bwMode="auto">
            <a:xfrm>
              <a:off x="4801" y="3587"/>
              <a:ext cx="57" cy="191"/>
            </a:xfrm>
            <a:custGeom>
              <a:avLst/>
              <a:gdLst>
                <a:gd name="T0" fmla="*/ 0 w 72"/>
                <a:gd name="T1" fmla="*/ 184 h 227"/>
                <a:gd name="T2" fmla="*/ 6 w 72"/>
                <a:gd name="T3" fmla="*/ 178 h 227"/>
                <a:gd name="T4" fmla="*/ 6 w 72"/>
                <a:gd name="T5" fmla="*/ 178 h 227"/>
                <a:gd name="T6" fmla="*/ 34 w 72"/>
                <a:gd name="T7" fmla="*/ 178 h 227"/>
                <a:gd name="T8" fmla="*/ 34 w 72"/>
                <a:gd name="T9" fmla="*/ 178 h 227"/>
                <a:gd name="T10" fmla="*/ 44 w 72"/>
                <a:gd name="T11" fmla="*/ 167 h 227"/>
                <a:gd name="T12" fmla="*/ 44 w 72"/>
                <a:gd name="T13" fmla="*/ 167 h 227"/>
                <a:gd name="T14" fmla="*/ 44 w 72"/>
                <a:gd name="T15" fmla="*/ 24 h 227"/>
                <a:gd name="T16" fmla="*/ 34 w 72"/>
                <a:gd name="T17" fmla="*/ 13 h 227"/>
                <a:gd name="T18" fmla="*/ 34 w 72"/>
                <a:gd name="T19" fmla="*/ 13 h 227"/>
                <a:gd name="T20" fmla="*/ 6 w 72"/>
                <a:gd name="T21" fmla="*/ 13 h 227"/>
                <a:gd name="T22" fmla="*/ 6 w 72"/>
                <a:gd name="T23" fmla="*/ 13 h 227"/>
                <a:gd name="T24" fmla="*/ 6 w 72"/>
                <a:gd name="T25" fmla="*/ 13 h 227"/>
                <a:gd name="T26" fmla="*/ 0 w 72"/>
                <a:gd name="T27" fmla="*/ 7 h 227"/>
                <a:gd name="T28" fmla="*/ 0 w 72"/>
                <a:gd name="T29" fmla="*/ 7 h 227"/>
                <a:gd name="T30" fmla="*/ 6 w 72"/>
                <a:gd name="T31" fmla="*/ 0 h 227"/>
                <a:gd name="T32" fmla="*/ 6 w 72"/>
                <a:gd name="T33" fmla="*/ 0 h 227"/>
                <a:gd name="T34" fmla="*/ 34 w 72"/>
                <a:gd name="T35" fmla="*/ 0 h 227"/>
                <a:gd name="T36" fmla="*/ 34 w 72"/>
                <a:gd name="T37" fmla="*/ 0 h 227"/>
                <a:gd name="T38" fmla="*/ 57 w 72"/>
                <a:gd name="T39" fmla="*/ 24 h 227"/>
                <a:gd name="T40" fmla="*/ 57 w 72"/>
                <a:gd name="T41" fmla="*/ 24 h 227"/>
                <a:gd name="T42" fmla="*/ 57 w 72"/>
                <a:gd name="T43" fmla="*/ 167 h 227"/>
                <a:gd name="T44" fmla="*/ 34 w 72"/>
                <a:gd name="T45" fmla="*/ 191 h 227"/>
                <a:gd name="T46" fmla="*/ 34 w 72"/>
                <a:gd name="T47" fmla="*/ 191 h 227"/>
                <a:gd name="T48" fmla="*/ 6 w 72"/>
                <a:gd name="T49" fmla="*/ 191 h 227"/>
                <a:gd name="T50" fmla="*/ 6 w 72"/>
                <a:gd name="T51" fmla="*/ 191 h 227"/>
                <a:gd name="T52" fmla="*/ 0 w 72"/>
                <a:gd name="T53" fmla="*/ 184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5366" name="Freeform 19" descr="bpct-blend2"/>
          <p:cNvSpPr>
            <a:spLocks noChangeAspect="1"/>
          </p:cNvSpPr>
          <p:nvPr/>
        </p:nvSpPr>
        <p:spPr bwMode="auto">
          <a:xfrm>
            <a:off x="212725" y="5667375"/>
            <a:ext cx="8631238" cy="546100"/>
          </a:xfrm>
          <a:custGeom>
            <a:avLst/>
            <a:gdLst>
              <a:gd name="T0" fmla="*/ 2147483647 w 2224"/>
              <a:gd name="T1" fmla="*/ 7477170 h 211"/>
              <a:gd name="T2" fmla="*/ 2147483647 w 2224"/>
              <a:gd name="T3" fmla="*/ 71650391 h 211"/>
              <a:gd name="T4" fmla="*/ 2147483647 w 2224"/>
              <a:gd name="T5" fmla="*/ 87751282 h 211"/>
              <a:gd name="T6" fmla="*/ 2147483647 w 2224"/>
              <a:gd name="T7" fmla="*/ 152139319 h 211"/>
              <a:gd name="T8" fmla="*/ 2147483647 w 2224"/>
              <a:gd name="T9" fmla="*/ 159443083 h 211"/>
              <a:gd name="T10" fmla="*/ 103702927 w 2224"/>
              <a:gd name="T11" fmla="*/ 159443083 h 211"/>
              <a:gd name="T12" fmla="*/ 0 w 2224"/>
              <a:gd name="T13" fmla="*/ 143525950 h 211"/>
              <a:gd name="T14" fmla="*/ 0 w 2224"/>
              <a:gd name="T15" fmla="*/ 15917133 h 211"/>
              <a:gd name="T16" fmla="*/ 103702927 w 2224"/>
              <a:gd name="T17" fmla="*/ 0 h 211"/>
              <a:gd name="T18" fmla="*/ 2147483647 w 2224"/>
              <a:gd name="T19" fmla="*/ 0 h 211"/>
              <a:gd name="T20" fmla="*/ 2147483647 w 2224"/>
              <a:gd name="T21" fmla="*/ 747717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4"/>
              <a:gd name="T34" fmla="*/ 0 h 211"/>
              <a:gd name="T35" fmla="*/ 2224 w 2224"/>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4" h="211">
                <a:moveTo>
                  <a:pt x="2128" y="10"/>
                </a:moveTo>
                <a:cubicBezTo>
                  <a:pt x="2213" y="95"/>
                  <a:pt x="2213" y="95"/>
                  <a:pt x="2213" y="95"/>
                </a:cubicBezTo>
                <a:cubicBezTo>
                  <a:pt x="2213" y="95"/>
                  <a:pt x="2224" y="105"/>
                  <a:pt x="2213" y="116"/>
                </a:cubicBezTo>
                <a:cubicBezTo>
                  <a:pt x="2201" y="128"/>
                  <a:pt x="2128" y="201"/>
                  <a:pt x="2128" y="201"/>
                </a:cubicBezTo>
                <a:cubicBezTo>
                  <a:pt x="2128" y="201"/>
                  <a:pt x="2117" y="211"/>
                  <a:pt x="2101" y="211"/>
                </a:cubicBezTo>
                <a:cubicBezTo>
                  <a:pt x="2086" y="211"/>
                  <a:pt x="21" y="211"/>
                  <a:pt x="21" y="211"/>
                </a:cubicBezTo>
                <a:cubicBezTo>
                  <a:pt x="9" y="211"/>
                  <a:pt x="0" y="202"/>
                  <a:pt x="0" y="190"/>
                </a:cubicBezTo>
                <a:cubicBezTo>
                  <a:pt x="0" y="21"/>
                  <a:pt x="0" y="21"/>
                  <a:pt x="0" y="21"/>
                </a:cubicBezTo>
                <a:cubicBezTo>
                  <a:pt x="0" y="9"/>
                  <a:pt x="9" y="0"/>
                  <a:pt x="21" y="0"/>
                </a:cubicBezTo>
                <a:cubicBezTo>
                  <a:pt x="21" y="0"/>
                  <a:pt x="2085" y="0"/>
                  <a:pt x="2101" y="0"/>
                </a:cubicBezTo>
                <a:cubicBezTo>
                  <a:pt x="2118" y="0"/>
                  <a:pt x="2128" y="10"/>
                  <a:pt x="2128" y="10"/>
                </a:cubicBez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367" name="Rectangle 20"/>
          <p:cNvSpPr>
            <a:spLocks noChangeArrowheads="1"/>
          </p:cNvSpPr>
          <p:nvPr/>
        </p:nvSpPr>
        <p:spPr bwMode="auto">
          <a:xfrm>
            <a:off x="681038" y="5732463"/>
            <a:ext cx="7923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15000"/>
              </a:spcBef>
            </a:pPr>
            <a:r>
              <a:rPr lang="en-US" altLang="it-IT">
                <a:solidFill>
                  <a:schemeClr val="bg1"/>
                </a:solidFill>
                <a:latin typeface="Ericsson Capital TT" pitchFamily="2" charset="0"/>
              </a:rPr>
              <a:t>Need for </a:t>
            </a:r>
            <a:r>
              <a:rPr lang="en-US" altLang="it-IT" b="1">
                <a:solidFill>
                  <a:srgbClr val="FFFFFF"/>
                </a:solidFill>
                <a:latin typeface="Ericsson Capital TT" pitchFamily="2" charset="0"/>
              </a:rPr>
              <a:t>speed</a:t>
            </a:r>
            <a:r>
              <a:rPr lang="en-US" altLang="it-IT">
                <a:solidFill>
                  <a:schemeClr val="bg1"/>
                </a:solidFill>
                <a:latin typeface="Ericsson Capital TT" pitchFamily="2" charset="0"/>
              </a:rPr>
              <a:t> &amp; </a:t>
            </a:r>
            <a:r>
              <a:rPr lang="en-US" altLang="it-IT" b="1">
                <a:solidFill>
                  <a:srgbClr val="FFFFFF"/>
                </a:solidFill>
                <a:latin typeface="Ericsson Capital TT" pitchFamily="2" charset="0"/>
              </a:rPr>
              <a:t>low latency</a:t>
            </a:r>
            <a:r>
              <a:rPr lang="en-US" altLang="it-IT">
                <a:solidFill>
                  <a:srgbClr val="FFFFFF"/>
                </a:solidFill>
                <a:latin typeface="Ericsson Capital TT" pitchFamily="2" charset="0"/>
              </a:rPr>
              <a:t> </a:t>
            </a:r>
            <a:r>
              <a:rPr lang="en-US" altLang="it-IT">
                <a:solidFill>
                  <a:schemeClr val="bg1"/>
                </a:solidFill>
                <a:latin typeface="Ericsson Capital TT" pitchFamily="2" charset="0"/>
              </a:rPr>
              <a:t>= hspa evolved + lte</a:t>
            </a:r>
          </a:p>
        </p:txBody>
      </p:sp>
      <p:sp>
        <p:nvSpPr>
          <p:cNvPr id="999492" name="AutoShape 68"/>
          <p:cNvSpPr>
            <a:spLocks noChangeArrowheads="1"/>
          </p:cNvSpPr>
          <p:nvPr/>
        </p:nvSpPr>
        <p:spPr bwMode="auto">
          <a:xfrm>
            <a:off x="5769072" y="1001066"/>
            <a:ext cx="946150" cy="585788"/>
          </a:xfrm>
          <a:prstGeom prst="wedgeRoundRectCallout">
            <a:avLst>
              <a:gd name="adj1" fmla="val 130791"/>
              <a:gd name="adj2" fmla="val 178625"/>
              <a:gd name="adj3" fmla="val 16667"/>
            </a:avLst>
          </a:prstGeom>
          <a:solidFill>
            <a:srgbClr val="FFFFFF"/>
          </a:solidFill>
          <a:ln w="12700">
            <a:solidFill>
              <a:srgbClr val="E3211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lstStyle/>
          <a:p>
            <a:pPr algn="ctr">
              <a:defRPr/>
            </a:pPr>
            <a:r>
              <a:rPr lang="en-US" sz="1000">
                <a:solidFill>
                  <a:srgbClr val="00285F"/>
                </a:solidFill>
                <a:latin typeface="Arial" charset="0"/>
                <a:ea typeface="ＭＳ Ｐゴシック" charset="0"/>
              </a:rPr>
              <a:t>Current capability in Israel</a:t>
            </a:r>
          </a:p>
        </p:txBody>
      </p:sp>
    </p:spTree>
  </p:cSld>
  <p:clrMapOvr>
    <a:masterClrMapping/>
  </p:clrMapOvr>
  <p:transition spd="slow">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94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3025" y="3179763"/>
            <a:ext cx="2524125" cy="256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5949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38" y="3251200"/>
            <a:ext cx="2619375"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17411"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54" name="think-cell Slide" r:id="rId12" imgW="0" imgH="0" progId="TCLayout.ActiveDocument.1">
                  <p:embed/>
                </p:oleObj>
              </mc:Choice>
              <mc:Fallback>
                <p:oleObj name="think-cell Slide" r:id="rId12" imgW="0" imgH="0" progId="TCLayout.ActiveDocument.1">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412" name="Rectangle 3" hidden="1"/>
          <p:cNvSpPr>
            <a:spLocks noChangeArrowheads="1"/>
          </p:cNvSpPr>
          <p:nvPr>
            <p:custDataLst>
              <p:tags r:id="rId3"/>
            </p:custDataLst>
          </p:nvPr>
        </p:nvSpPr>
        <p:spPr bwMode="auto">
          <a:xfrm>
            <a:off x="0" y="0"/>
            <a:ext cx="158750" cy="158750"/>
          </a:xfrm>
          <a:prstGeom prst="rect">
            <a:avLst/>
          </a:prstGeom>
          <a:solidFill>
            <a:schemeClr val="accent1"/>
          </a:solidFill>
          <a:ln w="12700">
            <a:solidFill>
              <a:schemeClr val="tx1"/>
            </a:solidFill>
            <a:miter lim="800000"/>
            <a:headEnd/>
            <a:tailEnd/>
          </a:ln>
        </p:spPr>
        <p:txBody>
          <a:bodyPr wrap="none" lIns="0" tIns="0" rIns="0" bIns="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it-IT" sz="1200">
                <a:cs typeface="Arial" panose="020B0604020202020204" pitchFamily="34" charset="0"/>
              </a:rPr>
              <a:t>L</a:t>
            </a:r>
          </a:p>
        </p:txBody>
      </p:sp>
      <p:sp>
        <p:nvSpPr>
          <p:cNvPr id="17413" name="Rectangle 5"/>
          <p:cNvSpPr>
            <a:spLocks noGrp="1" noChangeArrowheads="1"/>
          </p:cNvSpPr>
          <p:nvPr>
            <p:ph type="title"/>
            <p:custDataLst>
              <p:tags r:id="rId4"/>
            </p:custDataLst>
          </p:nvPr>
        </p:nvSpPr>
        <p:spPr/>
        <p:txBody>
          <a:bodyPr lIns="0"/>
          <a:lstStyle/>
          <a:p>
            <a:pPr eaLnBrk="1" hangingPunct="1"/>
            <a:r>
              <a:rPr lang="sv-SE" altLang="it-IT" smtClean="0"/>
              <a:t>GLOBAL MBB HSPA SUBSCRIBER GROWTH</a:t>
            </a:r>
            <a:endParaRPr lang="en-US" altLang="it-IT" smtClean="0"/>
          </a:p>
        </p:txBody>
      </p:sp>
      <p:pic>
        <p:nvPicPr>
          <p:cNvPr id="17414" name="Picture 95" descr="Samsung N310_2_Mediu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338" y="1493838"/>
            <a:ext cx="10048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8"/>
          <p:cNvGrpSpPr>
            <a:grpSpLocks/>
          </p:cNvGrpSpPr>
          <p:nvPr/>
        </p:nvGrpSpPr>
        <p:grpSpPr bwMode="auto">
          <a:xfrm>
            <a:off x="1765300" y="1571625"/>
            <a:ext cx="1006475" cy="1114425"/>
            <a:chOff x="0" y="2976"/>
            <a:chExt cx="930" cy="1134"/>
          </a:xfrm>
        </p:grpSpPr>
        <p:pic>
          <p:nvPicPr>
            <p:cNvPr id="17449" name="Picture 9" descr="sony_laptop_battery_vaio-300x3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 y="3022"/>
              <a:ext cx="8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 y="3739"/>
              <a:ext cx="545"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9499" name="FadeWhiteLeftPicture 4" descr="FadeWhiteLeft"/>
            <p:cNvPicPr>
              <a:picLocks noChangeAspect="1" noChangeArrowheads="1"/>
            </p:cNvPicPr>
            <p:nvPr/>
          </p:nvPicPr>
          <p:blipFill>
            <a:blip r:embed="rId16">
              <a:lum bright="22000" contrast="74000"/>
              <a:extLst>
                <a:ext uri="{28A0092B-C50C-407E-A947-70E740481C1C}">
                  <a14:useLocalDpi xmlns:a14="http://schemas.microsoft.com/office/drawing/2010/main" val="0"/>
                </a:ext>
              </a:extLst>
            </a:blip>
            <a:srcRect l="6694" t="-21182"/>
            <a:stretch>
              <a:fillRect/>
            </a:stretch>
          </p:blipFill>
          <p:spPr bwMode="auto">
            <a:xfrm>
              <a:off x="0" y="2976"/>
              <a:ext cx="794" cy="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pic>
        <p:nvPicPr>
          <p:cNvPr id="17416" name="Picture 12" descr="HTC-Lege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54400" y="1630363"/>
            <a:ext cx="4968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4675" y="1673225"/>
            <a:ext cx="4429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4" descr="blackberry-curve-83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3500" y="1717675"/>
            <a:ext cx="733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36"/>
          <p:cNvSpPr txBox="1">
            <a:spLocks noChangeArrowheads="1"/>
          </p:cNvSpPr>
          <p:nvPr/>
        </p:nvSpPr>
        <p:spPr bwMode="auto">
          <a:xfrm>
            <a:off x="1250950" y="5857875"/>
            <a:ext cx="6630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sv-SE" altLang="it-IT" sz="1800">
                <a:solidFill>
                  <a:srgbClr val="00A9D4"/>
                </a:solidFill>
              </a:rPr>
              <a:t>SMARTPHONE SURPASSING PC IN 2010</a:t>
            </a:r>
          </a:p>
          <a:p>
            <a:pPr algn="ctr" eaLnBrk="1" hangingPunct="1">
              <a:spcBef>
                <a:spcPct val="0"/>
              </a:spcBef>
            </a:pPr>
            <a:r>
              <a:rPr lang="sv-SE" altLang="it-IT" sz="1800">
                <a:solidFill>
                  <a:srgbClr val="00A9D4"/>
                </a:solidFill>
              </a:rPr>
              <a:t>STRONG CONTINUED GROWTH EXPECTED</a:t>
            </a:r>
            <a:endParaRPr lang="en-US" altLang="it-IT" sz="1800">
              <a:solidFill>
                <a:srgbClr val="00A9D4"/>
              </a:solidFill>
            </a:endParaRPr>
          </a:p>
        </p:txBody>
      </p:sp>
      <p:grpSp>
        <p:nvGrpSpPr>
          <p:cNvPr id="17420" name="Group 27"/>
          <p:cNvGrpSpPr>
            <a:grpSpLocks noChangeAspect="1"/>
          </p:cNvGrpSpPr>
          <p:nvPr/>
        </p:nvGrpSpPr>
        <p:grpSpPr bwMode="auto">
          <a:xfrm>
            <a:off x="1916113" y="5768975"/>
            <a:ext cx="230187" cy="776288"/>
            <a:chOff x="40" y="3391"/>
            <a:chExt cx="191" cy="546"/>
          </a:xfrm>
        </p:grpSpPr>
        <p:sp>
          <p:nvSpPr>
            <p:cNvPr id="17447" name="AutoShape 28"/>
            <p:cNvSpPr>
              <a:spLocks noChangeAspect="1" noChangeArrowheads="1" noTextEdit="1"/>
            </p:cNvSpPr>
            <p:nvPr/>
          </p:nvSpPr>
          <p:spPr bwMode="auto">
            <a:xfrm>
              <a:off x="40" y="3391"/>
              <a:ext cx="19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7448" name="Freeform 29"/>
            <p:cNvSpPr>
              <a:spLocks/>
            </p:cNvSpPr>
            <p:nvPr/>
          </p:nvSpPr>
          <p:spPr bwMode="auto">
            <a:xfrm>
              <a:off x="40" y="3391"/>
              <a:ext cx="191" cy="546"/>
            </a:xfrm>
            <a:custGeom>
              <a:avLst/>
              <a:gdLst>
                <a:gd name="T0" fmla="*/ 453 w 27"/>
                <a:gd name="T1" fmla="*/ 3872 h 77"/>
                <a:gd name="T2" fmla="*/ 0 w 27"/>
                <a:gd name="T3" fmla="*/ 3418 h 77"/>
                <a:gd name="T4" fmla="*/ 0 w 27"/>
                <a:gd name="T5" fmla="*/ 3418 h 77"/>
                <a:gd name="T6" fmla="*/ 0 w 27"/>
                <a:gd name="T7" fmla="*/ 454 h 77"/>
                <a:gd name="T8" fmla="*/ 453 w 27"/>
                <a:gd name="T9" fmla="*/ 0 h 77"/>
                <a:gd name="T10" fmla="*/ 453 w 27"/>
                <a:gd name="T11" fmla="*/ 0 h 77"/>
                <a:gd name="T12" fmla="*/ 1203 w 27"/>
                <a:gd name="T13" fmla="*/ 0 h 77"/>
                <a:gd name="T14" fmla="*/ 1351 w 27"/>
                <a:gd name="T15" fmla="*/ 149 h 77"/>
                <a:gd name="T16" fmla="*/ 1351 w 27"/>
                <a:gd name="T17" fmla="*/ 149 h 77"/>
                <a:gd name="T18" fmla="*/ 1203 w 27"/>
                <a:gd name="T19" fmla="*/ 305 h 77"/>
                <a:gd name="T20" fmla="*/ 1203 w 27"/>
                <a:gd name="T21" fmla="*/ 305 h 77"/>
                <a:gd name="T22" fmla="*/ 453 w 27"/>
                <a:gd name="T23" fmla="*/ 305 h 77"/>
                <a:gd name="T24" fmla="*/ 297 w 27"/>
                <a:gd name="T25" fmla="*/ 454 h 77"/>
                <a:gd name="T26" fmla="*/ 297 w 27"/>
                <a:gd name="T27" fmla="*/ 454 h 77"/>
                <a:gd name="T28" fmla="*/ 297 w 27"/>
                <a:gd name="T29" fmla="*/ 3418 h 77"/>
                <a:gd name="T30" fmla="*/ 453 w 27"/>
                <a:gd name="T31" fmla="*/ 3567 h 77"/>
                <a:gd name="T32" fmla="*/ 453 w 27"/>
                <a:gd name="T33" fmla="*/ 3567 h 77"/>
                <a:gd name="T34" fmla="*/ 1203 w 27"/>
                <a:gd name="T35" fmla="*/ 3567 h 77"/>
                <a:gd name="T36" fmla="*/ 1351 w 27"/>
                <a:gd name="T37" fmla="*/ 3723 h 77"/>
                <a:gd name="T38" fmla="*/ 1351 w 27"/>
                <a:gd name="T39" fmla="*/ 3723 h 77"/>
                <a:gd name="T40" fmla="*/ 1203 w 27"/>
                <a:gd name="T41" fmla="*/ 3872 h 77"/>
                <a:gd name="T42" fmla="*/ 1203 w 27"/>
                <a:gd name="T43" fmla="*/ 3872 h 77"/>
                <a:gd name="T44" fmla="*/ 453 w 27"/>
                <a:gd name="T45" fmla="*/ 3872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77"/>
                <a:gd name="T71" fmla="*/ 27 w 27"/>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77">
                  <a:moveTo>
                    <a:pt x="9" y="77"/>
                  </a:moveTo>
                  <a:cubicBezTo>
                    <a:pt x="4" y="77"/>
                    <a:pt x="0" y="73"/>
                    <a:pt x="0" y="68"/>
                  </a:cubicBezTo>
                  <a:cubicBezTo>
                    <a:pt x="0" y="68"/>
                    <a:pt x="0" y="68"/>
                    <a:pt x="0" y="68"/>
                  </a:cubicBezTo>
                  <a:cubicBezTo>
                    <a:pt x="0" y="9"/>
                    <a:pt x="0" y="9"/>
                    <a:pt x="0" y="9"/>
                  </a:cubicBezTo>
                  <a:cubicBezTo>
                    <a:pt x="0" y="4"/>
                    <a:pt x="4" y="0"/>
                    <a:pt x="9" y="0"/>
                  </a:cubicBezTo>
                  <a:cubicBezTo>
                    <a:pt x="9" y="0"/>
                    <a:pt x="9" y="0"/>
                    <a:pt x="9" y="0"/>
                  </a:cubicBezTo>
                  <a:cubicBezTo>
                    <a:pt x="24" y="0"/>
                    <a:pt x="24" y="0"/>
                    <a:pt x="24" y="0"/>
                  </a:cubicBezTo>
                  <a:cubicBezTo>
                    <a:pt x="25" y="0"/>
                    <a:pt x="27" y="1"/>
                    <a:pt x="27" y="3"/>
                  </a:cubicBezTo>
                  <a:cubicBezTo>
                    <a:pt x="27" y="3"/>
                    <a:pt x="27" y="3"/>
                    <a:pt x="27" y="3"/>
                  </a:cubicBezTo>
                  <a:cubicBezTo>
                    <a:pt x="27" y="4"/>
                    <a:pt x="25" y="6"/>
                    <a:pt x="24" y="6"/>
                  </a:cubicBezTo>
                  <a:cubicBezTo>
                    <a:pt x="24" y="6"/>
                    <a:pt x="24" y="6"/>
                    <a:pt x="24" y="6"/>
                  </a:cubicBezTo>
                  <a:cubicBezTo>
                    <a:pt x="9" y="6"/>
                    <a:pt x="9" y="6"/>
                    <a:pt x="9" y="6"/>
                  </a:cubicBezTo>
                  <a:cubicBezTo>
                    <a:pt x="7" y="6"/>
                    <a:pt x="6" y="7"/>
                    <a:pt x="6" y="9"/>
                  </a:cubicBezTo>
                  <a:cubicBezTo>
                    <a:pt x="6" y="9"/>
                    <a:pt x="6" y="9"/>
                    <a:pt x="6" y="9"/>
                  </a:cubicBezTo>
                  <a:cubicBezTo>
                    <a:pt x="6" y="68"/>
                    <a:pt x="6" y="68"/>
                    <a:pt x="6" y="68"/>
                  </a:cubicBezTo>
                  <a:cubicBezTo>
                    <a:pt x="6" y="70"/>
                    <a:pt x="7" y="71"/>
                    <a:pt x="9" y="71"/>
                  </a:cubicBezTo>
                  <a:cubicBezTo>
                    <a:pt x="9" y="71"/>
                    <a:pt x="9" y="71"/>
                    <a:pt x="9" y="71"/>
                  </a:cubicBezTo>
                  <a:cubicBezTo>
                    <a:pt x="24" y="71"/>
                    <a:pt x="24" y="71"/>
                    <a:pt x="24" y="71"/>
                  </a:cubicBezTo>
                  <a:cubicBezTo>
                    <a:pt x="25" y="71"/>
                    <a:pt x="27" y="72"/>
                    <a:pt x="27" y="74"/>
                  </a:cubicBezTo>
                  <a:cubicBezTo>
                    <a:pt x="27" y="74"/>
                    <a:pt x="27" y="74"/>
                    <a:pt x="27" y="74"/>
                  </a:cubicBezTo>
                  <a:cubicBezTo>
                    <a:pt x="27" y="75"/>
                    <a:pt x="25" y="77"/>
                    <a:pt x="24" y="77"/>
                  </a:cubicBezTo>
                  <a:cubicBezTo>
                    <a:pt x="24" y="77"/>
                    <a:pt x="24" y="77"/>
                    <a:pt x="24" y="77"/>
                  </a:cubicBezTo>
                  <a:cubicBezTo>
                    <a:pt x="9" y="77"/>
                    <a:pt x="9" y="77"/>
                    <a:pt x="9" y="77"/>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7421" name="Group 30"/>
          <p:cNvGrpSpPr>
            <a:grpSpLocks noChangeAspect="1"/>
          </p:cNvGrpSpPr>
          <p:nvPr/>
        </p:nvGrpSpPr>
        <p:grpSpPr bwMode="auto">
          <a:xfrm rot="10800000">
            <a:off x="6996113" y="5768975"/>
            <a:ext cx="231775" cy="776288"/>
            <a:chOff x="40" y="3391"/>
            <a:chExt cx="191" cy="546"/>
          </a:xfrm>
        </p:grpSpPr>
        <p:sp>
          <p:nvSpPr>
            <p:cNvPr id="17445" name="AutoShape 31"/>
            <p:cNvSpPr>
              <a:spLocks noChangeAspect="1" noChangeArrowheads="1" noTextEdit="1"/>
            </p:cNvSpPr>
            <p:nvPr/>
          </p:nvSpPr>
          <p:spPr bwMode="auto">
            <a:xfrm>
              <a:off x="40" y="3391"/>
              <a:ext cx="19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7446" name="Freeform 32"/>
            <p:cNvSpPr>
              <a:spLocks/>
            </p:cNvSpPr>
            <p:nvPr/>
          </p:nvSpPr>
          <p:spPr bwMode="auto">
            <a:xfrm>
              <a:off x="40" y="3391"/>
              <a:ext cx="191" cy="546"/>
            </a:xfrm>
            <a:custGeom>
              <a:avLst/>
              <a:gdLst>
                <a:gd name="T0" fmla="*/ 453 w 27"/>
                <a:gd name="T1" fmla="*/ 3872 h 77"/>
                <a:gd name="T2" fmla="*/ 0 w 27"/>
                <a:gd name="T3" fmla="*/ 3418 h 77"/>
                <a:gd name="T4" fmla="*/ 0 w 27"/>
                <a:gd name="T5" fmla="*/ 3418 h 77"/>
                <a:gd name="T6" fmla="*/ 0 w 27"/>
                <a:gd name="T7" fmla="*/ 454 h 77"/>
                <a:gd name="T8" fmla="*/ 453 w 27"/>
                <a:gd name="T9" fmla="*/ 0 h 77"/>
                <a:gd name="T10" fmla="*/ 453 w 27"/>
                <a:gd name="T11" fmla="*/ 0 h 77"/>
                <a:gd name="T12" fmla="*/ 1203 w 27"/>
                <a:gd name="T13" fmla="*/ 0 h 77"/>
                <a:gd name="T14" fmla="*/ 1351 w 27"/>
                <a:gd name="T15" fmla="*/ 149 h 77"/>
                <a:gd name="T16" fmla="*/ 1351 w 27"/>
                <a:gd name="T17" fmla="*/ 149 h 77"/>
                <a:gd name="T18" fmla="*/ 1203 w 27"/>
                <a:gd name="T19" fmla="*/ 305 h 77"/>
                <a:gd name="T20" fmla="*/ 1203 w 27"/>
                <a:gd name="T21" fmla="*/ 305 h 77"/>
                <a:gd name="T22" fmla="*/ 453 w 27"/>
                <a:gd name="T23" fmla="*/ 305 h 77"/>
                <a:gd name="T24" fmla="*/ 297 w 27"/>
                <a:gd name="T25" fmla="*/ 454 h 77"/>
                <a:gd name="T26" fmla="*/ 297 w 27"/>
                <a:gd name="T27" fmla="*/ 454 h 77"/>
                <a:gd name="T28" fmla="*/ 297 w 27"/>
                <a:gd name="T29" fmla="*/ 3418 h 77"/>
                <a:gd name="T30" fmla="*/ 453 w 27"/>
                <a:gd name="T31" fmla="*/ 3567 h 77"/>
                <a:gd name="T32" fmla="*/ 453 w 27"/>
                <a:gd name="T33" fmla="*/ 3567 h 77"/>
                <a:gd name="T34" fmla="*/ 1203 w 27"/>
                <a:gd name="T35" fmla="*/ 3567 h 77"/>
                <a:gd name="T36" fmla="*/ 1351 w 27"/>
                <a:gd name="T37" fmla="*/ 3723 h 77"/>
                <a:gd name="T38" fmla="*/ 1351 w 27"/>
                <a:gd name="T39" fmla="*/ 3723 h 77"/>
                <a:gd name="T40" fmla="*/ 1203 w 27"/>
                <a:gd name="T41" fmla="*/ 3872 h 77"/>
                <a:gd name="T42" fmla="*/ 1203 w 27"/>
                <a:gd name="T43" fmla="*/ 3872 h 77"/>
                <a:gd name="T44" fmla="*/ 453 w 27"/>
                <a:gd name="T45" fmla="*/ 3872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77"/>
                <a:gd name="T71" fmla="*/ 27 w 27"/>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77">
                  <a:moveTo>
                    <a:pt x="9" y="77"/>
                  </a:moveTo>
                  <a:cubicBezTo>
                    <a:pt x="4" y="77"/>
                    <a:pt x="0" y="73"/>
                    <a:pt x="0" y="68"/>
                  </a:cubicBezTo>
                  <a:cubicBezTo>
                    <a:pt x="0" y="68"/>
                    <a:pt x="0" y="68"/>
                    <a:pt x="0" y="68"/>
                  </a:cubicBezTo>
                  <a:cubicBezTo>
                    <a:pt x="0" y="9"/>
                    <a:pt x="0" y="9"/>
                    <a:pt x="0" y="9"/>
                  </a:cubicBezTo>
                  <a:cubicBezTo>
                    <a:pt x="0" y="4"/>
                    <a:pt x="4" y="0"/>
                    <a:pt x="9" y="0"/>
                  </a:cubicBezTo>
                  <a:cubicBezTo>
                    <a:pt x="9" y="0"/>
                    <a:pt x="9" y="0"/>
                    <a:pt x="9" y="0"/>
                  </a:cubicBezTo>
                  <a:cubicBezTo>
                    <a:pt x="24" y="0"/>
                    <a:pt x="24" y="0"/>
                    <a:pt x="24" y="0"/>
                  </a:cubicBezTo>
                  <a:cubicBezTo>
                    <a:pt x="25" y="0"/>
                    <a:pt x="27" y="1"/>
                    <a:pt x="27" y="3"/>
                  </a:cubicBezTo>
                  <a:cubicBezTo>
                    <a:pt x="27" y="3"/>
                    <a:pt x="27" y="3"/>
                    <a:pt x="27" y="3"/>
                  </a:cubicBezTo>
                  <a:cubicBezTo>
                    <a:pt x="27" y="4"/>
                    <a:pt x="25" y="6"/>
                    <a:pt x="24" y="6"/>
                  </a:cubicBezTo>
                  <a:cubicBezTo>
                    <a:pt x="24" y="6"/>
                    <a:pt x="24" y="6"/>
                    <a:pt x="24" y="6"/>
                  </a:cubicBezTo>
                  <a:cubicBezTo>
                    <a:pt x="9" y="6"/>
                    <a:pt x="9" y="6"/>
                    <a:pt x="9" y="6"/>
                  </a:cubicBezTo>
                  <a:cubicBezTo>
                    <a:pt x="7" y="6"/>
                    <a:pt x="6" y="7"/>
                    <a:pt x="6" y="9"/>
                  </a:cubicBezTo>
                  <a:cubicBezTo>
                    <a:pt x="6" y="9"/>
                    <a:pt x="6" y="9"/>
                    <a:pt x="6" y="9"/>
                  </a:cubicBezTo>
                  <a:cubicBezTo>
                    <a:pt x="6" y="68"/>
                    <a:pt x="6" y="68"/>
                    <a:pt x="6" y="68"/>
                  </a:cubicBezTo>
                  <a:cubicBezTo>
                    <a:pt x="6" y="70"/>
                    <a:pt x="7" y="71"/>
                    <a:pt x="9" y="71"/>
                  </a:cubicBezTo>
                  <a:cubicBezTo>
                    <a:pt x="9" y="71"/>
                    <a:pt x="9" y="71"/>
                    <a:pt x="9" y="71"/>
                  </a:cubicBezTo>
                  <a:cubicBezTo>
                    <a:pt x="24" y="71"/>
                    <a:pt x="24" y="71"/>
                    <a:pt x="24" y="71"/>
                  </a:cubicBezTo>
                  <a:cubicBezTo>
                    <a:pt x="25" y="71"/>
                    <a:pt x="27" y="72"/>
                    <a:pt x="27" y="74"/>
                  </a:cubicBezTo>
                  <a:cubicBezTo>
                    <a:pt x="27" y="74"/>
                    <a:pt x="27" y="74"/>
                    <a:pt x="27" y="74"/>
                  </a:cubicBezTo>
                  <a:cubicBezTo>
                    <a:pt x="27" y="75"/>
                    <a:pt x="25" y="77"/>
                    <a:pt x="24" y="77"/>
                  </a:cubicBezTo>
                  <a:cubicBezTo>
                    <a:pt x="24" y="77"/>
                    <a:pt x="24" y="77"/>
                    <a:pt x="24" y="77"/>
                  </a:cubicBezTo>
                  <a:cubicBezTo>
                    <a:pt x="9" y="77"/>
                    <a:pt x="9" y="77"/>
                    <a:pt x="9" y="77"/>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7422" name="Rectangle 92"/>
          <p:cNvSpPr>
            <a:spLocks noChangeArrowheads="1"/>
          </p:cNvSpPr>
          <p:nvPr/>
        </p:nvSpPr>
        <p:spPr bwMode="auto">
          <a:xfrm>
            <a:off x="3681413" y="1185863"/>
            <a:ext cx="18494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ZA" altLang="it-IT" sz="1700" b="1">
                <a:solidFill>
                  <a:srgbClr val="0099FF"/>
                </a:solidFill>
              </a:rPr>
              <a:t>Smartphone Subs</a:t>
            </a:r>
            <a:endParaRPr lang="en-US" altLang="it-IT" sz="1700" b="1">
              <a:solidFill>
                <a:srgbClr val="0099FF"/>
              </a:solidFill>
            </a:endParaRPr>
          </a:p>
        </p:txBody>
      </p:sp>
      <p:sp>
        <p:nvSpPr>
          <p:cNvPr id="17423" name="Rectangle 92"/>
          <p:cNvSpPr>
            <a:spLocks noChangeArrowheads="1"/>
          </p:cNvSpPr>
          <p:nvPr/>
        </p:nvSpPr>
        <p:spPr bwMode="auto">
          <a:xfrm>
            <a:off x="425450" y="1185863"/>
            <a:ext cx="20653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it-IT" sz="1700" b="1">
                <a:solidFill>
                  <a:srgbClr val="0099FF"/>
                </a:solidFill>
              </a:rPr>
              <a:t>PC Connected Subs</a:t>
            </a:r>
          </a:p>
        </p:txBody>
      </p:sp>
      <p:pic>
        <p:nvPicPr>
          <p:cNvPr id="17424" name="Picture 24" descr="Wi-Fi"/>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5788" y="1763713"/>
            <a:ext cx="62388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5" descr="ANd9GcSHkv36ZvJxusY84sb9m1nJfRX9_X_Lf2r6uM6LzP8oLV5jQnL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66075" y="1763713"/>
            <a:ext cx="5588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92"/>
          <p:cNvSpPr>
            <a:spLocks noChangeArrowheads="1"/>
          </p:cNvSpPr>
          <p:nvPr/>
        </p:nvSpPr>
        <p:spPr bwMode="auto">
          <a:xfrm>
            <a:off x="7045325" y="1179513"/>
            <a:ext cx="12255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it-IT" sz="1700" b="1">
                <a:solidFill>
                  <a:srgbClr val="0099FF"/>
                </a:solidFill>
              </a:rPr>
              <a:t>Tablet Subs</a:t>
            </a:r>
          </a:p>
        </p:txBody>
      </p:sp>
      <p:sp>
        <p:nvSpPr>
          <p:cNvPr id="17427" name="Text Box 82"/>
          <p:cNvSpPr txBox="1">
            <a:spLocks noChangeArrowheads="1"/>
          </p:cNvSpPr>
          <p:nvPr>
            <p:custDataLst>
              <p:tags r:id="rId5"/>
            </p:custDataLst>
          </p:nvPr>
        </p:nvSpPr>
        <p:spPr bwMode="auto">
          <a:xfrm>
            <a:off x="249238" y="30702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sz="1200">
                <a:solidFill>
                  <a:srgbClr val="003300"/>
                </a:solidFill>
              </a:rPr>
              <a:t>Subs [M]</a:t>
            </a:r>
            <a:endParaRPr lang="en-US" altLang="it-IT" sz="1200">
              <a:solidFill>
                <a:srgbClr val="003300"/>
              </a:solidFill>
            </a:endParaRPr>
          </a:p>
        </p:txBody>
      </p:sp>
      <p:sp>
        <p:nvSpPr>
          <p:cNvPr id="959516" name="Arco 28"/>
          <p:cNvSpPr>
            <a:spLocks/>
          </p:cNvSpPr>
          <p:nvPr/>
        </p:nvSpPr>
        <p:spPr bwMode="auto">
          <a:xfrm rot="11142635" flipV="1">
            <a:off x="1062038" y="4908550"/>
            <a:ext cx="360362" cy="277813"/>
          </a:xfrm>
          <a:custGeom>
            <a:avLst/>
            <a:gdLst>
              <a:gd name="T0" fmla="*/ 0 w 21503"/>
              <a:gd name="T1" fmla="*/ 0 h 21600"/>
              <a:gd name="T2" fmla="*/ 360362 w 21503"/>
              <a:gd name="T3" fmla="*/ 251511 h 21600"/>
              <a:gd name="T4" fmla="*/ 0 w 21503"/>
              <a:gd name="T5" fmla="*/ 277813 h 21600"/>
              <a:gd name="T6" fmla="*/ 0 60000 65536"/>
              <a:gd name="T7" fmla="*/ 0 60000 65536"/>
              <a:gd name="T8" fmla="*/ 0 60000 65536"/>
            </a:gdLst>
            <a:ahLst/>
            <a:cxnLst>
              <a:cxn ang="T6">
                <a:pos x="T0" y="T1"/>
              </a:cxn>
              <a:cxn ang="T7">
                <a:pos x="T2" y="T3"/>
              </a:cxn>
              <a:cxn ang="T8">
                <a:pos x="T4" y="T5"/>
              </a:cxn>
            </a:cxnLst>
            <a:rect l="0" t="0" r="r" b="b"/>
            <a:pathLst>
              <a:path w="21503" h="21600" fill="none" extrusionOk="0">
                <a:moveTo>
                  <a:pt x="0" y="-1"/>
                </a:moveTo>
                <a:cubicBezTo>
                  <a:pt x="11137" y="-1"/>
                  <a:pt x="20448" y="8467"/>
                  <a:pt x="21502" y="19555"/>
                </a:cubicBezTo>
              </a:path>
              <a:path w="21503" h="21600" stroke="0" extrusionOk="0">
                <a:moveTo>
                  <a:pt x="0" y="-1"/>
                </a:moveTo>
                <a:cubicBezTo>
                  <a:pt x="11137" y="-1"/>
                  <a:pt x="20448" y="8467"/>
                  <a:pt x="21502" y="19555"/>
                </a:cubicBezTo>
                <a:lnTo>
                  <a:pt x="0" y="21600"/>
                </a:lnTo>
                <a:lnTo>
                  <a:pt x="0" y="-1"/>
                </a:lnTo>
                <a:close/>
              </a:path>
            </a:pathLst>
          </a:custGeom>
          <a:noFill/>
          <a:ln w="25400">
            <a:solidFill>
              <a:srgbClr val="0099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17" name="Text Box 29"/>
          <p:cNvSpPr txBox="1">
            <a:spLocks noChangeArrowheads="1"/>
          </p:cNvSpPr>
          <p:nvPr/>
        </p:nvSpPr>
        <p:spPr bwMode="auto">
          <a:xfrm>
            <a:off x="971550" y="4656138"/>
            <a:ext cx="317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2 x</a:t>
            </a:r>
          </a:p>
        </p:txBody>
      </p:sp>
      <p:sp>
        <p:nvSpPr>
          <p:cNvPr id="959518" name="Arco 30"/>
          <p:cNvSpPr>
            <a:spLocks/>
          </p:cNvSpPr>
          <p:nvPr/>
        </p:nvSpPr>
        <p:spPr bwMode="auto">
          <a:xfrm rot="11142635" flipV="1">
            <a:off x="1554163" y="4468813"/>
            <a:ext cx="355600" cy="423862"/>
          </a:xfrm>
          <a:custGeom>
            <a:avLst/>
            <a:gdLst>
              <a:gd name="T0" fmla="*/ 11195 w 21600"/>
              <a:gd name="T1" fmla="*/ 0 h 25632"/>
              <a:gd name="T2" fmla="*/ 349311 w 21600"/>
              <a:gd name="T3" fmla="*/ 423862 h 25632"/>
              <a:gd name="T4" fmla="*/ 0 w 21600"/>
              <a:gd name="T5" fmla="*/ 357005 h 25632"/>
              <a:gd name="T6" fmla="*/ 0 60000 65536"/>
              <a:gd name="T7" fmla="*/ 0 60000 65536"/>
              <a:gd name="T8" fmla="*/ 0 60000 65536"/>
            </a:gdLst>
            <a:ahLst/>
            <a:cxnLst>
              <a:cxn ang="T6">
                <a:pos x="T0" y="T1"/>
              </a:cxn>
              <a:cxn ang="T7">
                <a:pos x="T2" y="T3"/>
              </a:cxn>
              <a:cxn ang="T8">
                <a:pos x="T4" y="T5"/>
              </a:cxn>
            </a:cxnLst>
            <a:rect l="0" t="0" r="r" b="b"/>
            <a:pathLst>
              <a:path w="21600" h="25632" fill="none" extrusionOk="0">
                <a:moveTo>
                  <a:pt x="680" y="-1"/>
                </a:moveTo>
                <a:cubicBezTo>
                  <a:pt x="12338" y="366"/>
                  <a:pt x="21600" y="9924"/>
                  <a:pt x="21600" y="21589"/>
                </a:cubicBezTo>
                <a:cubicBezTo>
                  <a:pt x="21600" y="22945"/>
                  <a:pt x="21472" y="24299"/>
                  <a:pt x="21218" y="25632"/>
                </a:cubicBezTo>
              </a:path>
              <a:path w="21600" h="25632" stroke="0" extrusionOk="0">
                <a:moveTo>
                  <a:pt x="680" y="-1"/>
                </a:moveTo>
                <a:cubicBezTo>
                  <a:pt x="12338" y="366"/>
                  <a:pt x="21600" y="9924"/>
                  <a:pt x="21600" y="21589"/>
                </a:cubicBezTo>
                <a:cubicBezTo>
                  <a:pt x="21600" y="22945"/>
                  <a:pt x="21472" y="24299"/>
                  <a:pt x="21218" y="25632"/>
                </a:cubicBezTo>
                <a:lnTo>
                  <a:pt x="0" y="21589"/>
                </a:lnTo>
                <a:lnTo>
                  <a:pt x="680" y="-1"/>
                </a:lnTo>
                <a:close/>
              </a:path>
            </a:pathLst>
          </a:custGeom>
          <a:noFill/>
          <a:ln w="25400">
            <a:solidFill>
              <a:srgbClr val="0099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19" name="Text Box 31"/>
          <p:cNvSpPr txBox="1">
            <a:spLocks noChangeArrowheads="1"/>
          </p:cNvSpPr>
          <p:nvPr/>
        </p:nvSpPr>
        <p:spPr bwMode="auto">
          <a:xfrm>
            <a:off x="1331913" y="4375150"/>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2 x</a:t>
            </a:r>
          </a:p>
        </p:txBody>
      </p:sp>
      <p:sp>
        <p:nvSpPr>
          <p:cNvPr id="959520" name="Arco 32"/>
          <p:cNvSpPr>
            <a:spLocks/>
          </p:cNvSpPr>
          <p:nvPr/>
        </p:nvSpPr>
        <p:spPr bwMode="auto">
          <a:xfrm rot="11142635" flipV="1">
            <a:off x="2066925" y="3673475"/>
            <a:ext cx="355600" cy="792163"/>
          </a:xfrm>
          <a:custGeom>
            <a:avLst/>
            <a:gdLst>
              <a:gd name="T0" fmla="*/ 75335 w 21600"/>
              <a:gd name="T1" fmla="*/ 0 h 21110"/>
              <a:gd name="T2" fmla="*/ 355600 w 21600"/>
              <a:gd name="T3" fmla="*/ 792163 h 21110"/>
              <a:gd name="T4" fmla="*/ 0 w 21600"/>
              <a:gd name="T5" fmla="*/ 792163 h 21110"/>
              <a:gd name="T6" fmla="*/ 0 60000 65536"/>
              <a:gd name="T7" fmla="*/ 0 60000 65536"/>
              <a:gd name="T8" fmla="*/ 0 60000 65536"/>
            </a:gdLst>
            <a:ahLst/>
            <a:cxnLst>
              <a:cxn ang="T6">
                <a:pos x="T0" y="T1"/>
              </a:cxn>
              <a:cxn ang="T7">
                <a:pos x="T2" y="T3"/>
              </a:cxn>
              <a:cxn ang="T8">
                <a:pos x="T4" y="T5"/>
              </a:cxn>
            </a:cxnLst>
            <a:rect l="0" t="0" r="r" b="b"/>
            <a:pathLst>
              <a:path w="21600" h="21110" fill="none" extrusionOk="0">
                <a:moveTo>
                  <a:pt x="4575" y="0"/>
                </a:moveTo>
                <a:cubicBezTo>
                  <a:pt x="14511" y="2153"/>
                  <a:pt x="21600" y="10944"/>
                  <a:pt x="21600" y="21110"/>
                </a:cubicBezTo>
              </a:path>
              <a:path w="21600" h="21110" stroke="0" extrusionOk="0">
                <a:moveTo>
                  <a:pt x="4575" y="0"/>
                </a:moveTo>
                <a:cubicBezTo>
                  <a:pt x="14511" y="2153"/>
                  <a:pt x="21600" y="10944"/>
                  <a:pt x="21600" y="21110"/>
                </a:cubicBezTo>
                <a:lnTo>
                  <a:pt x="0" y="21110"/>
                </a:lnTo>
                <a:lnTo>
                  <a:pt x="4575" y="0"/>
                </a:lnTo>
                <a:close/>
              </a:path>
            </a:pathLst>
          </a:custGeom>
          <a:noFill/>
          <a:ln w="25400">
            <a:solidFill>
              <a:srgbClr val="0099FF"/>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21" name="Text Box 33"/>
          <p:cNvSpPr txBox="1">
            <a:spLocks noChangeArrowheads="1"/>
          </p:cNvSpPr>
          <p:nvPr/>
        </p:nvSpPr>
        <p:spPr bwMode="auto">
          <a:xfrm>
            <a:off x="1871663" y="3621088"/>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2 x</a:t>
            </a:r>
          </a:p>
        </p:txBody>
      </p:sp>
      <p:pic>
        <p:nvPicPr>
          <p:cNvPr id="959522" name="Picture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54388" y="3262313"/>
            <a:ext cx="2657475"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59523" name="Arco 35"/>
          <p:cNvSpPr>
            <a:spLocks/>
          </p:cNvSpPr>
          <p:nvPr/>
        </p:nvSpPr>
        <p:spPr bwMode="auto">
          <a:xfrm rot="11142635" flipV="1">
            <a:off x="4119563" y="5149850"/>
            <a:ext cx="360362" cy="269875"/>
          </a:xfrm>
          <a:custGeom>
            <a:avLst/>
            <a:gdLst>
              <a:gd name="T0" fmla="*/ 7000 w 20953"/>
              <a:gd name="T1" fmla="*/ 0 h 21596"/>
              <a:gd name="T2" fmla="*/ 360362 w 20953"/>
              <a:gd name="T3" fmla="*/ 204318 h 21596"/>
              <a:gd name="T4" fmla="*/ 0 w 20953"/>
              <a:gd name="T5" fmla="*/ 269875 h 21596"/>
              <a:gd name="T6" fmla="*/ 0 60000 65536"/>
              <a:gd name="T7" fmla="*/ 0 60000 65536"/>
              <a:gd name="T8" fmla="*/ 0 60000 65536"/>
            </a:gdLst>
            <a:ahLst/>
            <a:cxnLst>
              <a:cxn ang="T6">
                <a:pos x="T0" y="T1"/>
              </a:cxn>
              <a:cxn ang="T7">
                <a:pos x="T2" y="T3"/>
              </a:cxn>
              <a:cxn ang="T8">
                <a:pos x="T4" y="T5"/>
              </a:cxn>
            </a:cxnLst>
            <a:rect l="0" t="0" r="r" b="b"/>
            <a:pathLst>
              <a:path w="20953" h="21596" fill="none" extrusionOk="0">
                <a:moveTo>
                  <a:pt x="407" y="-1"/>
                </a:moveTo>
                <a:cubicBezTo>
                  <a:pt x="10162" y="183"/>
                  <a:pt x="18583" y="6884"/>
                  <a:pt x="20953" y="16349"/>
                </a:cubicBezTo>
              </a:path>
              <a:path w="20953" h="21596" stroke="0" extrusionOk="0">
                <a:moveTo>
                  <a:pt x="407" y="-1"/>
                </a:moveTo>
                <a:cubicBezTo>
                  <a:pt x="10162" y="183"/>
                  <a:pt x="18583" y="6884"/>
                  <a:pt x="20953" y="16349"/>
                </a:cubicBezTo>
                <a:lnTo>
                  <a:pt x="0" y="21596"/>
                </a:lnTo>
                <a:lnTo>
                  <a:pt x="407" y="-1"/>
                </a:lnTo>
                <a:close/>
              </a:path>
            </a:pathLst>
          </a:custGeom>
          <a:noFill/>
          <a:ln w="25400">
            <a:solidFill>
              <a:srgbClr val="0099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24" name="Text Box 36"/>
          <p:cNvSpPr txBox="1">
            <a:spLocks noChangeArrowheads="1"/>
          </p:cNvSpPr>
          <p:nvPr/>
        </p:nvSpPr>
        <p:spPr bwMode="auto">
          <a:xfrm>
            <a:off x="4032250" y="4926013"/>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6 x</a:t>
            </a:r>
          </a:p>
        </p:txBody>
      </p:sp>
      <p:sp>
        <p:nvSpPr>
          <p:cNvPr id="959525" name="Arco 37"/>
          <p:cNvSpPr>
            <a:spLocks/>
          </p:cNvSpPr>
          <p:nvPr/>
        </p:nvSpPr>
        <p:spPr bwMode="auto">
          <a:xfrm rot="11142635" flipV="1">
            <a:off x="4627563" y="4781550"/>
            <a:ext cx="347662" cy="388938"/>
          </a:xfrm>
          <a:custGeom>
            <a:avLst/>
            <a:gdLst>
              <a:gd name="T0" fmla="*/ 10945 w 21600"/>
              <a:gd name="T1" fmla="*/ 0 h 21589"/>
              <a:gd name="T2" fmla="*/ 347662 w 21600"/>
              <a:gd name="T3" fmla="*/ 388938 h 21589"/>
              <a:gd name="T4" fmla="*/ 0 w 21600"/>
              <a:gd name="T5" fmla="*/ 388938 h 21589"/>
              <a:gd name="T6" fmla="*/ 0 60000 65536"/>
              <a:gd name="T7" fmla="*/ 0 60000 65536"/>
              <a:gd name="T8" fmla="*/ 0 60000 65536"/>
            </a:gdLst>
            <a:ahLst/>
            <a:cxnLst>
              <a:cxn ang="T6">
                <a:pos x="T0" y="T1"/>
              </a:cxn>
              <a:cxn ang="T7">
                <a:pos x="T2" y="T3"/>
              </a:cxn>
              <a:cxn ang="T8">
                <a:pos x="T4" y="T5"/>
              </a:cxn>
            </a:cxnLst>
            <a:rect l="0" t="0" r="r" b="b"/>
            <a:pathLst>
              <a:path w="21600" h="21589" fill="none" extrusionOk="0">
                <a:moveTo>
                  <a:pt x="680" y="-1"/>
                </a:moveTo>
                <a:cubicBezTo>
                  <a:pt x="12338" y="366"/>
                  <a:pt x="21600" y="9924"/>
                  <a:pt x="21600" y="21589"/>
                </a:cubicBezTo>
              </a:path>
              <a:path w="21600" h="21589" stroke="0" extrusionOk="0">
                <a:moveTo>
                  <a:pt x="680" y="-1"/>
                </a:moveTo>
                <a:cubicBezTo>
                  <a:pt x="12338" y="366"/>
                  <a:pt x="21600" y="9924"/>
                  <a:pt x="21600" y="21589"/>
                </a:cubicBezTo>
                <a:lnTo>
                  <a:pt x="0" y="21589"/>
                </a:lnTo>
                <a:lnTo>
                  <a:pt x="680" y="-1"/>
                </a:lnTo>
                <a:close/>
              </a:path>
            </a:pathLst>
          </a:custGeom>
          <a:noFill/>
          <a:ln w="25400">
            <a:solidFill>
              <a:srgbClr val="0099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26" name="Text Box 38"/>
          <p:cNvSpPr txBox="1">
            <a:spLocks noChangeArrowheads="1"/>
          </p:cNvSpPr>
          <p:nvPr/>
        </p:nvSpPr>
        <p:spPr bwMode="auto">
          <a:xfrm>
            <a:off x="4449763" y="4610100"/>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3 x</a:t>
            </a:r>
          </a:p>
        </p:txBody>
      </p:sp>
      <p:sp>
        <p:nvSpPr>
          <p:cNvPr id="959527" name="Arco 39"/>
          <p:cNvSpPr>
            <a:spLocks/>
          </p:cNvSpPr>
          <p:nvPr/>
        </p:nvSpPr>
        <p:spPr bwMode="auto">
          <a:xfrm rot="11142635" flipV="1">
            <a:off x="5167313" y="3697288"/>
            <a:ext cx="304800" cy="1069975"/>
          </a:xfrm>
          <a:custGeom>
            <a:avLst/>
            <a:gdLst>
              <a:gd name="T0" fmla="*/ 9596 w 21600"/>
              <a:gd name="T1" fmla="*/ 0 h 21589"/>
              <a:gd name="T2" fmla="*/ 304800 w 21600"/>
              <a:gd name="T3" fmla="*/ 1069975 h 21589"/>
              <a:gd name="T4" fmla="*/ 0 w 21600"/>
              <a:gd name="T5" fmla="*/ 1069975 h 21589"/>
              <a:gd name="T6" fmla="*/ 0 60000 65536"/>
              <a:gd name="T7" fmla="*/ 0 60000 65536"/>
              <a:gd name="T8" fmla="*/ 0 60000 65536"/>
            </a:gdLst>
            <a:ahLst/>
            <a:cxnLst>
              <a:cxn ang="T6">
                <a:pos x="T0" y="T1"/>
              </a:cxn>
              <a:cxn ang="T7">
                <a:pos x="T2" y="T3"/>
              </a:cxn>
              <a:cxn ang="T8">
                <a:pos x="T4" y="T5"/>
              </a:cxn>
            </a:cxnLst>
            <a:rect l="0" t="0" r="r" b="b"/>
            <a:pathLst>
              <a:path w="21600" h="21589" fill="none" extrusionOk="0">
                <a:moveTo>
                  <a:pt x="680" y="-1"/>
                </a:moveTo>
                <a:cubicBezTo>
                  <a:pt x="12338" y="366"/>
                  <a:pt x="21600" y="9924"/>
                  <a:pt x="21600" y="21589"/>
                </a:cubicBezTo>
              </a:path>
              <a:path w="21600" h="21589" stroke="0" extrusionOk="0">
                <a:moveTo>
                  <a:pt x="680" y="-1"/>
                </a:moveTo>
                <a:cubicBezTo>
                  <a:pt x="12338" y="366"/>
                  <a:pt x="21600" y="9924"/>
                  <a:pt x="21600" y="21589"/>
                </a:cubicBezTo>
                <a:lnTo>
                  <a:pt x="0" y="21589"/>
                </a:lnTo>
                <a:lnTo>
                  <a:pt x="680" y="-1"/>
                </a:lnTo>
                <a:close/>
              </a:path>
            </a:pathLst>
          </a:custGeom>
          <a:noFill/>
          <a:ln w="25400">
            <a:solidFill>
              <a:srgbClr val="0099FF"/>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28" name="Text Box 40"/>
          <p:cNvSpPr txBox="1">
            <a:spLocks noChangeArrowheads="1"/>
          </p:cNvSpPr>
          <p:nvPr/>
        </p:nvSpPr>
        <p:spPr bwMode="auto">
          <a:xfrm>
            <a:off x="5067300" y="3575050"/>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3 x</a:t>
            </a:r>
          </a:p>
        </p:txBody>
      </p:sp>
      <p:sp>
        <p:nvSpPr>
          <p:cNvPr id="959529" name="Arco 41"/>
          <p:cNvSpPr>
            <a:spLocks/>
          </p:cNvSpPr>
          <p:nvPr/>
        </p:nvSpPr>
        <p:spPr bwMode="auto">
          <a:xfrm rot="11142635" flipV="1">
            <a:off x="8070850" y="3656013"/>
            <a:ext cx="304800" cy="1262062"/>
          </a:xfrm>
          <a:custGeom>
            <a:avLst/>
            <a:gdLst>
              <a:gd name="T0" fmla="*/ 9596 w 21600"/>
              <a:gd name="T1" fmla="*/ 0 h 21589"/>
              <a:gd name="T2" fmla="*/ 304800 w 21600"/>
              <a:gd name="T3" fmla="*/ 1262062 h 21589"/>
              <a:gd name="T4" fmla="*/ 0 w 21600"/>
              <a:gd name="T5" fmla="*/ 1262062 h 21589"/>
              <a:gd name="T6" fmla="*/ 0 60000 65536"/>
              <a:gd name="T7" fmla="*/ 0 60000 65536"/>
              <a:gd name="T8" fmla="*/ 0 60000 65536"/>
            </a:gdLst>
            <a:ahLst/>
            <a:cxnLst>
              <a:cxn ang="T6">
                <a:pos x="T0" y="T1"/>
              </a:cxn>
              <a:cxn ang="T7">
                <a:pos x="T2" y="T3"/>
              </a:cxn>
              <a:cxn ang="T8">
                <a:pos x="T4" y="T5"/>
              </a:cxn>
            </a:cxnLst>
            <a:rect l="0" t="0" r="r" b="b"/>
            <a:pathLst>
              <a:path w="21600" h="21589" fill="none" extrusionOk="0">
                <a:moveTo>
                  <a:pt x="680" y="-1"/>
                </a:moveTo>
                <a:cubicBezTo>
                  <a:pt x="12338" y="366"/>
                  <a:pt x="21600" y="9924"/>
                  <a:pt x="21600" y="21589"/>
                </a:cubicBezTo>
              </a:path>
              <a:path w="21600" h="21589" stroke="0" extrusionOk="0">
                <a:moveTo>
                  <a:pt x="680" y="-1"/>
                </a:moveTo>
                <a:cubicBezTo>
                  <a:pt x="12338" y="366"/>
                  <a:pt x="21600" y="9924"/>
                  <a:pt x="21600" y="21589"/>
                </a:cubicBezTo>
                <a:lnTo>
                  <a:pt x="0" y="21589"/>
                </a:lnTo>
                <a:lnTo>
                  <a:pt x="680" y="-1"/>
                </a:lnTo>
                <a:close/>
              </a:path>
            </a:pathLst>
          </a:custGeom>
          <a:noFill/>
          <a:ln w="25400">
            <a:solidFill>
              <a:srgbClr val="0099FF"/>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endParaRPr lang="it-IT"/>
          </a:p>
        </p:txBody>
      </p:sp>
      <p:sp>
        <p:nvSpPr>
          <p:cNvPr id="959530" name="Text Box 42"/>
          <p:cNvSpPr txBox="1">
            <a:spLocks noChangeArrowheads="1"/>
          </p:cNvSpPr>
          <p:nvPr/>
        </p:nvSpPr>
        <p:spPr bwMode="auto">
          <a:xfrm>
            <a:off x="7961313" y="3530600"/>
            <a:ext cx="571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pPr>
              <a:defRPr/>
            </a:pPr>
            <a:r>
              <a:rPr lang="en-US" sz="1400" b="1">
                <a:solidFill>
                  <a:srgbClr val="0099FF"/>
                </a:solidFill>
                <a:latin typeface="Arial" charset="0"/>
                <a:ea typeface="ＭＳ Ｐゴシック" charset="0"/>
              </a:rPr>
              <a:t>4 x</a:t>
            </a:r>
          </a:p>
        </p:txBody>
      </p:sp>
      <p:sp>
        <p:nvSpPr>
          <p:cNvPr id="17443" name="Text Box 82"/>
          <p:cNvSpPr txBox="1">
            <a:spLocks noChangeArrowheads="1"/>
          </p:cNvSpPr>
          <p:nvPr>
            <p:custDataLst>
              <p:tags r:id="rId6"/>
            </p:custDataLst>
          </p:nvPr>
        </p:nvSpPr>
        <p:spPr bwMode="auto">
          <a:xfrm>
            <a:off x="3354388" y="3079750"/>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sz="1200">
                <a:solidFill>
                  <a:srgbClr val="003300"/>
                </a:solidFill>
              </a:rPr>
              <a:t>Subs [M]</a:t>
            </a:r>
            <a:endParaRPr lang="en-US" altLang="it-IT" sz="1200">
              <a:solidFill>
                <a:srgbClr val="003300"/>
              </a:solidFill>
            </a:endParaRPr>
          </a:p>
        </p:txBody>
      </p:sp>
      <p:sp>
        <p:nvSpPr>
          <p:cNvPr id="17444" name="Text Box 82"/>
          <p:cNvSpPr txBox="1">
            <a:spLocks noChangeArrowheads="1"/>
          </p:cNvSpPr>
          <p:nvPr>
            <p:custDataLst>
              <p:tags r:id="rId7"/>
            </p:custDataLst>
          </p:nvPr>
        </p:nvSpPr>
        <p:spPr bwMode="auto">
          <a:xfrm>
            <a:off x="6237288" y="30702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sv-SE" altLang="it-IT" sz="1200">
                <a:solidFill>
                  <a:srgbClr val="003300"/>
                </a:solidFill>
              </a:rPr>
              <a:t>Subs [M]</a:t>
            </a:r>
            <a:endParaRPr lang="en-US" altLang="it-IT" sz="1200">
              <a:solidFill>
                <a:srgbClr val="003300"/>
              </a:solidFill>
            </a:endParaRPr>
          </a:p>
        </p:txBody>
      </p:sp>
    </p:spTree>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eeform 3"/>
          <p:cNvSpPr>
            <a:spLocks noChangeAspect="1" noEditPoints="1"/>
          </p:cNvSpPr>
          <p:nvPr/>
        </p:nvSpPr>
        <p:spPr bwMode="auto">
          <a:xfrm>
            <a:off x="1698625" y="1476375"/>
            <a:ext cx="7050088" cy="5011738"/>
          </a:xfrm>
          <a:custGeom>
            <a:avLst/>
            <a:gdLst>
              <a:gd name="T0" fmla="*/ 6983072 w 526"/>
              <a:gd name="T1" fmla="*/ 817423 h 374"/>
              <a:gd name="T2" fmla="*/ 5830396 w 526"/>
              <a:gd name="T3" fmla="*/ 1273035 h 374"/>
              <a:gd name="T4" fmla="*/ 5816993 w 526"/>
              <a:gd name="T5" fmla="*/ 1474041 h 374"/>
              <a:gd name="T6" fmla="*/ 5508719 w 526"/>
              <a:gd name="T7" fmla="*/ 2438867 h 374"/>
              <a:gd name="T8" fmla="*/ 5401493 w 526"/>
              <a:gd name="T9" fmla="*/ 790622 h 374"/>
              <a:gd name="T10" fmla="*/ 5294268 w 526"/>
              <a:gd name="T11" fmla="*/ 2693474 h 374"/>
              <a:gd name="T12" fmla="*/ 4436462 w 526"/>
              <a:gd name="T13" fmla="*/ 227806 h 374"/>
              <a:gd name="T14" fmla="*/ 5280864 w 526"/>
              <a:gd name="T15" fmla="*/ 214406 h 374"/>
              <a:gd name="T16" fmla="*/ 5294268 w 526"/>
              <a:gd name="T17" fmla="*/ 415411 h 374"/>
              <a:gd name="T18" fmla="*/ 5508719 w 526"/>
              <a:gd name="T19" fmla="*/ 415411 h 374"/>
              <a:gd name="T20" fmla="*/ 5280864 w 526"/>
              <a:gd name="T21" fmla="*/ 0 h 374"/>
              <a:gd name="T22" fmla="*/ 4222011 w 526"/>
              <a:gd name="T23" fmla="*/ 227806 h 374"/>
              <a:gd name="T24" fmla="*/ 4101382 w 526"/>
              <a:gd name="T25" fmla="*/ 3752103 h 374"/>
              <a:gd name="T26" fmla="*/ 3873527 w 526"/>
              <a:gd name="T27" fmla="*/ 750421 h 374"/>
              <a:gd name="T28" fmla="*/ 2814674 w 526"/>
              <a:gd name="T29" fmla="*/ 978227 h 374"/>
              <a:gd name="T30" fmla="*/ 2707448 w 526"/>
              <a:gd name="T31" fmla="*/ 4368520 h 374"/>
              <a:gd name="T32" fmla="*/ 2466190 w 526"/>
              <a:gd name="T33" fmla="*/ 1500841 h 374"/>
              <a:gd name="T34" fmla="*/ 1407337 w 526"/>
              <a:gd name="T35" fmla="*/ 1742048 h 374"/>
              <a:gd name="T36" fmla="*/ 1300111 w 526"/>
              <a:gd name="T37" fmla="*/ 4663328 h 374"/>
              <a:gd name="T38" fmla="*/ 1058854 w 526"/>
              <a:gd name="T39" fmla="*/ 2264662 h 374"/>
              <a:gd name="T40" fmla="*/ 0 w 526"/>
              <a:gd name="T41" fmla="*/ 2492469 h 374"/>
              <a:gd name="T42" fmla="*/ 214451 w 526"/>
              <a:gd name="T43" fmla="*/ 4998338 h 374"/>
              <a:gd name="T44" fmla="*/ 804193 w 526"/>
              <a:gd name="T45" fmla="*/ 5011738 h 374"/>
              <a:gd name="T46" fmla="*/ 1648595 w 526"/>
              <a:gd name="T47" fmla="*/ 4998338 h 374"/>
              <a:gd name="T48" fmla="*/ 2680642 w 526"/>
              <a:gd name="T49" fmla="*/ 4864334 h 374"/>
              <a:gd name="T50" fmla="*/ 3042528 w 526"/>
              <a:gd name="T51" fmla="*/ 4998338 h 374"/>
              <a:gd name="T52" fmla="*/ 4101382 w 526"/>
              <a:gd name="T53" fmla="*/ 4757131 h 374"/>
              <a:gd name="T54" fmla="*/ 4128188 w 526"/>
              <a:gd name="T55" fmla="*/ 4475723 h 374"/>
              <a:gd name="T56" fmla="*/ 4222011 w 526"/>
              <a:gd name="T57" fmla="*/ 4757131 h 374"/>
              <a:gd name="T58" fmla="*/ 5280864 w 526"/>
              <a:gd name="T59" fmla="*/ 4998338 h 374"/>
              <a:gd name="T60" fmla="*/ 5508719 w 526"/>
              <a:gd name="T61" fmla="*/ 3658301 h 374"/>
              <a:gd name="T62" fmla="*/ 6849040 w 526"/>
              <a:gd name="T63" fmla="*/ 2559470 h 374"/>
              <a:gd name="T64" fmla="*/ 7050088 w 526"/>
              <a:gd name="T65" fmla="*/ 2492469 h 374"/>
              <a:gd name="T66" fmla="*/ 3029125 w 526"/>
              <a:gd name="T67" fmla="*/ 978227 h 374"/>
              <a:gd name="T68" fmla="*/ 3873527 w 526"/>
              <a:gd name="T69" fmla="*/ 964827 h 374"/>
              <a:gd name="T70" fmla="*/ 3886931 w 526"/>
              <a:gd name="T71" fmla="*/ 3886107 h 374"/>
              <a:gd name="T72" fmla="*/ 3029125 w 526"/>
              <a:gd name="T73" fmla="*/ 978227 h 374"/>
              <a:gd name="T74" fmla="*/ 2466190 w 526"/>
              <a:gd name="T75" fmla="*/ 1715247 h 374"/>
              <a:gd name="T76" fmla="*/ 2492997 w 526"/>
              <a:gd name="T77" fmla="*/ 4422122 h 374"/>
              <a:gd name="T78" fmla="*/ 1621788 w 526"/>
              <a:gd name="T79" fmla="*/ 1742048 h 374"/>
              <a:gd name="T80" fmla="*/ 214451 w 526"/>
              <a:gd name="T81" fmla="*/ 2492469 h 374"/>
              <a:gd name="T82" fmla="*/ 1058854 w 526"/>
              <a:gd name="T83" fmla="*/ 2479068 h 374"/>
              <a:gd name="T84" fmla="*/ 1085660 w 526"/>
              <a:gd name="T85" fmla="*/ 4703530 h 374"/>
              <a:gd name="T86" fmla="*/ 241258 w 526"/>
              <a:gd name="T87" fmla="*/ 4783932 h 374"/>
              <a:gd name="T88" fmla="*/ 214451 w 526"/>
              <a:gd name="T89" fmla="*/ 2492469 h 374"/>
              <a:gd name="T90" fmla="*/ 3873527 w 526"/>
              <a:gd name="T91" fmla="*/ 4783932 h 374"/>
              <a:gd name="T92" fmla="*/ 3886931 w 526"/>
              <a:gd name="T93" fmla="*/ 4569526 h 374"/>
              <a:gd name="T94" fmla="*/ 5294268 w 526"/>
              <a:gd name="T95" fmla="*/ 4757131 h 374"/>
              <a:gd name="T96" fmla="*/ 4449865 w 526"/>
              <a:gd name="T97" fmla="*/ 4783932 h 374"/>
              <a:gd name="T98" fmla="*/ 4436462 w 526"/>
              <a:gd name="T99" fmla="*/ 4328319 h 374"/>
              <a:gd name="T100" fmla="*/ 5294268 w 526"/>
              <a:gd name="T101" fmla="*/ 4757131 h 374"/>
              <a:gd name="T102" fmla="*/ 6701605 w 526"/>
              <a:gd name="T103" fmla="*/ 2063657 h 374"/>
              <a:gd name="T104" fmla="*/ 6580976 w 526"/>
              <a:gd name="T105" fmla="*/ 2170860 h 374"/>
              <a:gd name="T106" fmla="*/ 2198126 w 526"/>
              <a:gd name="T107" fmla="*/ 4716930 h 374"/>
              <a:gd name="T108" fmla="*/ 6286105 w 526"/>
              <a:gd name="T109" fmla="*/ 1608044 h 374"/>
              <a:gd name="T110" fmla="*/ 6098460 w 526"/>
              <a:gd name="T111" fmla="*/ 1393638 h 374"/>
              <a:gd name="T112" fmla="*/ 6835637 w 526"/>
              <a:gd name="T113" fmla="*/ 2157459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DE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9458" name="Rectangle 2"/>
          <p:cNvSpPr>
            <a:spLocks noGrp="1" noChangeArrowheads="1"/>
          </p:cNvSpPr>
          <p:nvPr>
            <p:ph type="title" idx="4294967295"/>
          </p:nvPr>
        </p:nvSpPr>
        <p:spPr>
          <a:xfrm>
            <a:off x="0" y="565150"/>
            <a:ext cx="7826375" cy="487363"/>
          </a:xfrm>
        </p:spPr>
        <p:txBody>
          <a:bodyPr/>
          <a:lstStyle/>
          <a:p>
            <a:pPr eaLnBrk="1" hangingPunct="1"/>
            <a:r>
              <a:rPr lang="en-US" altLang="it-IT" smtClean="0"/>
              <a:t>Topics</a:t>
            </a:r>
          </a:p>
        </p:txBody>
      </p:sp>
      <p:sp>
        <p:nvSpPr>
          <p:cNvPr id="1065988" name="AutoShape 4"/>
          <p:cNvSpPr>
            <a:spLocks noChangeArrowheads="1"/>
          </p:cNvSpPr>
          <p:nvPr/>
        </p:nvSpPr>
        <p:spPr bwMode="auto">
          <a:xfrm>
            <a:off x="414338" y="2562225"/>
            <a:ext cx="6353175" cy="803275"/>
          </a:xfrm>
          <a:prstGeom prst="roundRect">
            <a:avLst>
              <a:gd name="adj" fmla="val 16565"/>
            </a:avLst>
          </a:prstGeom>
          <a:blipFill dpi="0" rotWithShape="1">
            <a:blip r:embed="rId3"/>
            <a:srcRect/>
            <a:stretch>
              <a:fillRect/>
            </a:stretch>
          </a:blip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fundamentals </a:t>
            </a:r>
          </a:p>
        </p:txBody>
      </p:sp>
      <p:sp>
        <p:nvSpPr>
          <p:cNvPr id="1065989" name="AutoShape 4"/>
          <p:cNvSpPr>
            <a:spLocks noChangeArrowheads="1"/>
          </p:cNvSpPr>
          <p:nvPr/>
        </p:nvSpPr>
        <p:spPr bwMode="auto">
          <a:xfrm>
            <a:off x="379413" y="3689350"/>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User experience &amp; Use cases</a:t>
            </a:r>
          </a:p>
        </p:txBody>
      </p:sp>
      <p:sp>
        <p:nvSpPr>
          <p:cNvPr id="1065990" name="AutoShape 4"/>
          <p:cNvSpPr>
            <a:spLocks noChangeArrowheads="1"/>
          </p:cNvSpPr>
          <p:nvPr/>
        </p:nvSpPr>
        <p:spPr bwMode="auto">
          <a:xfrm>
            <a:off x="387350" y="1462088"/>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a:t>
            </a:r>
            <a:r>
              <a:rPr lang="en-US" sz="3600">
                <a:solidFill>
                  <a:schemeClr val="bg1"/>
                </a:solidFill>
                <a:latin typeface="Arial" charset="0"/>
                <a:ea typeface="ＭＳ Ｐゴシック" charset="0"/>
              </a:rPr>
              <a:t>Market update</a:t>
            </a:r>
          </a:p>
        </p:txBody>
      </p:sp>
      <p:sp>
        <p:nvSpPr>
          <p:cNvPr id="1065991" name="AutoShape 4"/>
          <p:cNvSpPr>
            <a:spLocks noChangeArrowheads="1"/>
          </p:cNvSpPr>
          <p:nvPr/>
        </p:nvSpPr>
        <p:spPr bwMode="auto">
          <a:xfrm>
            <a:off x="425450" y="4824413"/>
            <a:ext cx="6353175" cy="803275"/>
          </a:xfrm>
          <a:prstGeom prst="roundRect">
            <a:avLst>
              <a:gd name="adj" fmla="val 16565"/>
            </a:avLst>
          </a:prstGeom>
          <a:solidFill>
            <a:srgbClr val="B1B3B4"/>
          </a:solidFill>
          <a:ln>
            <a:noFill/>
          </a:ln>
          <a:effectLst>
            <a:outerShdw blurRad="63500" dist="107763" dir="2700000" algn="ctr" rotWithShape="0">
              <a:srgbClr val="00000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lIns="144000" rIns="0" anchor="ctr"/>
          <a:lstStyle/>
          <a:p>
            <a:pPr marL="176213" indent="-176213">
              <a:spcBef>
                <a:spcPct val="20000"/>
              </a:spcBef>
              <a:buClr>
                <a:srgbClr val="00A9D4"/>
              </a:buClr>
              <a:defRPr/>
            </a:pPr>
            <a:r>
              <a:rPr lang="en-US" sz="3600">
                <a:solidFill>
                  <a:schemeClr val="bg1"/>
                </a:solidFill>
                <a:latin typeface="Arial" charset="0"/>
                <a:ea typeface="ＭＳ Ｐゴシック" charset="0"/>
                <a:cs typeface="Geneva" charset="0"/>
              </a:rPr>
              <a:t> LTE Advanced </a:t>
            </a:r>
          </a:p>
        </p:txBody>
      </p:sp>
      <p:pic>
        <p:nvPicPr>
          <p:cNvPr id="19463" name="Picture 8" descr="LTE_logo-300x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6138"/>
            <a:ext cx="10287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it-IT" smtClean="0"/>
              <a:t>Lte benefits in a nutshell</a:t>
            </a:r>
          </a:p>
        </p:txBody>
      </p:sp>
      <p:sp>
        <p:nvSpPr>
          <p:cNvPr id="21506" name="Freeform 3"/>
          <p:cNvSpPr>
            <a:spLocks noChangeAspect="1" noEditPoints="1"/>
          </p:cNvSpPr>
          <p:nvPr/>
        </p:nvSpPr>
        <p:spPr bwMode="auto">
          <a:xfrm>
            <a:off x="3041650" y="1774825"/>
            <a:ext cx="1085850" cy="1068388"/>
          </a:xfrm>
          <a:custGeom>
            <a:avLst/>
            <a:gdLst>
              <a:gd name="T0" fmla="*/ 1055896 w 290"/>
              <a:gd name="T1" fmla="*/ 1008408 h 285"/>
              <a:gd name="T2" fmla="*/ 962288 w 290"/>
              <a:gd name="T3" fmla="*/ 1008408 h 285"/>
              <a:gd name="T4" fmla="*/ 962288 w 290"/>
              <a:gd name="T5" fmla="*/ 775987 h 285"/>
              <a:gd name="T6" fmla="*/ 951055 w 290"/>
              <a:gd name="T7" fmla="*/ 749746 h 285"/>
              <a:gd name="T8" fmla="*/ 670232 w 290"/>
              <a:gd name="T9" fmla="*/ 528571 h 285"/>
              <a:gd name="T10" fmla="*/ 951055 w 290"/>
              <a:gd name="T11" fmla="*/ 307396 h 285"/>
              <a:gd name="T12" fmla="*/ 962288 w 290"/>
              <a:gd name="T13" fmla="*/ 281155 h 285"/>
              <a:gd name="T14" fmla="*/ 962288 w 290"/>
              <a:gd name="T15" fmla="*/ 232421 h 285"/>
              <a:gd name="T16" fmla="*/ 932333 w 290"/>
              <a:gd name="T17" fmla="*/ 202431 h 285"/>
              <a:gd name="T18" fmla="*/ 902379 w 290"/>
              <a:gd name="T19" fmla="*/ 232421 h 285"/>
              <a:gd name="T20" fmla="*/ 902379 w 290"/>
              <a:gd name="T21" fmla="*/ 269909 h 285"/>
              <a:gd name="T22" fmla="*/ 808771 w 290"/>
              <a:gd name="T23" fmla="*/ 341134 h 285"/>
              <a:gd name="T24" fmla="*/ 273335 w 290"/>
              <a:gd name="T25" fmla="*/ 341134 h 285"/>
              <a:gd name="T26" fmla="*/ 179727 w 290"/>
              <a:gd name="T27" fmla="*/ 269909 h 285"/>
              <a:gd name="T28" fmla="*/ 179727 w 290"/>
              <a:gd name="T29" fmla="*/ 59980 h 285"/>
              <a:gd name="T30" fmla="*/ 902379 w 290"/>
              <a:gd name="T31" fmla="*/ 59980 h 285"/>
              <a:gd name="T32" fmla="*/ 902379 w 290"/>
              <a:gd name="T33" fmla="*/ 112462 h 285"/>
              <a:gd name="T34" fmla="*/ 932333 w 290"/>
              <a:gd name="T35" fmla="*/ 142452 h 285"/>
              <a:gd name="T36" fmla="*/ 962288 w 290"/>
              <a:gd name="T37" fmla="*/ 112462 h 285"/>
              <a:gd name="T38" fmla="*/ 962288 w 290"/>
              <a:gd name="T39" fmla="*/ 59980 h 285"/>
              <a:gd name="T40" fmla="*/ 1055896 w 290"/>
              <a:gd name="T41" fmla="*/ 59980 h 285"/>
              <a:gd name="T42" fmla="*/ 1085850 w 290"/>
              <a:gd name="T43" fmla="*/ 29990 h 285"/>
              <a:gd name="T44" fmla="*/ 1055896 w 290"/>
              <a:gd name="T45" fmla="*/ 0 h 285"/>
              <a:gd name="T46" fmla="*/ 29954 w 290"/>
              <a:gd name="T47" fmla="*/ 0 h 285"/>
              <a:gd name="T48" fmla="*/ 0 w 290"/>
              <a:gd name="T49" fmla="*/ 29990 h 285"/>
              <a:gd name="T50" fmla="*/ 29954 w 290"/>
              <a:gd name="T51" fmla="*/ 59980 h 285"/>
              <a:gd name="T52" fmla="*/ 119818 w 290"/>
              <a:gd name="T53" fmla="*/ 59980 h 285"/>
              <a:gd name="T54" fmla="*/ 119818 w 290"/>
              <a:gd name="T55" fmla="*/ 281155 h 285"/>
              <a:gd name="T56" fmla="*/ 131051 w 290"/>
              <a:gd name="T57" fmla="*/ 307396 h 285"/>
              <a:gd name="T58" fmla="*/ 411874 w 290"/>
              <a:gd name="T59" fmla="*/ 528571 h 285"/>
              <a:gd name="T60" fmla="*/ 131051 w 290"/>
              <a:gd name="T61" fmla="*/ 749746 h 285"/>
              <a:gd name="T62" fmla="*/ 119818 w 290"/>
              <a:gd name="T63" fmla="*/ 775987 h 285"/>
              <a:gd name="T64" fmla="*/ 119818 w 290"/>
              <a:gd name="T65" fmla="*/ 1008408 h 285"/>
              <a:gd name="T66" fmla="*/ 29954 w 290"/>
              <a:gd name="T67" fmla="*/ 1008408 h 285"/>
              <a:gd name="T68" fmla="*/ 0 w 290"/>
              <a:gd name="T69" fmla="*/ 1038398 h 285"/>
              <a:gd name="T70" fmla="*/ 29954 w 290"/>
              <a:gd name="T71" fmla="*/ 1068388 h 285"/>
              <a:gd name="T72" fmla="*/ 1055896 w 290"/>
              <a:gd name="T73" fmla="*/ 1068388 h 285"/>
              <a:gd name="T74" fmla="*/ 1085850 w 290"/>
              <a:gd name="T75" fmla="*/ 1038398 h 285"/>
              <a:gd name="T76" fmla="*/ 1055896 w 290"/>
              <a:gd name="T77" fmla="*/ 1008408 h 285"/>
              <a:gd name="T78" fmla="*/ 902379 w 290"/>
              <a:gd name="T79" fmla="*/ 1008408 h 285"/>
              <a:gd name="T80" fmla="*/ 857447 w 290"/>
              <a:gd name="T81" fmla="*/ 1008408 h 285"/>
              <a:gd name="T82" fmla="*/ 849958 w 290"/>
              <a:gd name="T83" fmla="*/ 1000911 h 285"/>
              <a:gd name="T84" fmla="*/ 595345 w 290"/>
              <a:gd name="T85" fmla="*/ 775987 h 285"/>
              <a:gd name="T86" fmla="*/ 539181 w 290"/>
              <a:gd name="T87" fmla="*/ 749746 h 285"/>
              <a:gd name="T88" fmla="*/ 483016 w 290"/>
              <a:gd name="T89" fmla="*/ 775987 h 285"/>
              <a:gd name="T90" fmla="*/ 228403 w 290"/>
              <a:gd name="T91" fmla="*/ 1000911 h 285"/>
              <a:gd name="T92" fmla="*/ 220914 w 290"/>
              <a:gd name="T93" fmla="*/ 1008408 h 285"/>
              <a:gd name="T94" fmla="*/ 179727 w 290"/>
              <a:gd name="T95" fmla="*/ 1008408 h 285"/>
              <a:gd name="T96" fmla="*/ 179727 w 290"/>
              <a:gd name="T97" fmla="*/ 787233 h 285"/>
              <a:gd name="T98" fmla="*/ 479272 w 290"/>
              <a:gd name="T99" fmla="*/ 551063 h 285"/>
              <a:gd name="T100" fmla="*/ 490505 w 290"/>
              <a:gd name="T101" fmla="*/ 528571 h 285"/>
              <a:gd name="T102" fmla="*/ 486760 w 290"/>
              <a:gd name="T103" fmla="*/ 513576 h 285"/>
              <a:gd name="T104" fmla="*/ 542925 w 290"/>
              <a:gd name="T105" fmla="*/ 532320 h 285"/>
              <a:gd name="T106" fmla="*/ 595345 w 290"/>
              <a:gd name="T107" fmla="*/ 513576 h 285"/>
              <a:gd name="T108" fmla="*/ 591601 w 290"/>
              <a:gd name="T109" fmla="*/ 528571 h 285"/>
              <a:gd name="T110" fmla="*/ 602834 w 290"/>
              <a:gd name="T111" fmla="*/ 551063 h 285"/>
              <a:gd name="T112" fmla="*/ 902379 w 290"/>
              <a:gd name="T113" fmla="*/ 787233 h 285"/>
              <a:gd name="T114" fmla="*/ 902379 w 290"/>
              <a:gd name="T115" fmla="*/ 1008408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0" h="285">
                <a:moveTo>
                  <a:pt x="282" y="269"/>
                </a:moveTo>
                <a:cubicBezTo>
                  <a:pt x="257" y="269"/>
                  <a:pt x="257" y="269"/>
                  <a:pt x="257" y="269"/>
                </a:cubicBezTo>
                <a:cubicBezTo>
                  <a:pt x="257" y="207"/>
                  <a:pt x="257" y="207"/>
                  <a:pt x="257" y="207"/>
                </a:cubicBezTo>
                <a:cubicBezTo>
                  <a:pt x="257" y="204"/>
                  <a:pt x="256" y="202"/>
                  <a:pt x="254" y="200"/>
                </a:cubicBezTo>
                <a:cubicBezTo>
                  <a:pt x="179" y="141"/>
                  <a:pt x="179" y="141"/>
                  <a:pt x="179" y="141"/>
                </a:cubicBezTo>
                <a:cubicBezTo>
                  <a:pt x="254" y="82"/>
                  <a:pt x="254" y="82"/>
                  <a:pt x="254" y="82"/>
                </a:cubicBezTo>
                <a:cubicBezTo>
                  <a:pt x="256" y="80"/>
                  <a:pt x="257" y="78"/>
                  <a:pt x="257" y="75"/>
                </a:cubicBezTo>
                <a:cubicBezTo>
                  <a:pt x="257" y="62"/>
                  <a:pt x="257" y="62"/>
                  <a:pt x="257" y="62"/>
                </a:cubicBezTo>
                <a:cubicBezTo>
                  <a:pt x="257" y="58"/>
                  <a:pt x="253" y="54"/>
                  <a:pt x="249" y="54"/>
                </a:cubicBezTo>
                <a:cubicBezTo>
                  <a:pt x="245" y="54"/>
                  <a:pt x="241" y="58"/>
                  <a:pt x="241" y="62"/>
                </a:cubicBezTo>
                <a:cubicBezTo>
                  <a:pt x="241" y="72"/>
                  <a:pt x="241" y="72"/>
                  <a:pt x="241" y="72"/>
                </a:cubicBezTo>
                <a:cubicBezTo>
                  <a:pt x="216" y="91"/>
                  <a:pt x="216" y="91"/>
                  <a:pt x="216" y="91"/>
                </a:cubicBezTo>
                <a:cubicBezTo>
                  <a:pt x="73" y="91"/>
                  <a:pt x="73" y="91"/>
                  <a:pt x="73" y="91"/>
                </a:cubicBezTo>
                <a:cubicBezTo>
                  <a:pt x="48" y="72"/>
                  <a:pt x="48" y="72"/>
                  <a:pt x="48" y="72"/>
                </a:cubicBezTo>
                <a:cubicBezTo>
                  <a:pt x="48" y="16"/>
                  <a:pt x="48" y="16"/>
                  <a:pt x="48" y="16"/>
                </a:cubicBezTo>
                <a:cubicBezTo>
                  <a:pt x="241" y="16"/>
                  <a:pt x="241" y="16"/>
                  <a:pt x="241" y="16"/>
                </a:cubicBezTo>
                <a:cubicBezTo>
                  <a:pt x="241" y="30"/>
                  <a:pt x="241" y="30"/>
                  <a:pt x="241" y="30"/>
                </a:cubicBezTo>
                <a:cubicBezTo>
                  <a:pt x="241" y="35"/>
                  <a:pt x="245" y="38"/>
                  <a:pt x="249" y="38"/>
                </a:cubicBezTo>
                <a:cubicBezTo>
                  <a:pt x="253" y="38"/>
                  <a:pt x="257" y="35"/>
                  <a:pt x="257" y="30"/>
                </a:cubicBezTo>
                <a:cubicBezTo>
                  <a:pt x="257" y="16"/>
                  <a:pt x="257" y="16"/>
                  <a:pt x="257" y="16"/>
                </a:cubicBezTo>
                <a:cubicBezTo>
                  <a:pt x="282" y="16"/>
                  <a:pt x="282" y="16"/>
                  <a:pt x="282" y="16"/>
                </a:cubicBezTo>
                <a:cubicBezTo>
                  <a:pt x="286" y="16"/>
                  <a:pt x="290" y="12"/>
                  <a:pt x="290" y="8"/>
                </a:cubicBezTo>
                <a:cubicBezTo>
                  <a:pt x="290" y="3"/>
                  <a:pt x="286" y="0"/>
                  <a:pt x="282" y="0"/>
                </a:cubicBezTo>
                <a:cubicBezTo>
                  <a:pt x="8" y="0"/>
                  <a:pt x="8" y="0"/>
                  <a:pt x="8" y="0"/>
                </a:cubicBezTo>
                <a:cubicBezTo>
                  <a:pt x="4" y="0"/>
                  <a:pt x="0" y="3"/>
                  <a:pt x="0" y="8"/>
                </a:cubicBezTo>
                <a:cubicBezTo>
                  <a:pt x="0" y="12"/>
                  <a:pt x="4" y="16"/>
                  <a:pt x="8" y="16"/>
                </a:cubicBezTo>
                <a:cubicBezTo>
                  <a:pt x="32" y="16"/>
                  <a:pt x="32" y="16"/>
                  <a:pt x="32" y="16"/>
                </a:cubicBezTo>
                <a:cubicBezTo>
                  <a:pt x="32" y="75"/>
                  <a:pt x="32" y="75"/>
                  <a:pt x="32" y="75"/>
                </a:cubicBezTo>
                <a:cubicBezTo>
                  <a:pt x="32" y="78"/>
                  <a:pt x="34" y="80"/>
                  <a:pt x="35" y="82"/>
                </a:cubicBezTo>
                <a:cubicBezTo>
                  <a:pt x="110" y="141"/>
                  <a:pt x="110" y="141"/>
                  <a:pt x="110" y="141"/>
                </a:cubicBezTo>
                <a:cubicBezTo>
                  <a:pt x="35" y="200"/>
                  <a:pt x="35" y="200"/>
                  <a:pt x="35" y="200"/>
                </a:cubicBezTo>
                <a:cubicBezTo>
                  <a:pt x="34" y="202"/>
                  <a:pt x="32" y="204"/>
                  <a:pt x="32" y="207"/>
                </a:cubicBezTo>
                <a:cubicBezTo>
                  <a:pt x="32" y="269"/>
                  <a:pt x="32" y="269"/>
                  <a:pt x="32" y="269"/>
                </a:cubicBezTo>
                <a:cubicBezTo>
                  <a:pt x="8" y="269"/>
                  <a:pt x="8" y="269"/>
                  <a:pt x="8" y="269"/>
                </a:cubicBezTo>
                <a:cubicBezTo>
                  <a:pt x="4" y="269"/>
                  <a:pt x="0" y="273"/>
                  <a:pt x="0" y="277"/>
                </a:cubicBezTo>
                <a:cubicBezTo>
                  <a:pt x="0" y="282"/>
                  <a:pt x="4" y="285"/>
                  <a:pt x="8" y="285"/>
                </a:cubicBezTo>
                <a:cubicBezTo>
                  <a:pt x="282" y="285"/>
                  <a:pt x="282" y="285"/>
                  <a:pt x="282" y="285"/>
                </a:cubicBezTo>
                <a:cubicBezTo>
                  <a:pt x="286" y="285"/>
                  <a:pt x="290" y="282"/>
                  <a:pt x="290" y="277"/>
                </a:cubicBezTo>
                <a:cubicBezTo>
                  <a:pt x="290" y="273"/>
                  <a:pt x="286" y="269"/>
                  <a:pt x="282" y="269"/>
                </a:cubicBezTo>
                <a:close/>
                <a:moveTo>
                  <a:pt x="241" y="269"/>
                </a:moveTo>
                <a:cubicBezTo>
                  <a:pt x="229" y="269"/>
                  <a:pt x="229" y="269"/>
                  <a:pt x="229" y="269"/>
                </a:cubicBezTo>
                <a:cubicBezTo>
                  <a:pt x="228" y="269"/>
                  <a:pt x="228" y="268"/>
                  <a:pt x="227" y="267"/>
                </a:cubicBezTo>
                <a:cubicBezTo>
                  <a:pt x="222" y="263"/>
                  <a:pt x="164" y="211"/>
                  <a:pt x="159" y="207"/>
                </a:cubicBezTo>
                <a:cubicBezTo>
                  <a:pt x="155" y="203"/>
                  <a:pt x="150" y="200"/>
                  <a:pt x="144" y="200"/>
                </a:cubicBezTo>
                <a:cubicBezTo>
                  <a:pt x="138" y="200"/>
                  <a:pt x="133" y="203"/>
                  <a:pt x="129" y="207"/>
                </a:cubicBezTo>
                <a:cubicBezTo>
                  <a:pt x="127" y="209"/>
                  <a:pt x="63" y="266"/>
                  <a:pt x="61" y="267"/>
                </a:cubicBezTo>
                <a:cubicBezTo>
                  <a:pt x="60" y="268"/>
                  <a:pt x="60" y="269"/>
                  <a:pt x="59" y="269"/>
                </a:cubicBezTo>
                <a:cubicBezTo>
                  <a:pt x="48" y="269"/>
                  <a:pt x="48" y="269"/>
                  <a:pt x="48" y="269"/>
                </a:cubicBezTo>
                <a:cubicBezTo>
                  <a:pt x="48" y="210"/>
                  <a:pt x="48" y="210"/>
                  <a:pt x="48" y="210"/>
                </a:cubicBezTo>
                <a:cubicBezTo>
                  <a:pt x="128" y="147"/>
                  <a:pt x="128" y="147"/>
                  <a:pt x="128" y="147"/>
                </a:cubicBezTo>
                <a:cubicBezTo>
                  <a:pt x="130" y="146"/>
                  <a:pt x="131" y="143"/>
                  <a:pt x="131" y="141"/>
                </a:cubicBezTo>
                <a:cubicBezTo>
                  <a:pt x="131" y="139"/>
                  <a:pt x="131" y="138"/>
                  <a:pt x="130" y="137"/>
                </a:cubicBezTo>
                <a:cubicBezTo>
                  <a:pt x="134" y="140"/>
                  <a:pt x="139" y="142"/>
                  <a:pt x="145" y="142"/>
                </a:cubicBezTo>
                <a:cubicBezTo>
                  <a:pt x="150" y="142"/>
                  <a:pt x="155" y="140"/>
                  <a:pt x="159" y="137"/>
                </a:cubicBezTo>
                <a:cubicBezTo>
                  <a:pt x="158" y="138"/>
                  <a:pt x="158" y="140"/>
                  <a:pt x="158" y="141"/>
                </a:cubicBezTo>
                <a:cubicBezTo>
                  <a:pt x="158" y="143"/>
                  <a:pt x="159" y="146"/>
                  <a:pt x="161" y="147"/>
                </a:cubicBezTo>
                <a:cubicBezTo>
                  <a:pt x="241" y="210"/>
                  <a:pt x="241" y="210"/>
                  <a:pt x="241" y="210"/>
                </a:cubicBezTo>
                <a:lnTo>
                  <a:pt x="241" y="269"/>
                </a:lnTo>
                <a:close/>
              </a:path>
            </a:pathLst>
          </a:custGeom>
          <a:solidFill>
            <a:srgbClr val="89BA17"/>
          </a:solidFill>
          <a:ln w="9525">
            <a:solidFill>
              <a:srgbClr val="89BA17"/>
            </a:solidFill>
            <a:round/>
            <a:headEnd/>
            <a:tailEnd/>
          </a:ln>
        </p:spPr>
        <p:txBody>
          <a:bodyPr/>
          <a:lstStyle/>
          <a:p>
            <a:endParaRPr lang="it-IT"/>
          </a:p>
        </p:txBody>
      </p:sp>
      <p:sp>
        <p:nvSpPr>
          <p:cNvPr id="21507" name="Freeform 3"/>
          <p:cNvSpPr>
            <a:spLocks noChangeAspect="1" noEditPoints="1"/>
          </p:cNvSpPr>
          <p:nvPr/>
        </p:nvSpPr>
        <p:spPr bwMode="auto">
          <a:xfrm>
            <a:off x="6800850" y="1358900"/>
            <a:ext cx="1957388" cy="1497013"/>
          </a:xfrm>
          <a:custGeom>
            <a:avLst/>
            <a:gdLst>
              <a:gd name="T0" fmla="*/ 1151184 w 522"/>
              <a:gd name="T1" fmla="*/ 416462 h 399"/>
              <a:gd name="T2" fmla="*/ 701210 w 522"/>
              <a:gd name="T3" fmla="*/ 431470 h 399"/>
              <a:gd name="T4" fmla="*/ 592466 w 522"/>
              <a:gd name="T5" fmla="*/ 847932 h 399"/>
              <a:gd name="T6" fmla="*/ 731208 w 522"/>
              <a:gd name="T7" fmla="*/ 1125574 h 399"/>
              <a:gd name="T8" fmla="*/ 1229930 w 522"/>
              <a:gd name="T9" fmla="*/ 1099310 h 399"/>
              <a:gd name="T10" fmla="*/ 1379921 w 522"/>
              <a:gd name="T11" fmla="*/ 697856 h 399"/>
              <a:gd name="T12" fmla="*/ 918697 w 522"/>
              <a:gd name="T13" fmla="*/ 724119 h 399"/>
              <a:gd name="T14" fmla="*/ 1128685 w 522"/>
              <a:gd name="T15" fmla="*/ 821669 h 399"/>
              <a:gd name="T16" fmla="*/ 1128685 w 522"/>
              <a:gd name="T17" fmla="*/ 821669 h 399"/>
              <a:gd name="T18" fmla="*/ 854951 w 522"/>
              <a:gd name="T19" fmla="*/ 720367 h 399"/>
              <a:gd name="T20" fmla="*/ 783705 w 522"/>
              <a:gd name="T21" fmla="*/ 934226 h 399"/>
              <a:gd name="T22" fmla="*/ 783705 w 522"/>
              <a:gd name="T23" fmla="*/ 810413 h 399"/>
              <a:gd name="T24" fmla="*/ 993693 w 522"/>
              <a:gd name="T25" fmla="*/ 821669 h 399"/>
              <a:gd name="T26" fmla="*/ 843702 w 522"/>
              <a:gd name="T27" fmla="*/ 810413 h 399"/>
              <a:gd name="T28" fmla="*/ 1023691 w 522"/>
              <a:gd name="T29" fmla="*/ 386447 h 399"/>
              <a:gd name="T30" fmla="*/ 1117436 w 522"/>
              <a:gd name="T31" fmla="*/ 465237 h 399"/>
              <a:gd name="T32" fmla="*/ 1192432 w 522"/>
              <a:gd name="T33" fmla="*/ 600306 h 399"/>
              <a:gd name="T34" fmla="*/ 1192432 w 522"/>
              <a:gd name="T35" fmla="*/ 600306 h 399"/>
              <a:gd name="T36" fmla="*/ 783705 w 522"/>
              <a:gd name="T37" fmla="*/ 476493 h 399"/>
              <a:gd name="T38" fmla="*/ 847452 w 522"/>
              <a:gd name="T39" fmla="*/ 626569 h 399"/>
              <a:gd name="T40" fmla="*/ 701210 w 522"/>
              <a:gd name="T41" fmla="*/ 525268 h 399"/>
              <a:gd name="T42" fmla="*/ 614965 w 522"/>
              <a:gd name="T43" fmla="*/ 517764 h 399"/>
              <a:gd name="T44" fmla="*/ 622464 w 522"/>
              <a:gd name="T45" fmla="*/ 904211 h 399"/>
              <a:gd name="T46" fmla="*/ 648713 w 522"/>
              <a:gd name="T47" fmla="*/ 574043 h 399"/>
              <a:gd name="T48" fmla="*/ 734958 w 522"/>
              <a:gd name="T49" fmla="*/ 769142 h 399"/>
              <a:gd name="T50" fmla="*/ 708709 w 522"/>
              <a:gd name="T51" fmla="*/ 983001 h 399"/>
              <a:gd name="T52" fmla="*/ 704960 w 522"/>
              <a:gd name="T53" fmla="*/ 994257 h 399"/>
              <a:gd name="T54" fmla="*/ 847452 w 522"/>
              <a:gd name="T55" fmla="*/ 1178100 h 399"/>
              <a:gd name="T56" fmla="*/ 843702 w 522"/>
              <a:gd name="T57" fmla="*/ 1005512 h 399"/>
              <a:gd name="T58" fmla="*/ 892449 w 522"/>
              <a:gd name="T59" fmla="*/ 1125574 h 399"/>
              <a:gd name="T60" fmla="*/ 1226180 w 522"/>
              <a:gd name="T61" fmla="*/ 1001761 h 399"/>
              <a:gd name="T62" fmla="*/ 1136185 w 522"/>
              <a:gd name="T63" fmla="*/ 907963 h 399"/>
              <a:gd name="T64" fmla="*/ 1188682 w 522"/>
              <a:gd name="T65" fmla="*/ 821669 h 399"/>
              <a:gd name="T66" fmla="*/ 1293676 w 522"/>
              <a:gd name="T67" fmla="*/ 952986 h 399"/>
              <a:gd name="T68" fmla="*/ 1274927 w 522"/>
              <a:gd name="T69" fmla="*/ 1046784 h 399"/>
              <a:gd name="T70" fmla="*/ 1319924 w 522"/>
              <a:gd name="T71" fmla="*/ 604058 h 399"/>
              <a:gd name="T72" fmla="*/ 1319924 w 522"/>
              <a:gd name="T73" fmla="*/ 604058 h 399"/>
              <a:gd name="T74" fmla="*/ 1661155 w 522"/>
              <a:gd name="T75" fmla="*/ 401455 h 399"/>
              <a:gd name="T76" fmla="*/ 1702403 w 522"/>
              <a:gd name="T77" fmla="*/ 656585 h 399"/>
              <a:gd name="T78" fmla="*/ 1706152 w 522"/>
              <a:gd name="T79" fmla="*/ 1080551 h 399"/>
              <a:gd name="T80" fmla="*/ 1334924 w 522"/>
              <a:gd name="T81" fmla="*/ 1260643 h 399"/>
              <a:gd name="T82" fmla="*/ 929947 w 522"/>
              <a:gd name="T83" fmla="*/ 1331929 h 399"/>
              <a:gd name="T84" fmla="*/ 457474 w 522"/>
              <a:gd name="T85" fmla="*/ 1279402 h 399"/>
              <a:gd name="T86" fmla="*/ 142492 w 522"/>
              <a:gd name="T87" fmla="*/ 1084303 h 399"/>
              <a:gd name="T88" fmla="*/ 333731 w 522"/>
              <a:gd name="T89" fmla="*/ 487749 h 399"/>
              <a:gd name="T90" fmla="*/ 558718 w 522"/>
              <a:gd name="T91" fmla="*/ 217611 h 399"/>
              <a:gd name="T92" fmla="*/ 1042440 w 522"/>
              <a:gd name="T93" fmla="*/ 60031 h 399"/>
              <a:gd name="T94" fmla="*/ 1559911 w 522"/>
              <a:gd name="T95" fmla="*/ 360184 h 399"/>
              <a:gd name="T96" fmla="*/ 1436168 w 522"/>
              <a:gd name="T97" fmla="*/ 270138 h 399"/>
              <a:gd name="T98" fmla="*/ 558718 w 522"/>
              <a:gd name="T99" fmla="*/ 157580 h 399"/>
              <a:gd name="T100" fmla="*/ 93745 w 522"/>
              <a:gd name="T101" fmla="*/ 1005512 h 399"/>
              <a:gd name="T102" fmla="*/ 689961 w 522"/>
              <a:gd name="T103" fmla="*/ 1497013 h 399"/>
              <a:gd name="T104" fmla="*/ 1477415 w 522"/>
              <a:gd name="T105" fmla="*/ 1369448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2"/>
              <a:gd name="T160" fmla="*/ 0 h 399"/>
              <a:gd name="T161" fmla="*/ 522 w 522"/>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2" h="399">
                <a:moveTo>
                  <a:pt x="388" y="161"/>
                </a:moveTo>
                <a:cubicBezTo>
                  <a:pt x="388" y="147"/>
                  <a:pt x="376" y="135"/>
                  <a:pt x="362" y="135"/>
                </a:cubicBezTo>
                <a:cubicBezTo>
                  <a:pt x="356" y="135"/>
                  <a:pt x="351" y="137"/>
                  <a:pt x="347" y="140"/>
                </a:cubicBezTo>
                <a:cubicBezTo>
                  <a:pt x="307" y="111"/>
                  <a:pt x="307" y="111"/>
                  <a:pt x="307" y="111"/>
                </a:cubicBezTo>
                <a:cubicBezTo>
                  <a:pt x="308" y="109"/>
                  <a:pt x="309" y="106"/>
                  <a:pt x="309" y="103"/>
                </a:cubicBezTo>
                <a:cubicBezTo>
                  <a:pt x="309" y="89"/>
                  <a:pt x="297" y="78"/>
                  <a:pt x="283" y="78"/>
                </a:cubicBezTo>
                <a:cubicBezTo>
                  <a:pt x="269" y="78"/>
                  <a:pt x="258" y="88"/>
                  <a:pt x="257" y="101"/>
                </a:cubicBezTo>
                <a:cubicBezTo>
                  <a:pt x="187" y="115"/>
                  <a:pt x="187" y="115"/>
                  <a:pt x="187" y="115"/>
                </a:cubicBezTo>
                <a:cubicBezTo>
                  <a:pt x="182" y="108"/>
                  <a:pt x="174" y="103"/>
                  <a:pt x="164" y="103"/>
                </a:cubicBezTo>
                <a:cubicBezTo>
                  <a:pt x="150" y="103"/>
                  <a:pt x="138" y="114"/>
                  <a:pt x="138" y="128"/>
                </a:cubicBezTo>
                <a:cubicBezTo>
                  <a:pt x="138" y="140"/>
                  <a:pt x="146" y="150"/>
                  <a:pt x="157" y="153"/>
                </a:cubicBezTo>
                <a:cubicBezTo>
                  <a:pt x="158" y="226"/>
                  <a:pt x="158" y="226"/>
                  <a:pt x="158" y="226"/>
                </a:cubicBezTo>
                <a:cubicBezTo>
                  <a:pt x="148" y="230"/>
                  <a:pt x="141" y="239"/>
                  <a:pt x="141" y="251"/>
                </a:cubicBezTo>
                <a:cubicBezTo>
                  <a:pt x="141" y="265"/>
                  <a:pt x="152" y="277"/>
                  <a:pt x="166" y="277"/>
                </a:cubicBezTo>
                <a:cubicBezTo>
                  <a:pt x="170" y="277"/>
                  <a:pt x="173" y="276"/>
                  <a:pt x="175" y="275"/>
                </a:cubicBezTo>
                <a:cubicBezTo>
                  <a:pt x="195" y="300"/>
                  <a:pt x="195" y="300"/>
                  <a:pt x="195" y="300"/>
                </a:cubicBezTo>
                <a:cubicBezTo>
                  <a:pt x="192" y="304"/>
                  <a:pt x="191" y="309"/>
                  <a:pt x="191" y="314"/>
                </a:cubicBezTo>
                <a:cubicBezTo>
                  <a:pt x="191" y="329"/>
                  <a:pt x="202" y="340"/>
                  <a:pt x="216" y="340"/>
                </a:cubicBezTo>
                <a:cubicBezTo>
                  <a:pt x="230" y="340"/>
                  <a:pt x="241" y="329"/>
                  <a:pt x="242" y="316"/>
                </a:cubicBezTo>
                <a:cubicBezTo>
                  <a:pt x="328" y="293"/>
                  <a:pt x="328" y="293"/>
                  <a:pt x="328" y="293"/>
                </a:cubicBezTo>
                <a:cubicBezTo>
                  <a:pt x="333" y="300"/>
                  <a:pt x="341" y="305"/>
                  <a:pt x="350" y="305"/>
                </a:cubicBezTo>
                <a:cubicBezTo>
                  <a:pt x="364" y="305"/>
                  <a:pt x="376" y="293"/>
                  <a:pt x="376" y="279"/>
                </a:cubicBezTo>
                <a:cubicBezTo>
                  <a:pt x="376" y="268"/>
                  <a:pt x="370" y="259"/>
                  <a:pt x="361" y="255"/>
                </a:cubicBezTo>
                <a:cubicBezTo>
                  <a:pt x="368" y="186"/>
                  <a:pt x="368" y="186"/>
                  <a:pt x="368" y="186"/>
                </a:cubicBezTo>
                <a:cubicBezTo>
                  <a:pt x="379" y="184"/>
                  <a:pt x="388" y="173"/>
                  <a:pt x="388" y="161"/>
                </a:cubicBezTo>
                <a:close/>
                <a:moveTo>
                  <a:pt x="291" y="193"/>
                </a:moveTo>
                <a:cubicBezTo>
                  <a:pt x="283" y="193"/>
                  <a:pt x="276" y="197"/>
                  <a:pt x="271" y="203"/>
                </a:cubicBezTo>
                <a:cubicBezTo>
                  <a:pt x="245" y="193"/>
                  <a:pt x="245" y="193"/>
                  <a:pt x="245" y="193"/>
                </a:cubicBezTo>
                <a:cubicBezTo>
                  <a:pt x="330" y="173"/>
                  <a:pt x="330" y="173"/>
                  <a:pt x="330" y="173"/>
                </a:cubicBezTo>
                <a:cubicBezTo>
                  <a:pt x="304" y="196"/>
                  <a:pt x="304" y="196"/>
                  <a:pt x="304" y="196"/>
                </a:cubicBezTo>
                <a:cubicBezTo>
                  <a:pt x="300" y="194"/>
                  <a:pt x="296" y="193"/>
                  <a:pt x="291" y="193"/>
                </a:cubicBezTo>
                <a:close/>
                <a:moveTo>
                  <a:pt x="301" y="219"/>
                </a:moveTo>
                <a:cubicBezTo>
                  <a:pt x="301" y="224"/>
                  <a:pt x="296" y="229"/>
                  <a:pt x="291" y="229"/>
                </a:cubicBezTo>
                <a:cubicBezTo>
                  <a:pt x="286" y="229"/>
                  <a:pt x="281" y="224"/>
                  <a:pt x="281" y="219"/>
                </a:cubicBezTo>
                <a:cubicBezTo>
                  <a:pt x="281" y="213"/>
                  <a:pt x="286" y="209"/>
                  <a:pt x="291" y="209"/>
                </a:cubicBezTo>
                <a:cubicBezTo>
                  <a:pt x="296" y="209"/>
                  <a:pt x="301" y="213"/>
                  <a:pt x="301" y="219"/>
                </a:cubicBezTo>
                <a:close/>
                <a:moveTo>
                  <a:pt x="208" y="192"/>
                </a:moveTo>
                <a:cubicBezTo>
                  <a:pt x="208" y="186"/>
                  <a:pt x="212" y="182"/>
                  <a:pt x="218" y="182"/>
                </a:cubicBezTo>
                <a:cubicBezTo>
                  <a:pt x="223" y="182"/>
                  <a:pt x="228" y="186"/>
                  <a:pt x="228" y="192"/>
                </a:cubicBezTo>
                <a:cubicBezTo>
                  <a:pt x="228" y="192"/>
                  <a:pt x="228" y="192"/>
                  <a:pt x="228" y="192"/>
                </a:cubicBezTo>
                <a:cubicBezTo>
                  <a:pt x="228" y="197"/>
                  <a:pt x="223" y="202"/>
                  <a:pt x="218" y="202"/>
                </a:cubicBezTo>
                <a:cubicBezTo>
                  <a:pt x="212" y="202"/>
                  <a:pt x="208" y="197"/>
                  <a:pt x="208" y="192"/>
                </a:cubicBezTo>
                <a:close/>
                <a:moveTo>
                  <a:pt x="209" y="216"/>
                </a:moveTo>
                <a:cubicBezTo>
                  <a:pt x="209" y="249"/>
                  <a:pt x="209" y="249"/>
                  <a:pt x="209" y="249"/>
                </a:cubicBezTo>
                <a:cubicBezTo>
                  <a:pt x="192" y="247"/>
                  <a:pt x="192" y="247"/>
                  <a:pt x="192" y="247"/>
                </a:cubicBezTo>
                <a:cubicBezTo>
                  <a:pt x="191" y="243"/>
                  <a:pt x="190" y="240"/>
                  <a:pt x="189" y="237"/>
                </a:cubicBezTo>
                <a:cubicBezTo>
                  <a:pt x="208" y="216"/>
                  <a:pt x="208" y="216"/>
                  <a:pt x="208" y="216"/>
                </a:cubicBezTo>
                <a:cubicBezTo>
                  <a:pt x="208" y="216"/>
                  <a:pt x="209" y="216"/>
                  <a:pt x="209" y="216"/>
                </a:cubicBezTo>
                <a:close/>
                <a:moveTo>
                  <a:pt x="225" y="216"/>
                </a:moveTo>
                <a:cubicBezTo>
                  <a:pt x="230" y="215"/>
                  <a:pt x="235" y="212"/>
                  <a:pt x="238" y="208"/>
                </a:cubicBezTo>
                <a:cubicBezTo>
                  <a:pt x="265" y="218"/>
                  <a:pt x="265" y="218"/>
                  <a:pt x="265" y="218"/>
                </a:cubicBezTo>
                <a:cubicBezTo>
                  <a:pt x="265" y="218"/>
                  <a:pt x="265" y="218"/>
                  <a:pt x="265" y="219"/>
                </a:cubicBezTo>
                <a:cubicBezTo>
                  <a:pt x="265" y="224"/>
                  <a:pt x="267" y="229"/>
                  <a:pt x="270" y="233"/>
                </a:cubicBezTo>
                <a:cubicBezTo>
                  <a:pt x="252" y="256"/>
                  <a:pt x="252" y="256"/>
                  <a:pt x="252" y="256"/>
                </a:cubicBezTo>
                <a:cubicBezTo>
                  <a:pt x="225" y="252"/>
                  <a:pt x="225" y="252"/>
                  <a:pt x="225" y="252"/>
                </a:cubicBezTo>
                <a:lnTo>
                  <a:pt x="225" y="216"/>
                </a:lnTo>
                <a:close/>
                <a:moveTo>
                  <a:pt x="283" y="94"/>
                </a:moveTo>
                <a:cubicBezTo>
                  <a:pt x="288" y="94"/>
                  <a:pt x="293" y="98"/>
                  <a:pt x="293" y="103"/>
                </a:cubicBezTo>
                <a:cubicBezTo>
                  <a:pt x="293" y="109"/>
                  <a:pt x="288" y="113"/>
                  <a:pt x="283" y="113"/>
                </a:cubicBezTo>
                <a:cubicBezTo>
                  <a:pt x="277" y="113"/>
                  <a:pt x="273" y="109"/>
                  <a:pt x="273" y="103"/>
                </a:cubicBezTo>
                <a:cubicBezTo>
                  <a:pt x="273" y="98"/>
                  <a:pt x="277" y="94"/>
                  <a:pt x="283" y="94"/>
                </a:cubicBezTo>
                <a:close/>
                <a:moveTo>
                  <a:pt x="275" y="128"/>
                </a:moveTo>
                <a:cubicBezTo>
                  <a:pt x="277" y="129"/>
                  <a:pt x="280" y="129"/>
                  <a:pt x="283" y="129"/>
                </a:cubicBezTo>
                <a:cubicBezTo>
                  <a:pt x="288" y="129"/>
                  <a:pt x="294" y="127"/>
                  <a:pt x="298" y="124"/>
                </a:cubicBezTo>
                <a:cubicBezTo>
                  <a:pt x="326" y="145"/>
                  <a:pt x="326" y="145"/>
                  <a:pt x="326" y="145"/>
                </a:cubicBezTo>
                <a:cubicBezTo>
                  <a:pt x="269" y="136"/>
                  <a:pt x="269" y="136"/>
                  <a:pt x="269" y="136"/>
                </a:cubicBezTo>
                <a:lnTo>
                  <a:pt x="275" y="128"/>
                </a:lnTo>
                <a:close/>
                <a:moveTo>
                  <a:pt x="318" y="160"/>
                </a:moveTo>
                <a:cubicBezTo>
                  <a:pt x="240" y="178"/>
                  <a:pt x="240" y="178"/>
                  <a:pt x="240" y="178"/>
                </a:cubicBezTo>
                <a:cubicBezTo>
                  <a:pt x="239" y="178"/>
                  <a:pt x="239" y="177"/>
                  <a:pt x="239" y="177"/>
                </a:cubicBezTo>
                <a:cubicBezTo>
                  <a:pt x="258" y="151"/>
                  <a:pt x="258" y="151"/>
                  <a:pt x="258" y="151"/>
                </a:cubicBezTo>
                <a:lnTo>
                  <a:pt x="318" y="160"/>
                </a:lnTo>
                <a:close/>
                <a:moveTo>
                  <a:pt x="260" y="116"/>
                </a:moveTo>
                <a:cubicBezTo>
                  <a:pt x="261" y="117"/>
                  <a:pt x="261" y="118"/>
                  <a:pt x="262" y="118"/>
                </a:cubicBezTo>
                <a:cubicBezTo>
                  <a:pt x="251" y="133"/>
                  <a:pt x="251" y="133"/>
                  <a:pt x="251" y="133"/>
                </a:cubicBezTo>
                <a:cubicBezTo>
                  <a:pt x="209" y="127"/>
                  <a:pt x="209" y="127"/>
                  <a:pt x="209" y="127"/>
                </a:cubicBezTo>
                <a:lnTo>
                  <a:pt x="260" y="116"/>
                </a:lnTo>
                <a:close/>
                <a:moveTo>
                  <a:pt x="187" y="140"/>
                </a:moveTo>
                <a:cubicBezTo>
                  <a:pt x="240" y="148"/>
                  <a:pt x="240" y="148"/>
                  <a:pt x="240" y="148"/>
                </a:cubicBezTo>
                <a:cubicBezTo>
                  <a:pt x="226" y="167"/>
                  <a:pt x="226" y="167"/>
                  <a:pt x="226" y="167"/>
                </a:cubicBezTo>
                <a:cubicBezTo>
                  <a:pt x="223" y="166"/>
                  <a:pt x="221" y="166"/>
                  <a:pt x="218" y="166"/>
                </a:cubicBezTo>
                <a:cubicBezTo>
                  <a:pt x="214" y="166"/>
                  <a:pt x="211" y="167"/>
                  <a:pt x="208" y="168"/>
                </a:cubicBezTo>
                <a:cubicBezTo>
                  <a:pt x="186" y="142"/>
                  <a:pt x="186" y="142"/>
                  <a:pt x="186" y="142"/>
                </a:cubicBezTo>
                <a:cubicBezTo>
                  <a:pt x="187" y="141"/>
                  <a:pt x="187" y="141"/>
                  <a:pt x="187" y="140"/>
                </a:cubicBezTo>
                <a:close/>
                <a:moveTo>
                  <a:pt x="154" y="128"/>
                </a:moveTo>
                <a:cubicBezTo>
                  <a:pt x="154" y="123"/>
                  <a:pt x="159" y="119"/>
                  <a:pt x="164" y="119"/>
                </a:cubicBezTo>
                <a:cubicBezTo>
                  <a:pt x="170" y="119"/>
                  <a:pt x="174" y="123"/>
                  <a:pt x="174" y="128"/>
                </a:cubicBezTo>
                <a:cubicBezTo>
                  <a:pt x="174" y="134"/>
                  <a:pt x="170" y="138"/>
                  <a:pt x="164" y="138"/>
                </a:cubicBezTo>
                <a:cubicBezTo>
                  <a:pt x="159" y="138"/>
                  <a:pt x="154" y="134"/>
                  <a:pt x="154" y="128"/>
                </a:cubicBezTo>
                <a:close/>
                <a:moveTo>
                  <a:pt x="166" y="261"/>
                </a:moveTo>
                <a:cubicBezTo>
                  <a:pt x="161" y="261"/>
                  <a:pt x="157" y="256"/>
                  <a:pt x="157" y="251"/>
                </a:cubicBezTo>
                <a:cubicBezTo>
                  <a:pt x="157" y="245"/>
                  <a:pt x="161" y="241"/>
                  <a:pt x="166" y="241"/>
                </a:cubicBezTo>
                <a:cubicBezTo>
                  <a:pt x="172" y="241"/>
                  <a:pt x="176" y="245"/>
                  <a:pt x="176" y="251"/>
                </a:cubicBezTo>
                <a:cubicBezTo>
                  <a:pt x="176" y="256"/>
                  <a:pt x="172" y="261"/>
                  <a:pt x="166" y="261"/>
                </a:cubicBezTo>
                <a:close/>
                <a:moveTo>
                  <a:pt x="174" y="226"/>
                </a:moveTo>
                <a:cubicBezTo>
                  <a:pt x="173" y="153"/>
                  <a:pt x="173" y="153"/>
                  <a:pt x="173" y="153"/>
                </a:cubicBezTo>
                <a:cubicBezTo>
                  <a:pt x="173" y="153"/>
                  <a:pt x="173" y="152"/>
                  <a:pt x="174" y="152"/>
                </a:cubicBezTo>
                <a:cubicBezTo>
                  <a:pt x="196" y="178"/>
                  <a:pt x="196" y="178"/>
                  <a:pt x="196" y="178"/>
                </a:cubicBezTo>
                <a:cubicBezTo>
                  <a:pt x="193" y="182"/>
                  <a:pt x="192" y="187"/>
                  <a:pt x="192" y="192"/>
                </a:cubicBezTo>
                <a:cubicBezTo>
                  <a:pt x="192" y="197"/>
                  <a:pt x="193" y="201"/>
                  <a:pt x="196" y="205"/>
                </a:cubicBezTo>
                <a:cubicBezTo>
                  <a:pt x="176" y="227"/>
                  <a:pt x="176" y="227"/>
                  <a:pt x="176" y="227"/>
                </a:cubicBezTo>
                <a:cubicBezTo>
                  <a:pt x="176" y="227"/>
                  <a:pt x="175" y="226"/>
                  <a:pt x="174" y="226"/>
                </a:cubicBezTo>
                <a:close/>
                <a:moveTo>
                  <a:pt x="188" y="265"/>
                </a:moveTo>
                <a:cubicBezTo>
                  <a:pt x="188" y="264"/>
                  <a:pt x="189" y="263"/>
                  <a:pt x="189" y="262"/>
                </a:cubicBezTo>
                <a:cubicBezTo>
                  <a:pt x="209" y="265"/>
                  <a:pt x="209" y="265"/>
                  <a:pt x="209" y="265"/>
                </a:cubicBezTo>
                <a:cubicBezTo>
                  <a:pt x="209" y="290"/>
                  <a:pt x="209" y="290"/>
                  <a:pt x="209" y="290"/>
                </a:cubicBezTo>
                <a:cubicBezTo>
                  <a:pt x="208" y="290"/>
                  <a:pt x="208" y="290"/>
                  <a:pt x="208" y="290"/>
                </a:cubicBezTo>
                <a:lnTo>
                  <a:pt x="188" y="265"/>
                </a:lnTo>
                <a:close/>
                <a:moveTo>
                  <a:pt x="216" y="324"/>
                </a:moveTo>
                <a:cubicBezTo>
                  <a:pt x="211" y="324"/>
                  <a:pt x="207" y="320"/>
                  <a:pt x="207" y="314"/>
                </a:cubicBezTo>
                <a:cubicBezTo>
                  <a:pt x="207" y="309"/>
                  <a:pt x="211" y="304"/>
                  <a:pt x="216" y="304"/>
                </a:cubicBezTo>
                <a:cubicBezTo>
                  <a:pt x="222" y="304"/>
                  <a:pt x="226" y="309"/>
                  <a:pt x="226" y="314"/>
                </a:cubicBezTo>
                <a:cubicBezTo>
                  <a:pt x="226" y="320"/>
                  <a:pt x="222" y="324"/>
                  <a:pt x="216" y="324"/>
                </a:cubicBezTo>
                <a:close/>
                <a:moveTo>
                  <a:pt x="225" y="290"/>
                </a:moveTo>
                <a:cubicBezTo>
                  <a:pt x="225" y="290"/>
                  <a:pt x="225" y="290"/>
                  <a:pt x="225" y="290"/>
                </a:cubicBezTo>
                <a:cubicBezTo>
                  <a:pt x="225" y="268"/>
                  <a:pt x="225" y="268"/>
                  <a:pt x="225" y="268"/>
                </a:cubicBezTo>
                <a:cubicBezTo>
                  <a:pt x="241" y="270"/>
                  <a:pt x="241" y="270"/>
                  <a:pt x="241" y="270"/>
                </a:cubicBezTo>
                <a:lnTo>
                  <a:pt x="225" y="290"/>
                </a:lnTo>
                <a:close/>
                <a:moveTo>
                  <a:pt x="238" y="300"/>
                </a:moveTo>
                <a:cubicBezTo>
                  <a:pt x="238" y="300"/>
                  <a:pt x="238" y="300"/>
                  <a:pt x="238" y="300"/>
                </a:cubicBezTo>
                <a:cubicBezTo>
                  <a:pt x="259" y="273"/>
                  <a:pt x="259" y="273"/>
                  <a:pt x="259" y="273"/>
                </a:cubicBezTo>
                <a:cubicBezTo>
                  <a:pt x="311" y="281"/>
                  <a:pt x="311" y="281"/>
                  <a:pt x="311" y="281"/>
                </a:cubicBezTo>
                <a:lnTo>
                  <a:pt x="238" y="300"/>
                </a:lnTo>
                <a:close/>
                <a:moveTo>
                  <a:pt x="327" y="267"/>
                </a:moveTo>
                <a:cubicBezTo>
                  <a:pt x="270" y="259"/>
                  <a:pt x="270" y="259"/>
                  <a:pt x="270" y="259"/>
                </a:cubicBezTo>
                <a:cubicBezTo>
                  <a:pt x="282" y="243"/>
                  <a:pt x="282" y="243"/>
                  <a:pt x="282" y="243"/>
                </a:cubicBezTo>
                <a:cubicBezTo>
                  <a:pt x="285" y="244"/>
                  <a:pt x="288" y="245"/>
                  <a:pt x="291" y="245"/>
                </a:cubicBezTo>
                <a:cubicBezTo>
                  <a:pt x="295" y="245"/>
                  <a:pt x="299" y="244"/>
                  <a:pt x="303" y="242"/>
                </a:cubicBezTo>
                <a:cubicBezTo>
                  <a:pt x="327" y="267"/>
                  <a:pt x="327" y="267"/>
                  <a:pt x="327" y="267"/>
                </a:cubicBezTo>
                <a:cubicBezTo>
                  <a:pt x="327" y="267"/>
                  <a:pt x="327" y="267"/>
                  <a:pt x="327" y="267"/>
                </a:cubicBezTo>
                <a:close/>
                <a:moveTo>
                  <a:pt x="314" y="231"/>
                </a:moveTo>
                <a:cubicBezTo>
                  <a:pt x="316" y="227"/>
                  <a:pt x="317" y="223"/>
                  <a:pt x="317" y="219"/>
                </a:cubicBezTo>
                <a:cubicBezTo>
                  <a:pt x="317" y="215"/>
                  <a:pt x="316" y="211"/>
                  <a:pt x="315" y="208"/>
                </a:cubicBezTo>
                <a:cubicBezTo>
                  <a:pt x="345" y="181"/>
                  <a:pt x="345" y="181"/>
                  <a:pt x="345" y="181"/>
                </a:cubicBezTo>
                <a:cubicBezTo>
                  <a:pt x="347" y="182"/>
                  <a:pt x="349" y="184"/>
                  <a:pt x="352" y="185"/>
                </a:cubicBezTo>
                <a:cubicBezTo>
                  <a:pt x="345" y="254"/>
                  <a:pt x="345" y="254"/>
                  <a:pt x="345" y="254"/>
                </a:cubicBezTo>
                <a:cubicBezTo>
                  <a:pt x="343" y="254"/>
                  <a:pt x="341" y="255"/>
                  <a:pt x="339" y="256"/>
                </a:cubicBezTo>
                <a:lnTo>
                  <a:pt x="314" y="231"/>
                </a:lnTo>
                <a:close/>
                <a:moveTo>
                  <a:pt x="350" y="289"/>
                </a:moveTo>
                <a:cubicBezTo>
                  <a:pt x="345" y="289"/>
                  <a:pt x="340" y="284"/>
                  <a:pt x="340" y="279"/>
                </a:cubicBezTo>
                <a:cubicBezTo>
                  <a:pt x="340" y="274"/>
                  <a:pt x="345" y="269"/>
                  <a:pt x="350" y="269"/>
                </a:cubicBezTo>
                <a:cubicBezTo>
                  <a:pt x="356" y="269"/>
                  <a:pt x="360" y="274"/>
                  <a:pt x="360" y="279"/>
                </a:cubicBezTo>
                <a:cubicBezTo>
                  <a:pt x="360" y="284"/>
                  <a:pt x="356" y="289"/>
                  <a:pt x="350" y="289"/>
                </a:cubicBezTo>
                <a:close/>
                <a:moveTo>
                  <a:pt x="352" y="161"/>
                </a:moveTo>
                <a:cubicBezTo>
                  <a:pt x="352" y="155"/>
                  <a:pt x="357" y="151"/>
                  <a:pt x="362" y="151"/>
                </a:cubicBezTo>
                <a:cubicBezTo>
                  <a:pt x="367" y="151"/>
                  <a:pt x="372" y="155"/>
                  <a:pt x="372" y="161"/>
                </a:cubicBezTo>
                <a:cubicBezTo>
                  <a:pt x="372" y="166"/>
                  <a:pt x="367" y="171"/>
                  <a:pt x="362" y="171"/>
                </a:cubicBezTo>
                <a:cubicBezTo>
                  <a:pt x="357" y="171"/>
                  <a:pt x="352" y="166"/>
                  <a:pt x="352" y="161"/>
                </a:cubicBezTo>
                <a:close/>
                <a:moveTo>
                  <a:pt x="469" y="164"/>
                </a:moveTo>
                <a:cubicBezTo>
                  <a:pt x="469" y="162"/>
                  <a:pt x="469" y="160"/>
                  <a:pt x="469" y="158"/>
                </a:cubicBezTo>
                <a:cubicBezTo>
                  <a:pt x="469" y="140"/>
                  <a:pt x="464" y="123"/>
                  <a:pt x="454" y="109"/>
                </a:cubicBezTo>
                <a:cubicBezTo>
                  <a:pt x="452" y="105"/>
                  <a:pt x="447" y="104"/>
                  <a:pt x="443" y="107"/>
                </a:cubicBezTo>
                <a:cubicBezTo>
                  <a:pt x="439" y="109"/>
                  <a:pt x="438" y="114"/>
                  <a:pt x="441" y="118"/>
                </a:cubicBezTo>
                <a:cubicBezTo>
                  <a:pt x="449" y="129"/>
                  <a:pt x="453" y="143"/>
                  <a:pt x="453" y="158"/>
                </a:cubicBezTo>
                <a:cubicBezTo>
                  <a:pt x="453" y="162"/>
                  <a:pt x="453" y="165"/>
                  <a:pt x="453" y="169"/>
                </a:cubicBezTo>
                <a:cubicBezTo>
                  <a:pt x="452" y="171"/>
                  <a:pt x="453" y="173"/>
                  <a:pt x="454" y="175"/>
                </a:cubicBezTo>
                <a:cubicBezTo>
                  <a:pt x="456" y="177"/>
                  <a:pt x="457" y="178"/>
                  <a:pt x="460" y="178"/>
                </a:cubicBezTo>
                <a:cubicBezTo>
                  <a:pt x="485" y="181"/>
                  <a:pt x="506" y="203"/>
                  <a:pt x="506" y="229"/>
                </a:cubicBezTo>
                <a:cubicBezTo>
                  <a:pt x="506" y="255"/>
                  <a:pt x="487" y="276"/>
                  <a:pt x="462" y="280"/>
                </a:cubicBezTo>
                <a:cubicBezTo>
                  <a:pt x="458" y="281"/>
                  <a:pt x="455" y="284"/>
                  <a:pt x="455" y="288"/>
                </a:cubicBezTo>
                <a:cubicBezTo>
                  <a:pt x="455" y="288"/>
                  <a:pt x="455" y="289"/>
                  <a:pt x="455" y="289"/>
                </a:cubicBezTo>
                <a:cubicBezTo>
                  <a:pt x="455" y="289"/>
                  <a:pt x="455" y="289"/>
                  <a:pt x="455" y="289"/>
                </a:cubicBezTo>
                <a:cubicBezTo>
                  <a:pt x="455" y="322"/>
                  <a:pt x="428" y="349"/>
                  <a:pt x="394" y="349"/>
                </a:cubicBezTo>
                <a:cubicBezTo>
                  <a:pt x="380" y="349"/>
                  <a:pt x="366" y="344"/>
                  <a:pt x="356" y="336"/>
                </a:cubicBezTo>
                <a:cubicBezTo>
                  <a:pt x="354" y="334"/>
                  <a:pt x="352" y="334"/>
                  <a:pt x="349" y="334"/>
                </a:cubicBezTo>
                <a:cubicBezTo>
                  <a:pt x="347" y="334"/>
                  <a:pt x="345" y="336"/>
                  <a:pt x="344" y="338"/>
                </a:cubicBezTo>
                <a:cubicBezTo>
                  <a:pt x="332" y="357"/>
                  <a:pt x="312" y="369"/>
                  <a:pt x="288" y="369"/>
                </a:cubicBezTo>
                <a:cubicBezTo>
                  <a:pt x="273" y="369"/>
                  <a:pt x="259" y="364"/>
                  <a:pt x="248" y="355"/>
                </a:cubicBezTo>
                <a:cubicBezTo>
                  <a:pt x="246" y="354"/>
                  <a:pt x="244" y="353"/>
                  <a:pt x="242" y="353"/>
                </a:cubicBezTo>
                <a:cubicBezTo>
                  <a:pt x="240" y="354"/>
                  <a:pt x="238" y="355"/>
                  <a:pt x="236" y="357"/>
                </a:cubicBezTo>
                <a:cubicBezTo>
                  <a:pt x="224" y="373"/>
                  <a:pt x="205" y="383"/>
                  <a:pt x="184" y="383"/>
                </a:cubicBezTo>
                <a:cubicBezTo>
                  <a:pt x="156" y="383"/>
                  <a:pt x="132" y="366"/>
                  <a:pt x="122" y="341"/>
                </a:cubicBezTo>
                <a:cubicBezTo>
                  <a:pt x="122" y="339"/>
                  <a:pt x="120" y="338"/>
                  <a:pt x="118" y="337"/>
                </a:cubicBezTo>
                <a:cubicBezTo>
                  <a:pt x="116" y="336"/>
                  <a:pt x="114" y="336"/>
                  <a:pt x="112" y="337"/>
                </a:cubicBezTo>
                <a:cubicBezTo>
                  <a:pt x="105" y="340"/>
                  <a:pt x="98" y="341"/>
                  <a:pt x="91" y="341"/>
                </a:cubicBezTo>
                <a:cubicBezTo>
                  <a:pt x="62" y="341"/>
                  <a:pt x="38" y="318"/>
                  <a:pt x="38" y="289"/>
                </a:cubicBezTo>
                <a:cubicBezTo>
                  <a:pt x="38" y="282"/>
                  <a:pt x="39" y="275"/>
                  <a:pt x="42" y="269"/>
                </a:cubicBezTo>
                <a:cubicBezTo>
                  <a:pt x="43" y="266"/>
                  <a:pt x="42" y="263"/>
                  <a:pt x="40" y="260"/>
                </a:cubicBezTo>
                <a:cubicBezTo>
                  <a:pt x="25" y="247"/>
                  <a:pt x="16" y="227"/>
                  <a:pt x="16" y="205"/>
                </a:cubicBezTo>
                <a:cubicBezTo>
                  <a:pt x="16" y="165"/>
                  <a:pt x="49" y="131"/>
                  <a:pt x="89" y="130"/>
                </a:cubicBezTo>
                <a:cubicBezTo>
                  <a:pt x="92" y="130"/>
                  <a:pt x="94" y="129"/>
                  <a:pt x="95" y="128"/>
                </a:cubicBezTo>
                <a:cubicBezTo>
                  <a:pt x="97" y="126"/>
                  <a:pt x="97" y="123"/>
                  <a:pt x="97" y="121"/>
                </a:cubicBezTo>
                <a:cubicBezTo>
                  <a:pt x="96" y="118"/>
                  <a:pt x="96" y="114"/>
                  <a:pt x="96" y="111"/>
                </a:cubicBezTo>
                <a:cubicBezTo>
                  <a:pt x="96" y="81"/>
                  <a:pt x="120" y="58"/>
                  <a:pt x="149" y="58"/>
                </a:cubicBezTo>
                <a:cubicBezTo>
                  <a:pt x="163" y="58"/>
                  <a:pt x="176" y="63"/>
                  <a:pt x="185" y="72"/>
                </a:cubicBezTo>
                <a:cubicBezTo>
                  <a:pt x="187" y="73"/>
                  <a:pt x="190" y="74"/>
                  <a:pt x="192" y="74"/>
                </a:cubicBezTo>
                <a:cubicBezTo>
                  <a:pt x="195" y="73"/>
                  <a:pt x="197" y="71"/>
                  <a:pt x="198" y="69"/>
                </a:cubicBezTo>
                <a:cubicBezTo>
                  <a:pt x="211" y="38"/>
                  <a:pt x="242" y="16"/>
                  <a:pt x="278" y="16"/>
                </a:cubicBezTo>
                <a:cubicBezTo>
                  <a:pt x="319" y="16"/>
                  <a:pt x="353" y="44"/>
                  <a:pt x="362" y="82"/>
                </a:cubicBezTo>
                <a:cubicBezTo>
                  <a:pt x="363" y="87"/>
                  <a:pt x="367" y="89"/>
                  <a:pt x="371" y="89"/>
                </a:cubicBezTo>
                <a:cubicBezTo>
                  <a:pt x="375" y="88"/>
                  <a:pt x="379" y="88"/>
                  <a:pt x="383" y="88"/>
                </a:cubicBezTo>
                <a:cubicBezTo>
                  <a:pt x="395" y="88"/>
                  <a:pt x="406" y="91"/>
                  <a:pt x="416" y="96"/>
                </a:cubicBezTo>
                <a:cubicBezTo>
                  <a:pt x="420" y="98"/>
                  <a:pt x="425" y="97"/>
                  <a:pt x="427" y="93"/>
                </a:cubicBezTo>
                <a:cubicBezTo>
                  <a:pt x="429" y="89"/>
                  <a:pt x="428" y="84"/>
                  <a:pt x="424" y="82"/>
                </a:cubicBezTo>
                <a:cubicBezTo>
                  <a:pt x="424" y="82"/>
                  <a:pt x="424" y="82"/>
                  <a:pt x="424" y="82"/>
                </a:cubicBezTo>
                <a:cubicBezTo>
                  <a:pt x="412" y="75"/>
                  <a:pt x="398" y="72"/>
                  <a:pt x="383" y="72"/>
                </a:cubicBezTo>
                <a:cubicBezTo>
                  <a:pt x="381" y="72"/>
                  <a:pt x="378" y="72"/>
                  <a:pt x="376" y="72"/>
                </a:cubicBezTo>
                <a:cubicBezTo>
                  <a:pt x="363" y="30"/>
                  <a:pt x="324" y="0"/>
                  <a:pt x="278" y="0"/>
                </a:cubicBezTo>
                <a:cubicBezTo>
                  <a:pt x="239" y="0"/>
                  <a:pt x="205" y="21"/>
                  <a:pt x="188" y="53"/>
                </a:cubicBezTo>
                <a:cubicBezTo>
                  <a:pt x="177" y="46"/>
                  <a:pt x="164" y="41"/>
                  <a:pt x="149" y="42"/>
                </a:cubicBezTo>
                <a:cubicBezTo>
                  <a:pt x="111" y="42"/>
                  <a:pt x="80" y="73"/>
                  <a:pt x="80" y="111"/>
                </a:cubicBezTo>
                <a:cubicBezTo>
                  <a:pt x="80" y="112"/>
                  <a:pt x="80" y="114"/>
                  <a:pt x="80" y="115"/>
                </a:cubicBezTo>
                <a:cubicBezTo>
                  <a:pt x="35" y="120"/>
                  <a:pt x="0" y="159"/>
                  <a:pt x="0" y="205"/>
                </a:cubicBezTo>
                <a:cubicBezTo>
                  <a:pt x="0" y="230"/>
                  <a:pt x="9" y="252"/>
                  <a:pt x="25" y="268"/>
                </a:cubicBezTo>
                <a:cubicBezTo>
                  <a:pt x="23" y="275"/>
                  <a:pt x="22" y="282"/>
                  <a:pt x="22" y="289"/>
                </a:cubicBezTo>
                <a:cubicBezTo>
                  <a:pt x="22" y="326"/>
                  <a:pt x="53" y="357"/>
                  <a:pt x="91" y="357"/>
                </a:cubicBezTo>
                <a:cubicBezTo>
                  <a:pt x="98" y="357"/>
                  <a:pt x="104" y="356"/>
                  <a:pt x="111" y="354"/>
                </a:cubicBezTo>
                <a:cubicBezTo>
                  <a:pt x="124" y="381"/>
                  <a:pt x="152" y="399"/>
                  <a:pt x="184" y="399"/>
                </a:cubicBezTo>
                <a:cubicBezTo>
                  <a:pt x="208" y="399"/>
                  <a:pt x="229" y="389"/>
                  <a:pt x="244" y="372"/>
                </a:cubicBezTo>
                <a:cubicBezTo>
                  <a:pt x="257" y="380"/>
                  <a:pt x="272" y="385"/>
                  <a:pt x="288" y="385"/>
                </a:cubicBezTo>
                <a:cubicBezTo>
                  <a:pt x="314" y="385"/>
                  <a:pt x="338" y="373"/>
                  <a:pt x="353" y="353"/>
                </a:cubicBezTo>
                <a:cubicBezTo>
                  <a:pt x="365" y="361"/>
                  <a:pt x="379" y="365"/>
                  <a:pt x="394" y="365"/>
                </a:cubicBezTo>
                <a:cubicBezTo>
                  <a:pt x="435" y="365"/>
                  <a:pt x="468" y="334"/>
                  <a:pt x="471" y="294"/>
                </a:cubicBezTo>
                <a:cubicBezTo>
                  <a:pt x="500" y="287"/>
                  <a:pt x="521" y="261"/>
                  <a:pt x="522" y="229"/>
                </a:cubicBezTo>
                <a:cubicBezTo>
                  <a:pt x="522" y="197"/>
                  <a:pt x="499" y="170"/>
                  <a:pt x="469" y="164"/>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08" name="Freeform 5"/>
          <p:cNvSpPr>
            <a:spLocks noChangeAspect="1" noEditPoints="1"/>
          </p:cNvSpPr>
          <p:nvPr/>
        </p:nvSpPr>
        <p:spPr bwMode="auto">
          <a:xfrm>
            <a:off x="4932363" y="1538288"/>
            <a:ext cx="930275" cy="1331912"/>
          </a:xfrm>
          <a:custGeom>
            <a:avLst/>
            <a:gdLst>
              <a:gd name="T0" fmla="*/ 258827 w 248"/>
              <a:gd name="T1" fmla="*/ 210104 h 355"/>
              <a:gd name="T2" fmla="*/ 678951 w 248"/>
              <a:gd name="T3" fmla="*/ 210104 h 355"/>
              <a:gd name="T4" fmla="*/ 708960 w 248"/>
              <a:gd name="T5" fmla="*/ 180090 h 355"/>
              <a:gd name="T6" fmla="*/ 678951 w 248"/>
              <a:gd name="T7" fmla="*/ 150075 h 355"/>
              <a:gd name="T8" fmla="*/ 258827 w 248"/>
              <a:gd name="T9" fmla="*/ 150075 h 355"/>
              <a:gd name="T10" fmla="*/ 228818 w 248"/>
              <a:gd name="T11" fmla="*/ 180090 h 355"/>
              <a:gd name="T12" fmla="*/ 258827 w 248"/>
              <a:gd name="T13" fmla="*/ 210104 h 355"/>
              <a:gd name="T14" fmla="*/ 258827 w 248"/>
              <a:gd name="T15" fmla="*/ 60030 h 355"/>
              <a:gd name="T16" fmla="*/ 678951 w 248"/>
              <a:gd name="T17" fmla="*/ 60030 h 355"/>
              <a:gd name="T18" fmla="*/ 708960 w 248"/>
              <a:gd name="T19" fmla="*/ 30015 h 355"/>
              <a:gd name="T20" fmla="*/ 678951 w 248"/>
              <a:gd name="T21" fmla="*/ 0 h 355"/>
              <a:gd name="T22" fmla="*/ 258827 w 248"/>
              <a:gd name="T23" fmla="*/ 0 h 355"/>
              <a:gd name="T24" fmla="*/ 228818 w 248"/>
              <a:gd name="T25" fmla="*/ 30015 h 355"/>
              <a:gd name="T26" fmla="*/ 258827 w 248"/>
              <a:gd name="T27" fmla="*/ 60030 h 355"/>
              <a:gd name="T28" fmla="*/ 922773 w 248"/>
              <a:gd name="T29" fmla="*/ 780388 h 355"/>
              <a:gd name="T30" fmla="*/ 896515 w 248"/>
              <a:gd name="T31" fmla="*/ 765380 h 355"/>
              <a:gd name="T32" fmla="*/ 708960 w 248"/>
              <a:gd name="T33" fmla="*/ 765380 h 355"/>
              <a:gd name="T34" fmla="*/ 708960 w 248"/>
              <a:gd name="T35" fmla="*/ 577787 h 355"/>
              <a:gd name="T36" fmla="*/ 678951 w 248"/>
              <a:gd name="T37" fmla="*/ 547772 h 355"/>
              <a:gd name="T38" fmla="*/ 648942 w 248"/>
              <a:gd name="T39" fmla="*/ 577787 h 355"/>
              <a:gd name="T40" fmla="*/ 648942 w 248"/>
              <a:gd name="T41" fmla="*/ 795395 h 355"/>
              <a:gd name="T42" fmla="*/ 656444 w 248"/>
              <a:gd name="T43" fmla="*/ 814155 h 355"/>
              <a:gd name="T44" fmla="*/ 678951 w 248"/>
              <a:gd name="T45" fmla="*/ 825410 h 355"/>
              <a:gd name="T46" fmla="*/ 832746 w 248"/>
              <a:gd name="T47" fmla="*/ 825410 h 355"/>
              <a:gd name="T48" fmla="*/ 468889 w 248"/>
              <a:gd name="T49" fmla="*/ 1253123 h 355"/>
              <a:gd name="T50" fmla="*/ 97529 w 248"/>
              <a:gd name="T51" fmla="*/ 825410 h 355"/>
              <a:gd name="T52" fmla="*/ 258827 w 248"/>
              <a:gd name="T53" fmla="*/ 825410 h 355"/>
              <a:gd name="T54" fmla="*/ 281333 w 248"/>
              <a:gd name="T55" fmla="*/ 814155 h 355"/>
              <a:gd name="T56" fmla="*/ 288835 w 248"/>
              <a:gd name="T57" fmla="*/ 795395 h 355"/>
              <a:gd name="T58" fmla="*/ 288835 w 248"/>
              <a:gd name="T59" fmla="*/ 420209 h 355"/>
              <a:gd name="T60" fmla="*/ 348853 w 248"/>
              <a:gd name="T61" fmla="*/ 360179 h 355"/>
              <a:gd name="T62" fmla="*/ 588924 w 248"/>
              <a:gd name="T63" fmla="*/ 360179 h 355"/>
              <a:gd name="T64" fmla="*/ 648942 w 248"/>
              <a:gd name="T65" fmla="*/ 420209 h 355"/>
              <a:gd name="T66" fmla="*/ 648942 w 248"/>
              <a:gd name="T67" fmla="*/ 438968 h 355"/>
              <a:gd name="T68" fmla="*/ 678951 w 248"/>
              <a:gd name="T69" fmla="*/ 468983 h 355"/>
              <a:gd name="T70" fmla="*/ 708960 w 248"/>
              <a:gd name="T71" fmla="*/ 438968 h 355"/>
              <a:gd name="T72" fmla="*/ 708960 w 248"/>
              <a:gd name="T73" fmla="*/ 420209 h 355"/>
              <a:gd name="T74" fmla="*/ 588924 w 248"/>
              <a:gd name="T75" fmla="*/ 300149 h 355"/>
              <a:gd name="T76" fmla="*/ 348853 w 248"/>
              <a:gd name="T77" fmla="*/ 300149 h 355"/>
              <a:gd name="T78" fmla="*/ 228818 w 248"/>
              <a:gd name="T79" fmla="*/ 420209 h 355"/>
              <a:gd name="T80" fmla="*/ 228818 w 248"/>
              <a:gd name="T81" fmla="*/ 765380 h 355"/>
              <a:gd name="T82" fmla="*/ 33760 w 248"/>
              <a:gd name="T83" fmla="*/ 765380 h 355"/>
              <a:gd name="T84" fmla="*/ 7502 w 248"/>
              <a:gd name="T85" fmla="*/ 780388 h 355"/>
              <a:gd name="T86" fmla="*/ 11253 w 248"/>
              <a:gd name="T87" fmla="*/ 814155 h 355"/>
              <a:gd name="T88" fmla="*/ 446382 w 248"/>
              <a:gd name="T89" fmla="*/ 1320656 h 355"/>
              <a:gd name="T90" fmla="*/ 468889 w 248"/>
              <a:gd name="T91" fmla="*/ 1331912 h 355"/>
              <a:gd name="T92" fmla="*/ 468889 w 248"/>
              <a:gd name="T93" fmla="*/ 1331912 h 355"/>
              <a:gd name="T94" fmla="*/ 491395 w 248"/>
              <a:gd name="T95" fmla="*/ 1320656 h 355"/>
              <a:gd name="T96" fmla="*/ 919022 w 248"/>
              <a:gd name="T97" fmla="*/ 814155 h 355"/>
              <a:gd name="T98" fmla="*/ 922773 w 248"/>
              <a:gd name="T99" fmla="*/ 780388 h 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8" h="355">
                <a:moveTo>
                  <a:pt x="69" y="56"/>
                </a:moveTo>
                <a:cubicBezTo>
                  <a:pt x="181" y="56"/>
                  <a:pt x="181" y="56"/>
                  <a:pt x="181" y="56"/>
                </a:cubicBezTo>
                <a:cubicBezTo>
                  <a:pt x="185" y="56"/>
                  <a:pt x="189" y="52"/>
                  <a:pt x="189" y="48"/>
                </a:cubicBezTo>
                <a:cubicBezTo>
                  <a:pt x="189" y="43"/>
                  <a:pt x="185" y="40"/>
                  <a:pt x="181" y="40"/>
                </a:cubicBezTo>
                <a:cubicBezTo>
                  <a:pt x="69" y="40"/>
                  <a:pt x="69" y="40"/>
                  <a:pt x="69" y="40"/>
                </a:cubicBezTo>
                <a:cubicBezTo>
                  <a:pt x="65" y="40"/>
                  <a:pt x="61" y="43"/>
                  <a:pt x="61" y="48"/>
                </a:cubicBezTo>
                <a:cubicBezTo>
                  <a:pt x="61" y="52"/>
                  <a:pt x="65" y="56"/>
                  <a:pt x="69" y="56"/>
                </a:cubicBezTo>
                <a:close/>
                <a:moveTo>
                  <a:pt x="69" y="16"/>
                </a:moveTo>
                <a:cubicBezTo>
                  <a:pt x="181" y="16"/>
                  <a:pt x="181" y="16"/>
                  <a:pt x="181" y="16"/>
                </a:cubicBezTo>
                <a:cubicBezTo>
                  <a:pt x="185" y="16"/>
                  <a:pt x="189" y="12"/>
                  <a:pt x="189" y="8"/>
                </a:cubicBezTo>
                <a:cubicBezTo>
                  <a:pt x="189" y="3"/>
                  <a:pt x="185" y="0"/>
                  <a:pt x="181" y="0"/>
                </a:cubicBezTo>
                <a:cubicBezTo>
                  <a:pt x="69" y="0"/>
                  <a:pt x="69" y="0"/>
                  <a:pt x="69" y="0"/>
                </a:cubicBezTo>
                <a:cubicBezTo>
                  <a:pt x="65" y="0"/>
                  <a:pt x="61" y="3"/>
                  <a:pt x="61" y="8"/>
                </a:cubicBezTo>
                <a:cubicBezTo>
                  <a:pt x="61" y="12"/>
                  <a:pt x="65" y="16"/>
                  <a:pt x="69" y="16"/>
                </a:cubicBezTo>
                <a:close/>
                <a:moveTo>
                  <a:pt x="246" y="208"/>
                </a:moveTo>
                <a:cubicBezTo>
                  <a:pt x="245" y="206"/>
                  <a:pt x="242" y="204"/>
                  <a:pt x="239" y="204"/>
                </a:cubicBezTo>
                <a:cubicBezTo>
                  <a:pt x="189" y="204"/>
                  <a:pt x="189" y="204"/>
                  <a:pt x="189" y="204"/>
                </a:cubicBezTo>
                <a:cubicBezTo>
                  <a:pt x="189" y="154"/>
                  <a:pt x="189" y="154"/>
                  <a:pt x="189" y="154"/>
                </a:cubicBezTo>
                <a:cubicBezTo>
                  <a:pt x="189" y="150"/>
                  <a:pt x="185" y="146"/>
                  <a:pt x="181" y="146"/>
                </a:cubicBezTo>
                <a:cubicBezTo>
                  <a:pt x="176" y="146"/>
                  <a:pt x="173" y="150"/>
                  <a:pt x="173" y="154"/>
                </a:cubicBezTo>
                <a:cubicBezTo>
                  <a:pt x="173" y="212"/>
                  <a:pt x="173" y="212"/>
                  <a:pt x="173" y="212"/>
                </a:cubicBezTo>
                <a:cubicBezTo>
                  <a:pt x="173" y="214"/>
                  <a:pt x="174" y="216"/>
                  <a:pt x="175" y="217"/>
                </a:cubicBezTo>
                <a:cubicBezTo>
                  <a:pt x="177" y="219"/>
                  <a:pt x="179" y="220"/>
                  <a:pt x="181" y="220"/>
                </a:cubicBezTo>
                <a:cubicBezTo>
                  <a:pt x="222" y="220"/>
                  <a:pt x="222" y="220"/>
                  <a:pt x="222" y="220"/>
                </a:cubicBezTo>
                <a:cubicBezTo>
                  <a:pt x="125" y="334"/>
                  <a:pt x="125" y="334"/>
                  <a:pt x="125" y="334"/>
                </a:cubicBezTo>
                <a:cubicBezTo>
                  <a:pt x="26" y="220"/>
                  <a:pt x="26" y="220"/>
                  <a:pt x="26" y="220"/>
                </a:cubicBezTo>
                <a:cubicBezTo>
                  <a:pt x="69" y="220"/>
                  <a:pt x="69" y="220"/>
                  <a:pt x="69" y="220"/>
                </a:cubicBezTo>
                <a:cubicBezTo>
                  <a:pt x="71" y="220"/>
                  <a:pt x="73" y="219"/>
                  <a:pt x="75" y="217"/>
                </a:cubicBezTo>
                <a:cubicBezTo>
                  <a:pt x="76" y="216"/>
                  <a:pt x="77" y="214"/>
                  <a:pt x="77" y="212"/>
                </a:cubicBezTo>
                <a:cubicBezTo>
                  <a:pt x="77" y="112"/>
                  <a:pt x="77" y="112"/>
                  <a:pt x="77" y="112"/>
                </a:cubicBezTo>
                <a:cubicBezTo>
                  <a:pt x="77" y="103"/>
                  <a:pt x="84" y="96"/>
                  <a:pt x="93" y="96"/>
                </a:cubicBezTo>
                <a:cubicBezTo>
                  <a:pt x="157" y="96"/>
                  <a:pt x="157" y="96"/>
                  <a:pt x="157" y="96"/>
                </a:cubicBezTo>
                <a:cubicBezTo>
                  <a:pt x="166" y="96"/>
                  <a:pt x="173" y="103"/>
                  <a:pt x="173" y="112"/>
                </a:cubicBezTo>
                <a:cubicBezTo>
                  <a:pt x="173" y="117"/>
                  <a:pt x="173" y="117"/>
                  <a:pt x="173" y="117"/>
                </a:cubicBezTo>
                <a:cubicBezTo>
                  <a:pt x="173" y="122"/>
                  <a:pt x="176" y="125"/>
                  <a:pt x="181" y="125"/>
                </a:cubicBezTo>
                <a:cubicBezTo>
                  <a:pt x="185" y="125"/>
                  <a:pt x="189" y="122"/>
                  <a:pt x="189" y="117"/>
                </a:cubicBezTo>
                <a:cubicBezTo>
                  <a:pt x="189" y="112"/>
                  <a:pt x="189" y="112"/>
                  <a:pt x="189" y="112"/>
                </a:cubicBezTo>
                <a:cubicBezTo>
                  <a:pt x="189" y="94"/>
                  <a:pt x="175" y="80"/>
                  <a:pt x="157" y="80"/>
                </a:cubicBezTo>
                <a:cubicBezTo>
                  <a:pt x="93" y="80"/>
                  <a:pt x="93" y="80"/>
                  <a:pt x="93" y="80"/>
                </a:cubicBezTo>
                <a:cubicBezTo>
                  <a:pt x="75" y="80"/>
                  <a:pt x="61" y="94"/>
                  <a:pt x="61" y="112"/>
                </a:cubicBezTo>
                <a:cubicBezTo>
                  <a:pt x="61" y="204"/>
                  <a:pt x="61" y="204"/>
                  <a:pt x="61" y="204"/>
                </a:cubicBezTo>
                <a:cubicBezTo>
                  <a:pt x="9" y="204"/>
                  <a:pt x="9" y="204"/>
                  <a:pt x="9" y="204"/>
                </a:cubicBezTo>
                <a:cubicBezTo>
                  <a:pt x="6" y="204"/>
                  <a:pt x="3" y="206"/>
                  <a:pt x="2" y="208"/>
                </a:cubicBezTo>
                <a:cubicBezTo>
                  <a:pt x="0" y="211"/>
                  <a:pt x="1" y="215"/>
                  <a:pt x="3" y="217"/>
                </a:cubicBezTo>
                <a:cubicBezTo>
                  <a:pt x="119" y="352"/>
                  <a:pt x="119" y="352"/>
                  <a:pt x="119" y="352"/>
                </a:cubicBezTo>
                <a:cubicBezTo>
                  <a:pt x="120" y="354"/>
                  <a:pt x="123" y="355"/>
                  <a:pt x="125" y="355"/>
                </a:cubicBezTo>
                <a:cubicBezTo>
                  <a:pt x="125" y="355"/>
                  <a:pt x="125" y="355"/>
                  <a:pt x="125" y="355"/>
                </a:cubicBezTo>
                <a:cubicBezTo>
                  <a:pt x="127" y="355"/>
                  <a:pt x="129" y="354"/>
                  <a:pt x="131" y="352"/>
                </a:cubicBezTo>
                <a:cubicBezTo>
                  <a:pt x="245" y="217"/>
                  <a:pt x="245" y="217"/>
                  <a:pt x="245" y="217"/>
                </a:cubicBezTo>
                <a:cubicBezTo>
                  <a:pt x="247" y="215"/>
                  <a:pt x="248" y="211"/>
                  <a:pt x="246" y="208"/>
                </a:cubicBezTo>
                <a:close/>
              </a:path>
            </a:pathLst>
          </a:custGeom>
          <a:solidFill>
            <a:srgbClr val="89BA17"/>
          </a:solidFill>
          <a:ln w="9525">
            <a:solidFill>
              <a:srgbClr val="89BA17"/>
            </a:solidFill>
            <a:round/>
            <a:headEnd/>
            <a:tailEnd/>
          </a:ln>
        </p:spPr>
        <p:txBody>
          <a:bodyPr/>
          <a:lstStyle/>
          <a:p>
            <a:endParaRPr lang="it-IT"/>
          </a:p>
        </p:txBody>
      </p:sp>
      <p:sp>
        <p:nvSpPr>
          <p:cNvPr id="21509" name="Freeform 30"/>
          <p:cNvSpPr>
            <a:spLocks noChangeAspect="1" noEditPoints="1"/>
          </p:cNvSpPr>
          <p:nvPr/>
        </p:nvSpPr>
        <p:spPr bwMode="auto">
          <a:xfrm>
            <a:off x="296863" y="1847850"/>
            <a:ext cx="2012950" cy="1008063"/>
          </a:xfrm>
          <a:custGeom>
            <a:avLst/>
            <a:gdLst>
              <a:gd name="T0" fmla="*/ 1338218 w 537"/>
              <a:gd name="T1" fmla="*/ 172383 h 269"/>
              <a:gd name="T2" fmla="*/ 1248254 w 537"/>
              <a:gd name="T3" fmla="*/ 460936 h 269"/>
              <a:gd name="T4" fmla="*/ 1311979 w 537"/>
              <a:gd name="T5" fmla="*/ 494663 h 269"/>
              <a:gd name="T6" fmla="*/ 1420685 w 537"/>
              <a:gd name="T7" fmla="*/ 393482 h 269"/>
              <a:gd name="T8" fmla="*/ 1473165 w 537"/>
              <a:gd name="T9" fmla="*/ 370997 h 269"/>
              <a:gd name="T10" fmla="*/ 1521895 w 537"/>
              <a:gd name="T11" fmla="*/ 389734 h 269"/>
              <a:gd name="T12" fmla="*/ 1533141 w 537"/>
              <a:gd name="T13" fmla="*/ 490915 h 269"/>
              <a:gd name="T14" fmla="*/ 1450673 w 537"/>
              <a:gd name="T15" fmla="*/ 607086 h 269"/>
              <a:gd name="T16" fmla="*/ 1503153 w 537"/>
              <a:gd name="T17" fmla="*/ 670793 h 269"/>
              <a:gd name="T18" fmla="*/ 1739309 w 537"/>
              <a:gd name="T19" fmla="*/ 490915 h 269"/>
              <a:gd name="T20" fmla="*/ 1338218 w 537"/>
              <a:gd name="T21" fmla="*/ 172383 h 269"/>
              <a:gd name="T22" fmla="*/ 1004601 w 537"/>
              <a:gd name="T23" fmla="*/ 408472 h 269"/>
              <a:gd name="T24" fmla="*/ 1192026 w 537"/>
              <a:gd name="T25" fmla="*/ 438451 h 269"/>
              <a:gd name="T26" fmla="*/ 1281991 w 537"/>
              <a:gd name="T27" fmla="*/ 153645 h 269"/>
              <a:gd name="T28" fmla="*/ 1004601 w 537"/>
              <a:gd name="T29" fmla="*/ 108676 h 269"/>
              <a:gd name="T30" fmla="*/ 715965 w 537"/>
              <a:gd name="T31" fmla="*/ 157393 h 269"/>
              <a:gd name="T32" fmla="*/ 805930 w 537"/>
              <a:gd name="T33" fmla="*/ 442199 h 269"/>
              <a:gd name="T34" fmla="*/ 1004601 w 537"/>
              <a:gd name="T35" fmla="*/ 408472 h 269"/>
              <a:gd name="T36" fmla="*/ 659738 w 537"/>
              <a:gd name="T37" fmla="*/ 179877 h 269"/>
              <a:gd name="T38" fmla="*/ 277390 w 537"/>
              <a:gd name="T39" fmla="*/ 475926 h 269"/>
              <a:gd name="T40" fmla="*/ 509797 w 537"/>
              <a:gd name="T41" fmla="*/ 667045 h 269"/>
              <a:gd name="T42" fmla="*/ 749702 w 537"/>
              <a:gd name="T43" fmla="*/ 464683 h 269"/>
              <a:gd name="T44" fmla="*/ 659738 w 537"/>
              <a:gd name="T45" fmla="*/ 179877 h 269"/>
              <a:gd name="T46" fmla="*/ 101210 w 537"/>
              <a:gd name="T47" fmla="*/ 981831 h 269"/>
              <a:gd name="T48" fmla="*/ 401091 w 537"/>
              <a:gd name="T49" fmla="*/ 981831 h 269"/>
              <a:gd name="T50" fmla="*/ 479809 w 537"/>
              <a:gd name="T51" fmla="*/ 715762 h 269"/>
              <a:gd name="T52" fmla="*/ 243653 w 537"/>
              <a:gd name="T53" fmla="*/ 528390 h 269"/>
              <a:gd name="T54" fmla="*/ 101210 w 537"/>
              <a:gd name="T55" fmla="*/ 981831 h 269"/>
              <a:gd name="T56" fmla="*/ 1533141 w 537"/>
              <a:gd name="T57" fmla="*/ 723257 h 269"/>
              <a:gd name="T58" fmla="*/ 1604362 w 537"/>
              <a:gd name="T59" fmla="*/ 981831 h 269"/>
              <a:gd name="T60" fmla="*/ 1904243 w 537"/>
              <a:gd name="T61" fmla="*/ 981831 h 269"/>
              <a:gd name="T62" fmla="*/ 1773045 w 537"/>
              <a:gd name="T63" fmla="*/ 539632 h 269"/>
              <a:gd name="T64" fmla="*/ 1533141 w 537"/>
              <a:gd name="T65" fmla="*/ 723257 h 269"/>
              <a:gd name="T66" fmla="*/ 1499404 w 537"/>
              <a:gd name="T67" fmla="*/ 464683 h 269"/>
              <a:gd name="T68" fmla="*/ 1495656 w 537"/>
              <a:gd name="T69" fmla="*/ 423461 h 269"/>
              <a:gd name="T70" fmla="*/ 1450673 w 537"/>
              <a:gd name="T71" fmla="*/ 423461 h 269"/>
              <a:gd name="T72" fmla="*/ 1124553 w 537"/>
              <a:gd name="T73" fmla="*/ 727005 h 269"/>
              <a:gd name="T74" fmla="*/ 1008349 w 537"/>
              <a:gd name="T75" fmla="*/ 704520 h 269"/>
              <a:gd name="T76" fmla="*/ 809678 w 537"/>
              <a:gd name="T77" fmla="*/ 783216 h 269"/>
              <a:gd name="T78" fmla="*/ 727211 w 537"/>
              <a:gd name="T79" fmla="*/ 978083 h 269"/>
              <a:gd name="T80" fmla="*/ 734708 w 537"/>
              <a:gd name="T81" fmla="*/ 1000568 h 269"/>
              <a:gd name="T82" fmla="*/ 757199 w 537"/>
              <a:gd name="T83" fmla="*/ 1008063 h 269"/>
              <a:gd name="T84" fmla="*/ 1259499 w 537"/>
              <a:gd name="T85" fmla="*/ 1008063 h 269"/>
              <a:gd name="T86" fmla="*/ 1281991 w 537"/>
              <a:gd name="T87" fmla="*/ 1000568 h 269"/>
              <a:gd name="T88" fmla="*/ 1289488 w 537"/>
              <a:gd name="T89" fmla="*/ 978083 h 269"/>
              <a:gd name="T90" fmla="*/ 1240757 w 537"/>
              <a:gd name="T91" fmla="*/ 820691 h 269"/>
              <a:gd name="T92" fmla="*/ 1499404 w 537"/>
              <a:gd name="T93" fmla="*/ 464683 h 269"/>
              <a:gd name="T94" fmla="*/ 1720566 w 537"/>
              <a:gd name="T95" fmla="*/ 277311 h 269"/>
              <a:gd name="T96" fmla="*/ 1008349 w 537"/>
              <a:gd name="T97" fmla="*/ 0 h 269"/>
              <a:gd name="T98" fmla="*/ 296132 w 537"/>
              <a:gd name="T99" fmla="*/ 277311 h 269"/>
              <a:gd name="T100" fmla="*/ 0 w 537"/>
              <a:gd name="T101" fmla="*/ 978083 h 269"/>
              <a:gd name="T102" fmla="*/ 29988 w 537"/>
              <a:gd name="T103" fmla="*/ 1008063 h 269"/>
              <a:gd name="T104" fmla="*/ 59976 w 537"/>
              <a:gd name="T105" fmla="*/ 978083 h 269"/>
              <a:gd name="T106" fmla="*/ 1008349 w 537"/>
              <a:gd name="T107" fmla="*/ 59959 h 269"/>
              <a:gd name="T108" fmla="*/ 1952974 w 537"/>
              <a:gd name="T109" fmla="*/ 978083 h 269"/>
              <a:gd name="T110" fmla="*/ 1982962 w 537"/>
              <a:gd name="T111" fmla="*/ 1008063 h 269"/>
              <a:gd name="T112" fmla="*/ 2012950 w 537"/>
              <a:gd name="T113" fmla="*/ 978083 h 269"/>
              <a:gd name="T114" fmla="*/ 1720566 w 537"/>
              <a:gd name="T115" fmla="*/ 277311 h 2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7"/>
              <a:gd name="T175" fmla="*/ 0 h 269"/>
              <a:gd name="T176" fmla="*/ 537 w 537"/>
              <a:gd name="T177" fmla="*/ 269 h 2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7" h="269">
                <a:moveTo>
                  <a:pt x="357" y="46"/>
                </a:moveTo>
                <a:cubicBezTo>
                  <a:pt x="333" y="123"/>
                  <a:pt x="333" y="123"/>
                  <a:pt x="333" y="123"/>
                </a:cubicBezTo>
                <a:cubicBezTo>
                  <a:pt x="339" y="126"/>
                  <a:pt x="345" y="129"/>
                  <a:pt x="350" y="132"/>
                </a:cubicBezTo>
                <a:cubicBezTo>
                  <a:pt x="379" y="105"/>
                  <a:pt x="379" y="105"/>
                  <a:pt x="379" y="105"/>
                </a:cubicBezTo>
                <a:cubicBezTo>
                  <a:pt x="383" y="101"/>
                  <a:pt x="388" y="99"/>
                  <a:pt x="393" y="99"/>
                </a:cubicBezTo>
                <a:cubicBezTo>
                  <a:pt x="398" y="99"/>
                  <a:pt x="402" y="101"/>
                  <a:pt x="406" y="104"/>
                </a:cubicBezTo>
                <a:cubicBezTo>
                  <a:pt x="414" y="111"/>
                  <a:pt x="415" y="122"/>
                  <a:pt x="409" y="131"/>
                </a:cubicBezTo>
                <a:cubicBezTo>
                  <a:pt x="387" y="162"/>
                  <a:pt x="387" y="162"/>
                  <a:pt x="387" y="162"/>
                </a:cubicBezTo>
                <a:cubicBezTo>
                  <a:pt x="392" y="167"/>
                  <a:pt x="396" y="173"/>
                  <a:pt x="401" y="179"/>
                </a:cubicBezTo>
                <a:cubicBezTo>
                  <a:pt x="464" y="131"/>
                  <a:pt x="464" y="131"/>
                  <a:pt x="464" y="131"/>
                </a:cubicBezTo>
                <a:cubicBezTo>
                  <a:pt x="438" y="93"/>
                  <a:pt x="400" y="64"/>
                  <a:pt x="357" y="46"/>
                </a:cubicBezTo>
                <a:close/>
                <a:moveTo>
                  <a:pt x="268" y="109"/>
                </a:moveTo>
                <a:cubicBezTo>
                  <a:pt x="286" y="109"/>
                  <a:pt x="303" y="112"/>
                  <a:pt x="318" y="117"/>
                </a:cubicBezTo>
                <a:cubicBezTo>
                  <a:pt x="342" y="41"/>
                  <a:pt x="342" y="41"/>
                  <a:pt x="342" y="41"/>
                </a:cubicBezTo>
                <a:cubicBezTo>
                  <a:pt x="319" y="33"/>
                  <a:pt x="294" y="29"/>
                  <a:pt x="268" y="29"/>
                </a:cubicBezTo>
                <a:cubicBezTo>
                  <a:pt x="241" y="29"/>
                  <a:pt x="215" y="34"/>
                  <a:pt x="191" y="42"/>
                </a:cubicBezTo>
                <a:cubicBezTo>
                  <a:pt x="215" y="118"/>
                  <a:pt x="215" y="118"/>
                  <a:pt x="215" y="118"/>
                </a:cubicBezTo>
                <a:cubicBezTo>
                  <a:pt x="231" y="112"/>
                  <a:pt x="249" y="109"/>
                  <a:pt x="268" y="109"/>
                </a:cubicBezTo>
                <a:close/>
                <a:moveTo>
                  <a:pt x="176" y="48"/>
                </a:moveTo>
                <a:cubicBezTo>
                  <a:pt x="135" y="64"/>
                  <a:pt x="100" y="92"/>
                  <a:pt x="74" y="127"/>
                </a:cubicBezTo>
                <a:cubicBezTo>
                  <a:pt x="136" y="178"/>
                  <a:pt x="136" y="178"/>
                  <a:pt x="136" y="178"/>
                </a:cubicBezTo>
                <a:cubicBezTo>
                  <a:pt x="153" y="155"/>
                  <a:pt x="174" y="136"/>
                  <a:pt x="200" y="124"/>
                </a:cubicBezTo>
                <a:lnTo>
                  <a:pt x="176" y="48"/>
                </a:lnTo>
                <a:close/>
                <a:moveTo>
                  <a:pt x="27" y="262"/>
                </a:moveTo>
                <a:cubicBezTo>
                  <a:pt x="107" y="262"/>
                  <a:pt x="107" y="262"/>
                  <a:pt x="107" y="262"/>
                </a:cubicBezTo>
                <a:cubicBezTo>
                  <a:pt x="109" y="236"/>
                  <a:pt x="116" y="212"/>
                  <a:pt x="128" y="191"/>
                </a:cubicBezTo>
                <a:cubicBezTo>
                  <a:pt x="65" y="141"/>
                  <a:pt x="65" y="141"/>
                  <a:pt x="65" y="141"/>
                </a:cubicBezTo>
                <a:cubicBezTo>
                  <a:pt x="42" y="176"/>
                  <a:pt x="29" y="217"/>
                  <a:pt x="27" y="262"/>
                </a:cubicBezTo>
                <a:close/>
                <a:moveTo>
                  <a:pt x="409" y="193"/>
                </a:moveTo>
                <a:cubicBezTo>
                  <a:pt x="420" y="214"/>
                  <a:pt x="427" y="237"/>
                  <a:pt x="428" y="262"/>
                </a:cubicBezTo>
                <a:cubicBezTo>
                  <a:pt x="508" y="262"/>
                  <a:pt x="508" y="262"/>
                  <a:pt x="508" y="262"/>
                </a:cubicBezTo>
                <a:cubicBezTo>
                  <a:pt x="507" y="219"/>
                  <a:pt x="494" y="179"/>
                  <a:pt x="473" y="144"/>
                </a:cubicBezTo>
                <a:lnTo>
                  <a:pt x="409" y="193"/>
                </a:lnTo>
                <a:close/>
                <a:moveTo>
                  <a:pt x="400" y="124"/>
                </a:moveTo>
                <a:cubicBezTo>
                  <a:pt x="402" y="121"/>
                  <a:pt x="402" y="116"/>
                  <a:pt x="399" y="113"/>
                </a:cubicBezTo>
                <a:cubicBezTo>
                  <a:pt x="395" y="110"/>
                  <a:pt x="390" y="110"/>
                  <a:pt x="387" y="113"/>
                </a:cubicBezTo>
                <a:cubicBezTo>
                  <a:pt x="300" y="194"/>
                  <a:pt x="300" y="194"/>
                  <a:pt x="300" y="194"/>
                </a:cubicBezTo>
                <a:cubicBezTo>
                  <a:pt x="290" y="190"/>
                  <a:pt x="280" y="188"/>
                  <a:pt x="269" y="188"/>
                </a:cubicBezTo>
                <a:cubicBezTo>
                  <a:pt x="248" y="188"/>
                  <a:pt x="229" y="196"/>
                  <a:pt x="216" y="209"/>
                </a:cubicBezTo>
                <a:cubicBezTo>
                  <a:pt x="202" y="222"/>
                  <a:pt x="194" y="240"/>
                  <a:pt x="194" y="261"/>
                </a:cubicBezTo>
                <a:cubicBezTo>
                  <a:pt x="194" y="263"/>
                  <a:pt x="194" y="265"/>
                  <a:pt x="196" y="267"/>
                </a:cubicBezTo>
                <a:cubicBezTo>
                  <a:pt x="197" y="268"/>
                  <a:pt x="199" y="269"/>
                  <a:pt x="202" y="269"/>
                </a:cubicBezTo>
                <a:cubicBezTo>
                  <a:pt x="336" y="269"/>
                  <a:pt x="336" y="269"/>
                  <a:pt x="336" y="269"/>
                </a:cubicBezTo>
                <a:cubicBezTo>
                  <a:pt x="338" y="269"/>
                  <a:pt x="340" y="268"/>
                  <a:pt x="342" y="267"/>
                </a:cubicBezTo>
                <a:cubicBezTo>
                  <a:pt x="343" y="265"/>
                  <a:pt x="344" y="263"/>
                  <a:pt x="344" y="261"/>
                </a:cubicBezTo>
                <a:cubicBezTo>
                  <a:pt x="344" y="245"/>
                  <a:pt x="339" y="231"/>
                  <a:pt x="331" y="219"/>
                </a:cubicBezTo>
                <a:lnTo>
                  <a:pt x="400" y="124"/>
                </a:lnTo>
                <a:close/>
                <a:moveTo>
                  <a:pt x="459" y="74"/>
                </a:moveTo>
                <a:cubicBezTo>
                  <a:pt x="409" y="26"/>
                  <a:pt x="341" y="0"/>
                  <a:pt x="269" y="0"/>
                </a:cubicBezTo>
                <a:cubicBezTo>
                  <a:pt x="196" y="0"/>
                  <a:pt x="129" y="26"/>
                  <a:pt x="79" y="74"/>
                </a:cubicBezTo>
                <a:cubicBezTo>
                  <a:pt x="28" y="123"/>
                  <a:pt x="0" y="189"/>
                  <a:pt x="0" y="261"/>
                </a:cubicBezTo>
                <a:cubicBezTo>
                  <a:pt x="0" y="266"/>
                  <a:pt x="4" y="269"/>
                  <a:pt x="8" y="269"/>
                </a:cubicBezTo>
                <a:cubicBezTo>
                  <a:pt x="13" y="269"/>
                  <a:pt x="16" y="266"/>
                  <a:pt x="16" y="261"/>
                </a:cubicBezTo>
                <a:cubicBezTo>
                  <a:pt x="16" y="124"/>
                  <a:pt x="127" y="16"/>
                  <a:pt x="269" y="16"/>
                </a:cubicBezTo>
                <a:cubicBezTo>
                  <a:pt x="410" y="16"/>
                  <a:pt x="521" y="124"/>
                  <a:pt x="521" y="261"/>
                </a:cubicBezTo>
                <a:cubicBezTo>
                  <a:pt x="521" y="266"/>
                  <a:pt x="525" y="269"/>
                  <a:pt x="529" y="269"/>
                </a:cubicBezTo>
                <a:cubicBezTo>
                  <a:pt x="534" y="269"/>
                  <a:pt x="537" y="266"/>
                  <a:pt x="537" y="261"/>
                </a:cubicBezTo>
                <a:cubicBezTo>
                  <a:pt x="537" y="189"/>
                  <a:pt x="509" y="123"/>
                  <a:pt x="459" y="74"/>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nchor="b" anchorCtr="1"/>
          <a:lstStyle/>
          <a:p>
            <a:endParaRPr lang="it-IT"/>
          </a:p>
        </p:txBody>
      </p:sp>
      <p:sp>
        <p:nvSpPr>
          <p:cNvPr id="1024007" name="Text Box 7"/>
          <p:cNvSpPr txBox="1">
            <a:spLocks noChangeArrowheads="1"/>
          </p:cNvSpPr>
          <p:nvPr/>
        </p:nvSpPr>
        <p:spPr bwMode="auto">
          <a:xfrm>
            <a:off x="341313" y="3024188"/>
            <a:ext cx="1981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a:latin typeface="Arial" charset="0"/>
                <a:ea typeface="ＭＳ Ｐゴシック" charset="0"/>
              </a:rPr>
              <a:t>Higher Speeds</a:t>
            </a:r>
          </a:p>
        </p:txBody>
      </p:sp>
      <p:sp>
        <p:nvSpPr>
          <p:cNvPr id="1024008" name="Text Box 8"/>
          <p:cNvSpPr txBox="1">
            <a:spLocks noChangeArrowheads="1"/>
          </p:cNvSpPr>
          <p:nvPr/>
        </p:nvSpPr>
        <p:spPr bwMode="auto">
          <a:xfrm>
            <a:off x="2770188" y="3024188"/>
            <a:ext cx="1981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a:latin typeface="Arial" charset="0"/>
                <a:ea typeface="ＭＳ Ｐゴシック" charset="0"/>
              </a:rPr>
              <a:t>Low latency</a:t>
            </a:r>
          </a:p>
        </p:txBody>
      </p:sp>
      <p:sp>
        <p:nvSpPr>
          <p:cNvPr id="1024009" name="Text Box 9"/>
          <p:cNvSpPr txBox="1">
            <a:spLocks noChangeArrowheads="1"/>
          </p:cNvSpPr>
          <p:nvPr/>
        </p:nvSpPr>
        <p:spPr bwMode="auto">
          <a:xfrm>
            <a:off x="4346575" y="3024188"/>
            <a:ext cx="22939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a:latin typeface="Arial" charset="0"/>
                <a:ea typeface="ＭＳ Ｐゴシック" charset="0"/>
              </a:rPr>
              <a:t>Faster downloads</a:t>
            </a:r>
          </a:p>
        </p:txBody>
      </p:sp>
      <p:sp>
        <p:nvSpPr>
          <p:cNvPr id="1024010" name="Text Box 10"/>
          <p:cNvSpPr txBox="1">
            <a:spLocks noChangeArrowheads="1"/>
          </p:cNvSpPr>
          <p:nvPr/>
        </p:nvSpPr>
        <p:spPr bwMode="auto">
          <a:xfrm>
            <a:off x="6686550" y="3024188"/>
            <a:ext cx="22050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72000" rIns="72000">
            <a:spAutoFit/>
          </a:bodyPr>
          <a:lstStyle/>
          <a:p>
            <a:pPr>
              <a:defRPr/>
            </a:pPr>
            <a:r>
              <a:rPr lang="en-US">
                <a:latin typeface="Arial" charset="0"/>
                <a:ea typeface="ＭＳ Ｐゴシック" charset="0"/>
              </a:rPr>
              <a:t>Simpler networks</a:t>
            </a:r>
          </a:p>
        </p:txBody>
      </p:sp>
      <p:sp>
        <p:nvSpPr>
          <p:cNvPr id="1024011" name="Rectangle 11" descr="bpct-blend3"/>
          <p:cNvSpPr>
            <a:spLocks noChangeArrowheads="1"/>
          </p:cNvSpPr>
          <p:nvPr/>
        </p:nvSpPr>
        <p:spPr bwMode="auto">
          <a:xfrm>
            <a:off x="250825" y="5903913"/>
            <a:ext cx="8686800" cy="585787"/>
          </a:xfrm>
          <a:prstGeom prst="rect">
            <a:avLst/>
          </a:prstGeom>
          <a:blipFill dpi="0" rotWithShape="0">
            <a:blip r:embed="rId2"/>
            <a:srcRect/>
            <a:stretch>
              <a:fillRect/>
            </a:stretch>
          </a:blip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p>
            <a:pPr algn="ctr">
              <a:defRPr/>
            </a:pPr>
            <a:r>
              <a:rPr lang="en-US" sz="2400" b="1">
                <a:solidFill>
                  <a:srgbClr val="FFFFFF"/>
                </a:solidFill>
                <a:latin typeface="Ericsson Capital TT" charset="0"/>
                <a:ea typeface="ＭＳ Ｐゴシック" charset="0"/>
              </a:rPr>
              <a:t>Greater End-User Experience</a:t>
            </a:r>
          </a:p>
        </p:txBody>
      </p:sp>
      <p:sp>
        <p:nvSpPr>
          <p:cNvPr id="21515" name="Freeform 3" descr="bpct-blend1"/>
          <p:cNvSpPr>
            <a:spLocks noChangeAspect="1" noEditPoints="1"/>
          </p:cNvSpPr>
          <p:nvPr/>
        </p:nvSpPr>
        <p:spPr bwMode="auto">
          <a:xfrm rot="5400000">
            <a:off x="3787775" y="3763963"/>
            <a:ext cx="1743075" cy="984250"/>
          </a:xfrm>
          <a:custGeom>
            <a:avLst/>
            <a:gdLst>
              <a:gd name="T0" fmla="*/ 2147483647 w 477"/>
              <a:gd name="T1" fmla="*/ 2147483647 h 269"/>
              <a:gd name="T2" fmla="*/ 2147483647 w 477"/>
              <a:gd name="T3" fmla="*/ 2147483647 h 269"/>
              <a:gd name="T4" fmla="*/ 2147483647 w 477"/>
              <a:gd name="T5" fmla="*/ 2147483647 h 269"/>
              <a:gd name="T6" fmla="*/ 2147483647 w 477"/>
              <a:gd name="T7" fmla="*/ 2147483647 h 269"/>
              <a:gd name="T8" fmla="*/ 2147483647 w 477"/>
              <a:gd name="T9" fmla="*/ 2147483647 h 269"/>
              <a:gd name="T10" fmla="*/ 2147483647 w 477"/>
              <a:gd name="T11" fmla="*/ 2147483647 h 269"/>
              <a:gd name="T12" fmla="*/ 2147483647 w 477"/>
              <a:gd name="T13" fmla="*/ 2147483647 h 269"/>
              <a:gd name="T14" fmla="*/ 2147483647 w 477"/>
              <a:gd name="T15" fmla="*/ 2147483647 h 269"/>
              <a:gd name="T16" fmla="*/ 2147483647 w 477"/>
              <a:gd name="T17" fmla="*/ 2147483647 h 269"/>
              <a:gd name="T18" fmla="*/ 2147483647 w 477"/>
              <a:gd name="T19" fmla="*/ 2147483647 h 269"/>
              <a:gd name="T20" fmla="*/ 2147483647 w 477"/>
              <a:gd name="T21" fmla="*/ 2147483647 h 269"/>
              <a:gd name="T22" fmla="*/ 2147483647 w 477"/>
              <a:gd name="T23" fmla="*/ 2147483647 h 269"/>
              <a:gd name="T24" fmla="*/ 2147483647 w 477"/>
              <a:gd name="T25" fmla="*/ 2147483647 h 269"/>
              <a:gd name="T26" fmla="*/ 2147483647 w 477"/>
              <a:gd name="T27" fmla="*/ 2147483647 h 269"/>
              <a:gd name="T28" fmla="*/ 2147483647 w 477"/>
              <a:gd name="T29" fmla="*/ 2147483647 h 269"/>
              <a:gd name="T30" fmla="*/ 2147483647 w 477"/>
              <a:gd name="T31" fmla="*/ 2147483647 h 269"/>
              <a:gd name="T32" fmla="*/ 2147483647 w 477"/>
              <a:gd name="T33" fmla="*/ 2147483647 h 269"/>
              <a:gd name="T34" fmla="*/ 2147483647 w 477"/>
              <a:gd name="T35" fmla="*/ 2147483647 h 269"/>
              <a:gd name="T36" fmla="*/ 2147483647 w 477"/>
              <a:gd name="T37" fmla="*/ 2147483647 h 269"/>
              <a:gd name="T38" fmla="*/ 2147483647 w 477"/>
              <a:gd name="T39" fmla="*/ 2147483647 h 269"/>
              <a:gd name="T40" fmla="*/ 2147483647 w 477"/>
              <a:gd name="T41" fmla="*/ 2147483647 h 269"/>
              <a:gd name="T42" fmla="*/ 2147483647 w 477"/>
              <a:gd name="T43" fmla="*/ 2147483647 h 269"/>
              <a:gd name="T44" fmla="*/ 2147483647 w 477"/>
              <a:gd name="T45" fmla="*/ 2147483647 h 269"/>
              <a:gd name="T46" fmla="*/ 2147483647 w 477"/>
              <a:gd name="T47" fmla="*/ 2147483647 h 269"/>
              <a:gd name="T48" fmla="*/ 2147483647 w 477"/>
              <a:gd name="T49" fmla="*/ 2147483647 h 269"/>
              <a:gd name="T50" fmla="*/ 2147483647 w 477"/>
              <a:gd name="T51" fmla="*/ 2147483647 h 269"/>
              <a:gd name="T52" fmla="*/ 2147483647 w 477"/>
              <a:gd name="T53" fmla="*/ 2147483647 h 269"/>
              <a:gd name="T54" fmla="*/ 2147483647 w 477"/>
              <a:gd name="T55" fmla="*/ 2147483647 h 269"/>
              <a:gd name="T56" fmla="*/ 2147483647 w 477"/>
              <a:gd name="T57" fmla="*/ 2147483647 h 269"/>
              <a:gd name="T58" fmla="*/ 2147483647 w 477"/>
              <a:gd name="T59" fmla="*/ 2147483647 h 269"/>
              <a:gd name="T60" fmla="*/ 2147483647 w 477"/>
              <a:gd name="T61" fmla="*/ 2147483647 h 269"/>
              <a:gd name="T62" fmla="*/ 2147483647 w 477"/>
              <a:gd name="T63" fmla="*/ 2147483647 h 269"/>
              <a:gd name="T64" fmla="*/ 2147483647 w 477"/>
              <a:gd name="T65" fmla="*/ 2147483647 h 269"/>
              <a:gd name="T66" fmla="*/ 2147483647 w 477"/>
              <a:gd name="T67" fmla="*/ 2147483647 h 269"/>
              <a:gd name="T68" fmla="*/ 2147483647 w 477"/>
              <a:gd name="T69" fmla="*/ 2147483647 h 269"/>
              <a:gd name="T70" fmla="*/ 2147483647 w 477"/>
              <a:gd name="T71" fmla="*/ 2147483647 h 269"/>
              <a:gd name="T72" fmla="*/ 2147483647 w 477"/>
              <a:gd name="T73" fmla="*/ 2147483647 h 269"/>
              <a:gd name="T74" fmla="*/ 2147483647 w 477"/>
              <a:gd name="T75" fmla="*/ 2147483647 h 269"/>
              <a:gd name="T76" fmla="*/ 2147483647 w 477"/>
              <a:gd name="T77" fmla="*/ 2147483647 h 269"/>
              <a:gd name="T78" fmla="*/ 2147483647 w 477"/>
              <a:gd name="T79" fmla="*/ 2147483647 h 269"/>
              <a:gd name="T80" fmla="*/ 2147483647 w 477"/>
              <a:gd name="T81" fmla="*/ 2147483647 h 269"/>
              <a:gd name="T82" fmla="*/ 2147483647 w 477"/>
              <a:gd name="T83" fmla="*/ 2147483647 h 269"/>
              <a:gd name="T84" fmla="*/ 2147483647 w 477"/>
              <a:gd name="T85" fmla="*/ 2147483647 h 269"/>
              <a:gd name="T86" fmla="*/ 2147483647 w 477"/>
              <a:gd name="T87" fmla="*/ 2147483647 h 269"/>
              <a:gd name="T88" fmla="*/ 0 w 477"/>
              <a:gd name="T89" fmla="*/ 2147483647 h 269"/>
              <a:gd name="T90" fmla="*/ 2147483647 w 477"/>
              <a:gd name="T91" fmla="*/ 2147483647 h 269"/>
              <a:gd name="T92" fmla="*/ 2147483647 w 477"/>
              <a:gd name="T93" fmla="*/ 2147483647 h 269"/>
              <a:gd name="T94" fmla="*/ 2147483647 w 477"/>
              <a:gd name="T95" fmla="*/ 2147483647 h 269"/>
              <a:gd name="T96" fmla="*/ 2147483647 w 477"/>
              <a:gd name="T97" fmla="*/ 2147483647 h 269"/>
              <a:gd name="T98" fmla="*/ 2147483647 w 477"/>
              <a:gd name="T99" fmla="*/ 2147483647 h 269"/>
              <a:gd name="T100" fmla="*/ 2147483647 w 477"/>
              <a:gd name="T101" fmla="*/ 2147483647 h 269"/>
              <a:gd name="T102" fmla="*/ 2147483647 w 477"/>
              <a:gd name="T103" fmla="*/ 2147483647 h 269"/>
              <a:gd name="T104" fmla="*/ 2147483647 w 477"/>
              <a:gd name="T105" fmla="*/ 2147483647 h 269"/>
              <a:gd name="T106" fmla="*/ 2147483647 w 477"/>
              <a:gd name="T107" fmla="*/ 2147483647 h 269"/>
              <a:gd name="T108" fmla="*/ 2147483647 w 477"/>
              <a:gd name="T109" fmla="*/ 2147483647 h 269"/>
              <a:gd name="T110" fmla="*/ 2147483647 w 477"/>
              <a:gd name="T111" fmla="*/ 2147483647 h 269"/>
              <a:gd name="T112" fmla="*/ 2147483647 w 477"/>
              <a:gd name="T113" fmla="*/ 2147483647 h 269"/>
              <a:gd name="T114" fmla="*/ 2147483647 w 477"/>
              <a:gd name="T115" fmla="*/ 2147483647 h 269"/>
              <a:gd name="T116" fmla="*/ 2147483647 w 477"/>
              <a:gd name="T117" fmla="*/ 2147483647 h 269"/>
              <a:gd name="T118" fmla="*/ 2147483647 w 477"/>
              <a:gd name="T119" fmla="*/ 2147483647 h 269"/>
              <a:gd name="T120" fmla="*/ 2147483647 w 477"/>
              <a:gd name="T121" fmla="*/ 2147483647 h 269"/>
              <a:gd name="T122" fmla="*/ 2147483647 w 477"/>
              <a:gd name="T123" fmla="*/ 2147483647 h 2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7"/>
              <a:gd name="T187" fmla="*/ 0 h 269"/>
              <a:gd name="T188" fmla="*/ 477 w 477"/>
              <a:gd name="T189" fmla="*/ 269 h 2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7" h="269">
                <a:moveTo>
                  <a:pt x="464" y="108"/>
                </a:moveTo>
                <a:cubicBezTo>
                  <a:pt x="450" y="97"/>
                  <a:pt x="398" y="57"/>
                  <a:pt x="398" y="57"/>
                </a:cubicBezTo>
                <a:cubicBezTo>
                  <a:pt x="398" y="57"/>
                  <a:pt x="394" y="53"/>
                  <a:pt x="387" y="48"/>
                </a:cubicBezTo>
                <a:cubicBezTo>
                  <a:pt x="383" y="45"/>
                  <a:pt x="378" y="45"/>
                  <a:pt x="376" y="49"/>
                </a:cubicBezTo>
                <a:cubicBezTo>
                  <a:pt x="373" y="52"/>
                  <a:pt x="374" y="57"/>
                  <a:pt x="377" y="60"/>
                </a:cubicBezTo>
                <a:cubicBezTo>
                  <a:pt x="377" y="60"/>
                  <a:pt x="377" y="60"/>
                  <a:pt x="377" y="60"/>
                </a:cubicBezTo>
                <a:cubicBezTo>
                  <a:pt x="384" y="66"/>
                  <a:pt x="388" y="69"/>
                  <a:pt x="389" y="69"/>
                </a:cubicBezTo>
                <a:cubicBezTo>
                  <a:pt x="389" y="69"/>
                  <a:pt x="440" y="110"/>
                  <a:pt x="453" y="121"/>
                </a:cubicBezTo>
                <a:cubicBezTo>
                  <a:pt x="459" y="126"/>
                  <a:pt x="461" y="129"/>
                  <a:pt x="461" y="134"/>
                </a:cubicBezTo>
                <a:cubicBezTo>
                  <a:pt x="461" y="140"/>
                  <a:pt x="459" y="143"/>
                  <a:pt x="453" y="148"/>
                </a:cubicBezTo>
                <a:cubicBezTo>
                  <a:pt x="440" y="159"/>
                  <a:pt x="389" y="200"/>
                  <a:pt x="388" y="200"/>
                </a:cubicBezTo>
                <a:cubicBezTo>
                  <a:pt x="388" y="200"/>
                  <a:pt x="344" y="235"/>
                  <a:pt x="328" y="248"/>
                </a:cubicBezTo>
                <a:cubicBezTo>
                  <a:pt x="324" y="251"/>
                  <a:pt x="320" y="253"/>
                  <a:pt x="318" y="253"/>
                </a:cubicBezTo>
                <a:cubicBezTo>
                  <a:pt x="316" y="253"/>
                  <a:pt x="315" y="252"/>
                  <a:pt x="314" y="251"/>
                </a:cubicBezTo>
                <a:cubicBezTo>
                  <a:pt x="313" y="249"/>
                  <a:pt x="311" y="245"/>
                  <a:pt x="311" y="238"/>
                </a:cubicBezTo>
                <a:cubicBezTo>
                  <a:pt x="311" y="233"/>
                  <a:pt x="311" y="226"/>
                  <a:pt x="311" y="218"/>
                </a:cubicBezTo>
                <a:cubicBezTo>
                  <a:pt x="311" y="214"/>
                  <a:pt x="307" y="210"/>
                  <a:pt x="303" y="210"/>
                </a:cubicBezTo>
                <a:cubicBezTo>
                  <a:pt x="175" y="210"/>
                  <a:pt x="175" y="210"/>
                  <a:pt x="175" y="210"/>
                </a:cubicBezTo>
                <a:cubicBezTo>
                  <a:pt x="171" y="210"/>
                  <a:pt x="167" y="214"/>
                  <a:pt x="167" y="218"/>
                </a:cubicBezTo>
                <a:cubicBezTo>
                  <a:pt x="167" y="223"/>
                  <a:pt x="171" y="226"/>
                  <a:pt x="175" y="226"/>
                </a:cubicBezTo>
                <a:cubicBezTo>
                  <a:pt x="295" y="226"/>
                  <a:pt x="295" y="226"/>
                  <a:pt x="295" y="226"/>
                </a:cubicBezTo>
                <a:cubicBezTo>
                  <a:pt x="295" y="231"/>
                  <a:pt x="295" y="235"/>
                  <a:pt x="295" y="238"/>
                </a:cubicBezTo>
                <a:cubicBezTo>
                  <a:pt x="295" y="247"/>
                  <a:pt x="297" y="254"/>
                  <a:pt x="301" y="260"/>
                </a:cubicBezTo>
                <a:cubicBezTo>
                  <a:pt x="304" y="265"/>
                  <a:pt x="311" y="269"/>
                  <a:pt x="317" y="269"/>
                </a:cubicBezTo>
                <a:cubicBezTo>
                  <a:pt x="317" y="269"/>
                  <a:pt x="317" y="269"/>
                  <a:pt x="318" y="269"/>
                </a:cubicBezTo>
                <a:cubicBezTo>
                  <a:pt x="325" y="269"/>
                  <a:pt x="332" y="265"/>
                  <a:pt x="338" y="260"/>
                </a:cubicBezTo>
                <a:cubicBezTo>
                  <a:pt x="353" y="247"/>
                  <a:pt x="398" y="212"/>
                  <a:pt x="398" y="212"/>
                </a:cubicBezTo>
                <a:cubicBezTo>
                  <a:pt x="398" y="212"/>
                  <a:pt x="450" y="172"/>
                  <a:pt x="464" y="161"/>
                </a:cubicBezTo>
                <a:cubicBezTo>
                  <a:pt x="472" y="154"/>
                  <a:pt x="477" y="145"/>
                  <a:pt x="477" y="134"/>
                </a:cubicBezTo>
                <a:cubicBezTo>
                  <a:pt x="477" y="124"/>
                  <a:pt x="472" y="115"/>
                  <a:pt x="464" y="108"/>
                </a:cubicBezTo>
                <a:close/>
                <a:moveTo>
                  <a:pt x="311" y="51"/>
                </a:moveTo>
                <a:cubicBezTo>
                  <a:pt x="311" y="43"/>
                  <a:pt x="311" y="36"/>
                  <a:pt x="311" y="31"/>
                </a:cubicBezTo>
                <a:cubicBezTo>
                  <a:pt x="311" y="24"/>
                  <a:pt x="313" y="20"/>
                  <a:pt x="314" y="19"/>
                </a:cubicBezTo>
                <a:cubicBezTo>
                  <a:pt x="315" y="17"/>
                  <a:pt x="316" y="17"/>
                  <a:pt x="318" y="17"/>
                </a:cubicBezTo>
                <a:cubicBezTo>
                  <a:pt x="320" y="17"/>
                  <a:pt x="324" y="18"/>
                  <a:pt x="328" y="21"/>
                </a:cubicBezTo>
                <a:cubicBezTo>
                  <a:pt x="333" y="26"/>
                  <a:pt x="342" y="33"/>
                  <a:pt x="352" y="40"/>
                </a:cubicBezTo>
                <a:cubicBezTo>
                  <a:pt x="355" y="43"/>
                  <a:pt x="360" y="42"/>
                  <a:pt x="363" y="39"/>
                </a:cubicBezTo>
                <a:cubicBezTo>
                  <a:pt x="366" y="35"/>
                  <a:pt x="365" y="30"/>
                  <a:pt x="361" y="28"/>
                </a:cubicBezTo>
                <a:cubicBezTo>
                  <a:pt x="352" y="20"/>
                  <a:pt x="343" y="13"/>
                  <a:pt x="338" y="9"/>
                </a:cubicBezTo>
                <a:cubicBezTo>
                  <a:pt x="332" y="4"/>
                  <a:pt x="325" y="1"/>
                  <a:pt x="318" y="1"/>
                </a:cubicBezTo>
                <a:cubicBezTo>
                  <a:pt x="311" y="0"/>
                  <a:pt x="305" y="4"/>
                  <a:pt x="301" y="9"/>
                </a:cubicBezTo>
                <a:cubicBezTo>
                  <a:pt x="297" y="15"/>
                  <a:pt x="295" y="22"/>
                  <a:pt x="295" y="31"/>
                </a:cubicBezTo>
                <a:cubicBezTo>
                  <a:pt x="295" y="34"/>
                  <a:pt x="295" y="38"/>
                  <a:pt x="295" y="43"/>
                </a:cubicBezTo>
                <a:cubicBezTo>
                  <a:pt x="8" y="43"/>
                  <a:pt x="8" y="43"/>
                  <a:pt x="8" y="43"/>
                </a:cubicBezTo>
                <a:cubicBezTo>
                  <a:pt x="3" y="43"/>
                  <a:pt x="0" y="46"/>
                  <a:pt x="0" y="51"/>
                </a:cubicBezTo>
                <a:cubicBezTo>
                  <a:pt x="0" y="55"/>
                  <a:pt x="3" y="59"/>
                  <a:pt x="8" y="59"/>
                </a:cubicBezTo>
                <a:cubicBezTo>
                  <a:pt x="303" y="59"/>
                  <a:pt x="303" y="59"/>
                  <a:pt x="303" y="59"/>
                </a:cubicBezTo>
                <a:cubicBezTo>
                  <a:pt x="307" y="59"/>
                  <a:pt x="311" y="55"/>
                  <a:pt x="311" y="51"/>
                </a:cubicBezTo>
                <a:close/>
                <a:moveTo>
                  <a:pt x="311" y="163"/>
                </a:moveTo>
                <a:cubicBezTo>
                  <a:pt x="311" y="158"/>
                  <a:pt x="307" y="155"/>
                  <a:pt x="303" y="155"/>
                </a:cubicBezTo>
                <a:cubicBezTo>
                  <a:pt x="129" y="155"/>
                  <a:pt x="129" y="155"/>
                  <a:pt x="129" y="155"/>
                </a:cubicBezTo>
                <a:cubicBezTo>
                  <a:pt x="125" y="155"/>
                  <a:pt x="121" y="158"/>
                  <a:pt x="121" y="163"/>
                </a:cubicBezTo>
                <a:cubicBezTo>
                  <a:pt x="121" y="167"/>
                  <a:pt x="125" y="171"/>
                  <a:pt x="129" y="171"/>
                </a:cubicBezTo>
                <a:cubicBezTo>
                  <a:pt x="303" y="171"/>
                  <a:pt x="303" y="171"/>
                  <a:pt x="303" y="171"/>
                </a:cubicBezTo>
                <a:cubicBezTo>
                  <a:pt x="307" y="171"/>
                  <a:pt x="311" y="167"/>
                  <a:pt x="311" y="163"/>
                </a:cubicBezTo>
                <a:close/>
                <a:moveTo>
                  <a:pt x="311" y="107"/>
                </a:moveTo>
                <a:cubicBezTo>
                  <a:pt x="311" y="102"/>
                  <a:pt x="307" y="99"/>
                  <a:pt x="303" y="99"/>
                </a:cubicBezTo>
                <a:cubicBezTo>
                  <a:pt x="67" y="99"/>
                  <a:pt x="67" y="99"/>
                  <a:pt x="67" y="99"/>
                </a:cubicBezTo>
                <a:cubicBezTo>
                  <a:pt x="63" y="99"/>
                  <a:pt x="59" y="102"/>
                  <a:pt x="59" y="107"/>
                </a:cubicBezTo>
                <a:cubicBezTo>
                  <a:pt x="59" y="111"/>
                  <a:pt x="63" y="115"/>
                  <a:pt x="67" y="115"/>
                </a:cubicBezTo>
                <a:cubicBezTo>
                  <a:pt x="303" y="115"/>
                  <a:pt x="303" y="115"/>
                  <a:pt x="303" y="115"/>
                </a:cubicBezTo>
                <a:cubicBezTo>
                  <a:pt x="307" y="115"/>
                  <a:pt x="311" y="111"/>
                  <a:pt x="311" y="107"/>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it-IT"/>
          </a:p>
        </p:txBody>
      </p:sp>
      <p:sp>
        <p:nvSpPr>
          <p:cNvPr id="1024013" name="Rectangle 13"/>
          <p:cNvSpPr>
            <a:spLocks noChangeArrowheads="1"/>
          </p:cNvSpPr>
          <p:nvPr/>
        </p:nvSpPr>
        <p:spPr bwMode="auto">
          <a:xfrm>
            <a:off x="263525" y="5184775"/>
            <a:ext cx="2806700" cy="585788"/>
          </a:xfrm>
          <a:prstGeom prst="rect">
            <a:avLst/>
          </a:prstGeom>
          <a:solidFill>
            <a:srgbClr val="00A9D4"/>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pPr algn="ctr">
              <a:defRPr/>
            </a:pPr>
            <a:r>
              <a:rPr lang="en-US" b="1">
                <a:solidFill>
                  <a:srgbClr val="FFFFFF"/>
                </a:solidFill>
                <a:latin typeface="Ericsson Capital TT" charset="0"/>
                <a:ea typeface="ＭＳ Ｐゴシック" charset="0"/>
              </a:rPr>
              <a:t>More capacity</a:t>
            </a:r>
          </a:p>
        </p:txBody>
      </p:sp>
      <p:sp>
        <p:nvSpPr>
          <p:cNvPr id="1024014" name="Rectangle 14"/>
          <p:cNvSpPr>
            <a:spLocks noChangeArrowheads="1"/>
          </p:cNvSpPr>
          <p:nvPr/>
        </p:nvSpPr>
        <p:spPr bwMode="auto">
          <a:xfrm>
            <a:off x="3205163" y="5184775"/>
            <a:ext cx="2806700" cy="585788"/>
          </a:xfrm>
          <a:prstGeom prst="rect">
            <a:avLst/>
          </a:prstGeom>
          <a:solidFill>
            <a:srgbClr val="00A9D4"/>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2000" rIns="72000" anchor="ctr"/>
          <a:lstStyle/>
          <a:p>
            <a:pPr algn="ctr">
              <a:defRPr/>
            </a:pPr>
            <a:r>
              <a:rPr lang="en-US" b="1">
                <a:solidFill>
                  <a:srgbClr val="FFFFFF"/>
                </a:solidFill>
                <a:latin typeface="Ericsson Capital TT" charset="0"/>
                <a:ea typeface="ＭＳ Ｐゴシック" charset="0"/>
              </a:rPr>
              <a:t>New services</a:t>
            </a:r>
          </a:p>
        </p:txBody>
      </p:sp>
      <p:sp>
        <p:nvSpPr>
          <p:cNvPr id="1024015" name="Rectangle 15"/>
          <p:cNvSpPr>
            <a:spLocks noChangeArrowheads="1"/>
          </p:cNvSpPr>
          <p:nvPr/>
        </p:nvSpPr>
        <p:spPr bwMode="auto">
          <a:xfrm>
            <a:off x="6130925" y="5184775"/>
            <a:ext cx="2806700" cy="585788"/>
          </a:xfrm>
          <a:prstGeom prst="rect">
            <a:avLst/>
          </a:prstGeom>
          <a:solidFill>
            <a:srgbClr val="00A9D4"/>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rIns="0" anchor="ctr"/>
          <a:lstStyle/>
          <a:p>
            <a:pPr algn="ctr">
              <a:defRPr/>
            </a:pPr>
            <a:r>
              <a:rPr lang="en-US" b="1">
                <a:solidFill>
                  <a:srgbClr val="FFFFFF"/>
                </a:solidFill>
                <a:latin typeface="Ericsson Capital TT" charset="0"/>
                <a:ea typeface="ＭＳ Ｐゴシック" charset="0"/>
              </a:rPr>
              <a:t>Differentiation</a:t>
            </a:r>
          </a:p>
        </p:txBody>
      </p:sp>
    </p:spTree>
  </p:cSld>
  <p:clrMapOvr>
    <a:masterClrMapping/>
  </p:clrMapOvr>
  <p:transition spd="slow">
    <p:cover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AjMJM_6i02ao4MaMarki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LthLyPkUUO.2KHVC9zC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0j2wps4D0ygBWgllyP.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yD8PrwCwU6YTmfRsNHj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g_2CVMvO02H0V.XsZ2v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NxaEnMUf0O5EhuzlUMH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osEUkcPjUGsKhViyso.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cAjLmUoRUiKhF98dAXH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UflCdsb5U.4FsUdXyyi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HVkg_4F10iYagFiyAKs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d0ZO56z1kuSHylBW8JX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YHzXR3ttEub_YN7hEVD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i4thUN9NUG3IwOKRM1L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ZkE5EX7i0eZf.IHA01I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aOaOwnD_E6usfGy0D7_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ZCVVmDFkU2wxefe4nOM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RE3HbwOZ0qdw8IN9kYl8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ev8MOCMM02kKBXLmlXQ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nZCoUpvmEGUM.wm7hCk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JrWxArwl1UyDNdLyp71i9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SsSo4QY4EeWYeZqXoy2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DjnAhAcgkKudX21oQGc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wBFU.QML0Oych6jBlJ7E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dpODFmjsUWJtQWPD1aw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Hmv5tTCKUmQwKkfUKQe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kwGoiPGvkiJeA3Y7fJi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BDl2Al5h0OgkUR2S7YP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BDl2Al5h0OgkUR2S7YP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BDl2Al5h0OgkUR2S7YP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mFRH_1y4UecM6sAdjGU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mFRH_1y4UecM6sAdjGU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GEoIz3dkeYHuitUNtc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6pshjlcD02CusUmUfvJ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O3.F7l3okyqJeSgnwwsm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hi4Ii0fNkCMqxB4MXtKDA"/>
</p:tagLst>
</file>

<file path=ppt/theme/theme1.xml><?xml version="1.0" encoding="utf-8"?>
<a:theme xmlns:a="http://schemas.openxmlformats.org/drawingml/2006/main" name="MODELLO">
  <a:themeElements>
    <a:clrScheme name="MODELLO 13">
      <a:dk1>
        <a:srgbClr val="000000"/>
      </a:dk1>
      <a:lt1>
        <a:srgbClr val="FFFFFF"/>
      </a:lt1>
      <a:dk2>
        <a:srgbClr val="000000"/>
      </a:dk2>
      <a:lt2>
        <a:srgbClr val="808080"/>
      </a:lt2>
      <a:accent1>
        <a:srgbClr val="99CC00"/>
      </a:accent1>
      <a:accent2>
        <a:srgbClr val="00FFCC"/>
      </a:accent2>
      <a:accent3>
        <a:srgbClr val="FFFFFF"/>
      </a:accent3>
      <a:accent4>
        <a:srgbClr val="000000"/>
      </a:accent4>
      <a:accent5>
        <a:srgbClr val="CAE2AA"/>
      </a:accent5>
      <a:accent6>
        <a:srgbClr val="00E7B9"/>
      </a:accent6>
      <a:hlink>
        <a:srgbClr val="009999"/>
      </a:hlink>
      <a:folHlink>
        <a:srgbClr val="009999"/>
      </a:folHlink>
    </a:clrScheme>
    <a:fontScheme name="MODEL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ELLO 13">
        <a:dk1>
          <a:srgbClr val="000000"/>
        </a:dk1>
        <a:lt1>
          <a:srgbClr val="FFFFFF"/>
        </a:lt1>
        <a:dk2>
          <a:srgbClr val="000000"/>
        </a:dk2>
        <a:lt2>
          <a:srgbClr val="808080"/>
        </a:lt2>
        <a:accent1>
          <a:srgbClr val="99CC00"/>
        </a:accent1>
        <a:accent2>
          <a:srgbClr val="00FFCC"/>
        </a:accent2>
        <a:accent3>
          <a:srgbClr val="FFFFFF"/>
        </a:accent3>
        <a:accent4>
          <a:srgbClr val="000000"/>
        </a:accent4>
        <a:accent5>
          <a:srgbClr val="CAE2AA"/>
        </a:accent5>
        <a:accent6>
          <a:srgbClr val="00E7B9"/>
        </a:accent6>
        <a:hlink>
          <a:srgbClr val="0099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ttaSSRI">
  <a:themeElements>
    <a:clrScheme name="1_TettaSSRI 13">
      <a:dk1>
        <a:srgbClr val="000000"/>
      </a:dk1>
      <a:lt1>
        <a:srgbClr val="FFFFFF"/>
      </a:lt1>
      <a:dk2>
        <a:srgbClr val="000000"/>
      </a:dk2>
      <a:lt2>
        <a:srgbClr val="808080"/>
      </a:lt2>
      <a:accent1>
        <a:srgbClr val="99CC00"/>
      </a:accent1>
      <a:accent2>
        <a:srgbClr val="00FFCC"/>
      </a:accent2>
      <a:accent3>
        <a:srgbClr val="FFFFFF"/>
      </a:accent3>
      <a:accent4>
        <a:srgbClr val="000000"/>
      </a:accent4>
      <a:accent5>
        <a:srgbClr val="CAE2AA"/>
      </a:accent5>
      <a:accent6>
        <a:srgbClr val="00E7B9"/>
      </a:accent6>
      <a:hlink>
        <a:srgbClr val="009999"/>
      </a:hlink>
      <a:folHlink>
        <a:srgbClr val="009999"/>
      </a:folHlink>
    </a:clrScheme>
    <a:fontScheme name="1_TettaSSR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ttaSS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ttaSSR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ttaSSR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ttaSSR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ttaSSR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ttaSSR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ttaSSR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ttaSSR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ttaSSR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ttaSSR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ttaSSR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ttaSSR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ttaSSRI 13">
        <a:dk1>
          <a:srgbClr val="000000"/>
        </a:dk1>
        <a:lt1>
          <a:srgbClr val="FFFFFF"/>
        </a:lt1>
        <a:dk2>
          <a:srgbClr val="000000"/>
        </a:dk2>
        <a:lt2>
          <a:srgbClr val="808080"/>
        </a:lt2>
        <a:accent1>
          <a:srgbClr val="99CC00"/>
        </a:accent1>
        <a:accent2>
          <a:srgbClr val="00FFCC"/>
        </a:accent2>
        <a:accent3>
          <a:srgbClr val="FFFFFF"/>
        </a:accent3>
        <a:accent4>
          <a:srgbClr val="000000"/>
        </a:accent4>
        <a:accent5>
          <a:srgbClr val="CAE2AA"/>
        </a:accent5>
        <a:accent6>
          <a:srgbClr val="00E7B9"/>
        </a:accent6>
        <a:hlink>
          <a:srgbClr val="0099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complementiReti_2</Template>
  <TotalTime>17386</TotalTime>
  <Words>1858</Words>
  <Application>Microsoft Office PowerPoint</Application>
  <PresentationFormat>Presentazione su schermo (4:3)</PresentationFormat>
  <Paragraphs>356</Paragraphs>
  <Slides>26</Slides>
  <Notes>20</Notes>
  <HiddenSlides>2</HiddenSlides>
  <MMClips>0</MMClips>
  <ScaleCrop>false</ScaleCrop>
  <HeadingPairs>
    <vt:vector size="8" baseType="variant">
      <vt:variant>
        <vt:lpstr>Caratteri utilizzati</vt:lpstr>
      </vt:variant>
      <vt:variant>
        <vt:i4>12</vt:i4>
      </vt:variant>
      <vt:variant>
        <vt:lpstr>Tema</vt:lpstr>
      </vt:variant>
      <vt:variant>
        <vt:i4>2</vt:i4>
      </vt:variant>
      <vt:variant>
        <vt:lpstr>Server OLE incorporati</vt:lpstr>
      </vt:variant>
      <vt:variant>
        <vt:i4>3</vt:i4>
      </vt:variant>
      <vt:variant>
        <vt:lpstr>Titoli diapositive</vt:lpstr>
      </vt:variant>
      <vt:variant>
        <vt:i4>26</vt:i4>
      </vt:variant>
    </vt:vector>
  </HeadingPairs>
  <TitlesOfParts>
    <vt:vector size="43" baseType="lpstr">
      <vt:lpstr>Arial</vt:lpstr>
      <vt:lpstr>MS PGothic</vt:lpstr>
      <vt:lpstr>Ericsson Capital TT</vt:lpstr>
      <vt:lpstr>ヒラギノ角ゴ Pro W3</vt:lpstr>
      <vt:lpstr>MS PGothic</vt:lpstr>
      <vt:lpstr>Arial Unicode MS</vt:lpstr>
      <vt:lpstr>Wingdings 3</vt:lpstr>
      <vt:lpstr>Times New Roman</vt:lpstr>
      <vt:lpstr>Geneva</vt:lpstr>
      <vt:lpstr>Wingdings</vt:lpstr>
      <vt:lpstr>PMingLiU</vt:lpstr>
      <vt:lpstr>Batang</vt:lpstr>
      <vt:lpstr>MODELLO</vt:lpstr>
      <vt:lpstr>1_TettaSSRI</vt:lpstr>
      <vt:lpstr>TCLayout.ActiveDocument.1</vt:lpstr>
      <vt:lpstr>Microsoft Graph Chart</vt:lpstr>
      <vt:lpstr>think-cell Slide</vt:lpstr>
      <vt:lpstr>Presentazione standard di PowerPoint</vt:lpstr>
      <vt:lpstr>Topics</vt:lpstr>
      <vt:lpstr>Topics</vt:lpstr>
      <vt:lpstr>GLOBAL LTE MOMENTUM</vt:lpstr>
      <vt:lpstr>THE Mobile broadband Reality</vt:lpstr>
      <vt:lpstr>Market trends Global Mobile technology coverage</vt:lpstr>
      <vt:lpstr>GLOBAL MBB HSPA SUBSCRIBER GROWTH</vt:lpstr>
      <vt:lpstr>Topics</vt:lpstr>
      <vt:lpstr>Lte benefits in a nutshell</vt:lpstr>
      <vt:lpstr>3GPP LTE Performance Targets</vt:lpstr>
      <vt:lpstr>Key LTE radio access features</vt:lpstr>
      <vt:lpstr>LTE ”cost efficiency”</vt:lpstr>
      <vt:lpstr>LTE interfaces: Logical view</vt:lpstr>
      <vt:lpstr>LTE deployment</vt:lpstr>
      <vt:lpstr>LTE Smartphones / Tablets with WCDMA fallback</vt:lpstr>
      <vt:lpstr>Commercial LTE Speed evolution</vt:lpstr>
      <vt:lpstr>Topics</vt:lpstr>
      <vt:lpstr>LTE dL throughput Drive test</vt:lpstr>
      <vt:lpstr>LTE Ul throughput Drive test  </vt:lpstr>
      <vt:lpstr> LTE replacing home internet</vt:lpstr>
      <vt:lpstr> video on demand (streaming)</vt:lpstr>
      <vt:lpstr> live video reporting</vt:lpstr>
      <vt:lpstr>Network hosted gaming</vt:lpstr>
      <vt:lpstr>Topics</vt:lpstr>
      <vt:lpstr>LTE in the Future – Evolution! </vt:lpstr>
      <vt:lpstr>50 billion connected devices vision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LTE the next generation of mobile internet</dc:title>
  <dc:creator>Eran Menaged</dc:creator>
  <cp:keywords/>
  <dc:description>Rev A</dc:description>
  <cp:lastModifiedBy>Fulvio Frati</cp:lastModifiedBy>
  <cp:revision>751</cp:revision>
  <dcterms:created xsi:type="dcterms:W3CDTF">2004-10-26T21:20:03Z</dcterms:created>
  <dcterms:modified xsi:type="dcterms:W3CDTF">2017-04-04T16:30:49Z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OHLogoNew2009</vt:lpwstr>
  </property>
  <property fmtid="{D5CDD505-2E9C-101B-9397-08002B2CF9AE}" pid="3" name="TemplateName">
    <vt:lpwstr>CXC 172 2019/3</vt:lpwstr>
  </property>
  <property fmtid="{D5CDD505-2E9C-101B-9397-08002B2CF9AE}" pid="4" name="TemplateVersion">
    <vt:lpwstr>R1A/A</vt:lpwstr>
  </property>
  <property fmtid="{D5CDD505-2E9C-101B-9397-08002B2CF9AE}" pid="5" name="x">
    <vt:lpwstr>1</vt:lpwstr>
  </property>
  <property fmtid="{D5CDD505-2E9C-101B-9397-08002B2CF9AE}" pid="6" name="White">
    <vt:bool>true</vt:bool>
  </property>
  <property fmtid="{D5CDD505-2E9C-101B-9397-08002B2CF9AE}" pid="7" name="chkMetaData">
    <vt:bool>false</vt:bool>
  </property>
  <property fmtid="{D5CDD505-2E9C-101B-9397-08002B2CF9AE}" pid="8" name="chkTaglines">
    <vt:bool>false</vt:bool>
  </property>
  <property fmtid="{D5CDD505-2E9C-101B-9397-08002B2CF9AE}" pid="9" name="SecurityClass">
    <vt:lpwstr>Ericsson Confidential</vt:lpwstr>
  </property>
  <property fmtid="{D5CDD505-2E9C-101B-9397-08002B2CF9AE}" pid="10" name="txtConfLabel">
    <vt:lpwstr>Ericsson Confidential</vt:lpwstr>
  </property>
  <property fmtid="{D5CDD505-2E9C-101B-9397-08002B2CF9AE}" pid="11" name="optUseConfClass">
    <vt:bool>true</vt:bool>
  </property>
  <property fmtid="{D5CDD505-2E9C-101B-9397-08002B2CF9AE}" pid="12" name="optUseConfLabel">
    <vt:bool>false</vt:bool>
  </property>
  <property fmtid="{D5CDD505-2E9C-101B-9397-08002B2CF9AE}" pid="13" name="optFooterCVLDocNo">
    <vt:bool>false</vt:bool>
  </property>
  <property fmtid="{D5CDD505-2E9C-101B-9397-08002B2CF9AE}" pid="14" name="optFooterCVLCopyright">
    <vt:bool>true</vt:bool>
  </property>
  <property fmtid="{D5CDD505-2E9C-101B-9397-08002B2CF9AE}" pid="15" name="optEnterText1">
    <vt:bool>false</vt:bool>
  </property>
  <property fmtid="{D5CDD505-2E9C-101B-9397-08002B2CF9AE}" pid="16" name="optFooterCVLConfLabel">
    <vt:bool>false</vt:bool>
  </property>
  <property fmtid="{D5CDD505-2E9C-101B-9397-08002B2CF9AE}" pid="17" name="optEnterText2">
    <vt:bool>true</vt:bool>
  </property>
  <property fmtid="{D5CDD505-2E9C-101B-9397-08002B2CF9AE}" pid="18" name="optFooterCVLTitle">
    <vt:bool>true</vt:bool>
  </property>
  <property fmtid="{D5CDD505-2E9C-101B-9397-08002B2CF9AE}" pid="19" name="optFooterCVLPrep">
    <vt:bool>false</vt:bool>
  </property>
  <property fmtid="{D5CDD505-2E9C-101B-9397-08002B2CF9AE}" pid="20" name="optEnterText3">
    <vt:bool>false</vt:bool>
  </property>
  <property fmtid="{D5CDD505-2E9C-101B-9397-08002B2CF9AE}" pid="21" name="optFooterCVLDate">
    <vt:bool>false</vt:bool>
  </property>
  <property fmtid="{D5CDD505-2E9C-101B-9397-08002B2CF9AE}" pid="22" name="optEnterText4">
    <vt:bool>true</vt:bool>
  </property>
  <property fmtid="{D5CDD505-2E9C-101B-9397-08002B2CF9AE}" pid="23" name="LeftFooterField">
    <vt:lpwstr>© Ericsson AB 2012</vt:lpwstr>
  </property>
  <property fmtid="{D5CDD505-2E9C-101B-9397-08002B2CF9AE}" pid="24" name="MiddleFooterField">
    <vt:lpwstr>Eran Menaged</vt:lpwstr>
  </property>
  <property fmtid="{D5CDD505-2E9C-101B-9397-08002B2CF9AE}" pid="25" name="RightFooterField">
    <vt:lpwstr>LTE the next generation of mobile internet</vt:lpwstr>
  </property>
  <property fmtid="{D5CDD505-2E9C-101B-9397-08002B2CF9AE}" pid="26" name="RightFooterField2">
    <vt:lpwstr>Israel Internet Association 2012</vt:lpwstr>
  </property>
  <property fmtid="{D5CDD505-2E9C-101B-9397-08002B2CF9AE}" pid="27" name="TotalNumb">
    <vt:bool>false</vt:bool>
  </property>
  <property fmtid="{D5CDD505-2E9C-101B-9397-08002B2CF9AE}" pid="28" name="Pages">
    <vt:bool>true</vt:bool>
  </property>
  <property fmtid="{D5CDD505-2E9C-101B-9397-08002B2CF9AE}" pid="29" name="DocumentType2">
    <vt:lpwstr>OHLogoNew2009</vt:lpwstr>
  </property>
  <property fmtid="{D5CDD505-2E9C-101B-9397-08002B2CF9AE}" pid="30" name="TemplateName2">
    <vt:lpwstr>CXC 172 2019/3</vt:lpwstr>
  </property>
  <property fmtid="{D5CDD505-2E9C-101B-9397-08002B2CF9AE}" pid="31" name="TemplateVersion2">
    <vt:lpwstr>R1A/A</vt:lpwstr>
  </property>
  <property fmtid="{D5CDD505-2E9C-101B-9397-08002B2CF9AE}" pid="32" name="Prepared">
    <vt:lpwstr>Eran Menaged</vt:lpwstr>
  </property>
  <property fmtid="{D5CDD505-2E9C-101B-9397-08002B2CF9AE}" pid="33" name="ApprovedBy">
    <vt:lpwstr/>
  </property>
  <property fmtid="{D5CDD505-2E9C-101B-9397-08002B2CF9AE}" pid="34" name="DocNo">
    <vt:lpwstr/>
  </property>
  <property fmtid="{D5CDD505-2E9C-101B-9397-08002B2CF9AE}" pid="35" name="Checked">
    <vt:lpwstr/>
  </property>
  <property fmtid="{D5CDD505-2E9C-101B-9397-08002B2CF9AE}" pid="36" name="Revision">
    <vt:lpwstr>A</vt:lpwstr>
  </property>
  <property fmtid="{D5CDD505-2E9C-101B-9397-08002B2CF9AE}" pid="37" name="DocName">
    <vt:lpwstr>LTE THE NEXT GENERATION OF MOBILE INTERNET</vt:lpwstr>
  </property>
  <property fmtid="{D5CDD505-2E9C-101B-9397-08002B2CF9AE}" pid="38" name="Title">
    <vt:lpwstr>LTE the next generation of mobile internet</vt:lpwstr>
  </property>
  <property fmtid="{D5CDD505-2E9C-101B-9397-08002B2CF9AE}" pid="39" name="Date">
    <vt:lpwstr>2012-01-22</vt:lpwstr>
  </property>
  <property fmtid="{D5CDD505-2E9C-101B-9397-08002B2CF9AE}" pid="40" name="Reference">
    <vt:lpwstr/>
  </property>
  <property fmtid="{D5CDD505-2E9C-101B-9397-08002B2CF9AE}" pid="41" name="Keyword">
    <vt:lpwstr/>
  </property>
  <property fmtid="{D5CDD505-2E9C-101B-9397-08002B2CF9AE}" pid="42" name="FooterType">
    <vt:lpwstr>PresTemp</vt:lpwstr>
  </property>
  <property fmtid="{D5CDD505-2E9C-101B-9397-08002B2CF9AE}" pid="43" name="UsedFont">
    <vt:lpwstr>Ericsson Capital TT</vt:lpwstr>
  </property>
  <property fmtid="{D5CDD505-2E9C-101B-9397-08002B2CF9AE}" pid="44" name="PackageNo">
    <vt:lpwstr>LXA 119 463</vt:lpwstr>
  </property>
  <property fmtid="{D5CDD505-2E9C-101B-9397-08002B2CF9AE}" pid="45" name="PackageVersion">
    <vt:lpwstr>R5A</vt:lpwstr>
  </property>
  <property fmtid="{D5CDD505-2E9C-101B-9397-08002B2CF9AE}" pid="46" name="EmbeddedFonts">
    <vt:bool>true</vt:bool>
  </property>
  <property fmtid="{D5CDD505-2E9C-101B-9397-08002B2CF9AE}" pid="47" name="EricssonKeywords">
    <vt:lpwstr/>
  </property>
  <property fmtid="{D5CDD505-2E9C-101B-9397-08002B2CF9AE}" pid="48" name="EricssonOrganizationUnit">
    <vt:lpwstr>BNET PA Radio</vt:lpwstr>
  </property>
  <property fmtid="{D5CDD505-2E9C-101B-9397-08002B2CF9AE}" pid="49" name="EricssonProjects">
    <vt:lpwstr/>
  </property>
  <property fmtid="{D5CDD505-2E9C-101B-9397-08002B2CF9AE}" pid="50" name="EricssonCategory">
    <vt:lpwstr>Sales</vt:lpwstr>
  </property>
  <property fmtid="{D5CDD505-2E9C-101B-9397-08002B2CF9AE}" pid="51" name="PRODUCT">
    <vt:lpwstr>LTE</vt:lpwstr>
  </property>
  <property fmtid="{D5CDD505-2E9C-101B-9397-08002B2CF9AE}" pid="52" name="EricssonProducts">
    <vt:lpwstr/>
  </property>
  <property fmtid="{D5CDD505-2E9C-101B-9397-08002B2CF9AE}" pid="53" name="Abstract/Summary">
    <vt:lpwstr/>
  </property>
  <property fmtid="{D5CDD505-2E9C-101B-9397-08002B2CF9AE}" pid="54" name="ContentType">
    <vt:lpwstr>EriCOLL Document</vt:lpwstr>
  </property>
  <property fmtid="{D5CDD505-2E9C-101B-9397-08002B2CF9AE}" pid="55" name="EricssonCompetence">
    <vt:lpwstr/>
  </property>
  <property fmtid="{D5CDD505-2E9C-101B-9397-08002B2CF9AE}" pid="56" name="EricssonProcess">
    <vt:lpwstr/>
  </property>
</Properties>
</file>