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6" r:id="rId2"/>
  </p:sldMasterIdLst>
  <p:notesMasterIdLst>
    <p:notesMasterId r:id="rId23"/>
  </p:notesMasterIdLst>
  <p:sldIdLst>
    <p:sldId id="276" r:id="rId3"/>
    <p:sldId id="257" r:id="rId4"/>
    <p:sldId id="259" r:id="rId5"/>
    <p:sldId id="260" r:id="rId6"/>
    <p:sldId id="261" r:id="rId7"/>
    <p:sldId id="258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14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  <a:endParaRPr lang="en-US" altLang="zh-TW" noProof="0" smtClean="0"/>
          </a:p>
          <a:p>
            <a:pPr lvl="1"/>
            <a:r>
              <a:rPr lang="zh-TW" altLang="en-US" noProof="0" smtClean="0"/>
              <a:t>第二層</a:t>
            </a:r>
            <a:endParaRPr lang="en-US" altLang="zh-TW" noProof="0" smtClean="0"/>
          </a:p>
          <a:p>
            <a:pPr lvl="2"/>
            <a:r>
              <a:rPr lang="zh-TW" altLang="en-US" noProof="0" smtClean="0"/>
              <a:t>第三層</a:t>
            </a:r>
            <a:endParaRPr lang="en-US" altLang="zh-TW" noProof="0" smtClean="0"/>
          </a:p>
          <a:p>
            <a:pPr lvl="3"/>
            <a:r>
              <a:rPr lang="zh-TW" altLang="en-US" noProof="0" smtClean="0"/>
              <a:t>第四層</a:t>
            </a:r>
            <a:endParaRPr lang="en-US" altLang="zh-TW" noProof="0" smtClean="0"/>
          </a:p>
          <a:p>
            <a:pPr lvl="4"/>
            <a:r>
              <a:rPr lang="zh-TW" altLang="en-US" noProof="0" smtClean="0"/>
              <a:t>第五層</a:t>
            </a:r>
            <a:endParaRPr lang="en-US" altLang="zh-TW" noProof="0" smtClean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5EC1DDC-AFC1-42BB-A121-DB9BE5C70800}" type="slidenum">
              <a:rPr lang="en-US" altLang="zh-TW"/>
              <a:pPr/>
              <a:t>‹N›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/>
            <a:fld id="{17AB3855-83D7-446B-8F85-34393433DCEA}" type="slidenum">
              <a:rPr lang="en-US" altLang="zh-TW" sz="1200"/>
              <a:pPr eaLnBrk="1" hangingPunct="1"/>
              <a:t>2</a:t>
            </a:fld>
            <a:endParaRPr lang="en-US" altLang="zh-TW" sz="120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381000" y="2057400"/>
            <a:ext cx="8424863" cy="895350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it-IT" sz="2400" smtClean="0">
                <a:latin typeface="Verdana" pitchFamily="34" charset="0"/>
              </a:rPr>
              <a:t>Reti di</a:t>
            </a:r>
            <a:r>
              <a:rPr lang="it-IT" smtClean="0"/>
              <a:t> </a:t>
            </a:r>
            <a:r>
              <a:rPr lang="it-IT" sz="2400" smtClean="0">
                <a:latin typeface="Verdana" pitchFamily="34" charset="0"/>
              </a:rPr>
              <a:t>calcolatori</a:t>
            </a:r>
            <a:endParaRPr lang="en-US" sz="2400" smtClean="0">
              <a:latin typeface="Verdana" pitchFamily="34" charset="0"/>
            </a:endParaRPr>
          </a:p>
          <a:p>
            <a:pPr eaLnBrk="1" hangingPunct="1">
              <a:spcBef>
                <a:spcPct val="20000"/>
              </a:spcBef>
              <a:defRPr/>
            </a:pPr>
            <a:endParaRPr lang="en-US" sz="2400" smtClean="0">
              <a:latin typeface="Verdana" pitchFamily="34" charset="0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395288" y="3141663"/>
            <a:ext cx="8424862" cy="895350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92288" indent="-1792288">
              <a:defRPr>
                <a:solidFill>
                  <a:schemeClr val="tx1"/>
                </a:solidFill>
                <a:latin typeface="Arial" charset="0"/>
              </a:defRPr>
            </a:lvl1pPr>
            <a:lvl2pPr marL="1971675">
              <a:defRPr>
                <a:solidFill>
                  <a:schemeClr val="tx1"/>
                </a:solidFill>
                <a:latin typeface="Arial" charset="0"/>
              </a:defRPr>
            </a:lvl2pPr>
            <a:lvl3pPr marL="2151063">
              <a:defRPr>
                <a:solidFill>
                  <a:schemeClr val="tx1"/>
                </a:solidFill>
                <a:latin typeface="Arial" charset="0"/>
              </a:defRPr>
            </a:lvl3pPr>
            <a:lvl4pPr marL="2330450">
              <a:defRPr>
                <a:solidFill>
                  <a:schemeClr val="tx1"/>
                </a:solidFill>
                <a:latin typeface="Arial" charset="0"/>
              </a:defRPr>
            </a:lvl4pPr>
            <a:lvl5pPr marL="2509838">
              <a:defRPr>
                <a:solidFill>
                  <a:schemeClr val="tx1"/>
                </a:solidFill>
                <a:latin typeface="Arial" charset="0"/>
              </a:defRPr>
            </a:lvl5pPr>
            <a:lvl6pPr marL="29670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4242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881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3386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lang="it-IT" sz="2400" dirty="0" smtClean="0">
                <a:latin typeface="Verdana" pitchFamily="34" charset="0"/>
              </a:rPr>
              <a:t>Modulo 2 -	Protocolli di rete TCP/IP </a:t>
            </a:r>
          </a:p>
          <a:p>
            <a:pPr>
              <a:spcBef>
                <a:spcPct val="20000"/>
              </a:spcBef>
              <a:defRPr/>
            </a:pPr>
            <a:endParaRPr lang="it-IT" sz="2400" dirty="0" smtClean="0">
              <a:latin typeface="Verdana" pitchFamily="34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95288" y="4221163"/>
            <a:ext cx="8424862" cy="904863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959100" indent="-2959100">
              <a:defRPr>
                <a:solidFill>
                  <a:schemeClr val="tx1"/>
                </a:solidFill>
                <a:latin typeface="Arial" charset="0"/>
              </a:defRPr>
            </a:lvl1pPr>
            <a:lvl2pPr marL="3317875">
              <a:defRPr>
                <a:solidFill>
                  <a:schemeClr val="tx1"/>
                </a:solidFill>
                <a:latin typeface="Arial" charset="0"/>
              </a:defRPr>
            </a:lvl2pPr>
            <a:lvl3pPr marL="3497263">
              <a:defRPr>
                <a:solidFill>
                  <a:schemeClr val="tx1"/>
                </a:solidFill>
                <a:latin typeface="Arial" charset="0"/>
              </a:defRPr>
            </a:lvl3pPr>
            <a:lvl4pPr marL="3676650">
              <a:defRPr>
                <a:solidFill>
                  <a:schemeClr val="tx1"/>
                </a:solidFill>
                <a:latin typeface="Arial" charset="0"/>
              </a:defRPr>
            </a:lvl4pPr>
            <a:lvl5pPr marL="3856038">
              <a:defRPr>
                <a:solidFill>
                  <a:schemeClr val="tx1"/>
                </a:solidFill>
                <a:latin typeface="Arial" charset="0"/>
              </a:defRPr>
            </a:lvl5pPr>
            <a:lvl6pPr marL="43132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4770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52276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56848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lang="it-IT" sz="2400" dirty="0" smtClean="0">
                <a:latin typeface="Verdana" pitchFamily="34" charset="0"/>
              </a:rPr>
              <a:t>Complementi</a:t>
            </a:r>
          </a:p>
          <a:p>
            <a:pPr>
              <a:spcBef>
                <a:spcPct val="20000"/>
              </a:spcBef>
              <a:defRPr/>
            </a:pPr>
            <a:endParaRPr lang="en-US" sz="2400" dirty="0" smtClean="0">
              <a:latin typeface="Verdana" pitchFamily="34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95288" y="5516563"/>
            <a:ext cx="8424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it-IT" sz="2000" b="1" smtClean="0">
                <a:latin typeface="Verdana" pitchFamily="34" charset="0"/>
              </a:rPr>
              <a:t>Ernesto Damiani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246313" y="6135688"/>
            <a:ext cx="4621212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defRPr/>
            </a:pPr>
            <a:r>
              <a:rPr lang="it-IT" dirty="0" smtClean="0">
                <a:latin typeface="Verdana" pitchFamily="34" charset="0"/>
              </a:rPr>
              <a:t>Università degli Studi di Milano - SSRI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395288" y="5949950"/>
            <a:ext cx="8424862" cy="71438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GB" altLang="it-IT">
              <a:solidFill>
                <a:srgbClr val="FF9900"/>
              </a:solidFill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395288" y="765175"/>
            <a:ext cx="84248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defRPr/>
            </a:pPr>
            <a:r>
              <a:rPr lang="it-IT" sz="3200" b="1" dirty="0" smtClean="0">
                <a:solidFill>
                  <a:schemeClr val="tx2"/>
                </a:solidFill>
                <a:latin typeface="Verdana" pitchFamily="34" charset="0"/>
              </a:rPr>
              <a:t>Mobile </a:t>
            </a:r>
            <a:r>
              <a:rPr lang="it-IT" sz="3200" b="1" dirty="0" smtClean="0">
                <a:solidFill>
                  <a:schemeClr val="tx2"/>
                </a:solidFill>
                <a:latin typeface="Verdana" pitchFamily="34" charset="0"/>
              </a:rPr>
              <a:t>IP </a:t>
            </a:r>
            <a:r>
              <a:rPr lang="it-IT" sz="3200" b="1" dirty="0" err="1" smtClean="0">
                <a:solidFill>
                  <a:schemeClr val="tx2"/>
                </a:solidFill>
                <a:latin typeface="Verdana" pitchFamily="34" charset="0"/>
              </a:rPr>
              <a:t>Introduction</a:t>
            </a:r>
            <a:endParaRPr lang="it-IT" sz="3200" b="1" dirty="0" smtClean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1766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CF7280-C3B1-4142-B215-C685AE82BBCD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3158678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4975" y="274638"/>
            <a:ext cx="2108200" cy="589121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5375" cy="5891212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9A5CD6-4D9B-4C00-B08A-2F84D4227FC7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1534218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975" cy="56197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050925"/>
            <a:ext cx="4141788" cy="5114925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1388" y="1050925"/>
            <a:ext cx="4141787" cy="5114925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9A5CD6-4D9B-4C00-B08A-2F84D4227FC7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655998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pPr lvl="0"/>
            <a:r>
              <a:rPr lang="it-IT" noProof="0" smtClean="0"/>
              <a:t>Fare clic sull'icona per inserire una tabella</a:t>
            </a:r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9A5CD6-4D9B-4C00-B08A-2F84D4227FC7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1372564"/>
      </p:ext>
    </p:extLst>
  </p:cSld>
  <p:clrMapOvr>
    <a:masterClrMapping/>
  </p:clrMapOvr>
  <p:transition spd="slow" advClick="0" advTm="6000">
    <p:cover dir="u"/>
  </p:transition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olo, ClipArt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lipArt 2"/>
          <p:cNvSpPr>
            <a:spLocks noGrp="1"/>
          </p:cNvSpPr>
          <p:nvPr>
            <p:ph type="clipArt" sz="half" idx="1"/>
          </p:nvPr>
        </p:nvSpPr>
        <p:spPr>
          <a:xfrm>
            <a:off x="685800" y="2133600"/>
            <a:ext cx="3810000" cy="3962400"/>
          </a:xfrm>
        </p:spPr>
        <p:txBody>
          <a:bodyPr/>
          <a:lstStyle/>
          <a:p>
            <a:pPr lvl="0"/>
            <a:r>
              <a:rPr lang="it-IT" noProof="0" smtClean="0"/>
              <a:t>Fare clic sull'icona per aggiungere un'immagine online</a:t>
            </a:r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2133600"/>
            <a:ext cx="3810000" cy="39624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9A5CD6-4D9B-4C00-B08A-2F84D4227FC7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8907424"/>
      </p:ext>
    </p:extLst>
  </p:cSld>
  <p:clrMapOvr>
    <a:masterClrMapping/>
  </p:clrMapOvr>
  <p:transition spd="slow" advClick="0" advTm="6000">
    <p:cover dir="u"/>
  </p:transition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B3478-32B4-49D2-BBA7-66518000278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11644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38B40C-ACA6-4711-930C-2407E60FB0D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37273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F3AAE-EF7E-45FB-8980-E1D28C146E2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989644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050925"/>
            <a:ext cx="4141788" cy="5114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1388" y="1050925"/>
            <a:ext cx="4141787" cy="5114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D8199F-E0EF-43AB-84EC-C43CD638DE3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627956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1CDDC5-47D9-4179-BED1-931926F6B9F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83573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C1B1C5-BDBD-4C71-A903-0A383427BD62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4129429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ECC2C-1C68-4A8F-BDC8-AAE4FF4E930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604749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4BBAA0-4E6D-4605-A0ED-6616AFFCD79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999561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E7492-9410-4C4E-8C4A-6F613D40177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96252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7C652-DDF3-4518-81CB-44A1C1EB12B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589259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8F237A-2572-4816-A44B-30B8CD5C26D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529559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4975" y="274638"/>
            <a:ext cx="2108200" cy="5891212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5375" cy="5891212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F9361E-EC7A-43BC-9740-9B0E631B168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1195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D57927-C4DC-43E6-B762-4424817D01B9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7256647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050925"/>
            <a:ext cx="4141788" cy="5114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1388" y="1050925"/>
            <a:ext cx="4141787" cy="5114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9A5CD6-4D9B-4C00-B08A-2F84D4227FC7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188163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C75D29-121E-4C18-BCBD-767425994AEE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4939165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2686F5-455D-4592-868E-064151E27F26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5224070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9A5CD6-4D9B-4C00-B08A-2F84D4227FC7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2455048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CC0C6D-D5ED-4EAB-B2C6-6F0176499560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9941862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2A0920-2598-4C8A-AF89-DD3768690D76}" type="slidenum">
              <a:rPr lang="en-US" altLang="zh-TW" smtClean="0"/>
              <a:pPr/>
              <a:t>‹N›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3582959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4359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Titolo slide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0925"/>
            <a:ext cx="8435975" cy="511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Testo livello 1</a:t>
            </a:r>
          </a:p>
          <a:p>
            <a:pPr lvl="1"/>
            <a:r>
              <a:rPr lang="it-IT" altLang="it-IT" smtClean="0"/>
              <a:t>Testo livello 2</a:t>
            </a:r>
          </a:p>
          <a:p>
            <a:pPr lvl="2"/>
            <a:r>
              <a:rPr lang="it-IT" altLang="it-IT" smtClean="0"/>
              <a:t> Testo livello 3</a:t>
            </a:r>
          </a:p>
          <a:p>
            <a:pPr lvl="3"/>
            <a:r>
              <a:rPr lang="it-IT" altLang="it-IT" smtClean="0"/>
              <a:t>Testo livello 4</a:t>
            </a:r>
          </a:p>
          <a:p>
            <a:pPr lvl="3"/>
            <a:endParaRPr lang="it-IT" altLang="it-IT" smtClean="0"/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245225"/>
            <a:ext cx="77041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789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237288"/>
            <a:ext cx="6842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69A5CD6-4D9B-4C00-B08A-2F84D4227FC7}" type="slidenum">
              <a:rPr lang="en-US" altLang="zh-TW" smtClean="0"/>
              <a:pPr/>
              <a:t>‹N›</a:t>
            </a:fld>
            <a:endParaRPr lang="en-US" altLang="zh-TW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10795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>
              <a:ea typeface="ＭＳ Ｐゴシック" charset="0"/>
            </a:endParaRPr>
          </a:p>
        </p:txBody>
      </p: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762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it-IT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 flipV="1">
              <a:off x="5519" y="0"/>
              <a:ext cx="1" cy="4320"/>
            </a:xfrm>
            <a:prstGeom prst="line">
              <a:avLst/>
            </a:prstGeom>
            <a:noFill/>
            <a:ln w="762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it-IT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H="1" flipV="1">
              <a:off x="231" y="0"/>
              <a:ext cx="0" cy="4320"/>
            </a:xfrm>
            <a:prstGeom prst="line">
              <a:avLst/>
            </a:prstGeom>
            <a:noFill/>
            <a:ln w="762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it-IT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5541" y="0"/>
              <a:ext cx="219" cy="183"/>
            </a:xfrm>
            <a:prstGeom prst="rect">
              <a:avLst/>
            </a:prstGeom>
            <a:solidFill>
              <a:srgbClr val="66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it-IT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0" y="4137"/>
              <a:ext cx="5760" cy="0"/>
            </a:xfrm>
            <a:prstGeom prst="line">
              <a:avLst/>
            </a:prstGeom>
            <a:noFill/>
            <a:ln w="762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it-IT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0" y="4137"/>
              <a:ext cx="219" cy="183"/>
            </a:xfrm>
            <a:prstGeom prst="rect">
              <a:avLst/>
            </a:prstGeom>
            <a:solidFill>
              <a:srgbClr val="66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it-IT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0" y="0"/>
              <a:ext cx="219" cy="183"/>
            </a:xfrm>
            <a:prstGeom prst="rect">
              <a:avLst/>
            </a:prstGeom>
            <a:solidFill>
              <a:srgbClr val="66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it-IT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541" y="4137"/>
              <a:ext cx="219" cy="183"/>
            </a:xfrm>
            <a:prstGeom prst="rect">
              <a:avLst/>
            </a:prstGeom>
            <a:solidFill>
              <a:srgbClr val="66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it-IT">
                <a:latin typeface="Times New Roman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850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slow">
    <p:cover dir="u"/>
  </p:transition>
  <p:timing>
    <p:tnLst>
      <p:par>
        <p:cTn id="1" dur="indefinite" restart="never" nodeType="tmRoot"/>
      </p:par>
    </p:tnLst>
  </p:timing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ts val="200"/>
        </a:spcBef>
        <a:spcAft>
          <a:spcPts val="600"/>
        </a:spcAft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533400" indent="-269875" algn="l" rtl="0" eaLnBrk="1" fontAlgn="base" hangingPunct="1">
        <a:spcBef>
          <a:spcPts val="200"/>
        </a:spcBef>
        <a:spcAft>
          <a:spcPts val="600"/>
        </a:spcAft>
        <a:buChar char="•"/>
        <a:defRPr sz="2400">
          <a:solidFill>
            <a:schemeClr val="tx1"/>
          </a:solidFill>
          <a:latin typeface="+mn-lt"/>
        </a:defRPr>
      </a:lvl2pPr>
      <a:lvl3pPr marL="806450" indent="-87313" algn="l" rtl="0" eaLnBrk="1" fontAlgn="base" hangingPunct="1">
        <a:spcBef>
          <a:spcPts val="200"/>
        </a:spcBef>
        <a:spcAft>
          <a:spcPts val="600"/>
        </a:spcAft>
        <a:buFont typeface="Verdana" panose="020B0604030504040204" pitchFamily="34" charset="0"/>
        <a:buChar char="–"/>
        <a:defRPr sz="2000">
          <a:solidFill>
            <a:schemeClr val="tx1"/>
          </a:solidFill>
          <a:latin typeface="+mn-lt"/>
        </a:defRPr>
      </a:lvl3pPr>
      <a:lvl4pPr marL="1660525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4pPr>
      <a:lvl5pPr marL="2068513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25713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82913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40113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97313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0925"/>
            <a:ext cx="8435975" cy="511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Primo argomento</a:t>
            </a:r>
          </a:p>
          <a:p>
            <a:pPr lvl="0"/>
            <a:r>
              <a:rPr lang="it-IT" altLang="it-IT" smtClean="0"/>
              <a:t>Secondo argomento</a:t>
            </a:r>
          </a:p>
          <a:p>
            <a:pPr lvl="1"/>
            <a:endParaRPr lang="it-IT" altLang="it-IT" smtClean="0"/>
          </a:p>
          <a:p>
            <a:pPr lvl="3"/>
            <a:endParaRPr lang="it-IT" altLang="it-IT" smtClean="0"/>
          </a:p>
        </p:txBody>
      </p:sp>
      <p:sp>
        <p:nvSpPr>
          <p:cNvPr id="39834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245225"/>
            <a:ext cx="77041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9834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237288"/>
            <a:ext cx="6842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07384BB-FD2F-4F4E-9221-D2EA160571DA}" type="slidenum">
              <a:rPr lang="it-IT" altLang="it-IT"/>
              <a:pPr/>
              <a:t>‹N›</a:t>
            </a:fld>
            <a:endParaRPr lang="it-IT" altLang="it-IT"/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457200" y="274638"/>
            <a:ext cx="843597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it-IT" altLang="it-IT" sz="2800" b="1">
                <a:solidFill>
                  <a:schemeClr val="tx2"/>
                </a:solidFill>
                <a:latin typeface="Verdana" panose="020B0604030504040204" pitchFamily="34" charset="0"/>
              </a:rPr>
              <a:t>In sintesi</a:t>
            </a:r>
          </a:p>
        </p:txBody>
      </p:sp>
      <p:grpSp>
        <p:nvGrpSpPr>
          <p:cNvPr id="2054" name="Group 8"/>
          <p:cNvGrpSpPr>
            <a:grpSpLocks/>
          </p:cNvGrpSpPr>
          <p:nvPr/>
        </p:nvGrpSpPr>
        <p:grpSpPr bwMode="auto">
          <a:xfrm>
            <a:off x="7502525" y="5661025"/>
            <a:ext cx="1317625" cy="566738"/>
            <a:chOff x="4694" y="3815"/>
            <a:chExt cx="830" cy="357"/>
          </a:xfrm>
        </p:grpSpPr>
        <p:pic>
          <p:nvPicPr>
            <p:cNvPr id="2055" name="Picture 9" descr="bandiere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435"/>
            <a:stretch>
              <a:fillRect/>
            </a:stretch>
          </p:blipFill>
          <p:spPr bwMode="auto">
            <a:xfrm>
              <a:off x="4694" y="3884"/>
              <a:ext cx="8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Text Box 10"/>
            <p:cNvSpPr txBox="1">
              <a:spLocks noChangeArrowheads="1"/>
            </p:cNvSpPr>
            <p:nvPr/>
          </p:nvSpPr>
          <p:spPr bwMode="auto">
            <a:xfrm>
              <a:off x="4897" y="3815"/>
              <a:ext cx="46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it-IT" sz="1200" b="1" smtClean="0">
                  <a:solidFill>
                    <a:srgbClr val="0099CC"/>
                  </a:solidFill>
                  <a:latin typeface="Verdana" pitchFamily="34" charset="0"/>
                </a:rPr>
                <a:t>FINE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7874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</a:defRPr>
      </a:lvl9pPr>
    </p:titleStyle>
    <p:bodyStyle>
      <a:lvl1pPr marL="536575" indent="-274638" algn="l" rtl="0" eaLnBrk="1" fontAlgn="base" hangingPunct="1">
        <a:spcBef>
          <a:spcPts val="200"/>
        </a:spcBef>
        <a:spcAft>
          <a:spcPts val="600"/>
        </a:spcAft>
        <a:buChar char="•"/>
        <a:tabLst>
          <a:tab pos="2147888" algn="l"/>
        </a:tabLst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985838" indent="-269875" algn="l" rtl="0" eaLnBrk="1" fontAlgn="base" hangingPunct="1">
        <a:lnSpc>
          <a:spcPts val="2800"/>
        </a:lnSpc>
        <a:spcBef>
          <a:spcPts val="200"/>
        </a:spcBef>
        <a:spcAft>
          <a:spcPts val="600"/>
        </a:spcAft>
        <a:tabLst>
          <a:tab pos="2147888" algn="l"/>
        </a:tabLst>
        <a:defRPr sz="2400">
          <a:solidFill>
            <a:schemeClr val="tx1"/>
          </a:solidFill>
          <a:latin typeface="+mn-lt"/>
        </a:defRPr>
      </a:lvl2pPr>
      <a:lvl3pPr marL="1252538" indent="-87313" algn="l" rtl="0" eaLnBrk="1" fontAlgn="base" hangingPunct="1">
        <a:lnSpc>
          <a:spcPts val="2800"/>
        </a:lnSpc>
        <a:spcBef>
          <a:spcPts val="200"/>
        </a:spcBef>
        <a:spcAft>
          <a:spcPts val="600"/>
        </a:spcAft>
        <a:buFont typeface="Verdana" panose="020B0604030504040204" pitchFamily="34" charset="0"/>
        <a:buChar char="–"/>
        <a:tabLst>
          <a:tab pos="2147888" algn="l"/>
        </a:tabLst>
        <a:defRPr sz="2000">
          <a:solidFill>
            <a:schemeClr val="tx1"/>
          </a:solidFill>
          <a:latin typeface="+mn-lt"/>
        </a:defRPr>
      </a:lvl3pPr>
      <a:lvl4pPr marL="1660525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tabLst>
          <a:tab pos="2147888" algn="l"/>
        </a:tabLst>
        <a:defRPr>
          <a:solidFill>
            <a:schemeClr val="tx1"/>
          </a:solidFill>
          <a:latin typeface="+mn-lt"/>
        </a:defRPr>
      </a:lvl4pPr>
      <a:lvl5pPr marL="2068513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147888" algn="l"/>
        </a:tabLst>
        <a:defRPr sz="2400">
          <a:solidFill>
            <a:schemeClr val="tx1"/>
          </a:solidFill>
          <a:latin typeface="+mn-lt"/>
        </a:defRPr>
      </a:lvl5pPr>
      <a:lvl6pPr marL="2525713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147888" algn="l"/>
        </a:tabLst>
        <a:defRPr sz="2400">
          <a:solidFill>
            <a:schemeClr val="tx1"/>
          </a:solidFill>
          <a:latin typeface="+mn-lt"/>
        </a:defRPr>
      </a:lvl6pPr>
      <a:lvl7pPr marL="2982913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147888" algn="l"/>
        </a:tabLst>
        <a:defRPr sz="2400">
          <a:solidFill>
            <a:schemeClr val="tx1"/>
          </a:solidFill>
          <a:latin typeface="+mn-lt"/>
        </a:defRPr>
      </a:lvl7pPr>
      <a:lvl8pPr marL="3440113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147888" algn="l"/>
        </a:tabLst>
        <a:defRPr sz="2400">
          <a:solidFill>
            <a:schemeClr val="tx1"/>
          </a:solidFill>
          <a:latin typeface="+mn-lt"/>
        </a:defRPr>
      </a:lvl8pPr>
      <a:lvl9pPr marL="3897313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147888" algn="l"/>
        </a:tabLst>
        <a:defRPr sz="24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3643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Mobile IP Agent Advertisement </a:t>
            </a:r>
            <a:r>
              <a:rPr lang="en-US" altLang="zh-TW" dirty="0" smtClean="0">
                <a:latin typeface="Arial" charset="0"/>
                <a:ea typeface="新細明體" charset="0"/>
              </a:rPr>
              <a:t>Message</a:t>
            </a:r>
            <a:endParaRPr lang="it-IT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71600"/>
            <a:ext cx="65913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3429000" y="4876800"/>
            <a:ext cx="2743200" cy="3048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>
              <a:latin typeface="Times New Roman" charset="0"/>
              <a:ea typeface="新細明體" charset="0"/>
            </a:endParaRPr>
          </a:p>
        </p:txBody>
      </p:sp>
    </p:spTree>
  </p:cSld>
  <p:clrMapOvr>
    <a:masterClrMapping/>
  </p:clrMapOvr>
  <p:transition spd="slow">
    <p:cover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Mobile IP (</a:t>
            </a:r>
            <a:r>
              <a:rPr lang="en-US" altLang="zh-TW" dirty="0" err="1">
                <a:latin typeface="Arial" charset="0"/>
                <a:ea typeface="新細明體" charset="0"/>
              </a:rPr>
              <a:t>cont</a:t>
            </a:r>
            <a:r>
              <a:rPr lang="en-US" altLang="zh-TW" dirty="0">
                <a:latin typeface="Arial" charset="0"/>
                <a:ea typeface="新細明體" charset="0"/>
              </a:rPr>
              <a:t>)</a:t>
            </a:r>
            <a:br>
              <a:rPr lang="en-US" altLang="zh-TW" dirty="0">
                <a:latin typeface="Arial" charset="0"/>
                <a:ea typeface="新細明體" charset="0"/>
              </a:rPr>
            </a:br>
            <a:endParaRPr lang="it-IT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685800" y="1143000"/>
            <a:ext cx="7772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2. Registration</a:t>
            </a:r>
          </a:p>
          <a:p>
            <a:pPr marL="742950" lvl="1" indent="-285750">
              <a:spcBef>
                <a:spcPct val="25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Once a mobile node has a care-of address, its home agent must find out about it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90800"/>
            <a:ext cx="6400800" cy="382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over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Registration request </a:t>
            </a:r>
            <a:r>
              <a:rPr lang="en-US" altLang="zh-TW" dirty="0" smtClean="0">
                <a:latin typeface="Arial" charset="0"/>
                <a:ea typeface="新細明體" charset="0"/>
              </a:rPr>
              <a:t>Message</a:t>
            </a:r>
            <a:endParaRPr lang="it-IT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088" y="810766"/>
            <a:ext cx="6640512" cy="276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088" y="4038600"/>
            <a:ext cx="6640512" cy="243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685800" y="35814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altLang="zh-TW" b="1">
                <a:solidFill>
                  <a:schemeClr val="tx2"/>
                </a:solidFill>
                <a:latin typeface="Arial" charset="0"/>
                <a:ea typeface="新細明體" charset="0"/>
              </a:rPr>
              <a:t>Registration reply Message</a:t>
            </a: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3948113" y="2547938"/>
            <a:ext cx="1371600" cy="3810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>
              <a:latin typeface="Times New Roman" charset="0"/>
              <a:ea typeface="新細明體" charset="0"/>
            </a:endParaRP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3962400" y="5486400"/>
            <a:ext cx="1371600" cy="3810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>
              <a:latin typeface="Times New Roman" charset="0"/>
              <a:ea typeface="新細明體" charset="0"/>
            </a:endParaRPr>
          </a:p>
        </p:txBody>
      </p:sp>
    </p:spTree>
  </p:cSld>
  <p:clrMapOvr>
    <a:masterClrMapping/>
  </p:clrMapOvr>
  <p:transition spd="slow">
    <p:cover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Mobile IP (</a:t>
            </a:r>
            <a:r>
              <a:rPr lang="en-US" altLang="zh-TW" dirty="0" err="1">
                <a:latin typeface="Arial" charset="0"/>
                <a:ea typeface="新細明體" charset="0"/>
              </a:rPr>
              <a:t>cont</a:t>
            </a:r>
            <a:r>
              <a:rPr lang="en-US" altLang="zh-TW" dirty="0">
                <a:latin typeface="Arial" charset="0"/>
                <a:ea typeface="新細明體" charset="0"/>
              </a:rPr>
              <a:t>)</a:t>
            </a:r>
            <a:endParaRPr lang="it-IT" dirty="0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85800" y="1219200"/>
            <a:ext cx="77724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Secure the Registration Procedure</a:t>
            </a:r>
          </a:p>
          <a:p>
            <a:pPr marL="742950" lvl="1" indent="-285750">
              <a:spcBef>
                <a:spcPct val="25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The home agent must be certain registration was originated by the mobile node and not by some malicious node</a:t>
            </a:r>
            <a:endParaRPr lang="en-US" altLang="zh-TW" b="1" dirty="0">
              <a:solidFill>
                <a:srgbClr val="969696"/>
              </a:solidFill>
              <a:latin typeface="Arial" charset="0"/>
              <a:ea typeface="新細明體" charset="0"/>
            </a:endParaRPr>
          </a:p>
          <a:p>
            <a:pPr marL="742950" lvl="1" indent="-285750">
              <a:spcBef>
                <a:spcPct val="25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Security association</a:t>
            </a:r>
            <a:r>
              <a:rPr lang="en-US" altLang="zh-TW" b="1" dirty="0">
                <a:solidFill>
                  <a:srgbClr val="969696"/>
                </a:solidFill>
                <a:latin typeface="Arial" charset="0"/>
                <a:ea typeface="新細明體" charset="0"/>
              </a:rPr>
              <a:t>:</a:t>
            </a:r>
            <a:r>
              <a:rPr lang="en-US" altLang="zh-TW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 Message Digest 5 (MD5)</a:t>
            </a:r>
          </a:p>
          <a:p>
            <a:pPr marL="742950" lvl="1" indent="-285750">
              <a:spcBef>
                <a:spcPct val="25000"/>
              </a:spcBef>
              <a:buFontTx/>
              <a:buChar char="–"/>
              <a:defRPr/>
            </a:pPr>
            <a:r>
              <a:rPr lang="en-US" altLang="zh-TW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Replay attacks</a:t>
            </a:r>
          </a:p>
          <a:p>
            <a:pPr marL="1143000" lvl="2" indent="-228600">
              <a:spcBef>
                <a:spcPct val="2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latin typeface="Arial" charset="0"/>
                <a:ea typeface="新細明體" charset="0"/>
              </a:rPr>
              <a:t>A malicious node could record valid registrations for later replay, effectively disrupting the ability of the home agent to tunnel to the current care-of address of the mobile node at that later time</a:t>
            </a:r>
          </a:p>
          <a:p>
            <a:pPr marL="1143000" lvl="2" indent="-228600">
              <a:spcBef>
                <a:spcPct val="2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latin typeface="Arial" charset="0"/>
                <a:ea typeface="新細明體" charset="0"/>
              </a:rPr>
              <a:t>Identification</a:t>
            </a:r>
            <a:r>
              <a:rPr lang="en-US" altLang="zh-TW" sz="2000" b="1" dirty="0">
                <a:solidFill>
                  <a:srgbClr val="969696"/>
                </a:solidFill>
                <a:latin typeface="Arial" charset="0"/>
                <a:ea typeface="新細明體" charset="0"/>
              </a:rPr>
              <a:t> </a:t>
            </a:r>
            <a:r>
              <a:rPr lang="en-US" altLang="zh-TW" sz="2000" b="1" dirty="0">
                <a:latin typeface="Arial" charset="0"/>
                <a:ea typeface="新細明體" charset="0"/>
              </a:rPr>
              <a:t>field that changes with every new registration</a:t>
            </a:r>
          </a:p>
          <a:p>
            <a:pPr marL="1143000" lvl="2" indent="-228600">
              <a:spcBef>
                <a:spcPct val="2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latin typeface="Arial" charset="0"/>
                <a:ea typeface="新細明體" charset="0"/>
              </a:rPr>
              <a:t>Use of </a:t>
            </a:r>
            <a:r>
              <a:rPr lang="en-US" altLang="zh-TW" sz="2000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timestamp</a:t>
            </a:r>
            <a:r>
              <a:rPr lang="en-US" altLang="zh-TW" sz="2000" b="1" dirty="0">
                <a:latin typeface="Arial" charset="0"/>
                <a:ea typeface="新細明體" charset="0"/>
              </a:rPr>
              <a:t> or </a:t>
            </a:r>
            <a:r>
              <a:rPr lang="en-US" altLang="zh-TW" sz="2000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random numbers</a:t>
            </a:r>
            <a:endParaRPr lang="en-US" altLang="zh-TW" b="1" dirty="0">
              <a:solidFill>
                <a:srgbClr val="FF0000"/>
              </a:solidFill>
              <a:latin typeface="Arial" charset="0"/>
              <a:ea typeface="新細明體" charset="0"/>
            </a:endParaRPr>
          </a:p>
        </p:txBody>
      </p:sp>
    </p:spTree>
  </p:cSld>
  <p:clrMapOvr>
    <a:masterClrMapping/>
  </p:clrMapOvr>
  <p:transition spd="slow">
    <p:cover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Mobile IP (</a:t>
            </a:r>
            <a:r>
              <a:rPr lang="en-US" altLang="zh-TW" dirty="0" err="1">
                <a:latin typeface="Arial" charset="0"/>
                <a:ea typeface="新細明體" charset="0"/>
              </a:rPr>
              <a:t>cont</a:t>
            </a:r>
            <a:r>
              <a:rPr lang="en-US" altLang="zh-TW" dirty="0">
                <a:latin typeface="Arial" charset="0"/>
                <a:ea typeface="新細明體" charset="0"/>
              </a:rPr>
              <a:t>)</a:t>
            </a:r>
            <a:endParaRPr lang="it-IT" dirty="0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685800" y="1219200"/>
            <a:ext cx="7772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120000"/>
              </a:lnSpc>
              <a:spcBef>
                <a:spcPct val="25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Foreign agents do not have to authenticate themselves to the mobile node or home agent</a:t>
            </a:r>
          </a:p>
          <a:p>
            <a:pPr marL="742950" lvl="1" indent="-285750">
              <a:lnSpc>
                <a:spcPct val="120000"/>
              </a:lnSpc>
              <a:spcBef>
                <a:spcPct val="25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What about a bogus foreign agent?</a:t>
            </a:r>
            <a:endParaRPr lang="en-US" altLang="zh-TW" b="1" dirty="0">
              <a:solidFill>
                <a:srgbClr val="FF0000"/>
              </a:solidFill>
              <a:latin typeface="Arial" charset="0"/>
              <a:ea typeface="新細明體" charset="0"/>
            </a:endParaRPr>
          </a:p>
          <a:p>
            <a:pPr marL="1143000" lvl="2" indent="-228600">
              <a:lnSpc>
                <a:spcPct val="120000"/>
              </a:lnSpc>
              <a:spcBef>
                <a:spcPct val="2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latin typeface="Arial" charset="0"/>
                <a:ea typeface="新細明體" charset="0"/>
              </a:rPr>
              <a:t>Impersonates a real foreign agent by following protocol and offering agent advertisements to the mobile node</a:t>
            </a:r>
          </a:p>
          <a:p>
            <a:pPr marL="1143000" lvl="2" indent="-228600">
              <a:lnSpc>
                <a:spcPct val="120000"/>
              </a:lnSpc>
              <a:spcBef>
                <a:spcPct val="2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latin typeface="Arial" charset="0"/>
                <a:ea typeface="新細明體" charset="0"/>
              </a:rPr>
              <a:t>The bogus agent could </a:t>
            </a:r>
            <a:r>
              <a:rPr lang="en-US" altLang="zh-TW" sz="2000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refuse to forward</a:t>
            </a:r>
            <a:r>
              <a:rPr lang="en-US" altLang="zh-TW" sz="2000" b="1" dirty="0">
                <a:latin typeface="Arial" charset="0"/>
                <a:ea typeface="新細明體" charset="0"/>
              </a:rPr>
              <a:t> de-capsulated packets to the mobile node when they were received.</a:t>
            </a:r>
            <a:endParaRPr lang="en-US" altLang="zh-TW" sz="2000" b="1" dirty="0">
              <a:solidFill>
                <a:srgbClr val="969696"/>
              </a:solidFill>
              <a:latin typeface="Arial" charset="0"/>
              <a:ea typeface="新細明體" charset="0"/>
            </a:endParaRPr>
          </a:p>
          <a:p>
            <a:pPr marL="1143000" lvl="2" indent="-228600">
              <a:lnSpc>
                <a:spcPct val="120000"/>
              </a:lnSpc>
              <a:spcBef>
                <a:spcPct val="2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latin typeface="Arial" charset="0"/>
                <a:ea typeface="新細明體" charset="0"/>
              </a:rPr>
              <a:t>The result is no worse than if any node were tricked into using the wrong default router, which is possible using unauthenticated router advertisements</a:t>
            </a:r>
            <a:endParaRPr lang="en-US" altLang="zh-TW" b="1" dirty="0">
              <a:latin typeface="Arial" charset="0"/>
              <a:ea typeface="新細明體" charset="0"/>
            </a:endParaRPr>
          </a:p>
        </p:txBody>
      </p:sp>
    </p:spTree>
  </p:cSld>
  <p:clrMapOvr>
    <a:masterClrMapping/>
  </p:clrMapOvr>
  <p:transition spd="slow">
    <p:cover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Message Digest 5 (MD5</a:t>
            </a:r>
            <a:r>
              <a:rPr lang="en-US" altLang="zh-TW" dirty="0" smtClean="0">
                <a:latin typeface="Arial" charset="0"/>
                <a:ea typeface="新細明體" charset="0"/>
              </a:rPr>
              <a:t>)</a:t>
            </a:r>
            <a:endParaRPr lang="it-IT" dirty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685800" y="1219200"/>
            <a:ext cx="77724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zh-TW" sz="2800" b="1" dirty="0">
                <a:latin typeface="Arial" panose="020B0604020202020204" pitchFamily="34" charset="0"/>
              </a:rPr>
              <a:t>One-Way Hash Function</a:t>
            </a:r>
          </a:p>
          <a:p>
            <a:pPr lvl="1" eaLnBrk="1" hangingPunct="1">
              <a:spcBef>
                <a:spcPct val="25000"/>
              </a:spcBef>
              <a:buFontTx/>
              <a:buChar char="–"/>
            </a:pPr>
            <a:r>
              <a:rPr lang="en-US" altLang="zh-TW" b="1" dirty="0">
                <a:latin typeface="Arial" panose="020B0604020202020204" pitchFamily="34" charset="0"/>
              </a:rPr>
              <a:t>With some good properties, …</a:t>
            </a:r>
          </a:p>
          <a:p>
            <a:pPr lvl="1" eaLnBrk="1" hangingPunct="1">
              <a:spcBef>
                <a:spcPct val="25000"/>
              </a:spcBef>
              <a:buFontTx/>
              <a:buChar char="–"/>
            </a:pPr>
            <a:r>
              <a:rPr lang="en-US" altLang="zh-TW" b="1" dirty="0">
                <a:latin typeface="Arial" panose="020B0604020202020204" pitchFamily="34" charset="0"/>
              </a:rPr>
              <a:t>Produces a </a:t>
            </a:r>
            <a:r>
              <a:rPr lang="en-US" altLang="zh-TW" b="1" dirty="0">
                <a:solidFill>
                  <a:srgbClr val="FF0000"/>
                </a:solidFill>
                <a:latin typeface="Arial" panose="020B0604020202020204" pitchFamily="34" charset="0"/>
              </a:rPr>
              <a:t>128-bit</a:t>
            </a:r>
            <a:r>
              <a:rPr lang="en-US" altLang="zh-TW" b="1" dirty="0">
                <a:latin typeface="Arial" panose="020B0604020202020204" pitchFamily="34" charset="0"/>
              </a:rPr>
              <a:t> message digest</a:t>
            </a:r>
          </a:p>
          <a:p>
            <a:pPr eaLnBrk="1" hangingPunct="1">
              <a:spcBef>
                <a:spcPct val="40000"/>
              </a:spcBef>
              <a:buFontTx/>
              <a:buChar char="•"/>
            </a:pPr>
            <a:r>
              <a:rPr lang="en-US" altLang="zh-TW" sz="2800" b="1" dirty="0">
                <a:latin typeface="Arial" panose="020B0604020202020204" pitchFamily="34" charset="0"/>
              </a:rPr>
              <a:t>Example</a:t>
            </a:r>
          </a:p>
          <a:p>
            <a:pPr lvl="1" eaLnBrk="1" hangingPunct="1">
              <a:spcBef>
                <a:spcPct val="25000"/>
              </a:spcBef>
              <a:buFontTx/>
              <a:buChar char="–"/>
            </a:pPr>
            <a:r>
              <a:rPr lang="en-US" altLang="zh-TW" b="1" dirty="0">
                <a:latin typeface="Arial" panose="020B0604020202020204" pitchFamily="34" charset="0"/>
              </a:rPr>
              <a:t>Two communicating parties A and B</a:t>
            </a:r>
          </a:p>
          <a:p>
            <a:pPr lvl="1" eaLnBrk="1" hangingPunct="1">
              <a:spcBef>
                <a:spcPct val="25000"/>
              </a:spcBef>
              <a:buFontTx/>
              <a:buChar char="–"/>
            </a:pPr>
            <a:r>
              <a:rPr lang="en-US" altLang="zh-TW" b="1" dirty="0">
                <a:latin typeface="Arial" panose="020B0604020202020204" pitchFamily="34" charset="0"/>
              </a:rPr>
              <a:t>A and B share a common </a:t>
            </a:r>
            <a:r>
              <a:rPr lang="en-US" altLang="zh-TW" b="1" dirty="0">
                <a:solidFill>
                  <a:srgbClr val="FF0000"/>
                </a:solidFill>
                <a:latin typeface="Arial" panose="020B0604020202020204" pitchFamily="34" charset="0"/>
              </a:rPr>
              <a:t>secret value</a:t>
            </a:r>
            <a:r>
              <a:rPr lang="en-US" altLang="zh-TW" b="1" dirty="0">
                <a:latin typeface="Arial" panose="020B0604020202020204" pitchFamily="34" charset="0"/>
              </a:rPr>
              <a:t> </a:t>
            </a:r>
            <a:r>
              <a:rPr lang="en-US" altLang="zh-TW" b="1" dirty="0">
                <a:solidFill>
                  <a:srgbClr val="FF0000"/>
                </a:solidFill>
                <a:latin typeface="Arial" panose="020B0604020202020204" pitchFamily="34" charset="0"/>
              </a:rPr>
              <a:t>S</a:t>
            </a:r>
            <a:r>
              <a:rPr lang="en-US" altLang="zh-TW" b="1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AB</a:t>
            </a:r>
          </a:p>
          <a:p>
            <a:pPr lvl="1" eaLnBrk="1" hangingPunct="1">
              <a:spcBef>
                <a:spcPct val="25000"/>
              </a:spcBef>
              <a:buFontTx/>
              <a:buChar char="–"/>
            </a:pPr>
            <a:r>
              <a:rPr lang="en-US" altLang="zh-TW" b="1" dirty="0">
                <a:latin typeface="Arial" panose="020B0604020202020204" pitchFamily="34" charset="0"/>
              </a:rPr>
              <a:t>When A has a message (M) to send to B, it calculate </a:t>
            </a:r>
            <a:r>
              <a:rPr lang="en-US" altLang="zh-TW" b="1" dirty="0">
                <a:solidFill>
                  <a:srgbClr val="FF0000"/>
                </a:solidFill>
                <a:latin typeface="Arial" panose="020B0604020202020204" pitchFamily="34" charset="0"/>
              </a:rPr>
              <a:t>MD</a:t>
            </a:r>
            <a:r>
              <a:rPr lang="en-US" altLang="zh-TW" b="1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M</a:t>
            </a:r>
            <a:r>
              <a:rPr lang="en-US" altLang="zh-TW" b="1" dirty="0">
                <a:latin typeface="Arial" panose="020B0604020202020204" pitchFamily="34" charset="0"/>
              </a:rPr>
              <a:t> = </a:t>
            </a:r>
            <a:r>
              <a:rPr lang="en-US" altLang="zh-TW" b="1" dirty="0">
                <a:solidFill>
                  <a:schemeClr val="accent1"/>
                </a:solidFill>
                <a:latin typeface="Arial" panose="020B0604020202020204" pitchFamily="34" charset="0"/>
              </a:rPr>
              <a:t>H(</a:t>
            </a:r>
            <a:r>
              <a:rPr lang="en-US" altLang="zh-TW" b="1" dirty="0">
                <a:solidFill>
                  <a:srgbClr val="FF0000"/>
                </a:solidFill>
                <a:latin typeface="Arial" panose="020B0604020202020204" pitchFamily="34" charset="0"/>
              </a:rPr>
              <a:t>S</a:t>
            </a:r>
            <a:r>
              <a:rPr lang="en-US" altLang="zh-TW" b="1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AB</a:t>
            </a:r>
            <a:r>
              <a:rPr lang="en-US" altLang="zh-TW" b="1" dirty="0">
                <a:latin typeface="Arial" panose="020B0604020202020204" pitchFamily="34" charset="0"/>
              </a:rPr>
              <a:t> || M</a:t>
            </a:r>
            <a:r>
              <a:rPr lang="en-US" altLang="zh-TW" b="1" dirty="0">
                <a:solidFill>
                  <a:schemeClr val="accent1"/>
                </a:solidFill>
                <a:latin typeface="Arial" panose="020B0604020202020204" pitchFamily="34" charset="0"/>
              </a:rPr>
              <a:t>)</a:t>
            </a:r>
          </a:p>
          <a:p>
            <a:pPr lvl="1" eaLnBrk="1" hangingPunct="1">
              <a:spcBef>
                <a:spcPct val="25000"/>
              </a:spcBef>
              <a:buFontTx/>
              <a:buChar char="–"/>
            </a:pPr>
            <a:r>
              <a:rPr lang="en-US" altLang="zh-TW" b="1" dirty="0">
                <a:latin typeface="Arial" panose="020B0604020202020204" pitchFamily="34" charset="0"/>
              </a:rPr>
              <a:t>It then sends [ M || </a:t>
            </a:r>
            <a:r>
              <a:rPr lang="en-US" altLang="zh-TW" b="1" dirty="0">
                <a:solidFill>
                  <a:srgbClr val="FF0000"/>
                </a:solidFill>
                <a:latin typeface="Arial" panose="020B0604020202020204" pitchFamily="34" charset="0"/>
              </a:rPr>
              <a:t>MD</a:t>
            </a:r>
            <a:r>
              <a:rPr lang="en-US" altLang="zh-TW" b="1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M</a:t>
            </a:r>
            <a:r>
              <a:rPr lang="en-US" altLang="zh-TW" b="1" dirty="0">
                <a:latin typeface="Arial" panose="020B0604020202020204" pitchFamily="34" charset="0"/>
              </a:rPr>
              <a:t> ] to B</a:t>
            </a:r>
          </a:p>
          <a:p>
            <a:pPr lvl="1" eaLnBrk="1" hangingPunct="1">
              <a:spcBef>
                <a:spcPct val="25000"/>
              </a:spcBef>
              <a:buFontTx/>
              <a:buChar char="–"/>
            </a:pPr>
            <a:r>
              <a:rPr lang="en-US" altLang="zh-TW" b="1" dirty="0">
                <a:latin typeface="Arial" panose="020B0604020202020204" pitchFamily="34" charset="0"/>
              </a:rPr>
              <a:t>Because B possesses </a:t>
            </a:r>
            <a:r>
              <a:rPr lang="en-US" altLang="zh-TW" b="1" dirty="0">
                <a:solidFill>
                  <a:srgbClr val="FF0000"/>
                </a:solidFill>
                <a:latin typeface="Arial" panose="020B0604020202020204" pitchFamily="34" charset="0"/>
              </a:rPr>
              <a:t>S</a:t>
            </a:r>
            <a:r>
              <a:rPr lang="en-US" altLang="zh-TW" b="1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AB</a:t>
            </a:r>
            <a:r>
              <a:rPr lang="en-US" altLang="zh-TW" b="1" dirty="0">
                <a:latin typeface="Arial" panose="020B0604020202020204" pitchFamily="34" charset="0"/>
              </a:rPr>
              <a:t>, it can re-compute H</a:t>
            </a:r>
            <a:r>
              <a:rPr lang="en-US" altLang="zh-TW" b="1" dirty="0">
                <a:solidFill>
                  <a:schemeClr val="accent1"/>
                </a:solidFill>
                <a:latin typeface="Arial" panose="020B0604020202020204" pitchFamily="34" charset="0"/>
              </a:rPr>
              <a:t>(</a:t>
            </a:r>
            <a:r>
              <a:rPr lang="en-US" altLang="zh-TW" b="1" dirty="0">
                <a:solidFill>
                  <a:srgbClr val="FF0000"/>
                </a:solidFill>
                <a:latin typeface="Arial" panose="020B0604020202020204" pitchFamily="34" charset="0"/>
              </a:rPr>
              <a:t>S</a:t>
            </a:r>
            <a:r>
              <a:rPr lang="en-US" altLang="zh-TW" b="1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AB</a:t>
            </a:r>
            <a:r>
              <a:rPr lang="en-US" altLang="zh-TW" b="1" dirty="0">
                <a:latin typeface="Arial" panose="020B0604020202020204" pitchFamily="34" charset="0"/>
              </a:rPr>
              <a:t> || M</a:t>
            </a:r>
            <a:r>
              <a:rPr lang="en-US" altLang="zh-TW" b="1" dirty="0">
                <a:solidFill>
                  <a:schemeClr val="accent1"/>
                </a:solidFill>
                <a:latin typeface="Arial" panose="020B0604020202020204" pitchFamily="34" charset="0"/>
              </a:rPr>
              <a:t>)</a:t>
            </a:r>
            <a:r>
              <a:rPr lang="en-US" altLang="zh-TW" b="1" dirty="0">
                <a:latin typeface="Arial" panose="020B0604020202020204" pitchFamily="34" charset="0"/>
              </a:rPr>
              <a:t> and verify </a:t>
            </a:r>
            <a:r>
              <a:rPr lang="en-US" altLang="zh-TW" b="1" dirty="0">
                <a:solidFill>
                  <a:srgbClr val="FF0000"/>
                </a:solidFill>
                <a:latin typeface="Arial" panose="020B0604020202020204" pitchFamily="34" charset="0"/>
              </a:rPr>
              <a:t>MD</a:t>
            </a:r>
            <a:r>
              <a:rPr lang="en-US" altLang="zh-TW" b="1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M</a:t>
            </a:r>
            <a:r>
              <a:rPr lang="en-US" altLang="zh-TW" b="1" dirty="0"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ransition spd="slow">
    <p:cover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Mobile IP (</a:t>
            </a:r>
            <a:r>
              <a:rPr lang="en-US" altLang="zh-TW" dirty="0" err="1">
                <a:latin typeface="Arial" charset="0"/>
                <a:ea typeface="新細明體" charset="0"/>
              </a:rPr>
              <a:t>cont</a:t>
            </a:r>
            <a:r>
              <a:rPr lang="en-US" altLang="zh-TW" dirty="0" smtClean="0">
                <a:latin typeface="Arial" charset="0"/>
                <a:ea typeface="新細明體" charset="0"/>
              </a:rPr>
              <a:t>)</a:t>
            </a:r>
            <a:endParaRPr lang="it-IT" dirty="0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685800" y="1219200"/>
            <a:ext cx="77724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3. Tunneling to the care-of address</a:t>
            </a:r>
            <a:endParaRPr lang="en-US" altLang="zh-TW" b="1" dirty="0">
              <a:latin typeface="Arial" charset="0"/>
              <a:ea typeface="新細明體" charset="0"/>
            </a:endParaRP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28800"/>
            <a:ext cx="5486400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over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Two Tunneling </a:t>
            </a:r>
            <a:r>
              <a:rPr lang="en-US" altLang="zh-TW" dirty="0" smtClean="0">
                <a:latin typeface="Arial" charset="0"/>
                <a:ea typeface="新細明體" charset="0"/>
              </a:rPr>
              <a:t>Methods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90600"/>
            <a:ext cx="4167188" cy="510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90600"/>
            <a:ext cx="4167188" cy="486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050925" y="6110288"/>
            <a:ext cx="2994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2000" i="1">
                <a:latin typeface="Times New Roman" charset="0"/>
                <a:ea typeface="新細明體" charset="0"/>
              </a:rPr>
              <a:t>IP-within-IP Encapsulation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5597525" y="6110288"/>
            <a:ext cx="2571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2000" i="1">
                <a:latin typeface="Times New Roman" charset="0"/>
                <a:ea typeface="新細明體" charset="0"/>
              </a:rPr>
              <a:t>Minimal Encapsulation</a:t>
            </a:r>
          </a:p>
        </p:txBody>
      </p:sp>
    </p:spTree>
  </p:cSld>
  <p:clrMapOvr>
    <a:masterClrMapping/>
  </p:clrMapOvr>
  <p:transition spd="slow">
    <p:cover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Mobile </a:t>
            </a:r>
            <a:r>
              <a:rPr lang="en-US" altLang="zh-TW" dirty="0" smtClean="0">
                <a:latin typeface="Arial" charset="0"/>
                <a:ea typeface="新細明體" charset="0"/>
              </a:rPr>
              <a:t>IPv6</a:t>
            </a:r>
            <a:endParaRPr lang="it-IT" dirty="0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85800" y="1066800"/>
            <a:ext cx="79248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Mobility support in IPv6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Follows the design for Mobile IPv4, using encapsulation to deliver packets from the home network to the mobile point of attachment</a:t>
            </a:r>
            <a:endParaRPr lang="en-US" altLang="zh-TW" b="1" dirty="0">
              <a:solidFill>
                <a:srgbClr val="969696"/>
              </a:solidFill>
              <a:latin typeface="Arial" charset="0"/>
              <a:ea typeface="新細明體" charset="0"/>
            </a:endParaRPr>
          </a:p>
          <a:p>
            <a:pPr marL="342900" indent="-342900">
              <a:spcBef>
                <a:spcPct val="3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Route Optimization</a:t>
            </a:r>
          </a:p>
          <a:p>
            <a:pPr marL="742950" lvl="1" indent="-285750">
              <a:spcBef>
                <a:spcPct val="25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Similar to IPv4</a:t>
            </a:r>
          </a:p>
          <a:p>
            <a:pPr marL="742950" lvl="1" indent="-285750">
              <a:spcBef>
                <a:spcPct val="25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Delivering </a:t>
            </a:r>
            <a:r>
              <a:rPr lang="en-US" altLang="zh-TW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binding</a:t>
            </a:r>
            <a:r>
              <a:rPr lang="en-US" altLang="zh-TW" b="1" dirty="0">
                <a:latin typeface="Arial" charset="0"/>
                <a:ea typeface="新細明體" charset="0"/>
              </a:rPr>
              <a:t> updates directly to correspondent nodes</a:t>
            </a:r>
          </a:p>
          <a:p>
            <a:pPr marL="1143000" lvl="2" indent="-228600">
              <a:spcBef>
                <a:spcPct val="25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(home address, care-of address, registration lifetime)</a:t>
            </a:r>
            <a:endParaRPr lang="en-US" altLang="zh-TW" sz="2000" b="1" dirty="0">
              <a:solidFill>
                <a:srgbClr val="969696"/>
              </a:solidFill>
              <a:latin typeface="Arial" charset="0"/>
              <a:ea typeface="新細明體" charset="0"/>
            </a:endParaRPr>
          </a:p>
          <a:p>
            <a:pPr marL="342900" indent="-342900">
              <a:spcBef>
                <a:spcPct val="3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Security</a:t>
            </a:r>
          </a:p>
          <a:p>
            <a:pPr marL="742950" lvl="1" indent="-285750">
              <a:spcBef>
                <a:spcPct val="25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IPv6 nodes are expected to implement strong authentication and encryption features</a:t>
            </a:r>
            <a:endParaRPr lang="en-US" altLang="zh-TW" sz="2000" b="1" dirty="0">
              <a:solidFill>
                <a:srgbClr val="FF0000"/>
              </a:solidFill>
              <a:latin typeface="Arial" charset="0"/>
              <a:ea typeface="新細明體" charset="0"/>
            </a:endParaRPr>
          </a:p>
        </p:txBody>
      </p:sp>
    </p:spTree>
  </p:cSld>
  <p:clrMapOvr>
    <a:masterClrMapping/>
  </p:clrMapOvr>
  <p:transition spd="slow">
    <p:cover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Problems facing Mobile IP</a:t>
            </a:r>
            <a:endParaRPr lang="it-IT" dirty="0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85800" y="1066800"/>
            <a:ext cx="79248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Routing inefficiencies</a:t>
            </a:r>
          </a:p>
          <a:p>
            <a:pPr marL="742950" lvl="1" indent="-285750">
              <a:spcBef>
                <a:spcPct val="3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Asymmetry in routing: </a:t>
            </a:r>
            <a:r>
              <a:rPr lang="en-US" altLang="zh-TW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Triangle routing</a:t>
            </a:r>
          </a:p>
          <a:p>
            <a:pPr marL="742950" lvl="1" indent="-285750">
              <a:spcBef>
                <a:spcPct val="30000"/>
              </a:spcBef>
              <a:buFontTx/>
              <a:buChar char="–"/>
              <a:defRPr/>
            </a:pPr>
            <a:r>
              <a:rPr lang="en-US" altLang="zh-TW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Route optimization</a:t>
            </a:r>
            <a:r>
              <a:rPr lang="en-US" altLang="zh-TW" b="1" dirty="0">
                <a:latin typeface="Arial" charset="0"/>
                <a:ea typeface="新細明體" charset="0"/>
              </a:rPr>
              <a:t> requires changes in the correspondent nodes that will take a long time to deploy</a:t>
            </a:r>
            <a:endParaRPr lang="en-US" altLang="zh-TW" b="1" dirty="0">
              <a:solidFill>
                <a:srgbClr val="969696"/>
              </a:solidFill>
              <a:latin typeface="Arial" charset="0"/>
              <a:ea typeface="新細明體" charset="0"/>
            </a:endParaRPr>
          </a:p>
          <a:p>
            <a:pPr marL="342900" indent="-342900">
              <a:spcBef>
                <a:spcPct val="5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Security issues</a:t>
            </a:r>
          </a:p>
          <a:p>
            <a:pPr marL="742950" lvl="1" indent="-285750">
              <a:spcBef>
                <a:spcPct val="3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Firewalls</a:t>
            </a:r>
          </a:p>
          <a:p>
            <a:pPr marL="1143000" lvl="2" indent="-228600">
              <a:spcBef>
                <a:spcPct val="3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latin typeface="Arial" charset="0"/>
                <a:ea typeface="新細明體" charset="0"/>
              </a:rPr>
              <a:t>Blocks all classes of incoming packets that do not meet specified criteria</a:t>
            </a:r>
          </a:p>
          <a:p>
            <a:pPr marL="1143000" lvl="2" indent="-228600">
              <a:spcBef>
                <a:spcPct val="3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It presents difficulties for mobile nodes wishing to communicate with other nodes within their home enterprise networks</a:t>
            </a:r>
          </a:p>
        </p:txBody>
      </p:sp>
    </p:spTree>
  </p:cSld>
  <p:clrMapOvr>
    <a:masterClrMapping/>
  </p:clrMapOvr>
  <p:transition spd="slow">
    <p:cover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4000" b="1" smtClean="0">
                <a:latin typeface="Arial" charset="0"/>
              </a:rPr>
              <a:t>Introduction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Wireless</a:t>
            </a:r>
            <a:r>
              <a:rPr lang="en-US" altLang="zh-TW" sz="2800" b="1" dirty="0" smtClean="0">
                <a:latin typeface="Arial" panose="020B0604020202020204" pitchFamily="34" charset="0"/>
              </a:rPr>
              <a:t> devices offering </a:t>
            </a:r>
            <a:r>
              <a:rPr lang="en-US" altLang="zh-TW" sz="2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IP connectivity</a:t>
            </a:r>
          </a:p>
          <a:p>
            <a:pPr lvl="1" eaLnBrk="1" hangingPunct="1"/>
            <a:r>
              <a:rPr lang="en-US" altLang="zh-TW" sz="2400" b="1" dirty="0" smtClean="0">
                <a:latin typeface="Arial" panose="020B0604020202020204" pitchFamily="34" charset="0"/>
                <a:sym typeface="Wingdings" panose="05000000000000000000" pitchFamily="2" charset="2"/>
              </a:rPr>
              <a:t>PDA, handhelds, digital cellular phones, etc.</a:t>
            </a:r>
            <a:endParaRPr lang="en-US" altLang="zh-TW" sz="2400" b="1" dirty="0" smtClean="0">
              <a:solidFill>
                <a:srgbClr val="969696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40000"/>
              </a:spcBef>
            </a:pPr>
            <a:r>
              <a:rPr lang="en-US" altLang="zh-TW" sz="2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Mobile networking</a:t>
            </a:r>
          </a:p>
          <a:p>
            <a:pPr lvl="1" eaLnBrk="1" hangingPunct="1"/>
            <a:r>
              <a:rPr lang="en-US" altLang="zh-TW" sz="2400" b="1" dirty="0" smtClean="0">
                <a:latin typeface="Arial" panose="020B0604020202020204" pitchFamily="34" charset="0"/>
              </a:rPr>
              <a:t>Computing activities are not disrupted when the user changes the computer</a:t>
            </a:r>
            <a:r>
              <a:rPr lang="zh-TW" altLang="en-US" sz="2400" b="1" dirty="0" smtClean="0">
                <a:latin typeface="Arial" panose="020B0604020202020204" pitchFamily="34" charset="0"/>
              </a:rPr>
              <a:t>’</a:t>
            </a:r>
            <a:r>
              <a:rPr lang="en-US" altLang="zh-TW" sz="2400" b="1" dirty="0" smtClean="0">
                <a:latin typeface="Arial" panose="020B0604020202020204" pitchFamily="34" charset="0"/>
              </a:rPr>
              <a:t>s point of attachment to the Internet</a:t>
            </a:r>
          </a:p>
          <a:p>
            <a:pPr lvl="1" eaLnBrk="1" hangingPunct="1"/>
            <a:r>
              <a:rPr lang="en-US" altLang="zh-TW" sz="2400" b="1" dirty="0" smtClean="0">
                <a:latin typeface="Arial" panose="020B0604020202020204" pitchFamily="34" charset="0"/>
              </a:rPr>
              <a:t>All the needed reconnection occurs automatically and non-interactively</a:t>
            </a:r>
          </a:p>
          <a:p>
            <a:pPr eaLnBrk="1" hangingPunct="1">
              <a:spcBef>
                <a:spcPct val="40000"/>
              </a:spcBef>
            </a:pPr>
            <a:r>
              <a:rPr lang="en-US" altLang="zh-TW" sz="2800" b="1" dirty="0" smtClean="0">
                <a:latin typeface="Arial" panose="020B0604020202020204" pitchFamily="34" charset="0"/>
              </a:rPr>
              <a:t>Technical obstacles</a:t>
            </a:r>
          </a:p>
          <a:p>
            <a:pPr lvl="1" eaLnBrk="1" hangingPunct="1"/>
            <a:r>
              <a:rPr lang="en-US" altLang="zh-TW" sz="2400" b="1" dirty="0" smtClean="0">
                <a:latin typeface="Arial" panose="020B0604020202020204" pitchFamily="34" charset="0"/>
              </a:rPr>
              <a:t>Internet Protocol (IP) </a:t>
            </a:r>
            <a:r>
              <a:rPr lang="en-US" altLang="zh-TW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routing</a:t>
            </a:r>
            <a:r>
              <a:rPr lang="en-US" altLang="zh-TW" sz="2400" b="1" dirty="0" smtClean="0">
                <a:latin typeface="Arial" panose="020B0604020202020204" pitchFamily="34" charset="0"/>
              </a:rPr>
              <a:t> scheme</a:t>
            </a:r>
          </a:p>
          <a:p>
            <a:pPr lvl="1" eaLnBrk="1" hangingPunct="1"/>
            <a:r>
              <a:rPr lang="en-US" altLang="zh-TW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Security</a:t>
            </a:r>
            <a:r>
              <a:rPr lang="en-US" altLang="zh-TW" sz="2400" b="1" dirty="0" smtClean="0">
                <a:latin typeface="Arial" panose="020B0604020202020204" pitchFamily="34" charset="0"/>
              </a:rPr>
              <a:t> concerns</a:t>
            </a:r>
          </a:p>
        </p:txBody>
      </p:sp>
    </p:spTree>
  </p:cSld>
  <p:clrMapOvr>
    <a:masterClrMapping/>
  </p:clrMapOvr>
  <p:transition spd="slow">
    <p:cover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Problems facing Mobile IP (</a:t>
            </a:r>
            <a:r>
              <a:rPr lang="en-US" altLang="zh-TW" dirty="0" err="1">
                <a:latin typeface="Arial" charset="0"/>
                <a:ea typeface="新細明體" charset="0"/>
              </a:rPr>
              <a:t>cont</a:t>
            </a:r>
            <a:r>
              <a:rPr lang="en-US" altLang="zh-TW" dirty="0" smtClean="0">
                <a:latin typeface="Arial" charset="0"/>
                <a:ea typeface="新細明體" charset="0"/>
              </a:rPr>
              <a:t>)</a:t>
            </a:r>
            <a:endParaRPr lang="it-IT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85800" y="1066800"/>
            <a:ext cx="7848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US" altLang="zh-TW" sz="2800" b="1" dirty="0">
                <a:latin typeface="Arial" panose="020B0604020202020204" pitchFamily="34" charset="0"/>
              </a:rPr>
              <a:t>Security issues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buFontTx/>
              <a:buChar char="–"/>
            </a:pPr>
            <a:r>
              <a:rPr lang="en-US" altLang="zh-TW" b="1" dirty="0">
                <a:latin typeface="Arial" panose="020B0604020202020204" pitchFamily="34" charset="0"/>
              </a:rPr>
              <a:t>Ingress filtering</a:t>
            </a:r>
          </a:p>
          <a:p>
            <a:pPr lvl="2" eaLnBrk="1" hangingPunct="1">
              <a:lnSpc>
                <a:spcPct val="110000"/>
              </a:lnSpc>
              <a:spcBef>
                <a:spcPct val="30000"/>
              </a:spcBef>
              <a:buFont typeface="Wingdings" panose="05000000000000000000" pitchFamily="2" charset="2"/>
              <a:buChar char="Ø"/>
            </a:pPr>
            <a:r>
              <a:rPr lang="en-US" altLang="zh-TW" sz="2000" b="1" dirty="0">
                <a:latin typeface="Arial" panose="020B0604020202020204" pitchFamily="34" charset="0"/>
              </a:rPr>
              <a:t>Many border router discard packets coming from within the enterprise if the packets do not contain a source IP address configured for one of the enterprise</a:t>
            </a:r>
            <a:r>
              <a:rPr lang="zh-TW" altLang="en-US" sz="2000" b="1" dirty="0">
                <a:latin typeface="Arial" panose="020B0604020202020204" pitchFamily="34" charset="0"/>
              </a:rPr>
              <a:t>’</a:t>
            </a:r>
            <a:r>
              <a:rPr lang="en-US" altLang="zh-TW" sz="2000" b="1" dirty="0">
                <a:latin typeface="Arial" panose="020B0604020202020204" pitchFamily="34" charset="0"/>
              </a:rPr>
              <a:t>s internal network</a:t>
            </a:r>
          </a:p>
          <a:p>
            <a:pPr lvl="2" eaLnBrk="1" hangingPunct="1">
              <a:lnSpc>
                <a:spcPct val="110000"/>
              </a:lnSpc>
              <a:spcBef>
                <a:spcPct val="30000"/>
              </a:spcBef>
              <a:buFont typeface="Wingdings" panose="05000000000000000000" pitchFamily="2" charset="2"/>
              <a:buChar char="Ø"/>
            </a:pPr>
            <a:r>
              <a:rPr lang="en-US" altLang="zh-TW" sz="2000" b="1" dirty="0">
                <a:solidFill>
                  <a:srgbClr val="FF0000"/>
                </a:solidFill>
                <a:latin typeface="Arial" panose="020B0604020202020204" pitchFamily="34" charset="0"/>
              </a:rPr>
              <a:t>Mobile node would otherwise use their home address as the source IP address of the packets they transmit</a:t>
            </a:r>
          </a:p>
          <a:p>
            <a:pPr lvl="2" eaLnBrk="1" hangingPunct="1">
              <a:lnSpc>
                <a:spcPct val="110000"/>
              </a:lnSpc>
              <a:spcBef>
                <a:spcPct val="30000"/>
              </a:spcBef>
              <a:buFont typeface="Wingdings" panose="05000000000000000000" pitchFamily="2" charset="2"/>
              <a:buChar char="Ø"/>
            </a:pPr>
            <a:r>
              <a:rPr lang="en-US" altLang="zh-TW" sz="2000" b="1" dirty="0">
                <a:latin typeface="Arial" panose="020B0604020202020204" pitchFamily="34" charset="0"/>
              </a:rPr>
              <a:t>Possible solution: tunneling outgoing packets from the care-of address (Q: where is the target for the tunneled packets from the mobile node? Home agent?)</a:t>
            </a:r>
          </a:p>
        </p:txBody>
      </p:sp>
    </p:spTree>
  </p:cSld>
  <p:clrMapOvr>
    <a:masterClrMapping/>
  </p:clrMapOvr>
  <p:transition spd="slow">
    <p:cover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>
                <a:latin typeface="Arial" charset="0"/>
                <a:ea typeface="新細明體" charset="0"/>
              </a:rPr>
              <a:t>Nomadicity</a:t>
            </a:r>
            <a:endParaRPr lang="it-IT" dirty="0"/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629400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858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altLang="zh-TW" sz="2800" b="1">
                <a:latin typeface="Arial" charset="0"/>
                <a:ea typeface="新細明體" charset="0"/>
              </a:rPr>
              <a:t>How mobility will affect the protocol stack</a:t>
            </a:r>
            <a:endParaRPr lang="en-US" altLang="zh-TW" b="1">
              <a:latin typeface="Arial" charset="0"/>
              <a:ea typeface="新細明體" charset="0"/>
            </a:endParaRP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1066800" y="4443413"/>
            <a:ext cx="7086600" cy="0"/>
          </a:xfrm>
          <a:prstGeom prst="line">
            <a:avLst/>
          </a:prstGeom>
          <a:noFill/>
          <a:ln w="57150" cmpd="thinThick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it-IT">
              <a:latin typeface="Times New Roman" charset="0"/>
              <a:ea typeface="新細明體" charset="0"/>
            </a:endParaRPr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1447800" y="4443413"/>
            <a:ext cx="1219200" cy="381000"/>
          </a:xfrm>
          <a:prstGeom prst="ellipse">
            <a:avLst/>
          </a:prstGeom>
          <a:noFill/>
          <a:ln w="2540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>
              <a:latin typeface="Times New Roman" charset="0"/>
              <a:ea typeface="新細明體" charset="0"/>
            </a:endParaRPr>
          </a:p>
        </p:txBody>
      </p:sp>
    </p:spTree>
  </p:cSld>
  <p:clrMapOvr>
    <a:masterClrMapping/>
  </p:clrMapOvr>
  <p:transition spd="slow">
    <p:cover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>
                <a:latin typeface="Arial" charset="0"/>
                <a:ea typeface="新細明體" charset="0"/>
              </a:rPr>
              <a:t>Nomadicity</a:t>
            </a:r>
            <a:r>
              <a:rPr lang="en-US" altLang="zh-TW" dirty="0">
                <a:latin typeface="Arial" charset="0"/>
                <a:ea typeface="新細明體" charset="0"/>
              </a:rPr>
              <a:t> (</a:t>
            </a:r>
            <a:r>
              <a:rPr lang="en-US" altLang="zh-TW" dirty="0" err="1">
                <a:latin typeface="Arial" charset="0"/>
                <a:ea typeface="新細明體" charset="0"/>
              </a:rPr>
              <a:t>cont</a:t>
            </a:r>
            <a:r>
              <a:rPr lang="en-US" altLang="zh-TW" dirty="0" smtClean="0">
                <a:latin typeface="Arial" charset="0"/>
                <a:ea typeface="新細明體" charset="0"/>
              </a:rPr>
              <a:t>)</a:t>
            </a:r>
            <a:endParaRPr lang="it-IT" dirty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85800" y="1295400"/>
            <a:ext cx="7772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Layer 2 (data link layer)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  <a:sym typeface="Wingdings" charset="0"/>
              </a:rPr>
              <a:t>Collision detection  collision avoidance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  <a:sym typeface="Wingdings" charset="0"/>
              </a:rPr>
              <a:t>Dynamic range of the signals is very large, so that a transmitting station cannot effectively distinguish incoming weak signals from noise and the effects of its own transmissions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  <a:sym typeface="Wingdings" charset="0"/>
              </a:rPr>
              <a:t>Cell size (frequency reuse)</a:t>
            </a:r>
            <a:endParaRPr lang="en-US" altLang="zh-TW" b="1" dirty="0">
              <a:solidFill>
                <a:srgbClr val="FF0000"/>
              </a:solidFill>
              <a:latin typeface="Arial" charset="0"/>
              <a:ea typeface="新細明體" charset="0"/>
              <a:sym typeface="Wingdings" charset="0"/>
            </a:endParaRPr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n-US" altLang="zh-TW" sz="2800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Layer 3 (network layer)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Changing the routing of datagrams destined for the mobile nodes</a:t>
            </a:r>
          </a:p>
        </p:txBody>
      </p:sp>
    </p:spTree>
  </p:cSld>
  <p:clrMapOvr>
    <a:masterClrMapping/>
  </p:clrMapOvr>
  <p:transition spd="slow">
    <p:cover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>
                <a:latin typeface="Arial" charset="0"/>
                <a:ea typeface="新細明體" charset="0"/>
              </a:rPr>
              <a:t>Nomadicity</a:t>
            </a:r>
            <a:r>
              <a:rPr lang="en-US" altLang="zh-TW" dirty="0">
                <a:latin typeface="Arial" charset="0"/>
                <a:ea typeface="新細明體" charset="0"/>
              </a:rPr>
              <a:t> (</a:t>
            </a:r>
            <a:r>
              <a:rPr lang="en-US" altLang="zh-TW" dirty="0" err="1">
                <a:latin typeface="Arial" charset="0"/>
                <a:ea typeface="新細明體" charset="0"/>
              </a:rPr>
              <a:t>cont</a:t>
            </a:r>
            <a:r>
              <a:rPr lang="en-US" altLang="zh-TW" dirty="0" smtClean="0">
                <a:latin typeface="Arial" charset="0"/>
                <a:ea typeface="新細明體" charset="0"/>
              </a:rPr>
              <a:t>)</a:t>
            </a:r>
            <a:endParaRPr lang="it-IT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85800" y="1295400"/>
            <a:ext cx="7772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Layer 4 (transport layer)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  <a:sym typeface="Wingdings" charset="0"/>
              </a:rPr>
              <a:t>Congestion control is based on packet loss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  <a:sym typeface="Wingdings" charset="0"/>
              </a:rPr>
              <a:t>However, packet loss  congestion?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  <a:sym typeface="Wingdings" charset="0"/>
              </a:rPr>
              <a:t>Other reasons for packet loss</a:t>
            </a:r>
          </a:p>
          <a:p>
            <a:pPr marL="1143000" lvl="2" indent="-228600">
              <a:lnSpc>
                <a:spcPct val="110000"/>
              </a:lnSpc>
              <a:spcBef>
                <a:spcPct val="2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solidFill>
                  <a:srgbClr val="FF0000"/>
                </a:solidFill>
                <a:latin typeface="Arial" charset="0"/>
                <a:ea typeface="新細明體" charset="0"/>
                <a:sym typeface="Wingdings" charset="0"/>
              </a:rPr>
              <a:t>Noisy</a:t>
            </a:r>
            <a:r>
              <a:rPr lang="en-US" altLang="zh-TW" sz="2000" b="1" dirty="0">
                <a:latin typeface="Arial" charset="0"/>
                <a:ea typeface="新細明體" charset="0"/>
                <a:sym typeface="Wingdings" charset="0"/>
              </a:rPr>
              <a:t> wireless channel, During </a:t>
            </a:r>
            <a:r>
              <a:rPr lang="en-US" altLang="zh-TW" sz="2000" b="1" dirty="0">
                <a:solidFill>
                  <a:srgbClr val="FF0000"/>
                </a:solidFill>
                <a:latin typeface="Arial" charset="0"/>
                <a:ea typeface="新細明體" charset="0"/>
                <a:sym typeface="Wingdings" charset="0"/>
              </a:rPr>
              <a:t>handoff</a:t>
            </a:r>
            <a:r>
              <a:rPr lang="en-US" altLang="zh-TW" sz="2000" b="1" dirty="0">
                <a:latin typeface="Arial" charset="0"/>
                <a:ea typeface="新細明體" charset="0"/>
                <a:sym typeface="Wingdings" charset="0"/>
              </a:rPr>
              <a:t> process</a:t>
            </a:r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Top layer (application layer)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Automatic configuration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Service discovery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Link awareness </a:t>
            </a:r>
            <a:r>
              <a:rPr lang="en-US" altLang="zh-TW" b="1" dirty="0">
                <a:latin typeface="Arial" charset="0"/>
                <a:ea typeface="新細明體" charset="0"/>
                <a:sym typeface="Wingdings" charset="0"/>
              </a:rPr>
              <a:t> </a:t>
            </a:r>
            <a:r>
              <a:rPr lang="en-US" altLang="zh-TW" b="1" dirty="0">
                <a:solidFill>
                  <a:srgbClr val="FF0000"/>
                </a:solidFill>
                <a:latin typeface="Arial" charset="0"/>
                <a:ea typeface="新細明體" charset="0"/>
                <a:sym typeface="Wingdings" charset="0"/>
              </a:rPr>
              <a:t>adaptability</a:t>
            </a:r>
            <a:endParaRPr lang="en-US" altLang="zh-TW" b="1" dirty="0">
              <a:solidFill>
                <a:srgbClr val="FF0000"/>
              </a:solidFill>
              <a:latin typeface="Arial" charset="0"/>
              <a:ea typeface="新細明體" charset="0"/>
            </a:endParaRP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Environment awareness</a:t>
            </a:r>
          </a:p>
        </p:txBody>
      </p:sp>
    </p:spTree>
  </p:cSld>
  <p:clrMapOvr>
    <a:masterClrMapping/>
  </p:clrMapOvr>
  <p:transition spd="slow">
    <p:cover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Mobile </a:t>
            </a:r>
            <a:r>
              <a:rPr lang="en-US" altLang="zh-TW" dirty="0" smtClean="0">
                <a:latin typeface="Arial" charset="0"/>
                <a:ea typeface="新細明體" charset="0"/>
              </a:rPr>
              <a:t>IP</a:t>
            </a:r>
            <a:endParaRPr lang="it-IT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11263"/>
            <a:ext cx="7543800" cy="518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581400" y="2133600"/>
            <a:ext cx="1522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b="1">
                <a:solidFill>
                  <a:srgbClr val="FF0000"/>
                </a:solidFill>
                <a:latin typeface="Times New Roman" charset="0"/>
                <a:ea typeface="新細明體" charset="0"/>
              </a:rPr>
              <a:t>Tunneling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4267200" y="2590800"/>
            <a:ext cx="3810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it-IT">
              <a:latin typeface="Times New Roman" charset="0"/>
              <a:ea typeface="新細明體" charset="0"/>
            </a:endParaRPr>
          </a:p>
        </p:txBody>
      </p:sp>
    </p:spTree>
  </p:cSld>
  <p:clrMapOvr>
    <a:masterClrMapping/>
  </p:clrMapOvr>
  <p:transition spd="slow">
    <p:cover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Mobile IP (</a:t>
            </a:r>
            <a:r>
              <a:rPr lang="en-US" altLang="zh-TW" dirty="0" err="1">
                <a:latin typeface="Arial" charset="0"/>
                <a:ea typeface="新細明體" charset="0"/>
              </a:rPr>
              <a:t>cont</a:t>
            </a:r>
            <a:r>
              <a:rPr lang="en-US" altLang="zh-TW" dirty="0" smtClean="0">
                <a:latin typeface="Arial" charset="0"/>
                <a:ea typeface="新細明體" charset="0"/>
              </a:rPr>
              <a:t>)</a:t>
            </a:r>
            <a:endParaRPr lang="it-IT" dirty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5800" y="12954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Idea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New IP address associated with the new point of attachment is required</a:t>
            </a:r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Two IP addresses for mobile node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Home address</a:t>
            </a:r>
            <a:r>
              <a:rPr lang="en-US" altLang="zh-TW" b="1" dirty="0">
                <a:latin typeface="Arial" charset="0"/>
                <a:ea typeface="新細明體" charset="0"/>
              </a:rPr>
              <a:t>: static</a:t>
            </a:r>
            <a:endParaRPr lang="en-US" altLang="zh-TW" b="1" dirty="0">
              <a:solidFill>
                <a:srgbClr val="969696"/>
              </a:solidFill>
              <a:latin typeface="Arial" charset="0"/>
              <a:ea typeface="新細明體" charset="0"/>
            </a:endParaRP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Care-of address: topologically significant address</a:t>
            </a:r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Home network, home agent</a:t>
            </a:r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Foreign network, foreign agent</a:t>
            </a:r>
          </a:p>
        </p:txBody>
      </p:sp>
    </p:spTree>
  </p:cSld>
  <p:clrMapOvr>
    <a:masterClrMapping/>
  </p:clrMapOvr>
  <p:transition spd="slow">
    <p:cover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Mobile IP (</a:t>
            </a:r>
            <a:r>
              <a:rPr lang="en-US" altLang="zh-TW" dirty="0" err="1">
                <a:latin typeface="Arial" charset="0"/>
                <a:ea typeface="新細明體" charset="0"/>
              </a:rPr>
              <a:t>cont</a:t>
            </a:r>
            <a:r>
              <a:rPr lang="en-US" altLang="zh-TW" dirty="0" smtClean="0">
                <a:latin typeface="Arial" charset="0"/>
                <a:ea typeface="新細明體" charset="0"/>
              </a:rPr>
              <a:t>)</a:t>
            </a:r>
            <a:endParaRPr lang="it-IT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685800" y="1219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Three Mobile IP mechanisms</a:t>
            </a:r>
            <a:endParaRPr lang="en-US" altLang="zh-TW" sz="2800" b="1" dirty="0">
              <a:solidFill>
                <a:srgbClr val="969696"/>
              </a:solidFill>
              <a:latin typeface="Arial" charset="0"/>
              <a:ea typeface="新細明體" charset="0"/>
            </a:endParaRP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1. Discovering the care-of address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2. Registering the care-of address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3. Tunneling to the care-of address</a:t>
            </a:r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352800"/>
            <a:ext cx="708660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over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Arial" charset="0"/>
                <a:ea typeface="新細明體" charset="0"/>
              </a:rPr>
              <a:t>Mobile IP (</a:t>
            </a:r>
            <a:r>
              <a:rPr lang="en-US" altLang="zh-TW" dirty="0" err="1">
                <a:latin typeface="Arial" charset="0"/>
                <a:ea typeface="新細明體" charset="0"/>
              </a:rPr>
              <a:t>cont</a:t>
            </a:r>
            <a:r>
              <a:rPr lang="en-US" altLang="zh-TW" dirty="0" smtClean="0">
                <a:latin typeface="Arial" charset="0"/>
                <a:ea typeface="新細明體" charset="0"/>
              </a:rPr>
              <a:t>)</a:t>
            </a:r>
            <a:endParaRPr lang="it-IT" dirty="0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685800" y="1219200"/>
            <a:ext cx="77724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altLang="zh-TW" sz="2800" b="1" dirty="0">
                <a:latin typeface="Arial" charset="0"/>
                <a:ea typeface="新細明體" charset="0"/>
              </a:rPr>
              <a:t>1. Discovery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Extension of ICMP Router Advertisement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Home agents and foreign agents broadcast agent</a:t>
            </a:r>
            <a:r>
              <a:rPr lang="en-US" altLang="zh-TW" b="1" dirty="0">
                <a:solidFill>
                  <a:srgbClr val="969696"/>
                </a:solidFill>
                <a:latin typeface="Arial" charset="0"/>
                <a:ea typeface="新細明體" charset="0"/>
              </a:rPr>
              <a:t> </a:t>
            </a:r>
            <a:r>
              <a:rPr lang="en-US" altLang="zh-TW" b="1" dirty="0">
                <a:latin typeface="Arial" charset="0"/>
                <a:ea typeface="新細明體" charset="0"/>
              </a:rPr>
              <a:t>advertisements at regular intervals</a:t>
            </a:r>
            <a:endParaRPr lang="en-US" altLang="zh-TW" sz="2000" b="1" dirty="0">
              <a:solidFill>
                <a:srgbClr val="FF0000"/>
              </a:solidFill>
              <a:latin typeface="Arial" charset="0"/>
              <a:ea typeface="新細明體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solidFill>
                  <a:srgbClr val="FF0000"/>
                </a:solidFill>
                <a:latin typeface="Arial" charset="0"/>
                <a:ea typeface="新細明體" charset="0"/>
              </a:rPr>
              <a:t>Agent advertisement</a:t>
            </a:r>
          </a:p>
          <a:p>
            <a:pPr marL="1143000" lvl="2" indent="-228600">
              <a:spcBef>
                <a:spcPct val="2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latin typeface="Arial" charset="0"/>
                <a:ea typeface="新細明體" charset="0"/>
              </a:rPr>
              <a:t>Allows for the detection of mobility agents</a:t>
            </a:r>
          </a:p>
          <a:p>
            <a:pPr marL="1143000" lvl="2" indent="-228600">
              <a:spcBef>
                <a:spcPct val="2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latin typeface="Arial" charset="0"/>
                <a:ea typeface="新細明體" charset="0"/>
              </a:rPr>
              <a:t>Lists one or more available care-of addresses</a:t>
            </a:r>
          </a:p>
          <a:p>
            <a:pPr marL="1143000" lvl="2" indent="-228600">
              <a:spcBef>
                <a:spcPct val="2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latin typeface="Arial" charset="0"/>
                <a:ea typeface="新細明體" charset="0"/>
              </a:rPr>
              <a:t>Informs the mobile node about special features</a:t>
            </a:r>
          </a:p>
          <a:p>
            <a:pPr marL="1143000" lvl="2" indent="-228600">
              <a:spcBef>
                <a:spcPct val="2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latin typeface="Arial" charset="0"/>
                <a:ea typeface="新細明體" charset="0"/>
              </a:rPr>
              <a:t>Mobile node selects its care-of address</a:t>
            </a:r>
          </a:p>
          <a:p>
            <a:pPr marL="1143000" lvl="2" indent="-228600">
              <a:spcBef>
                <a:spcPct val="20000"/>
              </a:spcBef>
              <a:buFont typeface="Wingdings" charset="0"/>
              <a:buChar char="Ø"/>
              <a:defRPr/>
            </a:pPr>
            <a:r>
              <a:rPr lang="en-US" altLang="zh-TW" sz="2000" b="1" dirty="0">
                <a:latin typeface="Arial" charset="0"/>
                <a:ea typeface="新細明體" charset="0"/>
              </a:rPr>
              <a:t>Mobile node checks whether the agent is a home agent or foreign agent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altLang="zh-TW" b="1" dirty="0">
                <a:latin typeface="Arial" charset="0"/>
                <a:ea typeface="新細明體" charset="0"/>
              </a:rPr>
              <a:t>Mobile node issues an ICMP router solicitation message</a:t>
            </a:r>
          </a:p>
        </p:txBody>
      </p:sp>
    </p:spTree>
  </p:cSld>
  <p:clrMapOvr>
    <a:masterClrMapping/>
  </p:clrMapOvr>
  <p:transition spd="slow">
    <p:cover dir="u"/>
  </p:transition>
</p:sld>
</file>

<file path=ppt/theme/theme1.xml><?xml version="1.0" encoding="utf-8"?>
<a:theme xmlns:a="http://schemas.openxmlformats.org/drawingml/2006/main" name="MODELLO">
  <a:themeElements>
    <a:clrScheme name="MODELL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00"/>
      </a:accent1>
      <a:accent2>
        <a:srgbClr val="00FFCC"/>
      </a:accent2>
      <a:accent3>
        <a:srgbClr val="FFFFFF"/>
      </a:accent3>
      <a:accent4>
        <a:srgbClr val="000000"/>
      </a:accent4>
      <a:accent5>
        <a:srgbClr val="CAE2AA"/>
      </a:accent5>
      <a:accent6>
        <a:srgbClr val="00E7B9"/>
      </a:accent6>
      <a:hlink>
        <a:srgbClr val="009999"/>
      </a:hlink>
      <a:folHlink>
        <a:srgbClr val="009999"/>
      </a:folHlink>
    </a:clrScheme>
    <a:fontScheme name="MODELL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EL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L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L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L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L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L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L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L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L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L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L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L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L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00"/>
        </a:accent1>
        <a:accent2>
          <a:srgbClr val="00FFCC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00E7B9"/>
        </a:accent6>
        <a:hlink>
          <a:srgbClr val="0099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ttaSSRI">
  <a:themeElements>
    <a:clrScheme name="1_TettaSSRI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00"/>
      </a:accent1>
      <a:accent2>
        <a:srgbClr val="00FFCC"/>
      </a:accent2>
      <a:accent3>
        <a:srgbClr val="FFFFFF"/>
      </a:accent3>
      <a:accent4>
        <a:srgbClr val="000000"/>
      </a:accent4>
      <a:accent5>
        <a:srgbClr val="CAE2AA"/>
      </a:accent5>
      <a:accent6>
        <a:srgbClr val="00E7B9"/>
      </a:accent6>
      <a:hlink>
        <a:srgbClr val="009999"/>
      </a:hlink>
      <a:folHlink>
        <a:srgbClr val="009999"/>
      </a:folHlink>
    </a:clrScheme>
    <a:fontScheme name="1_TettaSSRI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ettaSSR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ttaSSR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ttaSSR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ttaSSR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ttaSSR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ttaSSR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ttaSSR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ttaSSR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ttaSSR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ttaSSR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ttaSSR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ttaSSR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ttaSSRI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00"/>
        </a:accent1>
        <a:accent2>
          <a:srgbClr val="00FFCC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00E7B9"/>
        </a:accent6>
        <a:hlink>
          <a:srgbClr val="0099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complementiReti_4</Template>
  <TotalTime>318</TotalTime>
  <Words>854</Words>
  <Application>Microsoft Office PowerPoint</Application>
  <PresentationFormat>Presentazione su schermo (4:3)</PresentationFormat>
  <Paragraphs>114</Paragraphs>
  <Slides>20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20</vt:i4>
      </vt:variant>
    </vt:vector>
  </HeadingPairs>
  <TitlesOfParts>
    <vt:vector size="27" baseType="lpstr">
      <vt:lpstr>Times New Roman</vt:lpstr>
      <vt:lpstr>新細明體</vt:lpstr>
      <vt:lpstr>Arial</vt:lpstr>
      <vt:lpstr>MS PGothic</vt:lpstr>
      <vt:lpstr>Wingdings</vt:lpstr>
      <vt:lpstr>MODELLO</vt:lpstr>
      <vt:lpstr>1_TettaSSRI</vt:lpstr>
      <vt:lpstr>Presentazione standard di PowerPoint</vt:lpstr>
      <vt:lpstr>Introduction</vt:lpstr>
      <vt:lpstr>Nomadicity</vt:lpstr>
      <vt:lpstr>Nomadicity (cont)</vt:lpstr>
      <vt:lpstr>Nomadicity (cont)</vt:lpstr>
      <vt:lpstr>Mobile IP</vt:lpstr>
      <vt:lpstr>Mobile IP (cont)</vt:lpstr>
      <vt:lpstr>Mobile IP (cont)</vt:lpstr>
      <vt:lpstr>Mobile IP (cont)</vt:lpstr>
      <vt:lpstr>Mobile IP Agent Advertisement Message</vt:lpstr>
      <vt:lpstr>Mobile IP (cont) </vt:lpstr>
      <vt:lpstr>Registration request Message</vt:lpstr>
      <vt:lpstr>Mobile IP (cont)</vt:lpstr>
      <vt:lpstr>Mobile IP (cont)</vt:lpstr>
      <vt:lpstr>Message Digest 5 (MD5)</vt:lpstr>
      <vt:lpstr>Mobile IP (cont)</vt:lpstr>
      <vt:lpstr>Two Tunneling Methods</vt:lpstr>
      <vt:lpstr>Mobile IPv6</vt:lpstr>
      <vt:lpstr>Problems facing Mobile IP</vt:lpstr>
      <vt:lpstr>Problems facing Mobile IP (cont)</vt:lpstr>
    </vt:vector>
  </TitlesOfParts>
  <Company>CSIE, NCNU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IP: Introduction</dc:title>
  <dc:creator>Yang</dc:creator>
  <cp:lastModifiedBy>Fulvio Frati</cp:lastModifiedBy>
  <cp:revision>82</cp:revision>
  <dcterms:created xsi:type="dcterms:W3CDTF">2002-09-23T05:19:47Z</dcterms:created>
  <dcterms:modified xsi:type="dcterms:W3CDTF">2017-04-04T16:40:57Z</dcterms:modified>
</cp:coreProperties>
</file>